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81" r:id="rId2"/>
    <p:sldId id="256" r:id="rId3"/>
    <p:sldId id="259" r:id="rId4"/>
    <p:sldId id="260" r:id="rId5"/>
    <p:sldId id="261" r:id="rId6"/>
    <p:sldId id="262" r:id="rId7"/>
    <p:sldId id="263" r:id="rId8"/>
    <p:sldId id="266" r:id="rId9"/>
    <p:sldId id="283" r:id="rId10"/>
    <p:sldId id="272" r:id="rId11"/>
    <p:sldId id="274" r:id="rId12"/>
    <p:sldId id="273" r:id="rId13"/>
    <p:sldId id="275" r:id="rId14"/>
    <p:sldId id="277" r:id="rId15"/>
    <p:sldId id="276" r:id="rId16"/>
    <p:sldId id="282" r:id="rId17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120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120D9D-B969-46F3-A720-1350B1191C25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A33BE1-A248-4E00-9A4B-C338D0FE0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174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A33BE1-A248-4E00-9A4B-C338D0FE078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0458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A33BE1-A248-4E00-9A4B-C338D0FE078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8746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A33BE1-A248-4E00-9A4B-C338D0FE078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9215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A33BE1-A248-4E00-9A4B-C338D0FE078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1810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A33BE1-A248-4E00-9A4B-C338D0FE078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6823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A33BE1-A248-4E00-9A4B-C338D0FE078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8570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A33BE1-A248-4E00-9A4B-C338D0FE078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3640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A33BE1-A248-4E00-9A4B-C338D0FE078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450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A33BE1-A248-4E00-9A4B-C338D0FE078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170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A33BE1-A248-4E00-9A4B-C338D0FE078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301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A33BE1-A248-4E00-9A4B-C338D0FE078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1044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A33BE1-A248-4E00-9A4B-C338D0FE078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694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A33BE1-A248-4E00-9A4B-C338D0FE078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678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A33BE1-A248-4E00-9A4B-C338D0FE078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457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A33BE1-A248-4E00-9A4B-C338D0FE078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5506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A33BE1-A248-4E00-9A4B-C338D0FE078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898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7F5B0-09DA-49C2-BD8A-9DBA3886CD7A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93CCF-F5EA-4778-BD95-0254ABCA0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687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7F5B0-09DA-49C2-BD8A-9DBA3886CD7A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93CCF-F5EA-4778-BD95-0254ABCA0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625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7F5B0-09DA-49C2-BD8A-9DBA3886CD7A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93CCF-F5EA-4778-BD95-0254ABCA0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29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7F5B0-09DA-49C2-BD8A-9DBA3886CD7A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93CCF-F5EA-4778-BD95-0254ABCA0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621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7F5B0-09DA-49C2-BD8A-9DBA3886CD7A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93CCF-F5EA-4778-BD95-0254ABCA0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178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7F5B0-09DA-49C2-BD8A-9DBA3886CD7A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93CCF-F5EA-4778-BD95-0254ABCA0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347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7F5B0-09DA-49C2-BD8A-9DBA3886CD7A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93CCF-F5EA-4778-BD95-0254ABCA0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131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7F5B0-09DA-49C2-BD8A-9DBA3886CD7A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93CCF-F5EA-4778-BD95-0254ABCA0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55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7F5B0-09DA-49C2-BD8A-9DBA3886CD7A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93CCF-F5EA-4778-BD95-0254ABCA0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18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7F5B0-09DA-49C2-BD8A-9DBA3886CD7A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93CCF-F5EA-4778-BD95-0254ABCA0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86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7F5B0-09DA-49C2-BD8A-9DBA3886CD7A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93CCF-F5EA-4778-BD95-0254ABCA0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795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7F5B0-09DA-49C2-BD8A-9DBA3886CD7A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93CCF-F5EA-4778-BD95-0254ABCA0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721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26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5.png"/><Relationship Id="rId12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slide" Target="slide13.xml"/><Relationship Id="rId11" Type="http://schemas.openxmlformats.org/officeDocument/2006/relationships/image" Target="../media/image39.png"/><Relationship Id="rId5" Type="http://schemas.openxmlformats.org/officeDocument/2006/relationships/audio" Target="../media/audio2.wav"/><Relationship Id="rId10" Type="http://schemas.openxmlformats.org/officeDocument/2006/relationships/image" Target="../media/image38.png"/><Relationship Id="rId4" Type="http://schemas.openxmlformats.org/officeDocument/2006/relationships/audio" Target="../media/audio1.wav"/><Relationship Id="rId9" Type="http://schemas.openxmlformats.org/officeDocument/2006/relationships/image" Target="../media/image37.png"/><Relationship Id="rId1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27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4.png"/><Relationship Id="rId12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43.png"/><Relationship Id="rId11" Type="http://schemas.openxmlformats.org/officeDocument/2006/relationships/slide" Target="slide13.xml"/><Relationship Id="rId5" Type="http://schemas.openxmlformats.org/officeDocument/2006/relationships/audio" Target="../media/audio1.wav"/><Relationship Id="rId10" Type="http://schemas.openxmlformats.org/officeDocument/2006/relationships/image" Target="../media/image47.png"/><Relationship Id="rId4" Type="http://schemas.openxmlformats.org/officeDocument/2006/relationships/audio" Target="../media/audio2.wav"/><Relationship Id="rId9" Type="http://schemas.openxmlformats.org/officeDocument/2006/relationships/image" Target="../media/image46.png"/><Relationship Id="rId1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27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49.png"/><Relationship Id="rId12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48.png"/><Relationship Id="rId11" Type="http://schemas.openxmlformats.org/officeDocument/2006/relationships/slide" Target="slide13.xml"/><Relationship Id="rId5" Type="http://schemas.openxmlformats.org/officeDocument/2006/relationships/audio" Target="../media/audio1.wav"/><Relationship Id="rId10" Type="http://schemas.openxmlformats.org/officeDocument/2006/relationships/image" Target="../media/image52.png"/><Relationship Id="rId4" Type="http://schemas.openxmlformats.org/officeDocument/2006/relationships/audio" Target="../media/audio2.wav"/><Relationship Id="rId9" Type="http://schemas.openxmlformats.org/officeDocument/2006/relationships/image" Target="../media/image51.png"/><Relationship Id="rId1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25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54.png"/><Relationship Id="rId12" Type="http://schemas.openxmlformats.org/officeDocument/2006/relationships/slide" Target="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audio" Target="../media/audio1.wav"/><Relationship Id="rId15" Type="http://schemas.openxmlformats.org/officeDocument/2006/relationships/image" Target="../media/image26.png"/><Relationship Id="rId10" Type="http://schemas.openxmlformats.org/officeDocument/2006/relationships/image" Target="../media/image57.png"/><Relationship Id="rId4" Type="http://schemas.openxmlformats.org/officeDocument/2006/relationships/audio" Target="../media/audio2.wav"/><Relationship Id="rId9" Type="http://schemas.openxmlformats.org/officeDocument/2006/relationships/image" Target="../media/image56.png"/><Relationship Id="rId1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42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31.png"/><Relationship Id="rId12" Type="http://schemas.openxmlformats.org/officeDocument/2006/relationships/image" Target="../media/image4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310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2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3.png"/><Relationship Id="rId5" Type="http://schemas.openxmlformats.org/officeDocument/2006/relationships/image" Target="../media/image90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13" Type="http://schemas.openxmlformats.org/officeDocument/2006/relationships/image" Target="../media/image23.png"/><Relationship Id="rId18" Type="http://schemas.openxmlformats.org/officeDocument/2006/relationships/slide" Target="slide10.xml"/><Relationship Id="rId3" Type="http://schemas.openxmlformats.org/officeDocument/2006/relationships/notesSlide" Target="../notesSlides/notesSlide9.xml"/><Relationship Id="rId21" Type="http://schemas.openxmlformats.org/officeDocument/2006/relationships/slide" Target="slide13.xml"/><Relationship Id="rId7" Type="http://schemas.openxmlformats.org/officeDocument/2006/relationships/image" Target="../media/image18.gif"/><Relationship Id="rId12" Type="http://schemas.openxmlformats.org/officeDocument/2006/relationships/image" Target="../media/image22.png"/><Relationship Id="rId17" Type="http://schemas.microsoft.com/office/2007/relationships/hdphoto" Target="../media/hdphoto4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4.png"/><Relationship Id="rId20" Type="http://schemas.openxmlformats.org/officeDocument/2006/relationships/slide" Target="slide11.xml"/><Relationship Id="rId1" Type="http://schemas.openxmlformats.org/officeDocument/2006/relationships/tags" Target="../tags/tag10.xml"/><Relationship Id="rId6" Type="http://schemas.microsoft.com/office/2007/relationships/hdphoto" Target="../media/hdphoto1.wdp"/><Relationship Id="rId11" Type="http://schemas.microsoft.com/office/2007/relationships/hdphoto" Target="../media/hdphoto2.wdp"/><Relationship Id="rId5" Type="http://schemas.openxmlformats.org/officeDocument/2006/relationships/image" Target="../media/image17.png"/><Relationship Id="rId15" Type="http://schemas.openxmlformats.org/officeDocument/2006/relationships/slide" Target="slide4.xml"/><Relationship Id="rId10" Type="http://schemas.openxmlformats.org/officeDocument/2006/relationships/image" Target="../media/image21.png"/><Relationship Id="rId19" Type="http://schemas.openxmlformats.org/officeDocument/2006/relationships/slide" Target="slide12.xml"/><Relationship Id="rId4" Type="http://schemas.openxmlformats.org/officeDocument/2006/relationships/image" Target="../media/image10.jpeg"/><Relationship Id="rId9" Type="http://schemas.openxmlformats.org/officeDocument/2006/relationships/image" Target="../media/image20.gif"/><Relationship Id="rId14" Type="http://schemas.microsoft.com/office/2007/relationships/hdphoto" Target="../media/hdphoto3.wdp"/><Relationship Id="rId22" Type="http://schemas.openxmlformats.org/officeDocument/2006/relationships/slide" Target="slide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033034" cy="6654759"/>
          </a:xfrm>
          <a:prstGeom prst="rect">
            <a:avLst/>
          </a:prstGeom>
        </p:spPr>
      </p:pic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762000" y="1451992"/>
            <a:ext cx="7890933" cy="711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HỆ THỨC VI-ÉT VÀ ỨNG DỤNG CỦA NÓ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1051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ết quả hình ảnh cho mảnh ghép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84" y="0"/>
            <a:ext cx="1031900" cy="103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32034" y="1202653"/>
                <a:ext cx="8352309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2400" b="1" u="sng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Câu 1:</a:t>
                </a:r>
                <a:r>
                  <a:rPr lang="nl-NL" sz="2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Cho phương trình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5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>
                        <a:latin typeface="Cambria Math" panose="02040503050406030204" pitchFamily="18" charset="0"/>
                      </a:rPr>
                      <m:t>–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–35=0</m:t>
                    </m:r>
                  </m:oMath>
                </a14:m>
                <a:r>
                  <a:rPr lang="nl-NL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có tổng (S) và tích (P) của hai nghiệm là:</a:t>
                </a:r>
                <a:r>
                  <a:rPr lang="nl-NL" sz="2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endParaRPr lang="en-US" sz="2400" dirty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034" y="1202653"/>
                <a:ext cx="8352309" cy="1200329"/>
              </a:xfrm>
              <a:prstGeom prst="rect">
                <a:avLst/>
              </a:prstGeom>
              <a:blipFill rotWithShape="0">
                <a:blip r:embed="rId8"/>
                <a:stretch>
                  <a:fillRect l="-1168" b="-5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481094" y="2573735"/>
                <a:ext cx="2442848" cy="616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2400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400" i="0">
                        <a:latin typeface="Cambria Math" panose="02040503050406030204" pitchFamily="18" charset="0"/>
                      </a:rPr>
                      <m:t>;</m:t>
                    </m:r>
                    <m:r>
                      <m:rPr>
                        <m:sty m:val="p"/>
                      </m:rPr>
                      <a:rPr lang="en-US" sz="2400" i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2400" i="0">
                        <a:latin typeface="Cambria Math" panose="02040503050406030204" pitchFamily="18" charset="0"/>
                      </a:rPr>
                      <m:t>=−7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1094" y="2573735"/>
                <a:ext cx="2442848" cy="616194"/>
              </a:xfrm>
              <a:prstGeom prst="rect">
                <a:avLst/>
              </a:prstGeom>
              <a:blipFill rotWithShape="0">
                <a:blip r:embed="rId9"/>
                <a:stretch>
                  <a:fillRect l="-3990" b="-8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481094" y="3249312"/>
                <a:ext cx="2195986" cy="616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2400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400" i="0">
                        <a:latin typeface="Cambria Math" panose="02040503050406030204" pitchFamily="18" charset="0"/>
                      </a:rPr>
                      <m:t>;</m:t>
                    </m:r>
                    <m:r>
                      <m:rPr>
                        <m:sty m:val="p"/>
                      </m:rPr>
                      <a:rPr lang="en-US" sz="2400" i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2400" i="0">
                        <a:latin typeface="Cambria Math" panose="02040503050406030204" pitchFamily="18" charset="0"/>
                      </a:rPr>
                      <m:t>=7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1094" y="3249312"/>
                <a:ext cx="2195986" cy="616194"/>
              </a:xfrm>
              <a:prstGeom prst="rect">
                <a:avLst/>
              </a:prstGeom>
              <a:blipFill rotWithShape="0">
                <a:blip r:embed="rId10"/>
                <a:stretch>
                  <a:fillRect l="-4444" b="-8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464262" y="3924889"/>
                <a:ext cx="2476512" cy="616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2400" i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400" i="0">
                        <a:latin typeface="Cambria Math" panose="02040503050406030204" pitchFamily="18" charset="0"/>
                      </a:rPr>
                      <m:t>;</m:t>
                    </m:r>
                    <m:r>
                      <m:rPr>
                        <m:sty m:val="p"/>
                      </m:rPr>
                      <a:rPr lang="en-US" sz="2400" i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2400" i="0">
                        <a:latin typeface="Cambria Math" panose="02040503050406030204" pitchFamily="18" charset="0"/>
                      </a:rPr>
                      <m:t>=7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4262" y="3924889"/>
                <a:ext cx="2476512" cy="616194"/>
              </a:xfrm>
              <a:prstGeom prst="rect">
                <a:avLst/>
              </a:prstGeom>
              <a:blipFill rotWithShape="0">
                <a:blip r:embed="rId11"/>
                <a:stretch>
                  <a:fillRect l="-3695" b="-8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481094" y="4659849"/>
                <a:ext cx="2723374" cy="616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2400" i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400" i="0">
                        <a:latin typeface="Cambria Math" panose="02040503050406030204" pitchFamily="18" charset="0"/>
                      </a:rPr>
                      <m:t>;</m:t>
                    </m:r>
                    <m:r>
                      <m:rPr>
                        <m:sty m:val="p"/>
                      </m:rPr>
                      <a:rPr lang="en-US" sz="2400" i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2400" i="0">
                        <a:latin typeface="Cambria Math" panose="02040503050406030204" pitchFamily="18" charset="0"/>
                      </a:rPr>
                      <m:t>=−7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1094" y="4659849"/>
                <a:ext cx="2723374" cy="616194"/>
              </a:xfrm>
              <a:prstGeom prst="rect">
                <a:avLst/>
              </a:prstGeom>
              <a:blipFill rotWithShape="0">
                <a:blip r:embed="rId12"/>
                <a:stretch>
                  <a:fillRect l="-3579" b="-8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S3"/>
          <p:cNvSpPr/>
          <p:nvPr/>
        </p:nvSpPr>
        <p:spPr>
          <a:xfrm>
            <a:off x="1224549" y="3447078"/>
            <a:ext cx="228600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6" name="SS3" descr="Hình ảnh có liên quan"/>
          <p:cNvPicPr>
            <a:picLocks noChangeAspect="1" noChangeArrowheads="1"/>
          </p:cNvPicPr>
          <p:nvPr/>
        </p:nvPicPr>
        <p:blipFill>
          <a:blip r:embed="rId13"/>
          <a:srcRect l="14398" t="13542" r="14490" b="14236"/>
          <a:stretch>
            <a:fillRect/>
          </a:stretch>
        </p:blipFill>
        <p:spPr bwMode="auto">
          <a:xfrm>
            <a:off x="1211849" y="3429616"/>
            <a:ext cx="252413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S3"/>
          <p:cNvSpPr/>
          <p:nvPr/>
        </p:nvSpPr>
        <p:spPr>
          <a:xfrm>
            <a:off x="1233754" y="4171087"/>
            <a:ext cx="228600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8" name="SS3" descr="Hình ảnh có liên quan"/>
          <p:cNvPicPr>
            <a:picLocks noChangeAspect="1" noChangeArrowheads="1"/>
          </p:cNvPicPr>
          <p:nvPr/>
        </p:nvPicPr>
        <p:blipFill>
          <a:blip r:embed="rId13"/>
          <a:srcRect l="14398" t="13542" r="14490" b="14236"/>
          <a:stretch>
            <a:fillRect/>
          </a:stretch>
        </p:blipFill>
        <p:spPr bwMode="auto">
          <a:xfrm>
            <a:off x="1221054" y="4153625"/>
            <a:ext cx="252413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S3"/>
          <p:cNvSpPr/>
          <p:nvPr/>
        </p:nvSpPr>
        <p:spPr>
          <a:xfrm>
            <a:off x="1241381" y="4880399"/>
            <a:ext cx="228600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0" name="SS3" descr="Hình ảnh có liên quan"/>
          <p:cNvPicPr>
            <a:picLocks noChangeAspect="1" noChangeArrowheads="1"/>
          </p:cNvPicPr>
          <p:nvPr/>
        </p:nvPicPr>
        <p:blipFill>
          <a:blip r:embed="rId13"/>
          <a:srcRect l="14398" t="13542" r="14490" b="14236"/>
          <a:stretch>
            <a:fillRect/>
          </a:stretch>
        </p:blipFill>
        <p:spPr bwMode="auto">
          <a:xfrm>
            <a:off x="1228681" y="4862937"/>
            <a:ext cx="252413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D1"/>
          <p:cNvSpPr/>
          <p:nvPr/>
        </p:nvSpPr>
        <p:spPr>
          <a:xfrm>
            <a:off x="1209261" y="2800521"/>
            <a:ext cx="228600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2" name="D2" descr="Kết quả hình ảnh cho đúng sai 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171161" y="2762421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5609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UNG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32034" y="1202653"/>
                <a:ext cx="8352309" cy="5794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2400" b="1" u="sng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Câu 2:</a:t>
                </a:r>
                <a:r>
                  <a:rPr lang="nl-NL" sz="2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Phương trình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>
                        <a:latin typeface="Cambria Math" panose="02040503050406030204" pitchFamily="18" charset="0"/>
                      </a:rPr>
                      <m:t>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49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–5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nl-NL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có hai nghiệm là:</a:t>
                </a:r>
                <a:r>
                  <a:rPr lang="nl-NL" sz="2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endParaRPr lang="en-US" sz="2400" dirty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034" y="1202653"/>
                <a:ext cx="8352309" cy="579454"/>
              </a:xfrm>
              <a:prstGeom prst="rect">
                <a:avLst/>
              </a:prstGeom>
              <a:blipFill rotWithShape="0">
                <a:blip r:embed="rId6"/>
                <a:stretch>
                  <a:fillRect l="-1168" b="-2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481094" y="2573735"/>
                <a:ext cx="260359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=1;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=50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1094" y="2573735"/>
                <a:ext cx="2603598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3747" t="-11842" b="-27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481094" y="3249312"/>
                <a:ext cx="281519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=1;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=−50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1094" y="3249312"/>
                <a:ext cx="2815194" cy="461665"/>
              </a:xfrm>
              <a:prstGeom prst="rect">
                <a:avLst/>
              </a:prstGeom>
              <a:blipFill rotWithShape="0">
                <a:blip r:embed="rId8"/>
                <a:stretch>
                  <a:fillRect l="-3463" t="-11842" b="-27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464262" y="3924889"/>
                <a:ext cx="281519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=−1;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=50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4262" y="3924889"/>
                <a:ext cx="2815194" cy="461665"/>
              </a:xfrm>
              <a:prstGeom prst="rect">
                <a:avLst/>
              </a:prstGeom>
              <a:blipFill rotWithShape="0">
                <a:blip r:embed="rId9"/>
                <a:stretch>
                  <a:fillRect l="-3247" t="-11842" b="-27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481094" y="4659849"/>
                <a:ext cx="306205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=−1;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=−50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1094" y="4659849"/>
                <a:ext cx="3062057" cy="461665"/>
              </a:xfrm>
              <a:prstGeom prst="rect">
                <a:avLst/>
              </a:prstGeom>
              <a:blipFill rotWithShape="0">
                <a:blip r:embed="rId10"/>
                <a:stretch>
                  <a:fillRect l="-3187" t="-11842" b="-27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2" descr="Kết quả hình ảnh cho mảnh ghép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84" y="0"/>
            <a:ext cx="1031900" cy="103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D1"/>
          <p:cNvSpPr/>
          <p:nvPr/>
        </p:nvSpPr>
        <p:spPr>
          <a:xfrm>
            <a:off x="1200598" y="4061798"/>
            <a:ext cx="228600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4" name="D2" descr="Kết quả hình ảnh cho đúng sai 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162498" y="402369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3"/>
          <p:cNvSpPr/>
          <p:nvPr/>
        </p:nvSpPr>
        <p:spPr>
          <a:xfrm>
            <a:off x="1220096" y="2743166"/>
            <a:ext cx="228600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6" name="SS3" descr="Hình ảnh có liên quan"/>
          <p:cNvPicPr>
            <a:picLocks noChangeAspect="1" noChangeArrowheads="1"/>
          </p:cNvPicPr>
          <p:nvPr/>
        </p:nvPicPr>
        <p:blipFill>
          <a:blip r:embed="rId14"/>
          <a:srcRect l="14398" t="13542" r="14490" b="14236"/>
          <a:stretch>
            <a:fillRect/>
          </a:stretch>
        </p:blipFill>
        <p:spPr bwMode="auto">
          <a:xfrm>
            <a:off x="1207396" y="2725704"/>
            <a:ext cx="252413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S3"/>
          <p:cNvSpPr/>
          <p:nvPr/>
        </p:nvSpPr>
        <p:spPr>
          <a:xfrm>
            <a:off x="1242018" y="3374087"/>
            <a:ext cx="228600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8" name="SS3" descr="Hình ảnh có liên quan"/>
          <p:cNvPicPr>
            <a:picLocks noChangeAspect="1" noChangeArrowheads="1"/>
          </p:cNvPicPr>
          <p:nvPr/>
        </p:nvPicPr>
        <p:blipFill>
          <a:blip r:embed="rId14"/>
          <a:srcRect l="14398" t="13542" r="14490" b="14236"/>
          <a:stretch>
            <a:fillRect/>
          </a:stretch>
        </p:blipFill>
        <p:spPr bwMode="auto">
          <a:xfrm>
            <a:off x="1229318" y="3356625"/>
            <a:ext cx="252413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S3"/>
          <p:cNvSpPr/>
          <p:nvPr/>
        </p:nvSpPr>
        <p:spPr>
          <a:xfrm>
            <a:off x="1232796" y="4757446"/>
            <a:ext cx="228600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0" name="SS3" descr="Hình ảnh có liên quan"/>
          <p:cNvPicPr>
            <a:picLocks noChangeAspect="1" noChangeArrowheads="1"/>
          </p:cNvPicPr>
          <p:nvPr/>
        </p:nvPicPr>
        <p:blipFill>
          <a:blip r:embed="rId14"/>
          <a:srcRect l="14398" t="13542" r="14490" b="14236"/>
          <a:stretch>
            <a:fillRect/>
          </a:stretch>
        </p:blipFill>
        <p:spPr bwMode="auto">
          <a:xfrm>
            <a:off x="1220096" y="4739984"/>
            <a:ext cx="252413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0136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UNG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32034" y="1202653"/>
                <a:ext cx="8352309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2400" b="1" u="sng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Câu 3:</a:t>
                </a:r>
                <a:r>
                  <a:rPr lang="nl-NL" sz="2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Phương trình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7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+500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–5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07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nl-NL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có hai nghiệm là:</a:t>
                </a:r>
                <a:r>
                  <a:rPr lang="nl-NL" sz="2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endParaRPr lang="en-US" sz="2400" dirty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034" y="1202653"/>
                <a:ext cx="8352309" cy="646331"/>
              </a:xfrm>
              <a:prstGeom prst="rect">
                <a:avLst/>
              </a:prstGeom>
              <a:blipFill rotWithShape="0">
                <a:blip r:embed="rId6"/>
                <a:stretch>
                  <a:fillRect l="-1168" b="-11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481094" y="2573735"/>
                <a:ext cx="2653290" cy="6204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=1;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Cambria Math" panose="02040503050406030204" pitchFamily="18" charset="0"/>
                          </a:rPr>
                          <m:t>507</m:t>
                        </m:r>
                      </m:num>
                      <m:den>
                        <m:r>
                          <a:rPr lang="en-US" sz="240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1094" y="2573735"/>
                <a:ext cx="2653290" cy="620491"/>
              </a:xfrm>
              <a:prstGeom prst="rect">
                <a:avLst/>
              </a:prstGeom>
              <a:blipFill rotWithShape="0">
                <a:blip r:embed="rId7"/>
                <a:stretch>
                  <a:fillRect l="-3678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481094" y="3249312"/>
                <a:ext cx="2916183" cy="6204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=1;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Cambria Math" panose="02040503050406030204" pitchFamily="18" charset="0"/>
                          </a:rPr>
                          <m:t>507</m:t>
                        </m:r>
                      </m:num>
                      <m:den>
                        <m:r>
                          <a:rPr lang="en-US" sz="240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1094" y="3249312"/>
                <a:ext cx="2916183" cy="620491"/>
              </a:xfrm>
              <a:prstGeom prst="rect">
                <a:avLst/>
              </a:prstGeom>
              <a:blipFill rotWithShape="0">
                <a:blip r:embed="rId8"/>
                <a:stretch>
                  <a:fillRect l="-3347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464262" y="3924889"/>
                <a:ext cx="2864887" cy="6204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=−1;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Cambria Math" panose="02040503050406030204" pitchFamily="18" charset="0"/>
                          </a:rPr>
                          <m:t>507</m:t>
                        </m:r>
                      </m:num>
                      <m:den>
                        <m:r>
                          <a:rPr lang="en-US" sz="240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4262" y="3924889"/>
                <a:ext cx="2864887" cy="620491"/>
              </a:xfrm>
              <a:prstGeom prst="rect">
                <a:avLst/>
              </a:prstGeom>
              <a:blipFill rotWithShape="0">
                <a:blip r:embed="rId9"/>
                <a:stretch>
                  <a:fillRect l="-3191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481094" y="4659849"/>
                <a:ext cx="3163045" cy="6204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=−1;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Cambria Math" panose="02040503050406030204" pitchFamily="18" charset="0"/>
                          </a:rPr>
                          <m:t>507</m:t>
                        </m:r>
                      </m:num>
                      <m:den>
                        <m:r>
                          <a:rPr lang="en-US" sz="240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1094" y="4659849"/>
                <a:ext cx="3163045" cy="620491"/>
              </a:xfrm>
              <a:prstGeom prst="rect">
                <a:avLst/>
              </a:prstGeom>
              <a:blipFill rotWithShape="0">
                <a:blip r:embed="rId10"/>
                <a:stretch>
                  <a:fillRect l="-3083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2" descr="Kết quả hình ảnh cho mảnh ghép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84" y="0"/>
            <a:ext cx="1031900" cy="103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D1"/>
          <p:cNvSpPr/>
          <p:nvPr/>
        </p:nvSpPr>
        <p:spPr>
          <a:xfrm>
            <a:off x="1186084" y="3485102"/>
            <a:ext cx="228600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4" name="D2" descr="Kết quả hình ảnh cho đúng sai 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147984" y="3447002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3"/>
          <p:cNvSpPr/>
          <p:nvPr/>
        </p:nvSpPr>
        <p:spPr>
          <a:xfrm>
            <a:off x="1198784" y="2776605"/>
            <a:ext cx="228600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6" name="SS3" descr="Hình ảnh có liên quan"/>
          <p:cNvPicPr>
            <a:picLocks noChangeAspect="1" noChangeArrowheads="1"/>
          </p:cNvPicPr>
          <p:nvPr/>
        </p:nvPicPr>
        <p:blipFill>
          <a:blip r:embed="rId14"/>
          <a:srcRect l="14398" t="13542" r="14490" b="14236"/>
          <a:stretch>
            <a:fillRect/>
          </a:stretch>
        </p:blipFill>
        <p:spPr bwMode="auto">
          <a:xfrm>
            <a:off x="1186084" y="2759143"/>
            <a:ext cx="252413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S3"/>
          <p:cNvSpPr/>
          <p:nvPr/>
        </p:nvSpPr>
        <p:spPr>
          <a:xfrm>
            <a:off x="1174971" y="4117284"/>
            <a:ext cx="228600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8" name="SS3" descr="Hình ảnh có liên quan"/>
          <p:cNvPicPr>
            <a:picLocks noChangeAspect="1" noChangeArrowheads="1"/>
          </p:cNvPicPr>
          <p:nvPr/>
        </p:nvPicPr>
        <p:blipFill>
          <a:blip r:embed="rId14"/>
          <a:srcRect l="14398" t="13542" r="14490" b="14236"/>
          <a:stretch>
            <a:fillRect/>
          </a:stretch>
        </p:blipFill>
        <p:spPr bwMode="auto">
          <a:xfrm>
            <a:off x="1162271" y="4099822"/>
            <a:ext cx="252413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S3"/>
          <p:cNvSpPr/>
          <p:nvPr/>
        </p:nvSpPr>
        <p:spPr>
          <a:xfrm>
            <a:off x="1175198" y="4864770"/>
            <a:ext cx="228600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0" name="SS3" descr="Hình ảnh có liên quan"/>
          <p:cNvPicPr>
            <a:picLocks noChangeAspect="1" noChangeArrowheads="1"/>
          </p:cNvPicPr>
          <p:nvPr/>
        </p:nvPicPr>
        <p:blipFill>
          <a:blip r:embed="rId14"/>
          <a:srcRect l="14398" t="13542" r="14490" b="14236"/>
          <a:stretch>
            <a:fillRect/>
          </a:stretch>
        </p:blipFill>
        <p:spPr bwMode="auto">
          <a:xfrm>
            <a:off x="1162498" y="4847308"/>
            <a:ext cx="252413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5686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UNG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32034" y="1202653"/>
                <a:ext cx="8352309" cy="6538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2400" b="1" u="sng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Câu 4:</a:t>
                </a:r>
                <a:r>
                  <a:rPr lang="nl-NL" sz="2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Cho phương trình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–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nl-NL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có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40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bằng:</a:t>
                </a:r>
                <a:endParaRPr lang="en-US" sz="2400" dirty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034" y="1202653"/>
                <a:ext cx="8352309" cy="653833"/>
              </a:xfrm>
              <a:prstGeom prst="rect">
                <a:avLst/>
              </a:prstGeom>
              <a:blipFill rotWithShape="0">
                <a:blip r:embed="rId6"/>
                <a:stretch>
                  <a:fillRect l="-1168" b="-9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655265" y="2268935"/>
                <a:ext cx="73129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5265" y="2268935"/>
                <a:ext cx="731290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13445" t="-10526" r="-1681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655265" y="2944512"/>
                <a:ext cx="8835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13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5265" y="2944512"/>
                <a:ext cx="883575" cy="461665"/>
              </a:xfrm>
              <a:prstGeom prst="rect">
                <a:avLst/>
              </a:prstGeom>
              <a:blipFill rotWithShape="0">
                <a:blip r:embed="rId8"/>
                <a:stretch>
                  <a:fillRect l="-11111" t="-10526" r="-1389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638433" y="3620089"/>
                <a:ext cx="94288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8433" y="3620089"/>
                <a:ext cx="942887" cy="461665"/>
              </a:xfrm>
              <a:prstGeom prst="rect">
                <a:avLst/>
              </a:prstGeom>
              <a:blipFill rotWithShape="0">
                <a:blip r:embed="rId9"/>
                <a:stretch>
                  <a:fillRect l="-10390" t="-10526" r="-1299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655265" y="4355049"/>
                <a:ext cx="113043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2400" i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13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5265" y="4355049"/>
                <a:ext cx="1130438" cy="461665"/>
              </a:xfrm>
              <a:prstGeom prst="rect">
                <a:avLst/>
              </a:prstGeom>
              <a:blipFill rotWithShape="0">
                <a:blip r:embed="rId10"/>
                <a:stretch>
                  <a:fillRect l="-8649" t="-10526" r="-541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/>
          <p:cNvGrpSpPr/>
          <p:nvPr/>
        </p:nvGrpSpPr>
        <p:grpSpPr>
          <a:xfrm>
            <a:off x="3207657" y="2268935"/>
            <a:ext cx="5776686" cy="3856094"/>
            <a:chOff x="3207657" y="2268935"/>
            <a:chExt cx="5776686" cy="3856094"/>
          </a:xfrm>
        </p:grpSpPr>
        <p:sp>
          <p:nvSpPr>
            <p:cNvPr id="27" name="Rounded Rectangle 26"/>
            <p:cNvSpPr/>
            <p:nvPr/>
          </p:nvSpPr>
          <p:spPr>
            <a:xfrm>
              <a:off x="3207657" y="2268935"/>
              <a:ext cx="5776686" cy="3856094"/>
            </a:xfrm>
            <a:prstGeom prst="roundRect">
              <a:avLst/>
            </a:prstGeom>
            <a:solidFill>
              <a:srgbClr val="99FF66">
                <a:alpha val="3098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3483429" y="2499767"/>
                  <a:ext cx="5500914" cy="336996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14:m>
                    <m:oMath xmlns:m="http://schemas.openxmlformats.org/officeDocument/2006/math"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200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200" i="0">
                          <a:latin typeface="Cambria Math" panose="02040503050406030204" pitchFamily="18" charset="0"/>
                        </a:rPr>
                        <m:t>&lt;0</m:t>
                      </m:r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s-ES" sz="22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s-ES" sz="2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s-ES" sz="22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trình</a:t>
                  </a:r>
                  <a:r>
                    <a:rPr lang="es-ES" sz="2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s-ES" sz="22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s-ES" sz="2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2 </a:t>
                  </a:r>
                  <a:r>
                    <a:rPr lang="es-ES" sz="22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nghiệm</a:t>
                  </a:r>
                  <a:r>
                    <a:rPr lang="es-ES" sz="2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s-ES" sz="22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phân</a:t>
                  </a:r>
                  <a:r>
                    <a:rPr lang="es-ES" sz="2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s-ES" sz="22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biệt</a:t>
                  </a:r>
                  <a:endParaRPr lang="es-ES" sz="22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50000"/>
                    </a:lnSpc>
                  </a:pPr>
                  <a:r>
                    <a:rPr lang="es-ES" sz="22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Theo</a:t>
                  </a:r>
                  <a:r>
                    <a:rPr lang="es-ES" sz="2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s-ES" sz="22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định</a:t>
                  </a:r>
                  <a:r>
                    <a:rPr lang="es-ES" sz="2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s-ES" sz="22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lí</a:t>
                  </a:r>
                  <a:r>
                    <a:rPr lang="es-ES" sz="2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Vi-Et </a:t>
                  </a:r>
                  <a:r>
                    <a:rPr lang="es-ES" sz="22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ta</a:t>
                  </a:r>
                  <a:r>
                    <a:rPr lang="es-ES" sz="2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s-ES" sz="22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s-ES" sz="2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: </a:t>
                  </a:r>
                </a:p>
                <a:p>
                  <a:pPr>
                    <a:lnSpc>
                      <a:spcPct val="150000"/>
                    </a:lnSpc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2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sz="2200">
                          <a:latin typeface="Cambria Math" panose="02040503050406030204" pitchFamily="18" charset="0"/>
                        </a:rPr>
                        <m:t>=−1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200" i="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2200" b="0" i="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2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sz="2200">
                          <a:latin typeface="Cambria Math" panose="02040503050406030204" pitchFamily="18" charset="0"/>
                        </a:rPr>
                        <m:t>=−6</m:t>
                      </m:r>
                    </m:oMath>
                  </a14:m>
                  <a:endPara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220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2200" i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sSubSup>
                          <m:sSub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220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20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22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200">
                            <a:latin typeface="Cambria Math" panose="02040503050406030204" pitchFamily="18" charset="0"/>
                          </a:rPr>
                          <m:t>−2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2200" i="1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sz="22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0" i="0" smtClean="0">
                            <a:latin typeface="Cambria Math" panose="02040503050406030204" pitchFamily="18" charset="0"/>
                          </a:rPr>
                          <m:t>              </m:t>
                        </m:r>
                        <m:r>
                          <a:rPr lang="en-US" sz="2200">
                            <a:latin typeface="Cambria Math" panose="02040503050406030204" pitchFamily="18" charset="0"/>
                          </a:rPr>
                          <m:t>=1−2.</m:t>
                        </m:r>
                        <m:d>
                          <m:d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>
                                <a:latin typeface="Cambria Math" panose="02040503050406030204" pitchFamily="18" charset="0"/>
                              </a:rPr>
                              <m:t>−6</m:t>
                            </m:r>
                          </m:e>
                        </m:d>
                        <m:r>
                          <a:rPr lang="en-US" sz="2200">
                            <a:latin typeface="Cambria Math" panose="02040503050406030204" pitchFamily="18" charset="0"/>
                          </a:rPr>
                          <m:t>=13</m:t>
                        </m:r>
                      </m:oMath>
                    </m:oMathPara>
                  </a14:m>
                  <a:endPara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50000"/>
                    </a:lnSpc>
                  </a:pPr>
                  <a:r>
                    <a:rPr lang="en-US" sz="22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Chọn</a:t>
                  </a:r>
                  <a:r>
                    <a:rPr lang="en-US" sz="2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B</a:t>
                  </a:r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83429" y="2499767"/>
                  <a:ext cx="5500914" cy="336996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1440" b="-10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8" name="Picture 2" descr="Kết quả hình ảnh cho mảnh ghép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84" y="0"/>
            <a:ext cx="1031900" cy="103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D1"/>
          <p:cNvSpPr/>
          <p:nvPr/>
        </p:nvSpPr>
        <p:spPr>
          <a:xfrm>
            <a:off x="1273168" y="3107731"/>
            <a:ext cx="228600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0" name="D2" descr="Kết quả hình ảnh cho đúng sai 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235068" y="3069631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S3"/>
          <p:cNvSpPr/>
          <p:nvPr/>
        </p:nvSpPr>
        <p:spPr>
          <a:xfrm>
            <a:off x="1285868" y="2399234"/>
            <a:ext cx="228600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2" name="SS3" descr="Hình ảnh có liên quan"/>
          <p:cNvPicPr>
            <a:picLocks noChangeAspect="1" noChangeArrowheads="1"/>
          </p:cNvPicPr>
          <p:nvPr/>
        </p:nvPicPr>
        <p:blipFill>
          <a:blip r:embed="rId15"/>
          <a:srcRect l="14398" t="13542" r="14490" b="14236"/>
          <a:stretch>
            <a:fillRect/>
          </a:stretch>
        </p:blipFill>
        <p:spPr bwMode="auto">
          <a:xfrm>
            <a:off x="1273168" y="2381772"/>
            <a:ext cx="252413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S3"/>
          <p:cNvSpPr/>
          <p:nvPr/>
        </p:nvSpPr>
        <p:spPr>
          <a:xfrm>
            <a:off x="1262055" y="3739913"/>
            <a:ext cx="228600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4" name="SS3" descr="Hình ảnh có liên quan"/>
          <p:cNvPicPr>
            <a:picLocks noChangeAspect="1" noChangeArrowheads="1"/>
          </p:cNvPicPr>
          <p:nvPr/>
        </p:nvPicPr>
        <p:blipFill>
          <a:blip r:embed="rId15"/>
          <a:srcRect l="14398" t="13542" r="14490" b="14236"/>
          <a:stretch>
            <a:fillRect/>
          </a:stretch>
        </p:blipFill>
        <p:spPr bwMode="auto">
          <a:xfrm>
            <a:off x="1249355" y="3722451"/>
            <a:ext cx="252413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S3"/>
          <p:cNvSpPr/>
          <p:nvPr/>
        </p:nvSpPr>
        <p:spPr>
          <a:xfrm>
            <a:off x="1262282" y="4487399"/>
            <a:ext cx="228600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6" name="SS3" descr="Hình ảnh có liên quan"/>
          <p:cNvPicPr>
            <a:picLocks noChangeAspect="1" noChangeArrowheads="1"/>
          </p:cNvPicPr>
          <p:nvPr/>
        </p:nvPicPr>
        <p:blipFill>
          <a:blip r:embed="rId15"/>
          <a:srcRect l="14398" t="13542" r="14490" b="14236"/>
          <a:stretch>
            <a:fillRect/>
          </a:stretch>
        </p:blipFill>
        <p:spPr bwMode="auto">
          <a:xfrm>
            <a:off x="1249582" y="4469937"/>
            <a:ext cx="252413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4759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UNG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7" name="Picture 13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525" y="4681538"/>
            <a:ext cx="4146550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6" name="Picture 12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525" y="4681538"/>
            <a:ext cx="37814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5" name="Picture 11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175" y="4314825"/>
            <a:ext cx="3787775" cy="84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4" name="Picture 10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50" y="2389188"/>
            <a:ext cx="2322513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3" name="Picture 9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0"/>
            <a:ext cx="4103688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50" y="417513"/>
            <a:ext cx="2439988" cy="238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788" y="2916238"/>
            <a:ext cx="3092450" cy="132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050" y="1384300"/>
            <a:ext cx="2944813" cy="172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50" y="2263775"/>
            <a:ext cx="3781425" cy="96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5" y="1992313"/>
            <a:ext cx="1971675" cy="118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35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5328"/>
            <a:ext cx="9144000" cy="81153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DẪN VỀ NHÀ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0030" y="1177290"/>
            <a:ext cx="785241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SGK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39821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8941"/>
            <a:ext cx="9033034" cy="6654759"/>
          </a:xfrm>
          <a:prstGeom prst="rect">
            <a:avLst/>
          </a:prstGeom>
        </p:spPr>
      </p:pic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1870710" y="1543050"/>
            <a:ext cx="6419850" cy="94869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 TRÂN TRỌNG CẢM ƠN!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4310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81153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BÀI TẬP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62347" y="974301"/>
                <a:ext cx="8619305" cy="52629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ax</m:t>
                        </m:r>
                      </m:e>
                      <m:sup>
                        <m:r>
                          <a:rPr lang="en-US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𝑏</m:t>
                    </m:r>
                    <m:r>
                      <m:rPr>
                        <m:nor/>
                      </m:rPr>
                      <a:rPr lang="en-US" sz="2800" i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điền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chỗ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trống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(…)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</a:t>
                </a:r>
                <a:r>
                  <a: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ược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khẳng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28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i="0" dirty="0">
                    <a:latin typeface="+mj-lt"/>
                  </a:rPr>
                  <a:t>………………………</a:t>
                </a:r>
                <a:endParaRPr lang="en-US" sz="2800" dirty="0"/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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Nếu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……………………..</a:t>
                </a: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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Nếu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</a:t>
                </a:r>
                <a:r>
                  <a: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ươ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…………….</a:t>
                </a:r>
              </a:p>
              <a:p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dirty="0"/>
                      <m:t>………………………</m:t>
                    </m:r>
                  </m:oMath>
                </a14:m>
                <a:endParaRPr lang="en-US" sz="2800" dirty="0"/>
              </a:p>
              <a:p>
                <a:r>
                  <a:rPr lang="en-US" sz="2800" dirty="0"/>
                  <a:t>		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dirty="0"/>
                      <m:t>………………………</m:t>
                    </m:r>
                  </m:oMath>
                </a14:m>
                <a:endParaRPr lang="en-US" sz="2800" dirty="0"/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 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Nếu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</a:t>
                </a:r>
                <a:r>
                  <a: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ươ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………………….</a:t>
                </a: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dirty="0"/>
                      <m:t>………………………</m:t>
                    </m:r>
                  </m:oMath>
                </a14:m>
                <a:endParaRPr lang="en-US" sz="2800" dirty="0"/>
              </a:p>
              <a:p>
                <a:r>
                  <a:rPr lang="en-US" sz="2800" dirty="0"/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i="0" dirty="0">
                    <a:latin typeface="+mj-lt"/>
                  </a:rPr>
                  <a:t>………………………</a:t>
                </a:r>
              </a:p>
              <a:p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dirty="0"/>
                      <m:t>………………………</m:t>
                    </m:r>
                  </m:oMath>
                </a14:m>
                <a:endParaRPr lang="en-US" sz="2800" dirty="0"/>
              </a:p>
              <a:p>
                <a:r>
                  <a:rPr lang="en-US" sz="2800" dirty="0"/>
                  <a:t>		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>
                        <a:latin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dirty="0"/>
                      <m:t>………………………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347" y="974301"/>
                <a:ext cx="8619305" cy="5262979"/>
              </a:xfrm>
              <a:prstGeom prst="rect">
                <a:avLst/>
              </a:prstGeom>
              <a:blipFill rotWithShape="0">
                <a:blip r:embed="rId4"/>
                <a:stretch>
                  <a:fillRect l="-1414" t="-127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732865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19099"/>
            <a:ext cx="9144000" cy="81153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BÀI TẬP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62347" y="974301"/>
                <a:ext cx="8619305" cy="56861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ax</m:t>
                        </m:r>
                      </m:e>
                      <m:sup>
                        <m:r>
                          <a:rPr lang="en-US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𝑏</m:t>
                    </m:r>
                    <m:r>
                      <m:rPr>
                        <m:nor/>
                      </m:rPr>
                      <a:rPr lang="en-US" sz="2800" i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điền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chỗ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trống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(…)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</a:t>
                </a:r>
                <a:r>
                  <a: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ược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khẳng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28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i="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8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−4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sz="2800" dirty="0">
                  <a:solidFill>
                    <a:srgbClr val="0000FF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"/>
                </a:pP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Nếu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8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</a:t>
                </a:r>
                <a:r>
                  <a:rPr lang="vi-VN" sz="28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ươ</a:t>
                </a:r>
                <a:r>
                  <a:rPr lang="en-US" sz="28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 </a:t>
                </a:r>
                <a:r>
                  <a:rPr lang="en-US" sz="2800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vô</a:t>
                </a:r>
                <a:r>
                  <a:rPr lang="en-US" sz="28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endPara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buFont typeface="Wingdings" panose="05000000000000000000" pitchFamily="2" charset="2"/>
                  <a:buChar char=""/>
                </a:pP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</a:t>
                </a:r>
                <a:r>
                  <a:rPr lang="vi-VN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ươ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kép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457200" indent="-457200">
                  <a:buFont typeface="Wingdings" panose="05000000000000000000" pitchFamily="2" charset="2"/>
                  <a:buChar char=""/>
                </a:pPr>
                <a:endParaRPr lang="vi-VN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buFont typeface="Wingdings" panose="05000000000000000000" pitchFamily="2" charset="2"/>
                  <a:buChar char=""/>
                </a:pPr>
                <a:endPara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sz="2800" b="0" i="0" dirty="0">
                    <a:solidFill>
                      <a:srgbClr val="0000FF"/>
                    </a:solidFill>
                    <a:latin typeface="+mj-lt"/>
                  </a:rPr>
                  <a:t>;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en-US" sz="2800" dirty="0"/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  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Nếu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</a:t>
                </a:r>
                <a:r>
                  <a: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ươ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 </a:t>
                </a:r>
                <a:r>
                  <a:rPr lang="en-US" sz="2800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8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8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biệt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𝛥</m:t>
                            </m:r>
                          </m:e>
                        </m:rad>
                      </m:num>
                      <m:den>
                        <m: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den>
                    </m:f>
                    <m:r>
                      <a:rPr 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 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𝛥</m:t>
                            </m:r>
                          </m:e>
                        </m:rad>
                      </m:num>
                      <m:den>
                        <m: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den>
                    </m:f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00FF"/>
                    </a:solidFill>
                  </a:rPr>
                  <a:t>;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347" y="974301"/>
                <a:ext cx="8619305" cy="5686108"/>
              </a:xfrm>
              <a:prstGeom prst="rect">
                <a:avLst/>
              </a:prstGeom>
              <a:blipFill rotWithShape="0">
                <a:blip r:embed="rId4"/>
                <a:stretch>
                  <a:fillRect l="-1414" t="-1179" b="-53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491923" y="3409101"/>
                <a:ext cx="2499443" cy="6182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vi-VN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vi-VN" i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923" y="3409101"/>
                <a:ext cx="2499443" cy="61824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765626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81153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 THỨC VI-ÉT VÀ ỨNG DỤNG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8062" y="982842"/>
            <a:ext cx="231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Vi-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ét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07395" y="1245068"/>
            <a:ext cx="4911271" cy="2742533"/>
            <a:chOff x="691332" y="1451035"/>
            <a:chExt cx="7807991" cy="280060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691332" y="1451035"/>
                  <a:ext cx="7807991" cy="122574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Nếu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hai</a:t>
                  </a:r>
                  <a:r>
                    <a:rPr lang="en-US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nghiệm</a:t>
                  </a:r>
                  <a:r>
                    <a:rPr lang="en-US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</a:t>
                  </a:r>
                  <a:r>
                    <a:rPr lang="vi-VN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ươ</a:t>
                  </a:r>
                  <a:r>
                    <a:rPr lang="en-US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ng </a:t>
                  </a:r>
                  <a:r>
                    <a:rPr lang="en-US" sz="24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trình</a:t>
                  </a:r>
                  <a:r>
                    <a:rPr lang="en-US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2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ax</m:t>
                          </m:r>
                        </m:e>
                        <m:sup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m:rPr>
                          <m:nor/>
                        </m:rPr>
                        <a:rPr lang="en-US" sz="24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a:rPr lang="en-US" sz="2400" b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en-US" sz="2400" dirty="0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sz="2400" b="0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</a:t>
                  </a:r>
                  <a:r>
                    <a:rPr lang="en-US" sz="24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thì</a:t>
                  </a:r>
                  <a:r>
                    <a:rPr lang="en-US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: </a:t>
                  </a:r>
                  <a:r>
                    <a:rPr lang="en-US" sz="2400" dirty="0"/>
                    <a:t> </a:t>
                  </a:r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1332" y="1451035"/>
                  <a:ext cx="7807991" cy="1225744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861" b="-5584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2259469" y="2494488"/>
                  <a:ext cx="3902534" cy="175714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{"/>
                            <m:endChr m:val="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 b="0" i="0"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</m:e>
                                  <m:sub>
                                    <m:r>
                                      <a:rPr lang="en-US" sz="2400" b="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400" b="0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 b="0" i="0"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</m:e>
                                  <m:sub>
                                    <m:r>
                                      <a:rPr lang="en-US" sz="2400" b="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400" b="0" i="0"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f>
                                  <m:f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n-US" sz="2400" b="0" i="0">
                                        <a:latin typeface="Cambria Math" panose="02040503050406030204" pitchFamily="18" charset="0"/>
                                      </a:rPr>
                                      <m:t>b</m:t>
                                    </m:r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en-US" sz="2400" b="0" i="0">
                                        <a:latin typeface="Cambria Math" panose="02040503050406030204" pitchFamily="18" charset="0"/>
                                      </a:rPr>
                                      <m:t>a</m:t>
                                    </m:r>
                                  </m:den>
                                </m:f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 b="0" i="0"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</m:e>
                                  <m:sub>
                                    <m:r>
                                      <a:rPr lang="en-US" sz="2400" b="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 b="0" i="0"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</m:e>
                                  <m:sub>
                                    <m:r>
                                      <a:rPr lang="en-US" sz="2400" b="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400" b="0" i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n-US" sz="2400" b="0" i="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en-US" sz="2400" b="0" i="0">
                                        <a:latin typeface="Cambria Math" panose="02040503050406030204" pitchFamily="18" charset="0"/>
                                      </a:rPr>
                                      <m:t>a</m:t>
                                    </m:r>
                                  </m:den>
                                </m:f>
                              </m:e>
                            </m:eqArr>
                          </m:e>
                        </m:d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59469" y="2494488"/>
                  <a:ext cx="3902534" cy="1757148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5122" name="Picture 2" descr="Francois Viete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349" y="1055422"/>
            <a:ext cx="2498186" cy="316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46528" y="4360134"/>
            <a:ext cx="8645071" cy="2345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Phrăng-xoa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Vi-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ét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(1540 - 1603).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3576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63238" y="430823"/>
                <a:ext cx="8541275" cy="17668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b="1" dirty="0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Á</a:t>
                </a:r>
                <a:r>
                  <a:rPr lang="en-US" sz="2400" b="1" dirty="0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p </a:t>
                </a:r>
                <a:r>
                  <a:rPr lang="en-US" sz="2400" b="1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2400" b="1" dirty="0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: </a:t>
                </a:r>
                <a:r>
                  <a:rPr lang="vi-VN" sz="2400" dirty="0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Không giải phương trình, hãy tìm </a:t>
                </a:r>
                <a:r>
                  <a:rPr lang="en-US" sz="24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tổ</a:t>
                </a:r>
                <a:r>
                  <a:rPr lang="vi-VN" sz="2400" dirty="0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ng và tích các nghiệm (</a:t>
                </a:r>
                <a:r>
                  <a:rPr lang="en-US" sz="2400" i="1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400" i="1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vi-VN" sz="2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)</a:t>
                </a:r>
                <a:r>
                  <a:rPr lang="en-US" sz="2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−5=0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b)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8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>
                        <a:latin typeface="Cambria Math" panose="02040503050406030204" pitchFamily="18" charset="0"/>
                      </a:rPr>
                      <m:t>–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+1=0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238" y="430823"/>
                <a:ext cx="8541275" cy="1766830"/>
              </a:xfrm>
              <a:prstGeom prst="rect">
                <a:avLst/>
              </a:prstGeom>
              <a:blipFill rotWithShape="0">
                <a:blip r:embed="rId4"/>
                <a:stretch>
                  <a:fillRect l="-1142" r="-1713" b="-3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02725" y="2779878"/>
                <a:ext cx="8062302" cy="19982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Vì</a:t>
                </a:r>
                <a14:m>
                  <m:oMath xmlns:m="http://schemas.openxmlformats.org/officeDocument/2006/math">
                    <m:r>
                      <a:rPr lang="en-US" sz="2400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ươn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biệt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Áp dụng hệ thức Vi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-É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 có: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sz="2400">
                        <a:latin typeface="Cambria Math" panose="02040503050406030204" pitchFamily="18" charset="0"/>
                      </a:rPr>
                      <m:t>=−1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2400" b="0" i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sz="2400">
                        <a:latin typeface="Cambria Math" panose="02040503050406030204" pitchFamily="18" charset="0"/>
                      </a:rPr>
                      <m:t>=−5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725" y="2779878"/>
                <a:ext cx="8062302" cy="1998239"/>
              </a:xfrm>
              <a:prstGeom prst="rect">
                <a:avLst/>
              </a:prstGeom>
              <a:blipFill rotWithShape="0">
                <a:blip r:embed="rId5"/>
                <a:stretch>
                  <a:fillRect l="-12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363238" y="2257933"/>
            <a:ext cx="11833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02725" y="5082916"/>
                <a:ext cx="8062302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Vì</a:t>
                </a:r>
                <a14:m>
                  <m:oMath xmlns:m="http://schemas.openxmlformats.org/officeDocument/2006/math">
                    <m:r>
                      <a:rPr lang="en-US" sz="2400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=1–32=−31&lt;0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ươn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vô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725" y="5082916"/>
                <a:ext cx="8062302" cy="1200329"/>
              </a:xfrm>
              <a:prstGeom prst="rect">
                <a:avLst/>
              </a:prstGeom>
              <a:blipFill rotWithShape="0">
                <a:blip r:embed="rId6"/>
                <a:stretch>
                  <a:fillRect l="-1210" b="-5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462592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ết quả hình ảnh cho học nhóm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97829"/>
            <a:ext cx="9144000" cy="246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099112" y="772054"/>
                <a:ext cx="7711060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ươ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>
                        <a:latin typeface="Cambria Math" panose="02040503050406030204" pitchFamily="18" charset="0"/>
                      </a:rPr>
                      <m:t>−5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+3=0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just">
                  <a:buAutoNum type="alphaLcParenR"/>
                </a:pP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rồi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just">
                  <a:buAutoNum type="alphaLcParenR"/>
                </a:pP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tỏ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ươ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just">
                  <a:buAutoNum type="alphaLcParenR"/>
                </a:pP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Dùng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lí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Vi-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ét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112" y="772054"/>
                <a:ext cx="7711060" cy="1569660"/>
              </a:xfrm>
              <a:prstGeom prst="rect">
                <a:avLst/>
              </a:prstGeom>
              <a:blipFill rotWithShape="0">
                <a:blip r:embed="rId5"/>
                <a:stretch>
                  <a:fillRect l="-1186" t="-3113" b="-7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099112" y="3034771"/>
                <a:ext cx="7711060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ươ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+7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just">
                  <a:buAutoNum type="alphaLcParenR"/>
                </a:pP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rồi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just">
                  <a:buAutoNum type="alphaLcParenR"/>
                </a:pP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tỏ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ươ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just">
                  <a:buAutoNum type="alphaLcParenR"/>
                </a:pP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Dùng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lí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Vi-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ét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112" y="3034771"/>
                <a:ext cx="7711060" cy="1569660"/>
              </a:xfrm>
              <a:prstGeom prst="rect">
                <a:avLst/>
              </a:prstGeom>
              <a:blipFill rotWithShape="0">
                <a:blip r:embed="rId6"/>
                <a:stretch>
                  <a:fillRect l="-1186" t="-3113" b="-7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ounded Rectangle 10"/>
          <p:cNvSpPr/>
          <p:nvPr/>
        </p:nvSpPr>
        <p:spPr>
          <a:xfrm>
            <a:off x="1099111" y="207585"/>
            <a:ext cx="2297228" cy="46445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1 + 3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099111" y="2441725"/>
            <a:ext cx="2297228" cy="46445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2 + 4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90286" y="772054"/>
            <a:ext cx="537028" cy="50520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90286" y="3115997"/>
            <a:ext cx="537028" cy="50520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5527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65177" y="1212334"/>
                <a:ext cx="8778823" cy="4700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l-NL" sz="2400" b="1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Phương trình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𝒃𝒙</m:t>
                    </m:r>
                    <m:r>
                      <m:rPr>
                        <m:nor/>
                      </m:rPr>
                      <a:rPr lang="en-US" sz="2400" b="1" i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b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4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400" b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177" y="1212334"/>
                <a:ext cx="8778823" cy="470000"/>
              </a:xfrm>
              <a:prstGeom prst="rect">
                <a:avLst/>
              </a:prstGeom>
              <a:blipFill rotWithShape="0">
                <a:blip r:embed="rId4"/>
                <a:stretch>
                  <a:fillRect l="-278" t="-7792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65177" y="2928023"/>
                <a:ext cx="877882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2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- Nếu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nl-NL" sz="2400" i="1" dirty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nl-NL" sz="2400" i="1" dirty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nl-NL" sz="2400" i="1" dirty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nl-NL" sz="2400" i="1" dirty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nl-NL" sz="2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thì ph</a:t>
                </a:r>
                <a:r>
                  <a:rPr lang="vi-VN" sz="2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ươ</a:t>
                </a:r>
                <a:r>
                  <a:rPr lang="en-US" sz="2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ng </a:t>
                </a:r>
                <a:r>
                  <a:rPr lang="en-US" sz="24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=...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=...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177" y="2928023"/>
                <a:ext cx="8778823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1111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65176" y="2050399"/>
                <a:ext cx="877882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2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- Nếu </a:t>
                </a:r>
                <a14:m>
                  <m:oMath xmlns:m="http://schemas.openxmlformats.org/officeDocument/2006/math">
                    <m:r>
                      <a:rPr lang="nl-NL" sz="2400" i="1" dirty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nl-NL" sz="2400" i="1" dirty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nl-NL" sz="2400" i="1" dirty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nl-NL" sz="2400" i="1" dirty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nl-NL" sz="2400" i="1" dirty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nl-NL" sz="2400" i="1" dirty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nl-NL" sz="2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thì ph</a:t>
                </a:r>
                <a:r>
                  <a:rPr lang="vi-VN" sz="2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ươ</a:t>
                </a:r>
                <a:r>
                  <a:rPr lang="en-US" sz="2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ng </a:t>
                </a:r>
                <a:r>
                  <a:rPr lang="en-US" sz="24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=...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=...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176" y="2050399"/>
                <a:ext cx="8778823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1111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65176" y="1988939"/>
                <a:ext cx="8778823" cy="5845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2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- Nếu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nl-NL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nl-NL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nl-NL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nl-NL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nl-NL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nl-NL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2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thì ph</a:t>
                </a:r>
                <a:r>
                  <a:rPr lang="vi-VN" sz="2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ươ</a:t>
                </a:r>
                <a:r>
                  <a:rPr lang="en-US" sz="2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ng </a:t>
                </a:r>
                <a:r>
                  <a:rPr lang="en-US" sz="24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176" y="1988939"/>
                <a:ext cx="8778823" cy="584584"/>
              </a:xfrm>
              <a:prstGeom prst="rect">
                <a:avLst/>
              </a:prstGeom>
              <a:blipFill rotWithShape="0">
                <a:blip r:embed="rId7"/>
                <a:stretch>
                  <a:fillRect l="-1111" t="-1042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65177" y="2865570"/>
                <a:ext cx="8778823" cy="5865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2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- Nếu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nl-NL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nl-NL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nl-NL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nl-NL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nl-NL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2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thì ph</a:t>
                </a:r>
                <a:r>
                  <a:rPr lang="vi-VN" sz="2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ươ</a:t>
                </a:r>
                <a:r>
                  <a:rPr lang="en-US" sz="2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ng </a:t>
                </a:r>
                <a:r>
                  <a:rPr lang="en-US" sz="24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177" y="2865570"/>
                <a:ext cx="8778823" cy="586571"/>
              </a:xfrm>
              <a:prstGeom prst="rect">
                <a:avLst/>
              </a:prstGeom>
              <a:blipFill rotWithShape="0">
                <a:blip r:embed="rId8"/>
                <a:stretch>
                  <a:fillRect l="-1111" t="-1042" b="-937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365176" y="441387"/>
            <a:ext cx="231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531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156262" y="851641"/>
                <a:ext cx="7711060" cy="21952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nhẩm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ươ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457200" indent="-457200" algn="just">
                  <a:lnSpc>
                    <a:spcPct val="200000"/>
                  </a:lnSpc>
                  <a:buAutoNum type="alphaLcParenR"/>
                </a:pP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−5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</a:p>
              <a:p>
                <a:pPr algn="just">
                  <a:lnSpc>
                    <a:spcPct val="20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2004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2005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6262" y="851641"/>
                <a:ext cx="7711060" cy="2195281"/>
              </a:xfrm>
              <a:prstGeom prst="rect">
                <a:avLst/>
              </a:prstGeom>
              <a:blipFill rotWithShape="0">
                <a:blip r:embed="rId4"/>
                <a:stretch>
                  <a:fillRect l="-1265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358866" y="1115747"/>
            <a:ext cx="537028" cy="50520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3535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Kết quả hình ảnh cho nhà thờ đức bà phá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639" y="1081231"/>
            <a:ext cx="5591664" cy="364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81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918" b="30327"/>
          <a:stretch/>
        </p:blipFill>
        <p:spPr>
          <a:xfrm flipH="1">
            <a:off x="-174171" y="-11"/>
            <a:ext cx="3714857" cy="18433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93" y="578906"/>
            <a:ext cx="833133" cy="8331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086" y="-108384"/>
            <a:ext cx="1061107" cy="10611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46" y="-108384"/>
            <a:ext cx="864236" cy="864236"/>
          </a:xfrm>
          <a:prstGeom prst="rect">
            <a:avLst/>
          </a:prstGeom>
        </p:spPr>
      </p:pic>
      <p:pic>
        <p:nvPicPr>
          <p:cNvPr id="11" name="Lat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632" b="96053" l="0" r="9702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24403" y="1167113"/>
            <a:ext cx="1323056" cy="17955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03"/>
          <a:stretch/>
        </p:blipFill>
        <p:spPr>
          <a:xfrm>
            <a:off x="912605" y="1060157"/>
            <a:ext cx="1348259" cy="2089032"/>
          </a:xfrm>
          <a:prstGeom prst="rect">
            <a:avLst/>
          </a:prstGeom>
        </p:spPr>
      </p:pic>
      <p:pic>
        <p:nvPicPr>
          <p:cNvPr id="13" name="Ghép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72" b="100000" l="2326" r="9418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44550" y="1461432"/>
            <a:ext cx="1218001" cy="150125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582957" y="333283"/>
            <a:ext cx="3041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0" descr="Kết quả hình ảnh cho mảnh ghép">
            <a:hlinkClick r:id="rId1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10000" r="99667">
                        <a14:foregroundMark x1="44333" y1="69362" x2="44333" y2="693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110"/>
          <a:stretch/>
        </p:blipFill>
        <p:spPr bwMode="auto">
          <a:xfrm>
            <a:off x="1672428" y="1613020"/>
            <a:ext cx="788913" cy="483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-246981" y="3353627"/>
            <a:ext cx="38388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 CHỌN MẢNH GHÉP</a:t>
            </a:r>
            <a:endParaRPr lang="vi-VN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hlinkClick r:id="rId18" action="ppaction://hlinksldjump"/>
          </p:cNvPr>
          <p:cNvSpPr/>
          <p:nvPr/>
        </p:nvSpPr>
        <p:spPr>
          <a:xfrm>
            <a:off x="3297872" y="1079133"/>
            <a:ext cx="2795832" cy="18125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/>
              <a:t>1</a:t>
            </a:r>
          </a:p>
        </p:txBody>
      </p:sp>
      <p:sp>
        <p:nvSpPr>
          <p:cNvPr id="18" name="Rectangle 17">
            <a:hlinkClick r:id="rId19" action="ppaction://hlinksldjump"/>
          </p:cNvPr>
          <p:cNvSpPr/>
          <p:nvPr/>
        </p:nvSpPr>
        <p:spPr>
          <a:xfrm>
            <a:off x="3307639" y="2891658"/>
            <a:ext cx="2795832" cy="18125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/>
              <a:t>3</a:t>
            </a:r>
          </a:p>
        </p:txBody>
      </p:sp>
      <p:sp>
        <p:nvSpPr>
          <p:cNvPr id="19" name="Rectangle 18">
            <a:hlinkClick r:id="rId20" action="ppaction://hlinksldjump"/>
          </p:cNvPr>
          <p:cNvSpPr/>
          <p:nvPr/>
        </p:nvSpPr>
        <p:spPr>
          <a:xfrm>
            <a:off x="6103471" y="1079628"/>
            <a:ext cx="2795832" cy="18125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/>
              <a:t>2</a:t>
            </a:r>
          </a:p>
        </p:txBody>
      </p:sp>
      <p:sp>
        <p:nvSpPr>
          <p:cNvPr id="20" name="Rectangle 19">
            <a:hlinkClick r:id="rId21" action="ppaction://hlinksldjump"/>
          </p:cNvPr>
          <p:cNvSpPr/>
          <p:nvPr/>
        </p:nvSpPr>
        <p:spPr>
          <a:xfrm>
            <a:off x="6093704" y="2874176"/>
            <a:ext cx="2795832" cy="18125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/>
              <a:t>4</a:t>
            </a:r>
          </a:p>
        </p:txBody>
      </p:sp>
      <p:sp>
        <p:nvSpPr>
          <p:cNvPr id="21" name="Rounded Rectangle 20">
            <a:hlinkClick r:id="rId22" action="ppaction://hlinksldjump"/>
          </p:cNvPr>
          <p:cNvSpPr/>
          <p:nvPr/>
        </p:nvSpPr>
        <p:spPr>
          <a:xfrm>
            <a:off x="8195307" y="6408057"/>
            <a:ext cx="948693" cy="44994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Thoát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284288" y="5125809"/>
            <a:ext cx="838536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err="1">
                <a:solidFill>
                  <a:srgbClr val="222222"/>
                </a:solidFill>
                <a:latin typeface="Arial" panose="020B0604020202020204" pitchFamily="34" charset="0"/>
              </a:rPr>
              <a:t>Nhà</a:t>
            </a:r>
            <a:r>
              <a:rPr lang="en-US" b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22222"/>
                </a:solidFill>
                <a:latin typeface="Arial" panose="020B0604020202020204" pitchFamily="34" charset="0"/>
              </a:rPr>
              <a:t>thờ</a:t>
            </a:r>
            <a:r>
              <a:rPr lang="en-US" b="1" dirty="0">
                <a:solidFill>
                  <a:srgbClr val="222222"/>
                </a:solidFill>
                <a:latin typeface="Arial" panose="020B0604020202020204" pitchFamily="34" charset="0"/>
              </a:rPr>
              <a:t> Đức </a:t>
            </a:r>
            <a:r>
              <a:rPr lang="en-US" b="1" dirty="0" err="1">
                <a:solidFill>
                  <a:srgbClr val="222222"/>
                </a:solidFill>
                <a:latin typeface="Arial" panose="020B0604020202020204" pitchFamily="34" charset="0"/>
              </a:rPr>
              <a:t>Bà</a:t>
            </a:r>
            <a:r>
              <a:rPr lang="en-US" b="1" dirty="0">
                <a:solidFill>
                  <a:srgbClr val="222222"/>
                </a:solidFill>
                <a:latin typeface="Arial" panose="020B0604020202020204" pitchFamily="34" charset="0"/>
              </a:rPr>
              <a:t> Paris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là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một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nhà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thờ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được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xây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dựng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theo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kiến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trúc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Gothic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điển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hình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nó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được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xây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dựng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suốt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gần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hai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thế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kỉ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và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đã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tồn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tại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hơn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800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năm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.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Đặc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điểm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nổi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bật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: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hình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các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mái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vòm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cong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hình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xương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cá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đối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xứng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2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bên</a:t>
            </a:r>
            <a:r>
              <a:rPr lang="en-US">
                <a:solidFill>
                  <a:srgbClr val="222222"/>
                </a:solidFill>
                <a:latin typeface="Arial" panose="020B0604020202020204" pitchFamily="34" charset="0"/>
              </a:rPr>
              <a:t>, 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3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cửa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sổ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hoa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hồng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được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lắp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tranh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kính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.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Mỗi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khung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của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sổ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là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những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hình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ảnh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kinh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thánh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khác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nhau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.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Nó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có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5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tháp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chuông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trong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đó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tháp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chuông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phía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Nam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là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nổi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bật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nhất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.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Nó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là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một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biểu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tượng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không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thể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thiếu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và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là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niềm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tự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hào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của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nước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Pháp</a:t>
            </a:r>
            <a:endParaRPr lang="en-US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just"/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399213" y="4028721"/>
            <a:ext cx="1728083" cy="52251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ĐÁP ÁN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377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5E-6 2.96296E-6 L -2.5E-6 -0.07223 " pathEditMode="relative" rAng="0" ptsTypes="AA">
                                      <p:cBhvr>
                                        <p:cTn id="12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3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 animBg="1"/>
      <p:bldP spid="18" grpId="0" animBg="1"/>
      <p:bldP spid="19" grpId="0" animBg="1"/>
      <p:bldP spid="20" grpId="0" animBg="1"/>
      <p:bldP spid="2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0BAD8461-B063-49BC-9C5A-C9B79E999AA4}"/>
  <p:tag name="ISPRING_RESOURCE_FOLDER" val="C:\Users\asus\Desktop\năm 2021\He Thuc Vi Et\"/>
  <p:tag name="ISPRING_PRESENTATION_PATH" val="C:\Users\asus\Desktop\năm 2021\He Thuc Vi Et.pptx"/>
  <p:tag name="ISPRING_PROJECT_VERSION" val="9.3"/>
  <p:tag name="ISPRING_PROJECT_FOLDER_UPDATED" val="1"/>
  <p:tag name="ISPRING_SCREEN_RECS_UPDATED" val="C:\Users\asus\Desktop\năm 2021\He Thuc Vi Et\"/>
  <p:tag name="ISPRING_PRESENTATION_INFO_2" val="&lt;?xml version=&quot;1.0&quot; encoding=&quot;UTF-8&quot; standalone=&quot;no&quot; ?&gt;&#10;&lt;presentation2&gt;&#10;&#10;  &lt;slides&gt;&#10;    &lt;slide id=&quot;{A5194BF6-7625-4C2D-A695-04BBDC2FFC8C}&quot; pptId=&quot;281&quot;/&gt;&#10;    &lt;slide id=&quot;{ADCCE101-97B4-4FAA-B57E-CB780034B4CE}&quot; pptId=&quot;256&quot;/&gt;&#10;    &lt;slide id=&quot;{86CD173F-532A-4C25-B25B-663F56CE75DD}&quot; pptId=&quot;259&quot;/&gt;&#10;    &lt;slide id=&quot;{0CF7E09C-A10E-4396-8DE1-29151CF8D114}&quot; pptId=&quot;260&quot;/&gt;&#10;    &lt;slide id=&quot;{E1D47CBF-7639-41B1-9AC0-4FAAF41D2B44}&quot; pptId=&quot;261&quot;/&gt;&#10;    &lt;slide id=&quot;{533FE77D-F78D-41B7-808B-4A2AC52BE1D2}&quot; pptId=&quot;262&quot;/&gt;&#10;    &lt;slide id=&quot;{C702FEEE-DC0F-416B-B0E3-88E4A83CADCA}&quot; pptId=&quot;263&quot;/&gt;&#10;    &lt;slide id=&quot;{8B26FACD-9E21-4901-8DEB-FE214DE5B6B5}&quot; pptId=&quot;266&quot;/&gt;&#10;    &lt;slide id=&quot;{A180C776-CEA5-4E5A-8AF6-8752BDDC04D6}&quot; pptId=&quot;283&quot;/&gt;&#10;    &lt;slide id=&quot;{8016CF91-A809-4DA3-9C20-4BB87564CE96}&quot; pptId=&quot;272&quot;/&gt;&#10;    &lt;slide id=&quot;{4F219AA5-1779-4E49-88ED-6CC8AC33711D}&quot; pptId=&quot;274&quot;/&gt;&#10;    &lt;slide id=&quot;{0D166881-1368-445E-8D95-15EAFEB2F9B6}&quot; pptId=&quot;273&quot;/&gt;&#10;    &lt;slide id=&quot;{EC2E0BB6-9F62-47D3-861B-6EAFB4A7A8CA}&quot; pptId=&quot;275&quot;/&gt;&#10;    &lt;slide id=&quot;{BE6123A8-6258-4D8B-99E8-1EA568BA45BE}&quot; pptId=&quot;277&quot;/&gt;&#10;    &lt;slide id=&quot;{38F7134C-6408-484C-925B-16B464603C75}&quot; pptId=&quot;276&quot;/&gt;&#10;    &lt;slide id=&quot;{E2B18822-E191-4DE9-8541-7895ED286FCC}&quot; pptId=&quot;282&quot;/&gt;&#10;  &lt;/slides&gt;&#10;&#10;  &lt;narration&gt;&#10;    &lt;audioTracks&gt;&#10;      &lt;audioTrack muted=&quot;false&quot; name=&quot;Audio 1&quot; resource=&quot;d7e840f3&quot; slideId=&quot;{A5194BF6-7625-4C2D-A695-04BBDC2FFC8C}&quot; startTime=&quot;0&quot; stepIndex=&quot;0&quot; volume=&quot;1&quot;&gt;&#10;        &lt;audio channels=&quot;1&quot; format=&quot;s16&quot; sampleRate=&quot;44100&quot;/&gt;&#10;      &lt;/audioTrack&gt;&#10;      &lt;audioTrack muted=&quot;false&quot; name=&quot;Audio 2&quot; resource=&quot;f75aa5d4&quot; slideId=&quot;{ADCCE101-97B4-4FAA-B57E-CB780034B4CE}&quot; startTime=&quot;0&quot; stepIndex=&quot;0&quot; volume=&quot;1&quot;&gt;&#10;        &lt;audio channels=&quot;1&quot; format=&quot;s16&quot; sampleRate=&quot;44100&quot;/&gt;&#10;      &lt;/audioTrack&gt;&#10;      &lt;audioTrack muted=&quot;false&quot; name=&quot;Audio 3&quot; resource=&quot;f82ae6ce&quot; slideId=&quot;{86CD173F-532A-4C25-B25B-663F56CE75DD}&quot; startTime=&quot;0&quot; stepIndex=&quot;0&quot; volume=&quot;1&quot;&gt;&#10;        &lt;audio channels=&quot;1&quot; format=&quot;s16&quot; sampleRate=&quot;44100&quot;/&gt;&#10;      &lt;/audioTrack&gt;&#10;    &lt;/audioTracks&gt;&#10;    &lt;videoTracks/&gt;&#10;  &lt;/narration&gt;&#10;&#10;&lt;/presentation2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A180C776-CEA5-4E5A-8AF6-8752BDDC04D6}"/>
  <p:tag name="GENSWF_ADVANCE_TIME" val="5.000"/>
  <p:tag name="ISPRING_CUSTOM_TIMING_USED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8016CF91-A809-4DA3-9C20-4BB87564CE96}"/>
  <p:tag name="GENSWF_ADVANCE_TIME" val="5.000"/>
  <p:tag name="ISPRING_CUSTOM_TIMING_USED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4F219AA5-1779-4E49-88ED-6CC8AC33711D}"/>
  <p:tag name="GENSWF_ADVANCE_TIME" val="5.000"/>
  <p:tag name="ISPRING_CUSTOM_TIMING_USED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0D166881-1368-445E-8D95-15EAFEB2F9B6}"/>
  <p:tag name="GENSWF_ADVANCE_TIME" val="5.000"/>
  <p:tag name="ISPRING_CUSTOM_TIMING_USED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EC2E0BB6-9F62-47D3-861B-6EAFB4A7A8CA}"/>
  <p:tag name="GENSWF_ADVANCE_TIME" val="5.000"/>
  <p:tag name="TIMING" val="|0.001"/>
  <p:tag name="ISPRING_CUSTOM_TIMING_USED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BE6123A8-6258-4D8B-99E8-1EA568BA45BE}"/>
  <p:tag name="GENSWF_ADVANCE_TIME" val="5.001"/>
  <p:tag name="TIMING" val="|0.001|0.5|0.5|0.5|0.5|0.5|0.5|0.5|0.5|0.5"/>
  <p:tag name="ISPRING_CUSTOM_TIMING_USED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38F7134C-6408-484C-925B-16B464603C75}"/>
  <p:tag name="GENSWF_ADVANCE_TIME" val="5.000"/>
  <p:tag name="ISPRING_CUSTOM_TIMING_USED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E2B18822-E191-4DE9-8541-7895ED286FCC}"/>
  <p:tag name="GENSWF_ADVANCE_TIME" val="5.000"/>
  <p:tag name="ISPRING_CUSTOM_TIMING_US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A5194BF6-7625-4C2D-A695-04BBDC2FFC8C}"/>
  <p:tag name="GENSWF_ADVANCE_TIME" val="14.766"/>
  <p:tag name="ISPRING_CUSTOM_TIMING_USED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ADCCE101-97B4-4FAA-B57E-CB780034B4CE}"/>
  <p:tag name="GENSWF_ADVANCE_TIME" val="1.412"/>
  <p:tag name="ISPRING_CUSTOM_TIMING_USED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86CD173F-532A-4C25-B25B-663F56CE75DD}"/>
  <p:tag name="GENSWF_ADVANCE_TIME" val="37.331"/>
  <p:tag name="ISPRING_CUSTOM_TIMING_USED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0CF7E09C-A10E-4396-8DE1-29151CF8D114}"/>
  <p:tag name="GENSWF_ADVANCE_TIME" val="5.000"/>
  <p:tag name="TIMING" val="|0.001|0.5|0.5|0.5"/>
  <p:tag name="ISPRING_CUSTOM_TIMING_USED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E1D47CBF-7639-41B1-9AC0-4FAAF41D2B44}"/>
  <p:tag name="GENSWF_ADVANCE_TIME" val="5.000"/>
  <p:tag name="TIMING" val="|1|0.5"/>
  <p:tag name="ISPRING_CUSTOM_TIMING_USED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533FE77D-F78D-41B7-808B-4A2AC52BE1D2}"/>
  <p:tag name="GENSWF_ADVANCE_TIME" val="5.000"/>
  <p:tag name="ISPRING_CUSTOM_TIMING_USED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C702FEEE-DC0F-416B-B0E3-88E4A83CADCA}"/>
  <p:tag name="GENSWF_ADVANCE_TIME" val="5.000"/>
  <p:tag name="TIMING" val="|0.001|0.001|0.001"/>
  <p:tag name="ISPRING_CUSTOM_TIMING_USED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8B26FACD-9E21-4901-8DEB-FE214DE5B6B5}"/>
  <p:tag name="GENSWF_ADVANCE_TIME" val="5.000"/>
  <p:tag name="ISPRING_CUSTOM_TIMING_USED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928</TotalTime>
  <Words>1183</Words>
  <Application>Microsoft Office PowerPoint</Application>
  <PresentationFormat>On-screen Show (4:3)</PresentationFormat>
  <Paragraphs>115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hai</cp:lastModifiedBy>
  <cp:revision>82</cp:revision>
  <dcterms:created xsi:type="dcterms:W3CDTF">2020-01-21T07:46:04Z</dcterms:created>
  <dcterms:modified xsi:type="dcterms:W3CDTF">2020-11-25T02:41:32Z</dcterms:modified>
</cp:coreProperties>
</file>