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78" r:id="rId3"/>
    <p:sldId id="265" r:id="rId4"/>
    <p:sldId id="267" r:id="rId5"/>
    <p:sldId id="268" r:id="rId6"/>
    <p:sldId id="273" r:id="rId7"/>
    <p:sldId id="275" r:id="rId8"/>
    <p:sldId id="279" r:id="rId9"/>
    <p:sldId id="280" r:id="rId10"/>
    <p:sldId id="281" r:id="rId11"/>
    <p:sldId id="282" r:id="rId12"/>
    <p:sldId id="277" r:id="rId1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640" y="4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4" Type="http://schemas.openxmlformats.org/officeDocument/2006/relationships/image" Target="../media/image3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3066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955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2677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1250" name="Group 2"/>
          <p:cNvGrpSpPr>
            <a:grpSpLocks/>
          </p:cNvGrpSpPr>
          <p:nvPr/>
        </p:nvGrpSpPr>
        <p:grpSpPr bwMode="auto">
          <a:xfrm>
            <a:off x="1" y="0"/>
            <a:ext cx="9159875" cy="5153025"/>
            <a:chOff x="0" y="0"/>
            <a:chExt cx="5770" cy="4328"/>
          </a:xfrm>
        </p:grpSpPr>
        <p:sp>
          <p:nvSpPr>
            <p:cNvPr id="181251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en-US" sz="1350" smtClean="0">
                <a:solidFill>
                  <a:srgbClr val="2F1311"/>
                </a:solidFill>
              </a:endParaRPr>
            </a:p>
          </p:txBody>
        </p:sp>
        <p:sp>
          <p:nvSpPr>
            <p:cNvPr id="181252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en-US" sz="1350" smtClean="0">
                <a:solidFill>
                  <a:srgbClr val="2F1311"/>
                </a:solidFill>
              </a:endParaRPr>
            </a:p>
          </p:txBody>
        </p:sp>
        <p:sp>
          <p:nvSpPr>
            <p:cNvPr id="181253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en-US" sz="1350" smtClean="0">
                <a:solidFill>
                  <a:srgbClr val="2F1311"/>
                </a:solidFill>
              </a:endParaRPr>
            </a:p>
          </p:txBody>
        </p:sp>
        <p:grpSp>
          <p:nvGrpSpPr>
            <p:cNvPr id="181254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81255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181256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181257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181258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2F1311"/>
                        </a:solidFill>
                        <a:latin typeface=".VnTime" panose="020B7200000000000000" pitchFamily="34" charset="0"/>
                      </a:endParaRPr>
                    </a:p>
                  </p:txBody>
                </p:sp>
                <p:sp>
                  <p:nvSpPr>
                    <p:cNvPr id="181259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2F1311"/>
                        </a:solidFill>
                        <a:latin typeface=".VnTime" panose="020B7200000000000000" pitchFamily="34" charset="0"/>
                      </a:endParaRPr>
                    </a:p>
                  </p:txBody>
                </p:sp>
              </p:grpSp>
              <p:sp>
                <p:nvSpPr>
                  <p:cNvPr id="181260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428"/>
                    <a:ext cx="168" cy="246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2F1311"/>
                      </a:solidFill>
                      <a:latin typeface=".VnTime" panose="020B7200000000000000" pitchFamily="34" charset="0"/>
                    </a:endParaRPr>
                  </a:p>
                </p:txBody>
              </p:sp>
              <p:sp>
                <p:nvSpPr>
                  <p:cNvPr id="181261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2F1311"/>
                      </a:solidFill>
                      <a:latin typeface=".VnTime" panose="020B7200000000000000" pitchFamily="34" charset="0"/>
                    </a:endParaRPr>
                  </a:p>
                </p:txBody>
              </p:sp>
              <p:sp>
                <p:nvSpPr>
                  <p:cNvPr id="181262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2F1311"/>
                      </a:solidFill>
                      <a:latin typeface=".VnTime" panose="020B7200000000000000" pitchFamily="34" charset="0"/>
                    </a:endParaRPr>
                  </a:p>
                </p:txBody>
              </p:sp>
              <p:sp>
                <p:nvSpPr>
                  <p:cNvPr id="181263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2F1311"/>
                      </a:solidFill>
                      <a:latin typeface=".VnTime" panose="020B7200000000000000" pitchFamily="34" charset="0"/>
                    </a:endParaRPr>
                  </a:p>
                </p:txBody>
              </p:sp>
              <p:sp>
                <p:nvSpPr>
                  <p:cNvPr id="181264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2F1311"/>
                      </a:solidFill>
                      <a:latin typeface=".VnTime" panose="020B7200000000000000" pitchFamily="34" charset="0"/>
                    </a:endParaRPr>
                  </a:p>
                </p:txBody>
              </p:sp>
              <p:sp>
                <p:nvSpPr>
                  <p:cNvPr id="181265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2F1311"/>
                      </a:solidFill>
                      <a:latin typeface=".VnTime" panose="020B7200000000000000" pitchFamily="34" charset="0"/>
                    </a:endParaRPr>
                  </a:p>
                </p:txBody>
              </p:sp>
            </p:grpSp>
            <p:pic>
              <p:nvPicPr>
                <p:cNvPr id="181266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81267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81268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81269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81270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81271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81272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81273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181274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181275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81276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81277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81278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81279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81280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81281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81282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81283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81284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81285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81286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81287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81288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81289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81290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81291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81292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81293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181294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2F1311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181295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2F1311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181296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2F1311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181297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2F1311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181298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2F1311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181299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2F1311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181300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2F1311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181301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2F1311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181302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en-US" sz="1350" smtClean="0">
                <a:solidFill>
                  <a:srgbClr val="2F1311"/>
                </a:solidFill>
              </a:endParaRPr>
            </a:p>
          </p:txBody>
        </p:sp>
        <p:sp>
          <p:nvSpPr>
            <p:cNvPr id="181303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2F1311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181304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en-US" sz="1350" smtClean="0">
                <a:solidFill>
                  <a:srgbClr val="2F1311"/>
                </a:solidFill>
              </a:endParaRPr>
            </a:p>
          </p:txBody>
        </p:sp>
      </p:grpSp>
      <p:sp>
        <p:nvSpPr>
          <p:cNvPr id="181305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027510"/>
            <a:ext cx="6965950" cy="15430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81306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27200" y="2914650"/>
            <a:ext cx="5640388" cy="13144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81307" name="Rectangle 5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F1311"/>
              </a:solidFill>
            </a:endParaRPr>
          </a:p>
        </p:txBody>
      </p:sp>
      <p:sp>
        <p:nvSpPr>
          <p:cNvPr id="181308" name="Rectangle 6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F1311"/>
              </a:solidFill>
            </a:endParaRPr>
          </a:p>
        </p:txBody>
      </p:sp>
      <p:sp>
        <p:nvSpPr>
          <p:cNvPr id="181309" name="Rectangle 6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4E8A7E8-88BE-4B0B-86C9-10CE0350D274}" type="slidenum">
              <a:rPr lang="en-US">
                <a:solidFill>
                  <a:srgbClr val="2F1311"/>
                </a:solidFill>
              </a:rPr>
              <a:pPr/>
              <a:t>‹#›</a:t>
            </a:fld>
            <a:endParaRPr lang="en-US">
              <a:solidFill>
                <a:srgbClr val="2F131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26402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F131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F131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D4947E-A418-4372-B97A-649888F6D713}" type="slidenum">
              <a:rPr lang="en-US">
                <a:solidFill>
                  <a:srgbClr val="2F1311"/>
                </a:solidFill>
              </a:rPr>
              <a:pPr/>
              <a:t>‹#›</a:t>
            </a:fld>
            <a:endParaRPr lang="en-US">
              <a:solidFill>
                <a:srgbClr val="2F131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81408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/>
            </a:lvl1pPr>
            <a:lvl2pPr marL="342900" indent="0">
              <a:buNone/>
              <a:defRPr sz="1500"/>
            </a:lvl2pPr>
            <a:lvl3pPr marL="685800" indent="0">
              <a:buNone/>
              <a:defRPr sz="135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F131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F131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CE1E8C-4645-46DD-BB48-5615782B56AE}" type="slidenum">
              <a:rPr lang="en-US">
                <a:solidFill>
                  <a:srgbClr val="2F1311"/>
                </a:solidFill>
              </a:rPr>
              <a:pPr/>
              <a:t>‹#›</a:t>
            </a:fld>
            <a:endParaRPr lang="en-US">
              <a:solidFill>
                <a:srgbClr val="2F131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50445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526" y="1198960"/>
            <a:ext cx="3616325" cy="33730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2250" y="1198960"/>
            <a:ext cx="3617913" cy="33730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F131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F131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4ABC9A-CE12-4DB3-8DCF-D6CE03E6EDBC}" type="slidenum">
              <a:rPr lang="en-US">
                <a:solidFill>
                  <a:srgbClr val="2F1311"/>
                </a:solidFill>
              </a:rPr>
              <a:pPr/>
              <a:t>‹#›</a:t>
            </a:fld>
            <a:endParaRPr lang="en-US">
              <a:solidFill>
                <a:srgbClr val="2F131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39002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273844"/>
            <a:ext cx="7886700" cy="99417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9" y="1260872"/>
            <a:ext cx="3868737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9" y="1878806"/>
            <a:ext cx="3868737" cy="276344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788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788" cy="276344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F1311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F1311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E28517-CFB6-4FA8-B133-6755F2488E79}" type="slidenum">
              <a:rPr lang="en-US">
                <a:solidFill>
                  <a:srgbClr val="2F1311"/>
                </a:solidFill>
              </a:rPr>
              <a:pPr/>
              <a:t>‹#›</a:t>
            </a:fld>
            <a:endParaRPr lang="en-US">
              <a:solidFill>
                <a:srgbClr val="2F131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3053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F131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F131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04C01B-0363-4C06-80AB-1B502F5EDBE0}" type="slidenum">
              <a:rPr lang="en-US">
                <a:solidFill>
                  <a:srgbClr val="2F1311"/>
                </a:solidFill>
              </a:rPr>
              <a:pPr/>
              <a:t>‹#›</a:t>
            </a:fld>
            <a:endParaRPr lang="en-US">
              <a:solidFill>
                <a:srgbClr val="2F131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89965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F131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F131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527C8B-6CC8-4926-A999-B1CF187E97BB}" type="slidenum">
              <a:rPr lang="en-US">
                <a:solidFill>
                  <a:srgbClr val="2F1311"/>
                </a:solidFill>
              </a:rPr>
              <a:pPr/>
              <a:t>‹#›</a:t>
            </a:fld>
            <a:endParaRPr lang="en-US">
              <a:solidFill>
                <a:srgbClr val="2F131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12448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9" y="342900"/>
            <a:ext cx="2949575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9" y="1543050"/>
            <a:ext cx="2949575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F131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F131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888042-7422-481E-A873-F44989E5B641}" type="slidenum">
              <a:rPr lang="en-US">
                <a:solidFill>
                  <a:srgbClr val="2F1311"/>
                </a:solidFill>
              </a:rPr>
              <a:pPr/>
              <a:t>‹#›</a:t>
            </a:fld>
            <a:endParaRPr lang="en-US">
              <a:solidFill>
                <a:srgbClr val="2F131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5225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8691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9" y="342900"/>
            <a:ext cx="2949575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9" y="1543050"/>
            <a:ext cx="2949575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F131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F131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B8C84D-0343-4052-9D03-221C21E9B458}" type="slidenum">
              <a:rPr lang="en-US">
                <a:solidFill>
                  <a:srgbClr val="2F1311"/>
                </a:solidFill>
              </a:rPr>
              <a:pPr/>
              <a:t>‹#›</a:t>
            </a:fld>
            <a:endParaRPr lang="en-US">
              <a:solidFill>
                <a:srgbClr val="2F131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92171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F131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F131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C2CEC2-9605-4956-8E75-7B64C45AEEA1}" type="slidenum">
              <a:rPr lang="en-US">
                <a:solidFill>
                  <a:srgbClr val="2F1311"/>
                </a:solidFill>
              </a:rPr>
              <a:pPr/>
              <a:t>‹#›</a:t>
            </a:fld>
            <a:endParaRPr lang="en-US">
              <a:solidFill>
                <a:srgbClr val="2F131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19232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27714" y="170260"/>
            <a:ext cx="1868487" cy="440174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075" y="170260"/>
            <a:ext cx="5456238" cy="440174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F131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F131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6433A1-F9AD-49C4-B874-A6A68BEB1704}" type="slidenum">
              <a:rPr lang="en-US">
                <a:solidFill>
                  <a:srgbClr val="2F1311"/>
                </a:solidFill>
              </a:rPr>
              <a:pPr/>
              <a:t>‹#›</a:t>
            </a:fld>
            <a:endParaRPr lang="en-US">
              <a:solidFill>
                <a:srgbClr val="2F131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7405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757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804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851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467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686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885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948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w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6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2" y="0"/>
            <a:ext cx="9130748" cy="520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3901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0226" name="Group 2"/>
          <p:cNvGrpSpPr>
            <a:grpSpLocks/>
          </p:cNvGrpSpPr>
          <p:nvPr/>
        </p:nvGrpSpPr>
        <p:grpSpPr bwMode="auto">
          <a:xfrm>
            <a:off x="1" y="0"/>
            <a:ext cx="9159875" cy="5153025"/>
            <a:chOff x="0" y="0"/>
            <a:chExt cx="5770" cy="4328"/>
          </a:xfrm>
        </p:grpSpPr>
        <p:sp>
          <p:nvSpPr>
            <p:cNvPr id="180227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en-US" sz="1350" smtClean="0">
                <a:solidFill>
                  <a:srgbClr val="2F1311"/>
                </a:solidFill>
              </a:endParaRPr>
            </a:p>
          </p:txBody>
        </p:sp>
        <p:sp>
          <p:nvSpPr>
            <p:cNvPr id="180228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en-US" sz="1350" smtClean="0">
                <a:solidFill>
                  <a:srgbClr val="2F1311"/>
                </a:solidFill>
              </a:endParaRPr>
            </a:p>
          </p:txBody>
        </p:sp>
        <p:sp>
          <p:nvSpPr>
            <p:cNvPr id="180229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en-US" sz="1350" smtClean="0">
                <a:solidFill>
                  <a:srgbClr val="2F1311"/>
                </a:solidFill>
              </a:endParaRPr>
            </a:p>
          </p:txBody>
        </p:sp>
        <p:grpSp>
          <p:nvGrpSpPr>
            <p:cNvPr id="180230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80231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180232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180233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180234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2F1311"/>
                        </a:solidFill>
                        <a:latin typeface=".VnTime" panose="020B7200000000000000" pitchFamily="34" charset="0"/>
                      </a:endParaRPr>
                    </a:p>
                  </p:txBody>
                </p:sp>
                <p:sp>
                  <p:nvSpPr>
                    <p:cNvPr id="180235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2F1311"/>
                        </a:solidFill>
                        <a:latin typeface=".VnTime" panose="020B7200000000000000" pitchFamily="34" charset="0"/>
                      </a:endParaRPr>
                    </a:p>
                  </p:txBody>
                </p:sp>
              </p:grpSp>
              <p:sp>
                <p:nvSpPr>
                  <p:cNvPr id="180236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428"/>
                    <a:ext cx="168" cy="246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2F1311"/>
                      </a:solidFill>
                      <a:latin typeface=".VnTime" panose="020B7200000000000000" pitchFamily="34" charset="0"/>
                    </a:endParaRPr>
                  </a:p>
                </p:txBody>
              </p:sp>
              <p:sp>
                <p:nvSpPr>
                  <p:cNvPr id="180237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2F1311"/>
                      </a:solidFill>
                      <a:latin typeface=".VnTime" panose="020B7200000000000000" pitchFamily="34" charset="0"/>
                    </a:endParaRPr>
                  </a:p>
                </p:txBody>
              </p:sp>
              <p:sp>
                <p:nvSpPr>
                  <p:cNvPr id="180238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2F1311"/>
                      </a:solidFill>
                      <a:latin typeface=".VnTime" panose="020B7200000000000000" pitchFamily="34" charset="0"/>
                    </a:endParaRPr>
                  </a:p>
                </p:txBody>
              </p:sp>
              <p:sp>
                <p:nvSpPr>
                  <p:cNvPr id="180239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2F1311"/>
                      </a:solidFill>
                      <a:latin typeface=".VnTime" panose="020B7200000000000000" pitchFamily="34" charset="0"/>
                    </a:endParaRPr>
                  </a:p>
                </p:txBody>
              </p:sp>
              <p:sp>
                <p:nvSpPr>
                  <p:cNvPr id="180240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2F1311"/>
                      </a:solidFill>
                      <a:latin typeface=".VnTime" panose="020B7200000000000000" pitchFamily="34" charset="0"/>
                    </a:endParaRPr>
                  </a:p>
                </p:txBody>
              </p:sp>
              <p:sp>
                <p:nvSpPr>
                  <p:cNvPr id="180241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2F1311"/>
                      </a:solidFill>
                      <a:latin typeface=".VnTime" panose="020B7200000000000000" pitchFamily="34" charset="0"/>
                    </a:endParaRPr>
                  </a:p>
                </p:txBody>
              </p:sp>
            </p:grpSp>
            <p:pic>
              <p:nvPicPr>
                <p:cNvPr id="1802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802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802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802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802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802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802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802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180250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180251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80252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80253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80254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80255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80256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80257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80258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80259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80260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80261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80262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80263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80264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80265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80266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80267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80268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80269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180270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2F1311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180271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2F1311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180272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2F1311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180273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2F1311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180274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2F1311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180275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2F1311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180276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2F1311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180277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2F1311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180278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en-US" sz="1350" smtClean="0">
                <a:solidFill>
                  <a:srgbClr val="2F1311"/>
                </a:solidFill>
              </a:endParaRPr>
            </a:p>
          </p:txBody>
        </p:sp>
        <p:sp>
          <p:nvSpPr>
            <p:cNvPr id="180279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2F1311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180280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en-US" sz="1350" smtClean="0">
                <a:solidFill>
                  <a:srgbClr val="2F1311"/>
                </a:solidFill>
              </a:endParaRPr>
            </a:p>
          </p:txBody>
        </p:sp>
      </p:grpSp>
      <p:sp>
        <p:nvSpPr>
          <p:cNvPr id="180281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19076" y="170260"/>
            <a:ext cx="7477125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80282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3525" y="1198960"/>
            <a:ext cx="7386638" cy="3373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0283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6" y="4681538"/>
            <a:ext cx="1782763" cy="355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75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2F1311"/>
              </a:solidFill>
            </a:endParaRPr>
          </a:p>
        </p:txBody>
      </p:sp>
      <p:sp>
        <p:nvSpPr>
          <p:cNvPr id="180284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57425" y="4686301"/>
            <a:ext cx="3455988" cy="355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75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2F1311"/>
              </a:solidFill>
            </a:endParaRPr>
          </a:p>
        </p:txBody>
      </p:sp>
      <p:sp>
        <p:nvSpPr>
          <p:cNvPr id="180285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1" y="4686301"/>
            <a:ext cx="1755775" cy="355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75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3FA9F5D-6992-49E5-A9CE-13C36685C026}" type="slidenum">
              <a:rPr lang="en-US" smtClean="0">
                <a:solidFill>
                  <a:srgbClr val="2F131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solidFill>
                <a:srgbClr val="2F131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6463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panose="020B0604020202020204" pitchFamily="34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panose="020B0604020202020204" pitchFamily="34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panose="020B0604020202020204" pitchFamily="34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panose="020B0604020202020204" pitchFamily="34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257175" indent="-257175" algn="l" rtl="0" fontAlgn="base">
        <a:spcBef>
          <a:spcPct val="20000"/>
        </a:spcBef>
        <a:spcAft>
          <a:spcPct val="0"/>
        </a:spcAft>
        <a:buBlip>
          <a:blip r:embed="rId15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fontAlgn="base">
        <a:spcBef>
          <a:spcPct val="20000"/>
        </a:spcBef>
        <a:spcAft>
          <a:spcPct val="0"/>
        </a:spcAft>
        <a:buSzPct val="80000"/>
        <a:buBlip>
          <a:blip r:embed="rId16"/>
        </a:buBlip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fontAlgn="base">
        <a:spcBef>
          <a:spcPct val="20000"/>
        </a:spcBef>
        <a:spcAft>
          <a:spcPct val="0"/>
        </a:spcAft>
        <a:buSzPct val="70000"/>
        <a:buBlip>
          <a:blip r:embed="rId17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fontAlgn="base">
        <a:spcBef>
          <a:spcPct val="20000"/>
        </a:spcBef>
        <a:spcAft>
          <a:spcPct val="0"/>
        </a:spcAft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fontAlgn="base">
        <a:spcBef>
          <a:spcPct val="20000"/>
        </a:spcBef>
        <a:spcAft>
          <a:spcPct val="0"/>
        </a:spcAft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37.wmf"/><Relationship Id="rId4" Type="http://schemas.openxmlformats.org/officeDocument/2006/relationships/oleObject" Target="../embeddings/oleObject24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image" Target="../media/image10.wmf"/><Relationship Id="rId18" Type="http://schemas.openxmlformats.org/officeDocument/2006/relationships/oleObject" Target="../embeddings/oleObject6.bin"/><Relationship Id="rId3" Type="http://schemas.openxmlformats.org/officeDocument/2006/relationships/image" Target="../media/image14.emf"/><Relationship Id="rId21" Type="http://schemas.openxmlformats.org/officeDocument/2006/relationships/image" Target="../media/image13.wmf"/><Relationship Id="rId7" Type="http://schemas.openxmlformats.org/officeDocument/2006/relationships/oleObject" Target="../embeddings/oleObject2.bin"/><Relationship Id="rId12" Type="http://schemas.openxmlformats.org/officeDocument/2006/relationships/oleObject" Target="../embeddings/oleObject4.bin"/><Relationship Id="rId17" Type="http://schemas.openxmlformats.org/officeDocument/2006/relationships/image" Target="../media/image11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5.bin"/><Relationship Id="rId20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15.emf"/><Relationship Id="rId11" Type="http://schemas.openxmlformats.org/officeDocument/2006/relationships/image" Target="../media/image9.wmf"/><Relationship Id="rId5" Type="http://schemas.openxmlformats.org/officeDocument/2006/relationships/image" Target="../media/image7.wmf"/><Relationship Id="rId15" Type="http://schemas.openxmlformats.org/officeDocument/2006/relationships/image" Target="../media/image18.emf"/><Relationship Id="rId10" Type="http://schemas.openxmlformats.org/officeDocument/2006/relationships/oleObject" Target="../embeddings/oleObject3.bin"/><Relationship Id="rId19" Type="http://schemas.openxmlformats.org/officeDocument/2006/relationships/image" Target="../media/image12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16.emf"/><Relationship Id="rId14" Type="http://schemas.openxmlformats.org/officeDocument/2006/relationships/image" Target="../media/image17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0.emf"/><Relationship Id="rId4" Type="http://schemas.openxmlformats.org/officeDocument/2006/relationships/image" Target="../media/image19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image" Target="../media/image25.emf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24.wmf"/><Relationship Id="rId5" Type="http://schemas.openxmlformats.org/officeDocument/2006/relationships/image" Target="../media/image21.w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2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7.wmf"/><Relationship Id="rId11" Type="http://schemas.openxmlformats.org/officeDocument/2006/relationships/image" Target="../media/image30.emf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16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image" Target="../media/image35.emf"/><Relationship Id="rId7" Type="http://schemas.openxmlformats.org/officeDocument/2006/relationships/image" Target="../media/image3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34.wmf"/><Relationship Id="rId5" Type="http://schemas.openxmlformats.org/officeDocument/2006/relationships/image" Target="../media/image31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33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9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3.bin"/><Relationship Id="rId5" Type="http://schemas.openxmlformats.org/officeDocument/2006/relationships/oleObject" Target="../embeddings/oleObject22.bin"/><Relationship Id="rId4" Type="http://schemas.openxmlformats.org/officeDocument/2006/relationships/image" Target="../media/image3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1214414" y="1928808"/>
            <a:ext cx="6786610" cy="642942"/>
          </a:xfrm>
          <a:prstGeom prst="rect">
            <a:avLst/>
          </a:prstGeom>
          <a:solidFill>
            <a:srgbClr val="00B050"/>
          </a:solidFill>
        </p:spPr>
        <p:txBody>
          <a:bodyPr rtlCol="0"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en-US" sz="3600" b="1" i="0" u="none" strike="noStrike" kern="120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LUYỆN</a:t>
            </a:r>
            <a:r>
              <a:rPr kumimoji="0" lang="en-US" altLang="en-US" sz="3600" b="1" i="0" u="none" strike="noStrike" kern="1200" cap="none" spc="0" normalizeH="0" noProof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TẬP GÓC NỘI TIẾP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Oval 2"/>
          <p:cNvSpPr>
            <a:spLocks noChangeArrowheads="1"/>
          </p:cNvSpPr>
          <p:nvPr/>
        </p:nvSpPr>
        <p:spPr bwMode="auto">
          <a:xfrm>
            <a:off x="4972050" y="285750"/>
            <a:ext cx="1771650" cy="17145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2F1311"/>
              </a:solidFill>
              <a:latin typeface=".VnTime" panose="020B7200000000000000" pitchFamily="34" charset="0"/>
            </a:endParaRPr>
          </a:p>
        </p:txBody>
      </p:sp>
      <p:sp>
        <p:nvSpPr>
          <p:cNvPr id="187395" name="Text Box 3"/>
          <p:cNvSpPr txBox="1">
            <a:spLocks noChangeArrowheads="1"/>
          </p:cNvSpPr>
          <p:nvPr/>
        </p:nvSpPr>
        <p:spPr bwMode="auto">
          <a:xfrm>
            <a:off x="5772150" y="890588"/>
            <a:ext cx="685800" cy="392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1950">
                <a:solidFill>
                  <a:srgbClr val="2F1311"/>
                </a:solidFill>
                <a:latin typeface=".VnTime" panose="020B7200000000000000" pitchFamily="34" charset="0"/>
              </a:rPr>
              <a:t>.0</a:t>
            </a:r>
          </a:p>
        </p:txBody>
      </p:sp>
      <p:sp>
        <p:nvSpPr>
          <p:cNvPr id="187396" name="Line 4"/>
          <p:cNvSpPr>
            <a:spLocks noChangeShapeType="1"/>
          </p:cNvSpPr>
          <p:nvPr/>
        </p:nvSpPr>
        <p:spPr bwMode="auto">
          <a:xfrm>
            <a:off x="5600700" y="342900"/>
            <a:ext cx="5715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2F1311"/>
              </a:solidFill>
              <a:latin typeface=".VnTime" panose="020B7200000000000000" pitchFamily="34" charset="0"/>
            </a:endParaRPr>
          </a:p>
        </p:txBody>
      </p:sp>
      <p:sp>
        <p:nvSpPr>
          <p:cNvPr id="187397" name="Line 5"/>
          <p:cNvSpPr>
            <a:spLocks noChangeShapeType="1"/>
          </p:cNvSpPr>
          <p:nvPr/>
        </p:nvSpPr>
        <p:spPr bwMode="auto">
          <a:xfrm flipH="1">
            <a:off x="5143500" y="342900"/>
            <a:ext cx="457200" cy="1314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2F1311"/>
              </a:solidFill>
              <a:latin typeface=".VnTime" panose="020B7200000000000000" pitchFamily="34" charset="0"/>
            </a:endParaRPr>
          </a:p>
        </p:txBody>
      </p:sp>
      <p:sp>
        <p:nvSpPr>
          <p:cNvPr id="187398" name="Line 6"/>
          <p:cNvSpPr>
            <a:spLocks noChangeShapeType="1"/>
          </p:cNvSpPr>
          <p:nvPr/>
        </p:nvSpPr>
        <p:spPr bwMode="auto">
          <a:xfrm>
            <a:off x="5143500" y="1657350"/>
            <a:ext cx="1028700" cy="285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2F1311"/>
              </a:solidFill>
              <a:latin typeface=".VnTime" panose="020B7200000000000000" pitchFamily="34" charset="0"/>
            </a:endParaRPr>
          </a:p>
        </p:txBody>
      </p:sp>
      <p:sp>
        <p:nvSpPr>
          <p:cNvPr id="187399" name="Line 7"/>
          <p:cNvSpPr>
            <a:spLocks noChangeShapeType="1"/>
          </p:cNvSpPr>
          <p:nvPr/>
        </p:nvSpPr>
        <p:spPr bwMode="auto">
          <a:xfrm flipV="1">
            <a:off x="5143500" y="1314450"/>
            <a:ext cx="1600200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2F1311"/>
              </a:solidFill>
              <a:latin typeface=".VnTime" panose="020B7200000000000000" pitchFamily="34" charset="0"/>
            </a:endParaRPr>
          </a:p>
        </p:txBody>
      </p:sp>
      <p:sp>
        <p:nvSpPr>
          <p:cNvPr id="187400" name="Line 8"/>
          <p:cNvSpPr>
            <a:spLocks noChangeShapeType="1"/>
          </p:cNvSpPr>
          <p:nvPr/>
        </p:nvSpPr>
        <p:spPr bwMode="auto">
          <a:xfrm flipH="1">
            <a:off x="6172200" y="1314450"/>
            <a:ext cx="571500" cy="628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2F1311"/>
              </a:solidFill>
              <a:latin typeface=".VnTime" panose="020B7200000000000000" pitchFamily="34" charset="0"/>
            </a:endParaRPr>
          </a:p>
        </p:txBody>
      </p:sp>
      <p:sp>
        <p:nvSpPr>
          <p:cNvPr id="187401" name="Line 9"/>
          <p:cNvSpPr>
            <a:spLocks noChangeShapeType="1"/>
          </p:cNvSpPr>
          <p:nvPr/>
        </p:nvSpPr>
        <p:spPr bwMode="auto">
          <a:xfrm flipV="1">
            <a:off x="5143500" y="1143000"/>
            <a:ext cx="742950" cy="514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2F1311"/>
              </a:solidFill>
              <a:latin typeface=".VnTime" panose="020B7200000000000000" pitchFamily="34" charset="0"/>
            </a:endParaRPr>
          </a:p>
        </p:txBody>
      </p:sp>
      <p:sp>
        <p:nvSpPr>
          <p:cNvPr id="187402" name="Line 10"/>
          <p:cNvSpPr>
            <a:spLocks noChangeShapeType="1"/>
          </p:cNvSpPr>
          <p:nvPr/>
        </p:nvSpPr>
        <p:spPr bwMode="auto">
          <a:xfrm>
            <a:off x="5600700" y="3429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2F1311"/>
              </a:solidFill>
              <a:latin typeface=".VnTime" panose="020B7200000000000000" pitchFamily="34" charset="0"/>
            </a:endParaRPr>
          </a:p>
        </p:txBody>
      </p:sp>
      <p:sp>
        <p:nvSpPr>
          <p:cNvPr id="187403" name="Text Box 11"/>
          <p:cNvSpPr txBox="1">
            <a:spLocks noChangeArrowheads="1"/>
          </p:cNvSpPr>
          <p:nvPr/>
        </p:nvSpPr>
        <p:spPr bwMode="auto">
          <a:xfrm>
            <a:off x="4800600" y="1543051"/>
            <a:ext cx="342900" cy="392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1950">
                <a:solidFill>
                  <a:srgbClr val="2F1311"/>
                </a:solidFill>
                <a:latin typeface=".VnTime" panose="020B7200000000000000" pitchFamily="34" charset="0"/>
              </a:rPr>
              <a:t>M</a:t>
            </a:r>
          </a:p>
        </p:txBody>
      </p:sp>
      <p:sp>
        <p:nvSpPr>
          <p:cNvPr id="187404" name="Text Box 12"/>
          <p:cNvSpPr txBox="1">
            <a:spLocks noChangeArrowheads="1"/>
          </p:cNvSpPr>
          <p:nvPr/>
        </p:nvSpPr>
        <p:spPr bwMode="auto">
          <a:xfrm>
            <a:off x="5372100" y="1943101"/>
            <a:ext cx="342900" cy="392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1950">
                <a:solidFill>
                  <a:srgbClr val="2F1311"/>
                </a:solidFill>
                <a:latin typeface=".VnTime" panose="020B7200000000000000" pitchFamily="34" charset="0"/>
              </a:rPr>
              <a:t>K</a:t>
            </a:r>
          </a:p>
        </p:txBody>
      </p:sp>
      <p:sp>
        <p:nvSpPr>
          <p:cNvPr id="187405" name="Text Box 13"/>
          <p:cNvSpPr txBox="1">
            <a:spLocks noChangeArrowheads="1"/>
          </p:cNvSpPr>
          <p:nvPr/>
        </p:nvSpPr>
        <p:spPr bwMode="auto">
          <a:xfrm>
            <a:off x="6057900" y="1919288"/>
            <a:ext cx="342900" cy="392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1950">
                <a:solidFill>
                  <a:srgbClr val="2F1311"/>
                </a:solidFill>
                <a:latin typeface=".VnTime" panose="020B7200000000000000" pitchFamily="34" charset="0"/>
              </a:rPr>
              <a:t>N</a:t>
            </a:r>
          </a:p>
        </p:txBody>
      </p:sp>
      <p:sp>
        <p:nvSpPr>
          <p:cNvPr id="187406" name="Text Box 14"/>
          <p:cNvSpPr txBox="1">
            <a:spLocks noChangeArrowheads="1"/>
          </p:cNvSpPr>
          <p:nvPr/>
        </p:nvSpPr>
        <p:spPr bwMode="auto">
          <a:xfrm>
            <a:off x="6743700" y="1119188"/>
            <a:ext cx="342900" cy="392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1950">
                <a:solidFill>
                  <a:srgbClr val="2F1311"/>
                </a:solidFill>
                <a:latin typeface=".VnTime" panose="020B7200000000000000" pitchFamily="34" charset="0"/>
              </a:rPr>
              <a:t>B</a:t>
            </a:r>
          </a:p>
        </p:txBody>
      </p:sp>
      <p:sp>
        <p:nvSpPr>
          <p:cNvPr id="187407" name="Arc 15"/>
          <p:cNvSpPr>
            <a:spLocks/>
          </p:cNvSpPr>
          <p:nvPr/>
        </p:nvSpPr>
        <p:spPr bwMode="auto">
          <a:xfrm flipH="1" flipV="1">
            <a:off x="5486400" y="628650"/>
            <a:ext cx="114300" cy="5715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2F1311"/>
              </a:solidFill>
              <a:latin typeface=".VnTime" panose="020B7200000000000000" pitchFamily="34" charset="0"/>
            </a:endParaRPr>
          </a:p>
        </p:txBody>
      </p:sp>
      <p:sp>
        <p:nvSpPr>
          <p:cNvPr id="187408" name="Arc 16"/>
          <p:cNvSpPr>
            <a:spLocks/>
          </p:cNvSpPr>
          <p:nvPr/>
        </p:nvSpPr>
        <p:spPr bwMode="auto">
          <a:xfrm flipH="1" flipV="1">
            <a:off x="5600700" y="628650"/>
            <a:ext cx="114300" cy="5715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955 w 43200"/>
              <a:gd name="T1" fmla="*/ 27952 h 27952"/>
              <a:gd name="T2" fmla="*/ 43200 w 43200"/>
              <a:gd name="T3" fmla="*/ 21600 h 27952"/>
              <a:gd name="T4" fmla="*/ 21600 w 43200"/>
              <a:gd name="T5" fmla="*/ 21600 h 279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27952" fill="none" extrusionOk="0">
                <a:moveTo>
                  <a:pt x="955" y="27951"/>
                </a:moveTo>
                <a:cubicBezTo>
                  <a:pt x="321" y="25894"/>
                  <a:pt x="0" y="23753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599"/>
                </a:cubicBezTo>
              </a:path>
              <a:path w="43200" h="27952" stroke="0" extrusionOk="0">
                <a:moveTo>
                  <a:pt x="955" y="27951"/>
                </a:moveTo>
                <a:cubicBezTo>
                  <a:pt x="321" y="25894"/>
                  <a:pt x="0" y="23753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599"/>
                </a:cubicBezTo>
                <a:lnTo>
                  <a:pt x="2160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2F1311"/>
              </a:solidFill>
              <a:latin typeface=".VnTime" panose="020B7200000000000000" pitchFamily="34" charset="0"/>
            </a:endParaRPr>
          </a:p>
        </p:txBody>
      </p:sp>
      <p:sp>
        <p:nvSpPr>
          <p:cNvPr id="187409" name="Text Box 17"/>
          <p:cNvSpPr txBox="1">
            <a:spLocks noChangeArrowheads="1"/>
          </p:cNvSpPr>
          <p:nvPr/>
        </p:nvSpPr>
        <p:spPr bwMode="auto">
          <a:xfrm>
            <a:off x="5314950" y="1"/>
            <a:ext cx="342900" cy="392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1950">
                <a:solidFill>
                  <a:srgbClr val="2F1311"/>
                </a:solidFill>
                <a:latin typeface=".VnTime" panose="020B7200000000000000" pitchFamily="34" charset="0"/>
              </a:rPr>
              <a:t>A</a:t>
            </a:r>
          </a:p>
        </p:txBody>
      </p:sp>
      <p:sp>
        <p:nvSpPr>
          <p:cNvPr id="187410" name="AutoShape 18"/>
          <p:cNvSpPr>
            <a:spLocks noChangeArrowheads="1"/>
          </p:cNvSpPr>
          <p:nvPr/>
        </p:nvSpPr>
        <p:spPr bwMode="auto">
          <a:xfrm>
            <a:off x="1543050" y="285750"/>
            <a:ext cx="2514600" cy="1714500"/>
          </a:xfrm>
          <a:prstGeom prst="cloudCallout">
            <a:avLst>
              <a:gd name="adj1" fmla="val -43750"/>
              <a:gd name="adj2" fmla="val 70000"/>
            </a:avLst>
          </a:prstGeom>
          <a:solidFill>
            <a:srgbClr val="FF33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i="1">
                <a:solidFill>
                  <a:srgbClr val="2F1311"/>
                </a:solidFill>
                <a:latin typeface=".VnTime" panose="020B7200000000000000" pitchFamily="34" charset="0"/>
              </a:rPr>
              <a:t>T×m c¸c gãc vu«ng cã trªn h×nh vÏ</a:t>
            </a:r>
          </a:p>
        </p:txBody>
      </p:sp>
      <p:sp>
        <p:nvSpPr>
          <p:cNvPr id="187411" name="Line 19"/>
          <p:cNvSpPr>
            <a:spLocks noChangeShapeType="1"/>
          </p:cNvSpPr>
          <p:nvPr/>
        </p:nvSpPr>
        <p:spPr bwMode="auto">
          <a:xfrm>
            <a:off x="4057650" y="41148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2F1311"/>
              </a:solidFill>
              <a:latin typeface=".VnTime" panose="020B7200000000000000" pitchFamily="34" charset="0"/>
            </a:endParaRPr>
          </a:p>
        </p:txBody>
      </p:sp>
      <p:sp>
        <p:nvSpPr>
          <p:cNvPr id="187412" name="Line 20"/>
          <p:cNvSpPr>
            <a:spLocks noChangeShapeType="1"/>
          </p:cNvSpPr>
          <p:nvPr/>
        </p:nvSpPr>
        <p:spPr bwMode="auto">
          <a:xfrm>
            <a:off x="5600700" y="342900"/>
            <a:ext cx="1143000" cy="971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2F1311"/>
              </a:solidFill>
              <a:latin typeface=".VnTime" panose="020B7200000000000000" pitchFamily="34" charset="0"/>
            </a:endParaRPr>
          </a:p>
        </p:txBody>
      </p:sp>
      <p:sp>
        <p:nvSpPr>
          <p:cNvPr id="187413" name="AutoShape 21"/>
          <p:cNvSpPr>
            <a:spLocks noChangeArrowheads="1"/>
          </p:cNvSpPr>
          <p:nvPr/>
        </p:nvSpPr>
        <p:spPr bwMode="auto">
          <a:xfrm>
            <a:off x="1428750" y="57150"/>
            <a:ext cx="3829050" cy="3028950"/>
          </a:xfrm>
          <a:prstGeom prst="irregularSeal2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i="1">
                <a:solidFill>
                  <a:srgbClr val="FF0000"/>
                </a:solidFill>
                <a:latin typeface=".VnTime" panose="020B7200000000000000" pitchFamily="34" charset="0"/>
              </a:rPr>
              <a:t>Gãc AMN vµ ABN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i="1">
                <a:solidFill>
                  <a:srgbClr val="FF0000"/>
                </a:solidFill>
                <a:latin typeface=".VnTime" panose="020B7200000000000000" pitchFamily="34" charset="0"/>
              </a:rPr>
              <a:t>cã g× ®Æc biÖt</a:t>
            </a:r>
          </a:p>
        </p:txBody>
      </p:sp>
      <p:sp>
        <p:nvSpPr>
          <p:cNvPr id="187414" name="Text Box 22"/>
          <p:cNvSpPr txBox="1">
            <a:spLocks noChangeArrowheads="1"/>
          </p:cNvSpPr>
          <p:nvPr/>
        </p:nvSpPr>
        <p:spPr bwMode="auto">
          <a:xfrm>
            <a:off x="1543050" y="2686050"/>
            <a:ext cx="61722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i="1">
                <a:solidFill>
                  <a:srgbClr val="FFFFFF"/>
                </a:solidFill>
                <a:latin typeface=".VnAvant" panose="020B7200000000000000" pitchFamily="34" charset="0"/>
              </a:rPr>
              <a:t>- Gãc néi tiÕp ch¾n nöa ®­êng trßn lµ gãc vu«ng</a:t>
            </a:r>
          </a:p>
        </p:txBody>
      </p:sp>
      <p:sp>
        <p:nvSpPr>
          <p:cNvPr id="187415" name="AutoShape 23"/>
          <p:cNvSpPr>
            <a:spLocks noChangeArrowheads="1"/>
          </p:cNvSpPr>
          <p:nvPr/>
        </p:nvSpPr>
        <p:spPr bwMode="auto">
          <a:xfrm>
            <a:off x="1943100" y="685800"/>
            <a:ext cx="3028950" cy="1943100"/>
          </a:xfrm>
          <a:prstGeom prst="cloudCallout">
            <a:avLst>
              <a:gd name="adj1" fmla="val -50352"/>
              <a:gd name="adj2" fmla="val 69241"/>
            </a:avLst>
          </a:prstGeom>
          <a:solidFill>
            <a:srgbClr val="FF9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250" b="1" i="1">
                <a:solidFill>
                  <a:srgbClr val="2F1311"/>
                </a:solidFill>
                <a:latin typeface=".VnTime" panose="020B7200000000000000" pitchFamily="34" charset="0"/>
              </a:rPr>
              <a:t>Cho gãc MON = 100</a:t>
            </a:r>
            <a:r>
              <a:rPr lang="en-US" sz="2250" b="1" i="1" baseline="30000">
                <a:solidFill>
                  <a:srgbClr val="2F1311"/>
                </a:solidFill>
                <a:latin typeface=".VnTime" panose="020B7200000000000000" pitchFamily="34" charset="0"/>
              </a:rPr>
              <a:t>0</a:t>
            </a:r>
            <a:r>
              <a:rPr lang="en-US" sz="2250" b="1" i="1">
                <a:solidFill>
                  <a:srgbClr val="2F1311"/>
                </a:solidFill>
                <a:latin typeface=".VnTime" panose="020B7200000000000000" pitchFamily="34" charset="0"/>
              </a:rPr>
              <a:t> so s¸nh gãc MON vµ MAN</a:t>
            </a:r>
          </a:p>
        </p:txBody>
      </p:sp>
      <p:sp>
        <p:nvSpPr>
          <p:cNvPr id="187416" name="Text Box 24"/>
          <p:cNvSpPr txBox="1">
            <a:spLocks noChangeArrowheads="1"/>
          </p:cNvSpPr>
          <p:nvPr/>
        </p:nvSpPr>
        <p:spPr bwMode="auto">
          <a:xfrm>
            <a:off x="1371600" y="3714750"/>
            <a:ext cx="622935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i="1">
                <a:solidFill>
                  <a:srgbClr val="FFFFFF"/>
                </a:solidFill>
                <a:latin typeface=".VnAvant" panose="020B7200000000000000" pitchFamily="34" charset="0"/>
              </a:rPr>
              <a:t>- Gãc néi tiÕp ( nhá h¬n hoÆc b»ng 90</a:t>
            </a:r>
            <a:r>
              <a:rPr lang="en-US" sz="2400" b="1" i="1" baseline="30000">
                <a:solidFill>
                  <a:srgbClr val="FFFFFF"/>
                </a:solidFill>
                <a:latin typeface=".VnAvant" panose="020B7200000000000000" pitchFamily="34" charset="0"/>
              </a:rPr>
              <a:t>0</a:t>
            </a:r>
            <a:r>
              <a:rPr lang="en-US" sz="2400" b="1" i="1">
                <a:solidFill>
                  <a:srgbClr val="FFFFFF"/>
                </a:solidFill>
                <a:latin typeface=".VnAvant" panose="020B7200000000000000" pitchFamily="34" charset="0"/>
              </a:rPr>
              <a:t>) cã sè ®o b»ng nöa sè ®o cña gãc ë t©m cïng ch¾n mét cung</a:t>
            </a:r>
          </a:p>
        </p:txBody>
      </p:sp>
    </p:spTree>
    <p:extLst>
      <p:ext uri="{BB962C8B-B14F-4D97-AF65-F5344CB8AC3E}">
        <p14:creationId xmlns:p14="http://schemas.microsoft.com/office/powerpoint/2010/main" val="1203400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8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8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8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2" dur="2000"/>
                                        <p:tgtEl>
                                          <p:spTgt spid="1874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8" dur="2000"/>
                                        <p:tgtEl>
                                          <p:spTgt spid="18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18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7" dur="500"/>
                                        <p:tgtEl>
                                          <p:spTgt spid="1874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8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410" grpId="0" animBg="1"/>
      <p:bldP spid="187412" grpId="0" animBg="1"/>
      <p:bldP spid="187413" grpId="0" animBg="1"/>
      <p:bldP spid="187413" grpId="1" animBg="1"/>
      <p:bldP spid="187414" grpId="0"/>
      <p:bldP spid="187415" grpId="0" animBg="1"/>
      <p:bldP spid="187415" grpId="1" animBg="1"/>
      <p:bldP spid="1874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ChangeArrowheads="1"/>
          </p:cNvSpPr>
          <p:nvPr/>
        </p:nvSpPr>
        <p:spPr bwMode="auto">
          <a:xfrm>
            <a:off x="304800" y="233362"/>
            <a:ext cx="85344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25400" dir="5400000" algn="ctr" rotWithShape="0">
                    <a:srgbClr val="FF3300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/>
            <a:r>
              <a:rPr lang="en-US" sz="24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TẬP TỰ LUYỆN</a:t>
            </a:r>
            <a:endParaRPr lang="en-US" sz="2400" b="1" smtClean="0">
              <a:solidFill>
                <a:srgbClr val="FFFF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593992" y="609599"/>
            <a:ext cx="7835660" cy="96201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sz="2000" b="1" u="sng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∆1.</a:t>
            </a:r>
            <a:r>
              <a:rPr lang="en-US" sz="20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 hai đường tròn (O) và (O’) cắt nhau tại A và B. Vẽ các đường kính AC và AD của hai đường tròn. Chứng minh rằng ba điểm C, B, D thẳng hàng</a:t>
            </a:r>
            <a:endParaRPr lang="en-US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571472" y="1538293"/>
            <a:ext cx="7835660" cy="96201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sz="2000" b="1" u="sng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∆2.</a:t>
            </a:r>
            <a:r>
              <a:rPr lang="en-US" sz="20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Trên đường tròn tâm O đường kính AB, lấy điểm M (khác A và B). Vẽ tiếp tuyến của (O) tại A. Đường thẳng BM cắt tiếp tuyến đó tại C. Chứng minh rằng ta luôn có: MA</a:t>
            </a:r>
            <a:r>
              <a:rPr lang="en-US" sz="2000" baseline="30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MB.MC</a:t>
            </a:r>
            <a:endParaRPr lang="en-US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28860" y="2533674"/>
            <a:ext cx="2133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u="sng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Hướng dẫn</a:t>
            </a:r>
            <a:endParaRPr lang="en-US" sz="2000" u="sng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43636" y="2214560"/>
            <a:ext cx="2281394" cy="247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7"/>
          <p:cNvSpPr/>
          <p:nvPr/>
        </p:nvSpPr>
        <p:spPr>
          <a:xfrm>
            <a:off x="571473" y="2890864"/>
            <a:ext cx="13573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Xét (O) có: 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Object 1"/>
          <p:cNvGraphicFramePr>
            <a:graphicFrameLocks noChangeAspect="1"/>
          </p:cNvGraphicFramePr>
          <p:nvPr/>
        </p:nvGraphicFramePr>
        <p:xfrm>
          <a:off x="1714480" y="2890864"/>
          <a:ext cx="1063625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5" name="Equation" r:id="rId4" imgW="723600" imgH="228600" progId="Equation.DSMT4">
                  <p:embed/>
                </p:oleObj>
              </mc:Choice>
              <mc:Fallback>
                <p:oleObj name="Equation" r:id="rId4" imgW="723600" imgH="2286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480" y="2890864"/>
                        <a:ext cx="1063625" cy="339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2714612" y="2918234"/>
            <a:ext cx="36433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(Góc nội tiếp chắn nửa đường tròn)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1472" y="3248054"/>
            <a:ext cx="31432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Do đó: AM </a:t>
            </a:r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 BC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71472" y="3533806"/>
            <a:ext cx="54292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Xét ∆ABC vuông tại A có AM là đường cao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71472" y="3878854"/>
            <a:ext cx="54292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 AM</a:t>
            </a:r>
            <a:r>
              <a:rPr lang="en-US" baseline="30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= MB.MC  (đpcm)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8" grpId="0"/>
      <p:bldP spid="10" grpId="0"/>
      <p:bldP spid="11" grpId="0"/>
      <p:bldP spid="12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1"/>
          <p:cNvSpPr>
            <a:spLocks noChangeArrowheads="1"/>
          </p:cNvSpPr>
          <p:nvPr/>
        </p:nvSpPr>
        <p:spPr bwMode="auto">
          <a:xfrm>
            <a:off x="360218" y="142858"/>
            <a:ext cx="268778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I. Kiến thức cần nhớ</a:t>
            </a:r>
            <a:endParaRPr lang="en-US" sz="2000" b="1">
              <a:solidFill>
                <a:schemeClr val="bg1"/>
              </a:solidFill>
              <a:latin typeface=".VnSouthern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81000" y="557783"/>
            <a:ext cx="58422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b="1" i="1" u="sng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b="1" i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b="1" i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Định nghĩa:</a:t>
            </a:r>
            <a:endParaRPr lang="en-US" b="1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027084" y="1059410"/>
            <a:ext cx="16859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là góc nội tiếp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81000" y="1526485"/>
            <a:ext cx="30228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u="sng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en-US" b="1" i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Định lí:</a:t>
            </a:r>
            <a:endParaRPr lang="en-US" b="1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81000" y="1988150"/>
            <a:ext cx="54768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Trong một đường tròn, số đo của góc nội tiếp bằng nửa số đo của cung bị chắn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7159" y="2634435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u="sng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en-US" b="1" i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Hệ quả:</a:t>
            </a:r>
            <a:endParaRPr lang="en-US" b="1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428728" y="2634435"/>
            <a:ext cx="52149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Trong một đường tròn: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68" y="642925"/>
            <a:ext cx="1785950" cy="192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7286644" y="2364182"/>
          <a:ext cx="1431948" cy="493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1" name="Equation" r:id="rId4" imgW="965160" imgH="393480" progId="Equation.DSMT4">
                  <p:embed/>
                </p:oleObj>
              </mc:Choice>
              <mc:Fallback>
                <p:oleObj name="Equation" r:id="rId4" imgW="96516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6644" y="2364182"/>
                        <a:ext cx="1431948" cy="4933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95254" y="2857502"/>
            <a:ext cx="1885972" cy="1951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357158" y="4643452"/>
          <a:ext cx="2392362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2" name="Equation" r:id="rId7" imgW="1612800" imgH="228600" progId="Equation.DSMT4">
                  <p:embed/>
                </p:oleObj>
              </mc:Choice>
              <mc:Fallback>
                <p:oleObj name="Equation" r:id="rId7" imgW="1612800" imgH="228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4643452"/>
                        <a:ext cx="2392362" cy="285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857488" y="3000378"/>
            <a:ext cx="1860037" cy="1785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3286116" y="4643438"/>
          <a:ext cx="122555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3" name="Equation" r:id="rId10" imgW="825480" imgH="228600" progId="Equation.DSMT4">
                  <p:embed/>
                </p:oleObj>
              </mc:Choice>
              <mc:Fallback>
                <p:oleObj name="Equation" r:id="rId10" imgW="825480" imgH="228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6116" y="4643438"/>
                        <a:ext cx="1225550" cy="285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5201970" y="4500576"/>
          <a:ext cx="1395412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4" name="Equation" r:id="rId12" imgW="939600" imgH="393480" progId="Equation.DSMT4">
                  <p:embed/>
                </p:oleObj>
              </mc:Choice>
              <mc:Fallback>
                <p:oleObj name="Equation" r:id="rId12" imgW="93960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1970" y="4500576"/>
                        <a:ext cx="1395412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26" name="Picture 1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6971518" y="2857502"/>
            <a:ext cx="1958200" cy="1710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27" name="Picture 11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5000359" y="2869969"/>
            <a:ext cx="1714781" cy="1844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9228" name="Object 12"/>
          <p:cNvGraphicFramePr>
            <a:graphicFrameLocks noChangeAspect="1"/>
          </p:cNvGraphicFramePr>
          <p:nvPr/>
        </p:nvGraphicFramePr>
        <p:xfrm>
          <a:off x="7453313" y="4643438"/>
          <a:ext cx="103505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5" name="Equation" r:id="rId16" imgW="698400" imgH="228600" progId="Equation.DSMT4">
                  <p:embed/>
                </p:oleObj>
              </mc:Choice>
              <mc:Fallback>
                <p:oleObj name="Equation" r:id="rId16" imgW="698400" imgH="2286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3313" y="4643438"/>
                        <a:ext cx="1035050" cy="285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0" name="Object 14"/>
          <p:cNvGraphicFramePr>
            <a:graphicFrameLocks noChangeAspect="1"/>
          </p:cNvGraphicFramePr>
          <p:nvPr/>
        </p:nvGraphicFramePr>
        <p:xfrm>
          <a:off x="642910" y="1103313"/>
          <a:ext cx="52705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6" name="Equation" r:id="rId18" imgW="355320" imgH="228600" progId="Equation.DSMT4">
                  <p:embed/>
                </p:oleObj>
              </mc:Choice>
              <mc:Fallback>
                <p:oleObj name="Equation" r:id="rId18" imgW="355320" imgH="2286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10" y="1103313"/>
                        <a:ext cx="527050" cy="285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2527283" y="1071552"/>
            <a:ext cx="5000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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232" name="Object 16"/>
          <p:cNvGraphicFramePr>
            <a:graphicFrameLocks noChangeAspect="1"/>
          </p:cNvGraphicFramePr>
          <p:nvPr/>
        </p:nvGraphicFramePr>
        <p:xfrm>
          <a:off x="2857488" y="785800"/>
          <a:ext cx="843292" cy="10160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7" name="Equation" r:id="rId20" imgW="177480" imgH="253800" progId="Equation.DSMT4">
                  <p:embed/>
                </p:oleObj>
              </mc:Choice>
              <mc:Fallback>
                <p:oleObj name="Equation" r:id="rId20" imgW="177480" imgH="2538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488" y="785800"/>
                        <a:ext cx="843292" cy="101601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24"/>
          <p:cNvSpPr/>
          <p:nvPr/>
        </p:nvSpPr>
        <p:spPr>
          <a:xfrm>
            <a:off x="3143240" y="714362"/>
            <a:ext cx="27860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Đỉnh A nằm trên đường tròn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143240" y="1428742"/>
            <a:ext cx="4286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AB, AC chứa hai dây cung của đường tròn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3336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1000"/>
                                        <p:tgtEl>
                                          <p:spTgt spid="9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4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" dur="1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2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7" dur="1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2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7" dur="1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2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7" dur="10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2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4" grpId="0"/>
      <p:bldP spid="16" grpId="0"/>
      <p:bldP spid="19" grpId="0"/>
      <p:bldP spid="20" grpId="0"/>
      <p:bldP spid="11" grpId="0"/>
      <p:bldP spid="17" grpId="0"/>
      <p:bldP spid="22" grpId="0"/>
      <p:bldP spid="25" grpId="0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1"/>
          <p:cNvSpPr>
            <a:spLocks noChangeArrowheads="1"/>
          </p:cNvSpPr>
          <p:nvPr/>
        </p:nvSpPr>
        <p:spPr bwMode="auto">
          <a:xfrm>
            <a:off x="360218" y="514350"/>
            <a:ext cx="154478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II. Bài tập</a:t>
            </a:r>
            <a:endParaRPr lang="en-US" sz="2000" b="1">
              <a:solidFill>
                <a:schemeClr val="bg1"/>
              </a:solidFill>
              <a:latin typeface=".VnSouthern" pitchFamily="34" charset="0"/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593992" y="895350"/>
            <a:ext cx="8245208" cy="136897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sz="2000" b="1" u="sng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1.</a:t>
            </a:r>
            <a:r>
              <a:rPr lang="en-US" sz="20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 đường tròn tâm O, đường kính AB và S là một điểm nằm bên ngoài đường tròn. SA và SB lần lượt cắt đường tròn tại M, N. Gọi H là giao điểm của BM và AN. Chứng minh SH vuông góc với AB</a:t>
            </a:r>
            <a:endParaRPr lang="en-US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304800" y="233362"/>
            <a:ext cx="85344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25400" dir="5400000" algn="ctr" rotWithShape="0">
                    <a:srgbClr val="FF3300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/>
            <a:r>
              <a:rPr lang="en-US" sz="24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LUYỆN TẬP GÓC NỘI TIẾP</a:t>
            </a:r>
            <a:endParaRPr lang="en-US" sz="2400" b="1" smtClean="0">
              <a:solidFill>
                <a:srgbClr val="FFFF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428860" y="1928808"/>
            <a:ext cx="2133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u="sng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làm</a:t>
            </a:r>
            <a:endParaRPr lang="en-US" sz="2000" u="sng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28597" y="2285998"/>
            <a:ext cx="13573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Xét (O) có: 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graphicFrame>
        <p:nvGraphicFramePr>
          <p:cNvPr id="8193" name="Object 1"/>
          <p:cNvGraphicFramePr>
            <a:graphicFrameLocks noChangeAspect="1"/>
          </p:cNvGraphicFramePr>
          <p:nvPr/>
        </p:nvGraphicFramePr>
        <p:xfrm>
          <a:off x="1587479" y="2285998"/>
          <a:ext cx="2127265" cy="3778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3" imgW="1447172" imgH="253890" progId="Equation.DSMT4">
                  <p:embed/>
                </p:oleObj>
              </mc:Choice>
              <mc:Fallback>
                <p:oleObj name="Equation" r:id="rId3" imgW="1447172" imgH="25389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479" y="2285998"/>
                        <a:ext cx="2127265" cy="37786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1071538" y="2631046"/>
            <a:ext cx="36433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(Góc nội tiếp chắn nửa đường tròn)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28596" y="2928940"/>
            <a:ext cx="31432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Do đó: AN </a:t>
            </a:r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 SB;  BM </a:t>
            </a:r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SA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28596" y="3214692"/>
            <a:ext cx="54292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Xét ∆SAB có: </a:t>
            </a:r>
          </a:p>
          <a:p>
            <a:pPr algn="just"/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AN và BM là hai đường cao cắt nhau tại H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28596" y="3782807"/>
            <a:ext cx="54292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 H là trực tâm của ∆SAB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8596" y="4131244"/>
            <a:ext cx="54292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 SH  AB (đpcm)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892915" y="1500180"/>
            <a:ext cx="2679613" cy="3386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Rounded Rectangular Callout 16"/>
          <p:cNvSpPr/>
          <p:nvPr/>
        </p:nvSpPr>
        <p:spPr>
          <a:xfrm>
            <a:off x="428596" y="2000246"/>
            <a:ext cx="5500726" cy="214314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Ở  bài tập trên chúng ta đã sử dụng nội dung hệ quả nào của góc nội tiếp ?</a:t>
            </a:r>
            <a:endParaRPr lang="vi-VN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00034" y="3429006"/>
            <a:ext cx="535785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Góc nội tiếp chắn nửa đường tròn là góc vuông</a:t>
            </a:r>
            <a:endParaRPr lang="en-US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2733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8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8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8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  <p:bldP spid="15" grpId="0"/>
      <p:bldP spid="18" grpId="0"/>
      <p:bldP spid="18" grpId="1"/>
      <p:bldP spid="19" grpId="0"/>
      <p:bldP spid="19" grpId="1"/>
      <p:bldP spid="10" grpId="0"/>
      <p:bldP spid="10" grpId="1"/>
      <p:bldP spid="12" grpId="0"/>
      <p:bldP spid="12" grpId="1"/>
      <p:bldP spid="13" grpId="0"/>
      <p:bldP spid="13" grpId="1"/>
      <p:bldP spid="14" grpId="0"/>
      <p:bldP spid="14" grpId="1"/>
      <p:bldP spid="16" grpId="0"/>
      <p:bldP spid="16" grpId="1"/>
      <p:bldP spid="17" grpId="0" animBg="1"/>
      <p:bldP spid="17" grpId="1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593992" y="895351"/>
            <a:ext cx="8245208" cy="103345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sz="2000" b="1" u="sng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2.</a:t>
            </a:r>
            <a:r>
              <a:rPr lang="en-US" sz="20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 hai đường tròn bằng nhau (O) và (O’) cắt nhau tại A và B. Vẽ đường thẳng qua A cắt (O) tại M và cắt (O’) tại N (A nằm giữa M và N). Hỏi MBN là tam giác gì? Tại sao?  </a:t>
            </a:r>
            <a:endParaRPr lang="en-US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31"/>
          <p:cNvSpPr>
            <a:spLocks noChangeArrowheads="1"/>
          </p:cNvSpPr>
          <p:nvPr/>
        </p:nvSpPr>
        <p:spPr bwMode="auto">
          <a:xfrm>
            <a:off x="360218" y="514350"/>
            <a:ext cx="154478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II. Bài tập</a:t>
            </a:r>
            <a:endParaRPr lang="en-US" sz="2000" b="1">
              <a:solidFill>
                <a:schemeClr val="bg1"/>
              </a:solidFill>
              <a:latin typeface=".VnSouthern" pitchFamily="34" charset="0"/>
            </a:endParaRP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304800" y="233362"/>
            <a:ext cx="85344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25400" dir="5400000" algn="ctr" rotWithShape="0">
                    <a:srgbClr val="FF3300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/>
            <a:r>
              <a:rPr lang="en-US" sz="24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LUYỆN TẬP GÓC NỘI TIẾP</a:t>
            </a:r>
            <a:endParaRPr lang="en-US" sz="2400" b="1" smtClean="0">
              <a:solidFill>
                <a:srgbClr val="FFFF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70" name="Picture 2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1857370"/>
            <a:ext cx="3898787" cy="2381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31" name="Straight Connector 30"/>
          <p:cNvCxnSpPr/>
          <p:nvPr/>
        </p:nvCxnSpPr>
        <p:spPr>
          <a:xfrm flipV="1">
            <a:off x="6357950" y="2500312"/>
            <a:ext cx="714380" cy="64294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6357950" y="3143254"/>
            <a:ext cx="714380" cy="64294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072330" y="2500312"/>
            <a:ext cx="714380" cy="64294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10800000" flipV="1">
            <a:off x="7072330" y="3143254"/>
            <a:ext cx="714380" cy="64294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2428860" y="1857370"/>
            <a:ext cx="2133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u="sng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làm</a:t>
            </a:r>
            <a:endParaRPr lang="en-US" sz="2000" u="sng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71472" y="2214560"/>
            <a:ext cx="47863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Tứ giác AOBO’ có: OA = OB = O’A = O’B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1428728" y="2488170"/>
            <a:ext cx="47863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 AOBO’ là hình thoi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428728" y="2845371"/>
            <a:ext cx="5000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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72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graphicFrame>
        <p:nvGraphicFramePr>
          <p:cNvPr id="6171" name="Object 27"/>
          <p:cNvGraphicFramePr>
            <a:graphicFrameLocks noChangeAspect="1"/>
          </p:cNvGraphicFramePr>
          <p:nvPr/>
        </p:nvGraphicFramePr>
        <p:xfrm>
          <a:off x="1857356" y="2830143"/>
          <a:ext cx="1285884" cy="357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2" name="Equation" r:id="rId4" imgW="889000" imgH="228600" progId="Equation.DSMT4">
                  <p:embed/>
                </p:oleObj>
              </mc:Choice>
              <mc:Fallback>
                <p:oleObj name="Equation" r:id="rId4" imgW="889000" imgH="2286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356" y="2830143"/>
                        <a:ext cx="1285884" cy="35719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Rectangle 44"/>
          <p:cNvSpPr/>
          <p:nvPr/>
        </p:nvSpPr>
        <p:spPr>
          <a:xfrm>
            <a:off x="3714744" y="2857513"/>
            <a:ext cx="5000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(1)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571472" y="3170969"/>
            <a:ext cx="47863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Trong (O) có: 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173" name="Object 29"/>
          <p:cNvGraphicFramePr>
            <a:graphicFrameLocks noChangeAspect="1"/>
          </p:cNvGraphicFramePr>
          <p:nvPr/>
        </p:nvGraphicFramePr>
        <p:xfrm>
          <a:off x="1944689" y="3102715"/>
          <a:ext cx="1397000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3" name="Equation" r:id="rId6" imgW="965160" imgH="393480" progId="Equation.DSMT4">
                  <p:embed/>
                </p:oleObj>
              </mc:Choice>
              <mc:Fallback>
                <p:oleObj name="Equation" r:id="rId6" imgW="965160" imgH="3934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4689" y="3102715"/>
                        <a:ext cx="1397000" cy="615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Rectangle 47"/>
          <p:cNvSpPr/>
          <p:nvPr/>
        </p:nvSpPr>
        <p:spPr>
          <a:xfrm>
            <a:off x="571472" y="3738577"/>
            <a:ext cx="47863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Trong (O’) có: 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9" name="Object 29"/>
          <p:cNvGraphicFramePr>
            <a:graphicFrameLocks noChangeAspect="1"/>
          </p:cNvGraphicFramePr>
          <p:nvPr/>
        </p:nvGraphicFramePr>
        <p:xfrm>
          <a:off x="2005014" y="3670312"/>
          <a:ext cx="1452562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4" name="Equation" r:id="rId8" imgW="1002960" imgH="393480" progId="Equation.DSMT4">
                  <p:embed/>
                </p:oleObj>
              </mc:Choice>
              <mc:Fallback>
                <p:oleObj name="Equation" r:id="rId8" imgW="1002960" imgH="39348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5014" y="3670312"/>
                        <a:ext cx="1452562" cy="615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Rectangle 49"/>
          <p:cNvSpPr/>
          <p:nvPr/>
        </p:nvSpPr>
        <p:spPr>
          <a:xfrm>
            <a:off x="3714744" y="3214703"/>
            <a:ext cx="5000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(2)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714744" y="3786207"/>
            <a:ext cx="5000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(3)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428596" y="4202682"/>
            <a:ext cx="47863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Từ (1); (2); (3) suy ra: 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175" name="Object 31"/>
          <p:cNvGraphicFramePr>
            <a:graphicFrameLocks noChangeAspect="1"/>
          </p:cNvGraphicFramePr>
          <p:nvPr/>
        </p:nvGraphicFramePr>
        <p:xfrm>
          <a:off x="2679700" y="4203796"/>
          <a:ext cx="1212850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5" name="Equation" r:id="rId10" imgW="838080" imgH="228600" progId="Equation.DSMT4">
                  <p:embed/>
                </p:oleObj>
              </mc:Choice>
              <mc:Fallback>
                <p:oleObj name="Equation" r:id="rId10" imgW="838080" imgH="22860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9700" y="4203796"/>
                        <a:ext cx="1212850" cy="35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Rectangle 53"/>
          <p:cNvSpPr/>
          <p:nvPr/>
        </p:nvSpPr>
        <p:spPr>
          <a:xfrm>
            <a:off x="428596" y="4559872"/>
            <a:ext cx="47863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 ∆MBN cân tại B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Rounded Rectangular Callout 54"/>
          <p:cNvSpPr/>
          <p:nvPr/>
        </p:nvSpPr>
        <p:spPr>
          <a:xfrm>
            <a:off x="285720" y="2143122"/>
            <a:ext cx="5500726" cy="214314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Ở bài tập trên chúng ta đã sử dụng nội dung hệ quả nào của góc nội tiếp ?</a:t>
            </a:r>
            <a:endParaRPr lang="vi-VN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571472" y="4214824"/>
            <a:ext cx="6572296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Góc nội tiếp (nhỏ hơn hoặc bằng 90</a:t>
            </a:r>
            <a:r>
              <a:rPr lang="en-US" b="1" i="1" baseline="30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có số đo bằng nửa số đo của góc ở tâm cùng chắn một cung</a:t>
            </a:r>
            <a:endParaRPr lang="en-US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6" dur="500"/>
                                        <p:tgtEl>
                                          <p:spTgt spid="6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8" dur="500"/>
                                        <p:tgtEl>
                                          <p:spTgt spid="6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1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5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9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3" dur="500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7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1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6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6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9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3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7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1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5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9" dur="500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3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500"/>
                            </p:stCondLst>
                            <p:childTnLst>
                              <p:par>
                                <p:cTn id="147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0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9" grpId="0"/>
      <p:bldP spid="39" grpId="1"/>
      <p:bldP spid="40" grpId="0"/>
      <p:bldP spid="40" grpId="1"/>
      <p:bldP spid="41" grpId="0"/>
      <p:bldP spid="41" grpId="1"/>
      <p:bldP spid="42" grpId="0"/>
      <p:bldP spid="42" grpId="1"/>
      <p:bldP spid="45" grpId="0"/>
      <p:bldP spid="45" grpId="1"/>
      <p:bldP spid="46" grpId="0"/>
      <p:bldP spid="46" grpId="1"/>
      <p:bldP spid="48" grpId="0"/>
      <p:bldP spid="48" grpId="1"/>
      <p:bldP spid="50" grpId="0"/>
      <p:bldP spid="50" grpId="1"/>
      <p:bldP spid="51" grpId="0"/>
      <p:bldP spid="51" grpId="1"/>
      <p:bldP spid="52" grpId="0"/>
      <p:bldP spid="52" grpId="1"/>
      <p:bldP spid="54" grpId="0"/>
      <p:bldP spid="54" grpId="1"/>
      <p:bldP spid="55" grpId="0" animBg="1"/>
      <p:bldP spid="55" grpId="1" animBg="1"/>
      <p:bldP spid="5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593992" y="895351"/>
            <a:ext cx="8245208" cy="103345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sz="2000" b="1" u="sng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3.</a:t>
            </a:r>
            <a:r>
              <a:rPr lang="en-US" sz="20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 đường tròn (O) và một điểm M cố định không nằm trên đường tròn. Qua M kẻ hai đường thẳng: Đường thẳng thứ nhất cắt (O) tại A và B, đường thẳng thứ hai cắt (O) tại C và D. Chứng minh MA.MB = MC.MD</a:t>
            </a:r>
            <a:endParaRPr lang="en-US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31"/>
          <p:cNvSpPr>
            <a:spLocks noChangeArrowheads="1"/>
          </p:cNvSpPr>
          <p:nvPr/>
        </p:nvSpPr>
        <p:spPr bwMode="auto">
          <a:xfrm>
            <a:off x="360218" y="514350"/>
            <a:ext cx="154478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II. Bài tập</a:t>
            </a:r>
            <a:endParaRPr lang="en-US" sz="2000" b="1">
              <a:solidFill>
                <a:schemeClr val="bg1"/>
              </a:solidFill>
              <a:latin typeface=".VnSouthern" pitchFamily="34" charset="0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304800" y="233362"/>
            <a:ext cx="85344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25400" dir="5400000" algn="ctr" rotWithShape="0">
                    <a:srgbClr val="FF3300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/>
            <a:r>
              <a:rPr lang="en-US" sz="24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LUYỆN TẬP GÓC NỘI TIẾP</a:t>
            </a:r>
            <a:endParaRPr lang="en-US" sz="2400" b="1" smtClean="0">
              <a:solidFill>
                <a:srgbClr val="FFFF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667000" y="1957685"/>
            <a:ext cx="2133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u="sng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Phân tích:</a:t>
            </a:r>
            <a:endParaRPr lang="en-US" sz="2000" u="sng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647548" y="2387084"/>
            <a:ext cx="32816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MA.MB = MC.MD</a:t>
            </a:r>
            <a:endParaRPr lang="en-US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Up Arrow 22"/>
          <p:cNvSpPr/>
          <p:nvPr/>
        </p:nvSpPr>
        <p:spPr>
          <a:xfrm>
            <a:off x="2551093" y="2714626"/>
            <a:ext cx="228600" cy="272534"/>
          </a:xfrm>
          <a:prstGeom prst="up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Up Arrow 24"/>
          <p:cNvSpPr/>
          <p:nvPr/>
        </p:nvSpPr>
        <p:spPr>
          <a:xfrm>
            <a:off x="2551093" y="3500444"/>
            <a:ext cx="228600" cy="272534"/>
          </a:xfrm>
          <a:prstGeom prst="up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261628"/>
              </p:ext>
            </p:extLst>
          </p:nvPr>
        </p:nvGraphicFramePr>
        <p:xfrm>
          <a:off x="2070067" y="2928940"/>
          <a:ext cx="1227138" cy="65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3" imgW="736560" imgH="393480" progId="Equation.DSMT4">
                  <p:embed/>
                </p:oleObj>
              </mc:Choice>
              <mc:Fallback>
                <p:oleObj name="Equation" r:id="rId3" imgW="73656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067" y="2928940"/>
                        <a:ext cx="1227138" cy="655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9754058"/>
              </p:ext>
            </p:extLst>
          </p:nvPr>
        </p:nvGraphicFramePr>
        <p:xfrm>
          <a:off x="1743075" y="3846513"/>
          <a:ext cx="1843088" cy="296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5" imgW="1104840" imgH="177480" progId="Equation.DSMT4">
                  <p:embed/>
                </p:oleObj>
              </mc:Choice>
              <mc:Fallback>
                <p:oleObj name="Equation" r:id="rId5" imgW="1104840" imgH="177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3075" y="3846513"/>
                        <a:ext cx="1843088" cy="296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Up Arrow 29"/>
          <p:cNvSpPr/>
          <p:nvPr/>
        </p:nvSpPr>
        <p:spPr>
          <a:xfrm>
            <a:off x="2508242" y="4214824"/>
            <a:ext cx="228600" cy="272534"/>
          </a:xfrm>
          <a:prstGeom prst="up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9754058"/>
              </p:ext>
            </p:extLst>
          </p:nvPr>
        </p:nvGraphicFramePr>
        <p:xfrm>
          <a:off x="1000100" y="4572014"/>
          <a:ext cx="1460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7" imgW="876240" imgH="228600" progId="Equation.DSMT4">
                  <p:embed/>
                </p:oleObj>
              </mc:Choice>
              <mc:Fallback>
                <p:oleObj name="Equation" r:id="rId7" imgW="876240" imgH="228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00" y="4572014"/>
                        <a:ext cx="14605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2860673" y="4572000"/>
          <a:ext cx="1354137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Equation" r:id="rId9" imgW="812520" imgH="228600" progId="Equation.DSMT4">
                  <p:embed/>
                </p:oleObj>
              </mc:Choice>
              <mc:Fallback>
                <p:oleObj name="Equation" r:id="rId9" imgW="812520" imgH="228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0673" y="4572000"/>
                        <a:ext cx="1354137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ectangle 31"/>
          <p:cNvSpPr/>
          <p:nvPr/>
        </p:nvSpPr>
        <p:spPr>
          <a:xfrm>
            <a:off x="5214942" y="1988104"/>
            <a:ext cx="35004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i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*TH1: M nằm trong đường tròn (O)</a:t>
            </a:r>
            <a:endParaRPr lang="en-US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5929322" y="2143122"/>
            <a:ext cx="2822767" cy="287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34" name="Straight Connector 33"/>
          <p:cNvCxnSpPr/>
          <p:nvPr/>
        </p:nvCxnSpPr>
        <p:spPr>
          <a:xfrm flipV="1">
            <a:off x="6572264" y="2500312"/>
            <a:ext cx="785818" cy="21431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6194054" y="4174916"/>
            <a:ext cx="2214578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5544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500"/>
                            </p:stCondLst>
                            <p:childTnLst>
                              <p:par>
                                <p:cTn id="4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1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1" grpId="0"/>
      <p:bldP spid="22" grpId="0"/>
      <p:bldP spid="23" grpId="0" animBg="1"/>
      <p:bldP spid="25" grpId="0" animBg="1"/>
      <p:bldP spid="30" grpId="0" animBg="1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593992" y="895351"/>
            <a:ext cx="8245208" cy="103345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sz="2000" b="1" u="sng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3.</a:t>
            </a:r>
            <a:r>
              <a:rPr lang="en-US" sz="20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 đường tròn (O) và một điểm M cố định không nằm trên đường tròn. Qua M kẻ hai đường thẳng. Đường thẳng thứ nhất cắt (O) tại A và B. Đường thẳng thứ hai cắt (O) tại C và D. Chứng minh MA.MB = MC.MD</a:t>
            </a:r>
            <a:endParaRPr lang="en-US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31"/>
          <p:cNvSpPr>
            <a:spLocks noChangeArrowheads="1"/>
          </p:cNvSpPr>
          <p:nvPr/>
        </p:nvSpPr>
        <p:spPr bwMode="auto">
          <a:xfrm>
            <a:off x="360218" y="514350"/>
            <a:ext cx="154478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II. Bài tập</a:t>
            </a:r>
            <a:endParaRPr lang="en-US" sz="2000" b="1">
              <a:solidFill>
                <a:schemeClr val="bg1"/>
              </a:solidFill>
              <a:latin typeface=".VnSouthern" pitchFamily="34" charset="0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304800" y="233362"/>
            <a:ext cx="85344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25400" dir="5400000" algn="ctr" rotWithShape="0">
                    <a:srgbClr val="FF3300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/>
            <a:r>
              <a:rPr lang="en-US" sz="24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LUYỆN TẬP GÓC NỘI TIẾP</a:t>
            </a:r>
            <a:endParaRPr lang="en-US" sz="2400" b="1" smtClean="0">
              <a:solidFill>
                <a:srgbClr val="FFFF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000628" y="1988104"/>
            <a:ext cx="37147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i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*TH2: M nằm ngoài đường tròn (O)</a:t>
            </a:r>
            <a:endParaRPr lang="en-US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631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43372" y="2285998"/>
            <a:ext cx="4457713" cy="259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8" name="Rounded Rectangular Callout 27"/>
          <p:cNvSpPr/>
          <p:nvPr/>
        </p:nvSpPr>
        <p:spPr>
          <a:xfrm>
            <a:off x="285720" y="2357436"/>
            <a:ext cx="5500726" cy="214314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Ở bài tập trên chúng ta đã sử dụng nội dung hệ quả nào của góc nội tiếp ?</a:t>
            </a:r>
            <a:endParaRPr lang="vi-VN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71472" y="4143386"/>
            <a:ext cx="535785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Các góc nội tiếp cùng chắn một cung hoặc chắn các cung bằng nhau thì bằng nhau</a:t>
            </a:r>
            <a:endParaRPr lang="en-US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667000" y="1857370"/>
            <a:ext cx="2133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u="sng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Phân tích:</a:t>
            </a:r>
            <a:endParaRPr lang="en-US" sz="2000" u="sng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647548" y="2286769"/>
            <a:ext cx="32816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MA.MB = MC.MD</a:t>
            </a:r>
            <a:endParaRPr lang="en-US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Up Arrow 11"/>
          <p:cNvSpPr/>
          <p:nvPr/>
        </p:nvSpPr>
        <p:spPr>
          <a:xfrm>
            <a:off x="2551093" y="2614311"/>
            <a:ext cx="228600" cy="272534"/>
          </a:xfrm>
          <a:prstGeom prst="up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Up Arrow 12"/>
          <p:cNvSpPr/>
          <p:nvPr/>
        </p:nvSpPr>
        <p:spPr>
          <a:xfrm>
            <a:off x="2551093" y="3400129"/>
            <a:ext cx="228600" cy="272534"/>
          </a:xfrm>
          <a:prstGeom prst="up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261628"/>
              </p:ext>
            </p:extLst>
          </p:nvPr>
        </p:nvGraphicFramePr>
        <p:xfrm>
          <a:off x="2070067" y="2828625"/>
          <a:ext cx="1227138" cy="65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1" name="Equation" r:id="rId4" imgW="736560" imgH="393480" progId="Equation.DSMT4">
                  <p:embed/>
                </p:oleObj>
              </mc:Choice>
              <mc:Fallback>
                <p:oleObj name="Equation" r:id="rId4" imgW="736560" imgH="3934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067" y="2828625"/>
                        <a:ext cx="1227138" cy="655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9754058"/>
              </p:ext>
            </p:extLst>
          </p:nvPr>
        </p:nvGraphicFramePr>
        <p:xfrm>
          <a:off x="1741488" y="3757613"/>
          <a:ext cx="1844675" cy="296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2" name="Equation" r:id="rId6" imgW="1104840" imgH="177480" progId="Equation.DSMT4">
                  <p:embed/>
                </p:oleObj>
              </mc:Choice>
              <mc:Fallback>
                <p:oleObj name="Equation" r:id="rId6" imgW="1104840" imgH="177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1488" y="3757613"/>
                        <a:ext cx="1844675" cy="296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Up Arrow 15"/>
          <p:cNvSpPr/>
          <p:nvPr/>
        </p:nvSpPr>
        <p:spPr>
          <a:xfrm>
            <a:off x="2508242" y="4114509"/>
            <a:ext cx="228600" cy="272534"/>
          </a:xfrm>
          <a:prstGeom prst="up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9754058"/>
              </p:ext>
            </p:extLst>
          </p:nvPr>
        </p:nvGraphicFramePr>
        <p:xfrm>
          <a:off x="1211263" y="4451350"/>
          <a:ext cx="1038225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3" name="Equation" r:id="rId8" imgW="622080" imgH="253800" progId="Equation.DSMT4">
                  <p:embed/>
                </p:oleObj>
              </mc:Choice>
              <mc:Fallback>
                <p:oleObj name="Equation" r:id="rId8" imgW="622080" imgH="253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1263" y="4451350"/>
                        <a:ext cx="1038225" cy="423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5"/>
          <p:cNvGraphicFramePr>
            <a:graphicFrameLocks noChangeAspect="1"/>
          </p:cNvGraphicFramePr>
          <p:nvPr/>
        </p:nvGraphicFramePr>
        <p:xfrm>
          <a:off x="2816225" y="4500576"/>
          <a:ext cx="14382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4" name="Equation" r:id="rId10" imgW="863280" imgH="228600" progId="Equation.DSMT4">
                  <p:embed/>
                </p:oleObj>
              </mc:Choice>
              <mc:Fallback>
                <p:oleObj name="Equation" r:id="rId10" imgW="863280" imgH="228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6225" y="4500576"/>
                        <a:ext cx="143827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75544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2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28" grpId="0" animBg="1"/>
      <p:bldP spid="28" grpId="1" animBg="1"/>
      <p:bldP spid="29" grpId="0" animBg="1"/>
      <p:bldP spid="10" grpId="0"/>
      <p:bldP spid="10" grpId="1"/>
      <p:bldP spid="11" grpId="0"/>
      <p:bldP spid="11" grpId="1"/>
      <p:bldP spid="12" grpId="0" animBg="1"/>
      <p:bldP spid="12" grpId="1" animBg="1"/>
      <p:bldP spid="13" grpId="0" animBg="1"/>
      <p:bldP spid="13" grpId="1" animBg="1"/>
      <p:bldP spid="16" grpId="0" animBg="1"/>
      <p:bldP spid="16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00" name="Rectangle 4"/>
          <p:cNvSpPr>
            <a:spLocks noGrp="1" noChangeArrowheads="1"/>
          </p:cNvSpPr>
          <p:nvPr>
            <p:ph type="title"/>
          </p:nvPr>
        </p:nvSpPr>
        <p:spPr>
          <a:xfrm>
            <a:off x="1257300" y="297657"/>
            <a:ext cx="6286500" cy="1073944"/>
          </a:xfrm>
        </p:spPr>
        <p:txBody>
          <a:bodyPr/>
          <a:lstStyle/>
          <a:p>
            <a:r>
              <a:rPr lang="en-US" sz="2100" b="1">
                <a:solidFill>
                  <a:srgbClr val="FFFFFF"/>
                </a:solidFill>
                <a:latin typeface=".VnTime" panose="020B7200000000000000" pitchFamily="34" charset="0"/>
              </a:rPr>
              <a:t>Bµi tËp  1:Trong c¸c kh¼ng ®Þnh sau, kh¼ng ®Þnh nµo ®óng, kh¼ng ®Þnh nµo sai?</a:t>
            </a:r>
          </a:p>
        </p:txBody>
      </p:sp>
      <p:sp>
        <p:nvSpPr>
          <p:cNvPr id="106501" name="Text Box 5"/>
          <p:cNvSpPr txBox="1">
            <a:spLocks noChangeArrowheads="1"/>
          </p:cNvSpPr>
          <p:nvPr/>
        </p:nvSpPr>
        <p:spPr bwMode="auto">
          <a:xfrm>
            <a:off x="1428750" y="1085850"/>
            <a:ext cx="6629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FFFF00"/>
                </a:solidFill>
                <a:latin typeface=".VnTime" panose="020B7200000000000000" pitchFamily="34" charset="0"/>
              </a:rPr>
              <a:t>A. Trong mét ®­êng trßn, c¸c gãc néi tiÕp cïng ch¾n mét cung th× b»ng nhau.</a:t>
            </a:r>
          </a:p>
        </p:txBody>
      </p:sp>
      <p:sp>
        <p:nvSpPr>
          <p:cNvPr id="106502" name="Text Box 6"/>
          <p:cNvSpPr txBox="1">
            <a:spLocks noChangeArrowheads="1"/>
          </p:cNvSpPr>
          <p:nvPr/>
        </p:nvSpPr>
        <p:spPr bwMode="auto">
          <a:xfrm>
            <a:off x="1371600" y="2000250"/>
            <a:ext cx="668655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FFFF00"/>
                </a:solidFill>
                <a:latin typeface=".VnTime" panose="020B7200000000000000" pitchFamily="34" charset="0"/>
              </a:rPr>
              <a:t>B. Trong mét ®­êng trßn, c¸c gãc néi tiÕp b»ng nhau th× cïng ch¾n mét cung.</a:t>
            </a:r>
          </a:p>
        </p:txBody>
      </p:sp>
      <p:sp>
        <p:nvSpPr>
          <p:cNvPr id="106503" name="Text Box 7"/>
          <p:cNvSpPr txBox="1">
            <a:spLocks noChangeArrowheads="1"/>
          </p:cNvSpPr>
          <p:nvPr/>
        </p:nvSpPr>
        <p:spPr bwMode="auto">
          <a:xfrm>
            <a:off x="1371600" y="2800350"/>
            <a:ext cx="6858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FFFF00"/>
                </a:solidFill>
                <a:latin typeface=".VnTime" panose="020B7200000000000000" pitchFamily="34" charset="0"/>
              </a:rPr>
              <a:t>C. Gãc néi tiÕp ch¾n nöa ®­êng trßn lµ gãc vu«ng.</a:t>
            </a:r>
          </a:p>
        </p:txBody>
      </p:sp>
      <p:sp>
        <p:nvSpPr>
          <p:cNvPr id="106504" name="Text Box 8"/>
          <p:cNvSpPr txBox="1">
            <a:spLocks noChangeArrowheads="1"/>
          </p:cNvSpPr>
          <p:nvPr/>
        </p:nvSpPr>
        <p:spPr bwMode="auto">
          <a:xfrm>
            <a:off x="1371600" y="3314700"/>
            <a:ext cx="6858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FFFF00"/>
                </a:solidFill>
                <a:latin typeface=".VnTime" panose="020B7200000000000000" pitchFamily="34" charset="0"/>
              </a:rPr>
              <a:t>D. Gãc néi tiÕp lµ gãc cã ®Ønh n»m trªn ®­êng trßn vµ cã c¹nh chøa d©y cung cña ®­êng trßn ®ã.</a:t>
            </a:r>
          </a:p>
        </p:txBody>
      </p:sp>
      <p:sp>
        <p:nvSpPr>
          <p:cNvPr id="106505" name="Text Box 9"/>
          <p:cNvSpPr txBox="1">
            <a:spLocks noChangeArrowheads="1"/>
          </p:cNvSpPr>
          <p:nvPr/>
        </p:nvSpPr>
        <p:spPr bwMode="auto">
          <a:xfrm>
            <a:off x="1371600" y="4229100"/>
            <a:ext cx="6629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FFFF00"/>
                </a:solidFill>
                <a:latin typeface=".VnTime" panose="020B7200000000000000" pitchFamily="34" charset="0"/>
              </a:rPr>
              <a:t>E. Trong mét ®­êng trßn, sè ®o cña gãc néi tiÕp b»ng nöa sè ®o cña cung bÞ ch¾n.</a:t>
            </a:r>
          </a:p>
        </p:txBody>
      </p:sp>
      <p:sp>
        <p:nvSpPr>
          <p:cNvPr id="106506" name="Text Box 10"/>
          <p:cNvSpPr txBox="1">
            <a:spLocks noChangeArrowheads="1"/>
          </p:cNvSpPr>
          <p:nvPr/>
        </p:nvSpPr>
        <p:spPr bwMode="auto">
          <a:xfrm>
            <a:off x="4743450" y="1485901"/>
            <a:ext cx="914400" cy="507831"/>
          </a:xfrm>
          <a:prstGeom prst="rect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700" b="1">
                <a:solidFill>
                  <a:srgbClr val="F0B854"/>
                </a:solidFill>
                <a:latin typeface=".VnTime" panose="020B7200000000000000" pitchFamily="34" charset="0"/>
              </a:rPr>
              <a:t>(§)</a:t>
            </a:r>
          </a:p>
        </p:txBody>
      </p:sp>
      <p:sp>
        <p:nvSpPr>
          <p:cNvPr id="106507" name="Text Box 11"/>
          <p:cNvSpPr txBox="1">
            <a:spLocks noChangeArrowheads="1"/>
          </p:cNvSpPr>
          <p:nvPr/>
        </p:nvSpPr>
        <p:spPr bwMode="auto">
          <a:xfrm>
            <a:off x="4743450" y="2457451"/>
            <a:ext cx="628650" cy="507831"/>
          </a:xfrm>
          <a:prstGeom prst="rect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700" b="1">
                <a:solidFill>
                  <a:srgbClr val="0000FF"/>
                </a:solidFill>
                <a:latin typeface=".VnTime" panose="020B7200000000000000" pitchFamily="34" charset="0"/>
                <a:hlinkClick r:id="rId2" action="ppaction://hlinksldjump"/>
              </a:rPr>
              <a:t>(S)</a:t>
            </a:r>
            <a:endParaRPr lang="en-US" sz="2700" b="1">
              <a:solidFill>
                <a:srgbClr val="0000FF"/>
              </a:solidFill>
              <a:latin typeface=".VnTime" panose="020B7200000000000000" pitchFamily="34" charset="0"/>
            </a:endParaRPr>
          </a:p>
        </p:txBody>
      </p:sp>
      <p:sp>
        <p:nvSpPr>
          <p:cNvPr id="106508" name="Text Box 12"/>
          <p:cNvSpPr txBox="1">
            <a:spLocks noChangeArrowheads="1"/>
          </p:cNvSpPr>
          <p:nvPr/>
        </p:nvSpPr>
        <p:spPr bwMode="auto">
          <a:xfrm>
            <a:off x="7486650" y="2914651"/>
            <a:ext cx="685800" cy="507831"/>
          </a:xfrm>
          <a:prstGeom prst="rect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700" b="1">
                <a:solidFill>
                  <a:srgbClr val="F0B854"/>
                </a:solidFill>
                <a:latin typeface=".VnTime" panose="020B7200000000000000" pitchFamily="34" charset="0"/>
              </a:rPr>
              <a:t>(§)</a:t>
            </a:r>
          </a:p>
        </p:txBody>
      </p:sp>
      <p:sp>
        <p:nvSpPr>
          <p:cNvPr id="106510" name="Text Box 14"/>
          <p:cNvSpPr txBox="1">
            <a:spLocks noChangeArrowheads="1"/>
          </p:cNvSpPr>
          <p:nvPr/>
        </p:nvSpPr>
        <p:spPr bwMode="auto">
          <a:xfrm>
            <a:off x="5829300" y="4708923"/>
            <a:ext cx="628650" cy="923330"/>
          </a:xfrm>
          <a:prstGeom prst="rect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700" b="1">
                <a:solidFill>
                  <a:srgbClr val="0000FF"/>
                </a:solidFill>
                <a:latin typeface=".VnTime" panose="020B7200000000000000" pitchFamily="34" charset="0"/>
                <a:hlinkClick r:id="" action="ppaction://noaction"/>
              </a:rPr>
              <a:t>(§)</a:t>
            </a:r>
            <a:endParaRPr lang="en-US" sz="2700" b="1">
              <a:solidFill>
                <a:srgbClr val="0000FF"/>
              </a:solidFill>
              <a:latin typeface=".VnTime" panose="020B7200000000000000" pitchFamily="34" charset="0"/>
            </a:endParaRPr>
          </a:p>
        </p:txBody>
      </p:sp>
      <p:sp>
        <p:nvSpPr>
          <p:cNvPr id="106511" name="Text Box 15"/>
          <p:cNvSpPr txBox="1">
            <a:spLocks noChangeArrowheads="1"/>
          </p:cNvSpPr>
          <p:nvPr/>
        </p:nvSpPr>
        <p:spPr bwMode="auto">
          <a:xfrm>
            <a:off x="6800850" y="3771901"/>
            <a:ext cx="571500" cy="923330"/>
          </a:xfrm>
          <a:prstGeom prst="rect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700" b="1">
                <a:solidFill>
                  <a:srgbClr val="0000FF"/>
                </a:solidFill>
                <a:latin typeface=".VnTime" panose="020B7200000000000000" pitchFamily="34" charset="0"/>
                <a:hlinkClick r:id="rId3" action="ppaction://hlinksldjump"/>
              </a:rPr>
              <a:t>(S)</a:t>
            </a:r>
            <a:endParaRPr lang="en-US" sz="2700" b="1">
              <a:solidFill>
                <a:srgbClr val="0000FF"/>
              </a:solidFill>
              <a:latin typeface=".VnTime" panose="020B7200000000000000" pitchFamily="34" charset="0"/>
            </a:endParaRPr>
          </a:p>
        </p:txBody>
      </p:sp>
      <p:sp>
        <p:nvSpPr>
          <p:cNvPr id="106512" name="WordArt 16"/>
          <p:cNvSpPr>
            <a:spLocks noChangeArrowheads="1" noChangeShapeType="1" noTextEdit="1"/>
          </p:cNvSpPr>
          <p:nvPr/>
        </p:nvSpPr>
        <p:spPr bwMode="auto">
          <a:xfrm>
            <a:off x="2000250" y="0"/>
            <a:ext cx="5086350" cy="6286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700" b="1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.VnPresentH" panose="020B7200000000000000" pitchFamily="34" charset="0"/>
              </a:rPr>
              <a:t>TiÕt</a:t>
            </a:r>
            <a:r>
              <a:rPr lang="en-US" sz="27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.VnPresentH" panose="020B7200000000000000" pitchFamily="34" charset="0"/>
              </a:rPr>
              <a:t>: </a:t>
            </a:r>
            <a:r>
              <a:rPr lang="en-US" sz="27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.VnPresentH" panose="020B7200000000000000" pitchFamily="34" charset="0"/>
              </a:rPr>
              <a:t>LuyÖn</a:t>
            </a:r>
            <a:r>
              <a:rPr lang="en-US" sz="27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.VnPresentH" panose="020B7200000000000000" pitchFamily="34" charset="0"/>
              </a:rPr>
              <a:t> </a:t>
            </a:r>
            <a:r>
              <a:rPr lang="en-US" sz="27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.VnPresentH" panose="020B7200000000000000" pitchFamily="34" charset="0"/>
              </a:rPr>
              <a:t>tËp</a:t>
            </a:r>
            <a:endParaRPr lang="en-US" sz="27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FF"/>
              </a:solidFill>
              <a:latin typeface=".VnPresentH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03955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6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6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6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6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6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06" grpId="0" animBg="1"/>
      <p:bldP spid="106507" grpId="0" animBg="1"/>
      <p:bldP spid="106508" grpId="0" animBg="1"/>
      <p:bldP spid="106510" grpId="0" animBg="1"/>
      <p:bldP spid="1065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Text Box 2"/>
          <p:cNvSpPr txBox="1">
            <a:spLocks noChangeArrowheads="1"/>
          </p:cNvSpPr>
          <p:nvPr/>
        </p:nvSpPr>
        <p:spPr bwMode="auto">
          <a:xfrm>
            <a:off x="1371600" y="285750"/>
            <a:ext cx="5715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u="sng">
                <a:solidFill>
                  <a:srgbClr val="FFFF00"/>
                </a:solidFill>
                <a:latin typeface=".VnTimeH" panose="020B7200000000000000" pitchFamily="34" charset="0"/>
              </a:rPr>
              <a:t>Bµi tËp 2</a:t>
            </a:r>
            <a:r>
              <a:rPr lang="en-US" sz="2400">
                <a:solidFill>
                  <a:srgbClr val="2F1311"/>
                </a:solidFill>
                <a:latin typeface=".VnTime" panose="020B7200000000000000" pitchFamily="34" charset="0"/>
              </a:rPr>
              <a:t>: </a:t>
            </a:r>
            <a:r>
              <a:rPr lang="en-US" sz="2400" b="1" i="1">
                <a:solidFill>
                  <a:srgbClr val="FFFF00"/>
                </a:solidFill>
                <a:latin typeface=".VnTime" panose="020B7200000000000000" pitchFamily="34" charset="0"/>
              </a:rPr>
              <a:t>H·y kÕt nèi mét c¸ch hîp lý c¸c ph¸t biÓu trong hai b¶ng sau ®©y</a:t>
            </a:r>
          </a:p>
        </p:txBody>
      </p:sp>
      <p:graphicFrame>
        <p:nvGraphicFramePr>
          <p:cNvPr id="189443" name="Group 3"/>
          <p:cNvGraphicFramePr>
            <a:graphicFrameLocks noGrp="1"/>
          </p:cNvGraphicFramePr>
          <p:nvPr/>
        </p:nvGraphicFramePr>
        <p:xfrm>
          <a:off x="1257300" y="1638300"/>
          <a:ext cx="2743200" cy="3048000"/>
        </p:xfrm>
        <a:graphic>
          <a:graphicData uri="http://schemas.openxmlformats.org/drawingml/2006/table">
            <a:tbl>
              <a:tblPr/>
              <a:tblGrid>
                <a:gridCol w="342900"/>
                <a:gridCol w="2400300"/>
              </a:tblGrid>
              <a:tr h="762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8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0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.VnTime" panose="020B7200000000000000" pitchFamily="34" charset="0"/>
                        </a:rPr>
                        <a:t>A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8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0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.VnTime" panose="020B7200000000000000" pitchFamily="34" charset="0"/>
                        </a:rPr>
                        <a:t>Gãc néi tiÕp ch¾n nöa ®­êng trßn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8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0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.VnTime" panose="020B7200000000000000" pitchFamily="34" charset="0"/>
                        </a:rPr>
                        <a:t>B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8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0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.VnTime" panose="020B7200000000000000" pitchFamily="34" charset="0"/>
                        </a:rPr>
                        <a:t>Hai gãc néi tiÕp b»ng nhau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8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0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.VnTime" panose="020B7200000000000000" pitchFamily="34" charset="0"/>
                        </a:rPr>
                        <a:t>C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8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0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.VnTime" panose="020B7200000000000000" pitchFamily="34" charset="0"/>
                        </a:rPr>
                        <a:t>Nöa ®­êng trßn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8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0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.VnTime" panose="020B7200000000000000" pitchFamily="34" charset="0"/>
                        </a:rPr>
                        <a:t>D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8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0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.VnTime" panose="020B7200000000000000" pitchFamily="34" charset="0"/>
                        </a:rPr>
                        <a:t>Trong mét ®­êng trßn, gãc ë t©m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89460" name="Group 20"/>
          <p:cNvGraphicFramePr>
            <a:graphicFrameLocks noGrp="1"/>
          </p:cNvGraphicFramePr>
          <p:nvPr/>
        </p:nvGraphicFramePr>
        <p:xfrm>
          <a:off x="4629150" y="1657350"/>
          <a:ext cx="3257550" cy="3048000"/>
        </p:xfrm>
        <a:graphic>
          <a:graphicData uri="http://schemas.openxmlformats.org/drawingml/2006/table">
            <a:tbl>
              <a:tblPr/>
              <a:tblGrid>
                <a:gridCol w="407194"/>
                <a:gridCol w="2850356"/>
              </a:tblGrid>
              <a:tr h="762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8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0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</a:rPr>
                        <a:t>1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8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0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</a:rPr>
                        <a:t>cã sè ®o b»ng 180</a:t>
                      </a: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</a:rPr>
                        <a:t>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anose="020B7200000000000000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8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0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</a:rPr>
                        <a:t>2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8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0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</a:rPr>
                        <a:t>gÊp ®«i gãc néi tiÕp cïng ch¾n mét cung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8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0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</a:rPr>
                        <a:t>3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8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0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</a:rPr>
                        <a:t>cã sè ®o b»ng 90</a:t>
                      </a: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</a:rPr>
                        <a:t>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anose="020B7200000000000000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8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0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</a:rPr>
                        <a:t>4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8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0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</a:rPr>
                        <a:t>Ch¾n trªn cïng mét ®­êng trßn hai cung b»ng nhau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9477" name="Line 37"/>
          <p:cNvSpPr>
            <a:spLocks noChangeShapeType="1"/>
          </p:cNvSpPr>
          <p:nvPr/>
        </p:nvSpPr>
        <p:spPr bwMode="auto">
          <a:xfrm>
            <a:off x="3829050" y="2057400"/>
            <a:ext cx="914400" cy="14859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2F1311"/>
              </a:solidFill>
              <a:latin typeface=".VnTime" panose="020B7200000000000000" pitchFamily="34" charset="0"/>
            </a:endParaRPr>
          </a:p>
        </p:txBody>
      </p:sp>
      <p:sp>
        <p:nvSpPr>
          <p:cNvPr id="189478" name="Line 38"/>
          <p:cNvSpPr>
            <a:spLocks noChangeShapeType="1"/>
          </p:cNvSpPr>
          <p:nvPr/>
        </p:nvSpPr>
        <p:spPr bwMode="auto">
          <a:xfrm>
            <a:off x="3829050" y="2800350"/>
            <a:ext cx="914400" cy="14859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2F1311"/>
              </a:solidFill>
              <a:latin typeface=".VnTime" panose="020B7200000000000000" pitchFamily="34" charset="0"/>
            </a:endParaRPr>
          </a:p>
        </p:txBody>
      </p:sp>
      <p:sp>
        <p:nvSpPr>
          <p:cNvPr id="189479" name="Line 39"/>
          <p:cNvSpPr>
            <a:spLocks noChangeShapeType="1"/>
          </p:cNvSpPr>
          <p:nvPr/>
        </p:nvSpPr>
        <p:spPr bwMode="auto">
          <a:xfrm flipV="1">
            <a:off x="3657600" y="1943100"/>
            <a:ext cx="1257300" cy="14859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2F1311"/>
              </a:solidFill>
              <a:latin typeface=".VnTime" panose="020B7200000000000000" pitchFamily="34" charset="0"/>
            </a:endParaRPr>
          </a:p>
        </p:txBody>
      </p:sp>
      <p:sp>
        <p:nvSpPr>
          <p:cNvPr id="189480" name="Line 40"/>
          <p:cNvSpPr>
            <a:spLocks noChangeShapeType="1"/>
          </p:cNvSpPr>
          <p:nvPr/>
        </p:nvSpPr>
        <p:spPr bwMode="auto">
          <a:xfrm flipV="1">
            <a:off x="3886200" y="2857500"/>
            <a:ext cx="1028700" cy="12001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2F1311"/>
              </a:solidFill>
              <a:latin typeface=".VnTime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0274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89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189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189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189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477" grpId="0" animBg="1"/>
      <p:bldP spid="189478" grpId="0" animBg="1"/>
      <p:bldP spid="189479" grpId="0" animBg="1"/>
      <p:bldP spid="18948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Text Box 2"/>
          <p:cNvSpPr txBox="1">
            <a:spLocks noChangeArrowheads="1"/>
          </p:cNvSpPr>
          <p:nvPr/>
        </p:nvSpPr>
        <p:spPr bwMode="auto">
          <a:xfrm>
            <a:off x="1257300" y="0"/>
            <a:ext cx="314325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u="sng">
                <a:solidFill>
                  <a:srgbClr val="FFFFFF"/>
                </a:solidFill>
                <a:latin typeface=".VnTimeH" panose="020B7200000000000000" pitchFamily="34" charset="0"/>
              </a:rPr>
              <a:t>Bµi tËp 3</a:t>
            </a:r>
            <a:r>
              <a:rPr lang="en-US" sz="2400">
                <a:solidFill>
                  <a:srgbClr val="FFFFFF"/>
                </a:solidFill>
                <a:latin typeface=".VnTime" panose="020B7200000000000000" pitchFamily="34" charset="0"/>
              </a:rPr>
              <a:t>: </a:t>
            </a:r>
            <a:r>
              <a:rPr lang="en-US" sz="2400" b="1">
                <a:solidFill>
                  <a:srgbClr val="FFFFFF"/>
                </a:solidFill>
                <a:latin typeface=".VnTime" panose="020B7200000000000000" pitchFamily="34" charset="0"/>
              </a:rPr>
              <a:t>Cho h×nh vÏ</a:t>
            </a:r>
          </a:p>
        </p:txBody>
      </p:sp>
      <p:sp>
        <p:nvSpPr>
          <p:cNvPr id="186371" name="Oval 3"/>
          <p:cNvSpPr>
            <a:spLocks noChangeArrowheads="1"/>
          </p:cNvSpPr>
          <p:nvPr/>
        </p:nvSpPr>
        <p:spPr bwMode="auto">
          <a:xfrm>
            <a:off x="4972050" y="285750"/>
            <a:ext cx="1771650" cy="17145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2F1311"/>
              </a:solidFill>
              <a:latin typeface=".VnTime" panose="020B7200000000000000" pitchFamily="34" charset="0"/>
            </a:endParaRPr>
          </a:p>
        </p:txBody>
      </p:sp>
      <p:sp>
        <p:nvSpPr>
          <p:cNvPr id="186372" name="Text Box 4"/>
          <p:cNvSpPr txBox="1">
            <a:spLocks noChangeArrowheads="1"/>
          </p:cNvSpPr>
          <p:nvPr/>
        </p:nvSpPr>
        <p:spPr bwMode="auto">
          <a:xfrm>
            <a:off x="5772150" y="890588"/>
            <a:ext cx="685800" cy="392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1950">
                <a:solidFill>
                  <a:srgbClr val="2F1311"/>
                </a:solidFill>
                <a:latin typeface=".VnTime" panose="020B7200000000000000" pitchFamily="34" charset="0"/>
              </a:rPr>
              <a:t>.0</a:t>
            </a:r>
          </a:p>
        </p:txBody>
      </p:sp>
      <p:sp>
        <p:nvSpPr>
          <p:cNvPr id="186373" name="Line 5"/>
          <p:cNvSpPr>
            <a:spLocks noChangeShapeType="1"/>
          </p:cNvSpPr>
          <p:nvPr/>
        </p:nvSpPr>
        <p:spPr bwMode="auto">
          <a:xfrm>
            <a:off x="5600700" y="342900"/>
            <a:ext cx="5715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2F1311"/>
              </a:solidFill>
              <a:latin typeface=".VnTime" panose="020B7200000000000000" pitchFamily="34" charset="0"/>
            </a:endParaRPr>
          </a:p>
        </p:txBody>
      </p:sp>
      <p:sp>
        <p:nvSpPr>
          <p:cNvPr id="186374" name="Line 6"/>
          <p:cNvSpPr>
            <a:spLocks noChangeShapeType="1"/>
          </p:cNvSpPr>
          <p:nvPr/>
        </p:nvSpPr>
        <p:spPr bwMode="auto">
          <a:xfrm flipH="1">
            <a:off x="5143500" y="342900"/>
            <a:ext cx="457200" cy="1314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2F1311"/>
              </a:solidFill>
              <a:latin typeface=".VnTime" panose="020B7200000000000000" pitchFamily="34" charset="0"/>
            </a:endParaRPr>
          </a:p>
        </p:txBody>
      </p:sp>
      <p:sp>
        <p:nvSpPr>
          <p:cNvPr id="186375" name="Line 7"/>
          <p:cNvSpPr>
            <a:spLocks noChangeShapeType="1"/>
          </p:cNvSpPr>
          <p:nvPr/>
        </p:nvSpPr>
        <p:spPr bwMode="auto">
          <a:xfrm>
            <a:off x="5143500" y="1657350"/>
            <a:ext cx="1028700" cy="285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2F1311"/>
              </a:solidFill>
              <a:latin typeface=".VnTime" panose="020B7200000000000000" pitchFamily="34" charset="0"/>
            </a:endParaRPr>
          </a:p>
        </p:txBody>
      </p:sp>
      <p:sp>
        <p:nvSpPr>
          <p:cNvPr id="186376" name="Line 8"/>
          <p:cNvSpPr>
            <a:spLocks noChangeShapeType="1"/>
          </p:cNvSpPr>
          <p:nvPr/>
        </p:nvSpPr>
        <p:spPr bwMode="auto">
          <a:xfrm flipV="1">
            <a:off x="5143500" y="1314450"/>
            <a:ext cx="1600200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2F1311"/>
              </a:solidFill>
              <a:latin typeface=".VnTime" panose="020B7200000000000000" pitchFamily="34" charset="0"/>
            </a:endParaRPr>
          </a:p>
        </p:txBody>
      </p:sp>
      <p:sp>
        <p:nvSpPr>
          <p:cNvPr id="186377" name="Line 9"/>
          <p:cNvSpPr>
            <a:spLocks noChangeShapeType="1"/>
          </p:cNvSpPr>
          <p:nvPr/>
        </p:nvSpPr>
        <p:spPr bwMode="auto">
          <a:xfrm flipH="1">
            <a:off x="6172200" y="1314450"/>
            <a:ext cx="571500" cy="628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2F1311"/>
              </a:solidFill>
              <a:latin typeface=".VnTime" panose="020B7200000000000000" pitchFamily="34" charset="0"/>
            </a:endParaRPr>
          </a:p>
        </p:txBody>
      </p:sp>
      <p:sp>
        <p:nvSpPr>
          <p:cNvPr id="186378" name="Line 10"/>
          <p:cNvSpPr>
            <a:spLocks noChangeShapeType="1"/>
          </p:cNvSpPr>
          <p:nvPr/>
        </p:nvSpPr>
        <p:spPr bwMode="auto">
          <a:xfrm flipV="1">
            <a:off x="5143500" y="1143000"/>
            <a:ext cx="742950" cy="514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2F1311"/>
              </a:solidFill>
              <a:latin typeface=".VnTime" panose="020B7200000000000000" pitchFamily="34" charset="0"/>
            </a:endParaRPr>
          </a:p>
        </p:txBody>
      </p:sp>
      <p:sp>
        <p:nvSpPr>
          <p:cNvPr id="186379" name="Line 11"/>
          <p:cNvSpPr>
            <a:spLocks noChangeShapeType="1"/>
          </p:cNvSpPr>
          <p:nvPr/>
        </p:nvSpPr>
        <p:spPr bwMode="auto">
          <a:xfrm>
            <a:off x="5600700" y="3429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2F1311"/>
              </a:solidFill>
              <a:latin typeface=".VnTime" panose="020B7200000000000000" pitchFamily="34" charset="0"/>
            </a:endParaRPr>
          </a:p>
        </p:txBody>
      </p:sp>
      <p:sp>
        <p:nvSpPr>
          <p:cNvPr id="186380" name="Text Box 12"/>
          <p:cNvSpPr txBox="1">
            <a:spLocks noChangeArrowheads="1"/>
          </p:cNvSpPr>
          <p:nvPr/>
        </p:nvSpPr>
        <p:spPr bwMode="auto">
          <a:xfrm>
            <a:off x="5372100" y="1"/>
            <a:ext cx="342900" cy="392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1950">
                <a:solidFill>
                  <a:srgbClr val="2F1311"/>
                </a:solidFill>
                <a:latin typeface=".VnTime" panose="020B7200000000000000" pitchFamily="34" charset="0"/>
              </a:rPr>
              <a:t>A</a:t>
            </a:r>
          </a:p>
        </p:txBody>
      </p:sp>
      <p:sp>
        <p:nvSpPr>
          <p:cNvPr id="186381" name="Text Box 13"/>
          <p:cNvSpPr txBox="1">
            <a:spLocks noChangeArrowheads="1"/>
          </p:cNvSpPr>
          <p:nvPr/>
        </p:nvSpPr>
        <p:spPr bwMode="auto">
          <a:xfrm>
            <a:off x="4800600" y="1543051"/>
            <a:ext cx="342900" cy="392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1950">
                <a:solidFill>
                  <a:srgbClr val="2F1311"/>
                </a:solidFill>
                <a:latin typeface=".VnTime" panose="020B7200000000000000" pitchFamily="34" charset="0"/>
              </a:rPr>
              <a:t>M</a:t>
            </a:r>
          </a:p>
        </p:txBody>
      </p:sp>
      <p:sp>
        <p:nvSpPr>
          <p:cNvPr id="186382" name="Text Box 14"/>
          <p:cNvSpPr txBox="1">
            <a:spLocks noChangeArrowheads="1"/>
          </p:cNvSpPr>
          <p:nvPr/>
        </p:nvSpPr>
        <p:spPr bwMode="auto">
          <a:xfrm>
            <a:off x="5372100" y="1943101"/>
            <a:ext cx="342900" cy="392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1950">
                <a:solidFill>
                  <a:srgbClr val="2F1311"/>
                </a:solidFill>
                <a:latin typeface=".VnTime" panose="020B7200000000000000" pitchFamily="34" charset="0"/>
              </a:rPr>
              <a:t>K</a:t>
            </a:r>
          </a:p>
        </p:txBody>
      </p:sp>
      <p:sp>
        <p:nvSpPr>
          <p:cNvPr id="186383" name="Text Box 15"/>
          <p:cNvSpPr txBox="1">
            <a:spLocks noChangeArrowheads="1"/>
          </p:cNvSpPr>
          <p:nvPr/>
        </p:nvSpPr>
        <p:spPr bwMode="auto">
          <a:xfrm>
            <a:off x="6057900" y="1919288"/>
            <a:ext cx="342900" cy="392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1950">
                <a:solidFill>
                  <a:srgbClr val="2F1311"/>
                </a:solidFill>
                <a:latin typeface=".VnTime" panose="020B7200000000000000" pitchFamily="34" charset="0"/>
              </a:rPr>
              <a:t>N</a:t>
            </a:r>
          </a:p>
        </p:txBody>
      </p:sp>
      <p:sp>
        <p:nvSpPr>
          <p:cNvPr id="186384" name="Text Box 16"/>
          <p:cNvSpPr txBox="1">
            <a:spLocks noChangeArrowheads="1"/>
          </p:cNvSpPr>
          <p:nvPr/>
        </p:nvSpPr>
        <p:spPr bwMode="auto">
          <a:xfrm>
            <a:off x="6743700" y="1119188"/>
            <a:ext cx="342900" cy="392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1950">
                <a:solidFill>
                  <a:srgbClr val="2F1311"/>
                </a:solidFill>
                <a:latin typeface=".VnTime" panose="020B7200000000000000" pitchFamily="34" charset="0"/>
              </a:rPr>
              <a:t>B</a:t>
            </a:r>
          </a:p>
        </p:txBody>
      </p:sp>
      <p:sp>
        <p:nvSpPr>
          <p:cNvPr id="186385" name="Text Box 17"/>
          <p:cNvSpPr txBox="1">
            <a:spLocks noChangeArrowheads="1"/>
          </p:cNvSpPr>
          <p:nvPr/>
        </p:nvSpPr>
        <p:spPr bwMode="auto">
          <a:xfrm>
            <a:off x="1314450" y="685800"/>
            <a:ext cx="337185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2F1311"/>
                </a:solidFill>
                <a:latin typeface=".VnTime" panose="020B7200000000000000" pitchFamily="34" charset="0"/>
              </a:rPr>
              <a:t>BiÕt s® MN = 100</a:t>
            </a:r>
            <a:r>
              <a:rPr lang="en-US" sz="2400" baseline="30000">
                <a:solidFill>
                  <a:srgbClr val="2F1311"/>
                </a:solidFill>
                <a:latin typeface=".VnTime" panose="020B7200000000000000" pitchFamily="34" charset="0"/>
              </a:rPr>
              <a:t>0 </a:t>
            </a:r>
            <a:r>
              <a:rPr lang="en-US" sz="2400">
                <a:solidFill>
                  <a:srgbClr val="2F1311"/>
                </a:solidFill>
                <a:latin typeface=".VnTime" panose="020B7200000000000000" pitchFamily="34" charset="0"/>
              </a:rPr>
              <a:t> ®iÒn vµo dÊu …</a:t>
            </a:r>
          </a:p>
        </p:txBody>
      </p:sp>
      <p:sp>
        <p:nvSpPr>
          <p:cNvPr id="186386" name="Arc 18"/>
          <p:cNvSpPr>
            <a:spLocks/>
          </p:cNvSpPr>
          <p:nvPr/>
        </p:nvSpPr>
        <p:spPr bwMode="auto">
          <a:xfrm rot="-11506098" flipH="1" flipV="1">
            <a:off x="2286000" y="742950"/>
            <a:ext cx="457200" cy="1143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2F1311"/>
              </a:solidFill>
              <a:latin typeface=".VnTime" panose="020B7200000000000000" pitchFamily="34" charset="0"/>
            </a:endParaRPr>
          </a:p>
        </p:txBody>
      </p:sp>
      <p:sp>
        <p:nvSpPr>
          <p:cNvPr id="186387" name="Text Box 19"/>
          <p:cNvSpPr txBox="1">
            <a:spLocks noChangeArrowheads="1"/>
          </p:cNvSpPr>
          <p:nvPr/>
        </p:nvSpPr>
        <p:spPr bwMode="auto">
          <a:xfrm>
            <a:off x="1371600" y="1771650"/>
            <a:ext cx="30289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2F1311"/>
                </a:solidFill>
                <a:latin typeface=".VnTime" panose="020B7200000000000000" pitchFamily="34" charset="0"/>
              </a:rPr>
              <a:t>1) MAN =      s® … </a:t>
            </a:r>
          </a:p>
        </p:txBody>
      </p:sp>
      <p:grpSp>
        <p:nvGrpSpPr>
          <p:cNvPr id="186388" name="Group 20"/>
          <p:cNvGrpSpPr>
            <a:grpSpLocks/>
          </p:cNvGrpSpPr>
          <p:nvPr/>
        </p:nvGrpSpPr>
        <p:grpSpPr bwMode="auto">
          <a:xfrm>
            <a:off x="1885950" y="1771650"/>
            <a:ext cx="457200" cy="114300"/>
            <a:chOff x="4128" y="1296"/>
            <a:chExt cx="384" cy="96"/>
          </a:xfrm>
        </p:grpSpPr>
        <p:sp>
          <p:nvSpPr>
            <p:cNvPr id="186389" name="Line 21"/>
            <p:cNvSpPr>
              <a:spLocks noChangeShapeType="1"/>
            </p:cNvSpPr>
            <p:nvPr/>
          </p:nvSpPr>
          <p:spPr bwMode="auto">
            <a:xfrm flipV="1">
              <a:off x="4128" y="1296"/>
              <a:ext cx="24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2F1311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186390" name="Line 22"/>
            <p:cNvSpPr>
              <a:spLocks noChangeShapeType="1"/>
            </p:cNvSpPr>
            <p:nvPr/>
          </p:nvSpPr>
          <p:spPr bwMode="auto">
            <a:xfrm>
              <a:off x="4368" y="1296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2F1311"/>
                </a:solidFill>
                <a:latin typeface=".VnTime" panose="020B7200000000000000" pitchFamily="34" charset="0"/>
              </a:endParaRPr>
            </a:p>
          </p:txBody>
        </p:sp>
      </p:grpSp>
      <p:graphicFrame>
        <p:nvGraphicFramePr>
          <p:cNvPr id="186391" name="Object 23"/>
          <p:cNvGraphicFramePr>
            <a:graphicFrameLocks noChangeAspect="1"/>
          </p:cNvGraphicFramePr>
          <p:nvPr/>
        </p:nvGraphicFramePr>
        <p:xfrm>
          <a:off x="2857500" y="1657350"/>
          <a:ext cx="329804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4" name="Equation" r:id="rId3" imgW="152280" imgH="393480" progId="Equation.DSMT4">
                  <p:embed/>
                </p:oleObj>
              </mc:Choice>
              <mc:Fallback>
                <p:oleObj name="Equation" r:id="rId3" imgW="1522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0" y="1657350"/>
                        <a:ext cx="329804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6392" name="Text Box 24"/>
          <p:cNvSpPr txBox="1">
            <a:spLocks noChangeArrowheads="1"/>
          </p:cNvSpPr>
          <p:nvPr/>
        </p:nvSpPr>
        <p:spPr bwMode="auto">
          <a:xfrm>
            <a:off x="1428750" y="2457450"/>
            <a:ext cx="2514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2F1311"/>
                </a:solidFill>
                <a:latin typeface=".VnTime" panose="020B7200000000000000" pitchFamily="34" charset="0"/>
              </a:rPr>
              <a:t>2) MBN = …</a:t>
            </a:r>
          </a:p>
        </p:txBody>
      </p:sp>
      <p:grpSp>
        <p:nvGrpSpPr>
          <p:cNvPr id="186393" name="Group 25"/>
          <p:cNvGrpSpPr>
            <a:grpSpLocks/>
          </p:cNvGrpSpPr>
          <p:nvPr/>
        </p:nvGrpSpPr>
        <p:grpSpPr bwMode="auto">
          <a:xfrm>
            <a:off x="1885950" y="2457450"/>
            <a:ext cx="457200" cy="114300"/>
            <a:chOff x="4128" y="1296"/>
            <a:chExt cx="384" cy="96"/>
          </a:xfrm>
        </p:grpSpPr>
        <p:sp>
          <p:nvSpPr>
            <p:cNvPr id="186394" name="Line 26"/>
            <p:cNvSpPr>
              <a:spLocks noChangeShapeType="1"/>
            </p:cNvSpPr>
            <p:nvPr/>
          </p:nvSpPr>
          <p:spPr bwMode="auto">
            <a:xfrm flipV="1">
              <a:off x="4128" y="1296"/>
              <a:ext cx="24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2F1311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186395" name="Line 27"/>
            <p:cNvSpPr>
              <a:spLocks noChangeShapeType="1"/>
            </p:cNvSpPr>
            <p:nvPr/>
          </p:nvSpPr>
          <p:spPr bwMode="auto">
            <a:xfrm>
              <a:off x="4368" y="1296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2F1311"/>
                </a:solidFill>
                <a:latin typeface=".VnTime" panose="020B7200000000000000" pitchFamily="34" charset="0"/>
              </a:endParaRPr>
            </a:p>
          </p:txBody>
        </p:sp>
      </p:grpSp>
      <p:sp>
        <p:nvSpPr>
          <p:cNvPr id="186396" name="Text Box 28"/>
          <p:cNvSpPr txBox="1">
            <a:spLocks noChangeArrowheads="1"/>
          </p:cNvSpPr>
          <p:nvPr/>
        </p:nvSpPr>
        <p:spPr bwMode="auto">
          <a:xfrm>
            <a:off x="1428750" y="3086100"/>
            <a:ext cx="26289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2F1311"/>
                </a:solidFill>
                <a:latin typeface=".VnTime" panose="020B7200000000000000" pitchFamily="34" charset="0"/>
              </a:rPr>
              <a:t>3) AMN = …</a:t>
            </a:r>
          </a:p>
        </p:txBody>
      </p:sp>
      <p:grpSp>
        <p:nvGrpSpPr>
          <p:cNvPr id="186397" name="Group 29"/>
          <p:cNvGrpSpPr>
            <a:grpSpLocks/>
          </p:cNvGrpSpPr>
          <p:nvPr/>
        </p:nvGrpSpPr>
        <p:grpSpPr bwMode="auto">
          <a:xfrm>
            <a:off x="1943100" y="3086100"/>
            <a:ext cx="457200" cy="114300"/>
            <a:chOff x="4128" y="1296"/>
            <a:chExt cx="384" cy="96"/>
          </a:xfrm>
        </p:grpSpPr>
        <p:sp>
          <p:nvSpPr>
            <p:cNvPr id="186398" name="Line 30"/>
            <p:cNvSpPr>
              <a:spLocks noChangeShapeType="1"/>
            </p:cNvSpPr>
            <p:nvPr/>
          </p:nvSpPr>
          <p:spPr bwMode="auto">
            <a:xfrm flipV="1">
              <a:off x="4128" y="1296"/>
              <a:ext cx="24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2F1311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186399" name="Line 31"/>
            <p:cNvSpPr>
              <a:spLocks noChangeShapeType="1"/>
            </p:cNvSpPr>
            <p:nvPr/>
          </p:nvSpPr>
          <p:spPr bwMode="auto">
            <a:xfrm>
              <a:off x="4368" y="1296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2F1311"/>
                </a:solidFill>
                <a:latin typeface=".VnTime" panose="020B7200000000000000" pitchFamily="34" charset="0"/>
              </a:endParaRPr>
            </a:p>
          </p:txBody>
        </p:sp>
      </p:grpSp>
      <p:sp>
        <p:nvSpPr>
          <p:cNvPr id="186400" name="Text Box 32"/>
          <p:cNvSpPr txBox="1">
            <a:spLocks noChangeArrowheads="1"/>
          </p:cNvSpPr>
          <p:nvPr/>
        </p:nvSpPr>
        <p:spPr bwMode="auto">
          <a:xfrm>
            <a:off x="1485900" y="3714750"/>
            <a:ext cx="28575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2F1311"/>
                </a:solidFill>
                <a:latin typeface=".VnTime" panose="020B7200000000000000" pitchFamily="34" charset="0"/>
              </a:rPr>
              <a:t>4) MON = …</a:t>
            </a:r>
          </a:p>
        </p:txBody>
      </p:sp>
      <p:grpSp>
        <p:nvGrpSpPr>
          <p:cNvPr id="186401" name="Group 33"/>
          <p:cNvGrpSpPr>
            <a:grpSpLocks/>
          </p:cNvGrpSpPr>
          <p:nvPr/>
        </p:nvGrpSpPr>
        <p:grpSpPr bwMode="auto">
          <a:xfrm>
            <a:off x="2000250" y="3714750"/>
            <a:ext cx="457200" cy="114300"/>
            <a:chOff x="4128" y="1296"/>
            <a:chExt cx="384" cy="96"/>
          </a:xfrm>
        </p:grpSpPr>
        <p:sp>
          <p:nvSpPr>
            <p:cNvPr id="186402" name="Line 34"/>
            <p:cNvSpPr>
              <a:spLocks noChangeShapeType="1"/>
            </p:cNvSpPr>
            <p:nvPr/>
          </p:nvSpPr>
          <p:spPr bwMode="auto">
            <a:xfrm flipV="1">
              <a:off x="4128" y="1296"/>
              <a:ext cx="24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2F1311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186403" name="Line 35"/>
            <p:cNvSpPr>
              <a:spLocks noChangeShapeType="1"/>
            </p:cNvSpPr>
            <p:nvPr/>
          </p:nvSpPr>
          <p:spPr bwMode="auto">
            <a:xfrm>
              <a:off x="4368" y="1296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2F1311"/>
                </a:solidFill>
                <a:latin typeface=".VnTime" panose="020B7200000000000000" pitchFamily="34" charset="0"/>
              </a:endParaRPr>
            </a:p>
          </p:txBody>
        </p:sp>
      </p:grpSp>
      <p:grpSp>
        <p:nvGrpSpPr>
          <p:cNvPr id="186404" name="Group 36"/>
          <p:cNvGrpSpPr>
            <a:grpSpLocks/>
          </p:cNvGrpSpPr>
          <p:nvPr/>
        </p:nvGrpSpPr>
        <p:grpSpPr bwMode="auto">
          <a:xfrm>
            <a:off x="3429000" y="1794272"/>
            <a:ext cx="857250" cy="461963"/>
            <a:chOff x="1920" y="1507"/>
            <a:chExt cx="720" cy="388"/>
          </a:xfrm>
        </p:grpSpPr>
        <p:sp>
          <p:nvSpPr>
            <p:cNvPr id="186405" name="Text Box 37"/>
            <p:cNvSpPr txBox="1">
              <a:spLocks noChangeArrowheads="1"/>
            </p:cNvSpPr>
            <p:nvPr/>
          </p:nvSpPr>
          <p:spPr bwMode="auto">
            <a:xfrm>
              <a:off x="1920" y="1507"/>
              <a:ext cx="720" cy="3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>
                  <a:solidFill>
                    <a:srgbClr val="2F1311"/>
                  </a:solidFill>
                  <a:latin typeface=".VnTime" panose="020B7200000000000000" pitchFamily="34" charset="0"/>
                </a:rPr>
                <a:t>MN</a:t>
              </a:r>
            </a:p>
          </p:txBody>
        </p:sp>
        <p:sp>
          <p:nvSpPr>
            <p:cNvPr id="186406" name="Arc 38"/>
            <p:cNvSpPr>
              <a:spLocks/>
            </p:cNvSpPr>
            <p:nvPr/>
          </p:nvSpPr>
          <p:spPr bwMode="auto">
            <a:xfrm rot="-11506098" flipH="1" flipV="1">
              <a:off x="1968" y="1507"/>
              <a:ext cx="384" cy="9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2F1311"/>
                </a:solidFill>
                <a:latin typeface=".VnTime" panose="020B7200000000000000" pitchFamily="34" charset="0"/>
              </a:endParaRPr>
            </a:p>
          </p:txBody>
        </p:sp>
      </p:grpSp>
      <p:sp>
        <p:nvSpPr>
          <p:cNvPr id="186407" name="Text Box 39"/>
          <p:cNvSpPr txBox="1">
            <a:spLocks noChangeArrowheads="1"/>
          </p:cNvSpPr>
          <p:nvPr/>
        </p:nvSpPr>
        <p:spPr bwMode="auto">
          <a:xfrm>
            <a:off x="4000500" y="1794273"/>
            <a:ext cx="12573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  <a:latin typeface=".VnTime" panose="020B7200000000000000" pitchFamily="34" charset="0"/>
              </a:rPr>
              <a:t>= 50</a:t>
            </a:r>
            <a:r>
              <a:rPr lang="en-US" sz="2400" baseline="30000">
                <a:solidFill>
                  <a:srgbClr val="FFFFFF"/>
                </a:solidFill>
                <a:latin typeface=".VnTime" panose="020B7200000000000000" pitchFamily="34" charset="0"/>
              </a:rPr>
              <a:t>0</a:t>
            </a:r>
            <a:endParaRPr lang="en-US" sz="2400">
              <a:solidFill>
                <a:srgbClr val="FFFFFF"/>
              </a:solidFill>
              <a:latin typeface=".VnTime" panose="020B7200000000000000" pitchFamily="34" charset="0"/>
            </a:endParaRPr>
          </a:p>
        </p:txBody>
      </p:sp>
      <p:sp>
        <p:nvSpPr>
          <p:cNvPr id="186408" name="Text Box 40"/>
          <p:cNvSpPr txBox="1">
            <a:spLocks noChangeArrowheads="1"/>
          </p:cNvSpPr>
          <p:nvPr/>
        </p:nvSpPr>
        <p:spPr bwMode="auto">
          <a:xfrm>
            <a:off x="3086100" y="2422923"/>
            <a:ext cx="13144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2F1311"/>
                </a:solidFill>
                <a:latin typeface=".VnTime" panose="020B7200000000000000" pitchFamily="34" charset="0"/>
              </a:rPr>
              <a:t>s® MN</a:t>
            </a:r>
          </a:p>
        </p:txBody>
      </p:sp>
      <p:sp>
        <p:nvSpPr>
          <p:cNvPr id="186409" name="Arc 41"/>
          <p:cNvSpPr>
            <a:spLocks/>
          </p:cNvSpPr>
          <p:nvPr/>
        </p:nvSpPr>
        <p:spPr bwMode="auto">
          <a:xfrm rot="-11506098" flipH="1" flipV="1">
            <a:off x="3600450" y="2480072"/>
            <a:ext cx="457200" cy="1143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2F1311"/>
              </a:solidFill>
              <a:latin typeface=".VnTime" panose="020B7200000000000000" pitchFamily="34" charset="0"/>
            </a:endParaRPr>
          </a:p>
        </p:txBody>
      </p:sp>
      <p:graphicFrame>
        <p:nvGraphicFramePr>
          <p:cNvPr id="186410" name="Object 42"/>
          <p:cNvGraphicFramePr>
            <a:graphicFrameLocks noChangeAspect="1"/>
          </p:cNvGraphicFramePr>
          <p:nvPr/>
        </p:nvGraphicFramePr>
        <p:xfrm>
          <a:off x="2857500" y="2343150"/>
          <a:ext cx="329804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5" name="Equation" r:id="rId5" imgW="152280" imgH="393480" progId="Equation.DSMT4">
                  <p:embed/>
                </p:oleObj>
              </mc:Choice>
              <mc:Fallback>
                <p:oleObj name="Equation" r:id="rId5" imgW="1522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0" y="2343150"/>
                        <a:ext cx="329804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6411" name="Text Box 43"/>
          <p:cNvSpPr txBox="1">
            <a:spLocks noChangeArrowheads="1"/>
          </p:cNvSpPr>
          <p:nvPr/>
        </p:nvSpPr>
        <p:spPr bwMode="auto">
          <a:xfrm>
            <a:off x="4114800" y="2422923"/>
            <a:ext cx="12573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  <a:latin typeface=".VnTime" panose="020B7200000000000000" pitchFamily="34" charset="0"/>
              </a:rPr>
              <a:t>= 50</a:t>
            </a:r>
            <a:r>
              <a:rPr lang="en-US" sz="2400" baseline="30000">
                <a:solidFill>
                  <a:srgbClr val="FFFFFF"/>
                </a:solidFill>
                <a:latin typeface=".VnTime" panose="020B7200000000000000" pitchFamily="34" charset="0"/>
              </a:rPr>
              <a:t>0</a:t>
            </a:r>
            <a:endParaRPr lang="en-US" sz="2400">
              <a:solidFill>
                <a:srgbClr val="FFFFFF"/>
              </a:solidFill>
              <a:latin typeface=".VnTime" panose="020B7200000000000000" pitchFamily="34" charset="0"/>
            </a:endParaRPr>
          </a:p>
        </p:txBody>
      </p:sp>
      <p:sp>
        <p:nvSpPr>
          <p:cNvPr id="186412" name="Text Box 44"/>
          <p:cNvSpPr txBox="1">
            <a:spLocks noChangeArrowheads="1"/>
          </p:cNvSpPr>
          <p:nvPr/>
        </p:nvSpPr>
        <p:spPr bwMode="auto">
          <a:xfrm>
            <a:off x="3143250" y="3051573"/>
            <a:ext cx="13144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2F1311"/>
                </a:solidFill>
                <a:latin typeface=".VnTime" panose="020B7200000000000000" pitchFamily="34" charset="0"/>
              </a:rPr>
              <a:t>s® AN</a:t>
            </a:r>
          </a:p>
        </p:txBody>
      </p:sp>
      <p:graphicFrame>
        <p:nvGraphicFramePr>
          <p:cNvPr id="186413" name="Object 45"/>
          <p:cNvGraphicFramePr>
            <a:graphicFrameLocks noChangeAspect="1"/>
          </p:cNvGraphicFramePr>
          <p:nvPr/>
        </p:nvGraphicFramePr>
        <p:xfrm>
          <a:off x="2914650" y="2971800"/>
          <a:ext cx="329804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6" name="Equation" r:id="rId6" imgW="152280" imgH="393480" progId="Equation.DSMT4">
                  <p:embed/>
                </p:oleObj>
              </mc:Choice>
              <mc:Fallback>
                <p:oleObj name="Equation" r:id="rId6" imgW="1522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4650" y="2971800"/>
                        <a:ext cx="329804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6414" name="Arc 46"/>
          <p:cNvSpPr>
            <a:spLocks/>
          </p:cNvSpPr>
          <p:nvPr/>
        </p:nvSpPr>
        <p:spPr bwMode="auto">
          <a:xfrm rot="-11506098" flipH="1" flipV="1">
            <a:off x="3543300" y="3086100"/>
            <a:ext cx="457200" cy="1143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2F1311"/>
              </a:solidFill>
              <a:latin typeface=".VnTime" panose="020B7200000000000000" pitchFamily="34" charset="0"/>
            </a:endParaRPr>
          </a:p>
        </p:txBody>
      </p:sp>
      <p:sp>
        <p:nvSpPr>
          <p:cNvPr id="186415" name="Text Box 47"/>
          <p:cNvSpPr txBox="1">
            <a:spLocks noChangeArrowheads="1"/>
          </p:cNvSpPr>
          <p:nvPr/>
        </p:nvSpPr>
        <p:spPr bwMode="auto">
          <a:xfrm>
            <a:off x="4114800" y="3051573"/>
            <a:ext cx="12573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  <a:latin typeface=".VnTime" panose="020B7200000000000000" pitchFamily="34" charset="0"/>
              </a:rPr>
              <a:t>= 90</a:t>
            </a:r>
            <a:r>
              <a:rPr lang="en-US" sz="2400" baseline="30000">
                <a:solidFill>
                  <a:srgbClr val="FFFFFF"/>
                </a:solidFill>
                <a:latin typeface=".VnTime" panose="020B7200000000000000" pitchFamily="34" charset="0"/>
              </a:rPr>
              <a:t>0</a:t>
            </a:r>
            <a:endParaRPr lang="en-US" sz="2400">
              <a:solidFill>
                <a:srgbClr val="FFFFFF"/>
              </a:solidFill>
              <a:latin typeface=".VnTime" panose="020B7200000000000000" pitchFamily="34" charset="0"/>
            </a:endParaRPr>
          </a:p>
        </p:txBody>
      </p:sp>
      <p:sp>
        <p:nvSpPr>
          <p:cNvPr id="186416" name="Text Box 48"/>
          <p:cNvSpPr txBox="1">
            <a:spLocks noChangeArrowheads="1"/>
          </p:cNvSpPr>
          <p:nvPr/>
        </p:nvSpPr>
        <p:spPr bwMode="auto">
          <a:xfrm>
            <a:off x="2857500" y="3714750"/>
            <a:ext cx="13144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2F1311"/>
                </a:solidFill>
                <a:latin typeface=".VnTime" panose="020B7200000000000000" pitchFamily="34" charset="0"/>
              </a:rPr>
              <a:t>s® MN</a:t>
            </a:r>
          </a:p>
        </p:txBody>
      </p:sp>
      <p:sp>
        <p:nvSpPr>
          <p:cNvPr id="186417" name="Arc 49"/>
          <p:cNvSpPr>
            <a:spLocks/>
          </p:cNvSpPr>
          <p:nvPr/>
        </p:nvSpPr>
        <p:spPr bwMode="auto">
          <a:xfrm rot="-11506098" flipH="1" flipV="1">
            <a:off x="3257550" y="3714750"/>
            <a:ext cx="457200" cy="1143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2F1311"/>
              </a:solidFill>
              <a:latin typeface=".VnTime" panose="020B7200000000000000" pitchFamily="34" charset="0"/>
            </a:endParaRPr>
          </a:p>
        </p:txBody>
      </p:sp>
      <p:sp>
        <p:nvSpPr>
          <p:cNvPr id="186418" name="Text Box 50"/>
          <p:cNvSpPr txBox="1">
            <a:spLocks noChangeArrowheads="1"/>
          </p:cNvSpPr>
          <p:nvPr/>
        </p:nvSpPr>
        <p:spPr bwMode="auto">
          <a:xfrm>
            <a:off x="4000500" y="3714750"/>
            <a:ext cx="12573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  <a:latin typeface=".VnTime" panose="020B7200000000000000" pitchFamily="34" charset="0"/>
              </a:rPr>
              <a:t>= 100</a:t>
            </a:r>
            <a:r>
              <a:rPr lang="en-US" sz="2400" baseline="30000">
                <a:solidFill>
                  <a:srgbClr val="FFFFFF"/>
                </a:solidFill>
                <a:latin typeface=".VnTime" panose="020B7200000000000000" pitchFamily="34" charset="0"/>
              </a:rPr>
              <a:t>0</a:t>
            </a:r>
            <a:endParaRPr lang="en-US" sz="2400">
              <a:solidFill>
                <a:srgbClr val="FFFFFF"/>
              </a:solidFill>
              <a:latin typeface=".VnTime" panose="020B7200000000000000" pitchFamily="34" charset="0"/>
            </a:endParaRPr>
          </a:p>
        </p:txBody>
      </p:sp>
      <p:sp>
        <p:nvSpPr>
          <p:cNvPr id="186419" name="Arc 51"/>
          <p:cNvSpPr>
            <a:spLocks/>
          </p:cNvSpPr>
          <p:nvPr/>
        </p:nvSpPr>
        <p:spPr bwMode="auto">
          <a:xfrm flipH="1" flipV="1">
            <a:off x="5486400" y="628650"/>
            <a:ext cx="114300" cy="5715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2F1311"/>
              </a:solidFill>
              <a:latin typeface=".VnTime" panose="020B7200000000000000" pitchFamily="34" charset="0"/>
            </a:endParaRPr>
          </a:p>
        </p:txBody>
      </p:sp>
      <p:sp>
        <p:nvSpPr>
          <p:cNvPr id="186420" name="Arc 52"/>
          <p:cNvSpPr>
            <a:spLocks/>
          </p:cNvSpPr>
          <p:nvPr/>
        </p:nvSpPr>
        <p:spPr bwMode="auto">
          <a:xfrm flipH="1" flipV="1">
            <a:off x="5600700" y="628650"/>
            <a:ext cx="114300" cy="5715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955 w 43200"/>
              <a:gd name="T1" fmla="*/ 27952 h 27952"/>
              <a:gd name="T2" fmla="*/ 43200 w 43200"/>
              <a:gd name="T3" fmla="*/ 21600 h 27952"/>
              <a:gd name="T4" fmla="*/ 21600 w 43200"/>
              <a:gd name="T5" fmla="*/ 21600 h 279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27952" fill="none" extrusionOk="0">
                <a:moveTo>
                  <a:pt x="955" y="27951"/>
                </a:moveTo>
                <a:cubicBezTo>
                  <a:pt x="321" y="25894"/>
                  <a:pt x="0" y="23753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599"/>
                </a:cubicBezTo>
              </a:path>
              <a:path w="43200" h="27952" stroke="0" extrusionOk="0">
                <a:moveTo>
                  <a:pt x="955" y="27951"/>
                </a:moveTo>
                <a:cubicBezTo>
                  <a:pt x="321" y="25894"/>
                  <a:pt x="0" y="23753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599"/>
                </a:cubicBezTo>
                <a:lnTo>
                  <a:pt x="2160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2F1311"/>
              </a:solidFill>
              <a:latin typeface=".VnTime" panose="020B7200000000000000" pitchFamily="34" charset="0"/>
            </a:endParaRPr>
          </a:p>
        </p:txBody>
      </p:sp>
      <p:sp>
        <p:nvSpPr>
          <p:cNvPr id="186421" name="AutoShape 53"/>
          <p:cNvSpPr>
            <a:spLocks noChangeArrowheads="1"/>
          </p:cNvSpPr>
          <p:nvPr/>
        </p:nvSpPr>
        <p:spPr bwMode="auto">
          <a:xfrm>
            <a:off x="5029200" y="2228850"/>
            <a:ext cx="2686050" cy="2343150"/>
          </a:xfrm>
          <a:prstGeom prst="cloudCallout">
            <a:avLst>
              <a:gd name="adj1" fmla="val -57491"/>
              <a:gd name="adj2" fmla="val 65398"/>
            </a:avLst>
          </a:prstGeom>
          <a:solidFill>
            <a:srgbClr val="FF33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100" b="1" i="1">
                <a:solidFill>
                  <a:srgbClr val="2F1311"/>
                </a:solidFill>
                <a:latin typeface=".VnTime" panose="020B7200000000000000" pitchFamily="34" charset="0"/>
              </a:rPr>
              <a:t>Gäi AK lµ tia ph©n gi¸c cña gãc MAN. H·y so s¸nh cung MK</a:t>
            </a:r>
            <a:r>
              <a:rPr lang="en-US" sz="2100" b="1">
                <a:solidFill>
                  <a:srgbClr val="2F1311"/>
                </a:solidFill>
                <a:latin typeface=".VnTime" panose="020B7200000000000000" pitchFamily="34" charset="0"/>
              </a:rPr>
              <a:t> </a:t>
            </a:r>
            <a:r>
              <a:rPr lang="en-US" sz="2100" b="1" i="1">
                <a:solidFill>
                  <a:srgbClr val="2F1311"/>
                </a:solidFill>
                <a:latin typeface=".VnTime" panose="020B7200000000000000" pitchFamily="34" charset="0"/>
              </a:rPr>
              <a:t>vµ KN </a:t>
            </a:r>
          </a:p>
        </p:txBody>
      </p:sp>
      <p:sp>
        <p:nvSpPr>
          <p:cNvPr id="186422" name="Text Box 54"/>
          <p:cNvSpPr txBox="1">
            <a:spLocks noChangeArrowheads="1"/>
          </p:cNvSpPr>
          <p:nvPr/>
        </p:nvSpPr>
        <p:spPr bwMode="auto">
          <a:xfrm>
            <a:off x="1314450" y="4343400"/>
            <a:ext cx="6629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i="1">
                <a:solidFill>
                  <a:srgbClr val="FFFFFF"/>
                </a:solidFill>
                <a:latin typeface=".VnCooper" panose="020B7200000000000000" pitchFamily="34" charset="0"/>
              </a:rPr>
              <a:t>C¸c gãc néi tiÕp b»ng nhau ch¾n c¸c cung b»ng nhau</a:t>
            </a:r>
          </a:p>
        </p:txBody>
      </p:sp>
      <p:sp>
        <p:nvSpPr>
          <p:cNvPr id="186423" name="AutoShape 55"/>
          <p:cNvSpPr>
            <a:spLocks noChangeArrowheads="1"/>
          </p:cNvSpPr>
          <p:nvPr/>
        </p:nvSpPr>
        <p:spPr bwMode="auto">
          <a:xfrm>
            <a:off x="4686300" y="2000250"/>
            <a:ext cx="3314700" cy="2857500"/>
          </a:xfrm>
          <a:prstGeom prst="irregularSeal1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FF"/>
                </a:solidFill>
                <a:latin typeface=".VnTime" panose="020B7200000000000000" pitchFamily="34" charset="0"/>
              </a:rPr>
              <a:t>Tõ 1) vµ 2) so s¸nh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FF"/>
                </a:solidFill>
                <a:latin typeface=".VnTime" panose="020B7200000000000000" pitchFamily="34" charset="0"/>
              </a:rPr>
              <a:t>gãc MAN vµ MBN </a:t>
            </a:r>
          </a:p>
        </p:txBody>
      </p:sp>
      <p:sp>
        <p:nvSpPr>
          <p:cNvPr id="186424" name="Text Box 56"/>
          <p:cNvSpPr txBox="1">
            <a:spLocks noChangeArrowheads="1"/>
          </p:cNvSpPr>
          <p:nvPr/>
        </p:nvSpPr>
        <p:spPr bwMode="auto">
          <a:xfrm>
            <a:off x="1371600" y="4343400"/>
            <a:ext cx="622935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i="1">
                <a:solidFill>
                  <a:srgbClr val="FFFFFF"/>
                </a:solidFill>
                <a:latin typeface=".VnCooper" panose="020B7200000000000000" pitchFamily="34" charset="0"/>
              </a:rPr>
              <a:t>C¸c gãc néi tiÕp cïng ch¾n mét cung th× b»ng nhau</a:t>
            </a:r>
          </a:p>
        </p:txBody>
      </p:sp>
    </p:spTree>
    <p:extLst>
      <p:ext uri="{BB962C8B-B14F-4D97-AF65-F5344CB8AC3E}">
        <p14:creationId xmlns:p14="http://schemas.microsoft.com/office/powerpoint/2010/main" val="1495365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6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6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864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86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86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86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86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86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86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86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86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186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186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186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2000"/>
                                        <p:tgtEl>
                                          <p:spTgt spid="186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186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186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186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186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186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6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186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1" dur="500"/>
                                        <p:tgtEl>
                                          <p:spTgt spid="1864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6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7" dur="2000"/>
                                        <p:tgtEl>
                                          <p:spTgt spid="186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1" dur="500"/>
                                        <p:tgtEl>
                                          <p:spTgt spid="1864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6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7" dur="2000"/>
                                        <p:tgtEl>
                                          <p:spTgt spid="186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379" grpId="0" animBg="1"/>
      <p:bldP spid="186408" grpId="0"/>
      <p:bldP spid="186409" grpId="0" animBg="1"/>
      <p:bldP spid="186411" grpId="0"/>
      <p:bldP spid="186412" grpId="0"/>
      <p:bldP spid="186414" grpId="0" animBg="1"/>
      <p:bldP spid="186415" grpId="0"/>
      <p:bldP spid="186416" grpId="0"/>
      <p:bldP spid="186417" grpId="0" animBg="1"/>
      <p:bldP spid="186418" grpId="0"/>
      <p:bldP spid="186419" grpId="0" animBg="1"/>
      <p:bldP spid="186420" grpId="0" animBg="1"/>
      <p:bldP spid="186421" grpId="0" animBg="1"/>
      <p:bldP spid="186421" grpId="1" animBg="1"/>
      <p:bldP spid="186422" grpId="0"/>
      <p:bldP spid="186422" grpId="1"/>
      <p:bldP spid="186423" grpId="0" animBg="1"/>
      <p:bldP spid="186423" grpId="1" animBg="1"/>
      <p:bldP spid="18642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anose="020B7200000000000000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anose="020B7200000000000000" pitchFamily="34" charset="0"/>
          </a:defRPr>
        </a:defPPr>
      </a:lstStyle>
    </a:lnDef>
  </a:objectDefaults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914</TotalTime>
  <Words>1172</Words>
  <Application>Microsoft Office PowerPoint</Application>
  <PresentationFormat>On-screen Show (16:9)</PresentationFormat>
  <Paragraphs>129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5" baseType="lpstr">
      <vt:lpstr>.VnAvant</vt:lpstr>
      <vt:lpstr>.VnCooper</vt:lpstr>
      <vt:lpstr>.VnPresentH</vt:lpstr>
      <vt:lpstr>.VnSouthern</vt:lpstr>
      <vt:lpstr>.VnTime</vt:lpstr>
      <vt:lpstr>.VnTimeH</vt:lpstr>
      <vt:lpstr>Arial</vt:lpstr>
      <vt:lpstr>Calibri</vt:lpstr>
      <vt:lpstr>Symbol</vt:lpstr>
      <vt:lpstr>Times New Roman</vt:lpstr>
      <vt:lpstr>Office Theme</vt:lpstr>
      <vt:lpstr>Kimono</vt:lpstr>
      <vt:lpstr>Equation</vt:lpstr>
      <vt:lpstr>MathType 5.0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Bµi tËp  1:Trong c¸c kh¼ng ®Þnh sau, kh¼ng ®Þnh nµo ®óng, kh¼ng ®Þnh nµo sai?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SAMSUNG</dc:creator>
  <cp:lastModifiedBy>Hien</cp:lastModifiedBy>
  <cp:revision>119</cp:revision>
  <dcterms:created xsi:type="dcterms:W3CDTF">2020-03-15T10:05:02Z</dcterms:created>
  <dcterms:modified xsi:type="dcterms:W3CDTF">2021-02-04T07:43:44Z</dcterms:modified>
</cp:coreProperties>
</file>