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9" r:id="rId11"/>
    <p:sldId id="268" r:id="rId12"/>
    <p:sldId id="265" r:id="rId13"/>
    <p:sldId id="273" r:id="rId14"/>
    <p:sldId id="274" r:id="rId15"/>
    <p:sldId id="276" r:id="rId16"/>
    <p:sldId id="280" r:id="rId17"/>
    <p:sldId id="277" r:id="rId18"/>
    <p:sldId id="278" r:id="rId19"/>
    <p:sldId id="279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86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5AC81-57C3-46F3-BB6F-3D83AFF7671B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E7B90-D9B0-4001-B95F-5509508A0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4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fld id="{45ED4AC0-FB07-41D4-8F71-1956382CF03B}" type="slidenum">
              <a:rPr lang="en-US" altLang="en-US" sz="1200">
                <a:latin typeface="Arial" panose="020B0604020202020204" pitchFamily="34" charset="0"/>
              </a:rPr>
              <a:pPr eaLnBrk="1" hangingPunct="1"/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Thu tu: TG – HT – HTV; HT – HTC; TG – HBH; HT – HBH; TG – HCN; HBH – HCN; HTC - HCN; HTV - HCN; TG - HT; HBH - HT; HCN – HV; HT – HV.    </a:t>
            </a:r>
          </a:p>
        </p:txBody>
      </p:sp>
    </p:spTree>
    <p:extLst>
      <p:ext uri="{BB962C8B-B14F-4D97-AF65-F5344CB8AC3E}">
        <p14:creationId xmlns:p14="http://schemas.microsoft.com/office/powerpoint/2010/main" val="162869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3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8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7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8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11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7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5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3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D92CE-98B2-4016-B7D4-68813B34B71D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2B0F0-2F90-4186-8F93-B974B224A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gif"/><Relationship Id="rId5" Type="http://schemas.openxmlformats.org/officeDocument/2006/relationships/image" Target="../media/image112.gif"/><Relationship Id="rId4" Type="http://schemas.openxmlformats.org/officeDocument/2006/relationships/image" Target="../media/image1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audio" Target="../media/media2.mp3"/><Relationship Id="rId7" Type="http://schemas.openxmlformats.org/officeDocument/2006/relationships/image" Target="../media/image117.em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15.jpg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gif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gif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6.xml"/><Relationship Id="rId18" Type="http://schemas.openxmlformats.org/officeDocument/2006/relationships/image" Target="../media/image15.png"/><Relationship Id="rId3" Type="http://schemas.openxmlformats.org/officeDocument/2006/relationships/slide" Target="slide9.xml"/><Relationship Id="rId21" Type="http://schemas.openxmlformats.org/officeDocument/2006/relationships/image" Target="../media/image17.gif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5.jpg"/><Relationship Id="rId16" Type="http://schemas.openxmlformats.org/officeDocument/2006/relationships/slide" Target="slide7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" Target="slide1.xml"/><Relationship Id="rId15" Type="http://schemas.openxmlformats.org/officeDocument/2006/relationships/image" Target="../media/image13.png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gif"/><Relationship Id="rId18" Type="http://schemas.openxmlformats.org/officeDocument/2006/relationships/image" Target="../media/image18.wmf"/><Relationship Id="rId26" Type="http://schemas.openxmlformats.org/officeDocument/2006/relationships/image" Target="../media/image22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12" Type="http://schemas.openxmlformats.org/officeDocument/2006/relationships/image" Target="../media/image27.gif"/><Relationship Id="rId17" Type="http://schemas.openxmlformats.org/officeDocument/2006/relationships/oleObject" Target="../embeddings/oleObject1.bin"/><Relationship Id="rId25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1.gif"/><Relationship Id="rId20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gif"/><Relationship Id="rId11" Type="http://schemas.openxmlformats.org/officeDocument/2006/relationships/image" Target="../media/image26.gif"/><Relationship Id="rId24" Type="http://schemas.openxmlformats.org/officeDocument/2006/relationships/image" Target="../media/image21.wmf"/><Relationship Id="rId5" Type="http://schemas.openxmlformats.org/officeDocument/2006/relationships/image" Target="../media/image23.jpg"/><Relationship Id="rId15" Type="http://schemas.openxmlformats.org/officeDocument/2006/relationships/image" Target="../media/image30.gif"/><Relationship Id="rId23" Type="http://schemas.openxmlformats.org/officeDocument/2006/relationships/oleObject" Target="../embeddings/oleObject4.bin"/><Relationship Id="rId10" Type="http://schemas.openxmlformats.org/officeDocument/2006/relationships/slide" Target="slide3.xml"/><Relationship Id="rId19" Type="http://schemas.openxmlformats.org/officeDocument/2006/relationships/oleObject" Target="../embeddings/oleObject2.bin"/><Relationship Id="rId4" Type="http://schemas.openxmlformats.org/officeDocument/2006/relationships/audio" Target="../media/audio2.wav"/><Relationship Id="rId9" Type="http://schemas.openxmlformats.org/officeDocument/2006/relationships/image" Target="../media/image25.jpeg"/><Relationship Id="rId14" Type="http://schemas.openxmlformats.org/officeDocument/2006/relationships/image" Target="../media/image29.gif"/><Relationship Id="rId22" Type="http://schemas.openxmlformats.org/officeDocument/2006/relationships/image" Target="../media/image20.wmf"/><Relationship Id="rId27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8.gif"/><Relationship Id="rId5" Type="http://schemas.openxmlformats.org/officeDocument/2006/relationships/image" Target="../media/image9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8.gif"/><Relationship Id="rId5" Type="http://schemas.openxmlformats.org/officeDocument/2006/relationships/image" Target="../media/image11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8.gif"/><Relationship Id="rId5" Type="http://schemas.openxmlformats.org/officeDocument/2006/relationships/image" Target="../media/image13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8.gif"/><Relationship Id="rId5" Type="http://schemas.openxmlformats.org/officeDocument/2006/relationships/image" Target="../media/image15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.png"/><Relationship Id="rId21" Type="http://schemas.openxmlformats.org/officeDocument/2006/relationships/image" Target="../media/image51.png"/><Relationship Id="rId42" Type="http://schemas.openxmlformats.org/officeDocument/2006/relationships/image" Target="../media/image72.png"/><Relationship Id="rId47" Type="http://schemas.openxmlformats.org/officeDocument/2006/relationships/image" Target="../media/image77.png"/><Relationship Id="rId63" Type="http://schemas.openxmlformats.org/officeDocument/2006/relationships/image" Target="../media/image93.png"/><Relationship Id="rId68" Type="http://schemas.openxmlformats.org/officeDocument/2006/relationships/image" Target="../media/image98.png"/><Relationship Id="rId16" Type="http://schemas.openxmlformats.org/officeDocument/2006/relationships/image" Target="../media/image4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image" Target="../media/image67.png"/><Relationship Id="rId40" Type="http://schemas.openxmlformats.org/officeDocument/2006/relationships/image" Target="../media/image70.png"/><Relationship Id="rId45" Type="http://schemas.openxmlformats.org/officeDocument/2006/relationships/image" Target="../media/image75.png"/><Relationship Id="rId53" Type="http://schemas.openxmlformats.org/officeDocument/2006/relationships/image" Target="../media/image83.png"/><Relationship Id="rId58" Type="http://schemas.openxmlformats.org/officeDocument/2006/relationships/image" Target="../media/image88.png"/><Relationship Id="rId66" Type="http://schemas.openxmlformats.org/officeDocument/2006/relationships/image" Target="../media/image96.png"/><Relationship Id="rId74" Type="http://schemas.openxmlformats.org/officeDocument/2006/relationships/image" Target="../media/image104.png"/><Relationship Id="rId5" Type="http://schemas.openxmlformats.org/officeDocument/2006/relationships/image" Target="../media/image35.png"/><Relationship Id="rId61" Type="http://schemas.openxmlformats.org/officeDocument/2006/relationships/image" Target="../media/image91.png"/><Relationship Id="rId19" Type="http://schemas.openxmlformats.org/officeDocument/2006/relationships/image" Target="../media/image4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43" Type="http://schemas.openxmlformats.org/officeDocument/2006/relationships/image" Target="../media/image73.png"/><Relationship Id="rId48" Type="http://schemas.openxmlformats.org/officeDocument/2006/relationships/image" Target="../media/image78.png"/><Relationship Id="rId56" Type="http://schemas.openxmlformats.org/officeDocument/2006/relationships/image" Target="../media/image86.png"/><Relationship Id="rId64" Type="http://schemas.openxmlformats.org/officeDocument/2006/relationships/image" Target="../media/image94.png"/><Relationship Id="rId69" Type="http://schemas.openxmlformats.org/officeDocument/2006/relationships/image" Target="../media/image99.png"/><Relationship Id="rId77" Type="http://schemas.openxmlformats.org/officeDocument/2006/relationships/image" Target="../media/image107.png"/><Relationship Id="rId8" Type="http://schemas.openxmlformats.org/officeDocument/2006/relationships/image" Target="../media/image38.png"/><Relationship Id="rId51" Type="http://schemas.openxmlformats.org/officeDocument/2006/relationships/image" Target="../media/image81.png"/><Relationship Id="rId72" Type="http://schemas.openxmlformats.org/officeDocument/2006/relationships/image" Target="../media/image102.png"/><Relationship Id="rId3" Type="http://schemas.openxmlformats.org/officeDocument/2006/relationships/image" Target="../media/image33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png"/><Relationship Id="rId46" Type="http://schemas.openxmlformats.org/officeDocument/2006/relationships/image" Target="../media/image76.png"/><Relationship Id="rId59" Type="http://schemas.openxmlformats.org/officeDocument/2006/relationships/image" Target="../media/image89.png"/><Relationship Id="rId67" Type="http://schemas.openxmlformats.org/officeDocument/2006/relationships/image" Target="../media/image97.png"/><Relationship Id="rId20" Type="http://schemas.openxmlformats.org/officeDocument/2006/relationships/image" Target="../media/image50.png"/><Relationship Id="rId41" Type="http://schemas.openxmlformats.org/officeDocument/2006/relationships/image" Target="../media/image71.png"/><Relationship Id="rId54" Type="http://schemas.openxmlformats.org/officeDocument/2006/relationships/image" Target="../media/image84.png"/><Relationship Id="rId62" Type="http://schemas.openxmlformats.org/officeDocument/2006/relationships/image" Target="../media/image92.png"/><Relationship Id="rId70" Type="http://schemas.openxmlformats.org/officeDocument/2006/relationships/image" Target="../media/image100.png"/><Relationship Id="rId75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36" Type="http://schemas.openxmlformats.org/officeDocument/2006/relationships/image" Target="../media/image66.png"/><Relationship Id="rId49" Type="http://schemas.openxmlformats.org/officeDocument/2006/relationships/image" Target="../media/image79.png"/><Relationship Id="rId57" Type="http://schemas.openxmlformats.org/officeDocument/2006/relationships/image" Target="../media/image87.png"/><Relationship Id="rId10" Type="http://schemas.openxmlformats.org/officeDocument/2006/relationships/image" Target="../media/image40.png"/><Relationship Id="rId31" Type="http://schemas.openxmlformats.org/officeDocument/2006/relationships/image" Target="../media/image61.png"/><Relationship Id="rId44" Type="http://schemas.openxmlformats.org/officeDocument/2006/relationships/image" Target="../media/image74.png"/><Relationship Id="rId52" Type="http://schemas.openxmlformats.org/officeDocument/2006/relationships/image" Target="../media/image82.png"/><Relationship Id="rId60" Type="http://schemas.openxmlformats.org/officeDocument/2006/relationships/image" Target="../media/image90.png"/><Relationship Id="rId65" Type="http://schemas.openxmlformats.org/officeDocument/2006/relationships/image" Target="../media/image95.png"/><Relationship Id="rId73" Type="http://schemas.openxmlformats.org/officeDocument/2006/relationships/image" Target="../media/image103.png"/><Relationship Id="rId78" Type="http://schemas.openxmlformats.org/officeDocument/2006/relationships/image" Target="../media/image108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9" Type="http://schemas.openxmlformats.org/officeDocument/2006/relationships/image" Target="../media/image69.png"/><Relationship Id="rId34" Type="http://schemas.openxmlformats.org/officeDocument/2006/relationships/image" Target="../media/image64.png"/><Relationship Id="rId50" Type="http://schemas.openxmlformats.org/officeDocument/2006/relationships/image" Target="../media/image80.png"/><Relationship Id="rId55" Type="http://schemas.openxmlformats.org/officeDocument/2006/relationships/image" Target="../media/image85.png"/><Relationship Id="rId76" Type="http://schemas.openxmlformats.org/officeDocument/2006/relationships/image" Target="../media/image106.png"/><Relationship Id="rId7" Type="http://schemas.openxmlformats.org/officeDocument/2006/relationships/image" Target="../media/image37.png"/><Relationship Id="rId71" Type="http://schemas.openxmlformats.org/officeDocument/2006/relationships/image" Target="../media/image101.png"/><Relationship Id="rId2" Type="http://schemas.openxmlformats.org/officeDocument/2006/relationships/image" Target="../media/image32.png"/><Relationship Id="rId2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B017D9F-1BE5-4B1D-A36C-4DE9CCCB9CB6}"/>
              </a:ext>
            </a:extLst>
          </p:cNvPr>
          <p:cNvGrpSpPr/>
          <p:nvPr/>
        </p:nvGrpSpPr>
        <p:grpSpPr>
          <a:xfrm>
            <a:off x="2328952" y="123825"/>
            <a:ext cx="7900898" cy="2524125"/>
            <a:chOff x="2353720" y="233630"/>
            <a:chExt cx="4436560" cy="181877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77DBF12-D2B7-4297-A59F-521E680FC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864"/>
            <a:stretch/>
          </p:blipFill>
          <p:spPr bwMode="auto">
            <a:xfrm>
              <a:off x="4129011" y="748659"/>
              <a:ext cx="814010" cy="1303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文本框 2055">
              <a:extLst>
                <a:ext uri="{FF2B5EF4-FFF2-40B4-BE49-F238E27FC236}">
                  <a16:creationId xmlns:a16="http://schemas.microsoft.com/office/drawing/2014/main" id="{773A2012-D7AF-4D6B-BA16-02A9524DF264}"/>
                </a:ext>
              </a:extLst>
            </p:cNvPr>
            <p:cNvSpPr txBox="1"/>
            <p:nvPr/>
          </p:nvSpPr>
          <p:spPr>
            <a:xfrm>
              <a:off x="2353720" y="233630"/>
              <a:ext cx="4436560" cy="6136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defTabSz="1447850">
                <a:spcBef>
                  <a:spcPts val="800"/>
                </a:spcBef>
                <a:defRPr/>
              </a:pPr>
              <a:r>
                <a:rPr lang="en-US" altLang="zh-CN" sz="1867" b="1" dirty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PHÒNG GIÁO DỤC VÀ ĐÀO TẠO HUYỆN THANH TRÌ</a:t>
              </a:r>
            </a:p>
            <a:p>
              <a:pPr algn="ctr" defTabSz="1447850">
                <a:spcBef>
                  <a:spcPts val="800"/>
                </a:spcBef>
                <a:defRPr/>
              </a:pPr>
              <a:r>
                <a:rPr lang="en-US" altLang="zh-CN" sz="2400" b="1" dirty="0">
                  <a:solidFill>
                    <a:srgbClr val="0070C0"/>
                  </a:solidFill>
                  <a:effectLst>
                    <a:glow rad="127000">
                      <a:prstClr val="white"/>
                    </a:glow>
                  </a:effectLst>
                  <a:latin typeface="Arial" panose="020B0604020202020204" pitchFamily="34" charset="0"/>
                  <a:ea typeface="黑体" panose="02010609060101010101" pitchFamily="2" charset="-122"/>
                  <a:cs typeface="Arial" panose="020B0604020202020204" pitchFamily="34" charset="0"/>
                </a:rPr>
                <a:t>TRƯỜNG TRUNG HỌC CƠ SỞ TẢ THANH OAI</a:t>
              </a:r>
            </a:p>
          </p:txBody>
        </p:sp>
      </p:grpSp>
      <p:sp>
        <p:nvSpPr>
          <p:cNvPr id="10" name="文本框 2055">
            <a:extLst>
              <a:ext uri="{FF2B5EF4-FFF2-40B4-BE49-F238E27FC236}">
                <a16:creationId xmlns:a16="http://schemas.microsoft.com/office/drawing/2014/main" id="{70EABDAA-0710-416B-BA4D-8A80C6A5F422}"/>
              </a:ext>
            </a:extLst>
          </p:cNvPr>
          <p:cNvSpPr txBox="1"/>
          <p:nvPr/>
        </p:nvSpPr>
        <p:spPr>
          <a:xfrm>
            <a:off x="1927274" y="2502298"/>
            <a:ext cx="7793501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447850">
              <a:spcBef>
                <a:spcPct val="50000"/>
              </a:spcBef>
              <a:defRPr/>
            </a:pPr>
            <a:r>
              <a:rPr lang="en-US" altLang="zh-CN" sz="3600" b="1" dirty="0" smtClean="0"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TM Alexander" pitchFamily="18" charset="0"/>
                <a:ea typeface="黑体" panose="02010609060101010101" pitchFamily="2" charset="-122"/>
              </a:rPr>
              <a:t>CHÀO MỪNG </a:t>
            </a:r>
          </a:p>
          <a:p>
            <a:pPr algn="ctr" defTabSz="1447850">
              <a:spcBef>
                <a:spcPct val="50000"/>
              </a:spcBef>
              <a:defRPr/>
            </a:pPr>
            <a:r>
              <a:rPr lang="en-US" altLang="zh-CN" sz="3600" b="1" dirty="0" smtClean="0"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UTM Alexander" pitchFamily="18" charset="0"/>
                <a:ea typeface="黑体" panose="02010609060101010101" pitchFamily="2" charset="-122"/>
              </a:rPr>
              <a:t>CÁC THẦY CÔ ĐẾN DỰ TIẾT HỌC</a:t>
            </a:r>
            <a:endParaRPr lang="en-US" altLang="zh-CN" sz="3600" b="1" dirty="0">
              <a:solidFill>
                <a:srgbClr val="7030A0"/>
              </a:solidFill>
              <a:latin typeface="UTM Alexander" pitchFamily="18" charset="0"/>
              <a:ea typeface="黑体" panose="02010609060101010101" pitchFamily="2" charset="-122"/>
            </a:endParaRPr>
          </a:p>
        </p:txBody>
      </p:sp>
      <p:pic>
        <p:nvPicPr>
          <p:cNvPr id="2" name="Tieng-vo-t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843665" y="6190520"/>
            <a:ext cx="812800" cy="812800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763F9599-EA2E-46CD-8D3E-97CCDE4F3F9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30865" y="4295816"/>
            <a:ext cx="1222286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3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				</a:t>
            </a:r>
            <a:r>
              <a:rPr lang="en-US" sz="3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Môn</a:t>
            </a:r>
            <a:r>
              <a:rPr lang="en-US" sz="3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  <a:r>
              <a:rPr lang="en-US" sz="3000" b="1" dirty="0" err="1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Toán</a:t>
            </a:r>
            <a:r>
              <a:rPr lang="en-US" sz="3000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8</a:t>
            </a:r>
            <a:endParaRPr lang="en-US" sz="3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3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				</a:t>
            </a:r>
            <a:r>
              <a:rPr lang="en-US" sz="3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Giáo</a:t>
            </a:r>
            <a:r>
              <a:rPr lang="en-US" sz="3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viên: </a:t>
            </a:r>
            <a:r>
              <a:rPr lang="vi-VN" sz="3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Nguyễn </a:t>
            </a:r>
            <a:r>
              <a:rPr lang="en-US" sz="3000" b="1" dirty="0" err="1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Thị</a:t>
            </a:r>
            <a:r>
              <a:rPr lang="en-US" sz="3000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Khuyên</a:t>
            </a:r>
            <a:endParaRPr lang="en-US" sz="3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17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11113"/>
            <a:ext cx="6019800" cy="5334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hệ thống dấu hiệu nhận biết tứ giác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954588" y="4619625"/>
            <a:ext cx="1370012" cy="609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C00000"/>
                </a:solidFill>
                <a:latin typeface=".VnTime" panose="020B7200000000000000" pitchFamily="34" charset="0"/>
              </a:rPr>
              <a:t>H×nh ch÷ nhËt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7132638" y="5867400"/>
            <a:ext cx="781050" cy="7874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0000"/>
                </a:solidFill>
                <a:latin typeface=".VnTime" panose="020B7200000000000000" pitchFamily="34" charset="0"/>
              </a:rPr>
              <a:t>H×nh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b="1">
                <a:solidFill>
                  <a:srgbClr val="CC0000"/>
                </a:solidFill>
                <a:latin typeface=".VnTime" panose="020B7200000000000000" pitchFamily="34" charset="0"/>
              </a:rPr>
              <a:t>vu«ng</a:t>
            </a: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8361363" y="4191000"/>
            <a:ext cx="1420812" cy="774700"/>
          </a:xfrm>
          <a:prstGeom prst="diamond">
            <a:avLst/>
          </a:prstGeom>
          <a:solidFill>
            <a:schemeClr val="accent1"/>
          </a:solidFill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800" b="1">
                <a:solidFill>
                  <a:srgbClr val="CC0000"/>
                </a:solidFill>
                <a:latin typeface=".VnTime" panose="020B7200000000000000" pitchFamily="34" charset="0"/>
              </a:rPr>
              <a:t>H×nh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b="1">
                <a:solidFill>
                  <a:srgbClr val="CC0000"/>
                </a:solidFill>
                <a:latin typeface=".VnTime" panose="020B7200000000000000" pitchFamily="34" charset="0"/>
              </a:rPr>
              <a:t>thoi</a:t>
            </a: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10800000">
            <a:off x="2832101" y="3546476"/>
            <a:ext cx="1304925" cy="6508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800">
                <a:solidFill>
                  <a:srgbClr val="CC0000"/>
                </a:solidFill>
                <a:latin typeface=".VnTime" panose="020B7200000000000000" pitchFamily="34" charset="0"/>
              </a:rPr>
              <a:t>H×nh</a:t>
            </a:r>
          </a:p>
          <a:p>
            <a:pPr eaLnBrk="1" hangingPunct="1"/>
            <a:r>
              <a:rPr lang="en-US" altLang="en-US" sz="1800">
                <a:solidFill>
                  <a:srgbClr val="CC0000"/>
                </a:solidFill>
                <a:latin typeface=".VnTime" panose="020B7200000000000000" pitchFamily="34" charset="0"/>
              </a:rPr>
              <a:t>thang c©n</a:t>
            </a: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7678738" y="2392363"/>
            <a:ext cx="1700212" cy="576262"/>
          </a:xfrm>
          <a:prstGeom prst="parallelogram">
            <a:avLst>
              <a:gd name="adj" fmla="val 60033"/>
            </a:avLst>
          </a:prstGeom>
          <a:solidFill>
            <a:schemeClr val="accent1"/>
          </a:solidFill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 b="1">
                <a:solidFill>
                  <a:srgbClr val="CC0000"/>
                </a:solidFill>
                <a:latin typeface=".VnTime" panose="020B7200000000000000" pitchFamily="34" charset="0"/>
              </a:rPr>
              <a:t>H×nh</a:t>
            </a:r>
          </a:p>
          <a:p>
            <a:pPr eaLnBrk="1" hangingPunct="1"/>
            <a:r>
              <a:rPr lang="en-US" altLang="en-US" sz="1600" b="1">
                <a:solidFill>
                  <a:srgbClr val="CC0000"/>
                </a:solidFill>
                <a:latin typeface=".VnTime" panose="020B7200000000000000" pitchFamily="34" charset="0"/>
              </a:rPr>
              <a:t>b×nh hµnh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521201" y="1295401"/>
            <a:ext cx="1241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00"/>
                </a:solidFill>
                <a:latin typeface=".VnTime" panose="020B7200000000000000" pitchFamily="34" charset="0"/>
              </a:rPr>
              <a:t>+2 c¹nh ®èi song song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162425" y="4311650"/>
            <a:ext cx="666750" cy="6096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 rot="2486630">
            <a:off x="3643313" y="4527550"/>
            <a:ext cx="147161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CC0000"/>
                </a:solidFill>
                <a:latin typeface=".VnTime" panose="020B7200000000000000" pitchFamily="34" charset="0"/>
              </a:rPr>
              <a:t>+ 1 gãc vu«ng</a:t>
            </a: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6227764" y="5259388"/>
            <a:ext cx="820737" cy="5508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391025" y="5310188"/>
            <a:ext cx="2819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>
              <a:spcBef>
                <a:spcPct val="10000"/>
              </a:spcBef>
            </a:pPr>
            <a:r>
              <a:rPr lang="en-US" altLang="en-US" sz="1600">
                <a:solidFill>
                  <a:srgbClr val="008000"/>
                </a:solidFill>
                <a:latin typeface=".VnTime" panose="020B7200000000000000" pitchFamily="34" charset="0"/>
              </a:rPr>
              <a:t>+ 2 c¹nh kÒ b»ng nhau</a:t>
            </a:r>
          </a:p>
          <a:p>
            <a:pPr algn="l" eaLnBrk="1" hangingPunct="1">
              <a:spcBef>
                <a:spcPct val="10000"/>
              </a:spcBef>
            </a:pPr>
            <a:r>
              <a:rPr lang="en-US" altLang="en-US" sz="1600">
                <a:solidFill>
                  <a:srgbClr val="008000"/>
                </a:solidFill>
                <a:latin typeface=".VnTime" panose="020B7200000000000000" pitchFamily="34" charset="0"/>
              </a:rPr>
              <a:t>+ 2 ®</a:t>
            </a: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600">
                <a:solidFill>
                  <a:srgbClr val="008000"/>
                </a:solidFill>
                <a:latin typeface=".VnTime" panose="020B7200000000000000" pitchFamily="34" charset="0"/>
              </a:rPr>
              <a:t>­êng chÐo vu«ng gãc</a:t>
            </a:r>
          </a:p>
          <a:p>
            <a:pPr algn="l" eaLnBrk="1" hangingPunct="1">
              <a:spcBef>
                <a:spcPct val="10000"/>
              </a:spcBef>
            </a:pPr>
            <a:r>
              <a:rPr lang="en-US" altLang="en-US" sz="1600">
                <a:solidFill>
                  <a:srgbClr val="008000"/>
                </a:solidFill>
                <a:latin typeface=".VnTime" panose="020B7200000000000000" pitchFamily="34" charset="0"/>
              </a:rPr>
              <a:t>+ 1 ®­</a:t>
            </a: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600">
                <a:solidFill>
                  <a:srgbClr val="008000"/>
                </a:solidFill>
                <a:latin typeface=".VnTime" panose="020B7200000000000000" pitchFamily="34" charset="0"/>
              </a:rPr>
              <a:t>êng chÐo lµ ®­</a:t>
            </a: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600">
                <a:solidFill>
                  <a:srgbClr val="008000"/>
                </a:solidFill>
                <a:latin typeface=".VnTime" panose="020B7200000000000000" pitchFamily="34" charset="0"/>
              </a:rPr>
              <a:t>êng ph©n gi¸c cña mét gãc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 rot="-2932227">
            <a:off x="7820026" y="4957764"/>
            <a:ext cx="145891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CC0000"/>
                </a:solidFill>
                <a:latin typeface=".VnTime" panose="020B7200000000000000" pitchFamily="34" charset="0"/>
              </a:rPr>
              <a:t>+ 1 gãc vu«ng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CC0000"/>
                </a:solidFill>
                <a:latin typeface=".VnTime" panose="020B7200000000000000" pitchFamily="34" charset="0"/>
              </a:rPr>
              <a:t>+ 2 ®­</a:t>
            </a:r>
            <a:r>
              <a:rPr lang="en-US" altLang="en-US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600">
                <a:solidFill>
                  <a:srgbClr val="CC0000"/>
                </a:solidFill>
                <a:latin typeface=".VnTime" panose="020B7200000000000000" pitchFamily="34" charset="0"/>
              </a:rPr>
              <a:t>êng chÐo b»ng nhau</a:t>
            </a: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H="1">
            <a:off x="8091488" y="4953000"/>
            <a:ext cx="747712" cy="838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6510338" y="650876"/>
            <a:ext cx="38100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.VnTime" panose="020B7200000000000000" pitchFamily="34" charset="0"/>
              </a:rPr>
              <a:t>+ C¸c c¹nh ®èi song song</a:t>
            </a:r>
          </a:p>
          <a:p>
            <a:pPr algn="l" eaLnBrk="1" hangingPunct="1"/>
            <a:r>
              <a:rPr lang="en-US" altLang="en-US" sz="1600">
                <a:latin typeface=".VnTime" panose="020B7200000000000000" pitchFamily="34" charset="0"/>
              </a:rPr>
              <a:t>+ C¸c c¹nh ®èi b»ng nhau</a:t>
            </a:r>
          </a:p>
          <a:p>
            <a:pPr algn="l" eaLnBrk="1" hangingPunct="1"/>
            <a:r>
              <a:rPr lang="en-US" altLang="en-US" sz="1600">
                <a:latin typeface=".VnTime" panose="020B7200000000000000" pitchFamily="34" charset="0"/>
              </a:rPr>
              <a:t>+ 2 c¹nh ®èi song song vµ b»ng nhau</a:t>
            </a:r>
          </a:p>
          <a:p>
            <a:pPr algn="l" eaLnBrk="1" hangingPunct="1"/>
            <a:r>
              <a:rPr lang="en-US" altLang="en-US" sz="1600">
                <a:latin typeface=".VnTime" panose="020B7200000000000000" pitchFamily="34" charset="0"/>
              </a:rPr>
              <a:t>    +  C¸c gãc ®èi b»ng nhau</a:t>
            </a:r>
          </a:p>
          <a:p>
            <a:pPr algn="l" eaLnBrk="1" hangingPunct="1"/>
            <a:r>
              <a:rPr lang="en-US" altLang="en-US" sz="1600">
                <a:latin typeface=".VnTime" panose="020B7200000000000000" pitchFamily="34" charset="0"/>
              </a:rPr>
              <a:t>         +  2 ®­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600">
                <a:latin typeface=".VnTime" panose="020B7200000000000000" pitchFamily="34" charset="0"/>
              </a:rPr>
              <a:t>êng chÐo c¾t nhau t¹i trung  </a:t>
            </a:r>
          </a:p>
          <a:p>
            <a:pPr algn="l" eaLnBrk="1" hangingPunct="1"/>
            <a:r>
              <a:rPr lang="en-US" altLang="en-US" sz="1600">
                <a:latin typeface=".VnTime" panose="020B7200000000000000" pitchFamily="34" charset="0"/>
              </a:rPr>
              <a:t>                  ®iÓm cña mçi ®­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600">
                <a:latin typeface=".VnTime" panose="020B7200000000000000" pitchFamily="34" charset="0"/>
              </a:rPr>
              <a:t>êng</a:t>
            </a:r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rot="502520">
            <a:off x="6089651" y="1493839"/>
            <a:ext cx="1833563" cy="7635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7862888" y="3048001"/>
            <a:ext cx="25146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+ 2 c¹nh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kÒ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b»ng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nhau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.VnTime" pitchFamily="34" charset="0"/>
            </a:endParaRPr>
          </a:p>
          <a:p>
            <a:pPr algn="l" eaLnBrk="1" hangingPunct="1"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+ 2 ®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­êng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chÐo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vu«ng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gãc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.VnTime" pitchFamily="34" charset="0"/>
            </a:endParaRPr>
          </a:p>
          <a:p>
            <a:pPr algn="l" eaLnBrk="1" hangingPunct="1">
              <a:defRPr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+ 1 ®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êng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chÐo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lµ ®­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êng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ph©n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gi¸c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cña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mét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gãc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.VnTime" pitchFamily="34" charset="0"/>
            </a:endParaRP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5597526" y="2698750"/>
            <a:ext cx="91281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.VnTime" panose="020B7200000000000000" pitchFamily="34" charset="0"/>
              </a:rPr>
              <a:t>+ 1 gãc vu«ng</a:t>
            </a:r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5638800" y="1333500"/>
            <a:ext cx="0" cy="5715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5638800" y="25908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 rot="21432944" flipH="1">
            <a:off x="3817939" y="2598739"/>
            <a:ext cx="1125537" cy="80327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 rot="19231408">
            <a:off x="3646489" y="2463800"/>
            <a:ext cx="1512887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l" eaLnBrk="1" hangingPunct="1">
              <a:lnSpc>
                <a:spcPct val="85000"/>
              </a:lnSpc>
              <a:spcAft>
                <a:spcPct val="40000"/>
              </a:spcAft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+ 2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gãc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kÒ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mét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®¸y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b»ng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nhau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</a:p>
          <a:p>
            <a:pPr algn="l" eaLnBrk="1" hangingPunct="1">
              <a:lnSpc>
                <a:spcPct val="85000"/>
              </a:lnSpc>
              <a:spcAft>
                <a:spcPct val="40000"/>
              </a:spcAft>
              <a:defRPr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+ 2 ®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­êng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chÐo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b»ng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.VnTime" pitchFamily="34" charset="0"/>
              </a:rPr>
              <a:t>nhau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.VnTime" pitchFamily="34" charset="0"/>
            </a:endParaRP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4445001" y="3889376"/>
            <a:ext cx="1419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>
                <a:latin typeface=".VnTime" panose="020B7200000000000000" pitchFamily="34" charset="0"/>
              </a:rPr>
              <a:t>+ 2 c¹nh bªn song song</a:t>
            </a:r>
          </a:p>
        </p:txBody>
      </p:sp>
      <p:sp>
        <p:nvSpPr>
          <p:cNvPr id="12314" name="Line 26"/>
          <p:cNvSpPr>
            <a:spLocks noChangeShapeType="1"/>
          </p:cNvSpPr>
          <p:nvPr/>
        </p:nvSpPr>
        <p:spPr bwMode="auto">
          <a:xfrm>
            <a:off x="5638800" y="3962401"/>
            <a:ext cx="0" cy="581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315" name="Group 27"/>
          <p:cNvGrpSpPr>
            <a:grpSpLocks/>
          </p:cNvGrpSpPr>
          <p:nvPr/>
        </p:nvGrpSpPr>
        <p:grpSpPr bwMode="auto">
          <a:xfrm>
            <a:off x="6248400" y="685800"/>
            <a:ext cx="3905250" cy="3886200"/>
            <a:chOff x="2976" y="432"/>
            <a:chExt cx="2544" cy="2448"/>
          </a:xfrm>
        </p:grpSpPr>
        <p:sp>
          <p:nvSpPr>
            <p:cNvPr id="7222" name="Freeform 28"/>
            <p:cNvSpPr>
              <a:spLocks/>
            </p:cNvSpPr>
            <p:nvPr/>
          </p:nvSpPr>
          <p:spPr bwMode="auto">
            <a:xfrm>
              <a:off x="2976" y="432"/>
              <a:ext cx="2544" cy="2448"/>
            </a:xfrm>
            <a:custGeom>
              <a:avLst/>
              <a:gdLst>
                <a:gd name="T0" fmla="*/ 0 w 2496"/>
                <a:gd name="T1" fmla="*/ 0 h 2496"/>
                <a:gd name="T2" fmla="*/ 2964 w 2496"/>
                <a:gd name="T3" fmla="*/ 0 h 2496"/>
                <a:gd name="T4" fmla="*/ 2964 w 2496"/>
                <a:gd name="T5" fmla="*/ 2096 h 2496"/>
                <a:gd name="T6" fmla="*/ 2850 w 2496"/>
                <a:gd name="T7" fmla="*/ 2096 h 24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96" h="2496">
                  <a:moveTo>
                    <a:pt x="0" y="0"/>
                  </a:moveTo>
                  <a:lnTo>
                    <a:pt x="2496" y="0"/>
                  </a:lnTo>
                  <a:lnTo>
                    <a:pt x="2496" y="2496"/>
                  </a:lnTo>
                  <a:lnTo>
                    <a:pt x="2400" y="2496"/>
                  </a:lnTo>
                </a:path>
              </a:pathLst>
            </a:cu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3" name="Line 29"/>
            <p:cNvSpPr>
              <a:spLocks noChangeShapeType="1"/>
            </p:cNvSpPr>
            <p:nvPr/>
          </p:nvSpPr>
          <p:spPr bwMode="auto">
            <a:xfrm flipH="1">
              <a:off x="5292" y="2880"/>
              <a:ext cx="144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18" name="Line 30"/>
          <p:cNvSpPr>
            <a:spLocks noChangeShapeType="1"/>
          </p:cNvSpPr>
          <p:nvPr/>
        </p:nvSpPr>
        <p:spPr bwMode="auto">
          <a:xfrm rot="192053" flipH="1">
            <a:off x="6362700" y="3192464"/>
            <a:ext cx="1301750" cy="1417637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 rot="-2747927">
            <a:off x="6339682" y="3425032"/>
            <a:ext cx="16097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800000"/>
                </a:solidFill>
                <a:latin typeface=".VnTime" panose="020B7200000000000000" pitchFamily="34" charset="0"/>
              </a:rPr>
              <a:t>+ 1 gãc vu«ng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160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đường chéo bằng nhau</a:t>
            </a: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 rot="626455">
            <a:off x="6448425" y="2351089"/>
            <a:ext cx="1295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solidFill>
                  <a:srgbClr val="CC0000"/>
                </a:solidFill>
                <a:latin typeface=".VnTime" panose="020B7200000000000000" pitchFamily="34" charset="0"/>
              </a:rPr>
              <a:t>+ 2 c¹nh bªn song song</a:t>
            </a:r>
          </a:p>
        </p:txBody>
      </p:sp>
      <p:sp>
        <p:nvSpPr>
          <p:cNvPr id="12322" name="Line 34"/>
          <p:cNvSpPr>
            <a:spLocks noChangeShapeType="1"/>
          </p:cNvSpPr>
          <p:nvPr/>
        </p:nvSpPr>
        <p:spPr bwMode="auto">
          <a:xfrm>
            <a:off x="6172200" y="2209800"/>
            <a:ext cx="1582738" cy="3048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323" name="Group 35"/>
          <p:cNvGrpSpPr>
            <a:grpSpLocks/>
          </p:cNvGrpSpPr>
          <p:nvPr/>
        </p:nvGrpSpPr>
        <p:grpSpPr bwMode="auto">
          <a:xfrm>
            <a:off x="2562226" y="1187451"/>
            <a:ext cx="2352675" cy="4041775"/>
            <a:chOff x="216" y="432"/>
            <a:chExt cx="1920" cy="2880"/>
          </a:xfrm>
        </p:grpSpPr>
        <p:sp>
          <p:nvSpPr>
            <p:cNvPr id="7219" name="Line 36"/>
            <p:cNvSpPr>
              <a:spLocks noChangeShapeType="1"/>
            </p:cNvSpPr>
            <p:nvPr/>
          </p:nvSpPr>
          <p:spPr bwMode="auto">
            <a:xfrm>
              <a:off x="216" y="432"/>
              <a:ext cx="19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0" name="Line 37"/>
            <p:cNvSpPr>
              <a:spLocks noChangeShapeType="1"/>
            </p:cNvSpPr>
            <p:nvPr/>
          </p:nvSpPr>
          <p:spPr bwMode="auto">
            <a:xfrm>
              <a:off x="216" y="432"/>
              <a:ext cx="0" cy="28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Line 38"/>
            <p:cNvSpPr>
              <a:spLocks noChangeShapeType="1"/>
            </p:cNvSpPr>
            <p:nvPr/>
          </p:nvSpPr>
          <p:spPr bwMode="auto">
            <a:xfrm>
              <a:off x="216" y="3312"/>
              <a:ext cx="184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27" name="Group 39"/>
          <p:cNvGrpSpPr>
            <a:grpSpLocks/>
          </p:cNvGrpSpPr>
          <p:nvPr/>
        </p:nvGrpSpPr>
        <p:grpSpPr bwMode="auto">
          <a:xfrm>
            <a:off x="7867650" y="3124200"/>
            <a:ext cx="533400" cy="1295400"/>
            <a:chOff x="3936" y="1968"/>
            <a:chExt cx="336" cy="816"/>
          </a:xfrm>
        </p:grpSpPr>
        <p:sp>
          <p:nvSpPr>
            <p:cNvPr id="7217" name="Line 40"/>
            <p:cNvSpPr>
              <a:spLocks noChangeShapeType="1"/>
            </p:cNvSpPr>
            <p:nvPr/>
          </p:nvSpPr>
          <p:spPr bwMode="auto">
            <a:xfrm>
              <a:off x="3936" y="1968"/>
              <a:ext cx="0" cy="72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Line 41"/>
            <p:cNvSpPr>
              <a:spLocks noChangeShapeType="1"/>
            </p:cNvSpPr>
            <p:nvPr/>
          </p:nvSpPr>
          <p:spPr bwMode="auto">
            <a:xfrm>
              <a:off x="3936" y="2688"/>
              <a:ext cx="336" cy="96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30" name="Group 42"/>
          <p:cNvGrpSpPr>
            <a:grpSpLocks/>
          </p:cNvGrpSpPr>
          <p:nvPr/>
        </p:nvGrpSpPr>
        <p:grpSpPr bwMode="auto">
          <a:xfrm>
            <a:off x="5105400" y="533400"/>
            <a:ext cx="1219200" cy="762000"/>
            <a:chOff x="2256" y="336"/>
            <a:chExt cx="768" cy="480"/>
          </a:xfrm>
        </p:grpSpPr>
        <p:sp>
          <p:nvSpPr>
            <p:cNvPr id="7215" name="Freeform 43"/>
            <p:cNvSpPr>
              <a:spLocks/>
            </p:cNvSpPr>
            <p:nvPr/>
          </p:nvSpPr>
          <p:spPr bwMode="auto">
            <a:xfrm>
              <a:off x="2256" y="336"/>
              <a:ext cx="768" cy="480"/>
            </a:xfrm>
            <a:custGeom>
              <a:avLst/>
              <a:gdLst>
                <a:gd name="T0" fmla="*/ 768 w 768"/>
                <a:gd name="T1" fmla="*/ 2864 h 384"/>
                <a:gd name="T2" fmla="*/ 0 w 768"/>
                <a:gd name="T3" fmla="*/ 2864 h 384"/>
                <a:gd name="T4" fmla="*/ 96 w 768"/>
                <a:gd name="T5" fmla="*/ 719 h 384"/>
                <a:gd name="T6" fmla="*/ 480 w 768"/>
                <a:gd name="T7" fmla="*/ 0 h 384"/>
                <a:gd name="T8" fmla="*/ 768 w 768"/>
                <a:gd name="T9" fmla="*/ 2864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8" h="384">
                  <a:moveTo>
                    <a:pt x="768" y="384"/>
                  </a:moveTo>
                  <a:lnTo>
                    <a:pt x="0" y="384"/>
                  </a:lnTo>
                  <a:lnTo>
                    <a:pt x="96" y="96"/>
                  </a:lnTo>
                  <a:lnTo>
                    <a:pt x="480" y="0"/>
                  </a:lnTo>
                  <a:lnTo>
                    <a:pt x="768" y="384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Text Box 44"/>
            <p:cNvSpPr txBox="1">
              <a:spLocks noChangeArrowheads="1"/>
            </p:cNvSpPr>
            <p:nvPr/>
          </p:nvSpPr>
          <p:spPr bwMode="auto">
            <a:xfrm>
              <a:off x="2364" y="444"/>
              <a:ext cx="480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66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1600" b="1">
                  <a:solidFill>
                    <a:srgbClr val="CC0000"/>
                  </a:solidFill>
                  <a:latin typeface=".VnTime" panose="020B7200000000000000" pitchFamily="34" charset="0"/>
                </a:rPr>
                <a:t>Tø gi¸c</a:t>
              </a:r>
            </a:p>
          </p:txBody>
        </p:sp>
      </p:grpSp>
      <p:grpSp>
        <p:nvGrpSpPr>
          <p:cNvPr id="12333" name="Group 45"/>
          <p:cNvGrpSpPr>
            <a:grpSpLocks/>
          </p:cNvGrpSpPr>
          <p:nvPr/>
        </p:nvGrpSpPr>
        <p:grpSpPr bwMode="auto">
          <a:xfrm>
            <a:off x="5029200" y="1981200"/>
            <a:ext cx="1295400" cy="533400"/>
            <a:chOff x="2208" y="1248"/>
            <a:chExt cx="816" cy="336"/>
          </a:xfrm>
        </p:grpSpPr>
        <p:sp>
          <p:nvSpPr>
            <p:cNvPr id="7213" name="Freeform 46"/>
            <p:cNvSpPr>
              <a:spLocks/>
            </p:cNvSpPr>
            <p:nvPr/>
          </p:nvSpPr>
          <p:spPr bwMode="auto">
            <a:xfrm>
              <a:off x="2208" y="1248"/>
              <a:ext cx="816" cy="336"/>
            </a:xfrm>
            <a:custGeom>
              <a:avLst/>
              <a:gdLst>
                <a:gd name="T0" fmla="*/ 816 w 816"/>
                <a:gd name="T1" fmla="*/ 4953 h 240"/>
                <a:gd name="T2" fmla="*/ 0 w 816"/>
                <a:gd name="T3" fmla="*/ 4953 h 240"/>
                <a:gd name="T4" fmla="*/ 64 w 816"/>
                <a:gd name="T5" fmla="*/ 0 h 240"/>
                <a:gd name="T6" fmla="*/ 528 w 816"/>
                <a:gd name="T7" fmla="*/ 0 h 240"/>
                <a:gd name="T8" fmla="*/ 816 w 816"/>
                <a:gd name="T9" fmla="*/ 4953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240">
                  <a:moveTo>
                    <a:pt x="816" y="240"/>
                  </a:moveTo>
                  <a:lnTo>
                    <a:pt x="0" y="240"/>
                  </a:lnTo>
                  <a:lnTo>
                    <a:pt x="64" y="0"/>
                  </a:lnTo>
                  <a:lnTo>
                    <a:pt x="528" y="0"/>
                  </a:lnTo>
                  <a:lnTo>
                    <a:pt x="816" y="240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Text Box 47"/>
            <p:cNvSpPr txBox="1">
              <a:spLocks noChangeArrowheads="1"/>
            </p:cNvSpPr>
            <p:nvPr/>
          </p:nvSpPr>
          <p:spPr bwMode="auto">
            <a:xfrm>
              <a:off x="2316" y="1272"/>
              <a:ext cx="480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66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altLang="en-US" sz="1600" b="1">
                  <a:solidFill>
                    <a:srgbClr val="CC0000"/>
                  </a:solidFill>
                  <a:latin typeface=".VnTime" panose="020B7200000000000000" pitchFamily="34" charset="0"/>
                </a:rPr>
                <a:t>H×nh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altLang="en-US" sz="1600" b="1">
                  <a:solidFill>
                    <a:srgbClr val="CC0000"/>
                  </a:solidFill>
                  <a:latin typeface=".VnTime" panose="020B7200000000000000" pitchFamily="34" charset="0"/>
                </a:rPr>
                <a:t>thang</a:t>
              </a:r>
            </a:p>
          </p:txBody>
        </p:sp>
      </p:grpSp>
      <p:grpSp>
        <p:nvGrpSpPr>
          <p:cNvPr id="12336" name="Group 48"/>
          <p:cNvGrpSpPr>
            <a:grpSpLocks/>
          </p:cNvGrpSpPr>
          <p:nvPr/>
        </p:nvGrpSpPr>
        <p:grpSpPr bwMode="auto">
          <a:xfrm>
            <a:off x="4819650" y="3276600"/>
            <a:ext cx="1657350" cy="609600"/>
            <a:chOff x="2076" y="2064"/>
            <a:chExt cx="1044" cy="384"/>
          </a:xfrm>
        </p:grpSpPr>
        <p:sp>
          <p:nvSpPr>
            <p:cNvPr id="7211" name="Freeform 49"/>
            <p:cNvSpPr>
              <a:spLocks/>
            </p:cNvSpPr>
            <p:nvPr/>
          </p:nvSpPr>
          <p:spPr bwMode="auto">
            <a:xfrm>
              <a:off x="2112" y="2064"/>
              <a:ext cx="1008" cy="384"/>
            </a:xfrm>
            <a:custGeom>
              <a:avLst/>
              <a:gdLst>
                <a:gd name="T0" fmla="*/ 14871 w 720"/>
                <a:gd name="T1" fmla="*/ 3840 h 288"/>
                <a:gd name="T2" fmla="*/ 0 w 720"/>
                <a:gd name="T3" fmla="*/ 3840 h 288"/>
                <a:gd name="T4" fmla="*/ 0 w 720"/>
                <a:gd name="T5" fmla="*/ 0 h 288"/>
                <a:gd name="T6" fmla="*/ 8929 w 720"/>
                <a:gd name="T7" fmla="*/ 0 h 288"/>
                <a:gd name="T8" fmla="*/ 14871 w 720"/>
                <a:gd name="T9" fmla="*/ 384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0" h="288">
                  <a:moveTo>
                    <a:pt x="72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432" y="0"/>
                  </a:lnTo>
                  <a:lnTo>
                    <a:pt x="720" y="288"/>
                  </a:lnTo>
                  <a:close/>
                </a:path>
              </a:pathLst>
            </a:custGeom>
            <a:solidFill>
              <a:schemeClr val="accent1"/>
            </a:solidFill>
            <a:ln w="19050" cmpd="sng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2" name="Text Box 50"/>
            <p:cNvSpPr txBox="1">
              <a:spLocks noChangeArrowheads="1"/>
            </p:cNvSpPr>
            <p:nvPr/>
          </p:nvSpPr>
          <p:spPr bwMode="auto">
            <a:xfrm>
              <a:off x="2076" y="2096"/>
              <a:ext cx="864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66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altLang="en-US" sz="1600" b="1">
                  <a:solidFill>
                    <a:srgbClr val="CC0000"/>
                  </a:solidFill>
                  <a:latin typeface=".VnTime" panose="020B7200000000000000" pitchFamily="34" charset="0"/>
                </a:rPr>
                <a:t>H×nh</a:t>
              </a:r>
            </a:p>
            <a:p>
              <a:pPr eaLnBrk="1" hangingPunct="1">
                <a:lnSpc>
                  <a:spcPct val="80000"/>
                </a:lnSpc>
              </a:pPr>
              <a:r>
                <a:rPr lang="en-US" altLang="en-US" sz="1600" b="1">
                  <a:solidFill>
                    <a:srgbClr val="CC0000"/>
                  </a:solidFill>
                  <a:latin typeface=".VnTime" panose="020B7200000000000000" pitchFamily="34" charset="0"/>
                </a:rPr>
                <a:t>thang vu«ng</a:t>
              </a:r>
            </a:p>
          </p:txBody>
        </p:sp>
      </p:grpSp>
      <p:sp>
        <p:nvSpPr>
          <p:cNvPr id="12339" name="Text Box 51"/>
          <p:cNvSpPr txBox="1">
            <a:spLocks noChangeArrowheads="1"/>
          </p:cNvSpPr>
          <p:nvPr/>
        </p:nvSpPr>
        <p:spPr bwMode="auto">
          <a:xfrm rot="-5400000">
            <a:off x="1825625" y="2346325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latin typeface=".VnTime" panose="020B7200000000000000" pitchFamily="34" charset="0"/>
              </a:rPr>
              <a:t>+ 3 gãc vu«ng</a:t>
            </a:r>
          </a:p>
        </p:txBody>
      </p:sp>
      <p:sp>
        <p:nvSpPr>
          <p:cNvPr id="12340" name="Text Box 52"/>
          <p:cNvSpPr txBox="1">
            <a:spLocks noChangeArrowheads="1"/>
          </p:cNvSpPr>
          <p:nvPr/>
        </p:nvSpPr>
        <p:spPr bwMode="auto">
          <a:xfrm rot="5400000">
            <a:off x="9420225" y="2028825"/>
            <a:ext cx="1828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00"/>
                </a:solidFill>
                <a:latin typeface=".VnTime" panose="020B7200000000000000" pitchFamily="34" charset="0"/>
              </a:rPr>
              <a:t>+ 4 c¹nh b»ng nhau</a:t>
            </a:r>
          </a:p>
        </p:txBody>
      </p:sp>
      <p:sp>
        <p:nvSpPr>
          <p:cNvPr id="7205" name="TextBox 3"/>
          <p:cNvSpPr txBox="1">
            <a:spLocks noChangeArrowheads="1"/>
          </p:cNvSpPr>
          <p:nvPr/>
        </p:nvSpPr>
        <p:spPr bwMode="auto">
          <a:xfrm>
            <a:off x="-7038975" y="-1601788"/>
            <a:ext cx="2932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2 đ ư ờng chéo bằng nhau</a:t>
            </a:r>
          </a:p>
        </p:txBody>
      </p:sp>
      <p:grpSp>
        <p:nvGrpSpPr>
          <p:cNvPr id="53" name="Group 35"/>
          <p:cNvGrpSpPr>
            <a:grpSpLocks/>
          </p:cNvGrpSpPr>
          <p:nvPr/>
        </p:nvGrpSpPr>
        <p:grpSpPr bwMode="auto">
          <a:xfrm>
            <a:off x="2255838" y="704850"/>
            <a:ext cx="4640262" cy="5873750"/>
            <a:chOff x="216" y="432"/>
            <a:chExt cx="3399" cy="2880"/>
          </a:xfrm>
        </p:grpSpPr>
        <p:sp>
          <p:nvSpPr>
            <p:cNvPr id="7208" name="Line 36"/>
            <p:cNvSpPr>
              <a:spLocks noChangeShapeType="1"/>
            </p:cNvSpPr>
            <p:nvPr/>
          </p:nvSpPr>
          <p:spPr bwMode="auto">
            <a:xfrm>
              <a:off x="216" y="432"/>
              <a:ext cx="192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37"/>
            <p:cNvSpPr>
              <a:spLocks noChangeShapeType="1"/>
            </p:cNvSpPr>
            <p:nvPr/>
          </p:nvSpPr>
          <p:spPr bwMode="auto">
            <a:xfrm>
              <a:off x="216" y="432"/>
              <a:ext cx="0" cy="288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Line 38"/>
            <p:cNvSpPr>
              <a:spLocks noChangeShapeType="1"/>
            </p:cNvSpPr>
            <p:nvPr/>
          </p:nvSpPr>
          <p:spPr bwMode="auto">
            <a:xfrm>
              <a:off x="216" y="3312"/>
              <a:ext cx="3399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Text Box 51"/>
          <p:cNvSpPr txBox="1">
            <a:spLocks noChangeArrowheads="1"/>
          </p:cNvSpPr>
          <p:nvPr/>
        </p:nvSpPr>
        <p:spPr bwMode="auto">
          <a:xfrm rot="-5400000">
            <a:off x="361951" y="3303589"/>
            <a:ext cx="328136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66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+ 4 góc vuông và 4 cạnh bằng nhau</a:t>
            </a:r>
          </a:p>
        </p:txBody>
      </p:sp>
    </p:spTree>
    <p:extLst>
      <p:ext uri="{BB962C8B-B14F-4D97-AF65-F5344CB8AC3E}">
        <p14:creationId xmlns:p14="http://schemas.microsoft.com/office/powerpoint/2010/main" val="34108022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23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23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122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123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123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70" decel="100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70" decel="100000"/>
                                        <p:tgtEl>
                                          <p:spTgt spid="122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77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70" decel="100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70" decel="100000"/>
                                        <p:tgtEl>
                                          <p:spTgt spid="122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70" decel="100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770" decel="100000"/>
                                        <p:tgtEl>
                                          <p:spTgt spid="122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80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80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80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1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2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70" decel="100000"/>
                                        <p:tgtEl>
                                          <p:spTgt spid="12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770" decel="100000"/>
                                        <p:tgtEl>
                                          <p:spTgt spid="12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6" dur="770" fill="hold"/>
                                        <p:tgtEl>
                                          <p:spTgt spid="12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8" dur="770" fill="hold"/>
                                        <p:tgtEl>
                                          <p:spTgt spid="12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30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9" dur="3000"/>
                                        <p:tgtEl>
                                          <p:spTgt spid="1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9" dur="80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0" dur="80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80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3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3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3" dur="2000"/>
                                        <p:tgtEl>
                                          <p:spTgt spid="1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3" dur="8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4" dur="8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8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5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5" dur="8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6" dur="8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80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2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7" dur="8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8" dur="8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8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animBg="1"/>
      <p:bldP spid="12292" grpId="0" animBg="1"/>
      <p:bldP spid="12293" grpId="0" animBg="1"/>
      <p:bldP spid="12294" grpId="0" animBg="1"/>
      <p:bldP spid="12295" grpId="0" animBg="1"/>
      <p:bldP spid="12296" grpId="0"/>
      <p:bldP spid="12298" grpId="0"/>
      <p:bldP spid="12300" grpId="0"/>
      <p:bldP spid="12301" grpId="0"/>
      <p:bldP spid="12304" grpId="0"/>
      <p:bldP spid="12306" grpId="0"/>
      <p:bldP spid="12307" grpId="0"/>
      <p:bldP spid="12311" grpId="0"/>
      <p:bldP spid="12313" grpId="0"/>
      <p:bldP spid="12319" grpId="0"/>
      <p:bldP spid="123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hin b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9663" y="3790951"/>
            <a:ext cx="5238750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 descr="Blue tissue paper"/>
          <p:cNvSpPr>
            <a:spLocks noChangeArrowheads="1"/>
          </p:cNvSpPr>
          <p:nvPr/>
        </p:nvSpPr>
        <p:spPr bwMode="auto">
          <a:xfrm>
            <a:off x="4675188" y="4811714"/>
            <a:ext cx="2571750" cy="2682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4" descr="thin b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126" y="6518276"/>
            <a:ext cx="5238750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thin b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52813" y="6516688"/>
            <a:ext cx="5238750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thin b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4922839"/>
            <a:ext cx="5238750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7" descr="Blue tissue paper"/>
          <p:cNvSpPr>
            <a:spLocks noChangeArrowheads="1"/>
          </p:cNvSpPr>
          <p:nvPr/>
        </p:nvSpPr>
        <p:spPr bwMode="auto">
          <a:xfrm>
            <a:off x="7094538" y="4811714"/>
            <a:ext cx="3421062" cy="2682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Rectangle 8" descr="Blue tissue paper"/>
          <p:cNvSpPr>
            <a:spLocks noChangeArrowheads="1"/>
          </p:cNvSpPr>
          <p:nvPr/>
        </p:nvSpPr>
        <p:spPr bwMode="auto">
          <a:xfrm>
            <a:off x="8783639" y="5953126"/>
            <a:ext cx="238125" cy="9048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Rectangle 9" descr="Blue tissue paper"/>
          <p:cNvSpPr>
            <a:spLocks noChangeArrowheads="1"/>
          </p:cNvSpPr>
          <p:nvPr/>
        </p:nvSpPr>
        <p:spPr bwMode="auto">
          <a:xfrm>
            <a:off x="10515600" y="4811714"/>
            <a:ext cx="152400" cy="2682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4" name="Picture 10" descr="thin bar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7077">
            <a:off x="2241551" y="5902326"/>
            <a:ext cx="57150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thin bar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11459">
            <a:off x="4229101" y="5942013"/>
            <a:ext cx="571500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1524000" y="5964238"/>
            <a:ext cx="91567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08850" y="3897313"/>
            <a:ext cx="5715000" cy="5715000"/>
            <a:chOff x="3644" y="2455"/>
            <a:chExt cx="3600" cy="3600"/>
          </a:xfrm>
        </p:grpSpPr>
        <p:pic>
          <p:nvPicPr>
            <p:cNvPr id="14427" name="Picture 14" descr="thin bar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43" y="4252"/>
              <a:ext cx="3600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8" name="Picture 15" descr="thin bar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" y="3125"/>
              <a:ext cx="3600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9" name="Picture 16" descr="circ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" y="3086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0" name="Picture 17" descr="STAR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570" y="3062"/>
              <a:ext cx="13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0" name="Group 18"/>
          <p:cNvGrpSpPr>
            <a:grpSpLocks/>
          </p:cNvGrpSpPr>
          <p:nvPr/>
        </p:nvGrpSpPr>
        <p:grpSpPr bwMode="auto">
          <a:xfrm>
            <a:off x="3700464" y="5578475"/>
            <a:ext cx="52387" cy="134938"/>
            <a:chOff x="945" y="1700"/>
            <a:chExt cx="33" cy="85"/>
          </a:xfrm>
        </p:grpSpPr>
        <p:sp>
          <p:nvSpPr>
            <p:cNvPr id="14425" name="Line 19"/>
            <p:cNvSpPr>
              <a:spLocks noChangeShapeType="1"/>
            </p:cNvSpPr>
            <p:nvPr/>
          </p:nvSpPr>
          <p:spPr bwMode="auto">
            <a:xfrm>
              <a:off x="945" y="1700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6" name="Line 20"/>
            <p:cNvSpPr>
              <a:spLocks noChangeShapeType="1"/>
            </p:cNvSpPr>
            <p:nvPr/>
          </p:nvSpPr>
          <p:spPr bwMode="auto">
            <a:xfrm>
              <a:off x="978" y="1700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51" name="Group 21"/>
          <p:cNvGrpSpPr>
            <a:grpSpLocks/>
          </p:cNvGrpSpPr>
          <p:nvPr/>
        </p:nvGrpSpPr>
        <p:grpSpPr bwMode="auto">
          <a:xfrm>
            <a:off x="3709989" y="4205289"/>
            <a:ext cx="52387" cy="134937"/>
            <a:chOff x="945" y="1700"/>
            <a:chExt cx="33" cy="85"/>
          </a:xfrm>
        </p:grpSpPr>
        <p:sp>
          <p:nvSpPr>
            <p:cNvPr id="14423" name="Line 22"/>
            <p:cNvSpPr>
              <a:spLocks noChangeShapeType="1"/>
            </p:cNvSpPr>
            <p:nvPr/>
          </p:nvSpPr>
          <p:spPr bwMode="auto">
            <a:xfrm>
              <a:off x="945" y="1700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4" name="Line 23"/>
            <p:cNvSpPr>
              <a:spLocks noChangeShapeType="1"/>
            </p:cNvSpPr>
            <p:nvPr/>
          </p:nvSpPr>
          <p:spPr bwMode="auto">
            <a:xfrm>
              <a:off x="978" y="1700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52" name="Group 24"/>
          <p:cNvGrpSpPr>
            <a:grpSpLocks/>
          </p:cNvGrpSpPr>
          <p:nvPr/>
        </p:nvGrpSpPr>
        <p:grpSpPr bwMode="auto">
          <a:xfrm rot="16200000">
            <a:off x="-1558924" y="10748964"/>
            <a:ext cx="52387" cy="134937"/>
            <a:chOff x="945" y="1700"/>
            <a:chExt cx="33" cy="85"/>
          </a:xfrm>
        </p:grpSpPr>
        <p:sp>
          <p:nvSpPr>
            <p:cNvPr id="14421" name="Line 25"/>
            <p:cNvSpPr>
              <a:spLocks noChangeShapeType="1"/>
            </p:cNvSpPr>
            <p:nvPr/>
          </p:nvSpPr>
          <p:spPr bwMode="auto">
            <a:xfrm>
              <a:off x="945" y="1700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2" name="Line 26"/>
            <p:cNvSpPr>
              <a:spLocks noChangeShapeType="1"/>
            </p:cNvSpPr>
            <p:nvPr/>
          </p:nvSpPr>
          <p:spPr bwMode="auto">
            <a:xfrm>
              <a:off x="978" y="1700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53" name="Rectangle 27" descr="Blue tissue paper"/>
          <p:cNvSpPr>
            <a:spLocks noChangeArrowheads="1"/>
          </p:cNvSpPr>
          <p:nvPr/>
        </p:nvSpPr>
        <p:spPr bwMode="auto">
          <a:xfrm>
            <a:off x="3640138" y="3082925"/>
            <a:ext cx="215900" cy="365918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32" name="Picture 28" descr="thin ba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988" y="4937126"/>
            <a:ext cx="5238751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5" name="Rectangle 29" descr="Blue tissue paper"/>
          <p:cNvSpPr>
            <a:spLocks noChangeArrowheads="1"/>
          </p:cNvSpPr>
          <p:nvPr/>
        </p:nvSpPr>
        <p:spPr bwMode="auto">
          <a:xfrm>
            <a:off x="4060826" y="5953126"/>
            <a:ext cx="1325563" cy="89376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6" name="Rectangle 30" descr="Blue tissue paper"/>
          <p:cNvSpPr>
            <a:spLocks noChangeArrowheads="1"/>
          </p:cNvSpPr>
          <p:nvPr/>
        </p:nvSpPr>
        <p:spPr bwMode="auto">
          <a:xfrm>
            <a:off x="6767513" y="5976938"/>
            <a:ext cx="1325562" cy="89376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7" name="Rectangle 31" descr="Blue tissue paper"/>
          <p:cNvSpPr>
            <a:spLocks noChangeArrowheads="1"/>
          </p:cNvSpPr>
          <p:nvPr/>
        </p:nvSpPr>
        <p:spPr bwMode="auto">
          <a:xfrm>
            <a:off x="3214689" y="5953126"/>
            <a:ext cx="288925" cy="9048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8" name="Rectangle 32" descr="Blue tissue paper"/>
          <p:cNvSpPr>
            <a:spLocks noChangeArrowheads="1"/>
          </p:cNvSpPr>
          <p:nvPr/>
        </p:nvSpPr>
        <p:spPr bwMode="auto">
          <a:xfrm>
            <a:off x="5970589" y="5915026"/>
            <a:ext cx="358775" cy="9048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9" name="Rectangle 33" descr="Blue tissue paper"/>
          <p:cNvSpPr>
            <a:spLocks noChangeArrowheads="1"/>
          </p:cNvSpPr>
          <p:nvPr/>
        </p:nvSpPr>
        <p:spPr bwMode="auto">
          <a:xfrm>
            <a:off x="8797926" y="5938838"/>
            <a:ext cx="233363" cy="8699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60" name="Rectangle 34" descr="Blue tissue paper"/>
          <p:cNvSpPr>
            <a:spLocks noChangeArrowheads="1"/>
          </p:cNvSpPr>
          <p:nvPr/>
        </p:nvSpPr>
        <p:spPr bwMode="auto">
          <a:xfrm>
            <a:off x="10499726" y="4773614"/>
            <a:ext cx="149225" cy="2682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185989" y="1500188"/>
            <a:ext cx="7951787" cy="4946650"/>
            <a:chOff x="417" y="945"/>
            <a:chExt cx="5009" cy="3116"/>
          </a:xfrm>
        </p:grpSpPr>
        <p:sp>
          <p:nvSpPr>
            <p:cNvPr id="14408" name="Rectangle 36" descr="80%"/>
            <p:cNvSpPr>
              <a:spLocks noChangeArrowheads="1"/>
            </p:cNvSpPr>
            <p:nvPr/>
          </p:nvSpPr>
          <p:spPr bwMode="auto">
            <a:xfrm>
              <a:off x="464" y="2668"/>
              <a:ext cx="1375" cy="871"/>
            </a:xfrm>
            <a:prstGeom prst="rect">
              <a:avLst/>
            </a:prstGeom>
            <a:noFill/>
            <a:ln w="38100" algn="ctr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09" name="Rectangle 37" descr="90%"/>
            <p:cNvSpPr>
              <a:spLocks noChangeArrowheads="1"/>
            </p:cNvSpPr>
            <p:nvPr/>
          </p:nvSpPr>
          <p:spPr bwMode="auto">
            <a:xfrm>
              <a:off x="2444" y="2680"/>
              <a:ext cx="843" cy="858"/>
            </a:xfrm>
            <a:prstGeom prst="rect">
              <a:avLst/>
            </a:prstGeom>
            <a:noFill/>
            <a:ln w="38100" algn="ctr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10" name="AutoShape 38" descr="80%"/>
            <p:cNvSpPr>
              <a:spLocks noChangeArrowheads="1"/>
            </p:cNvSpPr>
            <p:nvPr/>
          </p:nvSpPr>
          <p:spPr bwMode="auto">
            <a:xfrm>
              <a:off x="3844" y="2704"/>
              <a:ext cx="1582" cy="850"/>
            </a:xfrm>
            <a:prstGeom prst="flowChartDecision">
              <a:avLst/>
            </a:prstGeom>
            <a:noFill/>
            <a:ln w="38100" algn="ctr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411" name="Group 39"/>
            <p:cNvGrpSpPr>
              <a:grpSpLocks/>
            </p:cNvGrpSpPr>
            <p:nvPr/>
          </p:nvGrpSpPr>
          <p:grpSpPr bwMode="auto">
            <a:xfrm>
              <a:off x="3258" y="945"/>
              <a:ext cx="2038" cy="780"/>
              <a:chOff x="3092" y="926"/>
              <a:chExt cx="2074" cy="780"/>
            </a:xfrm>
          </p:grpSpPr>
          <p:sp>
            <p:nvSpPr>
              <p:cNvPr id="14418" name="AutoShape 40" descr="80%"/>
              <p:cNvSpPr>
                <a:spLocks noChangeArrowheads="1"/>
              </p:cNvSpPr>
              <p:nvPr/>
            </p:nvSpPr>
            <p:spPr bwMode="auto">
              <a:xfrm>
                <a:off x="3092" y="926"/>
                <a:ext cx="2068" cy="774"/>
              </a:xfrm>
              <a:prstGeom prst="parallelogram">
                <a:avLst>
                  <a:gd name="adj" fmla="val 66796"/>
                </a:avLst>
              </a:prstGeom>
              <a:noFill/>
              <a:ln w="38100" algn="ctr">
                <a:solidFill>
                  <a:srgbClr val="D6009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19" name="Line 41" descr="80%"/>
              <p:cNvSpPr>
                <a:spLocks noChangeShapeType="1"/>
              </p:cNvSpPr>
              <p:nvPr/>
            </p:nvSpPr>
            <p:spPr bwMode="auto">
              <a:xfrm>
                <a:off x="3611" y="932"/>
                <a:ext cx="1047" cy="77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Line 42" descr="80%"/>
              <p:cNvSpPr>
                <a:spLocks noChangeShapeType="1"/>
              </p:cNvSpPr>
              <p:nvPr/>
            </p:nvSpPr>
            <p:spPr bwMode="auto">
              <a:xfrm flipV="1">
                <a:off x="3098" y="932"/>
                <a:ext cx="2068" cy="768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12" name="AutoShape 43" descr="80%"/>
            <p:cNvSpPr>
              <a:spLocks noChangeArrowheads="1"/>
            </p:cNvSpPr>
            <p:nvPr/>
          </p:nvSpPr>
          <p:spPr bwMode="auto">
            <a:xfrm rot="10800000">
              <a:off x="531" y="957"/>
              <a:ext cx="1736" cy="768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4 w 21600"/>
                <a:gd name="T13" fmla="*/ 4500 h 21600"/>
                <a:gd name="T14" fmla="*/ 17096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algn="ctr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3" name="Text Box 44"/>
            <p:cNvSpPr txBox="1">
              <a:spLocks noChangeArrowheads="1"/>
            </p:cNvSpPr>
            <p:nvPr/>
          </p:nvSpPr>
          <p:spPr bwMode="auto">
            <a:xfrm>
              <a:off x="669" y="1930"/>
              <a:ext cx="14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000" b="1">
                  <a:solidFill>
                    <a:srgbClr val="33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cân</a:t>
              </a:r>
              <a:endParaRPr lang="en-US" altLang="en-US" sz="2000" b="1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14" name="Text Box 45"/>
            <p:cNvSpPr txBox="1">
              <a:spLocks noChangeArrowheads="1"/>
            </p:cNvSpPr>
            <p:nvPr/>
          </p:nvSpPr>
          <p:spPr bwMode="auto">
            <a:xfrm>
              <a:off x="3285" y="1927"/>
              <a:ext cx="14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000" b="1">
                  <a:solidFill>
                    <a:srgbClr val="33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bình hành</a:t>
              </a:r>
              <a:endParaRPr lang="en-US" altLang="en-US" sz="2000" b="1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15" name="Text Box 46"/>
            <p:cNvSpPr txBox="1">
              <a:spLocks noChangeArrowheads="1"/>
            </p:cNvSpPr>
            <p:nvPr/>
          </p:nvSpPr>
          <p:spPr bwMode="auto">
            <a:xfrm>
              <a:off x="417" y="3810"/>
              <a:ext cx="14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000" b="1">
                  <a:solidFill>
                    <a:srgbClr val="33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chữ nhật</a:t>
              </a:r>
              <a:endParaRPr lang="en-US" altLang="en-US" sz="2000" b="1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16" name="Text Box 47"/>
            <p:cNvSpPr txBox="1">
              <a:spLocks noChangeArrowheads="1"/>
            </p:cNvSpPr>
            <p:nvPr/>
          </p:nvSpPr>
          <p:spPr bwMode="auto">
            <a:xfrm>
              <a:off x="2166" y="3811"/>
              <a:ext cx="14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000" b="1">
                  <a:solidFill>
                    <a:srgbClr val="33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vuông</a:t>
              </a:r>
              <a:endParaRPr lang="en-US" altLang="en-US" sz="2000" b="1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17" name="Text Box 48"/>
            <p:cNvSpPr txBox="1">
              <a:spLocks noChangeArrowheads="1"/>
            </p:cNvSpPr>
            <p:nvPr/>
          </p:nvSpPr>
          <p:spPr bwMode="auto">
            <a:xfrm>
              <a:off x="3915" y="3809"/>
              <a:ext cx="14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000" b="1">
                  <a:solidFill>
                    <a:srgbClr val="33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Thoi</a:t>
              </a:r>
              <a:endParaRPr lang="en-US" altLang="en-US" sz="2000" b="1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362" name="Rectangle 49" descr="Blue tissue paper"/>
          <p:cNvSpPr>
            <a:spLocks noChangeArrowheads="1"/>
          </p:cNvSpPr>
          <p:nvPr/>
        </p:nvSpPr>
        <p:spPr bwMode="auto">
          <a:xfrm>
            <a:off x="1524001" y="4621213"/>
            <a:ext cx="309563" cy="6477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5346700" y="4168776"/>
            <a:ext cx="1479550" cy="1508125"/>
            <a:chOff x="2408" y="2626"/>
            <a:chExt cx="932" cy="950"/>
          </a:xfrm>
        </p:grpSpPr>
        <p:grpSp>
          <p:nvGrpSpPr>
            <p:cNvPr id="14397" name="Group 51"/>
            <p:cNvGrpSpPr>
              <a:grpSpLocks/>
            </p:cNvGrpSpPr>
            <p:nvPr/>
          </p:nvGrpSpPr>
          <p:grpSpPr bwMode="auto">
            <a:xfrm>
              <a:off x="2793" y="3041"/>
              <a:ext cx="138" cy="138"/>
              <a:chOff x="2793" y="3041"/>
              <a:chExt cx="138" cy="138"/>
            </a:xfrm>
          </p:grpSpPr>
          <p:pic>
            <p:nvPicPr>
              <p:cNvPr id="14406" name="Picture 52" descr="circ1[1]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" y="3065"/>
                <a:ext cx="90" cy="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407" name="Picture 53" descr="STAR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18197">
                <a:off x="2793" y="3041"/>
                <a:ext cx="138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398" name="Line 54"/>
            <p:cNvSpPr>
              <a:spLocks noChangeShapeType="1"/>
            </p:cNvSpPr>
            <p:nvPr/>
          </p:nvSpPr>
          <p:spPr bwMode="auto">
            <a:xfrm>
              <a:off x="2651" y="2626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Line 55"/>
            <p:cNvSpPr>
              <a:spLocks noChangeShapeType="1"/>
            </p:cNvSpPr>
            <p:nvPr/>
          </p:nvSpPr>
          <p:spPr bwMode="auto">
            <a:xfrm>
              <a:off x="3050" y="2626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0" name="Line 56"/>
            <p:cNvSpPr>
              <a:spLocks noChangeShapeType="1"/>
            </p:cNvSpPr>
            <p:nvPr/>
          </p:nvSpPr>
          <p:spPr bwMode="auto">
            <a:xfrm>
              <a:off x="3050" y="3491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Line 57"/>
            <p:cNvSpPr>
              <a:spLocks noChangeShapeType="1"/>
            </p:cNvSpPr>
            <p:nvPr/>
          </p:nvSpPr>
          <p:spPr bwMode="auto">
            <a:xfrm>
              <a:off x="2651" y="3483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Line 58"/>
            <p:cNvSpPr>
              <a:spLocks noChangeShapeType="1"/>
            </p:cNvSpPr>
            <p:nvPr/>
          </p:nvSpPr>
          <p:spPr bwMode="auto">
            <a:xfrm rot="-5400000">
              <a:off x="2450" y="2874"/>
              <a:ext cx="1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3" name="Line 59"/>
            <p:cNvSpPr>
              <a:spLocks noChangeShapeType="1"/>
            </p:cNvSpPr>
            <p:nvPr/>
          </p:nvSpPr>
          <p:spPr bwMode="auto">
            <a:xfrm rot="-5400000">
              <a:off x="3297" y="2874"/>
              <a:ext cx="1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Line 60"/>
            <p:cNvSpPr>
              <a:spLocks noChangeShapeType="1"/>
            </p:cNvSpPr>
            <p:nvPr/>
          </p:nvSpPr>
          <p:spPr bwMode="auto">
            <a:xfrm rot="-5400000">
              <a:off x="3296" y="3284"/>
              <a:ext cx="1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5" name="Line 61"/>
            <p:cNvSpPr>
              <a:spLocks noChangeShapeType="1"/>
            </p:cNvSpPr>
            <p:nvPr/>
          </p:nvSpPr>
          <p:spPr bwMode="auto">
            <a:xfrm rot="-5400000">
              <a:off x="2456" y="3283"/>
              <a:ext cx="1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2"/>
          <p:cNvGrpSpPr>
            <a:grpSpLocks/>
          </p:cNvGrpSpPr>
          <p:nvPr/>
        </p:nvGrpSpPr>
        <p:grpSpPr bwMode="auto">
          <a:xfrm>
            <a:off x="2197100" y="4184651"/>
            <a:ext cx="2317750" cy="1509713"/>
            <a:chOff x="424" y="2625"/>
            <a:chExt cx="1460" cy="951"/>
          </a:xfrm>
        </p:grpSpPr>
        <p:grpSp>
          <p:nvGrpSpPr>
            <p:cNvPr id="14381" name="Group 63"/>
            <p:cNvGrpSpPr>
              <a:grpSpLocks/>
            </p:cNvGrpSpPr>
            <p:nvPr/>
          </p:nvGrpSpPr>
          <p:grpSpPr bwMode="auto">
            <a:xfrm>
              <a:off x="791" y="2625"/>
              <a:ext cx="33" cy="85"/>
              <a:chOff x="945" y="1700"/>
              <a:chExt cx="33" cy="85"/>
            </a:xfrm>
          </p:grpSpPr>
          <p:sp>
            <p:nvSpPr>
              <p:cNvPr id="14395" name="Line 64"/>
              <p:cNvSpPr>
                <a:spLocks noChangeShapeType="1"/>
              </p:cNvSpPr>
              <p:nvPr/>
            </p:nvSpPr>
            <p:spPr bwMode="auto">
              <a:xfrm>
                <a:off x="945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6" name="Line 65"/>
              <p:cNvSpPr>
                <a:spLocks noChangeShapeType="1"/>
              </p:cNvSpPr>
              <p:nvPr/>
            </p:nvSpPr>
            <p:spPr bwMode="auto">
              <a:xfrm>
                <a:off x="978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82" name="Line 66"/>
            <p:cNvSpPr>
              <a:spLocks noChangeShapeType="1"/>
            </p:cNvSpPr>
            <p:nvPr/>
          </p:nvSpPr>
          <p:spPr bwMode="auto">
            <a:xfrm rot="-5400000">
              <a:off x="466" y="2867"/>
              <a:ext cx="1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3" name="Line 67"/>
            <p:cNvSpPr>
              <a:spLocks noChangeShapeType="1"/>
            </p:cNvSpPr>
            <p:nvPr/>
          </p:nvSpPr>
          <p:spPr bwMode="auto">
            <a:xfrm rot="-5400000">
              <a:off x="466" y="3279"/>
              <a:ext cx="1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Line 68"/>
            <p:cNvSpPr>
              <a:spLocks noChangeShapeType="1"/>
            </p:cNvSpPr>
            <p:nvPr/>
          </p:nvSpPr>
          <p:spPr bwMode="auto">
            <a:xfrm rot="-5400000">
              <a:off x="1841" y="2866"/>
              <a:ext cx="1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5" name="Line 69"/>
            <p:cNvSpPr>
              <a:spLocks noChangeShapeType="1"/>
            </p:cNvSpPr>
            <p:nvPr/>
          </p:nvSpPr>
          <p:spPr bwMode="auto">
            <a:xfrm rot="-5400000">
              <a:off x="1841" y="3279"/>
              <a:ext cx="1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86" name="Group 70"/>
            <p:cNvGrpSpPr>
              <a:grpSpLocks/>
            </p:cNvGrpSpPr>
            <p:nvPr/>
          </p:nvGrpSpPr>
          <p:grpSpPr bwMode="auto">
            <a:xfrm>
              <a:off x="1452" y="2625"/>
              <a:ext cx="33" cy="85"/>
              <a:chOff x="945" y="1700"/>
              <a:chExt cx="33" cy="85"/>
            </a:xfrm>
          </p:grpSpPr>
          <p:sp>
            <p:nvSpPr>
              <p:cNvPr id="14393" name="Line 71"/>
              <p:cNvSpPr>
                <a:spLocks noChangeShapeType="1"/>
              </p:cNvSpPr>
              <p:nvPr/>
            </p:nvSpPr>
            <p:spPr bwMode="auto">
              <a:xfrm>
                <a:off x="945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4" name="Line 72"/>
              <p:cNvSpPr>
                <a:spLocks noChangeShapeType="1"/>
              </p:cNvSpPr>
              <p:nvPr/>
            </p:nvSpPr>
            <p:spPr bwMode="auto">
              <a:xfrm>
                <a:off x="978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87" name="Group 73"/>
            <p:cNvGrpSpPr>
              <a:grpSpLocks/>
            </p:cNvGrpSpPr>
            <p:nvPr/>
          </p:nvGrpSpPr>
          <p:grpSpPr bwMode="auto">
            <a:xfrm>
              <a:off x="791" y="3491"/>
              <a:ext cx="33" cy="85"/>
              <a:chOff x="945" y="1700"/>
              <a:chExt cx="33" cy="85"/>
            </a:xfrm>
          </p:grpSpPr>
          <p:sp>
            <p:nvSpPr>
              <p:cNvPr id="14391" name="Line 74"/>
              <p:cNvSpPr>
                <a:spLocks noChangeShapeType="1"/>
              </p:cNvSpPr>
              <p:nvPr/>
            </p:nvSpPr>
            <p:spPr bwMode="auto">
              <a:xfrm>
                <a:off x="945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2" name="Line 75"/>
              <p:cNvSpPr>
                <a:spLocks noChangeShapeType="1"/>
              </p:cNvSpPr>
              <p:nvPr/>
            </p:nvSpPr>
            <p:spPr bwMode="auto">
              <a:xfrm>
                <a:off x="978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88" name="Group 76"/>
            <p:cNvGrpSpPr>
              <a:grpSpLocks/>
            </p:cNvGrpSpPr>
            <p:nvPr/>
          </p:nvGrpSpPr>
          <p:grpSpPr bwMode="auto">
            <a:xfrm>
              <a:off x="1456" y="3491"/>
              <a:ext cx="33" cy="85"/>
              <a:chOff x="945" y="1700"/>
              <a:chExt cx="33" cy="85"/>
            </a:xfrm>
          </p:grpSpPr>
          <p:sp>
            <p:nvSpPr>
              <p:cNvPr id="14389" name="Line 77"/>
              <p:cNvSpPr>
                <a:spLocks noChangeShapeType="1"/>
              </p:cNvSpPr>
              <p:nvPr/>
            </p:nvSpPr>
            <p:spPr bwMode="auto">
              <a:xfrm>
                <a:off x="945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0" name="Line 78"/>
              <p:cNvSpPr>
                <a:spLocks noChangeShapeType="1"/>
              </p:cNvSpPr>
              <p:nvPr/>
            </p:nvSpPr>
            <p:spPr bwMode="auto">
              <a:xfrm>
                <a:off x="978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3260726" y="4841876"/>
            <a:ext cx="219075" cy="219075"/>
            <a:chOff x="1094" y="3050"/>
            <a:chExt cx="138" cy="138"/>
          </a:xfrm>
        </p:grpSpPr>
        <p:pic>
          <p:nvPicPr>
            <p:cNvPr id="14379" name="Picture 80" descr="circ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" y="3071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0" name="Picture 81" descr="STAR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94" y="3050"/>
              <a:ext cx="13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82"/>
          <p:cNvGrpSpPr>
            <a:grpSpLocks/>
          </p:cNvGrpSpPr>
          <p:nvPr/>
        </p:nvGrpSpPr>
        <p:grpSpPr bwMode="auto">
          <a:xfrm>
            <a:off x="8208964" y="2017714"/>
            <a:ext cx="219075" cy="219075"/>
            <a:chOff x="4211" y="1271"/>
            <a:chExt cx="138" cy="138"/>
          </a:xfrm>
        </p:grpSpPr>
        <p:pic>
          <p:nvPicPr>
            <p:cNvPr id="14377" name="Picture 83" descr="circ1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" y="1289"/>
              <a:ext cx="90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8" name="Picture 84" descr="STAR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711">
              <a:off x="4211" y="1271"/>
              <a:ext cx="138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85"/>
          <p:cNvGrpSpPr>
            <a:grpSpLocks/>
          </p:cNvGrpSpPr>
          <p:nvPr/>
        </p:nvGrpSpPr>
        <p:grpSpPr bwMode="auto">
          <a:xfrm>
            <a:off x="3086101" y="1441451"/>
            <a:ext cx="1281113" cy="1355725"/>
            <a:chOff x="984" y="908"/>
            <a:chExt cx="807" cy="854"/>
          </a:xfrm>
        </p:grpSpPr>
        <p:sp>
          <p:nvSpPr>
            <p:cNvPr id="14369" name="Line 86"/>
            <p:cNvSpPr>
              <a:spLocks noChangeShapeType="1"/>
            </p:cNvSpPr>
            <p:nvPr/>
          </p:nvSpPr>
          <p:spPr bwMode="auto">
            <a:xfrm>
              <a:off x="1187" y="909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70" name="Group 87"/>
            <p:cNvGrpSpPr>
              <a:grpSpLocks/>
            </p:cNvGrpSpPr>
            <p:nvPr/>
          </p:nvGrpSpPr>
          <p:grpSpPr bwMode="auto">
            <a:xfrm>
              <a:off x="984" y="1676"/>
              <a:ext cx="33" cy="85"/>
              <a:chOff x="945" y="1700"/>
              <a:chExt cx="33" cy="85"/>
            </a:xfrm>
          </p:grpSpPr>
          <p:sp>
            <p:nvSpPr>
              <p:cNvPr id="14375" name="Line 88"/>
              <p:cNvSpPr>
                <a:spLocks noChangeShapeType="1"/>
              </p:cNvSpPr>
              <p:nvPr/>
            </p:nvSpPr>
            <p:spPr bwMode="auto">
              <a:xfrm>
                <a:off x="945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6" name="Line 89"/>
              <p:cNvSpPr>
                <a:spLocks noChangeShapeType="1"/>
              </p:cNvSpPr>
              <p:nvPr/>
            </p:nvSpPr>
            <p:spPr bwMode="auto">
              <a:xfrm>
                <a:off x="978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71" name="Line 90"/>
            <p:cNvSpPr>
              <a:spLocks noChangeShapeType="1"/>
            </p:cNvSpPr>
            <p:nvPr/>
          </p:nvSpPr>
          <p:spPr bwMode="auto">
            <a:xfrm>
              <a:off x="1580" y="908"/>
              <a:ext cx="0" cy="85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72" name="Group 91"/>
            <p:cNvGrpSpPr>
              <a:grpSpLocks/>
            </p:cNvGrpSpPr>
            <p:nvPr/>
          </p:nvGrpSpPr>
          <p:grpSpPr bwMode="auto">
            <a:xfrm>
              <a:off x="1758" y="1677"/>
              <a:ext cx="33" cy="85"/>
              <a:chOff x="945" y="1700"/>
              <a:chExt cx="33" cy="85"/>
            </a:xfrm>
          </p:grpSpPr>
          <p:sp>
            <p:nvSpPr>
              <p:cNvPr id="14373" name="Line 92"/>
              <p:cNvSpPr>
                <a:spLocks noChangeShapeType="1"/>
              </p:cNvSpPr>
              <p:nvPr/>
            </p:nvSpPr>
            <p:spPr bwMode="auto">
              <a:xfrm>
                <a:off x="945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4" name="Line 93"/>
              <p:cNvSpPr>
                <a:spLocks noChangeShapeType="1"/>
              </p:cNvSpPr>
              <p:nvPr/>
            </p:nvSpPr>
            <p:spPr bwMode="auto">
              <a:xfrm>
                <a:off x="978" y="1700"/>
                <a:ext cx="0" cy="85"/>
              </a:xfrm>
              <a:prstGeom prst="line">
                <a:avLst/>
              </a:pr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598" name="Text Box 94"/>
          <p:cNvSpPr txBox="1">
            <a:spLocks noChangeArrowheads="1"/>
          </p:cNvSpPr>
          <p:nvPr/>
        </p:nvSpPr>
        <p:spPr bwMode="auto">
          <a:xfrm>
            <a:off x="2586039" y="585789"/>
            <a:ext cx="7361237" cy="528637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ĐỐI XỨNG, TÂM ĐỐI XỨNG</a:t>
            </a:r>
            <a:endParaRPr lang="en-US" altLang="en-US" sz="2800" b="1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280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9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3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3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3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3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98" grpId="0" animBg="1"/>
      <p:bldP spid="2159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8423" y="159360"/>
            <a:ext cx="535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HÌNH TỔNG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822" y="875025"/>
            <a:ext cx="115083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AM.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AB, E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qua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DM // AC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AEMC, AEBM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AEBM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01" y="3495423"/>
            <a:ext cx="5380538" cy="31108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802710"/>
              </p:ext>
            </p:extLst>
          </p:nvPr>
        </p:nvGraphicFramePr>
        <p:xfrm>
          <a:off x="5577338" y="3121793"/>
          <a:ext cx="6614662" cy="3724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944">
                  <a:extLst>
                    <a:ext uri="{9D8B030D-6E8A-4147-A177-3AD203B41FA5}">
                      <a16:colId xmlns:a16="http://schemas.microsoft.com/office/drawing/2014/main" val="237942436"/>
                    </a:ext>
                  </a:extLst>
                </a:gridCol>
                <a:gridCol w="5656718">
                  <a:extLst>
                    <a:ext uri="{9D8B030D-6E8A-4147-A177-3AD203B41FA5}">
                      <a16:colId xmlns:a16="http://schemas.microsoft.com/office/drawing/2014/main" val="1646169285"/>
                    </a:ext>
                  </a:extLst>
                </a:gridCol>
              </a:tblGrid>
              <a:tr h="14203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</a:t>
                      </a:r>
                    </a:p>
                    <a:p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 qua D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492393"/>
                  </a:ext>
                </a:extLst>
              </a:tr>
              <a:tr h="23040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R"/>
                      </a:pP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 // AC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AEMC, AEBM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ABC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AEBM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25379878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485713"/>
              </p:ext>
            </p:extLst>
          </p:nvPr>
        </p:nvGraphicFramePr>
        <p:xfrm>
          <a:off x="6609971" y="3121793"/>
          <a:ext cx="2912402" cy="74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5" imgW="1447560" imgH="368280" progId="Equation.DSMT4">
                  <p:embed/>
                </p:oleObj>
              </mc:Choice>
              <mc:Fallback>
                <p:oleObj name="Equation" r:id="rId5" imgW="1447560" imgH="3682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9971" y="3121793"/>
                        <a:ext cx="2912402" cy="747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319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021" y="149069"/>
            <a:ext cx="5380538" cy="3110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064" y="233848"/>
            <a:ext cx="4044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minh: DM // AC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4223" y="1123132"/>
            <a:ext cx="1620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 // AC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2165" y="1937816"/>
            <a:ext cx="6405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</p:txBody>
      </p:sp>
      <p:sp>
        <p:nvSpPr>
          <p:cNvPr id="6" name="Rectangle 5"/>
          <p:cNvSpPr/>
          <p:nvPr/>
        </p:nvSpPr>
        <p:spPr>
          <a:xfrm>
            <a:off x="559492" y="3102716"/>
            <a:ext cx="3601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3230" y="3102716"/>
            <a:ext cx="3659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Elbow Connector 21"/>
          <p:cNvCxnSpPr/>
          <p:nvPr/>
        </p:nvCxnSpPr>
        <p:spPr>
          <a:xfrm rot="5400000" flipH="1" flipV="1">
            <a:off x="4601398" y="944519"/>
            <a:ext cx="12700" cy="4274546"/>
          </a:xfrm>
          <a:prstGeom prst="bentConnector3">
            <a:avLst>
              <a:gd name="adj1" fmla="val 180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634216" y="1597953"/>
            <a:ext cx="197" cy="36606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607650" y="2433378"/>
            <a:ext cx="197" cy="36606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74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462" y="199542"/>
            <a:ext cx="5380538" cy="31108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394" y="46640"/>
            <a:ext cx="727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AEMC, AEBM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2847" y="1049166"/>
            <a:ext cx="403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EF8EDA-2160-48E7-A217-90F901556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12722"/>
            <a:ext cx="1932847" cy="1042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625" y="1931382"/>
            <a:ext cx="8178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+ 3: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AEBM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+ 4: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AEMC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8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4"/>
            <a:ext cx="585788" cy="700042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6" cy="577850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3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5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4" y="3389703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5" y="5157861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630" y="56301"/>
            <a:ext cx="5380538" cy="3110803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6732087" y="3320689"/>
            <a:ext cx="403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CEF8EDA-2160-48E7-A217-90F9015560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9240" y="2984245"/>
            <a:ext cx="1932847" cy="1042221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5136865" y="4202905"/>
            <a:ext cx="64738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+ 3: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AEBM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+ 4: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AEMC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nền HĐ nhóm - River Flows In You - Yiruma [Piano Tutorial] (Synthesia) (320 kbps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9640" y="65757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91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3" grpId="0"/>
      <p:bldP spid="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4986" y="267287"/>
            <a:ext cx="8219512" cy="18930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KHÉO TAY HAY LÀM</a:t>
            </a:r>
            <a:endParaRPr lang="en-US" sz="5400" b="1" cap="none" spc="0" dirty="0">
              <a:ln w="22225">
                <a:solidFill>
                  <a:srgbClr val="0070C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098" name="Picture 2" descr="Làm đồ handmade từ bìa carton, bạn đã thử sức chưa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" y="2369832"/>
            <a:ext cx="3563106" cy="23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hững cách làm đồ handmade từ thùng carton đơn giản, đẹp mắ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87" y="4366713"/>
            <a:ext cx="4259763" cy="249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àm Đồ Handmade Từ Bìa Carton Đơn Giản - Vietbox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05" y="2446991"/>
            <a:ext cx="3620583" cy="25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70" y="-856839"/>
            <a:ext cx="4269385" cy="4141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169" y="-668266"/>
            <a:ext cx="3211605" cy="3115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77" b="78605" l="21512" r="78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5" t="11201" r="18922" b="17749"/>
          <a:stretch/>
        </p:blipFill>
        <p:spPr>
          <a:xfrm>
            <a:off x="4935563" y="2060582"/>
            <a:ext cx="1815775" cy="20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604652" cy="70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781"/>
            <a:ext cx="5380538" cy="3110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1211" y="209006"/>
            <a:ext cx="509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Sitka Display" panose="02000505000000020004" pitchFamily="2" charset="0"/>
              </a:rPr>
              <a:t>PHIẾU HỌC TẬP – NHÓM ……</a:t>
            </a:r>
            <a:endParaRPr lang="en-US" sz="3200" dirty="0">
              <a:solidFill>
                <a:srgbClr val="FF0000"/>
              </a:solidFill>
              <a:latin typeface="Sitka Display" panose="02000505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7476" y="793781"/>
            <a:ext cx="604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AEBM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98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781"/>
            <a:ext cx="5380538" cy="3110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1211" y="209006"/>
            <a:ext cx="509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Sitka Display" panose="02000505000000020004" pitchFamily="2" charset="0"/>
              </a:rPr>
              <a:t>PHIẾU HỌC TẬP – NHÓM ……</a:t>
            </a:r>
            <a:endParaRPr lang="en-US" sz="3200" dirty="0">
              <a:solidFill>
                <a:srgbClr val="FF0000"/>
              </a:solidFill>
              <a:latin typeface="Sitka Display" panose="02000505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7476" y="793781"/>
            <a:ext cx="6049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AEMC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6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055">
            <a:extLst>
              <a:ext uri="{FF2B5EF4-FFF2-40B4-BE49-F238E27FC236}">
                <a16:creationId xmlns:a16="http://schemas.microsoft.com/office/drawing/2014/main" id="{70EABDAA-0710-416B-BA4D-8A80C6A5F422}"/>
              </a:ext>
            </a:extLst>
          </p:cNvPr>
          <p:cNvSpPr txBox="1"/>
          <p:nvPr/>
        </p:nvSpPr>
        <p:spPr>
          <a:xfrm>
            <a:off x="2016305" y="3015304"/>
            <a:ext cx="8673737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447850">
              <a:spcBef>
                <a:spcPts val="1200"/>
              </a:spcBef>
              <a:defRPr/>
            </a:pPr>
            <a:r>
              <a:rPr lang="en-US" altLang="zh-CN" sz="4800" b="1" dirty="0">
                <a:solidFill>
                  <a:srgbClr val="E2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TIẾT </a:t>
            </a:r>
            <a:r>
              <a:rPr lang="en-US" altLang="zh-CN" sz="4800" b="1" dirty="0" smtClean="0">
                <a:solidFill>
                  <a:srgbClr val="E2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22. ÔN TẬP CHƯƠNG I</a:t>
            </a:r>
            <a:endParaRPr lang="en-US" altLang="zh-CN" sz="4800" b="1" dirty="0">
              <a:solidFill>
                <a:srgbClr val="0070C0"/>
              </a:solidFill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055">
            <a:extLst>
              <a:ext uri="{FF2B5EF4-FFF2-40B4-BE49-F238E27FC236}">
                <a16:creationId xmlns:a16="http://schemas.microsoft.com/office/drawing/2014/main" id="{AA37168C-07AE-8F49-0DA4-5F842B928540}"/>
              </a:ext>
            </a:extLst>
          </p:cNvPr>
          <p:cNvSpPr txBox="1"/>
          <p:nvPr/>
        </p:nvSpPr>
        <p:spPr>
          <a:xfrm>
            <a:off x="1423985" y="1204989"/>
            <a:ext cx="9858375" cy="861774"/>
          </a:xfrm>
          <a:prstGeom prst="rect">
            <a:avLst/>
          </a:prstGeom>
          <a:solidFill>
            <a:schemeClr val="accent4">
              <a:lumMod val="40000"/>
              <a:lumOff val="60000"/>
              <a:alpha val="62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defTabSz="1447850">
              <a:spcBef>
                <a:spcPct val="50000"/>
              </a:spcBef>
              <a:defRPr/>
            </a:pPr>
            <a:r>
              <a:rPr lang="en-US" altLang="zh-CN" sz="5000" b="1" dirty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CHƯƠNG </a:t>
            </a:r>
            <a:r>
              <a:rPr lang="en-US" altLang="zh-CN" sz="5000" b="1" dirty="0" smtClean="0">
                <a:solidFill>
                  <a:srgbClr val="0000CC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I. TỨ GIÁC</a:t>
            </a:r>
            <a:endParaRPr lang="en-US" altLang="zh-CN" sz="5000" b="1" dirty="0">
              <a:solidFill>
                <a:srgbClr val="0000CC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27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3703F018-E4F3-40A1-8ED7-FA360B0F3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" y="1480207"/>
            <a:ext cx="11450346" cy="4138612"/>
          </a:xfrm>
          <a:prstGeom prst="horizontalScroll">
            <a:avLst>
              <a:gd name="adj" fmla="val 12500"/>
            </a:avLst>
          </a:prstGeom>
          <a:ln w="38100">
            <a:solidFill>
              <a:srgbClr val="00206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 b="1">
              <a:latin typeface="VNI-Times" pitchFamily="2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A79AEE1-8565-47F3-A042-E3A848A3D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841" y="244022"/>
            <a:ext cx="651371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DoubleWave1">
              <a:avLst/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DB041E-2202-4EE6-AF11-C4C49F982C2D}"/>
              </a:ext>
            </a:extLst>
          </p:cNvPr>
          <p:cNvSpPr txBox="1"/>
          <p:nvPr/>
        </p:nvSpPr>
        <p:spPr>
          <a:xfrm>
            <a:off x="685570" y="2285553"/>
            <a:ext cx="10641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tx1"/>
              </a:buClr>
              <a:buSzPct val="70000"/>
              <a:defRPr/>
            </a:pPr>
            <a:r>
              <a:rPr lang="vi-VN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endParaRPr lang="en-US" sz="2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SzPct val="70000"/>
              <a:defRPr/>
            </a:pP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157, 158, 159 (SBT/ 100)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70000"/>
              <a:defRPr/>
            </a:pP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vi-VN" sz="2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64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owchart: Summing Junction 41">
            <a:hlinkClick r:id="rId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86265" y="811657"/>
            <a:ext cx="801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“HỘP QUÀ MAY MẮN”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4471686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6" y="3566313"/>
            <a:ext cx="1969179" cy="17436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1" y="3054204"/>
            <a:ext cx="2060627" cy="1383912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58" y="3566312"/>
            <a:ext cx="1969179" cy="1743607"/>
          </a:xfrm>
          <a:prstGeom prst="rect">
            <a:avLst/>
          </a:prstGeom>
        </p:spPr>
      </p:pic>
      <p:pic>
        <p:nvPicPr>
          <p:cNvPr id="63" name="Picture 62">
            <a:hlinkClick r:id="rId10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33" y="3054203"/>
            <a:ext cx="2060627" cy="1383912"/>
          </a:xfrm>
          <a:prstGeom prst="rect">
            <a:avLst/>
          </a:prstGeom>
        </p:spPr>
      </p:pic>
      <p:pic>
        <p:nvPicPr>
          <p:cNvPr id="64" name="Picture 63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00" y="3566312"/>
            <a:ext cx="1969179" cy="1743607"/>
          </a:xfrm>
          <a:prstGeom prst="rect">
            <a:avLst/>
          </a:prstGeom>
        </p:spPr>
      </p:pic>
      <p:pic>
        <p:nvPicPr>
          <p:cNvPr id="65" name="Picture 64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75" y="3054203"/>
            <a:ext cx="2060627" cy="1383912"/>
          </a:xfrm>
          <a:prstGeom prst="rect">
            <a:avLst/>
          </a:prstGeom>
        </p:spPr>
      </p:pic>
      <p:pic>
        <p:nvPicPr>
          <p:cNvPr id="66" name="Picture 65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65" y="3566311"/>
            <a:ext cx="1969179" cy="1743607"/>
          </a:xfrm>
          <a:prstGeom prst="rect">
            <a:avLst/>
          </a:prstGeom>
        </p:spPr>
      </p:pic>
      <p:pic>
        <p:nvPicPr>
          <p:cNvPr id="67" name="Picture 66">
            <a:hlinkClick r:id="rId16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40" y="3054202"/>
            <a:ext cx="2060627" cy="1383912"/>
          </a:xfrm>
          <a:prstGeom prst="rect">
            <a:avLst/>
          </a:prstGeom>
        </p:spPr>
      </p:pic>
      <p:pic>
        <p:nvPicPr>
          <p:cNvPr id="68" name="Picture 67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582" y="3566310"/>
            <a:ext cx="1969179" cy="1743607"/>
          </a:xfrm>
          <a:prstGeom prst="rect">
            <a:avLst/>
          </a:prstGeom>
        </p:spPr>
      </p:pic>
      <p:pic>
        <p:nvPicPr>
          <p:cNvPr id="69" name="Picture 68">
            <a:hlinkClick r:id="rId19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57" y="3054201"/>
            <a:ext cx="2060627" cy="138391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6965"/>
            <a:ext cx="6095999" cy="33481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59" y="5610292"/>
            <a:ext cx="6095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27" y="2027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</a:t>
            </a:r>
            <a:endParaRPr lang="en-US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28023" y="311155"/>
            <a:ext cx="11535954" cy="1727200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ABCD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925063"/>
              </p:ext>
            </p:extLst>
          </p:nvPr>
        </p:nvGraphicFramePr>
        <p:xfrm>
          <a:off x="3787324" y="1004135"/>
          <a:ext cx="3997217" cy="612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Equation" r:id="rId17" imgW="1917360" imgH="291960" progId="Equation.DSMT4">
                  <p:embed/>
                </p:oleObj>
              </mc:Choice>
              <mc:Fallback>
                <p:oleObj name="Equation" r:id="rId17" imgW="1917360" imgH="29196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7324" y="1004135"/>
                        <a:ext cx="3997217" cy="6124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088446"/>
              </p:ext>
            </p:extLst>
          </p:nvPr>
        </p:nvGraphicFramePr>
        <p:xfrm>
          <a:off x="1301751" y="2264976"/>
          <a:ext cx="1323883" cy="457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Equation" r:id="rId19" imgW="545760" imgH="190440" progId="Equation.DSMT4">
                  <p:embed/>
                </p:oleObj>
              </mc:Choice>
              <mc:Fallback>
                <p:oleObj name="Equation" r:id="rId19" imgW="545760" imgH="19044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51" y="2264976"/>
                        <a:ext cx="1323883" cy="4578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0" y="927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029115"/>
              </p:ext>
            </p:extLst>
          </p:nvPr>
        </p:nvGraphicFramePr>
        <p:xfrm>
          <a:off x="4083364" y="2230783"/>
          <a:ext cx="1088600" cy="553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21" imgW="444240" imgH="228600" progId="Equation.DSMT4">
                  <p:embed/>
                </p:oleObj>
              </mc:Choice>
              <mc:Fallback>
                <p:oleObj name="Equation" r:id="rId21" imgW="444240" imgH="228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364" y="2230783"/>
                        <a:ext cx="1088600" cy="5533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852546"/>
              </p:ext>
            </p:extLst>
          </p:nvPr>
        </p:nvGraphicFramePr>
        <p:xfrm>
          <a:off x="6627622" y="2234282"/>
          <a:ext cx="1146698" cy="567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Equation" r:id="rId23" imgW="457200" imgH="228600" progId="Equation.DSMT4">
                  <p:embed/>
                </p:oleObj>
              </mc:Choice>
              <mc:Fallback>
                <p:oleObj name="Equation" r:id="rId23" imgW="457200" imgH="2286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7622" y="2234282"/>
                        <a:ext cx="1146698" cy="5677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980685"/>
              </p:ext>
            </p:extLst>
          </p:nvPr>
        </p:nvGraphicFramePr>
        <p:xfrm>
          <a:off x="9109075" y="2209800"/>
          <a:ext cx="1145268" cy="551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25" imgW="469800" imgH="228600" progId="Equation.DSMT4">
                  <p:embed/>
                </p:oleObj>
              </mc:Choice>
              <mc:Fallback>
                <p:oleObj name="Equation" r:id="rId25" imgW="469800" imgH="2286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9075" y="2209800"/>
                        <a:ext cx="1145268" cy="5518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Oval 41"/>
          <p:cNvSpPr/>
          <p:nvPr/>
        </p:nvSpPr>
        <p:spPr>
          <a:xfrm>
            <a:off x="6466113" y="2209800"/>
            <a:ext cx="613955" cy="578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12130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11897" y="342202"/>
            <a:ext cx="9680425" cy="1727200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</a:t>
            </a:r>
          </a:p>
          <a:p>
            <a:pPr lvl="0">
              <a:defRPr/>
            </a:pP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fr-F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7cm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fr-F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9424" y="2368540"/>
            <a:ext cx="16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6 cm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0539" y="2368540"/>
            <a:ext cx="200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12 cm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1656" y="2368540"/>
            <a:ext cx="16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2 cm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13742" y="2368540"/>
            <a:ext cx="2041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24 cm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64057" y="2385559"/>
            <a:ext cx="613955" cy="578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014" y="-38596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70671" y="334023"/>
            <a:ext cx="10290836" cy="1570351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11504" y="2029251"/>
            <a:ext cx="320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7531" y="2050672"/>
            <a:ext cx="320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0816" y="2854442"/>
            <a:ext cx="320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67531" y="2889446"/>
            <a:ext cx="3961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407194" y="2106453"/>
            <a:ext cx="613955" cy="578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50372" y="275742"/>
            <a:ext cx="10183446" cy="1424215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noProof="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50372" y="1794626"/>
            <a:ext cx="471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3278" y="2416090"/>
            <a:ext cx="5206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57030" y="1808783"/>
            <a:ext cx="550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0372" y="2509582"/>
            <a:ext cx="4717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95142" y="2461164"/>
            <a:ext cx="613955" cy="578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04" y="-457781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60359" y="164017"/>
            <a:ext cx="9990133" cy="1727200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chéo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4988" y="2003419"/>
            <a:ext cx="320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7656" y="2003418"/>
            <a:ext cx="320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4988" y="2769495"/>
            <a:ext cx="320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7656" y="2871524"/>
            <a:ext cx="320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278708" y="2790455"/>
            <a:ext cx="613955" cy="578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4" name="Picture 80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938338"/>
            <a:ext cx="1603375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83" name="Picture 79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903413"/>
            <a:ext cx="6350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82" name="Picture 78" descr="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6563"/>
            <a:ext cx="1963738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81" name="Picture 77" descr="C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1719264"/>
            <a:ext cx="685800" cy="3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80" name="Picture 76" descr="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6" y="1747839"/>
            <a:ext cx="911225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9" name="Picture 75" descr="Cov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6" y="1501776"/>
            <a:ext cx="1444625" cy="2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8" name="Picture 74" descr="Cov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65263"/>
            <a:ext cx="6350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7" name="Picture 73" descr="Cov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268413"/>
            <a:ext cx="1773238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6" name="Picture 72" descr="Cov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282700"/>
            <a:ext cx="6858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5" name="Picture 71" descr="Cov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9" y="1204914"/>
            <a:ext cx="97472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4" name="Picture 70" descr="Cov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684338"/>
            <a:ext cx="1695450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3" name="Picture 69" descr="Cov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3783013"/>
            <a:ext cx="1611312" cy="7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2" name="Picture 68" descr="Cov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4" y="3775076"/>
            <a:ext cx="17414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1" name="Picture 67" descr="Cov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4" y="3708401"/>
            <a:ext cx="2122487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70" name="Picture 66" descr="Cove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3475038"/>
            <a:ext cx="120015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9" name="Picture 65" descr="Cov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090864"/>
            <a:ext cx="1606550" cy="8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8" name="Picture 64" descr="Cov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065464"/>
            <a:ext cx="995363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7" name="Picture 63" descr="Cove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736851"/>
            <a:ext cx="2408238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6" name="Picture 62" descr="Cove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9" y="2408239"/>
            <a:ext cx="1868487" cy="4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5" name="Picture 61" descr="Cove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1" y="2655888"/>
            <a:ext cx="709613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4" name="Picture 60" descr="Cove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2228851"/>
            <a:ext cx="1706563" cy="2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3" name="Picture 59" descr="Cover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4" y="2239963"/>
            <a:ext cx="758825" cy="92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2" name="Picture 58" descr="Cover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2959101"/>
            <a:ext cx="1377950" cy="6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1" name="Picture 57" descr="Cover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9" y="6015038"/>
            <a:ext cx="1995487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60" name="Picture 56" descr="Cover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5888039"/>
            <a:ext cx="1585912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9" name="Picture 55" descr="Cover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5594351"/>
            <a:ext cx="1289050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8" name="Picture 54" descr="Cover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6" y="5265739"/>
            <a:ext cx="995363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7" name="Picture 53" descr="Cover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5089526"/>
            <a:ext cx="20129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6" name="Picture 52" descr="Cover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4" y="4994275"/>
            <a:ext cx="1482725" cy="2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5" name="Picture 51" descr="Cover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6" y="4625975"/>
            <a:ext cx="1560513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4" name="Picture 50" descr="Cover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5005388"/>
            <a:ext cx="801688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3" name="Picture 49" descr="Cover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4446589"/>
            <a:ext cx="1219200" cy="2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2" name="Picture 48" descr="Cover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9" y="4435475"/>
            <a:ext cx="758825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1" name="Picture 47" descr="Cover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9" y="3221039"/>
            <a:ext cx="1277937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0" name="Picture 46" descr="Cover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9" y="5873751"/>
            <a:ext cx="1747837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9" name="Picture 45" descr="Cover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9" y="5848351"/>
            <a:ext cx="1349375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8" name="Picture 44" descr="Cover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5597525"/>
            <a:ext cx="1360488" cy="3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7" name="Picture 43" descr="Cover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4" y="5329238"/>
            <a:ext cx="1150937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6" name="Picture 42" descr="Cover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5233989"/>
            <a:ext cx="995362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5" name="Picture 41" descr="Cover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4986338"/>
            <a:ext cx="2355850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4" name="Picture 40" descr="Cover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4648200"/>
            <a:ext cx="2058988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3" name="Picture 39" descr="Cover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4" y="4905375"/>
            <a:ext cx="706437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2" name="Picture 38" descr="Cover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4471988"/>
            <a:ext cx="1049338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1" name="Picture 37" descr="Cover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4" y="4481513"/>
            <a:ext cx="75882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0" name="Picture 36" descr="Cover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3221039"/>
            <a:ext cx="1508125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9" name="Picture 35" descr="Cover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3705225"/>
            <a:ext cx="22955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8" name="Picture 34" descr="Cover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3697288"/>
            <a:ext cx="1476375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7" name="Picture 33" descr="Cover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3552826"/>
            <a:ext cx="1868487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6" name="Picture 32" descr="Cover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9" y="3270250"/>
            <a:ext cx="1525587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Picture 31" descr="Cover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6" y="2917825"/>
            <a:ext cx="1533525" cy="89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 descr="Cover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2886076"/>
            <a:ext cx="995363" cy="93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2500314"/>
            <a:ext cx="19494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6" y="2373314"/>
            <a:ext cx="1084263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4" y="2111376"/>
            <a:ext cx="11334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2416176"/>
            <a:ext cx="712788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935163"/>
            <a:ext cx="1401762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1946276"/>
            <a:ext cx="758825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2779714"/>
            <a:ext cx="1522413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8" y="1744664"/>
            <a:ext cx="1141412" cy="2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1168400"/>
            <a:ext cx="960438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6" y="1550989"/>
            <a:ext cx="1617663" cy="32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6" y="1271589"/>
            <a:ext cx="1603375" cy="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1" y="1095375"/>
            <a:ext cx="9429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1" y="1038226"/>
            <a:ext cx="1122363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822326"/>
            <a:ext cx="103505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963614"/>
            <a:ext cx="6604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04825"/>
            <a:ext cx="1765300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1" y="758826"/>
            <a:ext cx="8794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9" y="339726"/>
            <a:ext cx="1381125" cy="2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6" y="349250"/>
            <a:ext cx="7588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6" y="1116014"/>
            <a:ext cx="1387475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9" y="769938"/>
            <a:ext cx="1150937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773114"/>
            <a:ext cx="685800" cy="2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9" y="558800"/>
            <a:ext cx="758825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1" y="858838"/>
            <a:ext cx="639763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819150"/>
            <a:ext cx="12319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4" y="2938464"/>
            <a:ext cx="968375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26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2" dur="5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7" dur="500"/>
                                        <p:tgtEl>
                                          <p:spTgt spid="2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2" dur="500"/>
                                        <p:tgtEl>
                                          <p:spTgt spid="2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5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2" dur="500"/>
                                        <p:tgtEl>
                                          <p:spTgt spid="2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500"/>
                                        <p:tgtEl>
                                          <p:spTgt spid="2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2" dur="5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7" dur="500"/>
                                        <p:tgtEl>
                                          <p:spTgt spid="2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2" dur="500"/>
                                        <p:tgtEl>
                                          <p:spTgt spid="2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7" dur="500"/>
                                        <p:tgtEl>
                                          <p:spTgt spid="2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 nodeType="clickPar">
                      <p:stCondLst>
                        <p:cond delay="indefinite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2" dur="500"/>
                                        <p:tgtEl>
                                          <p:spTgt spid="2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7" dur="500"/>
                                        <p:tgtEl>
                                          <p:spTgt spid="2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 nodeType="clickPar">
                      <p:stCondLst>
                        <p:cond delay="indefinite"/>
                      </p:stCondLst>
                      <p:childTnLst>
                        <p:par>
                          <p:cTn id="2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2" dur="500"/>
                                        <p:tgtEl>
                                          <p:spTgt spid="2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7" dur="500"/>
                                        <p:tgtEl>
                                          <p:spTgt spid="2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 nodeType="clickPar">
                      <p:stCondLst>
                        <p:cond delay="indefinite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2" dur="500"/>
                                        <p:tgtEl>
                                          <p:spTgt spid="2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 nodeType="clickPar">
                      <p:stCondLst>
                        <p:cond delay="indefinite"/>
                      </p:stCondLst>
                      <p:childTnLst>
                        <p:par>
                          <p:cTn id="2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7" dur="5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 nodeType="clickPar">
                      <p:stCondLst>
                        <p:cond delay="indefinite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2" dur="500"/>
                                        <p:tgtEl>
                                          <p:spTgt spid="2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 nodeType="clickPar">
                      <p:stCondLst>
                        <p:cond delay="indefinite"/>
                      </p:stCondLst>
                      <p:childTnLst>
                        <p:par>
                          <p:cTn id="3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7" dur="500"/>
                                        <p:tgtEl>
                                          <p:spTgt spid="2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 nodeType="clickPar">
                      <p:stCondLst>
                        <p:cond delay="indefinite"/>
                      </p:stCondLst>
                      <p:childTnLst>
                        <p:par>
                          <p:cTn id="3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2" dur="5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 nodeType="clickPar">
                      <p:stCondLst>
                        <p:cond delay="indefinite"/>
                      </p:stCondLst>
                      <p:childTnLst>
                        <p:par>
                          <p:cTn id="3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7" dur="500"/>
                                        <p:tgtEl>
                                          <p:spTgt spid="2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2" dur="500"/>
                                        <p:tgtEl>
                                          <p:spTgt spid="2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 nodeType="clickPar">
                      <p:stCondLst>
                        <p:cond delay="indefinite"/>
                      </p:stCondLst>
                      <p:childTnLst>
                        <p:par>
                          <p:cTn id="3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7" dur="500"/>
                                        <p:tgtEl>
                                          <p:spTgt spid="2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 nodeType="clickPar">
                      <p:stCondLst>
                        <p:cond delay="indefinite"/>
                      </p:stCondLst>
                      <p:childTnLst>
                        <p:par>
                          <p:cTn id="3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2" dur="500"/>
                                        <p:tgtEl>
                                          <p:spTgt spid="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 nodeType="clickPar">
                      <p:stCondLst>
                        <p:cond delay="indefinite"/>
                      </p:stCondLst>
                      <p:childTnLst>
                        <p:par>
                          <p:cTn id="3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7" dur="5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 nodeType="clickPar">
                      <p:stCondLst>
                        <p:cond delay="indefinite"/>
                      </p:stCondLst>
                      <p:childTnLst>
                        <p:par>
                          <p:cTn id="3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2" dur="5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7" dur="500"/>
                                        <p:tgtEl>
                                          <p:spTgt spid="2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 nodeType="clickPar">
                      <p:stCondLst>
                        <p:cond delay="indefinite"/>
                      </p:stCondLst>
                      <p:childTnLst>
                        <p:par>
                          <p:cTn id="3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2" dur="500"/>
                                        <p:tgtEl>
                                          <p:spTgt spid="2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 nodeType="clickPar">
                      <p:stCondLst>
                        <p:cond delay="indefinite"/>
                      </p:stCondLst>
                      <p:childTnLst>
                        <p:par>
                          <p:cTn id="3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7" dur="500"/>
                                        <p:tgtEl>
                                          <p:spTgt spid="2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 nodeType="clickPar">
                      <p:stCondLst>
                        <p:cond delay="indefinite"/>
                      </p:stCondLst>
                      <p:childTnLst>
                        <p:par>
                          <p:cTn id="3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2" dur="500"/>
                                        <p:tgtEl>
                                          <p:spTgt spid="2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 nodeType="clickPar">
                      <p:stCondLst>
                        <p:cond delay="indefinite"/>
                      </p:stCondLst>
                      <p:childTnLst>
                        <p:par>
                          <p:cTn id="3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7" dur="500"/>
                                        <p:tgtEl>
                                          <p:spTgt spid="2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 nodeType="clickPar">
                      <p:stCondLst>
                        <p:cond delay="indefinite"/>
                      </p:stCondLst>
                      <p:childTnLst>
                        <p:par>
                          <p:cTn id="3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2" dur="500"/>
                                        <p:tgtEl>
                                          <p:spTgt spid="2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 nodeType="clickPar">
                      <p:stCondLst>
                        <p:cond delay="indefinite"/>
                      </p:stCondLst>
                      <p:childTnLst>
                        <p:par>
                          <p:cTn id="3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7" dur="500"/>
                                        <p:tgtEl>
                                          <p:spTgt spid="2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 nodeType="clickPar">
                      <p:stCondLst>
                        <p:cond delay="indefinite"/>
                      </p:stCondLst>
                      <p:childTnLst>
                        <p:par>
                          <p:cTn id="3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2" dur="500"/>
                                        <p:tgtEl>
                                          <p:spTgt spid="2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 nodeType="clickPar">
                      <p:stCondLst>
                        <p:cond delay="indefinite"/>
                      </p:stCondLst>
                      <p:childTnLst>
                        <p:par>
                          <p:cTn id="3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7" dur="500"/>
                                        <p:tgtEl>
                                          <p:spTgt spid="2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~Ca1D8F\data\asimages\{2B7F2538-B883-4C2C-A2F5-45C1B6D104AC}_1.png&quot;/&gt;&lt;left val=&quot;197&quot;/&gt;&lt;top val=&quot;230&quot;/&gt;&lt;width val=&quot;29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878</Words>
  <Application>Microsoft Office PowerPoint</Application>
  <PresentationFormat>Widescreen</PresentationFormat>
  <Paragraphs>142</Paragraphs>
  <Slides>20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.VnTime</vt:lpstr>
      <vt:lpstr>Arial</vt:lpstr>
      <vt:lpstr>Calibri</vt:lpstr>
      <vt:lpstr>Calibri Light</vt:lpstr>
      <vt:lpstr>Raleway</vt:lpstr>
      <vt:lpstr>Segoe UI Black</vt:lpstr>
      <vt:lpstr>黑体</vt:lpstr>
      <vt:lpstr>Sitka Display</vt:lpstr>
      <vt:lpstr>Tahoma</vt:lpstr>
      <vt:lpstr>Times New Roman</vt:lpstr>
      <vt:lpstr>UTM Alexander</vt:lpstr>
      <vt:lpstr>VNI-Times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hệ thống dấu hiệu nhận biết tứ giác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hnc2202</dc:creator>
  <cp:lastModifiedBy>hnc2202</cp:lastModifiedBy>
  <cp:revision>34</cp:revision>
  <dcterms:created xsi:type="dcterms:W3CDTF">2022-11-09T16:06:31Z</dcterms:created>
  <dcterms:modified xsi:type="dcterms:W3CDTF">2022-11-13T02:12:51Z</dcterms:modified>
</cp:coreProperties>
</file>