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8" r:id="rId4"/>
    <p:sldId id="264" r:id="rId5"/>
    <p:sldId id="288" r:id="rId6"/>
    <p:sldId id="289" r:id="rId7"/>
    <p:sldId id="256" r:id="rId8"/>
    <p:sldId id="259" r:id="rId9"/>
    <p:sldId id="260" r:id="rId10"/>
    <p:sldId id="261" r:id="rId11"/>
    <p:sldId id="285" r:id="rId12"/>
    <p:sldId id="290" r:id="rId13"/>
    <p:sldId id="292" r:id="rId14"/>
    <p:sldId id="282" r:id="rId15"/>
    <p:sldId id="294" r:id="rId16"/>
    <p:sldId id="265" r:id="rId17"/>
    <p:sldId id="266" r:id="rId18"/>
    <p:sldId id="274" r:id="rId19"/>
    <p:sldId id="276" r:id="rId20"/>
    <p:sldId id="267" r:id="rId21"/>
    <p:sldId id="268" r:id="rId22"/>
    <p:sldId id="269" r:id="rId23"/>
    <p:sldId id="279" r:id="rId24"/>
    <p:sldId id="278" r:id="rId25"/>
    <p:sldId id="270" r:id="rId26"/>
    <p:sldId id="271" r:id="rId27"/>
    <p:sldId id="272" r:id="rId28"/>
    <p:sldId id="27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66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8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69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45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580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069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111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82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51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240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40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0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423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86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3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F6117-B6C5-476B-A102-E09898896FCF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16524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419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658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76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3150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3869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81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119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2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7259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004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0737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9073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619914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219822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47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0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78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1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55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7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0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659E3-A186-4677-8FF5-40D8835C39E5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4C691-6664-49F1-AF10-282D304247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7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BB716-E2C8-46A1-B3C6-73B4C24950B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E84FC-3AA8-4AA0-B6C6-C1CD8010BB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35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50AF-5592-413B-B0FB-E7553523C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2/15/2023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3174B-4C70-4F30-8B04-DD681B58E70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45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0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5.png"/><Relationship Id="rId7" Type="http://schemas.openxmlformats.org/officeDocument/2006/relationships/image" Target="../media/image3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331.png"/><Relationship Id="rId7" Type="http://schemas.openxmlformats.org/officeDocument/2006/relationships/image" Target="../media/image201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0.png"/><Relationship Id="rId7" Type="http://schemas.openxmlformats.org/officeDocument/2006/relationships/image" Target="../media/image38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0.png"/><Relationship Id="rId4" Type="http://schemas.openxmlformats.org/officeDocument/2006/relationships/image" Target="../media/image28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0.png"/><Relationship Id="rId4" Type="http://schemas.openxmlformats.org/officeDocument/2006/relationships/image" Target="../media/image30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1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1.png"/><Relationship Id="rId3" Type="http://schemas.openxmlformats.org/officeDocument/2006/relationships/image" Target="../media/image370.png"/><Relationship Id="rId7" Type="http://schemas.openxmlformats.org/officeDocument/2006/relationships/image" Target="../media/image410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0.png"/><Relationship Id="rId5" Type="http://schemas.openxmlformats.org/officeDocument/2006/relationships/image" Target="../media/image390.png"/><Relationship Id="rId4" Type="http://schemas.openxmlformats.org/officeDocument/2006/relationships/image" Target="../media/image38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0.png"/><Relationship Id="rId7" Type="http://schemas.openxmlformats.org/officeDocument/2006/relationships/image" Target="../media/image47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43.png"/><Relationship Id="rId4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7.emf"/><Relationship Id="rId3" Type="http://schemas.openxmlformats.org/officeDocument/2006/relationships/image" Target="../media/image5.emf"/><Relationship Id="rId7" Type="http://schemas.openxmlformats.org/officeDocument/2006/relationships/image" Target="../media/image11.png"/><Relationship Id="rId12" Type="http://schemas.openxmlformats.org/officeDocument/2006/relationships/image" Target="../media/image13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image" Target="../media/image6.emf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0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Kết quả hình ảnh cho logo sở giáo dục hà nộ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484" y="442340"/>
            <a:ext cx="2806065" cy="280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7" name="TextBox 6"/>
          <p:cNvSpPr txBox="1"/>
          <p:nvPr/>
        </p:nvSpPr>
        <p:spPr>
          <a:xfrm>
            <a:off x="270002" y="3230106"/>
            <a:ext cx="11636248" cy="184665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800" b="1" dirty="0">
                <a:solidFill>
                  <a:srgbClr val="FFFF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CHƯƠNG TRÌNH DẠY HỌC TRÊN TRUYỀN HÌNH</a:t>
            </a:r>
          </a:p>
          <a:p>
            <a:pPr algn="ctr">
              <a:lnSpc>
                <a:spcPct val="150000"/>
              </a:lnSpc>
            </a:pPr>
            <a:r>
              <a:rPr lang="en-US" sz="3800" b="1" dirty="0">
                <a:solidFill>
                  <a:prstClr val="white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MÔN TOÁN 9</a:t>
            </a:r>
          </a:p>
        </p:txBody>
      </p:sp>
    </p:spTree>
    <p:extLst>
      <p:ext uri="{BB962C8B-B14F-4D97-AF65-F5344CB8AC3E}">
        <p14:creationId xmlns:p14="http://schemas.microsoft.com/office/powerpoint/2010/main" val="1548738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6627" y="1046830"/>
            <a:ext cx="4206240" cy="4850889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8899499" y="1719184"/>
            <a:ext cx="677842" cy="581695"/>
            <a:chOff x="8069263" y="2273300"/>
            <a:chExt cx="677842" cy="581695"/>
          </a:xfrm>
        </p:grpSpPr>
        <p:sp>
          <p:nvSpPr>
            <p:cNvPr id="6" name="Arc 5"/>
            <p:cNvSpPr/>
            <p:nvPr/>
          </p:nvSpPr>
          <p:spPr>
            <a:xfrm rot="8844866">
              <a:off x="8069263" y="2316833"/>
              <a:ext cx="447675" cy="538162"/>
            </a:xfrm>
            <a:prstGeom prst="arc">
              <a:avLst>
                <a:gd name="adj1" fmla="val 16200000"/>
                <a:gd name="adj2" fmla="val 803487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Arc 6"/>
            <p:cNvSpPr/>
            <p:nvPr/>
          </p:nvSpPr>
          <p:spPr>
            <a:xfrm rot="6219883">
              <a:off x="8254186" y="2228057"/>
              <a:ext cx="447675" cy="538162"/>
            </a:xfrm>
            <a:prstGeom prst="arc">
              <a:avLst>
                <a:gd name="adj1" fmla="val 16467301"/>
                <a:gd name="adj2" fmla="val 18225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829232" y="803060"/>
            <a:ext cx="28289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u="sng" dirty="0">
                <a:solidFill>
                  <a:srgbClr val="FFFF00"/>
                </a:solidFill>
              </a:rPr>
              <a:t>Chứng minh</a:t>
            </a:r>
            <a:endParaRPr lang="en-US" sz="2200" b="1" u="sng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3206" y="376698"/>
            <a:ext cx="47910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Bài 1. ( Bài 96 SGK – Trang 105)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3206" y="1302146"/>
            <a:ext cx="4962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a) OM đi qua trung điểm của dây BC</a:t>
            </a:r>
          </a:p>
          <a:p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4310" y="2774516"/>
            <a:ext cx="2064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OM là một phần đường kính 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650616" y="1684523"/>
            <a:ext cx="3758672" cy="1201884"/>
            <a:chOff x="1650616" y="1684523"/>
            <a:chExt cx="3758672" cy="120188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656448" y="2379073"/>
              <a:ext cx="375284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3484005" y="1684523"/>
              <a:ext cx="0" cy="65143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1650616" y="2345454"/>
              <a:ext cx="5832" cy="540953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5388037" y="2357133"/>
              <a:ext cx="10625" cy="424147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4748981" y="2772511"/>
            <a:ext cx="2637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rgbClr val="FFFF00"/>
                </a:solidFill>
              </a:rPr>
              <a:t>M là điểm chính giữa cung BC</a:t>
            </a:r>
            <a:endParaRPr lang="en-US" sz="2000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905848" y="3887007"/>
                <a:ext cx="1377300" cy="4524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MB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groupChr>
                      <m:r>
                        <a:rPr lang="en-US" sz="2000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MC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5848" y="3887007"/>
                <a:ext cx="1377300" cy="452432"/>
              </a:xfrm>
              <a:prstGeom prst="rect">
                <a:avLst/>
              </a:prstGeom>
              <a:blipFill rotWithShape="0">
                <a:blip r:embed="rId3"/>
                <a:stretch>
                  <a:fillRect l="-885" t="-24324" r="-553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644412" y="5077237"/>
                <a:ext cx="4158767" cy="718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BAM</m:t>
                          </m:r>
                        </m:e>
                      </m:acc>
                      <m:r>
                        <a:rPr lang="en-US" sz="2000" b="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b="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CAM</m:t>
                          </m:r>
                        </m:e>
                      </m:acc>
                    </m:oMath>
                  </m:oMathPara>
                </a14:m>
                <a:endParaRPr lang="vi-VN" sz="2000" dirty="0">
                  <a:solidFill>
                    <a:schemeClr val="bg1"/>
                  </a:solidFill>
                </a:endParaRPr>
              </a:p>
              <a:p>
                <a:r>
                  <a:rPr lang="vi-VN" sz="2000" dirty="0">
                    <a:solidFill>
                      <a:schemeClr val="bg1"/>
                    </a:solidFill>
                  </a:rPr>
                  <a:t>( AM là tia phân giác của góc BAC)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412" y="5077237"/>
                <a:ext cx="4158767" cy="718210"/>
              </a:xfrm>
              <a:prstGeom prst="rect">
                <a:avLst/>
              </a:prstGeom>
              <a:blipFill rotWithShape="0">
                <a:blip r:embed="rId4"/>
                <a:stretch>
                  <a:fillRect l="-1613" t="-4237" r="-1320" b="-135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 flipV="1">
            <a:off x="5612381" y="4303211"/>
            <a:ext cx="0" cy="65143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623437" y="3409196"/>
            <a:ext cx="0" cy="5001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74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1595" y="1184482"/>
            <a:ext cx="4206240" cy="485088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9194467" y="1856836"/>
            <a:ext cx="677842" cy="581695"/>
            <a:chOff x="8069263" y="2273300"/>
            <a:chExt cx="677842" cy="581695"/>
          </a:xfrm>
        </p:grpSpPr>
        <p:sp>
          <p:nvSpPr>
            <p:cNvPr id="4" name="Arc 3"/>
            <p:cNvSpPr/>
            <p:nvPr/>
          </p:nvSpPr>
          <p:spPr>
            <a:xfrm rot="8844866">
              <a:off x="8069263" y="2316833"/>
              <a:ext cx="447675" cy="538162"/>
            </a:xfrm>
            <a:prstGeom prst="arc">
              <a:avLst>
                <a:gd name="adj1" fmla="val 16200000"/>
                <a:gd name="adj2" fmla="val 803487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Arc 4"/>
            <p:cNvSpPr/>
            <p:nvPr/>
          </p:nvSpPr>
          <p:spPr>
            <a:xfrm rot="6219883">
              <a:off x="8254186" y="2228057"/>
              <a:ext cx="447675" cy="538162"/>
            </a:xfrm>
            <a:prstGeom prst="arc">
              <a:avLst>
                <a:gd name="adj1" fmla="val 16467301"/>
                <a:gd name="adj2" fmla="val 18225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124200" y="940712"/>
            <a:ext cx="28289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u="sng" dirty="0">
                <a:solidFill>
                  <a:srgbClr val="FFFF00"/>
                </a:solidFill>
              </a:rPr>
              <a:t>Chứng minh</a:t>
            </a:r>
            <a:endParaRPr lang="en-US" sz="2200" b="1" u="sng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174" y="514350"/>
            <a:ext cx="47910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Bài 1. ( Bài 96 SGK – Trang 105)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8174" y="1439798"/>
            <a:ext cx="4962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a) OM đi qua trung điểm của dây BC</a:t>
            </a:r>
          </a:p>
          <a:p>
            <a:endParaRPr lang="en-US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8174" y="1820281"/>
                <a:ext cx="6351409" cy="24161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Xét (O) có :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AM là tia phân giác của góc BAC        (GT)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BAM</m:t>
                        </m:r>
                      </m:e>
                    </m:acc>
                    <m: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CAM</m:t>
                        </m:r>
                      </m:e>
                    </m:acc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(Định nghĩa)</a:t>
                </a:r>
              </a:p>
              <a:p>
                <a:pPr>
                  <a:lnSpc>
                    <a:spcPct val="150000"/>
                  </a:lnSpc>
                </a:pPr>
                <a:endParaRPr lang="vi-VN" sz="2000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M là điểm chính giữa cung BC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74" y="1820281"/>
                <a:ext cx="6351409" cy="2416174"/>
              </a:xfrm>
              <a:prstGeom prst="rect">
                <a:avLst/>
              </a:prstGeom>
              <a:blipFill rotWithShape="0">
                <a:blip r:embed="rId3"/>
                <a:stretch>
                  <a:fillRect l="-1056"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38174" y="3221748"/>
                <a:ext cx="7965898" cy="4521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MB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MC</m:t>
                        </m:r>
                      </m:e>
                    </m:groupCh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( </a:t>
                </a:r>
                <a:r>
                  <a:rPr lang="vi-VN" dirty="0">
                    <a:solidFill>
                      <a:schemeClr val="bg1"/>
                    </a:solidFill>
                  </a:rPr>
                  <a:t>Các góc nội tiếp bằng nhau chắn các cung bằng nhau)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74" y="3221748"/>
                <a:ext cx="7965898" cy="452175"/>
              </a:xfrm>
              <a:prstGeom prst="rect">
                <a:avLst/>
              </a:prstGeom>
              <a:blipFill rotWithShape="0">
                <a:blip r:embed="rId4"/>
                <a:stretch>
                  <a:fillRect t="-18919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36116" y="4186974"/>
            <a:ext cx="43692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dirty="0">
                <a:solidFill>
                  <a:schemeClr val="bg1"/>
                </a:solidFill>
              </a:rPr>
              <a:t>+) Xét (O) có :</a:t>
            </a:r>
          </a:p>
          <a:p>
            <a:pPr>
              <a:lnSpc>
                <a:spcPct val="150000"/>
              </a:lnSpc>
            </a:pPr>
            <a:r>
              <a:rPr lang="vi-VN" sz="2000" dirty="0">
                <a:solidFill>
                  <a:schemeClr val="bg1"/>
                </a:solidFill>
              </a:rPr>
              <a:t>OM là một phần của đường kính</a:t>
            </a:r>
          </a:p>
          <a:p>
            <a:pPr>
              <a:lnSpc>
                <a:spcPct val="150000"/>
              </a:lnSpc>
            </a:pPr>
            <a:r>
              <a:rPr lang="vi-VN" sz="2000" dirty="0">
                <a:solidFill>
                  <a:schemeClr val="bg1"/>
                </a:solidFill>
              </a:rPr>
              <a:t>M là điểm chính giữa cung BC ( cmt)</a:t>
            </a:r>
          </a:p>
          <a:p>
            <a:endParaRPr lang="vi-VN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43248" y="5560252"/>
                <a:ext cx="4886001" cy="7788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O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đ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qua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trung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đ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ể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ủ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BC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                                         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OM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BC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248" y="5560252"/>
                <a:ext cx="4886001" cy="7788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757736" y="5778020"/>
            <a:ext cx="1343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( Định lí)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6116" y="6339120"/>
            <a:ext cx="5645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Vậy OM đi qua trung điểm của dây BC ( ĐPCM)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515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993632" y="1848587"/>
            <a:ext cx="677842" cy="581695"/>
            <a:chOff x="8069263" y="2273300"/>
            <a:chExt cx="677842" cy="581695"/>
          </a:xfrm>
        </p:grpSpPr>
        <p:sp>
          <p:nvSpPr>
            <p:cNvPr id="4" name="Arc 3"/>
            <p:cNvSpPr/>
            <p:nvPr/>
          </p:nvSpPr>
          <p:spPr>
            <a:xfrm rot="8844866">
              <a:off x="8069263" y="2316833"/>
              <a:ext cx="447675" cy="538162"/>
            </a:xfrm>
            <a:prstGeom prst="arc">
              <a:avLst>
                <a:gd name="adj1" fmla="val 16200000"/>
                <a:gd name="adj2" fmla="val 803487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Arc 4"/>
            <p:cNvSpPr/>
            <p:nvPr/>
          </p:nvSpPr>
          <p:spPr>
            <a:xfrm rot="6219883">
              <a:off x="8254186" y="2228057"/>
              <a:ext cx="447675" cy="538162"/>
            </a:xfrm>
            <a:prstGeom prst="arc">
              <a:avLst>
                <a:gd name="adj1" fmla="val 16354980"/>
                <a:gd name="adj2" fmla="val 2122293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124200" y="940712"/>
            <a:ext cx="28289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u="sng" dirty="0">
                <a:solidFill>
                  <a:srgbClr val="FFFF00"/>
                </a:solidFill>
              </a:rPr>
              <a:t>Chứng minh</a:t>
            </a:r>
            <a:endParaRPr lang="en-US" sz="2200" b="1" u="sng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174" y="514350"/>
            <a:ext cx="47910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Bài 1. ( Bài 96 SGK – Trang 105)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5784" y="1389219"/>
            <a:ext cx="505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b) AM là tia phân giác của góc OAH</a:t>
            </a:r>
            <a:endParaRPr lang="en-US" sz="2000" b="1" u="sng" dirty="0">
              <a:solidFill>
                <a:srgbClr val="FFFF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315451" y="1646237"/>
            <a:ext cx="396536" cy="208483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5"/>
          <p:cNvSpPr>
            <a:spLocks/>
          </p:cNvSpPr>
          <p:nvPr/>
        </p:nvSpPr>
        <p:spPr bwMode="auto">
          <a:xfrm>
            <a:off x="8785226" y="4321176"/>
            <a:ext cx="217488" cy="193675"/>
          </a:xfrm>
          <a:custGeom>
            <a:avLst/>
            <a:gdLst>
              <a:gd name="T0" fmla="*/ 0 w 137"/>
              <a:gd name="T1" fmla="*/ 122 h 122"/>
              <a:gd name="T2" fmla="*/ 15 w 137"/>
              <a:gd name="T3" fmla="*/ 0 h 122"/>
              <a:gd name="T4" fmla="*/ 137 w 137"/>
              <a:gd name="T5" fmla="*/ 16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" h="122">
                <a:moveTo>
                  <a:pt x="0" y="122"/>
                </a:moveTo>
                <a:lnTo>
                  <a:pt x="15" y="0"/>
                </a:lnTo>
                <a:lnTo>
                  <a:pt x="137" y="16"/>
                </a:lnTo>
              </a:path>
            </a:pathLst>
          </a:cu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7613651" y="1638301"/>
            <a:ext cx="4237038" cy="4243388"/>
          </a:xfrm>
          <a:prstGeom prst="ellips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 flipH="1">
            <a:off x="7705726" y="1674813"/>
            <a:ext cx="1636713" cy="2703513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7705726" y="4378326"/>
            <a:ext cx="3833813" cy="487363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 flipV="1">
            <a:off x="9342438" y="1674813"/>
            <a:ext cx="2197100" cy="3190875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9343232" y="1636714"/>
            <a:ext cx="122238" cy="4191000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>
            <a:off x="8978901" y="1674813"/>
            <a:ext cx="363538" cy="2865438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9464676" y="3760788"/>
            <a:ext cx="266700" cy="2105025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" name="Group 16"/>
          <p:cNvGrpSpPr>
            <a:grpSpLocks/>
          </p:cNvGrpSpPr>
          <p:nvPr/>
        </p:nvGrpSpPr>
        <p:grpSpPr bwMode="auto">
          <a:xfrm>
            <a:off x="8807451" y="4513263"/>
            <a:ext cx="407988" cy="550863"/>
            <a:chOff x="5548" y="2843"/>
            <a:chExt cx="257" cy="347"/>
          </a:xfrm>
        </p:grpSpPr>
        <p:sp>
          <p:nvSpPr>
            <p:cNvPr id="43" name="Oval 13"/>
            <p:cNvSpPr>
              <a:spLocks noChangeArrowheads="1"/>
            </p:cNvSpPr>
            <p:nvPr/>
          </p:nvSpPr>
          <p:spPr bwMode="auto">
            <a:xfrm>
              <a:off x="5639" y="2843"/>
              <a:ext cx="34" cy="34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14"/>
            <p:cNvSpPr>
              <a:spLocks noChangeArrowheads="1"/>
            </p:cNvSpPr>
            <p:nvPr/>
          </p:nvSpPr>
          <p:spPr bwMode="auto">
            <a:xfrm>
              <a:off x="5639" y="2843"/>
              <a:ext cx="34" cy="34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5"/>
            <p:cNvSpPr>
              <a:spLocks noChangeArrowheads="1"/>
            </p:cNvSpPr>
            <p:nvPr/>
          </p:nvSpPr>
          <p:spPr bwMode="auto">
            <a:xfrm>
              <a:off x="5548" y="2900"/>
              <a:ext cx="257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5" name="Group 20"/>
          <p:cNvGrpSpPr>
            <a:grpSpLocks/>
          </p:cNvGrpSpPr>
          <p:nvPr/>
        </p:nvGrpSpPr>
        <p:grpSpPr bwMode="auto">
          <a:xfrm>
            <a:off x="9304338" y="5837238"/>
            <a:ext cx="446088" cy="554038"/>
            <a:chOff x="5861" y="3677"/>
            <a:chExt cx="281" cy="349"/>
          </a:xfrm>
        </p:grpSpPr>
        <p:sp>
          <p:nvSpPr>
            <p:cNvPr id="40" name="Oval 17"/>
            <p:cNvSpPr>
              <a:spLocks noChangeArrowheads="1"/>
            </p:cNvSpPr>
            <p:nvPr/>
          </p:nvSpPr>
          <p:spPr bwMode="auto">
            <a:xfrm>
              <a:off x="5945" y="3677"/>
              <a:ext cx="34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18"/>
            <p:cNvSpPr>
              <a:spLocks noChangeArrowheads="1"/>
            </p:cNvSpPr>
            <p:nvPr/>
          </p:nvSpPr>
          <p:spPr bwMode="auto">
            <a:xfrm>
              <a:off x="5945" y="3677"/>
              <a:ext cx="34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9"/>
            <p:cNvSpPr>
              <a:spLocks noChangeArrowheads="1"/>
            </p:cNvSpPr>
            <p:nvPr/>
          </p:nvSpPr>
          <p:spPr bwMode="auto">
            <a:xfrm>
              <a:off x="5861" y="3736"/>
              <a:ext cx="281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9704388" y="3511551"/>
            <a:ext cx="514350" cy="460375"/>
            <a:chOff x="6113" y="2212"/>
            <a:chExt cx="324" cy="290"/>
          </a:xfrm>
        </p:grpSpPr>
        <p:sp>
          <p:nvSpPr>
            <p:cNvPr id="37" name="Oval 21"/>
            <p:cNvSpPr>
              <a:spLocks noChangeArrowheads="1"/>
            </p:cNvSpPr>
            <p:nvPr/>
          </p:nvSpPr>
          <p:spPr bwMode="auto">
            <a:xfrm>
              <a:off x="6113" y="2351"/>
              <a:ext cx="35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22"/>
            <p:cNvSpPr>
              <a:spLocks noChangeArrowheads="1"/>
            </p:cNvSpPr>
            <p:nvPr/>
          </p:nvSpPr>
          <p:spPr bwMode="auto">
            <a:xfrm>
              <a:off x="6113" y="2351"/>
              <a:ext cx="35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23"/>
            <p:cNvSpPr>
              <a:spLocks noChangeArrowheads="1"/>
            </p:cNvSpPr>
            <p:nvPr/>
          </p:nvSpPr>
          <p:spPr bwMode="auto">
            <a:xfrm>
              <a:off x="6192" y="2212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7" name="Group 27"/>
          <p:cNvGrpSpPr>
            <a:grpSpLocks/>
          </p:cNvGrpSpPr>
          <p:nvPr/>
        </p:nvGrpSpPr>
        <p:grpSpPr bwMode="auto">
          <a:xfrm>
            <a:off x="11518901" y="4845051"/>
            <a:ext cx="406400" cy="550863"/>
            <a:chOff x="7256" y="3052"/>
            <a:chExt cx="256" cy="347"/>
          </a:xfrm>
        </p:grpSpPr>
        <p:sp>
          <p:nvSpPr>
            <p:cNvPr id="35" name="Oval 25"/>
            <p:cNvSpPr>
              <a:spLocks noChangeArrowheads="1"/>
            </p:cNvSpPr>
            <p:nvPr/>
          </p:nvSpPr>
          <p:spPr bwMode="auto">
            <a:xfrm>
              <a:off x="7256" y="3052"/>
              <a:ext cx="26" cy="26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26"/>
            <p:cNvSpPr>
              <a:spLocks noChangeArrowheads="1"/>
            </p:cNvSpPr>
            <p:nvPr/>
          </p:nvSpPr>
          <p:spPr bwMode="auto">
            <a:xfrm>
              <a:off x="7278" y="3109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8" name="Group 31"/>
          <p:cNvGrpSpPr>
            <a:grpSpLocks/>
          </p:cNvGrpSpPr>
          <p:nvPr/>
        </p:nvGrpSpPr>
        <p:grpSpPr bwMode="auto">
          <a:xfrm>
            <a:off x="9167813" y="1217613"/>
            <a:ext cx="371475" cy="484188"/>
            <a:chOff x="5775" y="767"/>
            <a:chExt cx="234" cy="305"/>
          </a:xfrm>
        </p:grpSpPr>
        <p:sp>
          <p:nvSpPr>
            <p:cNvPr id="32" name="Oval 28"/>
            <p:cNvSpPr>
              <a:spLocks noChangeArrowheads="1"/>
            </p:cNvSpPr>
            <p:nvPr/>
          </p:nvSpPr>
          <p:spPr bwMode="auto">
            <a:xfrm>
              <a:off x="5868" y="1037"/>
              <a:ext cx="34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29"/>
            <p:cNvSpPr>
              <a:spLocks noChangeArrowheads="1"/>
            </p:cNvSpPr>
            <p:nvPr/>
          </p:nvSpPr>
          <p:spPr bwMode="auto">
            <a:xfrm>
              <a:off x="5868" y="1037"/>
              <a:ext cx="34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5775" y="767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9" name="Group 34"/>
          <p:cNvGrpSpPr>
            <a:grpSpLocks/>
          </p:cNvGrpSpPr>
          <p:nvPr/>
        </p:nvGrpSpPr>
        <p:grpSpPr bwMode="auto">
          <a:xfrm>
            <a:off x="7456488" y="4357688"/>
            <a:ext cx="371475" cy="498475"/>
            <a:chOff x="4697" y="2745"/>
            <a:chExt cx="234" cy="314"/>
          </a:xfrm>
        </p:grpSpPr>
        <p:sp>
          <p:nvSpPr>
            <p:cNvPr id="30" name="Oval 32"/>
            <p:cNvSpPr>
              <a:spLocks noChangeArrowheads="1"/>
            </p:cNvSpPr>
            <p:nvPr/>
          </p:nvSpPr>
          <p:spPr bwMode="auto">
            <a:xfrm>
              <a:off x="4841" y="2745"/>
              <a:ext cx="26" cy="26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4697" y="2769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9338866" y="1661320"/>
            <a:ext cx="122238" cy="4191000"/>
          </a:xfrm>
          <a:prstGeom prst="line">
            <a:avLst/>
          </a:prstGeom>
          <a:noFill/>
          <a:ln w="41275" cap="flat">
            <a:solidFill>
              <a:srgbClr val="FFFF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 rot="6747996">
            <a:off x="9190606" y="4466975"/>
            <a:ext cx="483147" cy="509588"/>
            <a:chOff x="3124200" y="4886326"/>
            <a:chExt cx="483147" cy="509588"/>
          </a:xfrm>
        </p:grpSpPr>
        <p:sp>
          <p:nvSpPr>
            <p:cNvPr id="53" name="Arc 52"/>
            <p:cNvSpPr/>
            <p:nvPr/>
          </p:nvSpPr>
          <p:spPr>
            <a:xfrm>
              <a:off x="3124200" y="4886326"/>
              <a:ext cx="414528" cy="509588"/>
            </a:xfrm>
            <a:prstGeom prst="arc">
              <a:avLst>
                <a:gd name="adj1" fmla="val 16778535"/>
                <a:gd name="adj2" fmla="val 20734002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00"/>
                </a:solidFill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rot="14852004">
              <a:off x="3471505" y="4880890"/>
              <a:ext cx="38087" cy="233597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8954422" y="2478200"/>
            <a:ext cx="758047" cy="623943"/>
            <a:chOff x="8961814" y="2758390"/>
            <a:chExt cx="758047" cy="623943"/>
          </a:xfrm>
        </p:grpSpPr>
        <p:grpSp>
          <p:nvGrpSpPr>
            <p:cNvPr id="55" name="Group 54"/>
            <p:cNvGrpSpPr/>
            <p:nvPr/>
          </p:nvGrpSpPr>
          <p:grpSpPr>
            <a:xfrm rot="6747996">
              <a:off x="9210909" y="2757754"/>
              <a:ext cx="508315" cy="509588"/>
              <a:chOff x="3124200" y="4886326"/>
              <a:chExt cx="508315" cy="509588"/>
            </a:xfrm>
          </p:grpSpPr>
          <p:sp>
            <p:nvSpPr>
              <p:cNvPr id="56" name="Arc 55"/>
              <p:cNvSpPr/>
              <p:nvPr/>
            </p:nvSpPr>
            <p:spPr>
              <a:xfrm>
                <a:off x="3124200" y="4886326"/>
                <a:ext cx="414528" cy="509588"/>
              </a:xfrm>
              <a:prstGeom prst="arc">
                <a:avLst>
                  <a:gd name="adj1" fmla="val 18038303"/>
                  <a:gd name="adj2" fmla="val 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14852004" flipH="1">
                <a:off x="3515322" y="4948884"/>
                <a:ext cx="11113" cy="2232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 rot="6747996">
              <a:off x="8965511" y="2876443"/>
              <a:ext cx="502193" cy="509588"/>
              <a:chOff x="3124200" y="4886326"/>
              <a:chExt cx="502193" cy="509588"/>
            </a:xfrm>
          </p:grpSpPr>
          <p:sp>
            <p:nvSpPr>
              <p:cNvPr id="60" name="Arc 59"/>
              <p:cNvSpPr/>
              <p:nvPr/>
            </p:nvSpPr>
            <p:spPr>
              <a:xfrm>
                <a:off x="3124200" y="4886326"/>
                <a:ext cx="414528" cy="509588"/>
              </a:xfrm>
              <a:prstGeom prst="arc">
                <a:avLst>
                  <a:gd name="adj1" fmla="val 18038303"/>
                  <a:gd name="adj2" fmla="val 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 rot="14852004" flipH="1">
                <a:off x="3509200" y="4932053"/>
                <a:ext cx="11113" cy="2232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/>
          <p:cNvSpPr txBox="1"/>
          <p:nvPr/>
        </p:nvSpPr>
        <p:spPr>
          <a:xfrm>
            <a:off x="901796" y="1822382"/>
            <a:ext cx="2432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+) Ta có : </a:t>
            </a:r>
            <a:endParaRPr lang="en-US" sz="2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55273" y="2201068"/>
                <a:ext cx="2069541" cy="6867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OM</m:t>
                                </m:r>
                                <m: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BC</m:t>
                                </m:r>
                                <m: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(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cmt</m:t>
                                </m:r>
                                <m: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AH</m:t>
                                </m:r>
                                <m: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BC</m:t>
                                </m:r>
                                <m: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(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GT</m:t>
                                </m:r>
                                <m:r>
                                  <a:rPr lang="vi-VN" sz="2000" b="0" i="0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273" y="2201068"/>
                <a:ext cx="2069541" cy="68679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001757" y="2300440"/>
                <a:ext cx="16480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O</m:t>
                      </m:r>
                      <m:f>
                        <m:fPr>
                          <m:type m:val="lin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AH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1757" y="2300440"/>
                <a:ext cx="1648079" cy="400110"/>
              </a:xfrm>
              <a:prstGeom prst="rect">
                <a:avLst/>
              </a:prstGeom>
              <a:blipFill rotWithShape="0">
                <a:blip r:embed="rId3"/>
                <a:stretch>
                  <a:fillRect t="-116667" r="-9225" b="-17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792361" y="2300440"/>
                <a:ext cx="296618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2000" dirty="0">
                    <a:solidFill>
                      <a:schemeClr val="bg1"/>
                    </a:solidFill>
                  </a:rPr>
                  <a:t>( Từ </a:t>
                </a:r>
                <a14:m>
                  <m:oMath xmlns:m="http://schemas.openxmlformats.org/officeDocument/2006/math">
                    <m:r>
                      <a:rPr lang="vi-VN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đến //)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361" y="2300440"/>
                <a:ext cx="2966181" cy="400110"/>
              </a:xfrm>
              <a:prstGeom prst="rect">
                <a:avLst/>
              </a:prstGeom>
              <a:blipFill rotWithShape="0">
                <a:blip r:embed="rId4"/>
                <a:stretch>
                  <a:fillRect l="-2053" t="-9091" b="-24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914831" y="2749762"/>
                <a:ext cx="5510784" cy="3678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Ta có OM // AH         ( cmt)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HAM</m:t>
                        </m:r>
                      </m:e>
                    </m:acc>
                    <m:r>
                      <a:rPr lang="vi-VN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OMA</m:t>
                        </m:r>
                      </m:e>
                    </m:acc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     ( hai góc so le trong)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Xét </a:t>
                </a: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OAM có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OA = OM ( = bán kính (O))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OAM cân tại O      ( DHNB)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vi-VN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OAM</m:t>
                        </m:r>
                      </m:e>
                    </m:acc>
                    <m:r>
                      <a:rPr lang="vi-VN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vi-VN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OMA</m:t>
                        </m:r>
                      </m:e>
                    </m:acc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          ( Tính chất )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b="1" dirty="0">
                    <a:solidFill>
                      <a:srgbClr val="FFFF00"/>
                    </a:solidFill>
                  </a:rPr>
                  <a:t>Từ (1) và (2) </a:t>
                </a:r>
                <a14:m>
                  <m:oMath xmlns:m="http://schemas.openxmlformats.org/officeDocument/2006/math">
                    <m:r>
                      <a:rPr lang="vi-VN" sz="2000" b="1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vi-VN" sz="2000" b="1" i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𝐇𝐀𝐌</m:t>
                        </m:r>
                      </m:e>
                    </m:acc>
                    <m:r>
                      <a:rPr lang="vi-VN" sz="2000" b="1" i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vi-VN" sz="2000" b="1" i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𝐎𝐀𝐌</m:t>
                        </m:r>
                      </m:e>
                    </m:acc>
                  </m:oMath>
                </a14:m>
                <a:endParaRPr lang="vi-VN" sz="2000" b="1" dirty="0">
                  <a:solidFill>
                    <a:schemeClr val="bg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AM là tia phân giác góc OAH  ( ĐPCM)</a:t>
                </a: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831" y="2749762"/>
                <a:ext cx="5510784" cy="3678315"/>
              </a:xfrm>
              <a:prstGeom prst="rect">
                <a:avLst/>
              </a:prstGeom>
              <a:blipFill rotWithShape="0">
                <a:blip r:embed="rId5"/>
                <a:stretch>
                  <a:fillRect l="-1106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5953125" y="3286689"/>
            <a:ext cx="68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</a:rPr>
              <a:t>(1)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998544" y="5110523"/>
            <a:ext cx="68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</a:rPr>
              <a:t>(2)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6" grpId="0" animBg="1"/>
      <p:bldP spid="2" grpId="0"/>
      <p:bldP spid="11" grpId="0"/>
      <p:bldP spid="13" grpId="0"/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8744" y="541659"/>
            <a:ext cx="505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b) AM là tia phân giác của góc OAH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649" y="229922"/>
            <a:ext cx="157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u="sng" dirty="0">
                <a:solidFill>
                  <a:srgbClr val="FFFF00"/>
                </a:solidFill>
              </a:rPr>
              <a:t>Cách 2</a:t>
            </a:r>
            <a:endParaRPr lang="en-US" b="1" u="sng" dirty="0">
              <a:solidFill>
                <a:srgbClr val="FFFF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993632" y="1848587"/>
            <a:ext cx="677842" cy="581695"/>
            <a:chOff x="8069263" y="2273300"/>
            <a:chExt cx="677842" cy="581695"/>
          </a:xfrm>
        </p:grpSpPr>
        <p:sp>
          <p:nvSpPr>
            <p:cNvPr id="5" name="Arc 4"/>
            <p:cNvSpPr/>
            <p:nvPr/>
          </p:nvSpPr>
          <p:spPr>
            <a:xfrm rot="8844866">
              <a:off x="8069263" y="2316833"/>
              <a:ext cx="447675" cy="538162"/>
            </a:xfrm>
            <a:prstGeom prst="arc">
              <a:avLst>
                <a:gd name="adj1" fmla="val 16200000"/>
                <a:gd name="adj2" fmla="val 803487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c 5"/>
            <p:cNvSpPr/>
            <p:nvPr/>
          </p:nvSpPr>
          <p:spPr>
            <a:xfrm rot="6219883">
              <a:off x="8254186" y="2228057"/>
              <a:ext cx="447675" cy="538162"/>
            </a:xfrm>
            <a:prstGeom prst="arc">
              <a:avLst>
                <a:gd name="adj1" fmla="val 16354980"/>
                <a:gd name="adj2" fmla="val 2122293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/>
          <p:cNvCxnSpPr/>
          <p:nvPr/>
        </p:nvCxnSpPr>
        <p:spPr>
          <a:xfrm>
            <a:off x="9315451" y="1646237"/>
            <a:ext cx="396536" cy="208483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5"/>
          <p:cNvSpPr>
            <a:spLocks/>
          </p:cNvSpPr>
          <p:nvPr/>
        </p:nvSpPr>
        <p:spPr bwMode="auto">
          <a:xfrm>
            <a:off x="8785226" y="4321176"/>
            <a:ext cx="217488" cy="193675"/>
          </a:xfrm>
          <a:custGeom>
            <a:avLst/>
            <a:gdLst>
              <a:gd name="T0" fmla="*/ 0 w 137"/>
              <a:gd name="T1" fmla="*/ 122 h 122"/>
              <a:gd name="T2" fmla="*/ 15 w 137"/>
              <a:gd name="T3" fmla="*/ 0 h 122"/>
              <a:gd name="T4" fmla="*/ 137 w 137"/>
              <a:gd name="T5" fmla="*/ 16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" h="122">
                <a:moveTo>
                  <a:pt x="0" y="122"/>
                </a:moveTo>
                <a:lnTo>
                  <a:pt x="15" y="0"/>
                </a:lnTo>
                <a:lnTo>
                  <a:pt x="137" y="16"/>
                </a:lnTo>
              </a:path>
            </a:pathLst>
          </a:cu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7613651" y="1638301"/>
            <a:ext cx="4237038" cy="4243388"/>
          </a:xfrm>
          <a:prstGeom prst="ellips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7705726" y="1674813"/>
            <a:ext cx="1636713" cy="2703513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7705726" y="4378326"/>
            <a:ext cx="3833813" cy="487363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H="1" flipV="1">
            <a:off x="9342438" y="1674813"/>
            <a:ext cx="2197100" cy="3190875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9343232" y="1636714"/>
            <a:ext cx="122238" cy="4191000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8978901" y="1674813"/>
            <a:ext cx="363538" cy="2865438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V="1">
            <a:off x="9464676" y="3760788"/>
            <a:ext cx="266700" cy="2105025"/>
          </a:xfrm>
          <a:prstGeom prst="line">
            <a:avLst/>
          </a:prstGeom>
          <a:noFill/>
          <a:ln w="412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8807451" y="4513263"/>
            <a:ext cx="407988" cy="550863"/>
            <a:chOff x="5548" y="2843"/>
            <a:chExt cx="257" cy="347"/>
          </a:xfrm>
        </p:grpSpPr>
        <p:sp>
          <p:nvSpPr>
            <p:cNvPr id="17" name="Oval 13"/>
            <p:cNvSpPr>
              <a:spLocks noChangeArrowheads="1"/>
            </p:cNvSpPr>
            <p:nvPr/>
          </p:nvSpPr>
          <p:spPr bwMode="auto">
            <a:xfrm>
              <a:off x="5639" y="2843"/>
              <a:ext cx="34" cy="34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5639" y="2843"/>
              <a:ext cx="34" cy="34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5548" y="2900"/>
              <a:ext cx="257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9304338" y="5837238"/>
            <a:ext cx="446088" cy="554038"/>
            <a:chOff x="5861" y="3677"/>
            <a:chExt cx="281" cy="349"/>
          </a:xfrm>
        </p:grpSpPr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5945" y="3677"/>
              <a:ext cx="34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5945" y="3677"/>
              <a:ext cx="34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5861" y="3736"/>
              <a:ext cx="281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9704388" y="3511551"/>
            <a:ext cx="514350" cy="460375"/>
            <a:chOff x="6113" y="2212"/>
            <a:chExt cx="324" cy="290"/>
          </a:xfrm>
        </p:grpSpPr>
        <p:sp>
          <p:nvSpPr>
            <p:cNvPr id="25" name="Oval 21"/>
            <p:cNvSpPr>
              <a:spLocks noChangeArrowheads="1"/>
            </p:cNvSpPr>
            <p:nvPr/>
          </p:nvSpPr>
          <p:spPr bwMode="auto">
            <a:xfrm>
              <a:off x="6113" y="2351"/>
              <a:ext cx="35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22"/>
            <p:cNvSpPr>
              <a:spLocks noChangeArrowheads="1"/>
            </p:cNvSpPr>
            <p:nvPr/>
          </p:nvSpPr>
          <p:spPr bwMode="auto">
            <a:xfrm>
              <a:off x="6113" y="2351"/>
              <a:ext cx="35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6192" y="2212"/>
              <a:ext cx="245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11518901" y="4845051"/>
            <a:ext cx="406400" cy="550863"/>
            <a:chOff x="7256" y="3052"/>
            <a:chExt cx="256" cy="347"/>
          </a:xfrm>
        </p:grpSpPr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7256" y="3052"/>
              <a:ext cx="26" cy="26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7278" y="3109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9167813" y="1217613"/>
            <a:ext cx="371475" cy="484188"/>
            <a:chOff x="5775" y="767"/>
            <a:chExt cx="234" cy="305"/>
          </a:xfrm>
        </p:grpSpPr>
        <p:sp>
          <p:nvSpPr>
            <p:cNvPr id="32" name="Oval 28"/>
            <p:cNvSpPr>
              <a:spLocks noChangeArrowheads="1"/>
            </p:cNvSpPr>
            <p:nvPr/>
          </p:nvSpPr>
          <p:spPr bwMode="auto">
            <a:xfrm>
              <a:off x="5868" y="1037"/>
              <a:ext cx="34" cy="3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29"/>
            <p:cNvSpPr>
              <a:spLocks noChangeArrowheads="1"/>
            </p:cNvSpPr>
            <p:nvPr/>
          </p:nvSpPr>
          <p:spPr bwMode="auto">
            <a:xfrm>
              <a:off x="5868" y="1037"/>
              <a:ext cx="34" cy="35"/>
            </a:xfrm>
            <a:prstGeom prst="ellipse">
              <a:avLst/>
            </a:prstGeom>
            <a:noFill/>
            <a:ln w="14288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5775" y="767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456488" y="4357688"/>
            <a:ext cx="371475" cy="498475"/>
            <a:chOff x="4697" y="2745"/>
            <a:chExt cx="234" cy="314"/>
          </a:xfrm>
        </p:grpSpPr>
        <p:sp>
          <p:nvSpPr>
            <p:cNvPr id="36" name="Oval 32"/>
            <p:cNvSpPr>
              <a:spLocks noChangeArrowheads="1"/>
            </p:cNvSpPr>
            <p:nvPr/>
          </p:nvSpPr>
          <p:spPr bwMode="auto">
            <a:xfrm>
              <a:off x="4841" y="2745"/>
              <a:ext cx="26" cy="26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4697" y="2769"/>
              <a:ext cx="23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6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9338866" y="1661320"/>
            <a:ext cx="122238" cy="4191000"/>
          </a:xfrm>
          <a:prstGeom prst="line">
            <a:avLst/>
          </a:prstGeom>
          <a:noFill/>
          <a:ln w="41275" cap="flat">
            <a:solidFill>
              <a:srgbClr val="FFFF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Group 41"/>
          <p:cNvGrpSpPr/>
          <p:nvPr/>
        </p:nvGrpSpPr>
        <p:grpSpPr>
          <a:xfrm>
            <a:off x="8960202" y="2638094"/>
            <a:ext cx="706926" cy="693263"/>
            <a:chOff x="8977596" y="2751372"/>
            <a:chExt cx="706926" cy="693263"/>
          </a:xfrm>
        </p:grpSpPr>
        <p:grpSp>
          <p:nvGrpSpPr>
            <p:cNvPr id="43" name="Group 42"/>
            <p:cNvGrpSpPr/>
            <p:nvPr/>
          </p:nvGrpSpPr>
          <p:grpSpPr>
            <a:xfrm rot="6747996">
              <a:off x="9083096" y="2843210"/>
              <a:ext cx="693263" cy="509588"/>
              <a:chOff x="3124200" y="4886326"/>
              <a:chExt cx="693263" cy="509588"/>
            </a:xfrm>
          </p:grpSpPr>
          <p:sp>
            <p:nvSpPr>
              <p:cNvPr id="47" name="Arc 46"/>
              <p:cNvSpPr/>
              <p:nvPr/>
            </p:nvSpPr>
            <p:spPr>
              <a:xfrm>
                <a:off x="3124200" y="4886326"/>
                <a:ext cx="414528" cy="509588"/>
              </a:xfrm>
              <a:prstGeom prst="arc">
                <a:avLst>
                  <a:gd name="adj1" fmla="val 18038303"/>
                  <a:gd name="adj2" fmla="val 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rot="14852004" flipH="1">
                <a:off x="3700270" y="5106065"/>
                <a:ext cx="11113" cy="2232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 rot="6747996">
              <a:off x="9037870" y="2828063"/>
              <a:ext cx="414528" cy="535075"/>
              <a:chOff x="3124200" y="4860839"/>
              <a:chExt cx="414528" cy="535075"/>
            </a:xfrm>
          </p:grpSpPr>
          <p:sp>
            <p:nvSpPr>
              <p:cNvPr id="45" name="Arc 44"/>
              <p:cNvSpPr/>
              <p:nvPr/>
            </p:nvSpPr>
            <p:spPr>
              <a:xfrm>
                <a:off x="3124200" y="4886326"/>
                <a:ext cx="414528" cy="509588"/>
              </a:xfrm>
              <a:prstGeom prst="arc">
                <a:avLst>
                  <a:gd name="adj1" fmla="val 18038303"/>
                  <a:gd name="adj2" fmla="val 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rot="14852004" flipH="1">
                <a:off x="3322476" y="4754759"/>
                <a:ext cx="11113" cy="223273"/>
              </a:xfrm>
              <a:prstGeom prst="line">
                <a:avLst/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0" name="Straight Connector 49"/>
          <p:cNvCxnSpPr>
            <a:stCxn id="26" idx="2"/>
            <a:endCxn id="12" idx="0"/>
          </p:cNvCxnSpPr>
          <p:nvPr/>
        </p:nvCxnSpPr>
        <p:spPr>
          <a:xfrm>
            <a:off x="9704388" y="3759996"/>
            <a:ext cx="1835150" cy="110569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900501" y="2416905"/>
            <a:ext cx="322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107843" y="2732591"/>
            <a:ext cx="322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2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307861" y="2615394"/>
            <a:ext cx="322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592191" y="2486740"/>
            <a:ext cx="322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4</a:t>
            </a:r>
            <a:endParaRPr lang="en-US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3269428" y="1358026"/>
                <a:ext cx="1064587" cy="377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acc>
                      <m:r>
                        <a:rPr lang="en-US" b="1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vi-VN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9428" y="1358026"/>
                <a:ext cx="1064587" cy="377347"/>
              </a:xfrm>
              <a:prstGeom prst="rect">
                <a:avLst/>
              </a:prstGeom>
              <a:blipFill rotWithShape="0">
                <a:blip r:embed="rId2"/>
                <a:stretch>
                  <a:fillRect t="-1613" r="-5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209806" y="2405847"/>
                <a:ext cx="1970604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vi-VN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+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vi-VN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𝐵𝐴𝑀</m:t>
                          </m:r>
                        </m:e>
                      </m:acc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806" y="2405847"/>
                <a:ext cx="1970604" cy="378630"/>
              </a:xfrm>
              <a:prstGeom prst="rect">
                <a:avLst/>
              </a:prstGeom>
              <a:blipFill rotWithShape="0">
                <a:blip r:embed="rId3"/>
                <a:stretch>
                  <a:fillRect t="-1613" r="-58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2538705" y="2421430"/>
                <a:ext cx="1858906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acc>
                      <m:r>
                        <a:rPr lang="vi-VN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𝐶𝐴𝑀</m:t>
                          </m:r>
                        </m:e>
                      </m:acc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8705" y="2421430"/>
                <a:ext cx="1858906" cy="378630"/>
              </a:xfrm>
              <a:prstGeom prst="rect">
                <a:avLst/>
              </a:prstGeom>
              <a:blipFill rotWithShape="0">
                <a:blip r:embed="rId4"/>
                <a:stretch>
                  <a:fillRect t="-1613" r="-62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6025171" y="2421430"/>
                <a:ext cx="1526444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𝐵𝐴𝑀</m:t>
                          </m:r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𝐶𝐴𝑀</m:t>
                          </m:r>
                        </m:e>
                      </m:acc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5171" y="2421430"/>
                <a:ext cx="1526444" cy="378630"/>
              </a:xfrm>
              <a:prstGeom prst="rect">
                <a:avLst/>
              </a:prstGeom>
              <a:blipFill rotWithShape="0">
                <a:blip r:embed="rId5"/>
                <a:stretch>
                  <a:fillRect t="-1613" r="-54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720317" y="2380404"/>
                <a:ext cx="1064587" cy="377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e>
                      </m:acc>
                      <m:r>
                        <a:rPr lang="en-US" b="1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0317" y="2380404"/>
                <a:ext cx="1064587" cy="377347"/>
              </a:xfrm>
              <a:prstGeom prst="rect">
                <a:avLst/>
              </a:prstGeom>
              <a:blipFill rotWithShape="0">
                <a:blip r:embed="rId6"/>
                <a:stretch>
                  <a:fillRect t="-1613" r="-54286" b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/>
              <p:cNvSpPr/>
              <p:nvPr/>
            </p:nvSpPr>
            <p:spPr>
              <a:xfrm>
                <a:off x="5576241" y="5753801"/>
                <a:ext cx="3476528" cy="6564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180</m:t>
                              </m:r>
                            </m:e>
                            <m:sup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̂"/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𝐴𝑂𝐶</m:t>
                              </m:r>
                            </m:e>
                          </m:acc>
                        </m:num>
                        <m:den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ì </m:t>
                          </m:r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𝛥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𝑂𝐴𝐶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â</m:t>
                          </m:r>
                          <m:r>
                            <a:rPr lang="vi-VN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241" y="5753801"/>
                <a:ext cx="3476528" cy="65646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410121" y="5777549"/>
                <a:ext cx="4541693" cy="6556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𝐴𝑂𝐶</m:t>
                          </m:r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=2.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𝐴𝐵𝐶</m:t>
                          </m:r>
                        </m:e>
                      </m:acc>
                    </m:oMath>
                  </m:oMathPara>
                </a14:m>
                <a:endParaRPr lang="vi-VN" dirty="0">
                  <a:solidFill>
                    <a:schemeClr val="bg1"/>
                  </a:solidFill>
                </a:endParaRPr>
              </a:p>
              <a:p>
                <a:r>
                  <a:rPr lang="vi-VN" dirty="0">
                    <a:solidFill>
                      <a:schemeClr val="bg1"/>
                    </a:solidFill>
                  </a:rPr>
                  <a:t>( Góc nội tiếp và góc ở tâm chắn cung AC)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21" y="5777549"/>
                <a:ext cx="4541693" cy="655629"/>
              </a:xfrm>
              <a:prstGeom prst="rect">
                <a:avLst/>
              </a:prstGeom>
              <a:blipFill rotWithShape="0">
                <a:blip r:embed="rId8"/>
                <a:stretch>
                  <a:fillRect l="-1074" r="-268" b="-14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4896210" y="3906319"/>
                <a:ext cx="1770485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=90−</m:t>
                      </m:r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𝐴𝐵𝐶</m:t>
                          </m:r>
                        </m:e>
                      </m:acc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210" y="3906319"/>
                <a:ext cx="1770485" cy="378630"/>
              </a:xfrm>
              <a:prstGeom prst="rect">
                <a:avLst/>
              </a:prstGeom>
              <a:blipFill rotWithShape="0">
                <a:blip r:embed="rId9"/>
                <a:stretch>
                  <a:fillRect t="-1613" r="-61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1927111" y="3809058"/>
                <a:ext cx="2314480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acc>
                              <m:accPr>
                                <m:chr m:val="̂"/>
                                <m:ctrlP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acc>
                            <m:r>
                              <a:rPr lang="en-US" i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=90−</m:t>
                            </m:r>
                            <m:acc>
                              <m:accPr>
                                <m:chr m:val="̂"/>
                                <m:ctrlP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𝐴𝐵𝐶</m:t>
                                </m:r>
                              </m:e>
                            </m:acc>
                          </m:e>
                        </m:mr>
                        <m:mr>
                          <m:e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𝛥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𝐴𝐻𝐵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𝑣𝑢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ô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𝑛𝑔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ạ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vi-VN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111" y="3809058"/>
                <a:ext cx="2314480" cy="67127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1716811" y="1596851"/>
            <a:ext cx="5088408" cy="909192"/>
            <a:chOff x="1716811" y="1596851"/>
            <a:chExt cx="5088408" cy="909192"/>
          </a:xfrm>
        </p:grpSpPr>
        <p:cxnSp>
          <p:nvCxnSpPr>
            <p:cNvPr id="64" name="Straight Arrow Connector 63"/>
            <p:cNvCxnSpPr/>
            <p:nvPr/>
          </p:nvCxnSpPr>
          <p:spPr>
            <a:xfrm flipV="1">
              <a:off x="1716811" y="1771180"/>
              <a:ext cx="1588001" cy="424802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V="1">
              <a:off x="3590675" y="1787709"/>
              <a:ext cx="31730" cy="718334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flipH="1" flipV="1">
              <a:off x="4006513" y="1778893"/>
              <a:ext cx="674604" cy="671836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4335549" y="1596851"/>
              <a:ext cx="2469670" cy="816868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2538705" y="4221629"/>
            <a:ext cx="4299740" cy="1532172"/>
            <a:chOff x="2538705" y="4221629"/>
            <a:chExt cx="4299740" cy="1532172"/>
          </a:xfrm>
        </p:grpSpPr>
        <p:grpSp>
          <p:nvGrpSpPr>
            <p:cNvPr id="77" name="Group 76"/>
            <p:cNvGrpSpPr/>
            <p:nvPr/>
          </p:nvGrpSpPr>
          <p:grpSpPr>
            <a:xfrm>
              <a:off x="2538705" y="4221629"/>
              <a:ext cx="4292964" cy="1069377"/>
              <a:chOff x="308185" y="1076961"/>
              <a:chExt cx="4292964" cy="1069377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308185" y="2146338"/>
                <a:ext cx="4292964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 flipV="1">
                <a:off x="3203713" y="1076961"/>
                <a:ext cx="1158" cy="1069377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2" name="Straight Arrow Connector 81"/>
            <p:cNvCxnSpPr/>
            <p:nvPr/>
          </p:nvCxnSpPr>
          <p:spPr>
            <a:xfrm flipH="1" flipV="1">
              <a:off x="2570103" y="5262752"/>
              <a:ext cx="13939" cy="453156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V="1">
              <a:off x="6831669" y="5325086"/>
              <a:ext cx="6776" cy="428715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3280707" y="2677049"/>
            <a:ext cx="2512878" cy="1121357"/>
            <a:chOff x="3280707" y="2677049"/>
            <a:chExt cx="2512878" cy="1121357"/>
          </a:xfrm>
        </p:grpSpPr>
        <p:grpSp>
          <p:nvGrpSpPr>
            <p:cNvPr id="88" name="Group 87"/>
            <p:cNvGrpSpPr/>
            <p:nvPr/>
          </p:nvGrpSpPr>
          <p:grpSpPr>
            <a:xfrm>
              <a:off x="3280707" y="2677049"/>
              <a:ext cx="2512878" cy="674862"/>
              <a:chOff x="1303406" y="1502940"/>
              <a:chExt cx="2512878" cy="674862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 flipV="1">
                <a:off x="1303406" y="2146338"/>
                <a:ext cx="2512878" cy="31464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/>
              <p:nvPr/>
            </p:nvCxnSpPr>
            <p:spPr>
              <a:xfrm flipH="1" flipV="1">
                <a:off x="3231963" y="1502940"/>
                <a:ext cx="1833" cy="609640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Arrow Connector 90"/>
            <p:cNvCxnSpPr/>
            <p:nvPr/>
          </p:nvCxnSpPr>
          <p:spPr>
            <a:xfrm flipH="1" flipV="1">
              <a:off x="3304812" y="3334621"/>
              <a:ext cx="13939" cy="453156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H="1" flipV="1">
              <a:off x="5751248" y="3297345"/>
              <a:ext cx="9097" cy="50106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7" name="Straight Arrow Connector 96"/>
          <p:cNvCxnSpPr>
            <a:stCxn id="54" idx="0"/>
          </p:cNvCxnSpPr>
          <p:nvPr/>
        </p:nvCxnSpPr>
        <p:spPr>
          <a:xfrm flipH="1" flipV="1">
            <a:off x="3792104" y="886258"/>
            <a:ext cx="9618" cy="47176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7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4" grpId="0"/>
      <p:bldP spid="55" grpId="0"/>
      <p:bldP spid="56" grpId="0"/>
      <p:bldP spid="59" grpId="0"/>
      <p:bldP spid="60" grpId="0"/>
      <p:bldP spid="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723" y="723900"/>
            <a:ext cx="65151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dirty="0">
                <a:solidFill>
                  <a:srgbClr val="FFFF00"/>
                </a:solidFill>
              </a:rPr>
              <a:t>Bài 2 ( Bài 95 SGK – Trang 105)</a:t>
            </a:r>
            <a:endParaRPr lang="en-US" sz="22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9600" y="1231229"/>
                <a:ext cx="967740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b="1" dirty="0">
                    <a:solidFill>
                      <a:schemeClr val="bg1"/>
                    </a:solidFill>
                  </a:rPr>
                  <a:t>Các đường cao hạ từ A và B của tam giác ABC cắt nhau tại H ( góc C khác 90</a:t>
                </a:r>
                <a:r>
                  <a:rPr lang="vi-VN" sz="2000" b="1" baseline="30000" dirty="0">
                    <a:solidFill>
                      <a:schemeClr val="bg1"/>
                    </a:solidFill>
                  </a:rPr>
                  <a:t>0</a:t>
                </a:r>
                <a:r>
                  <a:rPr lang="vi-VN" sz="2000" b="1" dirty="0">
                    <a:solidFill>
                      <a:schemeClr val="bg1"/>
                    </a:solidFill>
                  </a:rPr>
                  <a:t>)  và cắt đường tròn (O) ngoại tiếp tam giác ABC lần lượt tại D và E. Chứng minh rằng :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vi-VN" sz="2000" b="1" dirty="0">
                    <a:solidFill>
                      <a:schemeClr val="bg1"/>
                    </a:solidFill>
                  </a:rPr>
                  <a:t>CD = CE 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b="1" dirty="0">
                    <a:solidFill>
                      <a:schemeClr val="bg1"/>
                    </a:solidFill>
                  </a:rPr>
                  <a:t>BHD cân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vi-VN" sz="2000" b="1" dirty="0">
                    <a:solidFill>
                      <a:schemeClr val="bg1"/>
                    </a:solidFill>
                  </a:rPr>
                  <a:t>CD = CH</a:t>
                </a:r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231229"/>
                <a:ext cx="9677400" cy="2862322"/>
              </a:xfrm>
              <a:prstGeom prst="rect">
                <a:avLst/>
              </a:prstGeom>
              <a:blipFill rotWithShape="0">
                <a:blip r:embed="rId2"/>
                <a:stretch>
                  <a:fillRect l="-630" r="-2015" b="-8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571625" y="2190750"/>
            <a:ext cx="47625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91050" y="4914900"/>
            <a:ext cx="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28675" y="1733550"/>
            <a:ext cx="72675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3"/>
          <p:cNvSpPr>
            <a:spLocks noChangeAspect="1" noChangeArrowheads="1" noTextEdit="1"/>
          </p:cNvSpPr>
          <p:nvPr/>
        </p:nvSpPr>
        <p:spPr bwMode="auto">
          <a:xfrm>
            <a:off x="6063457" y="2647950"/>
            <a:ext cx="3457575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7759701" y="3708400"/>
            <a:ext cx="188913" cy="104775"/>
          </a:xfrm>
          <a:custGeom>
            <a:avLst/>
            <a:gdLst>
              <a:gd name="T0" fmla="*/ 119 w 119"/>
              <a:gd name="T1" fmla="*/ 13 h 66"/>
              <a:gd name="T2" fmla="*/ 53 w 119"/>
              <a:gd name="T3" fmla="*/ 66 h 66"/>
              <a:gd name="T4" fmla="*/ 0 w 119"/>
              <a:gd name="T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" h="66">
                <a:moveTo>
                  <a:pt x="119" y="13"/>
                </a:moveTo>
                <a:lnTo>
                  <a:pt x="53" y="66"/>
                </a:ln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7096126" y="4797425"/>
            <a:ext cx="133350" cy="157163"/>
          </a:xfrm>
          <a:custGeom>
            <a:avLst/>
            <a:gdLst>
              <a:gd name="T0" fmla="*/ 0 w 84"/>
              <a:gd name="T1" fmla="*/ 0 h 99"/>
              <a:gd name="T2" fmla="*/ 84 w 84"/>
              <a:gd name="T3" fmla="*/ 15 h 99"/>
              <a:gd name="T4" fmla="*/ 68 w 84"/>
              <a:gd name="T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4" h="99">
                <a:moveTo>
                  <a:pt x="0" y="0"/>
                </a:moveTo>
                <a:lnTo>
                  <a:pt x="84" y="15"/>
                </a:lnTo>
                <a:lnTo>
                  <a:pt x="68" y="99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7"/>
          <p:cNvSpPr>
            <a:spLocks noChangeArrowheads="1"/>
          </p:cNvSpPr>
          <p:nvPr/>
        </p:nvSpPr>
        <p:spPr bwMode="auto">
          <a:xfrm>
            <a:off x="6353176" y="2976563"/>
            <a:ext cx="3076575" cy="3082925"/>
          </a:xfrm>
          <a:prstGeom prst="ellips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 flipV="1">
            <a:off x="6378576" y="3052763"/>
            <a:ext cx="1035050" cy="17510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7413626" y="3052763"/>
            <a:ext cx="1792288" cy="22669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 flipH="1" flipV="1">
            <a:off x="6378576" y="4803775"/>
            <a:ext cx="2827338" cy="515938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 flipH="1">
            <a:off x="6937375" y="3043239"/>
            <a:ext cx="485775" cy="266700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2"/>
          <p:cNvSpPr>
            <a:spLocks noChangeShapeType="1"/>
          </p:cNvSpPr>
          <p:nvPr/>
        </p:nvSpPr>
        <p:spPr bwMode="auto">
          <a:xfrm flipH="1">
            <a:off x="6378576" y="3090069"/>
            <a:ext cx="2136775" cy="16954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 flipV="1">
            <a:off x="6927851" y="5319713"/>
            <a:ext cx="2278063" cy="4000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 flipH="1" flipV="1">
            <a:off x="8515351" y="3108325"/>
            <a:ext cx="690563" cy="2211388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6" name="Group 18"/>
          <p:cNvGrpSpPr>
            <a:grpSpLocks/>
          </p:cNvGrpSpPr>
          <p:nvPr/>
        </p:nvGrpSpPr>
        <p:grpSpPr bwMode="auto">
          <a:xfrm>
            <a:off x="7847013" y="3605213"/>
            <a:ext cx="38100" cy="38100"/>
            <a:chOff x="4943" y="2271"/>
            <a:chExt cx="24" cy="24"/>
          </a:xfrm>
        </p:grpSpPr>
        <p:sp>
          <p:nvSpPr>
            <p:cNvPr id="57" name="Oval 16"/>
            <p:cNvSpPr>
              <a:spLocks noChangeArrowheads="1"/>
            </p:cNvSpPr>
            <p:nvPr/>
          </p:nvSpPr>
          <p:spPr bwMode="auto">
            <a:xfrm>
              <a:off x="4943" y="227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Oval 17"/>
            <p:cNvSpPr>
              <a:spLocks noChangeArrowheads="1"/>
            </p:cNvSpPr>
            <p:nvPr/>
          </p:nvSpPr>
          <p:spPr bwMode="auto">
            <a:xfrm>
              <a:off x="4943" y="227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1"/>
          <p:cNvGrpSpPr>
            <a:grpSpLocks/>
          </p:cNvGrpSpPr>
          <p:nvPr/>
        </p:nvGrpSpPr>
        <p:grpSpPr bwMode="auto">
          <a:xfrm>
            <a:off x="7053263" y="4910138"/>
            <a:ext cx="38100" cy="38100"/>
            <a:chOff x="4443" y="3093"/>
            <a:chExt cx="24" cy="24"/>
          </a:xfrm>
        </p:grpSpPr>
        <p:sp>
          <p:nvSpPr>
            <p:cNvPr id="55" name="Oval 19"/>
            <p:cNvSpPr>
              <a:spLocks noChangeArrowheads="1"/>
            </p:cNvSpPr>
            <p:nvPr/>
          </p:nvSpPr>
          <p:spPr bwMode="auto">
            <a:xfrm>
              <a:off x="4443" y="309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20"/>
            <p:cNvSpPr>
              <a:spLocks noChangeArrowheads="1"/>
            </p:cNvSpPr>
            <p:nvPr/>
          </p:nvSpPr>
          <p:spPr bwMode="auto">
            <a:xfrm>
              <a:off x="4443" y="309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25"/>
          <p:cNvGrpSpPr>
            <a:grpSpLocks/>
          </p:cNvGrpSpPr>
          <p:nvPr/>
        </p:nvGrpSpPr>
        <p:grpSpPr bwMode="auto">
          <a:xfrm>
            <a:off x="7062788" y="3830638"/>
            <a:ext cx="273050" cy="327025"/>
            <a:chOff x="4449" y="2413"/>
            <a:chExt cx="172" cy="206"/>
          </a:xfrm>
        </p:grpSpPr>
        <p:sp>
          <p:nvSpPr>
            <p:cNvPr id="52" name="Oval 22"/>
            <p:cNvSpPr>
              <a:spLocks noChangeArrowheads="1"/>
            </p:cNvSpPr>
            <p:nvPr/>
          </p:nvSpPr>
          <p:spPr bwMode="auto">
            <a:xfrm>
              <a:off x="4534" y="2595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23"/>
            <p:cNvSpPr>
              <a:spLocks noChangeArrowheads="1"/>
            </p:cNvSpPr>
            <p:nvPr/>
          </p:nvSpPr>
          <p:spPr bwMode="auto">
            <a:xfrm>
              <a:off x="4534" y="2595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4449" y="2413"/>
              <a:ext cx="17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9" name="Group 29"/>
          <p:cNvGrpSpPr>
            <a:grpSpLocks/>
          </p:cNvGrpSpPr>
          <p:nvPr/>
        </p:nvGrpSpPr>
        <p:grpSpPr bwMode="auto">
          <a:xfrm>
            <a:off x="8493126" y="2809875"/>
            <a:ext cx="247650" cy="317500"/>
            <a:chOff x="5350" y="1770"/>
            <a:chExt cx="156" cy="200"/>
          </a:xfrm>
        </p:grpSpPr>
        <p:sp>
          <p:nvSpPr>
            <p:cNvPr id="49" name="Oval 26"/>
            <p:cNvSpPr>
              <a:spLocks noChangeArrowheads="1"/>
            </p:cNvSpPr>
            <p:nvPr/>
          </p:nvSpPr>
          <p:spPr bwMode="auto">
            <a:xfrm>
              <a:off x="5352" y="1946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27"/>
            <p:cNvSpPr>
              <a:spLocks noChangeArrowheads="1"/>
            </p:cNvSpPr>
            <p:nvPr/>
          </p:nvSpPr>
          <p:spPr bwMode="auto">
            <a:xfrm>
              <a:off x="5352" y="1946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28"/>
            <p:cNvSpPr>
              <a:spLocks noChangeArrowheads="1"/>
            </p:cNvSpPr>
            <p:nvPr/>
          </p:nvSpPr>
          <p:spPr bwMode="auto">
            <a:xfrm>
              <a:off x="5350" y="177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0" name="Group 33"/>
          <p:cNvGrpSpPr>
            <a:grpSpLocks/>
          </p:cNvGrpSpPr>
          <p:nvPr/>
        </p:nvGrpSpPr>
        <p:grpSpPr bwMode="auto">
          <a:xfrm>
            <a:off x="6740526" y="5700713"/>
            <a:ext cx="258763" cy="333375"/>
            <a:chOff x="4246" y="3591"/>
            <a:chExt cx="163" cy="210"/>
          </a:xfrm>
        </p:grpSpPr>
        <p:sp>
          <p:nvSpPr>
            <p:cNvPr id="46" name="Oval 30"/>
            <p:cNvSpPr>
              <a:spLocks noChangeArrowheads="1"/>
            </p:cNvSpPr>
            <p:nvPr/>
          </p:nvSpPr>
          <p:spPr bwMode="auto">
            <a:xfrm>
              <a:off x="4352" y="359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31"/>
            <p:cNvSpPr>
              <a:spLocks noChangeArrowheads="1"/>
            </p:cNvSpPr>
            <p:nvPr/>
          </p:nvSpPr>
          <p:spPr bwMode="auto">
            <a:xfrm>
              <a:off x="4352" y="359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32"/>
            <p:cNvSpPr>
              <a:spLocks noChangeArrowheads="1"/>
            </p:cNvSpPr>
            <p:nvPr/>
          </p:nvSpPr>
          <p:spPr bwMode="auto">
            <a:xfrm>
              <a:off x="4246" y="3610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D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36"/>
          <p:cNvGrpSpPr>
            <a:grpSpLocks/>
          </p:cNvGrpSpPr>
          <p:nvPr/>
        </p:nvGrpSpPr>
        <p:grpSpPr bwMode="auto">
          <a:xfrm>
            <a:off x="7872413" y="4498975"/>
            <a:ext cx="38100" cy="38100"/>
            <a:chOff x="4959" y="2834"/>
            <a:chExt cx="24" cy="24"/>
          </a:xfrm>
        </p:grpSpPr>
        <p:sp>
          <p:nvSpPr>
            <p:cNvPr id="44" name="Oval 34"/>
            <p:cNvSpPr>
              <a:spLocks noChangeArrowheads="1"/>
            </p:cNvSpPr>
            <p:nvPr/>
          </p:nvSpPr>
          <p:spPr bwMode="auto">
            <a:xfrm>
              <a:off x="4959" y="2834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35"/>
            <p:cNvSpPr>
              <a:spLocks noChangeArrowheads="1"/>
            </p:cNvSpPr>
            <p:nvPr/>
          </p:nvSpPr>
          <p:spPr bwMode="auto">
            <a:xfrm>
              <a:off x="4959" y="2834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40"/>
          <p:cNvGrpSpPr>
            <a:grpSpLocks/>
          </p:cNvGrpSpPr>
          <p:nvPr/>
        </p:nvGrpSpPr>
        <p:grpSpPr bwMode="auto">
          <a:xfrm>
            <a:off x="9158288" y="5300663"/>
            <a:ext cx="247650" cy="322263"/>
            <a:chOff x="5769" y="3339"/>
            <a:chExt cx="156" cy="203"/>
          </a:xfrm>
        </p:grpSpPr>
        <p:sp>
          <p:nvSpPr>
            <p:cNvPr id="41" name="Oval 37"/>
            <p:cNvSpPr>
              <a:spLocks noChangeArrowheads="1"/>
            </p:cNvSpPr>
            <p:nvPr/>
          </p:nvSpPr>
          <p:spPr bwMode="auto">
            <a:xfrm>
              <a:off x="5787" y="3339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Oval 38"/>
            <p:cNvSpPr>
              <a:spLocks noChangeArrowheads="1"/>
            </p:cNvSpPr>
            <p:nvPr/>
          </p:nvSpPr>
          <p:spPr bwMode="auto">
            <a:xfrm>
              <a:off x="5787" y="3339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5769" y="3351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3" name="Group 44"/>
          <p:cNvGrpSpPr>
            <a:grpSpLocks/>
          </p:cNvGrpSpPr>
          <p:nvPr/>
        </p:nvGrpSpPr>
        <p:grpSpPr bwMode="auto">
          <a:xfrm>
            <a:off x="7300913" y="2744788"/>
            <a:ext cx="247650" cy="327025"/>
            <a:chOff x="4599" y="1729"/>
            <a:chExt cx="156" cy="206"/>
          </a:xfrm>
        </p:grpSpPr>
        <p:sp>
          <p:nvSpPr>
            <p:cNvPr id="38" name="Oval 41"/>
            <p:cNvSpPr>
              <a:spLocks noChangeArrowheads="1"/>
            </p:cNvSpPr>
            <p:nvPr/>
          </p:nvSpPr>
          <p:spPr bwMode="auto">
            <a:xfrm>
              <a:off x="4658" y="191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4658" y="191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43"/>
            <p:cNvSpPr>
              <a:spLocks noChangeArrowheads="1"/>
            </p:cNvSpPr>
            <p:nvPr/>
          </p:nvSpPr>
          <p:spPr bwMode="auto">
            <a:xfrm>
              <a:off x="4599" y="1729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4" name="Group 48"/>
          <p:cNvGrpSpPr>
            <a:grpSpLocks/>
          </p:cNvGrpSpPr>
          <p:nvPr/>
        </p:nvGrpSpPr>
        <p:grpSpPr bwMode="auto">
          <a:xfrm>
            <a:off x="6169026" y="4784725"/>
            <a:ext cx="247650" cy="312738"/>
            <a:chOff x="3886" y="3014"/>
            <a:chExt cx="156" cy="197"/>
          </a:xfrm>
        </p:grpSpPr>
        <p:sp>
          <p:nvSpPr>
            <p:cNvPr id="35" name="Oval 45"/>
            <p:cNvSpPr>
              <a:spLocks noChangeArrowheads="1"/>
            </p:cNvSpPr>
            <p:nvPr/>
          </p:nvSpPr>
          <p:spPr bwMode="auto">
            <a:xfrm>
              <a:off x="4006" y="3014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46"/>
            <p:cNvSpPr>
              <a:spLocks noChangeArrowheads="1"/>
            </p:cNvSpPr>
            <p:nvPr/>
          </p:nvSpPr>
          <p:spPr bwMode="auto">
            <a:xfrm>
              <a:off x="4006" y="3014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47"/>
            <p:cNvSpPr>
              <a:spLocks noChangeArrowheads="1"/>
            </p:cNvSpPr>
            <p:nvPr/>
          </p:nvSpPr>
          <p:spPr bwMode="auto">
            <a:xfrm>
              <a:off x="3886" y="302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7872414" y="4413249"/>
            <a:ext cx="290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O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96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0292" y="1472099"/>
            <a:ext cx="3458047" cy="35122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71950" y="532556"/>
            <a:ext cx="408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00"/>
                </a:solidFill>
              </a:rPr>
              <a:t>Chứng minh</a:t>
            </a:r>
            <a:endParaRPr lang="en-US" sz="2400" b="1" u="sng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99860" y="1353315"/>
            <a:ext cx="3467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a) CD = CE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2723025" y="1627113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c 1"/>
          <p:cNvSpPr/>
          <p:nvPr/>
        </p:nvSpPr>
        <p:spPr>
          <a:xfrm rot="4502556">
            <a:off x="6596232" y="3350537"/>
            <a:ext cx="411480" cy="351757"/>
          </a:xfrm>
          <a:prstGeom prst="arc">
            <a:avLst>
              <a:gd name="adj1" fmla="val 12465269"/>
              <a:gd name="adj2" fmla="val 20831752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9684091">
            <a:off x="7343952" y="2089959"/>
            <a:ext cx="411480" cy="351757"/>
          </a:xfrm>
          <a:prstGeom prst="arc">
            <a:avLst>
              <a:gd name="adj1" fmla="val 11556934"/>
              <a:gd name="adj2" fmla="val 20831752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23923" y="1849541"/>
                <a:ext cx="1222001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  <m:r>
                            <m:rPr>
                              <m:nor/>
                            </m:rPr>
                            <a:rPr lang="en-US" sz="2000" b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groupChr>
                      <m:r>
                        <a:rPr lang="en-US" sz="2000" b="1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𝐂𝐄</m:t>
                          </m:r>
                        </m:e>
                      </m:groupCh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3923" y="1849541"/>
                <a:ext cx="1222001" cy="449995"/>
              </a:xfrm>
              <a:prstGeom prst="rect">
                <a:avLst/>
              </a:prstGeom>
              <a:blipFill rotWithShape="0">
                <a:blip r:embed="rId3"/>
                <a:stretch>
                  <a:fillRect t="-20270" r="-6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044214" y="2632939"/>
                <a:ext cx="1500539" cy="410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DAC</m:t>
                          </m:r>
                        </m:e>
                      </m:acc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EBC</m:t>
                          </m:r>
                        </m:e>
                      </m:acc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214" y="2632939"/>
                <a:ext cx="1500539" cy="410433"/>
              </a:xfrm>
              <a:prstGeom prst="rect">
                <a:avLst/>
              </a:prstGeom>
              <a:blipFill rotWithShape="0">
                <a:blip r:embed="rId4"/>
                <a:stretch>
                  <a:fillRect t="-8955" r="-398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870800" y="3722303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I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83313" y="2033526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K</a:t>
            </a:r>
            <a:endParaRPr lang="en-US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903549" y="3959877"/>
                <a:ext cx="2281329" cy="410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DAC</m:t>
                          </m:r>
                        </m:e>
                      </m:acc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ACB</m:t>
                          </m:r>
                        </m:e>
                      </m:acc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49" y="3959877"/>
                <a:ext cx="2281329" cy="410433"/>
              </a:xfrm>
              <a:prstGeom prst="rect">
                <a:avLst/>
              </a:prstGeom>
              <a:blipFill rotWithShape="0">
                <a:blip r:embed="rId5"/>
                <a:stretch>
                  <a:fillRect t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156584" y="3948058"/>
                <a:ext cx="2270109" cy="410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</m:acc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ACB</m:t>
                          </m:r>
                        </m:e>
                      </m:acc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584" y="3948058"/>
                <a:ext cx="2270109" cy="410433"/>
              </a:xfrm>
              <a:prstGeom prst="rect">
                <a:avLst/>
              </a:prstGeom>
              <a:blipFill rotWithShape="0">
                <a:blip r:embed="rId6"/>
                <a:stretch>
                  <a:fillRect t="-8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2052510" y="3018353"/>
            <a:ext cx="1459728" cy="834244"/>
            <a:chOff x="2052510" y="3018353"/>
            <a:chExt cx="1459728" cy="834244"/>
          </a:xfrm>
        </p:grpSpPr>
        <p:cxnSp>
          <p:nvCxnSpPr>
            <p:cNvPr id="22" name="Straight Arrow Connector 21"/>
            <p:cNvCxnSpPr/>
            <p:nvPr/>
          </p:nvCxnSpPr>
          <p:spPr>
            <a:xfrm flipH="1" flipV="1">
              <a:off x="2065542" y="3537814"/>
              <a:ext cx="5832" cy="314783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2052510" y="3018353"/>
              <a:ext cx="1459728" cy="777575"/>
              <a:chOff x="2052510" y="3018353"/>
              <a:chExt cx="1459728" cy="777575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2052510" y="3018353"/>
                <a:ext cx="1453896" cy="471769"/>
                <a:chOff x="2456863" y="1674568"/>
                <a:chExt cx="1453896" cy="471769"/>
              </a:xfrm>
            </p:grpSpPr>
            <p:cxnSp>
              <p:nvCxnSpPr>
                <p:cNvPr id="10" name="Straight Connector 9"/>
                <p:cNvCxnSpPr/>
                <p:nvPr/>
              </p:nvCxnSpPr>
              <p:spPr>
                <a:xfrm flipV="1">
                  <a:off x="2456863" y="2137360"/>
                  <a:ext cx="1453896" cy="8977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 flipV="1">
                  <a:off x="3203712" y="1674568"/>
                  <a:ext cx="0" cy="471769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Arrow Connector 22"/>
              <p:cNvCxnSpPr/>
              <p:nvPr/>
            </p:nvCxnSpPr>
            <p:spPr>
              <a:xfrm flipH="1" flipV="1">
                <a:off x="3506406" y="3481145"/>
                <a:ext cx="5832" cy="314783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4" name="Straight Arrow Connector 23"/>
          <p:cNvCxnSpPr/>
          <p:nvPr/>
        </p:nvCxnSpPr>
        <p:spPr>
          <a:xfrm flipH="1" flipV="1">
            <a:off x="2753201" y="2192565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4061156" y="4326688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1922704" y="4300231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887547" y="4686916"/>
                <a:ext cx="201696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ΔAIC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vuông tại I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547" y="4686916"/>
                <a:ext cx="2016962" cy="400110"/>
              </a:xfrm>
              <a:prstGeom prst="rect">
                <a:avLst/>
              </a:prstGeom>
              <a:blipFill rotWithShape="0">
                <a:blip r:embed="rId7"/>
                <a:stretch>
                  <a:fillRect t="-10769" r="-606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3381689" y="4615014"/>
                <a:ext cx="220611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m:rPr>
                        <m:sty m:val="p"/>
                      </m:rP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BK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vuông tại K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689" y="4615014"/>
                <a:ext cx="2206117" cy="400110"/>
              </a:xfrm>
              <a:prstGeom prst="rect">
                <a:avLst/>
              </a:prstGeom>
              <a:blipFill rotWithShape="0">
                <a:blip r:embed="rId8"/>
                <a:stretch>
                  <a:fillRect t="-9091" b="-24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V="1">
            <a:off x="7024992" y="4116182"/>
            <a:ext cx="2247900" cy="42101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587092" y="1935665"/>
            <a:ext cx="685800" cy="218051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7812737">
            <a:off x="8599344" y="3623943"/>
            <a:ext cx="477567" cy="506600"/>
          </a:xfrm>
          <a:prstGeom prst="arc">
            <a:avLst>
              <a:gd name="adj1" fmla="val 12513658"/>
              <a:gd name="adj2" fmla="val 20292072"/>
            </a:avLst>
          </a:prstGeom>
          <a:ln w="28575"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7024992" y="1935665"/>
            <a:ext cx="1562100" cy="2601529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3958210" y="3735027"/>
            <a:ext cx="727587" cy="720466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701749" y="3828132"/>
            <a:ext cx="727587" cy="720466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6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4" grpId="0"/>
      <p:bldP spid="14" grpId="0"/>
      <p:bldP spid="15" grpId="0"/>
      <p:bldP spid="16" grpId="0"/>
      <p:bldP spid="18" grpId="0"/>
      <p:bldP spid="27" grpId="0"/>
      <p:bldP spid="28" grpId="0"/>
      <p:bldP spid="42" grpId="0" animBg="1"/>
      <p:bldP spid="3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1017" y="1472099"/>
            <a:ext cx="3458047" cy="35122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75300" y="637207"/>
            <a:ext cx="408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00"/>
                </a:solidFill>
              </a:rPr>
              <a:t>Chứng minh</a:t>
            </a:r>
            <a:endParaRPr lang="en-US" sz="2400" b="1" u="sng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46805" y="3722303"/>
            <a:ext cx="630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chemeClr val="bg1"/>
                </a:solidFill>
              </a:rPr>
              <a:t>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74038" y="2033526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K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037289" y="3638634"/>
            <a:ext cx="0" cy="45302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3143250" y="2306965"/>
            <a:ext cx="2717822" cy="811451"/>
            <a:chOff x="3143250" y="2306965"/>
            <a:chExt cx="2717822" cy="811451"/>
          </a:xfrm>
        </p:grpSpPr>
        <p:cxnSp>
          <p:nvCxnSpPr>
            <p:cNvPr id="6" name="Straight Arrow Connector 5"/>
            <p:cNvCxnSpPr/>
            <p:nvPr/>
          </p:nvCxnSpPr>
          <p:spPr>
            <a:xfrm flipH="1" flipV="1">
              <a:off x="5855240" y="2803633"/>
              <a:ext cx="5832" cy="314783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3143250" y="2306965"/>
              <a:ext cx="2717822" cy="471769"/>
              <a:chOff x="1885312" y="1674568"/>
              <a:chExt cx="2717822" cy="471769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1885312" y="2137360"/>
                <a:ext cx="2717822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V="1">
                <a:off x="3203712" y="1674568"/>
                <a:ext cx="0" cy="471769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Straight Arrow Connector 23"/>
            <p:cNvCxnSpPr/>
            <p:nvPr/>
          </p:nvCxnSpPr>
          <p:spPr>
            <a:xfrm flipH="1" flipV="1">
              <a:off x="3176352" y="2750786"/>
              <a:ext cx="5832" cy="314783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Arrow Connector 25"/>
          <p:cNvCxnSpPr/>
          <p:nvPr/>
        </p:nvCxnSpPr>
        <p:spPr>
          <a:xfrm flipH="1" flipV="1">
            <a:off x="2722721" y="3749301"/>
            <a:ext cx="5832" cy="49504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11609" y="1299979"/>
            <a:ext cx="3467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Cách 2</a:t>
            </a:r>
            <a:r>
              <a:rPr lang="en-US" sz="2000" b="1" u="sng" dirty="0">
                <a:solidFill>
                  <a:srgbClr val="FFFF00"/>
                </a:solidFill>
              </a:rPr>
              <a:t> </a:t>
            </a:r>
            <a:r>
              <a:rPr lang="en-US" sz="2000" b="1" dirty="0">
                <a:solidFill>
                  <a:srgbClr val="FFFF00"/>
                </a:solidFill>
              </a:rPr>
              <a:t>        </a:t>
            </a:r>
            <a:r>
              <a:rPr lang="vi-VN" sz="2000" b="1" dirty="0">
                <a:solidFill>
                  <a:srgbClr val="FFFF00"/>
                </a:solidFill>
              </a:rPr>
              <a:t>    CD = CE 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4420005" y="1714054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881628" y="1915188"/>
                <a:ext cx="1197572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  <m:r>
                            <m:rPr>
                              <m:nor/>
                            </m:rPr>
                            <a:rPr lang="en-US" sz="2000" b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groupChr>
                      <m:r>
                        <a:rPr lang="en-US" sz="2000" b="1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𝐂𝐄</m:t>
                          </m:r>
                        </m:e>
                      </m:groupCh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628" y="1915188"/>
                <a:ext cx="1197572" cy="449995"/>
              </a:xfrm>
              <a:prstGeom prst="rect">
                <a:avLst/>
              </a:prstGeom>
              <a:blipFill rotWithShape="0">
                <a:blip r:embed="rId3"/>
                <a:stretch>
                  <a:fillRect t="-20270" r="-6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1640702" y="3002105"/>
                <a:ext cx="2624436" cy="758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m:rPr>
                                  <m:nor/>
                                </m:rPr>
                                <a:rPr lang="en-US" sz="20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groupChr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AB</m:t>
                              </m:r>
                            </m:e>
                          </m:groupCh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702" y="3002105"/>
                <a:ext cx="2624436" cy="75866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4875860" y="3022403"/>
                <a:ext cx="2601994" cy="758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m:rPr>
                              <m:nor/>
                            </m:rPr>
                            <a:rPr lang="vi-VN" sz="2000" b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m:rPr>
                                  <m:sty m:val="p"/>
                                </m:rPr>
                                <a:rPr lang="vi-VN" sz="20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e>
                          </m:groupChr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200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sz="200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sz="20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AB</m:t>
                              </m:r>
                            </m:e>
                          </m:groupChr>
                        </m:num>
                        <m:den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860" y="3022403"/>
                <a:ext cx="2601994" cy="75866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4832569" y="4168710"/>
            <a:ext cx="630557" cy="1232353"/>
            <a:chOff x="3485653" y="4542852"/>
            <a:chExt cx="630557" cy="12323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/>
                <p:cNvSpPr/>
                <p:nvPr/>
              </p:nvSpPr>
              <p:spPr>
                <a:xfrm>
                  <a:off x="3485653" y="4542852"/>
                  <a:ext cx="630557" cy="10749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{"/>
                            <m:endChr m:val=""/>
                            <m:ctrlPr>
                              <a:rPr lang="en-US" sz="2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en-US" sz="200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/>
                              <m:e/>
                              <m:e/>
                            </m:eqAr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Rectangle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5653" y="4542852"/>
                  <a:ext cx="630557" cy="10749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Rectangle 34"/>
            <p:cNvSpPr/>
            <p:nvPr/>
          </p:nvSpPr>
          <p:spPr>
            <a:xfrm>
              <a:off x="3622080" y="5375095"/>
              <a:ext cx="1847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127362" y="4244343"/>
            <a:ext cx="586443" cy="1182975"/>
            <a:chOff x="3470260" y="4561452"/>
            <a:chExt cx="586443" cy="11829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>
                <a:xfrm>
                  <a:off x="3470260" y="4561452"/>
                  <a:ext cx="586443" cy="9766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{"/>
                            <m:endChr m:val=""/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eqArr>
                              <m:eqArrPr>
                                <m:ctrlPr>
                                  <a:rPr lang="en-US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/>
                              <m:e/>
                              <m:e/>
                            </m:eqArr>
                          </m:e>
                        </m:d>
                      </m:oMath>
                    </m:oMathPara>
                  </a14:m>
                  <a:endParaRPr lang="en-US" i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0260" y="4561452"/>
                  <a:ext cx="586443" cy="976614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Rectangle 37"/>
            <p:cNvSpPr/>
            <p:nvPr/>
          </p:nvSpPr>
          <p:spPr>
            <a:xfrm>
              <a:off x="3622080" y="5375095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0" name="Oval 39"/>
          <p:cNvSpPr/>
          <p:nvPr/>
        </p:nvSpPr>
        <p:spPr>
          <a:xfrm>
            <a:off x="2739032" y="2930161"/>
            <a:ext cx="846263" cy="653239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921619" y="2982179"/>
            <a:ext cx="797345" cy="601221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10584843" y="1975310"/>
            <a:ext cx="685800" cy="218051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996344" y="4122413"/>
            <a:ext cx="2274299" cy="408419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6168752">
            <a:off x="8910227" y="3511903"/>
            <a:ext cx="561975" cy="486878"/>
          </a:xfrm>
          <a:prstGeom prst="arc">
            <a:avLst>
              <a:gd name="adj1" fmla="val 16200000"/>
              <a:gd name="adj2" fmla="val 438857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3269848">
            <a:off x="9673437" y="2198500"/>
            <a:ext cx="561975" cy="486878"/>
          </a:xfrm>
          <a:prstGeom prst="arc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89316" y="4160004"/>
                <a:ext cx="2914438" cy="692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ID</m:t>
                          </m:r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m:rPr>
                                  <m:sty m:val="p"/>
                                </m:rPr>
                                <a:rPr lang="vi-VN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</m:e>
                          </m:groupChr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AB</m:t>
                              </m:r>
                            </m:e>
                          </m:groupChr>
                        </m:num>
                        <m:den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16" y="4160004"/>
                <a:ext cx="2914438" cy="69211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63479" y="4723099"/>
                <a:ext cx="3496118" cy="3783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ID</m:t>
                          </m:r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vi-VN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AD</m:t>
                          </m:r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⊥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ạ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479" y="4723099"/>
                <a:ext cx="3496118" cy="378373"/>
              </a:xfrm>
              <a:prstGeom prst="rect">
                <a:avLst/>
              </a:prstGeom>
              <a:blipFill rotWithShape="0">
                <a:blip r:embed="rId9"/>
                <a:stretch>
                  <a:fillRect t="-1613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086755" y="4748114"/>
                <a:ext cx="3495135" cy="3783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EKC</m:t>
                          </m:r>
                        </m:e>
                      </m:acc>
                      <m:r>
                        <a:rPr lang="en-US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vi-VN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BE</m:t>
                          </m:r>
                          <m: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⊥</m:t>
                          </m:r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AC</m:t>
                          </m:r>
                          <m: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ạ</m:t>
                          </m:r>
                          <m:r>
                            <m:rPr>
                              <m:sty m:val="p"/>
                            </m:rP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m:rPr>
                              <m:sty m:val="p"/>
                            </m:rP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755" y="4748114"/>
                <a:ext cx="3495135" cy="378373"/>
              </a:xfrm>
              <a:prstGeom prst="rect">
                <a:avLst/>
              </a:prstGeom>
              <a:blipFill rotWithShape="0">
                <a:blip r:embed="rId10"/>
                <a:stretch>
                  <a:fillRect t="-1613" b="-96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42244" y="4091660"/>
                <a:ext cx="3770385" cy="692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EKC</m:t>
                          </m:r>
                        </m:e>
                      </m:acc>
                      <m:r>
                        <a:rPr lang="en-US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  <m:r>
                                <m:rPr>
                                  <m:sty m:val="p"/>
                                </m:rPr>
                                <a:rPr lang="vi-VN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E</m:t>
                              </m:r>
                            </m:e>
                          </m:groupChr>
                          <m: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vi-VN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AB</m:t>
                              </m:r>
                            </m:e>
                          </m:groupChr>
                        </m:num>
                        <m:den>
                          <m: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244" y="4091660"/>
                <a:ext cx="3770385" cy="69211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32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/>
      <p:bldP spid="40" grpId="0" animBg="1"/>
      <p:bldP spid="41" grpId="0" animBg="1"/>
      <p:bldP spid="48" grpId="0" animBg="1"/>
      <p:bldP spid="49" grpId="0" animBg="1"/>
      <p:bldP spid="2" grpId="0"/>
      <p:bldP spid="3" grpId="0"/>
      <p:bldP spid="4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6791" y="1251825"/>
            <a:ext cx="3458047" cy="35122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98729" y="715313"/>
            <a:ext cx="408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00"/>
                </a:solidFill>
              </a:rPr>
              <a:t>Chứng minh</a:t>
            </a:r>
            <a:endParaRPr lang="en-US" sz="2400" b="1" u="sng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275" y="917254"/>
            <a:ext cx="3467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a) CD = CE </a:t>
            </a:r>
          </a:p>
        </p:txBody>
      </p:sp>
      <p:sp>
        <p:nvSpPr>
          <p:cNvPr id="2" name="Arc 1"/>
          <p:cNvSpPr/>
          <p:nvPr/>
        </p:nvSpPr>
        <p:spPr>
          <a:xfrm rot="4185655">
            <a:off x="8178829" y="3146409"/>
            <a:ext cx="411480" cy="351757"/>
          </a:xfrm>
          <a:prstGeom prst="arc">
            <a:avLst>
              <a:gd name="adj1" fmla="val 12465269"/>
              <a:gd name="adj2" fmla="val 20831752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9684091">
            <a:off x="8953296" y="1889904"/>
            <a:ext cx="411480" cy="351757"/>
          </a:xfrm>
          <a:prstGeom prst="arc">
            <a:avLst>
              <a:gd name="adj1" fmla="val 11398137"/>
              <a:gd name="adj2" fmla="val 20313188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652703" y="3510736"/>
            <a:ext cx="630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dirty="0">
                <a:solidFill>
                  <a:srgbClr val="FFFF00"/>
                </a:solidFill>
              </a:rPr>
              <a:t>I</a:t>
            </a:r>
            <a:endParaRPr lang="en-US" sz="22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92657" y="1833471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K</a:t>
            </a:r>
            <a:endParaRPr lang="en-US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0828" y="1272044"/>
                <a:ext cx="3919734" cy="4755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Gọi I là giao điểm của AD và BC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K là giao điểm của BE và AC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Vì BE </a:t>
                </a: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AC tại K   ( GT)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vi-VN" sz="2000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BKC vuông tại K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vi-VN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EBC</m:t>
                        </m:r>
                      </m:e>
                    </m:acc>
                    <m:r>
                      <a:rPr lang="vi-VN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vi-VN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ACB</m:t>
                        </m:r>
                      </m:e>
                    </m:acc>
                    <m:r>
                      <a:rPr lang="vi-VN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000" dirty="0">
                    <a:solidFill>
                      <a:srgbClr val="FFFF00"/>
                    </a:solidFill>
                  </a:rPr>
                  <a:t>= 90</a:t>
                </a:r>
                <a:r>
                  <a:rPr lang="vi-VN" sz="2000" baseline="30000" dirty="0">
                    <a:solidFill>
                      <a:srgbClr val="FFFF00"/>
                    </a:solidFill>
                  </a:rPr>
                  <a:t>0</a:t>
                </a:r>
                <a:r>
                  <a:rPr lang="vi-VN" sz="2000" dirty="0">
                    <a:solidFill>
                      <a:srgbClr val="FFFF00"/>
                    </a:solidFill>
                  </a:rPr>
                  <a:t>            </a:t>
                </a:r>
                <a:endParaRPr lang="vi-VN" sz="2000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Vì AD </a:t>
                </a: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BC tại I   ( GT)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vi-VN" sz="2000" i="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AIC vuông tại I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vi-VN" sz="200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DA</m:t>
                        </m:r>
                        <m:r>
                          <m:rPr>
                            <m:sty m:val="p"/>
                          </m:rPr>
                          <a:rPr lang="vi-VN" sz="2000" i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e>
                    </m:acc>
                    <m:r>
                      <a:rPr lang="vi-VN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vi-VN" sz="20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i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ACB</m:t>
                        </m:r>
                      </m:e>
                    </m:acc>
                    <m:r>
                      <a:rPr lang="vi-VN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000" dirty="0">
                    <a:solidFill>
                      <a:srgbClr val="FFFF00"/>
                    </a:solidFill>
                  </a:rPr>
                  <a:t>= 90</a:t>
                </a:r>
                <a:r>
                  <a:rPr lang="vi-VN" sz="2000" baseline="30000" dirty="0">
                    <a:solidFill>
                      <a:srgbClr val="FFFF00"/>
                    </a:solidFill>
                  </a:rPr>
                  <a:t>0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rgbClr val="FFFF00"/>
                    </a:solidFill>
                  </a:rPr>
                  <a:t>Từ (1) và (2) 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acc>
                        <m:accPr>
                          <m:chr m:val="̂"/>
                          <m:ctrlPr>
                            <a:rPr lang="vi-VN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EBC</m:t>
                          </m:r>
                        </m:e>
                      </m:acc>
                      <m: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vi-VN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DAC</m:t>
                          </m:r>
                        </m:e>
                      </m:acc>
                    </m:oMath>
                  </m:oMathPara>
                </a14:m>
                <a:endParaRPr lang="vi-VN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28" y="1272044"/>
                <a:ext cx="3919734" cy="4755148"/>
              </a:xfrm>
              <a:prstGeom prst="rect">
                <a:avLst/>
              </a:prstGeom>
              <a:blipFill rotWithShape="0">
                <a:blip r:embed="rId3"/>
                <a:stretch>
                  <a:fillRect l="-1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3477547" y="3176058"/>
            <a:ext cx="497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(1)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6623" y="4601625"/>
            <a:ext cx="497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(2)</a:t>
            </a:r>
            <a:endParaRPr lang="en-US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50345" y="1462176"/>
                <a:ext cx="3410850" cy="3339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Xét (O) có 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acc>
                      <m:accPr>
                        <m:chr m:val="̂"/>
                        <m:ctrlPr>
                          <a:rPr lang="vi-VN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EBC</m:t>
                        </m:r>
                      </m:e>
                    </m:acc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vi-VN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DAC</m:t>
                        </m:r>
                      </m:e>
                    </m:acc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( cmt)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                      ( Các góc nội tiếp bằng nhau chắn các cung bằng nhau)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EC = DC ( Liên hệ giữa cung và dây) </a:t>
                </a: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ĐPCM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345" y="1462176"/>
                <a:ext cx="3410850" cy="3339504"/>
              </a:xfrm>
              <a:prstGeom prst="rect">
                <a:avLst/>
              </a:prstGeom>
              <a:blipFill rotWithShape="0">
                <a:blip r:embed="rId4"/>
                <a:stretch>
                  <a:fillRect l="-1786" b="-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4280562" y="1433716"/>
            <a:ext cx="0" cy="4763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4423954" y="2379123"/>
                <a:ext cx="1477199" cy="628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EC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DC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3954" y="2379123"/>
                <a:ext cx="1477199" cy="62882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>
            <a:off x="7635240" y="1207008"/>
            <a:ext cx="0" cy="5038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rc 32"/>
          <p:cNvSpPr/>
          <p:nvPr/>
        </p:nvSpPr>
        <p:spPr>
          <a:xfrm rot="17812737">
            <a:off x="10157437" y="3396492"/>
            <a:ext cx="477567" cy="506600"/>
          </a:xfrm>
          <a:prstGeom prst="arc">
            <a:avLst>
              <a:gd name="adj1" fmla="val 12218249"/>
              <a:gd name="adj2" fmla="val 2082249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17812737">
            <a:off x="10170254" y="3396318"/>
            <a:ext cx="477567" cy="506600"/>
          </a:xfrm>
          <a:prstGeom prst="arc">
            <a:avLst>
              <a:gd name="adj1" fmla="val 12218249"/>
              <a:gd name="adj2" fmla="val 20822492"/>
            </a:avLst>
          </a:prstGeom>
          <a:ln w="28575">
            <a:solidFill>
              <a:srgbClr val="00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/>
          <p:cNvSpPr/>
          <p:nvPr/>
        </p:nvSpPr>
        <p:spPr>
          <a:xfrm rot="9684091">
            <a:off x="8944563" y="1872514"/>
            <a:ext cx="411480" cy="351757"/>
          </a:xfrm>
          <a:prstGeom prst="arc">
            <a:avLst>
              <a:gd name="adj1" fmla="val 11398137"/>
              <a:gd name="adj2" fmla="val 20313188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68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451" y="640948"/>
            <a:ext cx="3458047" cy="3512247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7315200" y="2781300"/>
            <a:ext cx="561975" cy="8953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89687" y="625126"/>
                <a:ext cx="1720343" cy="4969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b="1" u="sng" dirty="0">
                    <a:solidFill>
                      <a:srgbClr val="FFFF00"/>
                    </a:solidFill>
                    <a:ea typeface="Cambria Math" panose="020405030504060302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000" b="1" u="sng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b="1" u="sng" dirty="0">
                    <a:solidFill>
                      <a:srgbClr val="FFFF00"/>
                    </a:solidFill>
                  </a:rPr>
                  <a:t>BHD cân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687" y="625126"/>
                <a:ext cx="1720343" cy="496996"/>
              </a:xfrm>
              <a:prstGeom prst="rect">
                <a:avLst/>
              </a:prstGeom>
              <a:blipFill rotWithShape="0">
                <a:blip r:embed="rId3"/>
                <a:stretch>
                  <a:fillRect l="-3901" r="-2837" b="-2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990958" y="2926576"/>
            <a:ext cx="630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chemeClr val="bg1"/>
                </a:solidFill>
              </a:rPr>
              <a:t>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21894" y="1173791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K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Arc 1"/>
          <p:cNvSpPr/>
          <p:nvPr/>
        </p:nvSpPr>
        <p:spPr>
          <a:xfrm rot="2951173">
            <a:off x="7132524" y="2587003"/>
            <a:ext cx="599313" cy="658368"/>
          </a:xfrm>
          <a:prstGeom prst="arc">
            <a:avLst>
              <a:gd name="adj1" fmla="val 18281709"/>
              <a:gd name="adj2" fmla="val 1051534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>
            <a:off x="7235662" y="2397071"/>
            <a:ext cx="599313" cy="658368"/>
          </a:xfrm>
          <a:prstGeom prst="arc">
            <a:avLst>
              <a:gd name="adj1" fmla="val 18281709"/>
              <a:gd name="adj2" fmla="val 1461732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955524" y="1314401"/>
                <a:ext cx="6317475" cy="5186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+)Xét (O) có :</a:t>
                </a:r>
              </a:p>
              <a:p>
                <a:pPr>
                  <a:lnSpc>
                    <a:spcPct val="150000"/>
                  </a:lnSpc>
                </a:pPr>
                <a:endParaRPr lang="vi-VN" sz="2000" dirty="0">
                  <a:solidFill>
                    <a:schemeClr val="bg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vi-VN" sz="2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EBC</m:t>
                        </m:r>
                      </m:e>
                    </m:acc>
                    <m:r>
                      <a:rPr lang="vi-VN" sz="2000" b="0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 </m:t>
                    </m:r>
                    <m:acc>
                      <m:accPr>
                        <m:chr m:val="̂"/>
                        <m:ctrlPr>
                          <a:rPr lang="vi-VN" sz="200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2000" b="0" i="0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DBC</m:t>
                        </m:r>
                      </m:e>
                    </m:acc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      ( các góc nội tiếp chắn các cung bằng nhau thì bằng nhau 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BI là đường phân giác của </a:t>
                </a: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BHD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+) Xét </a:t>
                </a: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BHD có : 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BI là đường phân giác          ( cmt)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Đồng thời BI là đường cao   (AD </a:t>
                </a: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BC tại I )</a:t>
                </a:r>
                <a:endParaRPr lang="vi-VN" sz="200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vi-VN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BHD  cân tại B                ( DHNB tam giác cân) 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vi-VN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ĐPCM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  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524" y="1314401"/>
                <a:ext cx="6317475" cy="5186163"/>
              </a:xfrm>
              <a:prstGeom prst="rect">
                <a:avLst/>
              </a:prstGeom>
              <a:blipFill rotWithShape="0">
                <a:blip r:embed="rId4"/>
                <a:stretch>
                  <a:fillRect l="-10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889687" y="1732534"/>
                <a:ext cx="2974404" cy="6288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EC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DC</m:t>
                        </m:r>
                      </m:e>
                    </m:groupChr>
                    <m: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           (cmt)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687" y="1732534"/>
                <a:ext cx="2974404" cy="628826"/>
              </a:xfrm>
              <a:prstGeom prst="rect">
                <a:avLst/>
              </a:prstGeom>
              <a:blipFill rotWithShape="0">
                <a:blip r:embed="rId5"/>
                <a:stretch>
                  <a:fillRect r="-1639" b="-4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 rot="6807554">
            <a:off x="7683813" y="3126475"/>
            <a:ext cx="461255" cy="552165"/>
            <a:chOff x="8305800" y="5251924"/>
            <a:chExt cx="461255" cy="552165"/>
          </a:xfrm>
        </p:grpSpPr>
        <p:sp>
          <p:nvSpPr>
            <p:cNvPr id="11" name="Arc 10"/>
            <p:cNvSpPr/>
            <p:nvPr/>
          </p:nvSpPr>
          <p:spPr>
            <a:xfrm rot="9771475">
              <a:off x="8305800" y="5251924"/>
              <a:ext cx="461255" cy="476250"/>
            </a:xfrm>
            <a:prstGeom prst="arc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1376954" flipH="1" flipV="1">
              <a:off x="8454369" y="5563594"/>
              <a:ext cx="1" cy="240495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5400000">
            <a:off x="9609111" y="2851424"/>
            <a:ext cx="461255" cy="552165"/>
            <a:chOff x="8305800" y="5251924"/>
            <a:chExt cx="461255" cy="552165"/>
          </a:xfrm>
        </p:grpSpPr>
        <p:sp>
          <p:nvSpPr>
            <p:cNvPr id="25" name="Arc 24"/>
            <p:cNvSpPr/>
            <p:nvPr/>
          </p:nvSpPr>
          <p:spPr>
            <a:xfrm rot="9771475">
              <a:off x="8305800" y="5251924"/>
              <a:ext cx="461255" cy="476250"/>
            </a:xfrm>
            <a:prstGeom prst="arc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376954" flipH="1" flipV="1">
              <a:off x="8454369" y="5563594"/>
              <a:ext cx="1" cy="240495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7897357" y="1974156"/>
            <a:ext cx="461255" cy="543163"/>
            <a:chOff x="8305800" y="5251924"/>
            <a:chExt cx="461255" cy="543163"/>
          </a:xfrm>
        </p:grpSpPr>
        <p:sp>
          <p:nvSpPr>
            <p:cNvPr id="28" name="Arc 27"/>
            <p:cNvSpPr/>
            <p:nvPr/>
          </p:nvSpPr>
          <p:spPr>
            <a:xfrm rot="9771475">
              <a:off x="8305800" y="5251924"/>
              <a:ext cx="461255" cy="476250"/>
            </a:xfrm>
            <a:prstGeom prst="arc">
              <a:avLst>
                <a:gd name="adj1" fmla="val 17462916"/>
                <a:gd name="adj2" fmla="val 0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 rot="1376954" flipH="1" flipV="1">
              <a:off x="8430994" y="5554592"/>
              <a:ext cx="1" cy="240495"/>
            </a:xfrm>
            <a:prstGeom prst="line">
              <a:avLst/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/>
        </p:nvSpPr>
        <p:spPr>
          <a:xfrm>
            <a:off x="5638800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12" name="Arc 11"/>
          <p:cNvSpPr/>
          <p:nvPr/>
        </p:nvSpPr>
        <p:spPr>
          <a:xfrm rot="4480397">
            <a:off x="7666231" y="1565166"/>
            <a:ext cx="747251" cy="963561"/>
          </a:xfrm>
          <a:prstGeom prst="arc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2" grpId="1" animBg="1"/>
      <p:bldP spid="2" grpId="2" animBg="1"/>
      <p:bldP spid="8" grpId="0" animBg="1"/>
      <p:bldP spid="8" grpId="1" animBg="1"/>
      <p:bldP spid="8" grpId="2" animBg="1"/>
      <p:bldP spid="10" grpId="0"/>
      <p:bldP spid="12" grpId="0" animBg="1"/>
      <p:bldP spid="12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314" y="1458169"/>
            <a:ext cx="3458047" cy="3512247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8387063" y="3603498"/>
            <a:ext cx="561975" cy="8953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72242" y="836643"/>
                <a:ext cx="1753429" cy="5778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400" b="1" u="sng" dirty="0">
                    <a:solidFill>
                      <a:srgbClr val="FFFF00"/>
                    </a:solidFill>
                    <a:ea typeface="Cambria Math" panose="02040503050406030204" pitchFamily="18" charset="0"/>
                  </a:rPr>
                  <a:t>c) </a:t>
                </a:r>
                <a14:m>
                  <m:oMath xmlns:m="http://schemas.openxmlformats.org/officeDocument/2006/math">
                    <m:r>
                      <a:rPr lang="vi-VN" sz="2400" b="1" i="0" u="sng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𝐂𝐃</m:t>
                    </m:r>
                    <m:r>
                      <a:rPr lang="vi-VN" sz="2400" b="1" i="0" u="sng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vi-VN" sz="2400" b="1" i="0" u="sng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𝐂𝐇</m:t>
                    </m:r>
                  </m:oMath>
                </a14:m>
                <a:endParaRPr lang="vi-VN" sz="2400" b="1" u="sng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42" y="836643"/>
                <a:ext cx="1753429" cy="577850"/>
              </a:xfrm>
              <a:prstGeom prst="rect">
                <a:avLst/>
              </a:prstGeom>
              <a:blipFill rotWithShape="0">
                <a:blip r:embed="rId3"/>
                <a:stretch>
                  <a:fillRect l="-5208" b="-2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9239787" y="2955609"/>
            <a:ext cx="1981200" cy="11715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655301">
            <a:off x="9062821" y="3759619"/>
            <a:ext cx="630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chemeClr val="bg1"/>
                </a:solidFill>
              </a:rPr>
              <a:t>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93757" y="2006834"/>
            <a:ext cx="63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K</a:t>
            </a:r>
            <a:endParaRPr lang="en-US" sz="2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2003" y="1524448"/>
                <a:ext cx="7724072" cy="36974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vi-VN" sz="20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Vì </a:t>
                </a:r>
                <a14:m>
                  <m:oMath xmlns:m="http://schemas.openxmlformats.org/officeDocument/2006/math">
                    <m:r>
                      <a:rPr lang="vi-VN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BHD  cân tại B     ( cmt)</a:t>
                </a:r>
              </a:p>
              <a:p>
                <a:pPr>
                  <a:lnSpc>
                    <a:spcPct val="20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Mà BI là đường cao  ( cmt)</a:t>
                </a:r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BI đồng thời là đường trung trực ứng với HD ( TC tam cân)</a:t>
                </a:r>
              </a:p>
              <a:p>
                <a:pPr>
                  <a:lnSpc>
                    <a:spcPct val="200000"/>
                  </a:lnSpc>
                </a:pPr>
                <a:r>
                  <a:rPr lang="vi-VN" sz="2000" dirty="0">
                    <a:solidFill>
                      <a:schemeClr val="bg1"/>
                    </a:solidFill>
                  </a:rPr>
                  <a:t>Hay BC là đường trung trực ứng với HD </a:t>
                </a: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vi-VN" sz="20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vi-VN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CD</m:t>
                      </m:r>
                      <m:r>
                        <a:rPr lang="vi-VN" sz="20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vi-VN" sz="20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í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nh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ch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ấ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đ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ể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m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thu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ộ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đườ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ng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trung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tr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ự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ủ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đ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ạ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th</m:t>
                          </m:r>
                          <m: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ẳ</m:t>
                          </m:r>
                          <m:r>
                            <m:rPr>
                              <m:sty m:val="p"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ng</m:t>
                          </m:r>
                        </m:e>
                      </m:d>
                    </m:oMath>
                  </m:oMathPara>
                </a14:m>
                <a:endParaRPr lang="vi-VN" sz="2000" b="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ĐPCM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03" y="1524448"/>
                <a:ext cx="7724072" cy="3697487"/>
              </a:xfrm>
              <a:prstGeom prst="rect">
                <a:avLst/>
              </a:prstGeom>
              <a:blipFill rotWithShape="0">
                <a:blip r:embed="rId4"/>
                <a:stretch>
                  <a:fillRect l="-868" b="-1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 flipV="1">
            <a:off x="8387063" y="2955610"/>
            <a:ext cx="852724" cy="6478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387062" y="3603498"/>
            <a:ext cx="561976" cy="89535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87062" y="3603498"/>
            <a:ext cx="2833925" cy="52368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8949038" y="2955609"/>
            <a:ext cx="290749" cy="1543239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81825" y="691119"/>
            <a:ext cx="4086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FFFF00"/>
                </a:solidFill>
              </a:rPr>
              <a:t>Chứng minh</a:t>
            </a:r>
            <a:endParaRPr lang="en-US" sz="2400" b="1" u="sng" dirty="0">
              <a:solidFill>
                <a:srgbClr val="FFFF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9239787" y="2955609"/>
            <a:ext cx="1981200" cy="117157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8963025" y="4127184"/>
            <a:ext cx="2257962" cy="39719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23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322072" y="2860040"/>
            <a:ext cx="11636248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FF00"/>
                </a:solidFill>
              </a:rPr>
              <a:t>ÔN TẬP CHƯƠNG III ( TIẾT 1)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9300" y="4496815"/>
            <a:ext cx="7965440" cy="1315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800" b="1" dirty="0">
                <a:solidFill>
                  <a:srgbClr val="FFFF00"/>
                </a:solidFill>
              </a:rPr>
              <a:t>Giáo viên dạy  : </a:t>
            </a:r>
            <a:r>
              <a:rPr lang="en-US" sz="2800" b="1" dirty="0">
                <a:solidFill>
                  <a:srgbClr val="FFFF00"/>
                </a:solidFill>
              </a:rPr>
              <a:t>Đào Duy Tập</a:t>
            </a:r>
            <a:endParaRPr lang="vi-VN" sz="2800" b="1" dirty="0">
              <a:solidFill>
                <a:srgbClr val="FFFF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2800" b="1" dirty="0">
                <a:solidFill>
                  <a:srgbClr val="FFFF00"/>
                </a:solidFill>
              </a:rPr>
              <a:t>Trường THCS </a:t>
            </a:r>
            <a:r>
              <a:rPr lang="en-US" sz="2800" b="1" dirty="0" err="1">
                <a:solidFill>
                  <a:srgbClr val="FFFF00"/>
                </a:solidFill>
              </a:rPr>
              <a:t>Tả</a:t>
            </a:r>
            <a:r>
              <a:rPr lang="en-US" sz="2800" b="1" dirty="0">
                <a:solidFill>
                  <a:srgbClr val="FFFF00"/>
                </a:solidFill>
              </a:rPr>
              <a:t> Thanh </a:t>
            </a:r>
            <a:r>
              <a:rPr lang="en-US" sz="2800" b="1" dirty="0" err="1">
                <a:solidFill>
                  <a:srgbClr val="FFFF00"/>
                </a:solidFill>
              </a:rPr>
              <a:t>Oai</a:t>
            </a:r>
            <a:r>
              <a:rPr lang="en-US" sz="2800" b="1" dirty="0">
                <a:solidFill>
                  <a:srgbClr val="FFFF00"/>
                </a:solidFill>
              </a:rPr>
              <a:t> -  Thanh </a:t>
            </a:r>
            <a:r>
              <a:rPr lang="en-US" sz="2800" b="1" dirty="0" err="1">
                <a:solidFill>
                  <a:srgbClr val="FFFF00"/>
                </a:solidFill>
              </a:rPr>
              <a:t>Trì</a:t>
            </a:r>
            <a:r>
              <a:rPr lang="en-US" sz="2800" b="1" dirty="0">
                <a:solidFill>
                  <a:srgbClr val="FFFF00"/>
                </a:solidFill>
              </a:rPr>
              <a:t> -  </a:t>
            </a:r>
            <a:r>
              <a:rPr lang="en-US" sz="2800" b="1" dirty="0" err="1">
                <a:solidFill>
                  <a:srgbClr val="FFFF00"/>
                </a:solidFill>
              </a:rPr>
              <a:t>Hà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Nội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 useBgFill="1">
        <p:nvSpPr>
          <p:cNvPr id="6" name="TextBox 5"/>
          <p:cNvSpPr txBox="1"/>
          <p:nvPr/>
        </p:nvSpPr>
        <p:spPr>
          <a:xfrm>
            <a:off x="555752" y="982036"/>
            <a:ext cx="11636248" cy="61555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vi-VN" sz="3400" b="1" dirty="0">
                <a:solidFill>
                  <a:srgbClr val="FFFF00"/>
                </a:solidFill>
              </a:rPr>
              <a:t>CHƯƠNG III: GÓC VỚI ĐƯỜNG TRÒN</a:t>
            </a:r>
            <a:endParaRPr lang="en-US" sz="3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432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5607" y="663714"/>
            <a:ext cx="7458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d) Kẻ đường kính AM</a:t>
            </a:r>
          </a:p>
          <a:p>
            <a:r>
              <a:rPr lang="vi-VN" sz="2000" b="1" dirty="0">
                <a:solidFill>
                  <a:srgbClr val="FFFF00"/>
                </a:solidFill>
              </a:rPr>
              <a:t>    Chứng minh : Tứ giác BDMC là hình thang cân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534275" y="3095625"/>
            <a:ext cx="523875" cy="90487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544050" y="3614737"/>
            <a:ext cx="790576" cy="6619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4275" y="3095625"/>
            <a:ext cx="2800351" cy="51911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58150" y="4000500"/>
            <a:ext cx="1485900" cy="2762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5"/>
          <p:cNvSpPr>
            <a:spLocks/>
          </p:cNvSpPr>
          <p:nvPr/>
        </p:nvSpPr>
        <p:spPr bwMode="auto">
          <a:xfrm>
            <a:off x="8902701" y="2009775"/>
            <a:ext cx="188913" cy="104775"/>
          </a:xfrm>
          <a:custGeom>
            <a:avLst/>
            <a:gdLst>
              <a:gd name="T0" fmla="*/ 119 w 119"/>
              <a:gd name="T1" fmla="*/ 13 h 66"/>
              <a:gd name="T2" fmla="*/ 53 w 119"/>
              <a:gd name="T3" fmla="*/ 66 h 66"/>
              <a:gd name="T4" fmla="*/ 0 w 119"/>
              <a:gd name="T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" h="66">
                <a:moveTo>
                  <a:pt x="119" y="13"/>
                </a:moveTo>
                <a:lnTo>
                  <a:pt x="53" y="66"/>
                </a:ln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239126" y="3098800"/>
            <a:ext cx="133350" cy="155575"/>
          </a:xfrm>
          <a:custGeom>
            <a:avLst/>
            <a:gdLst>
              <a:gd name="T0" fmla="*/ 0 w 84"/>
              <a:gd name="T1" fmla="*/ 0 h 98"/>
              <a:gd name="T2" fmla="*/ 84 w 84"/>
              <a:gd name="T3" fmla="*/ 15 h 98"/>
              <a:gd name="T4" fmla="*/ 68 w 84"/>
              <a:gd name="T5" fmla="*/ 98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4" h="98">
                <a:moveTo>
                  <a:pt x="0" y="0"/>
                </a:moveTo>
                <a:lnTo>
                  <a:pt x="84" y="15"/>
                </a:lnTo>
                <a:lnTo>
                  <a:pt x="68" y="98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7496176" y="1277938"/>
            <a:ext cx="3076575" cy="3082925"/>
          </a:xfrm>
          <a:prstGeom prst="ellips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 flipV="1">
            <a:off x="7521576" y="1354138"/>
            <a:ext cx="1035050" cy="17494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8556626" y="1354138"/>
            <a:ext cx="1792288" cy="22669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 flipH="1" flipV="1">
            <a:off x="7566026" y="3106738"/>
            <a:ext cx="2827338" cy="517525"/>
          </a:xfrm>
          <a:prstGeom prst="line">
            <a:avLst/>
          </a:prstGeom>
          <a:noFill/>
          <a:ln w="28575" cap="flat">
            <a:solidFill>
              <a:srgbClr val="FFFF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 flipH="1">
            <a:off x="8070851" y="1354138"/>
            <a:ext cx="485775" cy="266700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7521576" y="1409700"/>
            <a:ext cx="2136775" cy="169386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8070851" y="3621088"/>
            <a:ext cx="2278063" cy="400050"/>
          </a:xfrm>
          <a:prstGeom prst="line">
            <a:avLst/>
          </a:prstGeom>
          <a:noFill/>
          <a:ln w="19050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H="1" flipV="1">
            <a:off x="9658351" y="1409700"/>
            <a:ext cx="690563" cy="2211388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5"/>
          <p:cNvSpPr>
            <a:spLocks noChangeShapeType="1"/>
          </p:cNvSpPr>
          <p:nvPr/>
        </p:nvSpPr>
        <p:spPr bwMode="auto">
          <a:xfrm flipH="1" flipV="1">
            <a:off x="8556626" y="1354138"/>
            <a:ext cx="955675" cy="29305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0"/>
          <p:cNvGrpSpPr>
            <a:grpSpLocks/>
          </p:cNvGrpSpPr>
          <p:nvPr/>
        </p:nvGrpSpPr>
        <p:grpSpPr bwMode="auto">
          <a:xfrm>
            <a:off x="9453563" y="4265613"/>
            <a:ext cx="296863" cy="365125"/>
            <a:chOff x="5955" y="2687"/>
            <a:chExt cx="187" cy="230"/>
          </a:xfrm>
        </p:grpSpPr>
        <p:sp>
          <p:nvSpPr>
            <p:cNvPr id="65" name="Oval 17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18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19"/>
            <p:cNvSpPr>
              <a:spLocks noChangeArrowheads="1"/>
            </p:cNvSpPr>
            <p:nvPr/>
          </p:nvSpPr>
          <p:spPr bwMode="auto">
            <a:xfrm>
              <a:off x="5955" y="2726"/>
              <a:ext cx="187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8990013" y="1906588"/>
            <a:ext cx="38100" cy="38100"/>
            <a:chOff x="5663" y="1201"/>
            <a:chExt cx="24" cy="24"/>
          </a:xfrm>
        </p:grpSpPr>
        <p:sp>
          <p:nvSpPr>
            <p:cNvPr id="63" name="Oval 21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22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26"/>
          <p:cNvGrpSpPr>
            <a:grpSpLocks/>
          </p:cNvGrpSpPr>
          <p:nvPr/>
        </p:nvGrpSpPr>
        <p:grpSpPr bwMode="auto">
          <a:xfrm>
            <a:off x="8196263" y="3211513"/>
            <a:ext cx="38100" cy="38100"/>
            <a:chOff x="5163" y="2023"/>
            <a:chExt cx="24" cy="24"/>
          </a:xfrm>
        </p:grpSpPr>
        <p:sp>
          <p:nvSpPr>
            <p:cNvPr id="61" name="Oval 24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25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30"/>
          <p:cNvGrpSpPr>
            <a:grpSpLocks/>
          </p:cNvGrpSpPr>
          <p:nvPr/>
        </p:nvGrpSpPr>
        <p:grpSpPr bwMode="auto">
          <a:xfrm>
            <a:off x="8205788" y="2132013"/>
            <a:ext cx="273050" cy="327025"/>
            <a:chOff x="5169" y="1343"/>
            <a:chExt cx="172" cy="206"/>
          </a:xfrm>
        </p:grpSpPr>
        <p:sp>
          <p:nvSpPr>
            <p:cNvPr id="58" name="Oval 27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29"/>
            <p:cNvSpPr>
              <a:spLocks noChangeArrowheads="1"/>
            </p:cNvSpPr>
            <p:nvPr/>
          </p:nvSpPr>
          <p:spPr bwMode="auto">
            <a:xfrm>
              <a:off x="5169" y="1343"/>
              <a:ext cx="17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9636126" y="1111250"/>
            <a:ext cx="247650" cy="317500"/>
            <a:chOff x="6070" y="700"/>
            <a:chExt cx="156" cy="200"/>
          </a:xfrm>
        </p:grpSpPr>
        <p:sp>
          <p:nvSpPr>
            <p:cNvPr id="55" name="Oval 31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32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33"/>
            <p:cNvSpPr>
              <a:spLocks noChangeArrowheads="1"/>
            </p:cNvSpPr>
            <p:nvPr/>
          </p:nvSpPr>
          <p:spPr bwMode="auto">
            <a:xfrm>
              <a:off x="6070" y="70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 38"/>
          <p:cNvGrpSpPr>
            <a:grpSpLocks/>
          </p:cNvGrpSpPr>
          <p:nvPr/>
        </p:nvGrpSpPr>
        <p:grpSpPr bwMode="auto">
          <a:xfrm>
            <a:off x="7883526" y="4002088"/>
            <a:ext cx="258763" cy="333375"/>
            <a:chOff x="4966" y="2521"/>
            <a:chExt cx="163" cy="210"/>
          </a:xfrm>
        </p:grpSpPr>
        <p:sp>
          <p:nvSpPr>
            <p:cNvPr id="52" name="Oval 35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36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37"/>
            <p:cNvSpPr>
              <a:spLocks noChangeArrowheads="1"/>
            </p:cNvSpPr>
            <p:nvPr/>
          </p:nvSpPr>
          <p:spPr bwMode="auto">
            <a:xfrm>
              <a:off x="4966" y="2540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6" name="Group 42"/>
          <p:cNvGrpSpPr>
            <a:grpSpLocks/>
          </p:cNvGrpSpPr>
          <p:nvPr/>
        </p:nvGrpSpPr>
        <p:grpSpPr bwMode="auto">
          <a:xfrm>
            <a:off x="8805863" y="2724150"/>
            <a:ext cx="258763" cy="303213"/>
            <a:chOff x="5547" y="1716"/>
            <a:chExt cx="163" cy="191"/>
          </a:xfrm>
        </p:grpSpPr>
        <p:sp>
          <p:nvSpPr>
            <p:cNvPr id="49" name="Oval 39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40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1"/>
            <p:cNvSpPr>
              <a:spLocks noChangeArrowheads="1"/>
            </p:cNvSpPr>
            <p:nvPr/>
          </p:nvSpPr>
          <p:spPr bwMode="auto">
            <a:xfrm>
              <a:off x="5547" y="1716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46"/>
          <p:cNvGrpSpPr>
            <a:grpSpLocks/>
          </p:cNvGrpSpPr>
          <p:nvPr/>
        </p:nvGrpSpPr>
        <p:grpSpPr bwMode="auto">
          <a:xfrm>
            <a:off x="10301288" y="3602038"/>
            <a:ext cx="247650" cy="322263"/>
            <a:chOff x="6489" y="2269"/>
            <a:chExt cx="156" cy="203"/>
          </a:xfrm>
        </p:grpSpPr>
        <p:sp>
          <p:nvSpPr>
            <p:cNvPr id="46" name="Oval 43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44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489" y="2281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8" name="Group 50"/>
          <p:cNvGrpSpPr>
            <a:grpSpLocks/>
          </p:cNvGrpSpPr>
          <p:nvPr/>
        </p:nvGrpSpPr>
        <p:grpSpPr bwMode="auto">
          <a:xfrm>
            <a:off x="8443913" y="1046163"/>
            <a:ext cx="247650" cy="327025"/>
            <a:chOff x="5319" y="659"/>
            <a:chExt cx="156" cy="206"/>
          </a:xfrm>
        </p:grpSpPr>
        <p:sp>
          <p:nvSpPr>
            <p:cNvPr id="43" name="Oval 47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48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9"/>
            <p:cNvSpPr>
              <a:spLocks noChangeArrowheads="1"/>
            </p:cNvSpPr>
            <p:nvPr/>
          </p:nvSpPr>
          <p:spPr bwMode="auto">
            <a:xfrm>
              <a:off x="5319" y="659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9" name="Group 54"/>
          <p:cNvGrpSpPr>
            <a:grpSpLocks/>
          </p:cNvGrpSpPr>
          <p:nvPr/>
        </p:nvGrpSpPr>
        <p:grpSpPr bwMode="auto">
          <a:xfrm>
            <a:off x="7312026" y="3084513"/>
            <a:ext cx="247650" cy="314325"/>
            <a:chOff x="4606" y="1943"/>
            <a:chExt cx="156" cy="198"/>
          </a:xfrm>
        </p:grpSpPr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52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53"/>
            <p:cNvSpPr>
              <a:spLocks noChangeArrowheads="1"/>
            </p:cNvSpPr>
            <p:nvPr/>
          </p:nvSpPr>
          <p:spPr bwMode="auto">
            <a:xfrm>
              <a:off x="4606" y="195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802992" y="1373188"/>
            <a:ext cx="2811424" cy="543473"/>
            <a:chOff x="2109396" y="1593887"/>
            <a:chExt cx="2811424" cy="543473"/>
          </a:xfrm>
        </p:grpSpPr>
        <p:cxnSp>
          <p:nvCxnSpPr>
            <p:cNvPr id="70" name="Straight Connector 69"/>
            <p:cNvCxnSpPr/>
            <p:nvPr/>
          </p:nvCxnSpPr>
          <p:spPr>
            <a:xfrm>
              <a:off x="2109396" y="2137360"/>
              <a:ext cx="281142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3451362" y="1593887"/>
              <a:ext cx="0" cy="4717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5033382" y="2343839"/>
            <a:ext cx="1326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BC // DM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122522" y="2404409"/>
            <a:ext cx="1360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CD = BM</a:t>
            </a:r>
            <a:endParaRPr lang="en-US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2122522" y="3016252"/>
                <a:ext cx="1292020" cy="4501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  <m:brk/>
                            </m:rPr>
                            <a:rPr lang="vi-VN" sz="2000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2522" y="3016252"/>
                <a:ext cx="1292020" cy="450188"/>
              </a:xfrm>
              <a:prstGeom prst="rect">
                <a:avLst/>
              </a:prstGeom>
              <a:blipFill rotWithShape="0">
                <a:blip r:embed="rId2"/>
                <a:stretch>
                  <a:fillRect t="-20270" r="-5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2073257" y="4438988"/>
                <a:ext cx="1256883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BD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257" y="4438988"/>
                <a:ext cx="1256883" cy="449995"/>
              </a:xfrm>
              <a:prstGeom prst="rect">
                <a:avLst/>
              </a:prstGeom>
              <a:blipFill rotWithShape="0">
                <a:blip r:embed="rId3"/>
                <a:stretch>
                  <a:fillRect t="-20270" r="-59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/>
          <p:cNvSpPr txBox="1"/>
          <p:nvPr/>
        </p:nvSpPr>
        <p:spPr>
          <a:xfrm>
            <a:off x="2049734" y="5345579"/>
            <a:ext cx="1303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BC //DM</a:t>
            </a:r>
            <a:endParaRPr lang="en-US" sz="2000" dirty="0">
              <a:solidFill>
                <a:schemeClr val="bg1"/>
              </a:solidFill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flipH="1" flipV="1">
            <a:off x="2701699" y="2692493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2762583" y="1887712"/>
            <a:ext cx="0" cy="45612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flipH="1" flipV="1">
            <a:off x="2762583" y="3344966"/>
            <a:ext cx="5948" cy="3815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2768531" y="4072935"/>
            <a:ext cx="0" cy="35586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V="1">
            <a:off x="2691247" y="4880623"/>
            <a:ext cx="0" cy="355868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1" idx="6"/>
            <a:endCxn id="66" idx="6"/>
          </p:cNvCxnSpPr>
          <p:nvPr/>
        </p:nvCxnSpPr>
        <p:spPr>
          <a:xfrm>
            <a:off x="7540626" y="3103563"/>
            <a:ext cx="1990725" cy="11811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5048307" y="2633570"/>
            <a:ext cx="1513523" cy="471769"/>
            <a:chOff x="2440313" y="1674568"/>
            <a:chExt cx="1513523" cy="471769"/>
          </a:xfrm>
        </p:grpSpPr>
        <p:cxnSp>
          <p:nvCxnSpPr>
            <p:cNvPr id="102" name="Straight Connector 101"/>
            <p:cNvCxnSpPr/>
            <p:nvPr/>
          </p:nvCxnSpPr>
          <p:spPr>
            <a:xfrm>
              <a:off x="2440313" y="2121922"/>
              <a:ext cx="1513523" cy="2441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3203712" y="1674568"/>
              <a:ext cx="0" cy="4717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9" name="Straight Arrow Connector 108"/>
          <p:cNvCxnSpPr/>
          <p:nvPr/>
        </p:nvCxnSpPr>
        <p:spPr>
          <a:xfrm flipV="1">
            <a:off x="5614416" y="1925638"/>
            <a:ext cx="0" cy="45612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12" idx="0"/>
          </p:cNvCxnSpPr>
          <p:nvPr/>
        </p:nvCxnSpPr>
        <p:spPr>
          <a:xfrm flipH="1" flipV="1">
            <a:off x="5075824" y="3087550"/>
            <a:ext cx="28276" cy="44369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 flipV="1">
            <a:off x="6537147" y="3105795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4573644" y="3531244"/>
                <a:ext cx="10609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solidFill>
                      <a:schemeClr val="bg1"/>
                    </a:solidFill>
                  </a:rPr>
                  <a:t>BC</a:t>
                </a:r>
                <a14:m>
                  <m:oMath xmlns:m="http://schemas.openxmlformats.org/officeDocument/2006/math">
                    <m:r>
                      <a:rPr lang="vi-VN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dirty="0">
                    <a:solidFill>
                      <a:schemeClr val="bg1"/>
                    </a:solidFill>
                  </a:rPr>
                  <a:t> AD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644" y="3531244"/>
                <a:ext cx="106091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598" t="-9836" r="-1149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/>
              <p:cNvSpPr txBox="1"/>
              <p:nvPr/>
            </p:nvSpPr>
            <p:spPr>
              <a:xfrm>
                <a:off x="6044075" y="3531244"/>
                <a:ext cx="10609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dirty="0">
                    <a:solidFill>
                      <a:schemeClr val="bg1"/>
                    </a:solidFill>
                  </a:rPr>
                  <a:t>DM</a:t>
                </a:r>
                <a14:m>
                  <m:oMath xmlns:m="http://schemas.openxmlformats.org/officeDocument/2006/math">
                    <m:r>
                      <a:rPr lang="vi-VN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dirty="0">
                    <a:solidFill>
                      <a:schemeClr val="bg1"/>
                    </a:solidFill>
                  </a:rPr>
                  <a:t> AD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3" name="TextBox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4075" y="3531244"/>
                <a:ext cx="1060911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4571" t="-9836" r="-4571" b="-22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4" name="Straight Arrow Connector 113"/>
          <p:cNvCxnSpPr/>
          <p:nvPr/>
        </p:nvCxnSpPr>
        <p:spPr>
          <a:xfrm flipH="1" flipV="1">
            <a:off x="6609130" y="3806263"/>
            <a:ext cx="5832" cy="314783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5870393" y="4142645"/>
                <a:ext cx="1403718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</m:acc>
                      <m:r>
                        <a:rPr lang="en-US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0393" y="4142645"/>
                <a:ext cx="1403718" cy="378630"/>
              </a:xfrm>
              <a:prstGeom prst="rect">
                <a:avLst/>
              </a:prstGeom>
              <a:blipFill rotWithShape="0">
                <a:blip r:embed="rId6"/>
                <a:stretch>
                  <a:fillRect t="-1613" r="-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1571245" y="3692474"/>
                <a:ext cx="2710999" cy="4521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CM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m:rPr>
                              <m:nor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MD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DB</m:t>
                          </m:r>
                        </m:e>
                      </m:groupCh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245" y="3692474"/>
                <a:ext cx="2710999" cy="452175"/>
              </a:xfrm>
              <a:prstGeom prst="rect">
                <a:avLst/>
              </a:prstGeom>
              <a:blipFill rotWithShape="0">
                <a:blip r:embed="rId7"/>
                <a:stretch>
                  <a:fillRect t="-25676" r="-25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/>
          <p:cNvCxnSpPr>
            <a:stCxn id="44" idx="0"/>
            <a:endCxn id="26" idx="0"/>
          </p:cNvCxnSpPr>
          <p:nvPr/>
        </p:nvCxnSpPr>
        <p:spPr>
          <a:xfrm flipH="1">
            <a:off x="8070851" y="1335088"/>
            <a:ext cx="485775" cy="268605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619602" flipH="1">
            <a:off x="8124959" y="3835603"/>
            <a:ext cx="178387" cy="185007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52559" y="1957633"/>
            <a:ext cx="374472" cy="366958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1</a:t>
            </a:r>
            <a:endParaRPr lang="en-US" dirty="0"/>
          </a:p>
        </p:txBody>
      </p:sp>
      <p:sp>
        <p:nvSpPr>
          <p:cNvPr id="85" name="Oval 84"/>
          <p:cNvSpPr/>
          <p:nvPr/>
        </p:nvSpPr>
        <p:spPr>
          <a:xfrm>
            <a:off x="2122522" y="1974863"/>
            <a:ext cx="581146" cy="365972"/>
          </a:xfrm>
          <a:prstGeom prst="ellipse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/>
              <a:t>2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609130" y="6086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857690" y="2375233"/>
                <a:ext cx="1627177" cy="410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𝐃𝐁𝐂</m:t>
                          </m:r>
                        </m:e>
                      </m:acc>
                      <m:r>
                        <a:rPr lang="en-US" sz="2000" b="1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𝐌𝐂𝐁</m:t>
                          </m:r>
                        </m:e>
                      </m:acc>
                    </m:oMath>
                  </m:oMathPara>
                </a14:m>
                <a:endParaRPr lang="en-US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7690" y="2375233"/>
                <a:ext cx="1627177" cy="410433"/>
              </a:xfrm>
              <a:prstGeom prst="rect">
                <a:avLst/>
              </a:prstGeom>
              <a:blipFill rotWithShape="0">
                <a:blip r:embed="rId8"/>
                <a:stretch>
                  <a:fillRect t="-8955" r="-55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7440390" y="2974908"/>
            <a:ext cx="2952690" cy="908768"/>
            <a:chOff x="7440390" y="2974908"/>
            <a:chExt cx="2952690" cy="908768"/>
          </a:xfrm>
        </p:grpSpPr>
        <p:sp>
          <p:nvSpPr>
            <p:cNvPr id="14" name="Arc 13"/>
            <p:cNvSpPr/>
            <p:nvPr/>
          </p:nvSpPr>
          <p:spPr>
            <a:xfrm rot="12330452">
              <a:off x="9897781" y="3396599"/>
              <a:ext cx="495299" cy="487077"/>
            </a:xfrm>
            <a:prstGeom prst="arc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Arc 90"/>
            <p:cNvSpPr/>
            <p:nvPr/>
          </p:nvSpPr>
          <p:spPr>
            <a:xfrm rot="4543159">
              <a:off x="7436279" y="2979019"/>
              <a:ext cx="495299" cy="487077"/>
            </a:xfrm>
            <a:prstGeom prst="arc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18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73" grpId="0"/>
      <p:bldP spid="74" grpId="0"/>
      <p:bldP spid="74" grpId="1"/>
      <p:bldP spid="75" grpId="0"/>
      <p:bldP spid="78" grpId="0"/>
      <p:bldP spid="79" grpId="0"/>
      <p:bldP spid="112" grpId="0"/>
      <p:bldP spid="113" grpId="0"/>
      <p:bldP spid="116" grpId="0"/>
      <p:bldP spid="117" grpId="0"/>
      <p:bldP spid="5" grpId="0" animBg="1"/>
      <p:bldP spid="7" grpId="0" animBg="1"/>
      <p:bldP spid="85" grpId="0" animBg="1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534275" y="3095625"/>
            <a:ext cx="523875" cy="90487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9544050" y="3614737"/>
            <a:ext cx="790576" cy="6619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534275" y="3095625"/>
            <a:ext cx="2800351" cy="51911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058150" y="4000500"/>
            <a:ext cx="1485900" cy="2762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5"/>
          <p:cNvSpPr>
            <a:spLocks/>
          </p:cNvSpPr>
          <p:nvPr/>
        </p:nvSpPr>
        <p:spPr bwMode="auto">
          <a:xfrm>
            <a:off x="8902701" y="2009775"/>
            <a:ext cx="188913" cy="104775"/>
          </a:xfrm>
          <a:custGeom>
            <a:avLst/>
            <a:gdLst>
              <a:gd name="T0" fmla="*/ 119 w 119"/>
              <a:gd name="T1" fmla="*/ 13 h 66"/>
              <a:gd name="T2" fmla="*/ 53 w 119"/>
              <a:gd name="T3" fmla="*/ 66 h 66"/>
              <a:gd name="T4" fmla="*/ 0 w 119"/>
              <a:gd name="T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" h="66">
                <a:moveTo>
                  <a:pt x="119" y="13"/>
                </a:moveTo>
                <a:lnTo>
                  <a:pt x="53" y="66"/>
                </a:ln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8239126" y="3098800"/>
            <a:ext cx="133350" cy="155575"/>
          </a:xfrm>
          <a:custGeom>
            <a:avLst/>
            <a:gdLst>
              <a:gd name="T0" fmla="*/ 0 w 84"/>
              <a:gd name="T1" fmla="*/ 0 h 98"/>
              <a:gd name="T2" fmla="*/ 84 w 84"/>
              <a:gd name="T3" fmla="*/ 15 h 98"/>
              <a:gd name="T4" fmla="*/ 68 w 84"/>
              <a:gd name="T5" fmla="*/ 98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4" h="98">
                <a:moveTo>
                  <a:pt x="0" y="0"/>
                </a:moveTo>
                <a:lnTo>
                  <a:pt x="84" y="15"/>
                </a:lnTo>
                <a:lnTo>
                  <a:pt x="68" y="98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7496176" y="1277938"/>
            <a:ext cx="3076575" cy="3082925"/>
          </a:xfrm>
          <a:prstGeom prst="ellips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7521576" y="1354138"/>
            <a:ext cx="1035050" cy="17494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556626" y="1354138"/>
            <a:ext cx="1792288" cy="22669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 flipV="1">
            <a:off x="7566026" y="3106738"/>
            <a:ext cx="2827338" cy="517525"/>
          </a:xfrm>
          <a:prstGeom prst="line">
            <a:avLst/>
          </a:prstGeom>
          <a:noFill/>
          <a:ln w="28575" cap="flat">
            <a:solidFill>
              <a:srgbClr val="FFFF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8070851" y="1354138"/>
            <a:ext cx="485775" cy="266700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>
            <a:off x="7521576" y="1409700"/>
            <a:ext cx="2136775" cy="169386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8070851" y="3621088"/>
            <a:ext cx="2278063" cy="4000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9658351" y="1409700"/>
            <a:ext cx="690563" cy="2211388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8556626" y="1354138"/>
            <a:ext cx="955675" cy="29305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" name="Group 20"/>
          <p:cNvGrpSpPr>
            <a:grpSpLocks/>
          </p:cNvGrpSpPr>
          <p:nvPr/>
        </p:nvGrpSpPr>
        <p:grpSpPr bwMode="auto">
          <a:xfrm>
            <a:off x="9453563" y="4265613"/>
            <a:ext cx="296863" cy="365125"/>
            <a:chOff x="5955" y="2687"/>
            <a:chExt cx="187" cy="230"/>
          </a:xfrm>
        </p:grpSpPr>
        <p:sp>
          <p:nvSpPr>
            <p:cNvPr id="20" name="Oval 17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18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5955" y="2726"/>
              <a:ext cx="187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23" name="Group 23"/>
          <p:cNvGrpSpPr>
            <a:grpSpLocks/>
          </p:cNvGrpSpPr>
          <p:nvPr/>
        </p:nvGrpSpPr>
        <p:grpSpPr bwMode="auto">
          <a:xfrm>
            <a:off x="8990013" y="1906588"/>
            <a:ext cx="38100" cy="38100"/>
            <a:chOff x="5663" y="1201"/>
            <a:chExt cx="24" cy="24"/>
          </a:xfrm>
        </p:grpSpPr>
        <p:sp>
          <p:nvSpPr>
            <p:cNvPr id="24" name="Oval 21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2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8196263" y="3211513"/>
            <a:ext cx="38100" cy="38100"/>
            <a:chOff x="5163" y="2023"/>
            <a:chExt cx="24" cy="24"/>
          </a:xfrm>
        </p:grpSpPr>
        <p:sp>
          <p:nvSpPr>
            <p:cNvPr id="27" name="Oval 24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25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30"/>
          <p:cNvGrpSpPr>
            <a:grpSpLocks/>
          </p:cNvGrpSpPr>
          <p:nvPr/>
        </p:nvGrpSpPr>
        <p:grpSpPr bwMode="auto">
          <a:xfrm>
            <a:off x="8205788" y="2132013"/>
            <a:ext cx="273050" cy="327025"/>
            <a:chOff x="5169" y="1343"/>
            <a:chExt cx="172" cy="206"/>
          </a:xfrm>
        </p:grpSpPr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5169" y="1343"/>
              <a:ext cx="17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3" name="Group 34"/>
          <p:cNvGrpSpPr>
            <a:grpSpLocks/>
          </p:cNvGrpSpPr>
          <p:nvPr/>
        </p:nvGrpSpPr>
        <p:grpSpPr bwMode="auto">
          <a:xfrm>
            <a:off x="9636126" y="1111250"/>
            <a:ext cx="247650" cy="317500"/>
            <a:chOff x="6070" y="700"/>
            <a:chExt cx="156" cy="200"/>
          </a:xfrm>
        </p:grpSpPr>
        <p:sp>
          <p:nvSpPr>
            <p:cNvPr id="34" name="Oval 31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32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070" y="70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38"/>
          <p:cNvGrpSpPr>
            <a:grpSpLocks/>
          </p:cNvGrpSpPr>
          <p:nvPr/>
        </p:nvGrpSpPr>
        <p:grpSpPr bwMode="auto">
          <a:xfrm>
            <a:off x="7883526" y="4002088"/>
            <a:ext cx="258763" cy="333375"/>
            <a:chOff x="4966" y="2521"/>
            <a:chExt cx="163" cy="210"/>
          </a:xfrm>
        </p:grpSpPr>
        <p:sp>
          <p:nvSpPr>
            <p:cNvPr id="38" name="Oval 35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36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4966" y="2540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1" name="Group 42"/>
          <p:cNvGrpSpPr>
            <a:grpSpLocks/>
          </p:cNvGrpSpPr>
          <p:nvPr/>
        </p:nvGrpSpPr>
        <p:grpSpPr bwMode="auto">
          <a:xfrm>
            <a:off x="8805863" y="2724150"/>
            <a:ext cx="258763" cy="303213"/>
            <a:chOff x="5547" y="1716"/>
            <a:chExt cx="163" cy="191"/>
          </a:xfrm>
        </p:grpSpPr>
        <p:sp>
          <p:nvSpPr>
            <p:cNvPr id="42" name="Oval 39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Oval 40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5547" y="1716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5" name="Group 46"/>
          <p:cNvGrpSpPr>
            <a:grpSpLocks/>
          </p:cNvGrpSpPr>
          <p:nvPr/>
        </p:nvGrpSpPr>
        <p:grpSpPr bwMode="auto">
          <a:xfrm>
            <a:off x="10301288" y="3602038"/>
            <a:ext cx="247650" cy="322263"/>
            <a:chOff x="6489" y="2269"/>
            <a:chExt cx="156" cy="203"/>
          </a:xfrm>
        </p:grpSpPr>
        <p:sp>
          <p:nvSpPr>
            <p:cNvPr id="46" name="Oval 43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44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489" y="2281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9" name="Group 50"/>
          <p:cNvGrpSpPr>
            <a:grpSpLocks/>
          </p:cNvGrpSpPr>
          <p:nvPr/>
        </p:nvGrpSpPr>
        <p:grpSpPr bwMode="auto">
          <a:xfrm>
            <a:off x="8443913" y="1046163"/>
            <a:ext cx="247650" cy="327025"/>
            <a:chOff x="5319" y="659"/>
            <a:chExt cx="156" cy="206"/>
          </a:xfrm>
        </p:grpSpPr>
        <p:sp>
          <p:nvSpPr>
            <p:cNvPr id="50" name="Oval 47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Oval 48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5319" y="659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53" name="Straight Connector 52"/>
          <p:cNvCxnSpPr>
            <a:endCxn id="21" idx="6"/>
          </p:cNvCxnSpPr>
          <p:nvPr/>
        </p:nvCxnSpPr>
        <p:spPr>
          <a:xfrm>
            <a:off x="7540626" y="3103563"/>
            <a:ext cx="1990725" cy="11811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4"/>
          <p:cNvGrpSpPr>
            <a:grpSpLocks/>
          </p:cNvGrpSpPr>
          <p:nvPr/>
        </p:nvGrpSpPr>
        <p:grpSpPr bwMode="auto">
          <a:xfrm>
            <a:off x="7312026" y="3084513"/>
            <a:ext cx="247650" cy="314325"/>
            <a:chOff x="4606" y="1943"/>
            <a:chExt cx="156" cy="198"/>
          </a:xfrm>
        </p:grpSpPr>
        <p:sp>
          <p:nvSpPr>
            <p:cNvPr id="55" name="Oval 51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52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606" y="195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488770" y="511892"/>
            <a:ext cx="74580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d) Chứng minh : Tứ giác BDMC là hình thang cân</a:t>
            </a:r>
            <a:endParaRPr lang="en-US" sz="2000" b="1" u="sng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560208" y="1000205"/>
                <a:ext cx="7280455" cy="3615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1900" b="1" dirty="0">
                    <a:solidFill>
                      <a:schemeClr val="bg1"/>
                    </a:solidFill>
                  </a:rPr>
                  <a:t>+) Xét (O) có :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9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vi-VN" sz="19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ADM</m:t>
                        </m:r>
                      </m:e>
                    </m:acc>
                  </m:oMath>
                </a14:m>
                <a:r>
                  <a:rPr lang="vi-VN" sz="1900" dirty="0">
                    <a:solidFill>
                      <a:schemeClr val="bg1"/>
                    </a:solidFill>
                  </a:rPr>
                  <a:t> = 90</a:t>
                </a:r>
                <a:r>
                  <a:rPr lang="vi-VN" sz="1900" baseline="30000" dirty="0">
                    <a:solidFill>
                      <a:schemeClr val="bg1"/>
                    </a:solidFill>
                  </a:rPr>
                  <a:t>0                             </a:t>
                </a:r>
                <a:r>
                  <a:rPr lang="vi-VN" sz="1900" dirty="0">
                    <a:solidFill>
                      <a:schemeClr val="bg1"/>
                    </a:solidFill>
                  </a:rPr>
                  <a:t>( góc nội tiếp chắn nửa đường tròn 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19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1900" dirty="0">
                    <a:solidFill>
                      <a:schemeClr val="bg1"/>
                    </a:solidFill>
                  </a:rPr>
                  <a:t> AD</a:t>
                </a:r>
                <a14:m>
                  <m:oMath xmlns:m="http://schemas.openxmlformats.org/officeDocument/2006/math">
                    <m:r>
                      <a:rPr lang="vi-VN" sz="19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1900" baseline="30000" dirty="0">
                    <a:solidFill>
                      <a:schemeClr val="bg1"/>
                    </a:solidFill>
                  </a:rPr>
                  <a:t> </a:t>
                </a:r>
                <a:r>
                  <a:rPr lang="vi-VN" sz="1900" dirty="0">
                    <a:solidFill>
                      <a:schemeClr val="bg1"/>
                    </a:solidFill>
                  </a:rPr>
                  <a:t> DM                  ( Định nghĩa )</a:t>
                </a:r>
                <a:r>
                  <a:rPr lang="vi-VN" sz="1900" baseline="30000" dirty="0">
                    <a:solidFill>
                      <a:schemeClr val="bg1"/>
                    </a:solidFill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1900" dirty="0">
                    <a:solidFill>
                      <a:schemeClr val="bg1"/>
                    </a:solidFill>
                  </a:rPr>
                  <a:t>Mà AD </a:t>
                </a:r>
                <a:r>
                  <a:rPr lang="vi-VN" sz="190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⊥</a:t>
                </a:r>
                <a:r>
                  <a:rPr lang="vi-VN" sz="1900" baseline="30000" dirty="0">
                    <a:solidFill>
                      <a:schemeClr val="bg1"/>
                    </a:solidFill>
                  </a:rPr>
                  <a:t> </a:t>
                </a:r>
                <a:r>
                  <a:rPr lang="vi-VN" sz="1900" dirty="0">
                    <a:solidFill>
                      <a:schemeClr val="bg1"/>
                    </a:solidFill>
                  </a:rPr>
                  <a:t> BC                (gt)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vi-VN" sz="19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vi-VN" sz="1900" dirty="0">
                    <a:solidFill>
                      <a:schemeClr val="bg1"/>
                    </a:solidFill>
                  </a:rPr>
                  <a:t> DM //BC                   ( Từ </a:t>
                </a:r>
                <a14:m>
                  <m:oMath xmlns:m="http://schemas.openxmlformats.org/officeDocument/2006/math">
                    <m:r>
                      <a:rPr lang="vi-VN" sz="19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vi-VN" sz="1900" dirty="0">
                    <a:solidFill>
                      <a:schemeClr val="bg1"/>
                    </a:solidFill>
                  </a:rPr>
                  <a:t> đến // )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1900" b="1" dirty="0">
                    <a:solidFill>
                      <a:schemeClr val="bg1"/>
                    </a:solidFill>
                  </a:rPr>
                  <a:t>+) Xét (O ) có :</a:t>
                </a:r>
              </a:p>
              <a:p>
                <a:pPr>
                  <a:lnSpc>
                    <a:spcPct val="150000"/>
                  </a:lnSpc>
                </a:pPr>
                <a:r>
                  <a:rPr lang="vi-VN" sz="1900" dirty="0">
                    <a:solidFill>
                      <a:schemeClr val="bg1"/>
                    </a:solidFill>
                  </a:rPr>
                  <a:t>DM // BC ( cmt) </a:t>
                </a:r>
              </a:p>
              <a:p>
                <a:pPr>
                  <a:lnSpc>
                    <a:spcPct val="150000"/>
                  </a:lnSpc>
                </a:pPr>
                <a:endParaRPr lang="vi-VN" sz="19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08" y="1000205"/>
                <a:ext cx="7280455" cy="3615733"/>
              </a:xfrm>
              <a:prstGeom prst="rect">
                <a:avLst/>
              </a:prstGeom>
              <a:blipFill rotWithShape="0">
                <a:blip r:embed="rId2"/>
                <a:stretch>
                  <a:fillRect l="-8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608299" y="4040188"/>
                <a:ext cx="6247736" cy="7577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CM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  <m:r>
                      <a:rPr lang="vi-VN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( hai cung bị chắn bởi hai dây song song)</a:t>
                </a:r>
              </a:p>
              <a:p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99" y="4040188"/>
                <a:ext cx="6247736" cy="757772"/>
              </a:xfrm>
              <a:prstGeom prst="rect">
                <a:avLst/>
              </a:prstGeom>
              <a:blipFill rotWithShape="0">
                <a:blip r:embed="rId3"/>
                <a:stretch>
                  <a:fillRect t="-10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496889" y="4506120"/>
                <a:ext cx="3171959" cy="4501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2000" dirty="0">
                    <a:solidFill>
                      <a:schemeClr val="bg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CM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89" y="4506120"/>
                <a:ext cx="3171959" cy="450188"/>
              </a:xfrm>
              <a:prstGeom prst="rect">
                <a:avLst/>
              </a:prstGeom>
              <a:blipFill rotWithShape="0">
                <a:blip r:embed="rId4"/>
                <a:stretch>
                  <a:fillRect t="-25676" r="-367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96889" y="4922549"/>
                <a:ext cx="1824346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vi-VN" sz="2000" dirty="0">
                    <a:solidFill>
                      <a:schemeClr val="bg1"/>
                    </a:solidFill>
                  </a:rPr>
                  <a:t> hay  </a:t>
                </a:r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sz="200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  <m:brk/>
                          </m:rPr>
                          <a:rPr lang="vi-VN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</m:e>
                    </m:groupChr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89" y="4922549"/>
                <a:ext cx="1824346" cy="449995"/>
              </a:xfrm>
              <a:prstGeom prst="rect">
                <a:avLst/>
              </a:prstGeom>
              <a:blipFill rotWithShape="0">
                <a:blip r:embed="rId5"/>
                <a:stretch>
                  <a:fillRect t="-20548" r="-40468" b="-23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549273" y="5319144"/>
                <a:ext cx="581171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20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vi-VN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vi-VN" sz="2000" dirty="0">
                    <a:solidFill>
                      <a:schemeClr val="bg1"/>
                    </a:solidFill>
                  </a:rPr>
                  <a:t>                 ( Liên hệ giữa cung và dây)</a:t>
                </a:r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273" y="5319144"/>
                <a:ext cx="5811719" cy="400110"/>
              </a:xfrm>
              <a:prstGeom prst="rect">
                <a:avLst/>
              </a:prstGeom>
              <a:blipFill rotWithShape="0">
                <a:blip r:embed="rId6"/>
                <a:stretch>
                  <a:fillRect t="-10769" r="-315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/>
          <p:cNvSpPr txBox="1"/>
          <p:nvPr/>
        </p:nvSpPr>
        <p:spPr>
          <a:xfrm>
            <a:off x="617358" y="5719044"/>
            <a:ext cx="3600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+) Xét tứ giác BDMC có : 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742950" y="6127982"/>
                <a:ext cx="1729320" cy="6411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  <m:f>
                                  <m:fPr>
                                    <m:type m:val="lin"/>
                                    <m:ctrlPr>
                                      <a:rPr lang="en-US" sz="2000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</m:num>
                                  <m:den>
                                    <m:r>
                                      <a:rPr lang="en-US" sz="2000" i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</m:den>
                                </m:f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DM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m:rPr>
                                    <m:nor/>
                                  </m:rPr>
                                  <a:rPr lang="en-US" sz="200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D</m:t>
                                </m:r>
                                <m: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BM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950" y="6127982"/>
                <a:ext cx="1729320" cy="64113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Box 67"/>
          <p:cNvSpPr txBox="1"/>
          <p:nvPr/>
        </p:nvSpPr>
        <p:spPr>
          <a:xfrm>
            <a:off x="2609850" y="6200775"/>
            <a:ext cx="6760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chemeClr val="bg1"/>
                </a:solidFill>
              </a:rPr>
              <a:t>Tứ giác BDMC là hình thang cân ( DHNB hình thang cân)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93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5451" y="560527"/>
            <a:ext cx="7458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</a:rPr>
              <a:t>e</a:t>
            </a:r>
            <a:r>
              <a:rPr lang="vi-VN" sz="2000" b="1" dirty="0">
                <a:solidFill>
                  <a:srgbClr val="FFFF00"/>
                </a:solidFill>
              </a:rPr>
              <a:t>) Kẻ đường cao CH cắt (O) tai F</a:t>
            </a:r>
          </a:p>
          <a:p>
            <a:r>
              <a:rPr lang="vi-VN" sz="2000" b="1" dirty="0">
                <a:solidFill>
                  <a:srgbClr val="FFFF00"/>
                </a:solidFill>
              </a:rPr>
              <a:t>    Chứng minh : H là tâm đường tròn nội tiếp tam giác DEF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534276" y="3111501"/>
            <a:ext cx="523875" cy="90487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9544050" y="3614737"/>
            <a:ext cx="790576" cy="6619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34275" y="3095625"/>
            <a:ext cx="2800351" cy="51911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039101" y="4028284"/>
            <a:ext cx="1485900" cy="2762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 5"/>
          <p:cNvSpPr>
            <a:spLocks/>
          </p:cNvSpPr>
          <p:nvPr/>
        </p:nvSpPr>
        <p:spPr bwMode="auto">
          <a:xfrm>
            <a:off x="8902701" y="2009775"/>
            <a:ext cx="188913" cy="104775"/>
          </a:xfrm>
          <a:custGeom>
            <a:avLst/>
            <a:gdLst>
              <a:gd name="T0" fmla="*/ 119 w 119"/>
              <a:gd name="T1" fmla="*/ 13 h 66"/>
              <a:gd name="T2" fmla="*/ 53 w 119"/>
              <a:gd name="T3" fmla="*/ 66 h 66"/>
              <a:gd name="T4" fmla="*/ 0 w 119"/>
              <a:gd name="T5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" h="66">
                <a:moveTo>
                  <a:pt x="119" y="13"/>
                </a:moveTo>
                <a:lnTo>
                  <a:pt x="53" y="66"/>
                </a:lnTo>
                <a:lnTo>
                  <a:pt x="0" y="0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239126" y="3098800"/>
            <a:ext cx="133350" cy="155575"/>
          </a:xfrm>
          <a:custGeom>
            <a:avLst/>
            <a:gdLst>
              <a:gd name="T0" fmla="*/ 0 w 84"/>
              <a:gd name="T1" fmla="*/ 0 h 98"/>
              <a:gd name="T2" fmla="*/ 84 w 84"/>
              <a:gd name="T3" fmla="*/ 15 h 98"/>
              <a:gd name="T4" fmla="*/ 68 w 84"/>
              <a:gd name="T5" fmla="*/ 98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4" h="98">
                <a:moveTo>
                  <a:pt x="0" y="0"/>
                </a:moveTo>
                <a:lnTo>
                  <a:pt x="84" y="15"/>
                </a:lnTo>
                <a:lnTo>
                  <a:pt x="68" y="98"/>
                </a:lnTo>
              </a:path>
            </a:pathLst>
          </a:cu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7"/>
          <p:cNvSpPr>
            <a:spLocks noChangeArrowheads="1"/>
          </p:cNvSpPr>
          <p:nvPr/>
        </p:nvSpPr>
        <p:spPr bwMode="auto">
          <a:xfrm>
            <a:off x="7496176" y="1277938"/>
            <a:ext cx="3076575" cy="3082925"/>
          </a:xfrm>
          <a:prstGeom prst="ellips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 flipV="1">
            <a:off x="7521576" y="1354138"/>
            <a:ext cx="1035050" cy="17494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8556626" y="1354138"/>
            <a:ext cx="1792288" cy="226695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 flipH="1">
            <a:off x="8070851" y="1354138"/>
            <a:ext cx="485775" cy="2667000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7521576" y="1409700"/>
            <a:ext cx="2136775" cy="169386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H="1" flipV="1">
            <a:off x="9658351" y="1409700"/>
            <a:ext cx="690563" cy="2211388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5"/>
          <p:cNvSpPr>
            <a:spLocks noChangeShapeType="1"/>
          </p:cNvSpPr>
          <p:nvPr/>
        </p:nvSpPr>
        <p:spPr bwMode="auto">
          <a:xfrm flipH="1" flipV="1">
            <a:off x="8556626" y="1354138"/>
            <a:ext cx="955675" cy="2930525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0"/>
          <p:cNvGrpSpPr>
            <a:grpSpLocks/>
          </p:cNvGrpSpPr>
          <p:nvPr/>
        </p:nvGrpSpPr>
        <p:grpSpPr bwMode="auto">
          <a:xfrm>
            <a:off x="9453563" y="4265613"/>
            <a:ext cx="296863" cy="365125"/>
            <a:chOff x="5955" y="2687"/>
            <a:chExt cx="187" cy="230"/>
          </a:xfrm>
        </p:grpSpPr>
        <p:sp>
          <p:nvSpPr>
            <p:cNvPr id="65" name="Oval 17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18"/>
            <p:cNvSpPr>
              <a:spLocks noChangeArrowheads="1"/>
            </p:cNvSpPr>
            <p:nvPr/>
          </p:nvSpPr>
          <p:spPr bwMode="auto">
            <a:xfrm>
              <a:off x="5980" y="2687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Rectangle 19"/>
            <p:cNvSpPr>
              <a:spLocks noChangeArrowheads="1"/>
            </p:cNvSpPr>
            <p:nvPr/>
          </p:nvSpPr>
          <p:spPr bwMode="auto">
            <a:xfrm>
              <a:off x="5955" y="2726"/>
              <a:ext cx="187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 dirty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1" name="Group 23"/>
          <p:cNvGrpSpPr>
            <a:grpSpLocks/>
          </p:cNvGrpSpPr>
          <p:nvPr/>
        </p:nvGrpSpPr>
        <p:grpSpPr bwMode="auto">
          <a:xfrm>
            <a:off x="8990013" y="1906588"/>
            <a:ext cx="38100" cy="38100"/>
            <a:chOff x="5663" y="1201"/>
            <a:chExt cx="24" cy="24"/>
          </a:xfrm>
        </p:grpSpPr>
        <p:sp>
          <p:nvSpPr>
            <p:cNvPr id="63" name="Oval 21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22"/>
            <p:cNvSpPr>
              <a:spLocks noChangeArrowheads="1"/>
            </p:cNvSpPr>
            <p:nvPr/>
          </p:nvSpPr>
          <p:spPr bwMode="auto">
            <a:xfrm>
              <a:off x="5663" y="120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26"/>
          <p:cNvGrpSpPr>
            <a:grpSpLocks/>
          </p:cNvGrpSpPr>
          <p:nvPr/>
        </p:nvGrpSpPr>
        <p:grpSpPr bwMode="auto">
          <a:xfrm>
            <a:off x="8196263" y="3211513"/>
            <a:ext cx="38100" cy="38100"/>
            <a:chOff x="5163" y="2023"/>
            <a:chExt cx="24" cy="24"/>
          </a:xfrm>
        </p:grpSpPr>
        <p:sp>
          <p:nvSpPr>
            <p:cNvPr id="61" name="Oval 24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25"/>
            <p:cNvSpPr>
              <a:spLocks noChangeArrowheads="1"/>
            </p:cNvSpPr>
            <p:nvPr/>
          </p:nvSpPr>
          <p:spPr bwMode="auto">
            <a:xfrm>
              <a:off x="5163" y="202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30"/>
          <p:cNvGrpSpPr>
            <a:grpSpLocks/>
          </p:cNvGrpSpPr>
          <p:nvPr/>
        </p:nvGrpSpPr>
        <p:grpSpPr bwMode="auto">
          <a:xfrm>
            <a:off x="8205788" y="2132013"/>
            <a:ext cx="273050" cy="327025"/>
            <a:chOff x="5169" y="1343"/>
            <a:chExt cx="172" cy="206"/>
          </a:xfrm>
        </p:grpSpPr>
        <p:sp>
          <p:nvSpPr>
            <p:cNvPr id="58" name="Oval 27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Oval 28"/>
            <p:cNvSpPr>
              <a:spLocks noChangeArrowheads="1"/>
            </p:cNvSpPr>
            <p:nvPr/>
          </p:nvSpPr>
          <p:spPr bwMode="auto">
            <a:xfrm>
              <a:off x="5254" y="1525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29"/>
            <p:cNvSpPr>
              <a:spLocks noChangeArrowheads="1"/>
            </p:cNvSpPr>
            <p:nvPr/>
          </p:nvSpPr>
          <p:spPr bwMode="auto">
            <a:xfrm>
              <a:off x="5169" y="1343"/>
              <a:ext cx="17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9636126" y="1111250"/>
            <a:ext cx="247650" cy="317500"/>
            <a:chOff x="6070" y="700"/>
            <a:chExt cx="156" cy="200"/>
          </a:xfrm>
        </p:grpSpPr>
        <p:sp>
          <p:nvSpPr>
            <p:cNvPr id="55" name="Oval 31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Oval 32"/>
            <p:cNvSpPr>
              <a:spLocks noChangeArrowheads="1"/>
            </p:cNvSpPr>
            <p:nvPr/>
          </p:nvSpPr>
          <p:spPr bwMode="auto">
            <a:xfrm>
              <a:off x="6072" y="876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33"/>
            <p:cNvSpPr>
              <a:spLocks noChangeArrowheads="1"/>
            </p:cNvSpPr>
            <p:nvPr/>
          </p:nvSpPr>
          <p:spPr bwMode="auto">
            <a:xfrm>
              <a:off x="6070" y="70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 38"/>
          <p:cNvGrpSpPr>
            <a:grpSpLocks/>
          </p:cNvGrpSpPr>
          <p:nvPr/>
        </p:nvGrpSpPr>
        <p:grpSpPr bwMode="auto">
          <a:xfrm>
            <a:off x="7883526" y="4002088"/>
            <a:ext cx="258763" cy="333375"/>
            <a:chOff x="4966" y="2521"/>
            <a:chExt cx="163" cy="210"/>
          </a:xfrm>
        </p:grpSpPr>
        <p:sp>
          <p:nvSpPr>
            <p:cNvPr id="52" name="Oval 35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Oval 36"/>
            <p:cNvSpPr>
              <a:spLocks noChangeArrowheads="1"/>
            </p:cNvSpPr>
            <p:nvPr/>
          </p:nvSpPr>
          <p:spPr bwMode="auto">
            <a:xfrm>
              <a:off x="5072" y="252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37"/>
            <p:cNvSpPr>
              <a:spLocks noChangeArrowheads="1"/>
            </p:cNvSpPr>
            <p:nvPr/>
          </p:nvSpPr>
          <p:spPr bwMode="auto">
            <a:xfrm>
              <a:off x="4966" y="2540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6" name="Group 42"/>
          <p:cNvGrpSpPr>
            <a:grpSpLocks/>
          </p:cNvGrpSpPr>
          <p:nvPr/>
        </p:nvGrpSpPr>
        <p:grpSpPr bwMode="auto">
          <a:xfrm>
            <a:off x="8805863" y="2724150"/>
            <a:ext cx="258763" cy="303213"/>
            <a:chOff x="5547" y="1716"/>
            <a:chExt cx="163" cy="191"/>
          </a:xfrm>
        </p:grpSpPr>
        <p:sp>
          <p:nvSpPr>
            <p:cNvPr id="49" name="Oval 39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Oval 40"/>
            <p:cNvSpPr>
              <a:spLocks noChangeArrowheads="1"/>
            </p:cNvSpPr>
            <p:nvPr/>
          </p:nvSpPr>
          <p:spPr bwMode="auto">
            <a:xfrm>
              <a:off x="5679" y="1764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1"/>
            <p:cNvSpPr>
              <a:spLocks noChangeArrowheads="1"/>
            </p:cNvSpPr>
            <p:nvPr/>
          </p:nvSpPr>
          <p:spPr bwMode="auto">
            <a:xfrm>
              <a:off x="5547" y="1716"/>
              <a:ext cx="163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7" name="Group 46"/>
          <p:cNvGrpSpPr>
            <a:grpSpLocks/>
          </p:cNvGrpSpPr>
          <p:nvPr/>
        </p:nvGrpSpPr>
        <p:grpSpPr bwMode="auto">
          <a:xfrm>
            <a:off x="10301288" y="3602038"/>
            <a:ext cx="247650" cy="322263"/>
            <a:chOff x="6489" y="2269"/>
            <a:chExt cx="156" cy="203"/>
          </a:xfrm>
        </p:grpSpPr>
        <p:sp>
          <p:nvSpPr>
            <p:cNvPr id="46" name="Oval 43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44"/>
            <p:cNvSpPr>
              <a:spLocks noChangeArrowheads="1"/>
            </p:cNvSpPr>
            <p:nvPr/>
          </p:nvSpPr>
          <p:spPr bwMode="auto">
            <a:xfrm>
              <a:off x="6507" y="2269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489" y="2281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8" name="Group 50"/>
          <p:cNvGrpSpPr>
            <a:grpSpLocks/>
          </p:cNvGrpSpPr>
          <p:nvPr/>
        </p:nvGrpSpPr>
        <p:grpSpPr bwMode="auto">
          <a:xfrm>
            <a:off x="8443913" y="1046163"/>
            <a:ext cx="247650" cy="327025"/>
            <a:chOff x="5319" y="659"/>
            <a:chExt cx="156" cy="206"/>
          </a:xfrm>
        </p:grpSpPr>
        <p:sp>
          <p:nvSpPr>
            <p:cNvPr id="43" name="Oval 47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48"/>
            <p:cNvSpPr>
              <a:spLocks noChangeArrowheads="1"/>
            </p:cNvSpPr>
            <p:nvPr/>
          </p:nvSpPr>
          <p:spPr bwMode="auto">
            <a:xfrm>
              <a:off x="5378" y="841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9"/>
            <p:cNvSpPr>
              <a:spLocks noChangeArrowheads="1"/>
            </p:cNvSpPr>
            <p:nvPr/>
          </p:nvSpPr>
          <p:spPr bwMode="auto">
            <a:xfrm>
              <a:off x="5319" y="659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9" name="Group 54"/>
          <p:cNvGrpSpPr>
            <a:grpSpLocks/>
          </p:cNvGrpSpPr>
          <p:nvPr/>
        </p:nvGrpSpPr>
        <p:grpSpPr bwMode="auto">
          <a:xfrm>
            <a:off x="7322345" y="2989121"/>
            <a:ext cx="247650" cy="314325"/>
            <a:chOff x="4606" y="1943"/>
            <a:chExt cx="156" cy="198"/>
          </a:xfrm>
        </p:grpSpPr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solidFill>
              <a:srgbClr val="FBFB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52"/>
            <p:cNvSpPr>
              <a:spLocks noChangeArrowheads="1"/>
            </p:cNvSpPr>
            <p:nvPr/>
          </p:nvSpPr>
          <p:spPr bwMode="auto">
            <a:xfrm>
              <a:off x="4726" y="1943"/>
              <a:ext cx="24" cy="24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53"/>
            <p:cNvSpPr>
              <a:spLocks noChangeArrowheads="1"/>
            </p:cNvSpPr>
            <p:nvPr/>
          </p:nvSpPr>
          <p:spPr bwMode="auto">
            <a:xfrm>
              <a:off x="4606" y="1950"/>
              <a:ext cx="156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1" i="1" u="none" strike="noStrike" cap="none" normalizeH="0" baseline="0">
                  <a:ln>
                    <a:noFill/>
                  </a:ln>
                  <a:solidFill>
                    <a:srgbClr val="FFF2F2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cxnSp>
        <p:nvCxnSpPr>
          <p:cNvPr id="3" name="Straight Connector 2"/>
          <p:cNvCxnSpPr/>
          <p:nvPr/>
        </p:nvCxnSpPr>
        <p:spPr>
          <a:xfrm flipH="1" flipV="1">
            <a:off x="7724776" y="2009775"/>
            <a:ext cx="2633664" cy="161131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391400" y="1723747"/>
            <a:ext cx="390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chemeClr val="bg1"/>
                </a:solidFill>
              </a:rPr>
              <a:t>F</a:t>
            </a:r>
            <a:endParaRPr lang="en-US" sz="2000" b="1" dirty="0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7723189" y="2041797"/>
            <a:ext cx="328613" cy="202709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56" idx="0"/>
          </p:cNvCxnSpPr>
          <p:nvPr/>
        </p:nvCxnSpPr>
        <p:spPr>
          <a:xfrm flipH="1">
            <a:off x="8050213" y="1390650"/>
            <a:ext cx="1608138" cy="264953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7724776" y="1381125"/>
            <a:ext cx="1943101" cy="65246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Decision 8"/>
          <p:cNvSpPr/>
          <p:nvPr/>
        </p:nvSpPr>
        <p:spPr>
          <a:xfrm rot="20904065">
            <a:off x="7990044" y="2227523"/>
            <a:ext cx="233053" cy="230489"/>
          </a:xfrm>
          <a:prstGeom prst="flowChartDecisi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723189" y="2012950"/>
            <a:ext cx="2616199" cy="159782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8061327" y="1334296"/>
            <a:ext cx="505675" cy="2743524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c 82"/>
          <p:cNvSpPr/>
          <p:nvPr/>
        </p:nvSpPr>
        <p:spPr>
          <a:xfrm rot="1279524">
            <a:off x="7915495" y="3507164"/>
            <a:ext cx="476250" cy="296068"/>
          </a:xfrm>
          <a:prstGeom prst="arc">
            <a:avLst>
              <a:gd name="adj1" fmla="val 15052981"/>
              <a:gd name="adj2" fmla="val 19110345"/>
            </a:avLst>
          </a:prstGeom>
          <a:ln w="2857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Arc 83"/>
          <p:cNvSpPr/>
          <p:nvPr/>
        </p:nvSpPr>
        <p:spPr>
          <a:xfrm rot="19317385">
            <a:off x="7765741" y="3428718"/>
            <a:ext cx="476250" cy="296068"/>
          </a:xfrm>
          <a:prstGeom prst="arc">
            <a:avLst>
              <a:gd name="adj1" fmla="val 17785964"/>
              <a:gd name="adj2" fmla="val 0"/>
            </a:avLst>
          </a:prstGeom>
          <a:ln w="28575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7597962" y="1800884"/>
            <a:ext cx="709853" cy="584431"/>
            <a:chOff x="7587434" y="1801358"/>
            <a:chExt cx="709853" cy="584431"/>
          </a:xfrm>
        </p:grpSpPr>
        <p:sp>
          <p:nvSpPr>
            <p:cNvPr id="77" name="Arc 76"/>
            <p:cNvSpPr/>
            <p:nvPr/>
          </p:nvSpPr>
          <p:spPr>
            <a:xfrm rot="4619402">
              <a:off x="7601538" y="1787254"/>
              <a:ext cx="584431" cy="612639"/>
            </a:xfrm>
            <a:prstGeom prst="arc">
              <a:avLst>
                <a:gd name="adj1" fmla="val 14605145"/>
                <a:gd name="adj2" fmla="val 19232801"/>
              </a:avLst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8020267" y="2033605"/>
              <a:ext cx="277020" cy="6409"/>
            </a:xfrm>
            <a:prstGeom prst="line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7510734" y="1795528"/>
            <a:ext cx="584431" cy="664797"/>
            <a:chOff x="7510734" y="1795528"/>
            <a:chExt cx="584431" cy="664797"/>
          </a:xfrm>
        </p:grpSpPr>
        <p:sp>
          <p:nvSpPr>
            <p:cNvPr id="72" name="Arc 71"/>
            <p:cNvSpPr/>
            <p:nvPr/>
          </p:nvSpPr>
          <p:spPr>
            <a:xfrm rot="9540587">
              <a:off x="7510734" y="1795528"/>
              <a:ext cx="584431" cy="612639"/>
            </a:xfrm>
            <a:prstGeom prst="arc">
              <a:avLst>
                <a:gd name="adj1" fmla="val 13496099"/>
                <a:gd name="adj2" fmla="val 17993636"/>
              </a:avLst>
            </a:prstGeom>
            <a:ln w="2857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7855055" y="2277572"/>
              <a:ext cx="229396" cy="182753"/>
            </a:xfrm>
            <a:prstGeom prst="line">
              <a:avLst/>
            </a:prstGeom>
            <a:ln w="28575">
              <a:solidFill>
                <a:srgbClr val="FF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1895475" y="1203059"/>
            <a:ext cx="4468020" cy="536841"/>
            <a:chOff x="1174299" y="1593887"/>
            <a:chExt cx="4468020" cy="536841"/>
          </a:xfrm>
        </p:grpSpPr>
        <p:cxnSp>
          <p:nvCxnSpPr>
            <p:cNvPr id="94" name="Straight Connector 93"/>
            <p:cNvCxnSpPr/>
            <p:nvPr/>
          </p:nvCxnSpPr>
          <p:spPr>
            <a:xfrm>
              <a:off x="1174299" y="2130728"/>
              <a:ext cx="446802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3451362" y="1593887"/>
              <a:ext cx="0" cy="4717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6" name="Straight Arrow Connector 95"/>
          <p:cNvCxnSpPr/>
          <p:nvPr/>
        </p:nvCxnSpPr>
        <p:spPr>
          <a:xfrm flipV="1">
            <a:off x="1935555" y="1736719"/>
            <a:ext cx="0" cy="45612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flipV="1">
            <a:off x="6365896" y="1743216"/>
            <a:ext cx="0" cy="45612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801586" y="2271118"/>
            <a:ext cx="2579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FC là tia phân giác của góc EFD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275637" y="2188929"/>
            <a:ext cx="22018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>
                <a:solidFill>
                  <a:schemeClr val="bg1"/>
                </a:solidFill>
              </a:rPr>
              <a:t>DA là tia phân giác của góc FDE</a:t>
            </a:r>
            <a:endParaRPr lang="en-US" sz="20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3189324" y="2318948"/>
                <a:ext cx="192103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DA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∩</m:t>
                      </m:r>
                      <m:r>
                        <m:rPr>
                          <m:sty m:val="p"/>
                        </m:rP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FC</m:t>
                      </m: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324" y="2318948"/>
                <a:ext cx="1921039" cy="4001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Arrow Connector 104"/>
          <p:cNvCxnSpPr/>
          <p:nvPr/>
        </p:nvCxnSpPr>
        <p:spPr>
          <a:xfrm flipV="1">
            <a:off x="4120548" y="1796241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1219200" y="3811159"/>
                <a:ext cx="2162175" cy="410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EFC</m:t>
                        </m:r>
                      </m:e>
                    </m:acc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CFD</m:t>
                        </m:r>
                      </m:e>
                    </m:acc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811159"/>
                <a:ext cx="2162175" cy="410433"/>
              </a:xfrm>
              <a:prstGeom prst="rect">
                <a:avLst/>
              </a:prstGeom>
              <a:blipFill rotWithShape="0">
                <a:blip r:embed="rId3"/>
                <a:stretch>
                  <a:fillRect t="-8824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5588439" y="3312556"/>
                <a:ext cx="2162175" cy="410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FDA</m:t>
                        </m:r>
                      </m:e>
                    </m:acc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EDA</m:t>
                        </m:r>
                      </m:e>
                    </m:acc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439" y="3312556"/>
                <a:ext cx="2162175" cy="410433"/>
              </a:xfrm>
              <a:prstGeom prst="rect">
                <a:avLst/>
              </a:prstGeom>
              <a:blipFill rotWithShape="0">
                <a:blip r:embed="rId4"/>
                <a:stretch>
                  <a:fillRect t="-8824" r="-29661" b="-2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1151844" y="4796450"/>
                <a:ext cx="2493631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EC</m:t>
                        </m:r>
                      </m:e>
                    </m:groupChr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groupChr>
                      <m:groupChrPr>
                        <m:chr m:val="⏜"/>
                        <m:pos m:val="top"/>
                        <m:vertJc m:val="bot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DC</m:t>
                        </m:r>
                      </m:e>
                    </m:groupCh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(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cmt</a:t>
                </a:r>
                <a:r>
                  <a:rPr lang="vi-VN" sz="2000" dirty="0">
                    <a:solidFill>
                      <a:schemeClr val="bg1"/>
                    </a:solidFill>
                  </a:rPr>
                  <a:t> câu a</a:t>
                </a:r>
                <a:r>
                  <a:rPr lang="en-US" sz="2000" dirty="0">
                    <a:solidFill>
                      <a:schemeClr val="bg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844" y="4796450"/>
                <a:ext cx="2493631" cy="449995"/>
              </a:xfrm>
              <a:prstGeom prst="rect">
                <a:avLst/>
              </a:prstGeom>
              <a:blipFill rotWithShape="0">
                <a:blip r:embed="rId5"/>
                <a:stretch>
                  <a:fillRect l="-1467" t="-20270" r="-1467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/>
              <p:cNvSpPr/>
              <p:nvPr/>
            </p:nvSpPr>
            <p:spPr>
              <a:xfrm>
                <a:off x="5631720" y="3952787"/>
                <a:ext cx="1203984" cy="449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</m:e>
                      </m:groupChr>
                      <m:r>
                        <a:rPr lang="en-US" sz="2000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9" name="Rectangle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1720" y="3952787"/>
                <a:ext cx="1203984" cy="449995"/>
              </a:xfrm>
              <a:prstGeom prst="rect">
                <a:avLst/>
              </a:prstGeom>
              <a:blipFill rotWithShape="0">
                <a:blip r:embed="rId6"/>
                <a:stretch>
                  <a:fillRect t="-20270" r="-61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5052190" y="4662343"/>
                <a:ext cx="2636812" cy="718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ACF</m:t>
                        </m:r>
                      </m:e>
                    </m:acc>
                    <m:r>
                      <a:rPr lang="en-US" sz="2000" i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000" i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ABE</m:t>
                        </m:r>
                        <m:r>
                          <a:rPr lang="en-US" sz="20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</a:p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(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cùng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phụ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với</a:t>
                </a:r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r>
                  <a:rPr lang="en-US" sz="2000" dirty="0" err="1">
                    <a:solidFill>
                      <a:schemeClr val="bg1"/>
                    </a:solidFill>
                  </a:rPr>
                  <a:t>góc</a:t>
                </a:r>
                <a:r>
                  <a:rPr lang="en-US" sz="2000" dirty="0">
                    <a:solidFill>
                      <a:schemeClr val="bg1"/>
                    </a:solidFill>
                  </a:rPr>
                  <a:t> BAC)</a:t>
                </a: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190" y="4662343"/>
                <a:ext cx="2636812" cy="718210"/>
              </a:xfrm>
              <a:prstGeom prst="rect">
                <a:avLst/>
              </a:prstGeom>
              <a:blipFill rotWithShape="0">
                <a:blip r:embed="rId7"/>
                <a:stretch>
                  <a:fillRect l="-2315" t="-5085" r="-28009" b="-14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3" name="Straight Arrow Connector 122"/>
          <p:cNvCxnSpPr/>
          <p:nvPr/>
        </p:nvCxnSpPr>
        <p:spPr>
          <a:xfrm flipV="1">
            <a:off x="6321408" y="4303713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V="1">
            <a:off x="6287085" y="3607499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6287085" y="2831678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1891698" y="3027221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V="1">
            <a:off x="1891698" y="4243247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16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3" grpId="0" animBg="1"/>
      <p:bldP spid="84" grpId="0" animBg="1"/>
      <p:bldP spid="92" grpId="0"/>
      <p:bldP spid="99" grpId="0"/>
      <p:bldP spid="101" grpId="0"/>
      <p:bldP spid="106" grpId="0"/>
      <p:bldP spid="107" grpId="0"/>
      <p:bldP spid="108" grpId="0"/>
      <p:bldP spid="109" grpId="0"/>
      <p:bldP spid="1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19783" y="1376172"/>
            <a:ext cx="73901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HƯỚNG DẪN VỀ NHÀ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9303" y="2366128"/>
            <a:ext cx="1136872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800" dirty="0">
                <a:solidFill>
                  <a:srgbClr val="FFFF00"/>
                </a:solidFill>
              </a:rPr>
              <a:t>Ôn tập các định nghĩa, định lí, dấu hiệu nhận biết, công thức của Chương III ( SGK – Trang 101, 102, 103)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800" dirty="0">
                <a:solidFill>
                  <a:srgbClr val="FFFF00"/>
                </a:solidFill>
              </a:rPr>
              <a:t>Bài tập về nhà : Bài 90; 91; 97 ( SGK – Trang 104; 105)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756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4496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933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56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MMConnector"/>
          <p:cNvSpPr/>
          <p:nvPr/>
        </p:nvSpPr>
        <p:spPr>
          <a:xfrm>
            <a:off x="4372749" y="2407453"/>
            <a:ext cx="1933601" cy="1780399"/>
          </a:xfrm>
          <a:custGeom>
            <a:avLst/>
            <a:gdLst/>
            <a:ahLst/>
            <a:cxnLst/>
            <a:rect l="0" t="0" r="0" b="0"/>
            <a:pathLst>
              <a:path w="673189" h="1067800" fill="none">
                <a:moveTo>
                  <a:pt x="-182989" y="416733"/>
                </a:moveTo>
                <a:cubicBezTo>
                  <a:pt x="4119" y="41833"/>
                  <a:pt x="26218" y="-651067"/>
                  <a:pt x="490200" y="-651067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05" name="MMConnector"/>
          <p:cNvSpPr/>
          <p:nvPr/>
        </p:nvSpPr>
        <p:spPr>
          <a:xfrm>
            <a:off x="4372749" y="2950232"/>
            <a:ext cx="1621293" cy="694841"/>
          </a:xfrm>
          <a:custGeom>
            <a:avLst/>
            <a:gdLst/>
            <a:ahLst/>
            <a:cxnLst/>
            <a:rect l="0" t="0" r="0" b="0"/>
            <a:pathLst>
              <a:path w="564458" h="416733" fill="none">
                <a:moveTo>
                  <a:pt x="-74258" y="91200"/>
                </a:moveTo>
                <a:cubicBezTo>
                  <a:pt x="81975" y="-95418"/>
                  <a:pt x="210144" y="-325533"/>
                  <a:pt x="490200" y="-325533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07" name="MMConnector"/>
          <p:cNvSpPr/>
          <p:nvPr/>
        </p:nvSpPr>
        <p:spPr>
          <a:xfrm>
            <a:off x="4372748" y="3493009"/>
            <a:ext cx="1375258" cy="12672"/>
          </a:xfrm>
          <a:custGeom>
            <a:avLst/>
            <a:gdLst/>
            <a:ahLst/>
            <a:cxnLst/>
            <a:rect l="0" t="0" r="0" b="0"/>
            <a:pathLst>
              <a:path w="478800" h="7600" fill="none">
                <a:moveTo>
                  <a:pt x="11400" y="0"/>
                </a:moveTo>
                <a:cubicBezTo>
                  <a:pt x="180535" y="0"/>
                  <a:pt x="335368" y="0"/>
                  <a:pt x="490200" y="0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09" name="MMConnector"/>
          <p:cNvSpPr/>
          <p:nvPr/>
        </p:nvSpPr>
        <p:spPr>
          <a:xfrm>
            <a:off x="4372749" y="4035790"/>
            <a:ext cx="1621293" cy="694841"/>
          </a:xfrm>
          <a:custGeom>
            <a:avLst/>
            <a:gdLst/>
            <a:ahLst/>
            <a:cxnLst/>
            <a:rect l="0" t="0" r="0" b="0"/>
            <a:pathLst>
              <a:path w="564458" h="416733" fill="none">
                <a:moveTo>
                  <a:pt x="-74258" y="-91200"/>
                </a:moveTo>
                <a:cubicBezTo>
                  <a:pt x="81975" y="95418"/>
                  <a:pt x="210144" y="325533"/>
                  <a:pt x="490200" y="325533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11" name="MMConnector"/>
          <p:cNvSpPr/>
          <p:nvPr/>
        </p:nvSpPr>
        <p:spPr>
          <a:xfrm>
            <a:off x="4372749" y="4578568"/>
            <a:ext cx="1933601" cy="1780399"/>
          </a:xfrm>
          <a:custGeom>
            <a:avLst/>
            <a:gdLst/>
            <a:ahLst/>
            <a:cxnLst/>
            <a:rect l="0" t="0" r="0" b="0"/>
            <a:pathLst>
              <a:path w="673189" h="1067800" fill="none">
                <a:moveTo>
                  <a:pt x="-182989" y="-416733"/>
                </a:moveTo>
                <a:cubicBezTo>
                  <a:pt x="4119" y="-41833"/>
                  <a:pt x="26218" y="651067"/>
                  <a:pt x="490200" y="651067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01" name="MainIdea"/>
          <p:cNvSpPr/>
          <p:nvPr/>
        </p:nvSpPr>
        <p:spPr>
          <a:xfrm>
            <a:off x="1524000" y="3102294"/>
            <a:ext cx="2881492" cy="781433"/>
          </a:xfrm>
          <a:custGeom>
            <a:avLst/>
            <a:gdLst>
              <a:gd name="rtl" fmla="*/ 174800 w 1003200"/>
              <a:gd name="rtt" fmla="*/ 155800 h 468667"/>
              <a:gd name="rtr" fmla="*/ 836000 w 1003200"/>
              <a:gd name="rtb" fmla="*/ 320467 h 468667"/>
            </a:gdLst>
            <a:ahLst/>
            <a:cxnLst/>
            <a:rect l="rtl" t="rtt" r="rtr" b="rtb"/>
            <a:pathLst>
              <a:path w="1003200" h="468667">
                <a:moveTo>
                  <a:pt x="60800" y="0"/>
                </a:moveTo>
                <a:lnTo>
                  <a:pt x="942400" y="0"/>
                </a:lnTo>
                <a:cubicBezTo>
                  <a:pt x="975962" y="0"/>
                  <a:pt x="1003200" y="27238"/>
                  <a:pt x="1003200" y="60800"/>
                </a:cubicBezTo>
                <a:lnTo>
                  <a:pt x="1003200" y="407867"/>
                </a:lnTo>
                <a:cubicBezTo>
                  <a:pt x="1003200" y="441428"/>
                  <a:pt x="975962" y="468667"/>
                  <a:pt x="942400" y="468667"/>
                </a:cubicBezTo>
                <a:lnTo>
                  <a:pt x="60800" y="468667"/>
                </a:lnTo>
                <a:cubicBezTo>
                  <a:pt x="27238" y="468667"/>
                  <a:pt x="0" y="441428"/>
                  <a:pt x="0" y="407867"/>
                </a:cubicBezTo>
                <a:lnTo>
                  <a:pt x="0" y="60800"/>
                </a:lnTo>
                <a:cubicBezTo>
                  <a:pt x="0" y="27238"/>
                  <a:pt x="27238" y="0"/>
                  <a:pt x="60800" y="0"/>
                </a:cubicBezTo>
                <a:close/>
              </a:path>
            </a:pathLst>
          </a:custGeom>
          <a:noFill/>
          <a:ln w="28575" cap="flat">
            <a:solidFill>
              <a:schemeClr val="bg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sz="2000" b="1" dirty="0">
                <a:solidFill>
                  <a:srgbClr val="FFFF00"/>
                </a:solidFill>
                <a:latin typeface="Arial"/>
              </a:rPr>
              <a:t>GÓC VỚI ĐƯỜNG TRÒN </a:t>
            </a:r>
            <a:endParaRPr sz="2000" b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102" name="MainTopic"/>
          <p:cNvSpPr/>
          <p:nvPr/>
        </p:nvSpPr>
        <p:spPr>
          <a:xfrm>
            <a:off x="5780747" y="923545"/>
            <a:ext cx="3259616" cy="808076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b="1" dirty="0">
                <a:solidFill>
                  <a:srgbClr val="303030"/>
                </a:solidFill>
                <a:latin typeface="Arial"/>
              </a:rPr>
              <a:t>Liên hệ giữa dây, cung và đường kính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4" name="MainTopic"/>
          <p:cNvSpPr/>
          <p:nvPr/>
        </p:nvSpPr>
        <p:spPr>
          <a:xfrm>
            <a:off x="5780748" y="2032174"/>
            <a:ext cx="3259619" cy="722296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b="1" dirty="0">
                <a:solidFill>
                  <a:srgbClr val="303030"/>
                </a:solidFill>
                <a:latin typeface="Arial"/>
              </a:rPr>
              <a:t>Góc với đường tròn 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6" name="MainTopic"/>
          <p:cNvSpPr/>
          <p:nvPr/>
        </p:nvSpPr>
        <p:spPr>
          <a:xfrm>
            <a:off x="5780748" y="3143308"/>
            <a:ext cx="3351059" cy="681112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b="1" dirty="0">
                <a:solidFill>
                  <a:srgbClr val="303030"/>
                </a:solidFill>
                <a:latin typeface="Arial"/>
              </a:rPr>
              <a:t>Tứ giác nội tiếp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8" name="MainTopic"/>
          <p:cNvSpPr/>
          <p:nvPr/>
        </p:nvSpPr>
        <p:spPr>
          <a:xfrm>
            <a:off x="5804039" y="4087554"/>
            <a:ext cx="3351059" cy="905776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r>
              <a:rPr lang="vi-VN" b="1" dirty="0">
                <a:solidFill>
                  <a:srgbClr val="303030"/>
                </a:solidFill>
                <a:latin typeface="Arial"/>
              </a:rPr>
              <a:t>Đường tròn nội tiếp và đường tròn ngoại tiếp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10" name="MainTopic"/>
          <p:cNvSpPr/>
          <p:nvPr/>
        </p:nvSpPr>
        <p:spPr>
          <a:xfrm>
            <a:off x="5804041" y="5384045"/>
            <a:ext cx="3351056" cy="1181348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r>
              <a:rPr lang="vi-VN" b="1" dirty="0">
                <a:solidFill>
                  <a:srgbClr val="303030"/>
                </a:solidFill>
                <a:latin typeface="Arial"/>
              </a:rPr>
              <a:t>Độ dài đường tròn, cung tròn, diện tích hình tròn, hình quạt tròn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574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4" grpId="0" animBg="1"/>
      <p:bldP spid="106" grpId="0" animBg="1"/>
      <p:bldP spid="108" grpId="0" animBg="1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MMConnector"/>
          <p:cNvSpPr/>
          <p:nvPr/>
        </p:nvSpPr>
        <p:spPr>
          <a:xfrm>
            <a:off x="4372749" y="2407453"/>
            <a:ext cx="1933601" cy="1780399"/>
          </a:xfrm>
          <a:custGeom>
            <a:avLst/>
            <a:gdLst/>
            <a:ahLst/>
            <a:cxnLst/>
            <a:rect l="0" t="0" r="0" b="0"/>
            <a:pathLst>
              <a:path w="673189" h="1067800" fill="none">
                <a:moveTo>
                  <a:pt x="-182989" y="416733"/>
                </a:moveTo>
                <a:cubicBezTo>
                  <a:pt x="4119" y="41833"/>
                  <a:pt x="26218" y="-651067"/>
                  <a:pt x="490200" y="-651067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  <p:sp>
        <p:nvSpPr>
          <p:cNvPr id="101" name="MainIdea"/>
          <p:cNvSpPr/>
          <p:nvPr/>
        </p:nvSpPr>
        <p:spPr>
          <a:xfrm>
            <a:off x="1524000" y="3102294"/>
            <a:ext cx="2881492" cy="781433"/>
          </a:xfrm>
          <a:custGeom>
            <a:avLst/>
            <a:gdLst>
              <a:gd name="rtl" fmla="*/ 174800 w 1003200"/>
              <a:gd name="rtt" fmla="*/ 155800 h 468667"/>
              <a:gd name="rtr" fmla="*/ 836000 w 1003200"/>
              <a:gd name="rtb" fmla="*/ 320467 h 468667"/>
            </a:gdLst>
            <a:ahLst/>
            <a:cxnLst/>
            <a:rect l="rtl" t="rtt" r="rtr" b="rtb"/>
            <a:pathLst>
              <a:path w="1003200" h="468667">
                <a:moveTo>
                  <a:pt x="60800" y="0"/>
                </a:moveTo>
                <a:lnTo>
                  <a:pt x="942400" y="0"/>
                </a:lnTo>
                <a:cubicBezTo>
                  <a:pt x="975962" y="0"/>
                  <a:pt x="1003200" y="27238"/>
                  <a:pt x="1003200" y="60800"/>
                </a:cubicBezTo>
                <a:lnTo>
                  <a:pt x="1003200" y="407867"/>
                </a:lnTo>
                <a:cubicBezTo>
                  <a:pt x="1003200" y="441428"/>
                  <a:pt x="975962" y="468667"/>
                  <a:pt x="942400" y="468667"/>
                </a:cubicBezTo>
                <a:lnTo>
                  <a:pt x="60800" y="468667"/>
                </a:lnTo>
                <a:cubicBezTo>
                  <a:pt x="27238" y="468667"/>
                  <a:pt x="0" y="441428"/>
                  <a:pt x="0" y="407867"/>
                </a:cubicBezTo>
                <a:lnTo>
                  <a:pt x="0" y="60800"/>
                </a:lnTo>
                <a:cubicBezTo>
                  <a:pt x="0" y="27238"/>
                  <a:pt x="27238" y="0"/>
                  <a:pt x="60800" y="0"/>
                </a:cubicBezTo>
                <a:close/>
              </a:path>
            </a:pathLst>
          </a:custGeom>
          <a:noFill/>
          <a:ln w="28575" cap="flat">
            <a:solidFill>
              <a:schemeClr val="bg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sz="2000" b="1" dirty="0">
                <a:solidFill>
                  <a:srgbClr val="FFFF00"/>
                </a:solidFill>
                <a:latin typeface="Arial"/>
              </a:rPr>
              <a:t>GÓC VỚI ĐƯỜNG TRÒN </a:t>
            </a:r>
            <a:endParaRPr sz="2000" b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102" name="MainTopic"/>
          <p:cNvSpPr/>
          <p:nvPr/>
        </p:nvSpPr>
        <p:spPr>
          <a:xfrm>
            <a:off x="5780747" y="923545"/>
            <a:ext cx="3259616" cy="808076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b="1" dirty="0">
                <a:solidFill>
                  <a:srgbClr val="303030"/>
                </a:solidFill>
                <a:latin typeface="Arial"/>
              </a:rPr>
              <a:t>Liên hệ giữa dây, cung và đường kính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04" name="MainTopic"/>
          <p:cNvSpPr/>
          <p:nvPr/>
        </p:nvSpPr>
        <p:spPr>
          <a:xfrm>
            <a:off x="6119537" y="5046198"/>
            <a:ext cx="3259619" cy="722296"/>
          </a:xfrm>
          <a:custGeom>
            <a:avLst/>
            <a:gdLst>
              <a:gd name="rtl" fmla="*/ 136800 w 881600"/>
              <a:gd name="rtt" fmla="*/ 87400 h 309067"/>
              <a:gd name="rtr" fmla="*/ 752400 w 881600"/>
              <a:gd name="rtb" fmla="*/ 229267 h 309067"/>
            </a:gdLst>
            <a:ahLst/>
            <a:cxnLst/>
            <a:rect l="rtl" t="rtt" r="rtr" b="rtb"/>
            <a:pathLst>
              <a:path w="881600" h="309067">
                <a:moveTo>
                  <a:pt x="30400" y="0"/>
                </a:moveTo>
                <a:lnTo>
                  <a:pt x="851200" y="0"/>
                </a:lnTo>
                <a:cubicBezTo>
                  <a:pt x="867981" y="0"/>
                  <a:pt x="881600" y="13619"/>
                  <a:pt x="881600" y="30400"/>
                </a:cubicBezTo>
                <a:lnTo>
                  <a:pt x="881600" y="278667"/>
                </a:lnTo>
                <a:cubicBezTo>
                  <a:pt x="881600" y="295447"/>
                  <a:pt x="867981" y="309067"/>
                  <a:pt x="851200" y="309067"/>
                </a:cubicBezTo>
                <a:lnTo>
                  <a:pt x="30400" y="309067"/>
                </a:lnTo>
                <a:cubicBezTo>
                  <a:pt x="13619" y="309067"/>
                  <a:pt x="0" y="295447"/>
                  <a:pt x="0" y="278667"/>
                </a:cubicBezTo>
                <a:lnTo>
                  <a:pt x="0" y="30400"/>
                </a:lnTo>
                <a:cubicBezTo>
                  <a:pt x="0" y="13619"/>
                  <a:pt x="13619" y="0"/>
                  <a:pt x="30400" y="0"/>
                </a:cubicBezTo>
                <a:close/>
              </a:path>
            </a:pathLst>
          </a:custGeom>
          <a:solidFill>
            <a:srgbClr val="F5F9FE"/>
          </a:solidFill>
          <a:ln w="7600" cap="flat">
            <a:solidFill>
              <a:srgbClr val="4486B1"/>
            </a:solidFill>
            <a:round/>
          </a:ln>
        </p:spPr>
        <p:txBody>
          <a:bodyPr wrap="square" lIns="0" tIns="0" rIns="0" bIns="0" rtlCol="0" anchor="ctr"/>
          <a:lstStyle/>
          <a:p>
            <a:pPr algn="ctr"/>
            <a:r>
              <a:rPr lang="vi-VN" b="1" dirty="0">
                <a:solidFill>
                  <a:srgbClr val="303030"/>
                </a:solidFill>
                <a:latin typeface="Arial"/>
              </a:rPr>
              <a:t>Góc với đường tròn </a:t>
            </a:r>
            <a:endParaRPr b="1" dirty="0">
              <a:solidFill>
                <a:srgbClr val="303030"/>
              </a:solidFill>
              <a:latin typeface="Arial"/>
            </a:endParaRPr>
          </a:p>
        </p:txBody>
      </p:sp>
      <p:sp>
        <p:nvSpPr>
          <p:cNvPr id="13" name="MMConnector"/>
          <p:cNvSpPr/>
          <p:nvPr/>
        </p:nvSpPr>
        <p:spPr>
          <a:xfrm rot="15310048">
            <a:off x="4961430" y="2993527"/>
            <a:ext cx="1933601" cy="1780399"/>
          </a:xfrm>
          <a:custGeom>
            <a:avLst/>
            <a:gdLst/>
            <a:ahLst/>
            <a:cxnLst/>
            <a:rect l="0" t="0" r="0" b="0"/>
            <a:pathLst>
              <a:path w="673189" h="1067800" fill="none">
                <a:moveTo>
                  <a:pt x="-182989" y="416733"/>
                </a:moveTo>
                <a:cubicBezTo>
                  <a:pt x="4119" y="41833"/>
                  <a:pt x="26218" y="-651067"/>
                  <a:pt x="490200" y="-651067"/>
                </a:cubicBezTo>
              </a:path>
            </a:pathLst>
          </a:custGeom>
          <a:noFill/>
          <a:ln w="38100" cap="rnd">
            <a:solidFill>
              <a:schemeClr val="bg1"/>
            </a:solidFill>
            <a:round/>
          </a:ln>
        </p:spPr>
      </p:sp>
    </p:spTree>
    <p:extLst>
      <p:ext uri="{BB962C8B-B14F-4D97-AF65-F5344CB8AC3E}">
        <p14:creationId xmlns:p14="http://schemas.microsoft.com/office/powerpoint/2010/main" val="223376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8150" y="561975"/>
            <a:ext cx="8696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</a:rPr>
              <a:t>I) Ôn tập về liên hệ giữa cung, dây và đường kính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025800"/>
              </p:ext>
            </p:extLst>
          </p:nvPr>
        </p:nvGraphicFramePr>
        <p:xfrm>
          <a:off x="495300" y="1209672"/>
          <a:ext cx="10182225" cy="5404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8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5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2975">
                <a:tc>
                  <a:txBody>
                    <a:bodyPr/>
                    <a:lstStyle/>
                    <a:p>
                      <a:pPr algn="ctr"/>
                      <a:r>
                        <a:rPr lang="vi-VN" sz="2200" b="1" dirty="0">
                          <a:solidFill>
                            <a:srgbClr val="FFFF00"/>
                          </a:solidFill>
                        </a:rPr>
                        <a:t>Định</a:t>
                      </a:r>
                      <a:r>
                        <a:rPr lang="vi-VN" sz="2200" b="1" baseline="0" dirty="0">
                          <a:solidFill>
                            <a:srgbClr val="FFFF00"/>
                          </a:solidFill>
                        </a:rPr>
                        <a:t> lý 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2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2" y="1588052"/>
            <a:ext cx="2029127" cy="23674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75" y="4169903"/>
            <a:ext cx="1962099" cy="21186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19975" y="2447925"/>
                <a:ext cx="3057525" cy="762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2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CD</m:t>
                          </m:r>
                        </m:e>
                      </m:groupCh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2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AB</m:t>
                          </m:r>
                        </m:e>
                      </m:groupCh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2200">
                          <a:solidFill>
                            <a:srgbClr val="FFFF00"/>
                          </a:solidFill>
                        </a:rPr>
                        <m:t>D</m:t>
                      </m: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</m:oMath>
                  </m:oMathPara>
                </a14:m>
                <a:endParaRPr lang="en-US" sz="2200" dirty="0">
                  <a:solidFill>
                    <a:srgbClr val="FFFF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975" y="2447925"/>
                <a:ext cx="3057525" cy="76283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506098" y="4880070"/>
                <a:ext cx="2885277" cy="4858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2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2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AB</m:t>
                          </m:r>
                        </m:e>
                      </m:groupCh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2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</m:rPr>
                            <a:rPr lang="en-US" sz="22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220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e>
                      </m:groupCh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m:rPr>
                          <m:sty m:val="p"/>
                        </m:rPr>
                        <a:rPr lang="en-US" sz="22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220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</m:oMath>
                  </m:oMathPara>
                </a14:m>
                <a:endParaRPr lang="en-US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098" y="4880070"/>
                <a:ext cx="2885277" cy="48583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28650" y="1866900"/>
            <a:ext cx="3810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u="sng" dirty="0">
                <a:solidFill>
                  <a:srgbClr val="FFFF00"/>
                </a:solidFill>
              </a:rPr>
              <a:t>Định lí 1</a:t>
            </a:r>
            <a:r>
              <a:rPr lang="vi-VN" sz="2000" dirty="0">
                <a:solidFill>
                  <a:srgbClr val="FFFF00"/>
                </a:solidFill>
              </a:rPr>
              <a:t>. </a:t>
            </a:r>
            <a:r>
              <a:rPr lang="vi-VN" sz="2000" dirty="0">
                <a:solidFill>
                  <a:schemeClr val="bg1"/>
                </a:solidFill>
              </a:rPr>
              <a:t>Với hai cung nhỏ trong một đường tròn, hai cung bằng nhau căng hai dây bằng nhau và ngược lại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8650" y="4169903"/>
            <a:ext cx="32575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 u="sng" dirty="0">
                <a:solidFill>
                  <a:srgbClr val="FFFF00"/>
                </a:solidFill>
              </a:rPr>
              <a:t>Định lí 2</a:t>
            </a:r>
            <a:r>
              <a:rPr lang="vi-VN" sz="2000" dirty="0">
                <a:solidFill>
                  <a:schemeClr val="bg1"/>
                </a:solidFill>
              </a:rPr>
              <a:t>. Với hai cung nhỏ trong một đường tròn, cung lớn hơn căng dây lớn hơn và ngược lại.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86798" y="1228725"/>
            <a:ext cx="20193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Hình vẽ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39050" y="1228725"/>
            <a:ext cx="2514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Ký hiệu hình học 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/>
      <p:bldP spid="8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0215841"/>
              </p:ext>
            </p:extLst>
          </p:nvPr>
        </p:nvGraphicFramePr>
        <p:xfrm>
          <a:off x="514350" y="195700"/>
          <a:ext cx="10033010" cy="6402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0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530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>
                          <a:solidFill>
                            <a:srgbClr val="FFFF00"/>
                          </a:solidFill>
                        </a:rPr>
                        <a:t>Một</a:t>
                      </a:r>
                      <a:r>
                        <a:rPr lang="en-US" sz="2200" b="1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FFFF00"/>
                          </a:solidFill>
                        </a:rPr>
                        <a:t>số</a:t>
                      </a:r>
                      <a:r>
                        <a:rPr lang="en-US" sz="2200" b="1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FFFF00"/>
                          </a:solidFill>
                        </a:rPr>
                        <a:t>định</a:t>
                      </a:r>
                      <a:r>
                        <a:rPr lang="en-US" sz="2200" b="1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FFFF00"/>
                          </a:solidFill>
                        </a:rPr>
                        <a:t>lí</a:t>
                      </a:r>
                      <a:r>
                        <a:rPr lang="en-US" sz="2200" b="1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FFFF00"/>
                          </a:solidFill>
                        </a:rPr>
                        <a:t>khác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200" b="1" dirty="0">
                          <a:solidFill>
                            <a:srgbClr val="FFFF00"/>
                          </a:solidFill>
                        </a:rPr>
                        <a:t>Hình</a:t>
                      </a:r>
                      <a:r>
                        <a:rPr lang="vi-VN" sz="2200" b="1" baseline="0" dirty="0">
                          <a:solidFill>
                            <a:srgbClr val="FFFF00"/>
                          </a:solidFill>
                        </a:rPr>
                        <a:t> vẽ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200" b="1" dirty="0">
                          <a:solidFill>
                            <a:srgbClr val="FFFF00"/>
                          </a:solidFill>
                        </a:rPr>
                        <a:t>Ký</a:t>
                      </a:r>
                      <a:r>
                        <a:rPr lang="vi-VN" sz="2200" b="1" baseline="0" dirty="0">
                          <a:solidFill>
                            <a:srgbClr val="FFFF00"/>
                          </a:solidFill>
                        </a:rPr>
                        <a:t> hiệu hình học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688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endParaRPr lang="en-US" sz="2000" baseline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6889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endParaRPr lang="en-US" sz="20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996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endParaRPr lang="en-US" sz="20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342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664" y="618783"/>
            <a:ext cx="1371600" cy="17585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329" y="2214340"/>
            <a:ext cx="1371600" cy="17252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664" y="5364146"/>
            <a:ext cx="1280160" cy="115030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915275" y="729149"/>
                <a:ext cx="1733550" cy="778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A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B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à đườ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ng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í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nh</m:t>
                                </m:r>
                              </m:e>
                            </m:mr>
                            <m:mr>
                              <m:e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brk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AC</m:t>
                                    </m:r>
                                    <m: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groupCh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brk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solidFill>
                                          <a:srgbClr val="FFFF00"/>
                                        </a:solidFill>
                                      </a:rPr>
                                      <m:t>D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</a:rPr>
                                      <m:t> </m:t>
                                    </m:r>
                                  </m:e>
                                </m:groupCh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275" y="729149"/>
                <a:ext cx="1733550" cy="778868"/>
              </a:xfrm>
              <a:prstGeom prst="rect">
                <a:avLst/>
              </a:prstGeom>
              <a:blipFill rotWithShape="0">
                <a:blip r:embed="rId5"/>
                <a:stretch>
                  <a:fillRect r="-207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915275" y="1497449"/>
                <a:ext cx="1504950" cy="1086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m:rPr>
                                    <m:nor/>
                                  </m:rPr>
                                  <a:rPr lang="en-US" sz="2000">
                                    <a:solidFill>
                                      <a:srgbClr val="FFFF00"/>
                                    </a:solidFill>
                                  </a:rPr>
                                  <m:t>D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IC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AB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m:rPr>
                                    <m:nor/>
                                  </m:rPr>
                                  <a:rPr lang="en-US" sz="2000">
                                    <a:solidFill>
                                      <a:srgbClr val="FFFF00"/>
                                    </a:solidFill>
                                  </a:rPr>
                                  <m:t>D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  <a:p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275" y="1497449"/>
                <a:ext cx="1504950" cy="108664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952740" y="2362559"/>
                <a:ext cx="1716671" cy="641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}"/>
                          <m:ctrlPr>
                            <a:rPr lang="en-US" sz="200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AB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à đườ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ng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  <m: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í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nh</m:t>
                                </m: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ID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IC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740" y="2362559"/>
                <a:ext cx="1716671" cy="641138"/>
              </a:xfrm>
              <a:prstGeom prst="rect">
                <a:avLst/>
              </a:prstGeom>
              <a:blipFill rotWithShape="0">
                <a:blip r:embed="rId8"/>
                <a:stretch>
                  <a:fillRect r="-20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36702" y="3020864"/>
                <a:ext cx="1490297" cy="10866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brk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AC</m:t>
                                    </m:r>
                                    <m: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groupCh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solidFill>
                                          <a:srgbClr val="FFFF00"/>
                                        </a:solidFill>
                                      </a:rPr>
                                      <m:t>D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</a:rPr>
                                      <m:t> </m:t>
                                    </m:r>
                                  </m:e>
                                </m:groupChr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AB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⊥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m:rPr>
                                    <m:nor/>
                                  </m:rPr>
                                  <a:rPr lang="en-US" sz="2000">
                                    <a:solidFill>
                                      <a:srgbClr val="FFFF00"/>
                                    </a:solidFill>
                                  </a:rPr>
                                  <m:t>D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  <a:p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6702" y="3020864"/>
                <a:ext cx="1490297" cy="1086644"/>
              </a:xfrm>
              <a:prstGeom prst="rect">
                <a:avLst/>
              </a:prstGeom>
              <a:blipFill rotWithShape="0">
                <a:blip r:embed="rId9"/>
                <a:stretch>
                  <a:fillRect r="-4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915275" y="3794373"/>
                <a:ext cx="216995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AB</m:t>
                      </m:r>
                      <m: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à đườ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ng</m:t>
                      </m:r>
                      <m: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í</m:t>
                      </m:r>
                      <m:r>
                        <m:rPr>
                          <m:sty m:val="p"/>
                        </m:rPr>
                        <a:rPr lang="vi-VN" sz="2000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nh</m:t>
                      </m:r>
                    </m:oMath>
                  </m:oMathPara>
                </a14:m>
                <a:endParaRPr lang="vi-VN" sz="2000" b="0" i="0" dirty="0">
                  <a:solidFill>
                    <a:srgbClr val="FFFF0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vi-VN" sz="2000" b="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000" i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AB</m:t>
                    </m:r>
                    <m: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⊥</m:t>
                    </m:r>
                    <m:r>
                      <m:rPr>
                        <m:sty m:val="p"/>
                      </m:rPr>
                      <a:rPr lang="en-US" sz="2000" i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nor/>
                      </m:rPr>
                      <a:rPr lang="en-US" sz="200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en-US" sz="2000" dirty="0">
                    <a:solidFill>
                      <a:srgbClr val="FFFF00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FFFF00"/>
                    </a:solidFill>
                  </a:rPr>
                  <a:t>tại</a:t>
                </a:r>
                <a:r>
                  <a:rPr lang="en-US" sz="2000" dirty="0">
                    <a:solidFill>
                      <a:srgbClr val="FFFF00"/>
                    </a:solidFill>
                  </a:rPr>
                  <a:t> I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275" y="3794373"/>
                <a:ext cx="2169953" cy="707886"/>
              </a:xfrm>
              <a:prstGeom prst="rect">
                <a:avLst/>
              </a:prstGeom>
              <a:blipFill rotWithShape="0">
                <a:blip r:embed="rId10"/>
                <a:stretch>
                  <a:fillRect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7820312" y="4374355"/>
                <a:ext cx="1744580" cy="7788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IC</m:t>
                                </m: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  <m:r>
                                  <m:rPr>
                                    <m:nor/>
                                  </m:rPr>
                                  <a:rPr lang="en-US" sz="200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D</m:t>
                                </m:r>
                              </m:e>
                            </m:mr>
                            <m:mr>
                              <m:e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brk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D</m:t>
                                    </m:r>
                                    <m: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groupChr>
                                <m:r>
                                  <a:rPr lang="en-US" sz="2000" i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groupChr>
                                  <m:groupChrPr>
                                    <m:chr m:val="⏜"/>
                                    <m:pos m:val="top"/>
                                    <m:vertJc m:val="bot"/>
                                    <m:ctrlPr>
                                      <a:rPr lang="en-US" sz="2000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groupChrPr>
                                  <m:e>
                                    <m:r>
                                      <m:rPr>
                                        <m:brk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vi-VN" sz="2000" b="0" i="0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000" i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00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 </m:t>
                                    </m:r>
                                  </m:e>
                                </m:groupCh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312" y="4374355"/>
                <a:ext cx="1744580" cy="77886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8106031" y="5820180"/>
                <a:ext cx="1481496" cy="4521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CE</m:t>
                          </m:r>
                          <m: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groupChr>
                      <m:r>
                        <a:rPr lang="en-US" sz="2000" i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sz="2000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/>
                            </m:rP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000" i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DF</m:t>
                          </m:r>
                          <m:r>
                            <a:rPr lang="vi-VN" sz="2000" b="0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groupChr>
                    </m:oMath>
                  </m:oMathPara>
                </a14:m>
                <a:endParaRPr lang="en-US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6031" y="5820180"/>
                <a:ext cx="1481496" cy="452175"/>
              </a:xfrm>
              <a:prstGeom prst="rect">
                <a:avLst/>
              </a:prstGeom>
              <a:blipFill rotWithShape="0">
                <a:blip r:embed="rId12"/>
                <a:stretch>
                  <a:fillRect t="-24324" r="-62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274052" y="5420070"/>
            <a:ext cx="10351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CD //EF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313812" y="3816013"/>
            <a:ext cx="1188720" cy="1447166"/>
            <a:chOff x="5492664" y="4019750"/>
            <a:chExt cx="1188720" cy="144716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5492664" y="4019750"/>
              <a:ext cx="1188720" cy="1447166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5931576" y="4406587"/>
              <a:ext cx="155448" cy="155448"/>
            </a:xfrm>
            <a:prstGeom prst="rect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37070" y="729149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vi-VN" dirty="0">
                <a:solidFill>
                  <a:schemeClr val="bg1"/>
                </a:solidFill>
              </a:rPr>
              <a:t>Trong một đường tròn </a:t>
            </a:r>
            <a:r>
              <a:rPr lang="vi-VN" dirty="0">
                <a:solidFill>
                  <a:srgbClr val="FFFF00"/>
                </a:solidFill>
              </a:rPr>
              <a:t>đường kính đi qua điểm chính giữa của một cung </a:t>
            </a:r>
            <a:r>
              <a:rPr lang="vi-VN" dirty="0">
                <a:solidFill>
                  <a:schemeClr val="bg1"/>
                </a:solidFill>
              </a:rPr>
              <a:t>thì vuông góc với dây căng cung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và</a:t>
            </a:r>
            <a:r>
              <a:rPr lang="vi-VN" dirty="0">
                <a:solidFill>
                  <a:schemeClr val="bg1"/>
                </a:solidFill>
              </a:rPr>
              <a:t> đi qua trung điểm của dây căng cung ấy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8085" y="2260849"/>
            <a:ext cx="40300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vi-VN" dirty="0">
                <a:solidFill>
                  <a:schemeClr val="bg1"/>
                </a:solidFill>
              </a:rPr>
              <a:t>Trong một đường tròn </a:t>
            </a:r>
            <a:r>
              <a:rPr lang="vi-VN" dirty="0">
                <a:solidFill>
                  <a:srgbClr val="FFFF00"/>
                </a:solidFill>
              </a:rPr>
              <a:t>đường kính đi qua điểm chính giữa của một dây</a:t>
            </a:r>
            <a:r>
              <a:rPr lang="vi-VN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vi-VN" i="1" dirty="0">
                <a:solidFill>
                  <a:srgbClr val="FFFF00"/>
                </a:solidFill>
              </a:rPr>
              <a:t>không phải là đường kính</a:t>
            </a:r>
            <a:r>
              <a:rPr lang="vi-VN" dirty="0">
                <a:solidFill>
                  <a:srgbClr val="FFFF00"/>
                </a:solidFill>
              </a:rPr>
              <a:t>) </a:t>
            </a:r>
            <a:r>
              <a:rPr lang="vi-VN" sz="2000" dirty="0">
                <a:solidFill>
                  <a:schemeClr val="bg1"/>
                </a:solidFill>
              </a:rPr>
              <a:t>thì </a:t>
            </a:r>
            <a:r>
              <a:rPr lang="en-US" sz="2000" dirty="0" err="1">
                <a:solidFill>
                  <a:schemeClr val="bg1"/>
                </a:solidFill>
              </a:rPr>
              <a:t>vuông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góc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với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dây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và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đi</a:t>
            </a:r>
            <a:r>
              <a:rPr lang="en-US" sz="2000" dirty="0">
                <a:solidFill>
                  <a:schemeClr val="bg1"/>
                </a:solidFill>
              </a:rPr>
              <a:t> qua </a:t>
            </a:r>
            <a:r>
              <a:rPr lang="en-US" sz="2000" dirty="0" err="1">
                <a:solidFill>
                  <a:schemeClr val="bg1"/>
                </a:solidFill>
              </a:rPr>
              <a:t>điểm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chính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giữa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của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căng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dây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38088" y="3881638"/>
            <a:ext cx="425391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vi-VN" sz="2000" dirty="0">
                <a:solidFill>
                  <a:schemeClr val="bg1"/>
                </a:solidFill>
              </a:rPr>
              <a:t>Trong một đường tròn, </a:t>
            </a:r>
            <a:r>
              <a:rPr lang="vi-VN" sz="2000" dirty="0">
                <a:solidFill>
                  <a:srgbClr val="FFFF00"/>
                </a:solidFill>
              </a:rPr>
              <a:t>đường </a:t>
            </a:r>
            <a:r>
              <a:rPr lang="en-US" sz="2000" dirty="0" err="1">
                <a:solidFill>
                  <a:srgbClr val="FFFF00"/>
                </a:solidFill>
              </a:rPr>
              <a:t>kính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vuông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góc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với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một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dây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thì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đi</a:t>
            </a:r>
            <a:r>
              <a:rPr lang="en-US" sz="2000" dirty="0">
                <a:solidFill>
                  <a:schemeClr val="bg1"/>
                </a:solidFill>
              </a:rPr>
              <a:t> qua </a:t>
            </a:r>
            <a:r>
              <a:rPr lang="en-US" sz="2000" dirty="0" err="1">
                <a:solidFill>
                  <a:schemeClr val="bg1"/>
                </a:solidFill>
              </a:rPr>
              <a:t>trung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điểm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của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dây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và</a:t>
            </a:r>
            <a:r>
              <a:rPr lang="en-US" sz="2000" dirty="0">
                <a:solidFill>
                  <a:schemeClr val="bg1"/>
                </a:solidFill>
              </a:rPr>
              <a:t> chia </a:t>
            </a:r>
            <a:r>
              <a:rPr lang="en-US" sz="2000" dirty="0" err="1">
                <a:solidFill>
                  <a:schemeClr val="bg1"/>
                </a:solidFill>
              </a:rPr>
              <a:t>cung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căng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dây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ấy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làm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phần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bằng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nhau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38088" y="5339131"/>
            <a:ext cx="4010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vi-VN" dirty="0">
                <a:solidFill>
                  <a:schemeClr val="bg1"/>
                </a:solidFill>
              </a:rPr>
              <a:t>Trong một đường tròn, hai cung bị chắn giữa </a:t>
            </a:r>
            <a:r>
              <a:rPr lang="vi-VN" dirty="0">
                <a:solidFill>
                  <a:srgbClr val="FFFF00"/>
                </a:solidFill>
              </a:rPr>
              <a:t>hai dây song song </a:t>
            </a:r>
            <a:r>
              <a:rPr lang="vi-VN" dirty="0">
                <a:solidFill>
                  <a:schemeClr val="bg1"/>
                </a:solidFill>
              </a:rPr>
              <a:t>thì bằng nhau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60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3" grpId="0"/>
      <p:bldP spid="14" grpId="0"/>
      <p:bldP spid="16" grpId="0"/>
      <p:bldP spid="12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654" y="191743"/>
            <a:ext cx="8696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FF00"/>
                </a:solidFill>
              </a:rPr>
              <a:t>II) Ôn tập góc với đường tròn. </a:t>
            </a:r>
            <a:endParaRPr lang="en-US" sz="2400" b="1" dirty="0">
              <a:solidFill>
                <a:srgbClr val="FFFF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074762"/>
              </p:ext>
            </p:extLst>
          </p:nvPr>
        </p:nvGraphicFramePr>
        <p:xfrm>
          <a:off x="516436" y="1028430"/>
          <a:ext cx="9336024" cy="5765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6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9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1468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 dirty="0">
                          <a:solidFill>
                            <a:srgbClr val="FFFF00"/>
                          </a:solidFill>
                        </a:rPr>
                        <a:t>Hình</a:t>
                      </a:r>
                      <a:r>
                        <a:rPr lang="vi-VN" sz="2000" b="1" baseline="0" dirty="0">
                          <a:solidFill>
                            <a:srgbClr val="FFFF00"/>
                          </a:solidFill>
                        </a:rPr>
                        <a:t> vẽ</a:t>
                      </a:r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729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endParaRPr lang="vi-VN" sz="2000" b="1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endParaRPr lang="vi-VN" sz="2000" b="1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endParaRPr lang="vi-VN" sz="2000" b="1" dirty="0">
                        <a:solidFill>
                          <a:srgbClr val="FFFF00"/>
                        </a:solidFill>
                      </a:endParaRPr>
                    </a:p>
                    <a:p>
                      <a:pPr algn="ctr"/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6784">
                <a:tc>
                  <a:txBody>
                    <a:bodyPr/>
                    <a:lstStyle/>
                    <a:p>
                      <a:pPr marL="0" indent="0" algn="l">
                        <a:buFont typeface="Wingdings" panose="05000000000000000000" pitchFamily="2" charset="2"/>
                        <a:buNone/>
                      </a:pPr>
                      <a:endParaRPr lang="vi-VN" sz="2000" b="1" baseline="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vi-VN" sz="2000" dirty="0">
                        <a:solidFill>
                          <a:schemeClr val="bg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84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vi-V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11874" y="1952326"/>
                <a:ext cx="2114550" cy="3990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𝐀𝐎𝐁</m:t>
                          </m:r>
                        </m:e>
                      </m:acc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m:rPr>
                          <m:nor/>
                        </m:rPr>
                        <a:rPr lang="vi-VN" b="1">
                          <a:solidFill>
                            <a:schemeClr val="bg1"/>
                          </a:solidFill>
                        </a:rPr>
                        <m:t>đ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𝐀𝐦𝐁</m:t>
                          </m:r>
                        </m:e>
                      </m:groupCh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874" y="1952326"/>
                <a:ext cx="2114550" cy="3990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538163" y="3725280"/>
                <a:ext cx="1779654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𝐁𝐀𝐂</m:t>
                          </m:r>
                        </m:e>
                      </m:acc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vi-VN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𝐁</m:t>
                          </m:r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e>
                      </m:groupCh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8163" y="3725280"/>
                <a:ext cx="1779654" cy="61093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659796" y="5578178"/>
                <a:ext cx="183575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𝐁𝐀𝐱</m:t>
                          </m:r>
                        </m:e>
                      </m:acc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𝐬</m:t>
                      </m:r>
                      <m:r>
                        <a:rPr lang="vi-VN" b="1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  <m:groupChr>
                        <m:groupChrPr>
                          <m:chr m:val="⏜"/>
                          <m:pos m:val="top"/>
                          <m:vertJc m:val="bot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𝐀𝐁</m:t>
                          </m:r>
                        </m:e>
                      </m:groupCh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9796" y="5578178"/>
                <a:ext cx="1835759" cy="6109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839783" y="2144190"/>
            <a:ext cx="3486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Góc</a:t>
            </a:r>
            <a:r>
              <a:rPr lang="vi-VN" sz="2000" b="1" baseline="0" dirty="0">
                <a:solidFill>
                  <a:srgbClr val="FFFF00"/>
                </a:solidFill>
              </a:rPr>
              <a:t> ở tâm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839783" y="3982273"/>
            <a:ext cx="3619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Góc</a:t>
            </a:r>
            <a:r>
              <a:rPr lang="vi-VN" sz="2000" b="1" baseline="0" dirty="0">
                <a:solidFill>
                  <a:srgbClr val="FFFF00"/>
                </a:solidFill>
              </a:rPr>
              <a:t> nội tiếp</a:t>
            </a:r>
          </a:p>
          <a:p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839783" y="5681282"/>
            <a:ext cx="43338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vi-VN" sz="2000" b="1" dirty="0">
                <a:solidFill>
                  <a:srgbClr val="FFFF00"/>
                </a:solidFill>
              </a:rPr>
              <a:t>Góc tạo bởi tia tiếp tuyến </a:t>
            </a:r>
          </a:p>
          <a:p>
            <a:pPr>
              <a:defRPr/>
            </a:pPr>
            <a:r>
              <a:rPr lang="vi-VN" sz="2000" b="1" dirty="0">
                <a:solidFill>
                  <a:srgbClr val="FFFF00"/>
                </a:solidFill>
              </a:rPr>
              <a:t>và dây cung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sz="2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8108" y="1571916"/>
            <a:ext cx="1543172" cy="17370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8247" y="2998946"/>
            <a:ext cx="1737360" cy="19666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8247" y="4910100"/>
            <a:ext cx="2011680" cy="1710463"/>
          </a:xfrm>
          <a:prstGeom prst="rect">
            <a:avLst/>
          </a:prstGeom>
        </p:spPr>
      </p:pic>
      <p:sp>
        <p:nvSpPr>
          <p:cNvPr id="10" name="Arc 9"/>
          <p:cNvSpPr/>
          <p:nvPr/>
        </p:nvSpPr>
        <p:spPr>
          <a:xfrm rot="5700401">
            <a:off x="5701028" y="5113672"/>
            <a:ext cx="386120" cy="551144"/>
          </a:xfrm>
          <a:prstGeom prst="arc">
            <a:avLst>
              <a:gd name="adj1" fmla="val 16474150"/>
              <a:gd name="adj2" fmla="val 19487853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51848" y="1091585"/>
            <a:ext cx="3037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Công thức tính số đo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952500" y="1115034"/>
            <a:ext cx="2254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Tên góc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4881" y="566765"/>
            <a:ext cx="1006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sng" dirty="0">
                <a:solidFill>
                  <a:srgbClr val="FFFF00"/>
                </a:solidFill>
              </a:rPr>
              <a:t>Bài tập</a:t>
            </a:r>
            <a:r>
              <a:rPr lang="vi-VN" sz="2000" b="1" dirty="0">
                <a:solidFill>
                  <a:srgbClr val="FFFF00"/>
                </a:solidFill>
              </a:rPr>
              <a:t>.  Cho các hình vẽ. Nêu tên mỗi góc và công thức tính số đo của từng góc. 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3" grpId="0"/>
      <p:bldP spid="15" grpId="0"/>
      <p:bldP spid="10" grpId="0" animBg="1"/>
      <p:bldP spid="12" grpId="0"/>
      <p:bldP spid="16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717177"/>
              </p:ext>
            </p:extLst>
          </p:nvPr>
        </p:nvGraphicFramePr>
        <p:xfrm>
          <a:off x="380999" y="612878"/>
          <a:ext cx="10241280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2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1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vi-VN" sz="2000" b="1" dirty="0">
                          <a:solidFill>
                            <a:srgbClr val="FFFF00"/>
                          </a:solidFill>
                        </a:rPr>
                        <a:t>Tên</a:t>
                      </a:r>
                      <a:r>
                        <a:rPr lang="vi-VN" sz="2000" b="1" baseline="0" dirty="0">
                          <a:solidFill>
                            <a:srgbClr val="FFFF00"/>
                          </a:solidFill>
                        </a:rPr>
                        <a:t> góc</a:t>
                      </a:r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 dirty="0">
                          <a:solidFill>
                            <a:srgbClr val="FFFF00"/>
                          </a:solidFill>
                        </a:rPr>
                        <a:t>Hình</a:t>
                      </a:r>
                      <a:r>
                        <a:rPr lang="vi-VN" sz="2000" b="1" baseline="0" dirty="0">
                          <a:solidFill>
                            <a:srgbClr val="FFFF00"/>
                          </a:solidFill>
                        </a:rPr>
                        <a:t> vẽ</a:t>
                      </a:r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b="1" dirty="0">
                          <a:solidFill>
                            <a:srgbClr val="FFFF00"/>
                          </a:solidFill>
                        </a:rPr>
                        <a:t>Công</a:t>
                      </a:r>
                      <a:r>
                        <a:rPr lang="vi-VN" sz="2000" b="1" baseline="0" dirty="0">
                          <a:solidFill>
                            <a:srgbClr val="FFFF00"/>
                          </a:solidFill>
                        </a:rPr>
                        <a:t> thức tính số đo</a:t>
                      </a:r>
                      <a:endParaRPr lang="en-US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4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vi-VN" sz="240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0165" y="1595965"/>
            <a:ext cx="3667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Góc</a:t>
            </a:r>
            <a:r>
              <a:rPr lang="vi-VN" sz="2000" b="1" baseline="0" dirty="0">
                <a:solidFill>
                  <a:srgbClr val="FFFF00"/>
                </a:solidFill>
              </a:rPr>
              <a:t> có đỉnh ở bên trong</a:t>
            </a:r>
          </a:p>
          <a:p>
            <a:r>
              <a:rPr lang="vi-VN" sz="2000" b="1" baseline="0" dirty="0">
                <a:solidFill>
                  <a:srgbClr val="FFFF00"/>
                </a:solidFill>
              </a:rPr>
              <a:t> đường tròn 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47687" y="4958060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Góc</a:t>
            </a:r>
            <a:r>
              <a:rPr lang="vi-VN" sz="2000" b="1" baseline="0" dirty="0">
                <a:solidFill>
                  <a:srgbClr val="FFFF00"/>
                </a:solidFill>
              </a:rPr>
              <a:t> có đỉnh ở bên ngoài</a:t>
            </a:r>
          </a:p>
          <a:p>
            <a:r>
              <a:rPr lang="vi-VN" sz="2000" b="1" baseline="0" dirty="0">
                <a:solidFill>
                  <a:srgbClr val="FFFF00"/>
                </a:solidFill>
              </a:rPr>
              <a:t> đường tròn</a:t>
            </a:r>
            <a:endParaRPr lang="en-US" sz="2000" b="1" dirty="0">
              <a:solidFill>
                <a:srgbClr val="FFFF00"/>
              </a:solidFill>
            </a:endParaRPr>
          </a:p>
          <a:p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397496" y="2020100"/>
                <a:ext cx="2967799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vi-VN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𝐁𝐄𝐂</m:t>
                          </m:r>
                        </m:e>
                      </m:acc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b="1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𝐁𝐂</m:t>
                              </m:r>
                            </m:e>
                          </m:groupChr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b="1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𝐀𝐃</m:t>
                              </m:r>
                            </m:e>
                          </m:groupChr>
                        </m:e>
                      </m:d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7496" y="2020100"/>
                <a:ext cx="2967799" cy="61093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397496" y="4808789"/>
                <a:ext cx="2918107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𝐁𝐄𝐂</m:t>
                          </m:r>
                        </m:e>
                      </m:acc>
                      <m:r>
                        <a:rPr lang="en-US" b="1" i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b="1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𝐁𝐂</m:t>
                              </m:r>
                            </m:e>
                          </m:groupChr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𝐬</m:t>
                          </m:r>
                          <m:r>
                            <a:rPr lang="vi-VN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</m:t>
                          </m:r>
                          <m:groupChr>
                            <m:groupChrPr>
                              <m:chr m:val="⏜"/>
                              <m:pos m:val="top"/>
                              <m:vertJc m:val="bot"/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b="1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𝐀𝐃</m:t>
                              </m:r>
                            </m:e>
                          </m:groupChr>
                        </m:e>
                      </m:d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7496" y="4808789"/>
                <a:ext cx="2918107" cy="61093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055" y="1514475"/>
            <a:ext cx="1820425" cy="22331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7290" y="4623077"/>
            <a:ext cx="2848699" cy="190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77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440" y="688164"/>
            <a:ext cx="86246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Bài 1. ( Bài 96 SGK – Trang 105)</a:t>
            </a:r>
          </a:p>
          <a:p>
            <a:pPr>
              <a:lnSpc>
                <a:spcPct val="200000"/>
              </a:lnSpc>
            </a:pPr>
            <a:r>
              <a:rPr lang="vi-VN" sz="2000" b="1" dirty="0">
                <a:solidFill>
                  <a:schemeClr val="bg1"/>
                </a:solidFill>
              </a:rPr>
              <a:t>Cho tam giác ABC nội tiếp đường tròn (O) và tia phân giác của góc A cắt đường tròn tại M. Vẽ đường cao AH. Chứng minh rằng:</a:t>
            </a: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vi-VN" sz="2000" b="1" dirty="0">
                <a:solidFill>
                  <a:schemeClr val="bg1"/>
                </a:solidFill>
              </a:rPr>
              <a:t>OM đi qua điểm chính giữa của dây BC</a:t>
            </a:r>
          </a:p>
          <a:p>
            <a:pPr marL="342900" indent="-342900">
              <a:lnSpc>
                <a:spcPct val="200000"/>
              </a:lnSpc>
              <a:buAutoNum type="alphaLcParenR"/>
            </a:pPr>
            <a:r>
              <a:rPr lang="vi-VN" sz="2000" b="1" dirty="0">
                <a:solidFill>
                  <a:schemeClr val="bg1"/>
                </a:solidFill>
              </a:rPr>
              <a:t>AM là tia phân giác của góc OAH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6840538" y="1366838"/>
            <a:ext cx="4479925" cy="516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8250238" y="4483100"/>
            <a:ext cx="209550" cy="185737"/>
          </a:xfrm>
          <a:custGeom>
            <a:avLst/>
            <a:gdLst>
              <a:gd name="T0" fmla="*/ 0 w 132"/>
              <a:gd name="T1" fmla="*/ 117 h 117"/>
              <a:gd name="T2" fmla="*/ 15 w 132"/>
              <a:gd name="T3" fmla="*/ 0 h 117"/>
              <a:gd name="T4" fmla="*/ 132 w 132"/>
              <a:gd name="T5" fmla="*/ 15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2" h="117">
                <a:moveTo>
                  <a:pt x="0" y="117"/>
                </a:moveTo>
                <a:lnTo>
                  <a:pt x="15" y="0"/>
                </a:lnTo>
                <a:lnTo>
                  <a:pt x="132" y="15"/>
                </a:lnTo>
              </a:path>
            </a:pathLst>
          </a:cu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126288" y="1905000"/>
            <a:ext cx="4068763" cy="4078287"/>
          </a:xfrm>
          <a:prstGeom prst="ellips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H="1">
            <a:off x="7213601" y="1939925"/>
            <a:ext cx="1573213" cy="2597150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7213601" y="4537075"/>
            <a:ext cx="3683000" cy="469900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 flipV="1">
            <a:off x="8786813" y="1939925"/>
            <a:ext cx="2109788" cy="3067050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8786813" y="1939925"/>
            <a:ext cx="117475" cy="4025900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8437563" y="1939925"/>
            <a:ext cx="349250" cy="2752725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8904288" y="3943350"/>
            <a:ext cx="255588" cy="2022475"/>
          </a:xfrm>
          <a:prstGeom prst="line">
            <a:avLst/>
          </a:prstGeom>
          <a:noFill/>
          <a:ln w="39688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8272463" y="4667250"/>
            <a:ext cx="392113" cy="525462"/>
            <a:chOff x="5211" y="2940"/>
            <a:chExt cx="247" cy="331"/>
          </a:xfrm>
        </p:grpSpPr>
        <p:sp>
          <p:nvSpPr>
            <p:cNvPr id="33" name="Oval 13"/>
            <p:cNvSpPr>
              <a:spLocks noChangeArrowheads="1"/>
            </p:cNvSpPr>
            <p:nvPr/>
          </p:nvSpPr>
          <p:spPr bwMode="auto">
            <a:xfrm>
              <a:off x="5298" y="2940"/>
              <a:ext cx="33" cy="33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14"/>
            <p:cNvSpPr>
              <a:spLocks noChangeArrowheads="1"/>
            </p:cNvSpPr>
            <p:nvPr/>
          </p:nvSpPr>
          <p:spPr bwMode="auto">
            <a:xfrm>
              <a:off x="5298" y="2940"/>
              <a:ext cx="33" cy="33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15"/>
            <p:cNvSpPr>
              <a:spLocks noChangeArrowheads="1"/>
            </p:cNvSpPr>
            <p:nvPr/>
          </p:nvSpPr>
          <p:spPr bwMode="auto">
            <a:xfrm>
              <a:off x="5211" y="2995"/>
              <a:ext cx="247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H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5" name="Group 20"/>
          <p:cNvGrpSpPr>
            <a:grpSpLocks/>
          </p:cNvGrpSpPr>
          <p:nvPr/>
        </p:nvGrpSpPr>
        <p:grpSpPr bwMode="auto">
          <a:xfrm>
            <a:off x="8748713" y="5940425"/>
            <a:ext cx="428625" cy="527050"/>
            <a:chOff x="5511" y="3742"/>
            <a:chExt cx="270" cy="332"/>
          </a:xfrm>
        </p:grpSpPr>
        <p:sp>
          <p:nvSpPr>
            <p:cNvPr id="30" name="Oval 17"/>
            <p:cNvSpPr>
              <a:spLocks noChangeArrowheads="1"/>
            </p:cNvSpPr>
            <p:nvPr/>
          </p:nvSpPr>
          <p:spPr bwMode="auto">
            <a:xfrm>
              <a:off x="5592" y="3742"/>
              <a:ext cx="33" cy="33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18"/>
            <p:cNvSpPr>
              <a:spLocks noChangeArrowheads="1"/>
            </p:cNvSpPr>
            <p:nvPr/>
          </p:nvSpPr>
          <p:spPr bwMode="auto">
            <a:xfrm>
              <a:off x="5592" y="3742"/>
              <a:ext cx="33" cy="33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19"/>
            <p:cNvSpPr>
              <a:spLocks noChangeArrowheads="1"/>
            </p:cNvSpPr>
            <p:nvPr/>
          </p:nvSpPr>
          <p:spPr bwMode="auto">
            <a:xfrm>
              <a:off x="5511" y="3798"/>
              <a:ext cx="27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6" name="Group 24"/>
          <p:cNvGrpSpPr>
            <a:grpSpLocks/>
          </p:cNvGrpSpPr>
          <p:nvPr/>
        </p:nvGrpSpPr>
        <p:grpSpPr bwMode="auto">
          <a:xfrm>
            <a:off x="9132888" y="3705225"/>
            <a:ext cx="493713" cy="438150"/>
            <a:chOff x="5753" y="2334"/>
            <a:chExt cx="311" cy="276"/>
          </a:xfrm>
        </p:grpSpPr>
        <p:sp>
          <p:nvSpPr>
            <p:cNvPr id="27" name="Oval 21"/>
            <p:cNvSpPr>
              <a:spLocks noChangeArrowheads="1"/>
            </p:cNvSpPr>
            <p:nvPr/>
          </p:nvSpPr>
          <p:spPr bwMode="auto">
            <a:xfrm>
              <a:off x="5753" y="2468"/>
              <a:ext cx="34" cy="33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22"/>
            <p:cNvSpPr>
              <a:spLocks noChangeArrowheads="1"/>
            </p:cNvSpPr>
            <p:nvPr/>
          </p:nvSpPr>
          <p:spPr bwMode="auto">
            <a:xfrm>
              <a:off x="5753" y="2468"/>
              <a:ext cx="34" cy="33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3"/>
            <p:cNvSpPr>
              <a:spLocks noChangeArrowheads="1"/>
            </p:cNvSpPr>
            <p:nvPr/>
          </p:nvSpPr>
          <p:spPr bwMode="auto">
            <a:xfrm>
              <a:off x="5829" y="2334"/>
              <a:ext cx="235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O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Group 27"/>
          <p:cNvGrpSpPr>
            <a:grpSpLocks/>
          </p:cNvGrpSpPr>
          <p:nvPr/>
        </p:nvGrpSpPr>
        <p:grpSpPr bwMode="auto">
          <a:xfrm>
            <a:off x="10875963" y="4986338"/>
            <a:ext cx="390525" cy="525462"/>
            <a:chOff x="6851" y="3141"/>
            <a:chExt cx="246" cy="331"/>
          </a:xfrm>
        </p:grpSpPr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6851" y="3141"/>
              <a:ext cx="25" cy="2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6873" y="3196"/>
              <a:ext cx="22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 31"/>
          <p:cNvGrpSpPr>
            <a:grpSpLocks/>
          </p:cNvGrpSpPr>
          <p:nvPr/>
        </p:nvGrpSpPr>
        <p:grpSpPr bwMode="auto">
          <a:xfrm>
            <a:off x="8618538" y="1500188"/>
            <a:ext cx="355600" cy="466725"/>
            <a:chOff x="5429" y="945"/>
            <a:chExt cx="224" cy="294"/>
          </a:xfrm>
        </p:grpSpPr>
        <p:sp>
          <p:nvSpPr>
            <p:cNvPr id="22" name="Oval 28"/>
            <p:cNvSpPr>
              <a:spLocks noChangeArrowheads="1"/>
            </p:cNvSpPr>
            <p:nvPr/>
          </p:nvSpPr>
          <p:spPr bwMode="auto">
            <a:xfrm>
              <a:off x="5518" y="1205"/>
              <a:ext cx="33" cy="34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29"/>
            <p:cNvSpPr>
              <a:spLocks noChangeArrowheads="1"/>
            </p:cNvSpPr>
            <p:nvPr/>
          </p:nvSpPr>
          <p:spPr bwMode="auto">
            <a:xfrm>
              <a:off x="5518" y="1205"/>
              <a:ext cx="33" cy="34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5429" y="945"/>
              <a:ext cx="22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A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6973888" y="4518025"/>
            <a:ext cx="355600" cy="474662"/>
            <a:chOff x="4393" y="2846"/>
            <a:chExt cx="224" cy="299"/>
          </a:xfrm>
        </p:grpSpPr>
        <p:sp>
          <p:nvSpPr>
            <p:cNvPr id="20" name="Oval 32"/>
            <p:cNvSpPr>
              <a:spLocks noChangeArrowheads="1"/>
            </p:cNvSpPr>
            <p:nvPr/>
          </p:nvSpPr>
          <p:spPr bwMode="auto">
            <a:xfrm>
              <a:off x="4532" y="2846"/>
              <a:ext cx="25" cy="25"/>
            </a:xfrm>
            <a:prstGeom prst="ellipse">
              <a:avLst/>
            </a:prstGeom>
            <a:solidFill>
              <a:srgbClr val="FDFD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4393" y="2869"/>
              <a:ext cx="22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1" i="1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anose="02020603050405020304" pitchFamily="18" charset="0"/>
                </a:rPr>
                <a:t>B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466943" y="2097088"/>
            <a:ext cx="677842" cy="581695"/>
            <a:chOff x="8069263" y="2273300"/>
            <a:chExt cx="677842" cy="581695"/>
          </a:xfrm>
        </p:grpSpPr>
        <p:sp>
          <p:nvSpPr>
            <p:cNvPr id="37" name="Arc 36"/>
            <p:cNvSpPr/>
            <p:nvPr/>
          </p:nvSpPr>
          <p:spPr>
            <a:xfrm rot="8844866">
              <a:off x="8069263" y="2316833"/>
              <a:ext cx="447675" cy="538162"/>
            </a:xfrm>
            <a:prstGeom prst="arc">
              <a:avLst>
                <a:gd name="adj1" fmla="val 16200000"/>
                <a:gd name="adj2" fmla="val 803487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rot="6219883">
              <a:off x="8254186" y="2228057"/>
              <a:ext cx="447675" cy="538162"/>
            </a:xfrm>
            <a:prstGeom prst="arc">
              <a:avLst>
                <a:gd name="adj1" fmla="val 16467301"/>
                <a:gd name="adj2" fmla="val 18225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34297" y="239683"/>
            <a:ext cx="2403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solidFill>
                  <a:srgbClr val="FFFF00"/>
                </a:solidFill>
              </a:rPr>
              <a:t>III) LUYỆN TẬP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2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1941</TotalTime>
  <Words>1639</Words>
  <Application>Microsoft Office PowerPoint</Application>
  <PresentationFormat>Widescreen</PresentationFormat>
  <Paragraphs>305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HONG VAN</dc:creator>
  <cp:lastModifiedBy>Tập Đào</cp:lastModifiedBy>
  <cp:revision>107</cp:revision>
  <dcterms:created xsi:type="dcterms:W3CDTF">2020-03-30T02:53:47Z</dcterms:created>
  <dcterms:modified xsi:type="dcterms:W3CDTF">2023-02-15T03:03:15Z</dcterms:modified>
</cp:coreProperties>
</file>