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0" autoAdjust="0"/>
    <p:restoredTop sz="94660"/>
  </p:normalViewPr>
  <p:slideViewPr>
    <p:cSldViewPr>
      <p:cViewPr varScale="1">
        <p:scale>
          <a:sx n="63" d="100"/>
          <a:sy n="63" d="100"/>
        </p:scale>
        <p:origin x="13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42806-80A3-791C-344D-46F158549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Nguyen Tu Uyen - 2152200065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CD3A8-66E9-D04B-D602-D00AE93C8D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01A7-6E33-4018-91AB-4D164798DEB9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9261A-662D-5AE4-B6B2-E96597882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Nguyen Tu Uyen - 2152200065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8A2BB-FBAD-B3DF-3C9A-15540F6C5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34E1-11A0-472C-B52D-638D2D7A2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37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Nguyen Tu Uyen - 2152200065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63F89-4552-4CC6-A2D6-71A05325AC8B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Nguyen Tu Uyen - 2152200065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95EF-32C1-4064-8F8F-EE2A78F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00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3280-C22A-40C3-9BEF-C8EBF9D71DCD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76B2-1270-4A23-A2A0-A93289BEE698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7779-606F-41A1-A75B-546E839EC926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31CB-1059-454F-8013-74EA388A6DED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6630-B18B-4F0F-B1D8-86B50308FA35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E7ED-EE08-42FF-A758-FF1BA16849AA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A3AB-0A82-42C6-92CA-5B5E974FA9F1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C959-A7BB-4FB5-8C7E-63918A431748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B958-9E5D-427C-A7C0-1B22EB58DFE5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17D0-E715-4A06-8236-5ADF0804BCB7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0AFA-C8AE-46B6-A435-71DE9BB6C379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99F9-AA0B-4520-B036-FC302A792AD8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Nguyen Tu Uyen - 2152200065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52E6-5E40-468E-A94A-7C0441B8D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228600"/>
            <a:ext cx="424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90000"/>
                  </a:schemeClr>
                </a:solidFill>
              </a:rPr>
              <a:t>Movie makers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5E426-9D3A-E878-0690-871D41C0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5BE2-2760-4E43-9DA7-356780272145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9CF7A-A16E-D48F-28FD-B10187D0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Nguyen Tu Uyen - 2152200065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858B6-A3D1-D1AB-783C-0F27913F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8B2356-2520-2289-8C26-9E4563B516D8}"/>
              </a:ext>
            </a:extLst>
          </p:cNvPr>
          <p:cNvSpPr/>
          <p:nvPr/>
        </p:nvSpPr>
        <p:spPr>
          <a:xfrm>
            <a:off x="228600" y="228600"/>
            <a:ext cx="3114675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Reading skill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F6EF297-D3A4-056C-5B07-0FAFF082A6B4}"/>
              </a:ext>
            </a:extLst>
          </p:cNvPr>
          <p:cNvSpPr/>
          <p:nvPr/>
        </p:nvSpPr>
        <p:spPr>
          <a:xfrm>
            <a:off x="2819400" y="990600"/>
            <a:ext cx="4514850" cy="2057400"/>
          </a:xfrm>
          <a:prstGeom prst="cloudCallout">
            <a:avLst>
              <a:gd name="adj1" fmla="val -43166"/>
              <a:gd name="adj2" fmla="val 773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How can we get the main idea of the reading text?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F27229-A389-1C7C-D878-D09D85B6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3124200" cy="3124200"/>
          </a:xfrm>
          <a:prstGeom prst="ellipse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6C82025-181C-710E-4C0C-684A2D083015}"/>
              </a:ext>
            </a:extLst>
          </p:cNvPr>
          <p:cNvSpPr/>
          <p:nvPr/>
        </p:nvSpPr>
        <p:spPr>
          <a:xfrm>
            <a:off x="4800600" y="3276600"/>
            <a:ext cx="3810000" cy="1981200"/>
          </a:xfrm>
          <a:prstGeom prst="cloudCallout">
            <a:avLst>
              <a:gd name="adj1" fmla="val -80402"/>
              <a:gd name="adj2" fmla="val 251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Do we have to read full the reading text?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C44C2-C6A8-E6D6-CDDB-95016172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C9DD-BEE4-4AB0-A6D3-AC63B3C4A24D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DE169-E341-E695-A7D9-18FE8C87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Nguyen Tu Uyen - 2152200065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B469C-B427-0EBD-317E-EBA52B1E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39F599-9CDD-9B48-3465-954514066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1437"/>
            <a:ext cx="5457825" cy="671512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1C4FC67-686F-C4BC-7E56-EE486FDA9EFB}"/>
              </a:ext>
            </a:extLst>
          </p:cNvPr>
          <p:cNvSpPr/>
          <p:nvPr/>
        </p:nvSpPr>
        <p:spPr>
          <a:xfrm>
            <a:off x="5715000" y="1524000"/>
            <a:ext cx="3200400" cy="1524000"/>
          </a:xfrm>
          <a:prstGeom prst="wedgeRoundRectCallout">
            <a:avLst>
              <a:gd name="adj1" fmla="val -56845"/>
              <a:gd name="adj2" fmla="val -66250"/>
              <a:gd name="adj3" fmla="val 1666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What’s the main idea of this passage?</a:t>
            </a:r>
          </a:p>
          <a:p>
            <a:pPr algn="ctr"/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How do you know it?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9265C3-1903-C946-7BE9-0C4C9305BD1B}"/>
              </a:ext>
            </a:extLst>
          </p:cNvPr>
          <p:cNvSpPr/>
          <p:nvPr/>
        </p:nvSpPr>
        <p:spPr>
          <a:xfrm>
            <a:off x="228600" y="228600"/>
            <a:ext cx="2514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65E8BA-F85B-3694-7EAA-E9AEDF984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4" y="271858"/>
            <a:ext cx="2411352" cy="473209"/>
          </a:xfrm>
          <a:prstGeom prst="flowChartAlternateProcess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084F931-5784-7280-A4AA-47E446C3203C}"/>
              </a:ext>
            </a:extLst>
          </p:cNvPr>
          <p:cNvSpPr/>
          <p:nvPr/>
        </p:nvSpPr>
        <p:spPr>
          <a:xfrm>
            <a:off x="5829300" y="495300"/>
            <a:ext cx="3034476" cy="1028700"/>
          </a:xfrm>
          <a:prstGeom prst="wedgeRoundRectCallout">
            <a:avLst>
              <a:gd name="adj1" fmla="val -153870"/>
              <a:gd name="adj2" fmla="val -5111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1AFB18-5C26-81CE-8FDA-440002FDC8E0}"/>
              </a:ext>
            </a:extLst>
          </p:cNvPr>
          <p:cNvCxnSpPr/>
          <p:nvPr/>
        </p:nvCxnSpPr>
        <p:spPr>
          <a:xfrm>
            <a:off x="280224" y="1447800"/>
            <a:ext cx="162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433D2-5884-3EED-953F-F2197BE01BA7}"/>
              </a:ext>
            </a:extLst>
          </p:cNvPr>
          <p:cNvCxnSpPr>
            <a:cxnSpLocks/>
          </p:cNvCxnSpPr>
          <p:nvPr/>
        </p:nvCxnSpPr>
        <p:spPr>
          <a:xfrm>
            <a:off x="280224" y="2514600"/>
            <a:ext cx="1243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C32B80-EC42-D7AA-2E99-A7597A323E45}"/>
              </a:ext>
            </a:extLst>
          </p:cNvPr>
          <p:cNvCxnSpPr>
            <a:cxnSpLocks/>
          </p:cNvCxnSpPr>
          <p:nvPr/>
        </p:nvCxnSpPr>
        <p:spPr>
          <a:xfrm>
            <a:off x="1828800" y="32766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09E9F2-5FD9-E48E-33D4-EE621FD1911A}"/>
              </a:ext>
            </a:extLst>
          </p:cNvPr>
          <p:cNvCxnSpPr/>
          <p:nvPr/>
        </p:nvCxnSpPr>
        <p:spPr>
          <a:xfrm>
            <a:off x="280224" y="5334000"/>
            <a:ext cx="162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5FF86997-7F79-9C46-7266-C8A94508563D}"/>
              </a:ext>
            </a:extLst>
          </p:cNvPr>
          <p:cNvSpPr/>
          <p:nvPr/>
        </p:nvSpPr>
        <p:spPr>
          <a:xfrm>
            <a:off x="5791200" y="3657600"/>
            <a:ext cx="3048000" cy="12192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Subheadings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819E4E-B162-EF78-1E99-6DB0826DBEC8}"/>
              </a:ext>
            </a:extLst>
          </p:cNvPr>
          <p:cNvCxnSpPr>
            <a:endCxn id="25" idx="1"/>
          </p:cNvCxnSpPr>
          <p:nvPr/>
        </p:nvCxnSpPr>
        <p:spPr>
          <a:xfrm>
            <a:off x="1905000" y="1447800"/>
            <a:ext cx="3886200" cy="2819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AF2BA7-241B-A756-4F89-25B80BE66E3A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511300" y="2489200"/>
            <a:ext cx="4279900" cy="1778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024940-7E5D-3DB0-F6D2-FE4A9702458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812226" y="3276600"/>
            <a:ext cx="2978974" cy="990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3977FE-B32A-0268-BA56-066116613ADE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1905000" y="4267200"/>
            <a:ext cx="3886200" cy="1066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5108B-A6A1-B601-7095-41F67B58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8C-0985-407A-9281-5F5D31F4D4B5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EA086-A6D1-E8B5-E03E-A223AFB4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Nguyen Tu Uyen - 2152200065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ACFA4-9B03-67A7-53EA-7F7E4EFD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7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ng Boy Has Idea Stock Illustrations – 73 Young Boy Has ...">
            <a:extLst>
              <a:ext uri="{FF2B5EF4-FFF2-40B4-BE49-F238E27FC236}">
                <a16:creationId xmlns:a16="http://schemas.microsoft.com/office/drawing/2014/main" id="{B278E66A-7A8D-7508-D906-FB61E5473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13084" r="14018" b="12150"/>
          <a:stretch/>
        </p:blipFill>
        <p:spPr bwMode="auto">
          <a:xfrm>
            <a:off x="304800" y="2514600"/>
            <a:ext cx="3048000" cy="3048000"/>
          </a:xfrm>
          <a:prstGeom prst="flowChartAlternateProcess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464401D-C978-6885-DC5B-C895472FDFCB}"/>
              </a:ext>
            </a:extLst>
          </p:cNvPr>
          <p:cNvSpPr/>
          <p:nvPr/>
        </p:nvSpPr>
        <p:spPr>
          <a:xfrm>
            <a:off x="3771900" y="685800"/>
            <a:ext cx="4914900" cy="2362200"/>
          </a:xfrm>
          <a:prstGeom prst="wedgeEllipseCallout">
            <a:avLst>
              <a:gd name="adj1" fmla="val -59589"/>
              <a:gd name="adj2" fmla="val 437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We can get the main ideas of the passage through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TITLE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SUBHEADINGS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CB55C6-5FFE-451D-5994-B98EE0894187}"/>
              </a:ext>
            </a:extLst>
          </p:cNvPr>
          <p:cNvSpPr/>
          <p:nvPr/>
        </p:nvSpPr>
        <p:spPr>
          <a:xfrm>
            <a:off x="4191000" y="3810000"/>
            <a:ext cx="3886200" cy="152400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Looking at the title and the subheadings before you read can help you to understand what the main ideas of the reading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will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be.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E46D9A0-98B5-ED6B-B04D-2B2423E85B69}"/>
              </a:ext>
            </a:extLst>
          </p:cNvPr>
          <p:cNvSpPr/>
          <p:nvPr/>
        </p:nvSpPr>
        <p:spPr>
          <a:xfrm>
            <a:off x="5693834" y="3149600"/>
            <a:ext cx="880531" cy="5588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838B0-69BA-FC65-E339-0BDB5C96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39A-B026-463A-83B0-9DA64C099AAB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ABE97-D2BD-3BE5-8FD1-5EE1C832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Nguyen Tu Uyen - 2152200065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7F8BD-5B27-8DED-C7C7-A92CE11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B94DF-EACD-EA6B-FDEC-C724B617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17" y="0"/>
            <a:ext cx="58711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A9F11-86DD-8728-B0D1-01DC2B4C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893-2F53-4E0C-A27B-5C4CE9389F07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0D3D5-A52F-3D4D-4CD0-7E7978DF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Nguyen Tu Uyen - 2152200065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9CD1-91E4-2F51-83FC-66C670B0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4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681FB0-B9FC-1601-6B1A-4466F8395190}"/>
              </a:ext>
            </a:extLst>
          </p:cNvPr>
          <p:cNvSpPr/>
          <p:nvPr/>
        </p:nvSpPr>
        <p:spPr>
          <a:xfrm>
            <a:off x="152400" y="990600"/>
            <a:ext cx="8839200" cy="784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AC26AB-EC9A-98A8-1AEB-03372766EA23}"/>
              </a:ext>
            </a:extLst>
          </p:cNvPr>
          <p:cNvSpPr/>
          <p:nvPr/>
        </p:nvSpPr>
        <p:spPr>
          <a:xfrm>
            <a:off x="1066800" y="1371599"/>
            <a:ext cx="762000" cy="40099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9EF1-40D9-8263-7AF1-0999C7EEB71F}"/>
              </a:ext>
            </a:extLst>
          </p:cNvPr>
          <p:cNvSpPr txBox="1"/>
          <p:nvPr/>
        </p:nvSpPr>
        <p:spPr>
          <a:xfrm>
            <a:off x="152400" y="1066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A. </a:t>
            </a:r>
            <a:r>
              <a:rPr lang="en-US" b="1" i="0" u="none" strike="noStrike" baseline="0" dirty="0">
                <a:latin typeface="Comic Sans MS" panose="030F0702030302020204" pitchFamily="66" charset="0"/>
              </a:rPr>
              <a:t>Look at the title and subheadings of the passage on the next page. </a:t>
            </a:r>
          </a:p>
          <a:p>
            <a:pPr algn="l"/>
            <a:r>
              <a:rPr lang="en-US" b="1" dirty="0">
                <a:latin typeface="Comic Sans MS" panose="030F0702030302020204" pitchFamily="66" charset="0"/>
              </a:rPr>
              <a:t>   </a:t>
            </a:r>
            <a:r>
              <a:rPr lang="en-US" b="1" i="0" u="none" strike="noStrike" baseline="0" dirty="0">
                <a:latin typeface="Comic Sans MS" panose="030F0702030302020204" pitchFamily="66" charset="0"/>
              </a:rPr>
              <a:t>Then </a:t>
            </a:r>
            <a:r>
              <a:rPr lang="en-US" b="1" dirty="0">
                <a:latin typeface="Comic Sans MS" panose="030F0702030302020204" pitchFamily="66" charset="0"/>
              </a:rPr>
              <a:t>circle</a:t>
            </a:r>
            <a:r>
              <a:rPr lang="en-US" b="1" i="0" u="none" strike="noStrike" baseline="0" dirty="0">
                <a:latin typeface="Comic Sans MS" panose="030F0702030302020204" pitchFamily="66" charset="0"/>
              </a:rPr>
              <a:t> the correct word or phrase in each of the main ideas below.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DA010D-5BE0-0387-47C1-F944B344142C}"/>
              </a:ext>
            </a:extLst>
          </p:cNvPr>
          <p:cNvSpPr/>
          <p:nvPr/>
        </p:nvSpPr>
        <p:spPr>
          <a:xfrm>
            <a:off x="152400" y="2133600"/>
            <a:ext cx="88392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901BE-1E63-7554-AFA3-C2EEAA829C6E}"/>
              </a:ext>
            </a:extLst>
          </p:cNvPr>
          <p:cNvSpPr txBox="1"/>
          <p:nvPr/>
        </p:nvSpPr>
        <p:spPr>
          <a:xfrm>
            <a:off x="338668" y="2312859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Makeup artists help the actors and actresses (sound great / look different).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C0A77-30E2-131B-8075-38B6D8D47F7D}"/>
              </a:ext>
            </a:extLst>
          </p:cNvPr>
          <p:cNvSpPr txBox="1"/>
          <p:nvPr/>
        </p:nvSpPr>
        <p:spPr>
          <a:xfrm>
            <a:off x="338668" y="2834591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prop master gets (objects /</a:t>
            </a:r>
            <a:r>
              <a:rPr lang="en-US" sz="1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money) needed for the movie.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4F801-1CA3-BA90-1AF8-7AA552453D4F}"/>
              </a:ext>
            </a:extLst>
          </p:cNvPr>
          <p:cNvSpPr txBox="1"/>
          <p:nvPr/>
        </p:nvSpPr>
        <p:spPr>
          <a:xfrm>
            <a:off x="338669" y="3341525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special effects coordinator creates things that (are / are not) real.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CC84C-9225-0287-EB34-42BA34C23ECD}"/>
              </a:ext>
            </a:extLst>
          </p:cNvPr>
          <p:cNvSpPr txBox="1"/>
          <p:nvPr/>
        </p:nvSpPr>
        <p:spPr>
          <a:xfrm>
            <a:off x="338668" y="3848459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Foley artists work with the things you (hear / see) in a movie.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2C29C-12FB-78ED-C3AD-1BF02B5A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BC87-A383-4EAD-ABC6-DAB9A66624EE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D0454-7A20-B09E-DFF1-8C2592F4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Nguyen Tu Uyen - 2152200065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1538C-FDF1-E4CD-3D6F-C3BE2C2C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681FB0-B9FC-1601-6B1A-4466F8395190}"/>
              </a:ext>
            </a:extLst>
          </p:cNvPr>
          <p:cNvSpPr/>
          <p:nvPr/>
        </p:nvSpPr>
        <p:spPr>
          <a:xfrm>
            <a:off x="149440" y="801811"/>
            <a:ext cx="8839200" cy="784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9EF1-40D9-8263-7AF1-0999C7EEB71F}"/>
              </a:ext>
            </a:extLst>
          </p:cNvPr>
          <p:cNvSpPr txBox="1"/>
          <p:nvPr/>
        </p:nvSpPr>
        <p:spPr>
          <a:xfrm>
            <a:off x="225640" y="102237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B. </a:t>
            </a:r>
            <a:r>
              <a:rPr lang="en-US" b="1" i="0" u="none" strike="noStrike" baseline="0" dirty="0">
                <a:latin typeface="Comic Sans MS" panose="030F0702030302020204" pitchFamily="66" charset="0"/>
              </a:rPr>
              <a:t>Now read the entire passage to see if your answers in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b="1" i="0" u="none" strike="noStrike" baseline="0" dirty="0">
                <a:latin typeface="Comic Sans MS" panose="030F0702030302020204" pitchFamily="66" charset="0"/>
              </a:rPr>
              <a:t> were correct.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DA010D-5BE0-0387-47C1-F944B344142C}"/>
              </a:ext>
            </a:extLst>
          </p:cNvPr>
          <p:cNvSpPr/>
          <p:nvPr/>
        </p:nvSpPr>
        <p:spPr>
          <a:xfrm>
            <a:off x="149440" y="1944811"/>
            <a:ext cx="8839200" cy="441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4A747C-49ED-A21E-C090-BFD07226C73F}"/>
              </a:ext>
            </a:extLst>
          </p:cNvPr>
          <p:cNvSpPr/>
          <p:nvPr/>
        </p:nvSpPr>
        <p:spPr>
          <a:xfrm>
            <a:off x="6016840" y="2124070"/>
            <a:ext cx="1371600" cy="40212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901BE-1E63-7554-AFA3-C2EEAA829C6E}"/>
              </a:ext>
            </a:extLst>
          </p:cNvPr>
          <p:cNvSpPr txBox="1"/>
          <p:nvPr/>
        </p:nvSpPr>
        <p:spPr>
          <a:xfrm>
            <a:off x="335708" y="2124070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Makeup artists help the actors and actresses ( sound great / look different).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FA83AC-BAEB-7E56-31CD-F57128B9F250}"/>
              </a:ext>
            </a:extLst>
          </p:cNvPr>
          <p:cNvSpPr/>
          <p:nvPr/>
        </p:nvSpPr>
        <p:spPr>
          <a:xfrm>
            <a:off x="2664040" y="3105823"/>
            <a:ext cx="838200" cy="42120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C0A77-30E2-131B-8075-38B6D8D47F7D}"/>
              </a:ext>
            </a:extLst>
          </p:cNvPr>
          <p:cNvSpPr txBox="1"/>
          <p:nvPr/>
        </p:nvSpPr>
        <p:spPr>
          <a:xfrm>
            <a:off x="335708" y="3141196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prop master gets ( objects / money ) needed for the movie.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74F97E-97C1-736A-C077-5FA1B4055DEF}"/>
              </a:ext>
            </a:extLst>
          </p:cNvPr>
          <p:cNvSpPr/>
          <p:nvPr/>
        </p:nvSpPr>
        <p:spPr>
          <a:xfrm>
            <a:off x="5750140" y="4179894"/>
            <a:ext cx="800100" cy="3693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4F801-1CA3-BA90-1AF8-7AA552453D4F}"/>
              </a:ext>
            </a:extLst>
          </p:cNvPr>
          <p:cNvSpPr txBox="1"/>
          <p:nvPr/>
        </p:nvSpPr>
        <p:spPr>
          <a:xfrm>
            <a:off x="335709" y="4185048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special effects coordinator creates things that (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not) real.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3CF592-8223-2112-EDE2-363819C33797}"/>
              </a:ext>
            </a:extLst>
          </p:cNvPr>
          <p:cNvSpPr/>
          <p:nvPr/>
        </p:nvSpPr>
        <p:spPr>
          <a:xfrm>
            <a:off x="4169996" y="5084091"/>
            <a:ext cx="703844" cy="39833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CC84C-9225-0287-EB34-42BA34C23ECD}"/>
              </a:ext>
            </a:extLst>
          </p:cNvPr>
          <p:cNvSpPr txBox="1"/>
          <p:nvPr/>
        </p:nvSpPr>
        <p:spPr>
          <a:xfrm>
            <a:off x="335708" y="5101650"/>
            <a:ext cx="86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Foley artists work with the things you ( hear  / see) in a movie.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20466-E147-A3C8-96C7-64F17EE108B4}"/>
              </a:ext>
            </a:extLst>
          </p:cNvPr>
          <p:cNvSpPr txBox="1"/>
          <p:nvPr/>
        </p:nvSpPr>
        <p:spPr>
          <a:xfrm>
            <a:off x="606639" y="2462375"/>
            <a:ext cx="8195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6: Makeup artist: Making characters look believable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makeup artist's work sounds simple…….lead actress look beautiful.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E7B62-36BB-EBFB-A595-F4B98284A95A}"/>
              </a:ext>
            </a:extLst>
          </p:cNvPr>
          <p:cNvSpPr txBox="1"/>
          <p:nvPr/>
        </p:nvSpPr>
        <p:spPr>
          <a:xfrm>
            <a:off x="604421" y="3502992"/>
            <a:ext cx="819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16-17-18: Property Master: Setting the scene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property (or "prop") master ....... small items like tools and weapons.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1A3251-A9F1-8ACB-8082-7E3496968492}"/>
              </a:ext>
            </a:extLst>
          </p:cNvPr>
          <p:cNvSpPr txBox="1"/>
          <p:nvPr/>
        </p:nvSpPr>
        <p:spPr>
          <a:xfrm>
            <a:off x="604421" y="4477186"/>
            <a:ext cx="819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24 &amp; 27: Special effects coordinator: Making the impossible look real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all the work of the special effects coordinator.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2D947-E05A-D392-FA88-8484929B0098}"/>
              </a:ext>
            </a:extLst>
          </p:cNvPr>
          <p:cNvSpPr txBox="1"/>
          <p:nvPr/>
        </p:nvSpPr>
        <p:spPr>
          <a:xfrm>
            <a:off x="609600" y="5410200"/>
            <a:ext cx="8197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34-35-36: Foley artist: creating the sounds of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cinema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of your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scary movie and its sounds - footsteps, loud rain, and creaking doors. All of these are the work of the Foley artist.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2B40-98EF-00EE-5B31-255F8A67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55E1-955D-4C2B-9B18-4F43B3DAD6F2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B8CC-9251-5236-E000-BDAF3DF2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1656F13-73D1-E7F9-46B8-F34B7203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2" grpId="0" animBg="1"/>
      <p:bldP spid="10" grpId="0"/>
      <p:bldP spid="3" grpId="0" animBg="1"/>
      <p:bldP spid="11" grpId="0"/>
      <p:bldP spid="16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681FB0-B9FC-1601-6B1A-4466F8395190}"/>
              </a:ext>
            </a:extLst>
          </p:cNvPr>
          <p:cNvSpPr/>
          <p:nvPr/>
        </p:nvSpPr>
        <p:spPr>
          <a:xfrm>
            <a:off x="152400" y="381000"/>
            <a:ext cx="8839200" cy="784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9EF1-40D9-8263-7AF1-0999C7EEB71F}"/>
              </a:ext>
            </a:extLst>
          </p:cNvPr>
          <p:cNvSpPr txBox="1"/>
          <p:nvPr/>
        </p:nvSpPr>
        <p:spPr>
          <a:xfrm>
            <a:off x="228600" y="60156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C. </a:t>
            </a:r>
            <a:r>
              <a:rPr lang="en-US" b="1" i="0" u="none" strike="noStrike" baseline="0" dirty="0">
                <a:latin typeface="Comic Sans MS" panose="030F0702030302020204" pitchFamily="66" charset="0"/>
              </a:rPr>
              <a:t>Read the passage again carefully.</a:t>
            </a:r>
            <a:r>
              <a:rPr lang="en-US" b="1" i="0" u="none" strike="noStrike" dirty="0">
                <a:latin typeface="Comic Sans MS" panose="030F0702030302020204" pitchFamily="66" charset="0"/>
              </a:rPr>
              <a:t> Then answer the questions on page 34.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C43C8-672E-539D-FD9E-FC424E1B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244"/>
            <a:ext cx="4711083" cy="5502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41EB85-D7FC-DFAD-E877-6018C25E4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7"/>
          <a:stretch/>
        </p:blipFill>
        <p:spPr>
          <a:xfrm>
            <a:off x="4706331" y="1222244"/>
            <a:ext cx="4437669" cy="550292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B7176-3F74-1731-7DD5-63EAE227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C34D-8C6E-4F4E-9367-3B28738371D7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240E9-0673-B8C8-8FEE-5BCD56EF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Nguyen Tu Uyen - 2152200065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8E351-C648-3338-F1AE-E1A1D948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52E6-5E40-468E-A94A-7C0441B8D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Cinematography-PowerPoint-Template-27522</Template>
  <TotalTime>82</TotalTime>
  <Words>452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Son Tung</dc:creator>
  <cp:lastModifiedBy>Nguyen Son Tung</cp:lastModifiedBy>
  <cp:revision>9</cp:revision>
  <dcterms:created xsi:type="dcterms:W3CDTF">2023-02-10T18:22:10Z</dcterms:created>
  <dcterms:modified xsi:type="dcterms:W3CDTF">2023-04-05T08:30:01Z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