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439" r:id="rId3"/>
    <p:sldId id="448" r:id="rId4"/>
    <p:sldId id="441" r:id="rId5"/>
    <p:sldId id="430" r:id="rId6"/>
    <p:sldId id="257" r:id="rId7"/>
    <p:sldId id="403" r:id="rId8"/>
    <p:sldId id="259" r:id="rId9"/>
    <p:sldId id="260" r:id="rId10"/>
    <p:sldId id="261" r:id="rId11"/>
    <p:sldId id="276" r:id="rId12"/>
    <p:sldId id="277" r:id="rId13"/>
    <p:sldId id="405" r:id="rId14"/>
    <p:sldId id="407" r:id="rId15"/>
    <p:sldId id="442" r:id="rId16"/>
    <p:sldId id="264" r:id="rId17"/>
    <p:sldId id="414" r:id="rId18"/>
    <p:sldId id="443" r:id="rId19"/>
    <p:sldId id="444" r:id="rId20"/>
    <p:sldId id="445" r:id="rId21"/>
    <p:sldId id="446" r:id="rId22"/>
    <p:sldId id="270" r:id="rId23"/>
    <p:sldId id="415" r:id="rId24"/>
    <p:sldId id="420" r:id="rId25"/>
    <p:sldId id="421" r:id="rId26"/>
    <p:sldId id="437" r:id="rId27"/>
    <p:sldId id="44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ũ Thị Hoa" initials="VTH" lastIdx="2" clrIdx="0">
    <p:extLst>
      <p:ext uri="{19B8F6BF-5375-455C-9EA6-DF929625EA0E}">
        <p15:presenceInfo xmlns:p15="http://schemas.microsoft.com/office/powerpoint/2012/main" userId="Vũ Thị H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4149-3C68-4420-80C0-C18F91A2FC6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150B-983A-4B29-B9CD-2C102A66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10D2.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55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30s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SGK,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?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1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54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8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2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2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0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5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2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"/>
            <a:ext cx="12192000" cy="3509963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F31C-D969-4402-931F-936AB7F5F1D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rgbClr val="2980B9"/>
          </a:solidFill>
          <a:latin typeface="San Francisco Display Bold" pitchFamily="50" charset="0"/>
          <a:ea typeface="+mj-ea"/>
          <a:cs typeface="+mj-cs"/>
        </a:defRPr>
      </a:lvl1pPr>
    </p:titleStyle>
    <p:bodyStyle>
      <a:lvl1pPr marL="385763" indent="-385763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1pPr>
      <a:lvl2pPr marL="728663" indent="-385763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100" b="0" i="0" u="none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2pPr>
      <a:lvl3pPr marL="10287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3pPr>
      <a:lvl4pPr marL="13716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4pPr>
      <a:lvl5pPr marL="17145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8.wmf"/><Relationship Id="rId5" Type="http://schemas.openxmlformats.org/officeDocument/2006/relationships/audio" Target="../media/audio8.wav"/><Relationship Id="rId10" Type="http://schemas.openxmlformats.org/officeDocument/2006/relationships/slide" Target="slide9.xml"/><Relationship Id="rId4" Type="http://schemas.openxmlformats.org/officeDocument/2006/relationships/audio" Target="../media/audio7.wav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8.wmf"/><Relationship Id="rId5" Type="http://schemas.openxmlformats.org/officeDocument/2006/relationships/audio" Target="../media/audio8.wav"/><Relationship Id="rId10" Type="http://schemas.openxmlformats.org/officeDocument/2006/relationships/slide" Target="slide9.xml"/><Relationship Id="rId4" Type="http://schemas.openxmlformats.org/officeDocument/2006/relationships/audio" Target="../media/audio7.wav"/><Relationship Id="rId9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8.wmf"/><Relationship Id="rId5" Type="http://schemas.openxmlformats.org/officeDocument/2006/relationships/audio" Target="../media/audio8.wav"/><Relationship Id="rId10" Type="http://schemas.openxmlformats.org/officeDocument/2006/relationships/slide" Target="slide9.xml"/><Relationship Id="rId4" Type="http://schemas.openxmlformats.org/officeDocument/2006/relationships/audio" Target="../media/audio7.wav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8.wmf"/><Relationship Id="rId5" Type="http://schemas.openxmlformats.org/officeDocument/2006/relationships/audio" Target="../media/audio8.wav"/><Relationship Id="rId10" Type="http://schemas.openxmlformats.org/officeDocument/2006/relationships/slide" Target="slide9.xml"/><Relationship Id="rId4" Type="http://schemas.openxmlformats.org/officeDocument/2006/relationships/audio" Target="../media/audio7.wav"/><Relationship Id="rId9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mages.google.com.vn/imgres?imgurl=http://www.tangduonghuyet.vn/UserFiles/RadEditor/News/Images/Tangduonghuyet2/beo%2520va%2520gay.jpg&amp;imgrefurl=http://www.tangduonghuyet.vn/TinTuc/13-260/dtd_type_1/mac_tieu_duong_type_1_beo_tot_hon_gay.htm&amp;usg=__s-SqrDDhlZXfJV2CNYMkSmuxjKY=&amp;h=480&amp;w=360&amp;sz=51&amp;hl=vi&amp;start=66&amp;itbs=1&amp;tbnid=yhaisakU3e0dXM:&amp;tbnh=129&amp;tbnw=97&amp;prev=/images%3Fq%3DBi%25E1%25BA%25BFn%2Bch%25E1%25BB%25A9ng%2Bc%25E1%25BB%25A7a%2Bb%25E1%25BB%2587nh%2Bti%25E1%25BB%2583u%2B%25C4%2591%25C6%25B0%25E1%25BB%259Dng%26start%3D60%26hl%3Dvi%26sa%3DN%26gbv%3D2%26ndsp%3D20%26tbs%3Disch:1" TargetMode="External"/><Relationship Id="rId7" Type="http://schemas.openxmlformats.org/officeDocument/2006/relationships/hyperlink" Target="http://images.google.com.vn/imgres?imgurl=http://phongmach.vovnews.vn/Uploaded/camthuy/Bien-chung-vong-mac-do-dai-.jpg&amp;imgrefurl=http://phongmach.vovnews.vn/News/Story.aspx%3FId%3D49946&amp;usg=__3cAxyoOTxGBItuPzCvLpSlApAtQ=&amp;h=188&amp;w=250&amp;sz=12&amp;hl=vi&amp;start=59&amp;itbs=1&amp;tbnid=NHIHpGsQJH99uM:&amp;tbnh=83&amp;tbnw=111&amp;prev=/images%3Fq%3DBi%25E1%25BA%25BFn%2Bch%25E1%25BB%25A9ng%2Bc%25E1%25BB%25A7a%2Bb%25E1%25BB%2587nh%2Bti%25E1%25BB%2583u%2B%25C4%2591%25C6%25B0%25E1%25BB%259Dng%26start%3D40%26hl%3Dvi%26sa%3DN%26gbv%3D2%26ndsp%3D20%26tbs%3Disch: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11" Type="http://schemas.openxmlformats.org/officeDocument/2006/relationships/audio" Target="../media/audio9.wav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7" Type="http://schemas.openxmlformats.org/officeDocument/2006/relationships/audio" Target="../media/audio6.wav"/><Relationship Id="rId2" Type="http://schemas.openxmlformats.org/officeDocument/2006/relationships/audio" Target="../media/media2.m4a"/><Relationship Id="rId16" Type="http://schemas.openxmlformats.org/officeDocument/2006/relationships/audio" Target="../media/audio3.wav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../media/audio5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gif"/><Relationship Id="rId1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8.wmf"/><Relationship Id="rId5" Type="http://schemas.openxmlformats.org/officeDocument/2006/relationships/audio" Target="../media/audio8.wav"/><Relationship Id="rId10" Type="http://schemas.openxmlformats.org/officeDocument/2006/relationships/slide" Target="slide9.xml"/><Relationship Id="rId4" Type="http://schemas.openxmlformats.org/officeDocument/2006/relationships/audio" Target="../media/audio7.wav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BAE89-9661-4A0A-A0C6-D65EA84AC733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3" name="Picture 4" descr="20061112225347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-30480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3556001" y="899886"/>
            <a:ext cx="7736115" cy="1335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4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homa"/>
                <a:ea typeface="Tahoma"/>
                <a:cs typeface="Tahoma"/>
              </a:rPr>
              <a:t>NHIỆT LIỆT </a:t>
            </a:r>
            <a:r>
              <a:rPr lang="vi-VN" sz="3600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homa"/>
                <a:ea typeface="Tahoma"/>
                <a:cs typeface="Tahoma"/>
              </a:rPr>
              <a:t>CHÀO MỪNG </a:t>
            </a:r>
            <a:endParaRPr lang="en-US" sz="3600" kern="1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133600" y="2667000"/>
            <a:ext cx="9753600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QUÝ</a:t>
            </a:r>
            <a:r>
              <a:rPr lang="vi-VN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THẦY CÔ</a:t>
            </a:r>
          </a:p>
          <a:p>
            <a:pPr algn="ctr"/>
            <a:r>
              <a:rPr lang="vi-VN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VỀ DỰ GIỜ</a:t>
            </a:r>
            <a:endParaRPr lang="en-US" sz="3600" kern="1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794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43" y="751039"/>
            <a:ext cx="782935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Tuyến nội tiết nào dưới đây nằm ở vùng đầu?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Tuyến tùng</a:t>
            </a:r>
          </a:p>
          <a:p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Tuyến tụy </a:t>
            </a: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Tuyến ức</a:t>
            </a: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Tuyến giáp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93" y="631489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18641" y="628617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97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49" y="3920618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5" y="6650858"/>
            <a:ext cx="633411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58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6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31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Sản phẩm của tuyến nội tiết có tên là gì?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Kháng nguyên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Hoocmôn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Enzim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Kháng thể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93" y="631489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3" y="659625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97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47347" y="3920618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5" y="6650858"/>
            <a:ext cx="633411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58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789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31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Sản phẩm của tuyến nội tiết được phân bố đi khắp cơ thể qua con đường nào?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Hệ thống ống dẫn chuyên biệt</a:t>
            </a:r>
          </a:p>
          <a:p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bạch huyết</a:t>
            </a: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Đường máu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Ống tiêu hóa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93" y="631489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3" y="659625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97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49" y="3920618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5" y="6650858"/>
            <a:ext cx="633411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58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67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06935" y="259280"/>
            <a:ext cx="8487032" cy="365957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nội tiết là đúng?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Chất tiết tác động qua đường máu nên nhanh  </a:t>
            </a:r>
          </a:p>
          <a:p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Chất tiết tác động qua đường máu nên chậm nhưng kéo dài và trên diện rộng.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Chất tiết tác động qua đường máu nên chậm và trên một diện nhất định </a:t>
            </a:r>
          </a:p>
          <a:p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Chất tiết tác động qua đường máu với hệ thống ống dẫn chuyên biệt </a:t>
            </a:r>
          </a:p>
          <a:p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93" y="304403"/>
            <a:ext cx="387791" cy="345169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06887" y="315861"/>
            <a:ext cx="863527" cy="3440229"/>
          </a:xfrm>
          <a:prstGeom prst="leftBracket">
            <a:avLst>
              <a:gd name="adj" fmla="val 0"/>
            </a:avLst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97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3" y="4171194"/>
            <a:ext cx="8665533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5" y="6650858"/>
            <a:ext cx="633411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58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236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3556001" y="8"/>
            <a:ext cx="8026400" cy="4397829"/>
          </a:xfrm>
          <a:prstGeom prst="cloudCallout">
            <a:avLst>
              <a:gd name="adj1" fmla="val -58102"/>
              <a:gd name="adj2" fmla="val 76431"/>
            </a:avLst>
          </a:prstGeom>
          <a:solidFill>
            <a:srgbClr val="FFFF66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2500"/>
          </a:bodyPr>
          <a:lstStyle/>
          <a:p>
            <a:pPr algn="ctr" eaLnBrk="0" hangingPunct="0">
              <a:defRPr/>
            </a:pPr>
            <a:endParaRPr lang="en-US" b="1" dirty="0"/>
          </a:p>
          <a:p>
            <a:pPr algn="ctr" eaLnBrk="0" hangingPunct="0">
              <a:defRPr/>
            </a:pPr>
            <a:endParaRPr lang="en-US" b="1" dirty="0"/>
          </a:p>
          <a:p>
            <a:pPr marL="0" indent="0" algn="ctr" eaLnBrk="0" hangingPunct="0">
              <a:buNone/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 vòng 1: Khởi động</a:t>
            </a:r>
          </a:p>
          <a:p>
            <a:pPr marL="0" indent="0" algn="ctr" eaLnBrk="0" hangingPunct="0">
              <a:buNone/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 rút ra được kết luận gì về đặc điểm của hệ nội tiết? 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600" b="1" dirty="0">
              <a:solidFill>
                <a:srgbClr val="FF3300"/>
              </a:solidFill>
              <a:latin typeface="VNI-Times" pitchFamily="2" charset="0"/>
            </a:endParaRPr>
          </a:p>
        </p:txBody>
      </p:sp>
      <p:pic>
        <p:nvPicPr>
          <p:cNvPr id="5" name="Picture 15" descr="cartoon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0" y="4350657"/>
            <a:ext cx="281728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6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9" y="672693"/>
            <a:ext cx="8798311" cy="629791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8" y="357375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7" y="3413785"/>
            <a:ext cx="1128219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64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VÒNG 2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21" y="3413784"/>
            <a:ext cx="1141399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7" y="356708"/>
            <a:ext cx="1128219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11" y="929664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65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3" y="3174497"/>
            <a:ext cx="509283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3" y="117057"/>
            <a:ext cx="509283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8"/>
            <a:ext cx="509283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8"/>
            <a:ext cx="509283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1862963" y="752835"/>
            <a:ext cx="8689860" cy="65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A5144-4DC3-4890-AC0B-1848E9C6FEC6}"/>
              </a:ext>
            </a:extLst>
          </p:cNvPr>
          <p:cNvSpPr/>
          <p:nvPr/>
        </p:nvSpPr>
        <p:spPr>
          <a:xfrm>
            <a:off x="2545629" y="1300033"/>
            <a:ext cx="7454714" cy="39904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55-1 và 51-2,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tối đa: 50 điểm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(Nhóm nhanh nhất sẽ được cộng thêm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điểm)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F7E48-E945-453F-9038-31A250CF67A4}"/>
              </a:ext>
            </a:extLst>
          </p:cNvPr>
          <p:cNvSpPr/>
          <p:nvPr/>
        </p:nvSpPr>
        <p:spPr>
          <a:xfrm>
            <a:off x="2453952" y="171932"/>
            <a:ext cx="7417837" cy="6878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2 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38886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uyen ngoai t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6197600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Tuyen noi t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5689600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524000" y="12954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914400" y="1371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08000" y="1981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117600" y="2362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930400" y="2133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116667" y="16764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3149600" y="1600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3251200" y="2133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3860800" y="2362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4572000" y="1981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4199467" y="13970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3657600" y="12954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8229600" y="1371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8534400" y="16764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>
            <a:off x="9347200" y="1371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auto">
          <a:xfrm>
            <a:off x="9042400" y="16764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>
            <a:off x="9042400" y="990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8534400" y="990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5283200" y="1600200"/>
            <a:ext cx="2133600" cy="6858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Tế bào tuyến</a:t>
            </a:r>
            <a:r>
              <a:rPr lang="en-US" sz="2400">
                <a:latin typeface="VNI-Times" pitchFamily="2" charset="0"/>
              </a:rPr>
              <a:t> </a:t>
            </a: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454400" y="152400"/>
            <a:ext cx="1828800" cy="6858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Ống dẫn </a:t>
            </a:r>
          </a:p>
          <a:p>
            <a:r>
              <a:rPr lang="en-US" sz="2400"/>
              <a:t>chất tiết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9855200" y="304800"/>
            <a:ext cx="2133600" cy="5334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/>
              <a:t>Mạch máu</a:t>
            </a:r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>
            <a:off x="7416800" y="1752600"/>
            <a:ext cx="1219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101600" y="3352800"/>
            <a:ext cx="1229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b="1" i="1">
                <a:solidFill>
                  <a:srgbClr val="0000FF"/>
                </a:solidFill>
              </a:rPr>
              <a:t>? So sánh sự giống nhau và khác nhau của tuyến nội tiết và tuyến ngoại tiết?</a:t>
            </a:r>
            <a:br>
              <a:rPr lang="en-US" sz="2400" b="1" i="1">
                <a:solidFill>
                  <a:srgbClr val="0000FF"/>
                </a:solidFill>
              </a:rPr>
            </a:br>
            <a:endParaRPr lang="en-US" sz="2400" b="1" i="1">
              <a:solidFill>
                <a:srgbClr val="0000FF"/>
              </a:solidFill>
            </a:endParaRPr>
          </a:p>
        </p:txBody>
      </p:sp>
      <p:graphicFrame>
        <p:nvGraphicFramePr>
          <p:cNvPr id="3486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75972"/>
              </p:ext>
            </p:extLst>
          </p:nvPr>
        </p:nvGraphicFramePr>
        <p:xfrm>
          <a:off x="406401" y="4038600"/>
          <a:ext cx="11582399" cy="2552700"/>
        </p:xfrm>
        <a:graphic>
          <a:graphicData uri="http://schemas.openxmlformats.org/drawingml/2006/table">
            <a:tbl>
              <a:tblPr/>
              <a:tblGrid>
                <a:gridCol w="232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3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 nội tiết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 ngoại tiết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 nhau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 nhau: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74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3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3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3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3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3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3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3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3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3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3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526E-6 C -0.00625 0.02058 -0.01233 0.04162 -0.00469 0.04231 C 0.00295 0.04301 0.02986 0.01942 0.046 0.00416 C 0.06215 -0.01064 0.08455 -0.02705 0.09218 -0.04855 C 0.09982 -0.07006 0.096 -0.09734 0.09218 -0.12462 " pathEditMode="relative" ptsTypes="aaaaA">
                                      <p:cBhvr>
                                        <p:cTn id="63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185E-6 C 0.02205 0.01341 0.0441 0.02682 0.03802 0.01063 C 0.03194 -0.00555 -0.02257 -0.06752 -0.03663 -0.09734 C -0.0507 -0.12717 -0.04844 -0.14821 -0.04618 -0.16902 " pathEditMode="relative" ptsTypes="aaaA">
                                      <p:cBhvr>
                                        <p:cTn id="65" dur="5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78035E-7 C 0.00608 0.02012 0.01216 0.04023 0.02223 0.0444 C 0.03229 0.04856 0.04045 0.04486 0.06025 0.02544 C 0.08004 0.00601 0.12795 -0.043 0.14115 -0.0719 C 0.15434 -0.10081 0.13976 -0.13526 0.13959 -0.14797 " pathEditMode="relative" ptsTypes="aaaaA">
                                      <p:cBhvr>
                                        <p:cTn id="67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01997 -0.0074 0.03993 -0.01364 0.04132 -0.03052 C 0.04271 -0.0474 0.02414 -0.07908 0.00799 -0.10243 C -0.00816 -0.12578 -0.04531 -0.14543 -0.05555 -0.17017 C -0.06579 -0.19491 -0.05989 -0.22266 -0.05382 -0.2504 " pathEditMode="relative" ptsTypes="aaaaA">
                                      <p:cBhvr>
                                        <p:cTn id="69" dur="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4971E-6 C 0.01059 0.0081 0.02118 0.01642 0.04757 -0.00832 C 0.07396 -0.03306 0.13906 -0.11144 0.15868 -0.14797 C 0.1783 -0.18451 0.16406 -0.21479 0.1651 -0.2282 " pathEditMode="relative" ptsTypes="aaaA">
                                      <p:cBhvr>
                                        <p:cTn id="7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3064E-6 C 0.01007 -0.0215 0.02032 -0.043 0.00313 -0.07815 C -0.01406 -0.11329 -0.08437 -0.17618 -0.10312 -0.21132 C -0.12187 -0.24647 -0.11579 -0.26797 -0.10954 -0.28947 " pathEditMode="relative" ptsTypes="aaaA">
                                      <p:cBhvr>
                                        <p:cTn id="73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064E-6 C -0.00521 -0.02451 -0.01024 -0.04879 0.00799 -0.08255 C 0.02622 -0.1163 0.09184 -0.16879 0.10955 -0.20301 C 0.12726 -0.23723 0.12066 -0.26243 0.11424 -0.28763 " pathEditMode="relative" ptsTypes="aaaA">
                                      <p:cBhvr>
                                        <p:cTn id="75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0289E-6 C -0.01771 -0.00023 -0.03524 -0.00046 -0.06042 -0.02544 C -0.08559 -0.05041 -0.13351 -0.11723 -0.15087 -0.15006 C -0.16823 -0.18289 -0.16667 -0.20255 -0.1651 -0.22197 " pathEditMode="relative" ptsTypes="aaaA">
                                      <p:cBhvr>
                                        <p:cTn id="77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C -0.02743 -0.00255 -0.0552 -0.00555 -0.04566 -0.03538 C -0.03611 -0.06521 0.0408 -0.14336 0.05747 -0.17919 C 0.07414 -0.21503 0.06424 -0.23307 0.05434 -0.2511 " pathEditMode="relative" ptsTypes="aaaA">
                                      <p:cBhvr>
                                        <p:cTn id="79" dur="5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2 C -0.00209 0.03426 -0.004 0.06968 -0.02535 0.05487 C -0.0467 0.04005 -0.11077 -0.05462 -0.12761 -0.08865 C -0.14445 -0.12222 -0.13542 -0.13541 -0.12622 -0.14814 " pathEditMode="relative" rAng="0" ptsTypes="aaaA">
                                      <p:cBhvr>
                                        <p:cTn id="81" dur="5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38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0867E-6 C -0.02535 0.01896 -0.05053 0.03815 -0.054 0.03191 C -0.05747 0.02567 -0.03646 -0.01387 -0.02066 -0.03815 C -0.00487 -0.06196 0.03055 -0.08786 0.04131 -0.11191 C 0.05208 -0.13595 0.04826 -0.15884 0.04444 -0.18173 " pathEditMode="relative" ptsTypes="aaaaA">
                                      <p:cBhvr>
                                        <p:cTn id="83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8208E-6 C 0.0073 0.02843 0.01476 0.05711 0.00157 0.04647 C -0.01163 0.03583 -0.06527 -0.03307 -0.07951 -0.06336 C -0.09375 -0.09365 -0.08906 -0.11446 -0.0842 -0.13526 " pathEditMode="relative" ptsTypes="aaaA">
                                      <p:cBhvr>
                                        <p:cTn id="85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4" presetClass="exit" presetSubtype="16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3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3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3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3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3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3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526E-6 C -0.0132 -0.01503 -0.02622 -0.03006 -0.03177 -0.02335 C -0.03733 -0.01665 -0.03906 0.02173 -0.03333 0.04 C -0.02761 0.05827 -0.00903 0.07584 0.00312 0.08647 C 0.01528 0.09711 0.03316 0.08532 0.03976 0.10358 C 0.04635 0.12185 0.04462 0.15908 0.04288 0.19653 " pathEditMode="relative" ptsTypes="aaaaaA">
                                      <p:cBhvr>
                                        <p:cTn id="143" dur="5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9.24855E-7 C -0.01458 0.01179 -0.02899 0.02358 -0.02551 0.03584 C -0.02204 0.04809 0.01303 0.05202 0.02067 0.07399 C 0.0283 0.09595 0.02067 0.1519 0.02067 0.16693 " pathEditMode="relative" ptsTypes="aaaA">
                                      <p:cBhvr>
                                        <p:cTn id="145" dur="5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C 0.01406 -0.0111 0.0283 -0.0222 0.03489 -0.0148 C 0.04149 -0.0074 0.04739 0.02543 0.03975 0.04439 C 0.03211 0.06335 0.00086 0.08786 -0.01111 0.09942 C -0.02309 0.11098 -0.0283 0.10057 -0.03177 0.11421 C -0.03525 0.12786 -0.03351 0.15468 -0.03177 0.18173 " pathEditMode="relative" ptsTypes="aaaaaA">
                                      <p:cBhvr>
                                        <p:cTn id="147" dur="5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289E-6 C 0.00903 0.00809 0.01823 0.01618 0.0158 0.02543 C 0.01337 0.03468 -0.00903 0.03606 -0.01441 0.05502 C -0.01979 0.07398 -0.01788 0.10658 -0.01597 0.13942 " pathEditMode="relative" ptsTypes="aaaA">
                                      <p:cBhvr>
                                        <p:cTn id="149" dur="5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24855E-7 C 0.00486 -0.0141 0.00972 -0.02821 0.01736 -0.02959 C 0.025 -0.03098 0.03889 -0.02196 0.04601 -0.00855 C 0.05312 0.00486 0.05972 0.03098 0.06024 0.05064 C 0.06076 0.07029 0.06128 0.09226 0.04913 0.10983 C 0.03698 0.1274 -0.00174 0.13965 -0.01285 0.1563 C -0.02396 0.17295 -0.01702 0.19491 -0.01754 0.20925 C -0.01806 0.22359 -0.01702 0.2333 -0.01597 0.24301 " pathEditMode="relative" ptsTypes="aaaaaaaA">
                                      <p:cBhvr>
                                        <p:cTn id="151" dur="5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1688 C -0.00503 -0.02566 -0.00972 -0.03422 -0.01788 -0.03167 C -0.02604 -0.02913 -0.04253 -0.02011 -0.04965 -0.00208 C -0.05677 0.01596 -0.06475 0.05364 -0.06076 0.07607 C -0.05677 0.0985 -0.03906 0.11977 -0.02586 0.13318 C -0.01267 0.14659 0.0099 0.1459 0.01858 0.15653 C 0.02726 0.16717 0.02518 0.18497 0.02657 0.19653 C 0.02795 0.20809 0.02726 0.21711 0.02657 0.22613 " pathEditMode="relative" ptsTypes="aaaaaaaA">
                                      <p:cBhvr>
                                        <p:cTn id="153" dur="5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4" presetClass="exit" presetSubtype="16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2" grpId="1" animBg="1"/>
      <p:bldP spid="48132" grpId="2" animBg="1"/>
      <p:bldP spid="48133" grpId="0" animBg="1"/>
      <p:bldP spid="48133" grpId="1" animBg="1"/>
      <p:bldP spid="48133" grpId="2" animBg="1"/>
      <p:bldP spid="48134" grpId="0" animBg="1"/>
      <p:bldP spid="48134" grpId="1" animBg="1"/>
      <p:bldP spid="48134" grpId="2" animBg="1"/>
      <p:bldP spid="48135" grpId="0" animBg="1"/>
      <p:bldP spid="48135" grpId="1" animBg="1"/>
      <p:bldP spid="48135" grpId="2" animBg="1"/>
      <p:bldP spid="48136" grpId="0" animBg="1"/>
      <p:bldP spid="48136" grpId="1" animBg="1"/>
      <p:bldP spid="48136" grpId="2" animBg="1"/>
      <p:bldP spid="48137" grpId="0" animBg="1"/>
      <p:bldP spid="48137" grpId="1" animBg="1"/>
      <p:bldP spid="48137" grpId="2" animBg="1"/>
      <p:bldP spid="48138" grpId="0" animBg="1"/>
      <p:bldP spid="48138" grpId="1" animBg="1"/>
      <p:bldP spid="48138" grpId="2" animBg="1"/>
      <p:bldP spid="48139" grpId="0" animBg="1"/>
      <p:bldP spid="48139" grpId="1" animBg="1"/>
      <p:bldP spid="48139" grpId="2" animBg="1"/>
      <p:bldP spid="48140" grpId="0" animBg="1"/>
      <p:bldP spid="48140" grpId="1" animBg="1"/>
      <p:bldP spid="48140" grpId="2" animBg="1"/>
      <p:bldP spid="48141" grpId="0" animBg="1"/>
      <p:bldP spid="48141" grpId="1" animBg="1"/>
      <p:bldP spid="48141" grpId="2" animBg="1"/>
      <p:bldP spid="48142" grpId="0" animBg="1"/>
      <p:bldP spid="48142" grpId="1" animBg="1"/>
      <p:bldP spid="48142" grpId="2" animBg="1"/>
      <p:bldP spid="48143" grpId="0" animBg="1"/>
      <p:bldP spid="48143" grpId="1" animBg="1"/>
      <p:bldP spid="48143" grpId="2" animBg="1"/>
      <p:bldP spid="48144" grpId="0" animBg="1"/>
      <p:bldP spid="48144" grpId="1" animBg="1"/>
      <p:bldP spid="48144" grpId="2" animBg="1"/>
      <p:bldP spid="48145" grpId="0" animBg="1"/>
      <p:bldP spid="48145" grpId="1" animBg="1"/>
      <p:bldP spid="48145" grpId="2" animBg="1"/>
      <p:bldP spid="48146" grpId="0" animBg="1"/>
      <p:bldP spid="48146" grpId="1" animBg="1"/>
      <p:bldP spid="48146" grpId="2" animBg="1"/>
      <p:bldP spid="48147" grpId="0" animBg="1"/>
      <p:bldP spid="48147" grpId="1" animBg="1"/>
      <p:bldP spid="48147" grpId="2" animBg="1"/>
      <p:bldP spid="48148" grpId="0" animBg="1"/>
      <p:bldP spid="48148" grpId="1" animBg="1"/>
      <p:bldP spid="48148" grpId="2" animBg="1"/>
      <p:bldP spid="48149" grpId="0" animBg="1"/>
      <p:bldP spid="48149" grpId="1" animBg="1"/>
      <p:bldP spid="48149" grpId="2" animBg="1"/>
      <p:bldP spid="48150" grpId="0" animBg="1"/>
      <p:bldP spid="48151" grpId="0" animBg="1"/>
      <p:bldP spid="48152" grpId="0" animBg="1"/>
      <p:bldP spid="48154" grpId="0" animBg="1"/>
      <p:bldP spid="3486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uyen ngoai t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61976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Tuyen noi t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56896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524000" y="10668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914400" y="11557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08000" y="16764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219200" y="1981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862667" y="18161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032000" y="1371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3149600" y="1371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3251200" y="18288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3860800" y="1981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4572000" y="17526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4267200" y="11430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3657600" y="10668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8229600" y="11430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8534400" y="14478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>
            <a:off x="9347200" y="11430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auto">
          <a:xfrm>
            <a:off x="8940800" y="14478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>
            <a:off x="9042400" y="838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8534400" y="838200"/>
            <a:ext cx="203200" cy="152400"/>
          </a:xfrm>
          <a:prstGeom prst="flowChartConnector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5283200" y="1371600"/>
            <a:ext cx="2133600" cy="6858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Tế bào tuyến</a:t>
            </a:r>
            <a:r>
              <a:rPr lang="en-US" sz="2400">
                <a:latin typeface="VNI-Times" pitchFamily="2" charset="0"/>
              </a:rPr>
              <a:t> </a:t>
            </a: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454400" y="152400"/>
            <a:ext cx="1828800" cy="6858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/>
              <a:t>Ống dẫn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9855200" y="304800"/>
            <a:ext cx="2133600" cy="5334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/>
              <a:t>Mạch máu</a:t>
            </a:r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>
            <a:off x="7416800" y="1447800"/>
            <a:ext cx="1219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910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86628"/>
              </p:ext>
            </p:extLst>
          </p:nvPr>
        </p:nvGraphicFramePr>
        <p:xfrm>
          <a:off x="304800" y="2904808"/>
          <a:ext cx="11684000" cy="3724593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 ngoại tiết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 nội tiết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 nhau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tế bào tuyến đều tạo ra sản phẩm tiết.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9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 nhau: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Chất tiết theo ống dẫn đổ ra ngoài hay tới cơ quan tác động.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Chất tiết ngấm thẳng vào máu tới cơ quan đích.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9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 mồ hôi, tuyến nước bọt…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 yên, tuyến giáp, tuyến tùng…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8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3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3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3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3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3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3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3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3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3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3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526E-6 C -0.00625 0.02058 -0.01233 0.04162 -0.00469 0.04231 C 0.00295 0.04301 0.02986 0.01942 0.046 0.00416 C 0.06215 -0.01064 0.08455 -0.02705 0.09218 -0.04855 C 0.09982 -0.07006 0.096 -0.09734 0.09218 -0.12462 " pathEditMode="relative" ptsTypes="aaaaA">
                                      <p:cBhvr>
                                        <p:cTn id="66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185E-6 C 0.02205 0.01341 0.0441 0.02682 0.03802 0.01063 C 0.03194 -0.00555 -0.02257 -0.06752 -0.03663 -0.09734 C -0.0507 -0.12717 -0.04844 -0.14821 -0.04618 -0.16902 " pathEditMode="relative" ptsTypes="aaaA">
                                      <p:cBhvr>
                                        <p:cTn id="68" dur="5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78035E-7 C 0.00608 0.02012 0.01216 0.04023 0.02223 0.0444 C 0.03229 0.04856 0.04045 0.04486 0.06025 0.02544 C 0.08004 0.00601 0.12795 -0.043 0.14115 -0.0719 C 0.15434 -0.10081 0.13976 -0.13526 0.13959 -0.14797 " pathEditMode="relative" ptsTypes="aaaaA">
                                      <p:cBhvr>
                                        <p:cTn id="70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01997 -0.0074 0.03993 -0.01364 0.04132 -0.03052 C 0.04271 -0.0474 0.02414 -0.07908 0.00799 -0.10243 C -0.00816 -0.12578 -0.04531 -0.14543 -0.05555 -0.17017 C -0.06579 -0.19491 -0.05989 -0.22266 -0.05382 -0.2504 " pathEditMode="relative" ptsTypes="aaaaA">
                                      <p:cBhvr>
                                        <p:cTn id="72" dur="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4971E-6 C 0.01059 0.0081 0.02118 0.01642 0.04757 -0.00832 C 0.07396 -0.03306 0.13906 -0.11144 0.15868 -0.14797 C 0.1783 -0.18451 0.16406 -0.21479 0.1651 -0.2282 " pathEditMode="relative" ptsTypes="aaaA">
                                      <p:cBhvr>
                                        <p:cTn id="74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3064E-6 C 0.01007 -0.0215 0.02032 -0.043 0.00313 -0.07815 C -0.01406 -0.11329 -0.08437 -0.17618 -0.10312 -0.21132 C -0.12187 -0.24647 -0.11579 -0.26797 -0.10954 -0.28947 " pathEditMode="relative" ptsTypes="aaaA">
                                      <p:cBhvr>
                                        <p:cTn id="76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064E-6 C -0.00521 -0.02451 -0.01024 -0.04879 0.00799 -0.08255 C 0.02622 -0.1163 0.09184 -0.16879 0.10955 -0.20301 C 0.12726 -0.23723 0.12066 -0.26243 0.11424 -0.28763 " pathEditMode="relative" ptsTypes="aaaA">
                                      <p:cBhvr>
                                        <p:cTn id="78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0289E-6 C -0.01771 -0.00023 -0.03524 -0.00046 -0.06042 -0.02544 C -0.08559 -0.05041 -0.13351 -0.11723 -0.15087 -0.15006 C -0.16823 -0.18289 -0.16667 -0.20255 -0.1651 -0.22197 " pathEditMode="relative" ptsTypes="aaaA">
                                      <p:cBhvr>
                                        <p:cTn id="80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C -0.02743 -0.00255 -0.0552 -0.00555 -0.04566 -0.03538 C -0.03611 -0.06521 0.0408 -0.14336 0.05747 -0.17919 C 0.07414 -0.21503 0.06424 -0.23307 0.05434 -0.2511 " pathEditMode="relative" ptsTypes="aaaA">
                                      <p:cBhvr>
                                        <p:cTn id="82" dur="5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2 C -0.00209 0.03426 -0.004 0.06968 -0.02535 0.05487 C -0.0467 0.04005 -0.11077 -0.05462 -0.12761 -0.08865 C -0.14445 -0.12222 -0.13542 -0.13541 -0.12622 -0.14814 " pathEditMode="relative" rAng="0" ptsTypes="aaaA">
                                      <p:cBhvr>
                                        <p:cTn id="84" dur="5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384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0867E-6 C -0.02535 0.01896 -0.05053 0.03815 -0.054 0.03191 C -0.05747 0.02567 -0.03646 -0.01387 -0.02066 -0.03815 C -0.00487 -0.06196 0.03055 -0.08786 0.04131 -0.11191 C 0.05208 -0.13595 0.04826 -0.15884 0.04444 -0.18173 " pathEditMode="relative" ptsTypes="aaaaA">
                                      <p:cBhvr>
                                        <p:cTn id="86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8208E-6 C 0.0073 0.02843 0.01476 0.05711 0.00157 0.04647 C -0.01163 0.03583 -0.06527 -0.03307 -0.07951 -0.06336 C -0.09375 -0.09365 -0.08906 -0.11446 -0.0842 -0.13526 " pathEditMode="relative" ptsTypes="aaaA">
                                      <p:cBhvr>
                                        <p:cTn id="88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" presetClass="exit" presetSubtype="16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3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3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3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3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3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3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526E-6 C -0.0132 -0.01503 -0.02622 -0.03006 -0.03177 -0.02335 C -0.03733 -0.01665 -0.03906 0.02173 -0.03333 0.04 C -0.02761 0.05827 -0.00903 0.07584 0.00312 0.08647 C 0.01528 0.09711 0.03316 0.08532 0.03976 0.10358 C 0.04635 0.12185 0.04462 0.15908 0.04288 0.19653 " pathEditMode="relative" ptsTypes="aaaaaA">
                                      <p:cBhvr>
                                        <p:cTn id="146" dur="5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9.24855E-7 C -0.01458 0.01179 -0.02899 0.02358 -0.02551 0.03584 C -0.02204 0.04809 0.01303 0.05202 0.02067 0.07399 C 0.0283 0.09595 0.02067 0.1519 0.02067 0.16693 " pathEditMode="relative" ptsTypes="aaaA">
                                      <p:cBhvr>
                                        <p:cTn id="148" dur="5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C 0.01406 -0.0111 0.0283 -0.0222 0.03489 -0.0148 C 0.04149 -0.0074 0.04739 0.02543 0.03975 0.04439 C 0.03211 0.06335 0.00086 0.08786 -0.01111 0.09942 C -0.02309 0.11098 -0.0283 0.10057 -0.03177 0.11421 C -0.03525 0.12786 -0.03351 0.15468 -0.03177 0.18173 " pathEditMode="relative" ptsTypes="aaaaaA">
                                      <p:cBhvr>
                                        <p:cTn id="150" dur="5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289E-6 C 0.00903 0.00809 0.01823 0.01618 0.0158 0.02543 C 0.01337 0.03468 -0.00903 0.03606 -0.01441 0.05502 C -0.01979 0.07398 -0.01788 0.10658 -0.01597 0.13942 " pathEditMode="relative" ptsTypes="aaaA">
                                      <p:cBhvr>
                                        <p:cTn id="152" dur="5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24855E-7 C 0.00486 -0.0141 0.00972 -0.02821 0.01736 -0.02959 C 0.025 -0.03098 0.03889 -0.02196 0.04601 -0.00855 C 0.05312 0.00486 0.05972 0.03098 0.06024 0.05064 C 0.06076 0.07029 0.06128 0.09226 0.04913 0.10983 C 0.03698 0.1274 -0.00174 0.13965 -0.01285 0.1563 C -0.02396 0.17295 -0.01702 0.19491 -0.01754 0.20925 C -0.01806 0.22359 -0.01702 0.2333 -0.01597 0.24301 " pathEditMode="relative" ptsTypes="aaaaaaaA">
                                      <p:cBhvr>
                                        <p:cTn id="154" dur="5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1688 C -0.00503 -0.02566 -0.00972 -0.03422 -0.01788 -0.03167 C -0.02604 -0.02913 -0.04253 -0.02011 -0.04965 -0.00208 C -0.05677 0.01596 -0.06475 0.05364 -0.06076 0.07607 C -0.05677 0.0985 -0.03906 0.11977 -0.02586 0.13318 C -0.01267 0.14659 0.0099 0.1459 0.01858 0.15653 C 0.02726 0.16717 0.02518 0.18497 0.02657 0.19653 C 0.02795 0.20809 0.02726 0.21711 0.02657 0.22613 " pathEditMode="relative" ptsTypes="aaaaaaaA">
                                      <p:cBhvr>
                                        <p:cTn id="156" dur="5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4" presetClass="exit" presetSubtype="16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2" grpId="1" animBg="1"/>
      <p:bldP spid="48132" grpId="2" animBg="1"/>
      <p:bldP spid="48133" grpId="0" animBg="1"/>
      <p:bldP spid="48133" grpId="1" animBg="1"/>
      <p:bldP spid="48133" grpId="2" animBg="1"/>
      <p:bldP spid="48134" grpId="0" animBg="1"/>
      <p:bldP spid="48134" grpId="1" animBg="1"/>
      <p:bldP spid="48134" grpId="2" animBg="1"/>
      <p:bldP spid="48135" grpId="0" animBg="1"/>
      <p:bldP spid="48135" grpId="1" animBg="1"/>
      <p:bldP spid="48135" grpId="2" animBg="1"/>
      <p:bldP spid="48136" grpId="0" animBg="1"/>
      <p:bldP spid="48136" grpId="1" animBg="1"/>
      <p:bldP spid="48136" grpId="2" animBg="1"/>
      <p:bldP spid="48137" grpId="0" animBg="1"/>
      <p:bldP spid="48137" grpId="1" animBg="1"/>
      <p:bldP spid="48137" grpId="2" animBg="1"/>
      <p:bldP spid="48138" grpId="0" animBg="1"/>
      <p:bldP spid="48138" grpId="1" animBg="1"/>
      <p:bldP spid="48138" grpId="2" animBg="1"/>
      <p:bldP spid="48139" grpId="0" animBg="1"/>
      <p:bldP spid="48139" grpId="1" animBg="1"/>
      <p:bldP spid="48139" grpId="2" animBg="1"/>
      <p:bldP spid="48140" grpId="0" animBg="1"/>
      <p:bldP spid="48140" grpId="1" animBg="1"/>
      <p:bldP spid="48140" grpId="2" animBg="1"/>
      <p:bldP spid="48141" grpId="0" animBg="1"/>
      <p:bldP spid="48141" grpId="1" animBg="1"/>
      <p:bldP spid="48141" grpId="2" animBg="1"/>
      <p:bldP spid="48142" grpId="0" animBg="1"/>
      <p:bldP spid="48142" grpId="1" animBg="1"/>
      <p:bldP spid="48142" grpId="2" animBg="1"/>
      <p:bldP spid="48143" grpId="0" animBg="1"/>
      <p:bldP spid="48143" grpId="1" animBg="1"/>
      <p:bldP spid="48143" grpId="2" animBg="1"/>
      <p:bldP spid="48144" grpId="0" animBg="1"/>
      <p:bldP spid="48144" grpId="1" animBg="1"/>
      <p:bldP spid="48144" grpId="2" animBg="1"/>
      <p:bldP spid="48145" grpId="0" animBg="1"/>
      <p:bldP spid="48145" grpId="1" animBg="1"/>
      <p:bldP spid="48145" grpId="2" animBg="1"/>
      <p:bldP spid="48146" grpId="0" animBg="1"/>
      <p:bldP spid="48146" grpId="1" animBg="1"/>
      <p:bldP spid="48146" grpId="2" animBg="1"/>
      <p:bldP spid="48147" grpId="0" animBg="1"/>
      <p:bldP spid="48147" grpId="1" animBg="1"/>
      <p:bldP spid="48147" grpId="2" animBg="1"/>
      <p:bldP spid="48148" grpId="0" animBg="1"/>
      <p:bldP spid="48148" grpId="1" animBg="1"/>
      <p:bldP spid="48148" grpId="2" animBg="1"/>
      <p:bldP spid="48149" grpId="0" animBg="1"/>
      <p:bldP spid="48149" grpId="1" animBg="1"/>
      <p:bldP spid="48149" grpId="2" animBg="1"/>
      <p:bldP spid="48150" grpId="0" animBg="1"/>
      <p:bldP spid="48151" grpId="0" animBg="1"/>
      <p:bldP spid="48152" grpId="0" animBg="1"/>
      <p:bldP spid="48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F4BA4B-6DA3-4DB9-8524-4F92BB86BF9B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1" y="5607506"/>
            <a:ext cx="4646084" cy="10064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b="1" i="1">
                <a:solidFill>
                  <a:schemeClr val="bg1"/>
                </a:solidFill>
                <a:sym typeface="Wingdings" pitchFamily="2" charset="2"/>
              </a:rPr>
              <a:t>Vì vậy chúng là những tuyến pha (vừa là tuyến nội tiết vừa là tuyến ngoại tiết)</a:t>
            </a:r>
          </a:p>
        </p:txBody>
      </p:sp>
      <p:pic>
        <p:nvPicPr>
          <p:cNvPr id="16395" name="Picture 11" descr="d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6646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Cac tuyen noi tiet ch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7010400" cy="6858000"/>
          </a:xfrm>
          <a:prstGeom prst="rect">
            <a:avLst/>
          </a:prstGeom>
          <a:noFill/>
          <a:ln w="76200" cmpd="tri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892800" y="5562601"/>
            <a:ext cx="2235200" cy="78483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197600" y="3048001"/>
            <a:ext cx="1524000" cy="36933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3048001"/>
            <a:ext cx="50800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Tinh hoàn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(nam)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     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Buồng trứng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(Nữ)</a:t>
            </a: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2032000" y="3276600"/>
            <a:ext cx="71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2133600" y="4876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2032000" y="2895600"/>
            <a:ext cx="71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V="1">
            <a:off x="2133600" y="4495800"/>
            <a:ext cx="71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2844800" y="2514600"/>
            <a:ext cx="2032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Tinh trùng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2946400" y="3352801"/>
            <a:ext cx="19304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Hoocmon sinh dục nam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2946400" y="4343400"/>
            <a:ext cx="193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Trứng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2844800" y="4953001"/>
            <a:ext cx="2133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Hoocmon sinh dục nữ</a:t>
            </a: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2235200" y="1676400"/>
            <a:ext cx="770467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2235200" y="1295401"/>
            <a:ext cx="770467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3048000" y="914400"/>
            <a:ext cx="2032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Dịch tụy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3149600" y="1752600"/>
            <a:ext cx="193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Hoocmon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0" y="1447801"/>
            <a:ext cx="231140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Tuyến tụy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609600" y="0"/>
            <a:ext cx="447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Tuyến tụy và tuyến sinh dục có gì đặc biệt.</a:t>
            </a:r>
          </a:p>
        </p:txBody>
      </p:sp>
    </p:spTree>
    <p:extLst>
      <p:ext uri="{BB962C8B-B14F-4D97-AF65-F5344CB8AC3E}">
        <p14:creationId xmlns:p14="http://schemas.microsoft.com/office/powerpoint/2010/main" val="37573502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401" grpId="0" animBg="1"/>
      <p:bldP spid="16418" grpId="0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nimBg="1"/>
      <p:bldP spid="16426" grpId="0" animBg="1"/>
      <p:bldP spid="16427" grpId="0" animBg="1"/>
      <p:bldP spid="16428" grpId="0" animBg="1"/>
      <p:bldP spid="16429" grpId="0" animBg="1"/>
      <p:bldP spid="16430" grpId="0" animBg="1"/>
      <p:bldP spid="16431" grpId="0" animBg="1"/>
      <p:bldP spid="164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DE11ED-EEDD-4A07-98F0-ACAF90926904}" type="slidenum">
              <a:rPr lang="en-US" smtClean="0"/>
              <a:pPr eaLnBrk="1" hangingPunct="1"/>
              <a:t>2</a:t>
            </a:fld>
            <a:endParaRPr lang="en-US"/>
          </a:p>
        </p:txBody>
      </p:sp>
      <p:pic>
        <p:nvPicPr>
          <p:cNvPr id="23555" name="Picture 4" descr="beo%2520va%2520gay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54400" cy="3657600"/>
          </a:xfrm>
        </p:spPr>
      </p:pic>
      <p:pic>
        <p:nvPicPr>
          <p:cNvPr id="23556" name="Picture 6" descr="20691667_images1302174_tieuduong01C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28600"/>
            <a:ext cx="467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ongenital_hypothyroidism"/>
          <p:cNvPicPr>
            <a:picLocks noChangeAspect="1" noChangeArrowheads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733800"/>
            <a:ext cx="5181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Bien-chung-vong-mac-do-dai-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733800"/>
            <a:ext cx="558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nguoidanongnhonhatthegioigapchandai-1789-01"/>
          <p:cNvPicPr>
            <a:picLocks noGrp="1" noChangeAspect="1" noChangeArrowheads="1"/>
          </p:cNvPicPr>
          <p:nvPr>
            <p:ph type="title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4400" y="0"/>
            <a:ext cx="3657600" cy="3657600"/>
          </a:xfrm>
          <a:noFill/>
        </p:spPr>
      </p:pic>
      <p:pic>
        <p:nvPicPr>
          <p:cNvPr id="23562" name="Picture 14" descr="20691667_images1302174_tieuduong01C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286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4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2975429" y="8"/>
            <a:ext cx="9056914" cy="4397829"/>
          </a:xfrm>
          <a:prstGeom prst="cloudCallout">
            <a:avLst>
              <a:gd name="adj1" fmla="val -58102"/>
              <a:gd name="adj2" fmla="val 76431"/>
            </a:avLst>
          </a:prstGeom>
          <a:solidFill>
            <a:srgbClr val="FFFF66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lang="en-US" b="1" dirty="0"/>
          </a:p>
          <a:p>
            <a:pPr marL="0" indent="0" algn="ctr" eaLnBrk="0" hangingPunct="0">
              <a:buNone/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 vòng 2: </a:t>
            </a:r>
          </a:p>
          <a:p>
            <a:pPr marL="0" indent="0" algn="ctr" eaLnBrk="0" hangingPunct="0">
              <a:buNone/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</a:p>
          <a:p>
            <a:pPr marL="0" indent="0" algn="ctr" eaLnBrk="0" hangingPunct="0">
              <a:buNone/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 rút ra được kết luận gì ? 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600" b="1" dirty="0">
              <a:solidFill>
                <a:srgbClr val="FF3300"/>
              </a:solidFill>
              <a:latin typeface="VNI-Times" pitchFamily="2" charset="0"/>
            </a:endParaRPr>
          </a:p>
        </p:txBody>
      </p:sp>
      <p:pic>
        <p:nvPicPr>
          <p:cNvPr id="5" name="Picture 15" descr="cartoon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0" y="4350657"/>
            <a:ext cx="281728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1" y="4"/>
            <a:ext cx="9143999" cy="6970601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8" y="357375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7" y="3413785"/>
            <a:ext cx="1128219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35003" y="929661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VÒNG 3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TĂNG TỐC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21" y="3413784"/>
            <a:ext cx="1141399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7" y="356708"/>
            <a:ext cx="1128219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11" y="929664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65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3" y="3174497"/>
            <a:ext cx="509283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3" y="117057"/>
            <a:ext cx="509283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8"/>
            <a:ext cx="509283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8"/>
            <a:ext cx="509283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0" y="673184"/>
            <a:ext cx="12281048" cy="65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A5144-4DC3-4890-AC0B-1848E9C6FEC6}"/>
              </a:ext>
            </a:extLst>
          </p:cNvPr>
          <p:cNvSpPr/>
          <p:nvPr/>
        </p:nvSpPr>
        <p:spPr>
          <a:xfrm>
            <a:off x="919333" y="1057493"/>
            <a:ext cx="10353367" cy="437294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nhóm sẽ đọc thông tin phần III. Hoocmôn thảo luận và vẽ sơ đồ tư duy về tính chất và vai trò của hoocmôn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điểm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(Nhóm nhanh nhất sẽ được cộng thêm 10 điểm)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F7E48-E945-453F-9038-31A250CF67A4}"/>
              </a:ext>
            </a:extLst>
          </p:cNvPr>
          <p:cNvSpPr/>
          <p:nvPr/>
        </p:nvSpPr>
        <p:spPr>
          <a:xfrm>
            <a:off x="2453952" y="171932"/>
            <a:ext cx="7417837" cy="6878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3 TĂNG TỐC</a:t>
            </a:r>
          </a:p>
        </p:txBody>
      </p:sp>
    </p:spTree>
    <p:extLst>
      <p:ext uri="{BB962C8B-B14F-4D97-AF65-F5344CB8AC3E}">
        <p14:creationId xmlns:p14="http://schemas.microsoft.com/office/powerpoint/2010/main" val="4044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1" y="4"/>
            <a:ext cx="9143999" cy="6970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8" y="357375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7" y="3413785"/>
            <a:ext cx="1128219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64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VÒNG 4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ĐÍCH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21" y="3413784"/>
            <a:ext cx="1141399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7" y="356708"/>
            <a:ext cx="1128219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11" y="929664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65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3" y="3174497"/>
            <a:ext cx="509283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3" y="117057"/>
            <a:ext cx="509283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8"/>
            <a:ext cx="509283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8"/>
            <a:ext cx="509283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5" y="5542089"/>
            <a:ext cx="1374163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0" y="673184"/>
            <a:ext cx="12281048" cy="65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A5144-4DC3-4890-AC0B-1848E9C6FEC6}"/>
              </a:ext>
            </a:extLst>
          </p:cNvPr>
          <p:cNvSpPr/>
          <p:nvPr/>
        </p:nvSpPr>
        <p:spPr>
          <a:xfrm>
            <a:off x="919333" y="1216089"/>
            <a:ext cx="10353367" cy="48132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một thành viên của nhóm lần lượt chạy lên tích vào đáp án đúng.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đáp án đúng được 10 điểm.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Nhóm nhanh nhất sẽ được cộng thêm 10 điểm)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F7E48-E945-453F-9038-31A250CF67A4}"/>
              </a:ext>
            </a:extLst>
          </p:cNvPr>
          <p:cNvSpPr/>
          <p:nvPr/>
        </p:nvSpPr>
        <p:spPr>
          <a:xfrm>
            <a:off x="2453952" y="171932"/>
            <a:ext cx="7417837" cy="6878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4 VỀ ĐÍCH</a:t>
            </a:r>
          </a:p>
        </p:txBody>
      </p:sp>
    </p:spTree>
    <p:extLst>
      <p:ext uri="{BB962C8B-B14F-4D97-AF65-F5344CB8AC3E}">
        <p14:creationId xmlns:p14="http://schemas.microsoft.com/office/powerpoint/2010/main" val="4521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87" y="99695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urved Up Ribbon 8"/>
          <p:cNvSpPr/>
          <p:nvPr/>
        </p:nvSpPr>
        <p:spPr bwMode="auto">
          <a:xfrm>
            <a:off x="2022989" y="932893"/>
            <a:ext cx="8146027" cy="1409460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KẾT QUẢ</a:t>
            </a:r>
            <a:r>
              <a:rPr lang="pt-BR" sz="6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729642g8z5cf0f0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57" y="996974"/>
            <a:ext cx="3896291" cy="97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831975" y="7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497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A4C24-D8F3-4C57-A858-42406FF6A874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0" y="2362200"/>
            <a:ext cx="12192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660033"/>
                </a:solidFill>
              </a:rPr>
              <a:t>  	</a:t>
            </a:r>
            <a:r>
              <a:rPr lang="en-US" sz="2800" b="1">
                <a:solidFill>
                  <a:schemeClr val="tx2"/>
                </a:solidFill>
              </a:rPr>
              <a:t>- Học bài, trả lời câu hỏi SGK.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	- Chuẩn bị bài 56. “ Tuyến yên, tuyến giáp”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	- Đọc mục “em có biết”.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	</a:t>
            </a:r>
          </a:p>
          <a:p>
            <a:pPr eaLnBrk="1" hangingPunct="1"/>
            <a:r>
              <a:rPr lang="en-US" sz="2000" b="1"/>
              <a:t>	</a:t>
            </a:r>
            <a:endParaRPr lang="en-US" sz="2800" b="1">
              <a:solidFill>
                <a:schemeClr val="tx2"/>
              </a:solidFill>
            </a:endParaRPr>
          </a:p>
        </p:txBody>
      </p:sp>
      <p:pic>
        <p:nvPicPr>
          <p:cNvPr id="25604" name="Picture 2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8182" r="2864" b="4546"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4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741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b="1" kern="10">
                <a:ln w="9525">
                  <a:round/>
                  <a:headEnd/>
                  <a:tailEnd/>
                </a:ln>
                <a:solidFill>
                  <a:srgbClr val="FF0000">
                    <a:alpha val="98038"/>
                  </a:srgbClr>
                </a:solidFill>
                <a:latin typeface="Arial"/>
                <a:cs typeface="Arial"/>
              </a:rPr>
              <a:t>HƯỚNG DẪN VỀ NHÀ</a:t>
            </a:r>
            <a:endParaRPr lang="en-US" sz="3200" b="1" kern="10">
              <a:ln w="9525">
                <a:round/>
                <a:headEnd/>
                <a:tailEnd/>
              </a:ln>
              <a:solidFill>
                <a:srgbClr val="FF0000">
                  <a:alpha val="98038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5606" name="Picture 5" descr="ho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20904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136581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706CCF-F258-4697-957F-51567BEF364D}" type="slidenum">
              <a:rPr lang="en-US" smtClean="0"/>
              <a:pPr eaLnBrk="1" hangingPunct="1"/>
              <a:t>3</a:t>
            </a:fld>
            <a:endParaRPr lang="en-US"/>
          </a:p>
        </p:txBody>
      </p:sp>
      <p:pic>
        <p:nvPicPr>
          <p:cNvPr id="6147" name="Picture 2" descr="Picture30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828800" y="533400"/>
            <a:ext cx="9956800" cy="1066800"/>
          </a:xfrm>
          <a:prstGeom prst="rect">
            <a:avLst/>
          </a:prstGeom>
          <a:solidFill>
            <a:srgbClr val="7BCBD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33CC"/>
                </a:solidFill>
              </a:rPr>
              <a:t>NỘI TIẾT</a:t>
            </a:r>
          </a:p>
        </p:txBody>
      </p:sp>
      <p:sp>
        <p:nvSpPr>
          <p:cNvPr id="233478" name="Oval 6"/>
          <p:cNvSpPr>
            <a:spLocks noChangeArrowheads="1"/>
          </p:cNvSpPr>
          <p:nvPr/>
        </p:nvSpPr>
        <p:spPr bwMode="auto">
          <a:xfrm>
            <a:off x="812800" y="381000"/>
            <a:ext cx="20320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CHƯƠNG X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930400" y="1752608"/>
            <a:ext cx="990811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TIẾT 58. Bài 55  :    </a:t>
            </a:r>
            <a:r>
              <a:rPr lang="en-US" sz="2400" b="1">
                <a:solidFill>
                  <a:srgbClr val="FF3300"/>
                </a:solidFill>
              </a:rPr>
              <a:t>GIỚI THIỆU CHUNG HỆ NỘI TIẾT</a:t>
            </a:r>
            <a:endParaRPr lang="en-US" sz="24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33484" name="AutoShape 12"/>
          <p:cNvSpPr>
            <a:spLocks noChangeArrowheads="1"/>
          </p:cNvSpPr>
          <p:nvPr/>
        </p:nvSpPr>
        <p:spPr bwMode="auto">
          <a:xfrm>
            <a:off x="2946400" y="2133600"/>
            <a:ext cx="7721600" cy="2286000"/>
          </a:xfrm>
          <a:prstGeom prst="cloudCallout">
            <a:avLst>
              <a:gd name="adj1" fmla="val -63708"/>
              <a:gd name="adj2" fmla="val 94583"/>
            </a:avLst>
          </a:prstGeom>
          <a:solidFill>
            <a:srgbClr val="FFFF66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b="1" dirty="0"/>
          </a:p>
          <a:p>
            <a:pPr algn="ctr" eaLnBrk="0" hangingPunct="0">
              <a:defRPr/>
            </a:pPr>
            <a:endParaRPr lang="en-US" b="1" dirty="0"/>
          </a:p>
          <a:p>
            <a:pPr algn="ctr" eaLnBrk="0" hangingPunct="0">
              <a:defRPr/>
            </a:pPr>
            <a:r>
              <a:rPr lang="en-US" sz="3600" b="1" dirty="0" err="1">
                <a:solidFill>
                  <a:srgbClr val="FF3300"/>
                </a:solidFill>
              </a:rPr>
              <a:t>Rối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loạn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nội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tiết</a:t>
            </a:r>
            <a:endParaRPr lang="en-US" sz="3600" b="1" dirty="0">
              <a:solidFill>
                <a:srgbClr val="FF3300"/>
              </a:solidFill>
            </a:endParaRPr>
          </a:p>
          <a:p>
            <a:pPr algn="ctr" eaLnBrk="0" hangingPunct="0">
              <a:defRPr/>
            </a:pPr>
            <a:endParaRPr lang="en-US" sz="3600" b="1" dirty="0">
              <a:solidFill>
                <a:srgbClr val="FF3300"/>
              </a:solidFill>
              <a:latin typeface="VNI-Times" pitchFamily="2" charset="0"/>
            </a:endParaRPr>
          </a:p>
        </p:txBody>
      </p:sp>
      <p:pic>
        <p:nvPicPr>
          <p:cNvPr id="6152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889067" y="4555071"/>
            <a:ext cx="1752600" cy="285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7" name="Picture 15" descr="cartoon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3" y="4495800"/>
            <a:ext cx="281728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nimBg="1"/>
      <p:bldP spid="233478" grpId="0" animBg="1" autoUpdateAnimBg="0"/>
      <p:bldP spid="233479" grpId="0" animBg="1" autoUpdateAnimBg="0"/>
      <p:bldP spid="2334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2AB7-B905-49E6-A8E4-F6AE1C16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9" y="-1603631"/>
            <a:ext cx="10515600" cy="1325563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6DDF-74F6-4CC2-B603-4C174442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19" y="-278068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3AF49-8535-485E-9936-ACF81E1DA824}"/>
              </a:ext>
            </a:extLst>
          </p:cNvPr>
          <p:cNvSpPr/>
          <p:nvPr/>
        </p:nvSpPr>
        <p:spPr>
          <a:xfrm>
            <a:off x="2337383" y="210494"/>
            <a:ext cx="6882752" cy="131972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Brush Script MT" panose="03060802040406070304" pitchFamily="66" charset="0"/>
              </a:rPr>
              <a:t> TRÒ CH</a:t>
            </a:r>
            <a:r>
              <a:rPr lang="vi-VN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Brush Script MT" panose="03060802040406070304" pitchFamily="66" charset="0"/>
              </a:rPr>
              <a:t>Ơ</a:t>
            </a:r>
            <a:r>
              <a:rPr lang="en-US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Brush Script MT" panose="03060802040406070304" pitchFamily="66" charset="0"/>
              </a:rPr>
              <a:t>I</a:t>
            </a:r>
            <a:endParaRPr lang="pt-BR" sz="6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66FF33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" name="Picture 9" descr="92946cxn8xmvkw5">
            <a:extLst>
              <a:ext uri="{FF2B5EF4-FFF2-40B4-BE49-F238E27FC236}">
                <a16:creationId xmlns:a16="http://schemas.microsoft.com/office/drawing/2014/main" id="{A37CAE4B-1913-48FC-BAA7-B29EB26006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79" y="412202"/>
            <a:ext cx="1268416" cy="91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92946cxn8xmvkw5">
            <a:extLst>
              <a:ext uri="{FF2B5EF4-FFF2-40B4-BE49-F238E27FC236}">
                <a16:creationId xmlns:a16="http://schemas.microsoft.com/office/drawing/2014/main" id="{73722329-1F56-424F-A50C-4600755A06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45" y="139563"/>
            <a:ext cx="1867355" cy="139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92946cxn8xmvkw5">
            <a:extLst>
              <a:ext uri="{FF2B5EF4-FFF2-40B4-BE49-F238E27FC236}">
                <a16:creationId xmlns:a16="http://schemas.microsoft.com/office/drawing/2014/main" id="{9014AA23-A496-4B4B-AC3B-0D1C5CE2B6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48" y="431849"/>
            <a:ext cx="1777821" cy="91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433D41-2191-4F38-B422-802A729C5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09" y="2564944"/>
            <a:ext cx="7128587" cy="40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4598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9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1857" y="4064978"/>
            <a:ext cx="233699" cy="233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390" y="2218315"/>
            <a:ext cx="11219738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LÊN ĐỈNH</a:t>
            </a:r>
          </a:p>
          <a:p>
            <a:pPr algn="ctr"/>
            <a:r>
              <a:rPr lang="en-US" sz="13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98" y="0"/>
            <a:ext cx="3182119" cy="2390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1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992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992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744605" y="485922"/>
            <a:ext cx="3310291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43701" y="2822516"/>
            <a:ext cx="1504631" cy="1497944"/>
            <a:chOff x="3757472" y="2743197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7472" y="2743197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58517" y="2954979"/>
            <a:ext cx="252787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04376" y="3835455"/>
            <a:ext cx="252787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53305" y="2961050"/>
            <a:ext cx="252787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67769" y="3758445"/>
            <a:ext cx="252787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699152" y="2314182"/>
            <a:ext cx="3720121" cy="860632"/>
            <a:chOff x="4979379" y="2514600"/>
            <a:chExt cx="3720121" cy="860632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979379" y="2711145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</p:cNvCxnSpPr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47839" y="240665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747004" y="3941138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597292" y="3884839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679244" y="2010269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NHÓM 1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59316" y="2054837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341098" y="4376799"/>
            <a:ext cx="3696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3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117544" y="4400787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4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49" y="607524"/>
            <a:ext cx="1380147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337640" y="653450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340559" y="44251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89172" y="353816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73" y="642844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747299" y="749094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769859" y="4376799"/>
            <a:ext cx="3248705" cy="2057038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12" y="4869497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366335" y="305348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364217" y="2811609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192325" y="45237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4" y="4865700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46161" y="3086610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49083" y="2809009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4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00039 -0.2298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066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169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1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8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7" y="3436115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2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1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23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7" y="356708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11" y="1815647"/>
            <a:ext cx="196649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7"/>
            <a:ext cx="190156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3" y="3174497"/>
            <a:ext cx="509283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8"/>
            <a:ext cx="509283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8"/>
            <a:ext cx="509283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3" y="117057"/>
            <a:ext cx="509283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1161149" y="0"/>
            <a:ext cx="10522857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A5144-4DC3-4890-AC0B-1848E9C6FEC6}"/>
              </a:ext>
            </a:extLst>
          </p:cNvPr>
          <p:cNvSpPr/>
          <p:nvPr/>
        </p:nvSpPr>
        <p:spPr>
          <a:xfrm>
            <a:off x="2545632" y="1088580"/>
            <a:ext cx="7527285" cy="463005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đội đọc thông tin phần I. Đặc điểm hệ nội tiết và quan sát hình 55-3 thảo luận và trả lời câu hỏi.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Mỗi đội đều có cơ hội đi từ câu 1 đến câu 5.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câu hỏi có thời gian suy nghĩ để trả lời là 10s.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đáp án đúng sẽ được 10 điểm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F7E48-E945-453F-9038-31A250CF67A4}"/>
              </a:ext>
            </a:extLst>
          </p:cNvPr>
          <p:cNvSpPr/>
          <p:nvPr/>
        </p:nvSpPr>
        <p:spPr>
          <a:xfrm>
            <a:off x="2785708" y="171932"/>
            <a:ext cx="7417837" cy="6878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1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381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31" y="751046"/>
            <a:ext cx="7159636" cy="3005051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Chức năng của hệ nội tiết là gì?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Điều hòa quá trình sinh lí của cơ thể, đặc biệt là quá trình trao đổi chất, chuyển hóa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Xúc tác cho các phản ứng chuyển hóa vật chất bên trong cơ thể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Tiêu diệt các tác nhân gây bệnh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Điều khiển hoạt động của các cơ quan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93" y="631489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3" y="659625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97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983537" y="3920618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5" y="6650858"/>
            <a:ext cx="633411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58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74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21&quot;&gt;&lt;property id=&quot;20148&quot; value=&quot;5&quot;/&gt;&lt;property id=&quot;20300&quot; value=&quot;Slide 17&quot;/&gt;&lt;property id=&quot;20307&quot; value=&quot;275&quot;/&gt;&lt;/object&gt;&lt;object type=&quot;3&quot; unique_id=&quot;10169&quot;&gt;&lt;property id=&quot;20148&quot; value=&quot;5&quot;/&gt;&lt;property id=&quot;20300&quot; value=&quot;Slide 6&quot;/&gt;&lt;property id=&quot;20307&quot; value=&quot;276&quot;/&gt;&lt;/object&gt;&lt;object type=&quot;3&quot; unique_id=&quot;10170&quot;&gt;&lt;property id=&quot;20148&quot; value=&quot;5&quot;/&gt;&lt;property id=&quot;20300&quot; value=&quot;Slide 7&quot;/&gt;&lt;property id=&quot;20307&quot; value=&quot;277&quot;/&gt;&lt;/object&gt;&lt;object type=&quot;3&quot; unique_id=&quot;10171&quot;&gt;&lt;property id=&quot;20148&quot; value=&quot;5&quot;/&gt;&lt;property id=&quot;20300&quot; value=&quot;Slide 11&quot;/&gt;&lt;property id=&quot;20307&quot; value=&quot;278&quot;/&gt;&lt;/object&gt;&lt;object type=&quot;3&quot; unique_id=&quot;10172&quot;&gt;&lt;property id=&quot;20148&quot; value=&quot;5&quot;/&gt;&lt;property id=&quot;20300&quot; value=&quot;Slide 12&quot;/&gt;&lt;property id=&quot;20307&quot; value=&quot;279&quot;/&gt;&lt;/object&gt;&lt;object type=&quot;3&quot; unique_id=&quot;10283&quot;&gt;&lt;property id=&quot;20148&quot; value=&quot;5&quot;/&gt;&lt;property id=&quot;20300&quot; value=&quot;Slide 15&quot;/&gt;&lt;property id=&quot;20307&quot; value=&quot;280&quot;/&gt;&lt;/object&gt;&lt;object type=&quot;3&quot; unique_id=&quot;10284&quot;&gt;&lt;property id=&quot;20148&quot; value=&quot;5&quot;/&gt;&lt;property id=&quot;20300&quot; value=&quot;Slide 16&quot;/&gt;&lt;property id=&quot;20307&quot; value=&quot;281&quot;/&gt;&lt;/object&gt;&lt;/object&gt;&lt;object type=&quot;8&quot; unique_id=&quot;1004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461FDE5F-EC9E-4A8D-B9D3-B2E8A896C112}" vid="{3159866F-A93B-4465-9648-094463157A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1772</Words>
  <Application>Microsoft Office PowerPoint</Application>
  <PresentationFormat>Widescreen</PresentationFormat>
  <Paragraphs>247</Paragraphs>
  <Slides>26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.VnBlack</vt:lpstr>
      <vt:lpstr>Arial</vt:lpstr>
      <vt:lpstr>Brush Script MT</vt:lpstr>
      <vt:lpstr>Calibri</vt:lpstr>
      <vt:lpstr>Calibri Light</vt:lpstr>
      <vt:lpstr>San Francisco Display Bold</vt:lpstr>
      <vt:lpstr>San Francisco Text Regular</vt:lpstr>
      <vt:lpstr>Tahoma</vt:lpstr>
      <vt:lpstr>Times New Roman</vt:lpstr>
      <vt:lpstr>VNI-Times</vt:lpstr>
      <vt:lpstr>1_Office Theme</vt:lpstr>
      <vt:lpstr>2_Office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Hien</dc:creator>
  <cp:lastModifiedBy>Tuyết Trần</cp:lastModifiedBy>
  <cp:revision>66</cp:revision>
  <dcterms:created xsi:type="dcterms:W3CDTF">2017-11-10T23:39:09Z</dcterms:created>
  <dcterms:modified xsi:type="dcterms:W3CDTF">2023-04-04T07:30:29Z</dcterms:modified>
</cp:coreProperties>
</file>