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59" r:id="rId3"/>
    <p:sldId id="260" r:id="rId4"/>
    <p:sldId id="283" r:id="rId5"/>
    <p:sldId id="297" r:id="rId6"/>
    <p:sldId id="296" r:id="rId7"/>
    <p:sldId id="285" r:id="rId8"/>
    <p:sldId id="298" r:id="rId9"/>
    <p:sldId id="286" r:id="rId10"/>
    <p:sldId id="299" r:id="rId11"/>
    <p:sldId id="295" r:id="rId12"/>
    <p:sldId id="287" r:id="rId13"/>
    <p:sldId id="289" r:id="rId14"/>
    <p:sldId id="288" r:id="rId15"/>
    <p:sldId id="300" r:id="rId16"/>
    <p:sldId id="301" r:id="rId17"/>
    <p:sldId id="302" r:id="rId18"/>
    <p:sldId id="271" r:id="rId19"/>
    <p:sldId id="303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3"/>
    <a:srgbClr val="FFF3CD"/>
    <a:srgbClr val="D2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4" autoAdjust="0"/>
    <p:restoredTop sz="94660"/>
  </p:normalViewPr>
  <p:slideViewPr>
    <p:cSldViewPr>
      <p:cViewPr varScale="1">
        <p:scale>
          <a:sx n="78" d="100"/>
          <a:sy n="78" d="100"/>
        </p:scale>
        <p:origin x="19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F9F5-675C-4B13-A4AD-57D544C33069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085D-7841-493B-84E3-49A387E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GB" sz="1000" i="1" dirty="0">
              <a:solidFill>
                <a:srgbClr val="0000CC"/>
              </a:solidFill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26DB01-EB85-44B2-A20D-29ED2F6C5422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085D-7841-493B-84E3-49A387EEE0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0F151-0F90-4968-8D95-106540233810}" type="slidenum">
              <a:rPr lang="en-US"/>
              <a:pPr/>
              <a:t>17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.VnTime" pitchFamily="34" charset="0"/>
              </a:rPr>
              <a:t>§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E157E-33D8-461B-B23A-CB8C189965EA}" type="slidenum">
              <a:rPr lang="en-US"/>
              <a:pPr/>
              <a:t>19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BF6C23-A569-4432-9100-F10040800C18}" type="slidenum">
              <a:rPr lang="en-US" smtClean="0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6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660ECD-84EE-42B1-854E-1C7F2A715689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549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thoiaotrang.com/images/rose1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thoiaotrang.com/images/rose1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wm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mes PPT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2FEFE"/>
          </a:solidFill>
          <a:ln>
            <a:noFill/>
          </a:ln>
        </p:spPr>
      </p:pic>
      <p:sp>
        <p:nvSpPr>
          <p:cNvPr id="3075" name="AutoShape 13"/>
          <p:cNvSpPr>
            <a:spLocks noChangeArrowheads="1"/>
          </p:cNvSpPr>
          <p:nvPr/>
        </p:nvSpPr>
        <p:spPr bwMode="auto">
          <a:xfrm>
            <a:off x="1524000" y="228600"/>
            <a:ext cx="5943600" cy="609600"/>
          </a:xfrm>
          <a:prstGeom prst="ribbon">
            <a:avLst>
              <a:gd name="adj1" fmla="val 12500"/>
              <a:gd name="adj2" fmla="val 7125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endParaRPr lang="en-US" b="1">
              <a:solidFill>
                <a:srgbClr val="3333FF"/>
              </a:solidFill>
              <a:latin typeface=".VnSouthernH" pitchFamily="34" charset="0"/>
            </a:endParaRPr>
          </a:p>
          <a:p>
            <a:pPr algn="ctr">
              <a:spcBef>
                <a:spcPct val="30000"/>
              </a:spcBef>
            </a:pPr>
            <a:endParaRPr lang="en-US" b="1">
              <a:solidFill>
                <a:srgbClr val="FF0066"/>
              </a:solidFill>
              <a:latin typeface=".VnAvant" pitchFamily="34" charset="0"/>
            </a:endParaRPr>
          </a:p>
          <a:p>
            <a:pPr algn="ctr">
              <a:spcBef>
                <a:spcPct val="30000"/>
              </a:spcBef>
            </a:pPr>
            <a:endParaRPr lang="en-US" b="1">
              <a:solidFill>
                <a:srgbClr val="FF0066"/>
              </a:solidFill>
            </a:endParaRPr>
          </a:p>
          <a:p>
            <a:pPr algn="ctr">
              <a:spcBef>
                <a:spcPct val="10000"/>
              </a:spcBef>
            </a:pPr>
            <a:endParaRPr lang="en-US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3078" name="Picture 9" descr="HU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14430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69119" y="2141907"/>
            <a:ext cx="7772400" cy="1470025"/>
          </a:xfrm>
          <a:prstGeom prst="rect">
            <a:avLst/>
          </a:prstGeom>
          <a:solidFill>
            <a:srgbClr val="FFF3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7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SINH HỌC 7</a:t>
            </a:r>
          </a:p>
        </p:txBody>
      </p:sp>
    </p:spTree>
    <p:extLst>
      <p:ext uri="{BB962C8B-B14F-4D97-AF65-F5344CB8AC3E}">
        <p14:creationId xmlns:p14="http://schemas.microsoft.com/office/powerpoint/2010/main" val="18222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68036" y="457200"/>
            <a:ext cx="77377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II. ĐẶC ĐIỂM CHUNG CỦA ĐỘNG VẬT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570271" y="1362432"/>
            <a:ext cx="7772400" cy="50475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2800"/>
              <a:t>Có khả năng di chuyển.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2800"/>
              <a:t>Tự dưỡng, tổng hợp các chất hữu cơ từ nước và CO2.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2800"/>
              <a:t>Có hệ thần kinh và giác quan.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2800"/>
              <a:t>Dị dưỡng ( khả năng dinh dưỡng nhờ chất hữu cơ có sẵn).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2800"/>
              <a:t>Không có khă năng tồn tại nếu thiếu ánh sáng măt trời.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endParaRPr lang="en-US" sz="2800"/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610829" y="1390141"/>
            <a:ext cx="457200" cy="457200"/>
          </a:xfrm>
          <a:prstGeom prst="star5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6" name="AutoShape 12"/>
          <p:cNvSpPr>
            <a:spLocks noChangeArrowheads="1"/>
          </p:cNvSpPr>
          <p:nvPr/>
        </p:nvSpPr>
        <p:spPr bwMode="auto">
          <a:xfrm>
            <a:off x="570271" y="3048000"/>
            <a:ext cx="533400" cy="457200"/>
          </a:xfrm>
          <a:prstGeom prst="star5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>
              <a:solidFill>
                <a:srgbClr val="FF0000"/>
              </a:solidFill>
            </a:endParaRPr>
          </a:p>
        </p:txBody>
      </p:sp>
      <p:sp>
        <p:nvSpPr>
          <p:cNvPr id="108557" name="AutoShape 13"/>
          <p:cNvSpPr>
            <a:spLocks noChangeArrowheads="1"/>
          </p:cNvSpPr>
          <p:nvPr/>
        </p:nvSpPr>
        <p:spPr bwMode="auto">
          <a:xfrm>
            <a:off x="570271" y="3657600"/>
            <a:ext cx="457200" cy="457200"/>
          </a:xfrm>
          <a:prstGeom prst="star5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  <p:bldP spid="108553" grpId="0" animBg="1"/>
      <p:bldP spid="108555" grpId="0" animBg="1"/>
      <p:bldP spid="108556" grpId="0" animBg="1"/>
      <p:bldP spid="1085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oup 2"/>
          <p:cNvGrpSpPr>
            <a:grpSpLocks/>
          </p:cNvGrpSpPr>
          <p:nvPr/>
        </p:nvGrpSpPr>
        <p:grpSpPr bwMode="auto">
          <a:xfrm>
            <a:off x="-828675" y="0"/>
            <a:ext cx="10591800" cy="7162800"/>
            <a:chOff x="-528" y="-96"/>
            <a:chExt cx="6672" cy="4512"/>
          </a:xfrm>
        </p:grpSpPr>
        <p:pic>
          <p:nvPicPr>
            <p:cNvPr id="174083" name="Picture 3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-48"/>
              <a:ext cx="566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4" name="Picture 4" descr="rosecornerl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5" name="Picture 5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8" y="3984"/>
              <a:ext cx="56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6" name="Picture 6" descr="rosecornerl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7" name="Picture 7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767" y="160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8" name="Picture 8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50" y="232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23791" y="914399"/>
            <a:ext cx="8137525" cy="5122863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>
                <a:latin typeface="Arial" charset="0"/>
              </a:rPr>
              <a:t>II</a:t>
            </a:r>
            <a:r>
              <a:rPr lang="en-US" sz="3600" dirty="0">
                <a:latin typeface="Arial" charset="0"/>
              </a:rPr>
              <a:t>.</a:t>
            </a:r>
            <a:r>
              <a:rPr lang="vi-VN" sz="3600" dirty="0">
                <a:latin typeface="Arial" charset="0"/>
              </a:rPr>
              <a:t> </a:t>
            </a:r>
            <a:r>
              <a:rPr lang="vi-VN" sz="3600" b="1" dirty="0">
                <a:latin typeface="Arial" charset="0"/>
              </a:rPr>
              <a:t>Động vật có những </a:t>
            </a:r>
            <a:r>
              <a:rPr lang="en-US" sz="3600" b="1" dirty="0" err="1">
                <a:latin typeface="Arial" charset="0"/>
              </a:rPr>
              <a:t>đặc</a:t>
            </a:r>
            <a:r>
              <a:rPr lang="en-US" sz="3600" b="1" dirty="0">
                <a:latin typeface="Arial" charset="0"/>
              </a:rPr>
              <a:t> </a:t>
            </a:r>
            <a:r>
              <a:rPr lang="vi-VN" sz="3600" b="1" dirty="0">
                <a:latin typeface="Arial" charset="0"/>
              </a:rPr>
              <a:t>điểm</a:t>
            </a:r>
            <a:endParaRPr lang="en-US" sz="3600" b="1" dirty="0">
              <a:latin typeface="Arial" charset="0"/>
            </a:endParaRPr>
          </a:p>
          <a:p>
            <a:pPr algn="ctr"/>
            <a:r>
              <a:rPr lang="en-US" sz="3600" dirty="0">
                <a:latin typeface="Arial" charset="0"/>
              </a:rPr>
              <a:t>- C</a:t>
            </a:r>
            <a:r>
              <a:rPr lang="vi-VN" sz="3600" dirty="0">
                <a:latin typeface="Arial" charset="0"/>
              </a:rPr>
              <a:t>ó khả năng di chuyển.</a:t>
            </a:r>
          </a:p>
          <a:p>
            <a:r>
              <a:rPr lang="en-US" sz="3600" dirty="0">
                <a:latin typeface="Arial" charset="0"/>
              </a:rPr>
              <a:t>           - </a:t>
            </a:r>
            <a:r>
              <a:rPr lang="vi-VN" sz="3600" dirty="0">
                <a:latin typeface="Arial" charset="0"/>
              </a:rPr>
              <a:t>Có hệ thần kinh và giác quan</a:t>
            </a:r>
          </a:p>
          <a:p>
            <a:r>
              <a:rPr lang="en-US" sz="3600" dirty="0">
                <a:latin typeface="Arial" charset="0"/>
              </a:rPr>
              <a:t>           - </a:t>
            </a:r>
            <a:r>
              <a:rPr lang="vi-VN" sz="3600" dirty="0">
                <a:latin typeface="Arial" charset="0"/>
              </a:rPr>
              <a:t>Chủ yếu dinh dưỡng </a:t>
            </a:r>
            <a:r>
              <a:rPr lang="en-US" sz="3600" dirty="0" err="1">
                <a:latin typeface="Arial" charset="0"/>
              </a:rPr>
              <a:t>dị</a:t>
            </a:r>
            <a:r>
              <a:rPr lang="vi-VN" sz="3600" dirty="0">
                <a:latin typeface="Arial" charset="0"/>
              </a:rPr>
              <a:t> d</a:t>
            </a:r>
            <a:r>
              <a:rPr lang="en-US" sz="3600" dirty="0" err="1">
                <a:latin typeface="Arial" charset="0"/>
              </a:rPr>
              <a:t>ưỡ</a:t>
            </a:r>
            <a:r>
              <a:rPr lang="vi-VN" sz="3600" dirty="0">
                <a:latin typeface="Arial" charset="0"/>
              </a:rPr>
              <a:t>ng.</a:t>
            </a:r>
          </a:p>
          <a:p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79200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III. </a:t>
            </a:r>
            <a:r>
              <a:rPr lang="vi-VN" sz="3200" b="1">
                <a:latin typeface="Arial" charset="0"/>
              </a:rPr>
              <a:t>Sơ lược phân chia giới động vật</a:t>
            </a:r>
          </a:p>
          <a:p>
            <a:pPr>
              <a:spcBef>
                <a:spcPct val="50000"/>
              </a:spcBef>
            </a:pPr>
            <a:r>
              <a:rPr lang="vi-VN" sz="3200">
                <a:latin typeface="Arial" charset="0"/>
              </a:rPr>
              <a:t> </a:t>
            </a:r>
            <a:endParaRPr lang="en-US" sz="3200">
              <a:latin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3850" y="1199272"/>
            <a:ext cx="8207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>
                <a:latin typeface="Arial" charset="0"/>
              </a:rPr>
              <a:t>Giới động vật được chia làm 20 ngành chủ yếu xếp làm 2 nhóm :</a:t>
            </a:r>
            <a:endParaRPr lang="en-US" sz="3200">
              <a:latin typeface="Arial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323850" y="4076700"/>
            <a:ext cx="3313113" cy="18732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200">
                <a:solidFill>
                  <a:srgbClr val="FF0066"/>
                </a:solidFill>
                <a:latin typeface="Arial" charset="0"/>
              </a:rPr>
              <a:t>Động vật có </a:t>
            </a:r>
          </a:p>
          <a:p>
            <a:pPr algn="ctr"/>
            <a:r>
              <a:rPr lang="vi-VN" sz="3200">
                <a:solidFill>
                  <a:srgbClr val="FF0066"/>
                </a:solidFill>
                <a:latin typeface="Arial" charset="0"/>
              </a:rPr>
              <a:t>Xương sống</a:t>
            </a:r>
            <a:endParaRPr lang="en-US" sz="32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5148263" y="4292600"/>
            <a:ext cx="3384550" cy="17287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200">
                <a:solidFill>
                  <a:srgbClr val="FF0066"/>
                </a:solidFill>
                <a:latin typeface="Arial" charset="0"/>
              </a:rPr>
              <a:t>Động vật không</a:t>
            </a:r>
          </a:p>
          <a:p>
            <a:pPr algn="ctr"/>
            <a:r>
              <a:rPr lang="vi-VN" sz="3200">
                <a:solidFill>
                  <a:srgbClr val="FF0066"/>
                </a:solidFill>
                <a:latin typeface="Arial" charset="0"/>
              </a:rPr>
              <a:t>có xương sống</a:t>
            </a:r>
            <a:endParaRPr lang="en-US" sz="32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2268538" y="2565400"/>
            <a:ext cx="1655762" cy="158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95738" y="2565400"/>
            <a:ext cx="316865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8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 animBg="1"/>
      <p:bldP spid="11271" grpId="0" animBg="1"/>
      <p:bldP spid="11275" grpId="0" animBg="1"/>
      <p:bldP spid="112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808163"/>
            <a:ext cx="1835150" cy="2520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Arial" charset="0"/>
              </a:rPr>
              <a:t>Động vật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Arial" charset="0"/>
              </a:rPr>
              <a:t> không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Arial" charset="0"/>
              </a:rPr>
              <a:t> xương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700338" y="333375"/>
            <a:ext cx="5616575" cy="719138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/>
            <a:r>
              <a:rPr lang="vi-VN" sz="2800">
                <a:solidFill>
                  <a:schemeClr val="tx1"/>
                </a:solidFill>
                <a:latin typeface="Arial" charset="0"/>
              </a:rPr>
              <a:t>Ngành Động vật nguyên sinh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2700338" y="1628775"/>
            <a:ext cx="5724525" cy="504825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charset="0"/>
              </a:rPr>
              <a:t>Ngành Ruột khoang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2843213" y="2708275"/>
            <a:ext cx="5327650" cy="576263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charset="0"/>
              </a:rPr>
              <a:t>Các ngành  Giun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555875" y="3716338"/>
            <a:ext cx="5473700" cy="647700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charset="0"/>
              </a:rPr>
              <a:t>Ngành Thân mềm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2555875" y="5157788"/>
            <a:ext cx="4968875" cy="720725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charset="0"/>
              </a:rPr>
              <a:t>Ngành Chân khớp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1835150" y="908050"/>
            <a:ext cx="936625" cy="223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1835150" y="1989138"/>
            <a:ext cx="10080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1763713" y="3068638"/>
            <a:ext cx="10795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1835150" y="3213100"/>
            <a:ext cx="7921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1835150" y="3213100"/>
            <a:ext cx="9366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0" y="1844675"/>
            <a:ext cx="2268538" cy="24479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Arial" charset="0"/>
              </a:rPr>
              <a:t> động vật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Arial" charset="0"/>
              </a:rPr>
              <a:t> có xương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Arial" charset="0"/>
              </a:rPr>
              <a:t>sống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851275" y="260350"/>
            <a:ext cx="3671888" cy="720725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charset="0"/>
              </a:rPr>
              <a:t>Lớp cá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851275" y="1317915"/>
            <a:ext cx="3673475" cy="574675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charset="0"/>
              </a:rPr>
              <a:t>Lớp lưỡng cư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779838" y="2636838"/>
            <a:ext cx="3168650" cy="720725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charset="0"/>
              </a:rPr>
              <a:t>Lớp bò sát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701473" y="3558020"/>
            <a:ext cx="3240088" cy="720725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charset="0"/>
              </a:rPr>
              <a:t>Lớp chim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709987" y="4905375"/>
            <a:ext cx="2879725" cy="936625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charset="0"/>
              </a:rPr>
              <a:t>Lớp thú( có vú)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2195513" y="836613"/>
            <a:ext cx="1728787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2195513" y="1773238"/>
            <a:ext cx="17287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195513" y="2636838"/>
            <a:ext cx="17287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195513" y="2636838"/>
            <a:ext cx="15843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195513" y="2636838"/>
            <a:ext cx="1584325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609600" y="228600"/>
            <a:ext cx="7581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VAI TRÒ CỦA ĐỘNG VẬT</a:t>
            </a:r>
          </a:p>
        </p:txBody>
      </p:sp>
      <p:pic>
        <p:nvPicPr>
          <p:cNvPr id="116746" name="Picture 10" descr="72120937996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2" y="1981200"/>
            <a:ext cx="1981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7" name="Picture 11" descr="Kéo cà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57" y="1981200"/>
            <a:ext cx="2362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8" name="Picture 12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81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457200" y="4267200"/>
            <a:ext cx="8382000" cy="2133600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3200" b="1">
                <a:solidFill>
                  <a:srgbClr val="000066"/>
                </a:solidFill>
              </a:rPr>
              <a:t>Dựa vào kiến thức thực tế của bản thân, </a:t>
            </a:r>
          </a:p>
          <a:p>
            <a:pPr algn="just" eaLnBrk="0" hangingPunct="0"/>
            <a:r>
              <a:rPr lang="en-US" sz="3200" b="1">
                <a:solidFill>
                  <a:srgbClr val="000066"/>
                </a:solidFill>
              </a:rPr>
              <a:t>hãy hoàn thành bảng 2 Trang 11 SGK : </a:t>
            </a:r>
          </a:p>
          <a:p>
            <a:pPr algn="just" eaLnBrk="0" hangingPunct="0"/>
            <a:r>
              <a:rPr lang="en-US" sz="3200" b="1">
                <a:solidFill>
                  <a:srgbClr val="000066"/>
                </a:solidFill>
              </a:rPr>
              <a:t>động vật với đời sống con người.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35182" y="874931"/>
            <a:ext cx="7524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i="1">
                <a:latin typeface="Arial" charset="0"/>
              </a:rPr>
              <a:t>Hãy nêu vai trò của các động vật sau:</a:t>
            </a:r>
            <a:r>
              <a:rPr lang="vi-VN" sz="3200">
                <a:latin typeface="Arial" charset="0"/>
              </a:rPr>
              <a:t> </a:t>
            </a:r>
            <a:endParaRPr lang="en-US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/>
      <p:bldP spid="116749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914400" y="0"/>
            <a:ext cx="7391400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/>
              <a:t>BẢNG 2: ĐỘNG VẬT VỚI ĐỜI SỐNG CON NGƯỜI</a:t>
            </a:r>
          </a:p>
        </p:txBody>
      </p:sp>
      <p:graphicFrame>
        <p:nvGraphicFramePr>
          <p:cNvPr id="115923" name="Group 21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36054290"/>
              </p:ext>
            </p:extLst>
          </p:nvPr>
        </p:nvGraphicFramePr>
        <p:xfrm>
          <a:off x="0" y="685800"/>
          <a:ext cx="9144000" cy="6019803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STT</a:t>
                      </a: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Các mặt lợi, hại</a:t>
                      </a: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Tên động vật đại diện</a:t>
                      </a: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Động vật cung cấp nguyên liệu cho con người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Thực phẩm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Lông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Da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Động vật dùng làm thí nghiệm cho: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Học tập, nghiên cứu khoa học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Thử nghiệm thuốc.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Động vật hỗ trợ cho người trong</a:t>
                      </a: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Lao động.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Giải trí.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Thể thao.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Bảo vệ an ninh.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Động vật truyền bệnh sang người</a:t>
                      </a: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08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68" name="Group 13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65893328"/>
              </p:ext>
            </p:extLst>
          </p:nvPr>
        </p:nvGraphicFramePr>
        <p:xfrm>
          <a:off x="0" y="609600"/>
          <a:ext cx="9144000" cy="5791204"/>
        </p:xfrm>
        <a:graphic>
          <a:graphicData uri="http://schemas.openxmlformats.org/drawingml/2006/table">
            <a:tbl>
              <a:tblPr/>
              <a:tblGrid>
                <a:gridCol w="67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STT</a:t>
                      </a:r>
                      <a:endParaRPr kumimoji="0" lang="vi-V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Các mặt lợi, hại</a:t>
                      </a:r>
                      <a:endParaRPr kumimoji="0" lang="vi-V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Tên động vật đại diện</a:t>
                      </a:r>
                      <a:endParaRPr kumimoji="0" lang="vi-V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Động vật cung cấp nguyên liệu cho con người</a:t>
                      </a: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Thực phẩm</a:t>
                      </a: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Bò, gà, lợn, vịt...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Lông</a:t>
                      </a: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Cừu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Da</a:t>
                      </a: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Báo, hổ, voi...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Động vật dùng làm thí nghiệm cho:</a:t>
                      </a: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Học tập, nghiên cứu khoa học</a:t>
                      </a: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Ếch, chim...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Thử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nghiệm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thuốc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vi-V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Khỉ, chuột bạch, chó...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Động vật hỗ trợ cho người trong</a:t>
                      </a: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Lao động.</a:t>
                      </a: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Trâu, bò,ngựa....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Giải trí.</a:t>
                      </a: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Vẹt, cá heo, sáo...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Thể thao.</a:t>
                      </a: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Chó, ngựa...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Bảo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vệ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ninh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vi-V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Động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vật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truyền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bệnh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sang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người</a:t>
                      </a:r>
                      <a:endParaRPr kumimoji="0" lang="vi-V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Muỗi, rệp...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104916"/>
      </p:ext>
    </p:extLst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oup 2"/>
          <p:cNvGrpSpPr>
            <a:grpSpLocks/>
          </p:cNvGrpSpPr>
          <p:nvPr/>
        </p:nvGrpSpPr>
        <p:grpSpPr bwMode="auto">
          <a:xfrm>
            <a:off x="-828675" y="0"/>
            <a:ext cx="10591800" cy="7162800"/>
            <a:chOff x="-528" y="-96"/>
            <a:chExt cx="6672" cy="4512"/>
          </a:xfrm>
        </p:grpSpPr>
        <p:pic>
          <p:nvPicPr>
            <p:cNvPr id="174083" name="Picture 3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-48"/>
              <a:ext cx="566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4" name="Picture 4" descr="rosecornerl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5" name="Picture 5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8" y="3984"/>
              <a:ext cx="56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6" name="Picture 6" descr="rosecornerl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7" name="Picture 7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767" y="160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8" name="Picture 8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50" y="232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33400" y="1071563"/>
            <a:ext cx="7810500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>
                <a:latin typeface="Arial" charset="0"/>
              </a:rPr>
              <a:t>Kết luận bài: </a:t>
            </a:r>
            <a:endParaRPr lang="en-US" sz="3200" b="1">
              <a:latin typeface="Arial" charset="0"/>
            </a:endParaRPr>
          </a:p>
          <a:p>
            <a:pPr algn="just"/>
            <a:r>
              <a:rPr lang="en-US" sz="3200">
                <a:latin typeface="Arial" charset="0"/>
              </a:rPr>
              <a:t>- Đ</a:t>
            </a:r>
            <a:r>
              <a:rPr lang="vi-VN" sz="3200">
                <a:latin typeface="Arial" charset="0"/>
              </a:rPr>
              <a:t>ộng vật phân biệt với lại</a:t>
            </a:r>
            <a:r>
              <a:rPr lang="en-US" sz="3200">
                <a:latin typeface="Arial" charset="0"/>
              </a:rPr>
              <a:t> </a:t>
            </a:r>
            <a:r>
              <a:rPr lang="vi-VN" sz="3200">
                <a:latin typeface="Arial" charset="0"/>
              </a:rPr>
              <a:t>thực vật bởi các đặc điểm dinh dưỡng, di chuyển, có hệ thần kinh và các giác quan.</a:t>
            </a:r>
            <a:endParaRPr lang="en-US" sz="3200">
              <a:latin typeface="Arial" charset="0"/>
            </a:endParaRPr>
          </a:p>
          <a:p>
            <a:pPr algn="just"/>
            <a:r>
              <a:rPr lang="en-US" sz="3200">
                <a:latin typeface="Arial" charset="0"/>
              </a:rPr>
              <a:t>-</a:t>
            </a:r>
            <a:r>
              <a:rPr lang="vi-VN" sz="3200">
                <a:latin typeface="Arial" charset="0"/>
              </a:rPr>
              <a:t> Động vật được phân chia thành động vật có xương và động vật không xương. Chúng có vai trò quan trong với đời sống con người </a:t>
            </a:r>
            <a:endParaRPr lang="en-US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15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447800" y="6858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DẶN DÒ</a:t>
            </a:r>
          </a:p>
        </p:txBody>
      </p:sp>
      <p:pic>
        <p:nvPicPr>
          <p:cNvPr id="124931" name="Picture 3" descr="BD1471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015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932" name="Group 4"/>
          <p:cNvGrpSpPr>
            <a:grpSpLocks/>
          </p:cNvGrpSpPr>
          <p:nvPr/>
        </p:nvGrpSpPr>
        <p:grpSpPr bwMode="auto">
          <a:xfrm rot="8700985" flipH="1">
            <a:off x="254000" y="455613"/>
            <a:ext cx="1371600" cy="1066800"/>
            <a:chOff x="1777" y="666"/>
            <a:chExt cx="617" cy="816"/>
          </a:xfrm>
        </p:grpSpPr>
        <p:pic>
          <p:nvPicPr>
            <p:cNvPr id="124933" name="Picture 5" descr="Picture9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666"/>
              <a:ext cx="612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934" name="AutoShape 6"/>
            <p:cNvSpPr>
              <a:spLocks noChangeArrowheads="1"/>
            </p:cNvSpPr>
            <p:nvPr/>
          </p:nvSpPr>
          <p:spPr bwMode="auto">
            <a:xfrm rot="-4109579">
              <a:off x="1964" y="1062"/>
              <a:ext cx="202" cy="576"/>
            </a:xfrm>
            <a:prstGeom prst="flowChartCollat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695583" y="2030413"/>
            <a:ext cx="806741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Học bài, trả lời câu hỏi 1, 2, 3 trang 12 SGK.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Đọc “Em có biết”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Tìm hiểu bài 3: Quan sát một số động vật               nguyên sinh.</a:t>
            </a:r>
          </a:p>
        </p:txBody>
      </p:sp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7643813" y="5257800"/>
          <a:ext cx="150018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400000" imgH="1428949" progId="MSPhotoEd.3">
                  <p:embed/>
                </p:oleObj>
              </mc:Choice>
              <mc:Fallback>
                <p:oleObj name="Photo Editor Photo" r:id="rId5" imgW="1400000" imgH="14289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5257800"/>
                        <a:ext cx="1500187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80799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ico-fl-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94212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5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16" name="Picture 8" descr="yfleur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10125"/>
            <a:ext cx="19812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17" name="Group 9"/>
          <p:cNvGrpSpPr>
            <a:grpSpLocks/>
          </p:cNvGrpSpPr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22" name="Picture 14" descr="FLY-AGAR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23" name="Group 15"/>
          <p:cNvGrpSpPr>
            <a:grpSpLocks/>
          </p:cNvGrpSpPr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94224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28" name="Group 20"/>
          <p:cNvGrpSpPr>
            <a:grpSpLocks/>
          </p:cNvGrpSpPr>
          <p:nvPr/>
        </p:nvGrpSpPr>
        <p:grpSpPr bwMode="auto">
          <a:xfrm rot="162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94229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0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33" name="Picture 6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200400" y="1181100"/>
            <a:ext cx="33528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000" b="1" i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i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2 -</a:t>
            </a:r>
            <a:r>
              <a:rPr lang="en-US" sz="4000" b="1" i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>
            <a:off x="952500" y="4495800"/>
            <a:ext cx="7543800" cy="0"/>
          </a:xfrm>
          <a:prstGeom prst="line">
            <a:avLst/>
          </a:prstGeom>
          <a:noFill/>
          <a:ln w="127000" cmpd="tri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152401" y="2004753"/>
            <a:ext cx="8762999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 BIỆT </a:t>
            </a:r>
          </a:p>
          <a:p>
            <a:pPr algn="ctr">
              <a:spcBef>
                <a:spcPct val="50000"/>
              </a:spcBef>
            </a:pPr>
            <a:r>
              <a:rPr lang="en-US" sz="36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 VẬT VỚI THỰC VẬT- </a:t>
            </a:r>
          </a:p>
          <a:p>
            <a:pPr algn="ctr">
              <a:spcBef>
                <a:spcPct val="50000"/>
              </a:spcBef>
            </a:pPr>
            <a:r>
              <a:rPr lang="en-US" sz="36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 ĐIỂM CHUNG CỦA ĐỘNG VẬT</a:t>
            </a:r>
          </a:p>
        </p:txBody>
      </p:sp>
    </p:spTree>
    <p:extLst>
      <p:ext uri="{BB962C8B-B14F-4D97-AF65-F5344CB8AC3E}">
        <p14:creationId xmlns:p14="http://schemas.microsoft.com/office/powerpoint/2010/main" val="3708042567"/>
      </p:ext>
    </p:extLst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 rot="1131976">
            <a:off x="3429000" y="4495800"/>
            <a:ext cx="2362200" cy="1600200"/>
            <a:chOff x="669" y="2064"/>
            <a:chExt cx="675" cy="503"/>
          </a:xfrm>
        </p:grpSpPr>
        <p:pic>
          <p:nvPicPr>
            <p:cNvPr id="36880" name="Picture 3" descr="HOA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4" descr="HOA N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 rot="-9039448">
            <a:off x="-381000" y="685800"/>
            <a:ext cx="8382000" cy="6248400"/>
            <a:chOff x="480" y="192"/>
            <a:chExt cx="4176" cy="3120"/>
          </a:xfrm>
        </p:grpSpPr>
        <p:sp>
          <p:nvSpPr>
            <p:cNvPr id="36877" name="Oval 6"/>
            <p:cNvSpPr>
              <a:spLocks noChangeArrowheads="1"/>
            </p:cNvSpPr>
            <p:nvPr/>
          </p:nvSpPr>
          <p:spPr bwMode="auto">
            <a:xfrm>
              <a:off x="2596" y="192"/>
              <a:ext cx="480" cy="48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78" name="Oval 7"/>
            <p:cNvSpPr>
              <a:spLocks noChangeArrowheads="1"/>
            </p:cNvSpPr>
            <p:nvPr/>
          </p:nvSpPr>
          <p:spPr bwMode="auto">
            <a:xfrm>
              <a:off x="480" y="2784"/>
              <a:ext cx="576" cy="528"/>
            </a:xfrm>
            <a:prstGeom prst="ellipse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79" name="Oval 8"/>
            <p:cNvSpPr>
              <a:spLocks noChangeArrowheads="1"/>
            </p:cNvSpPr>
            <p:nvPr/>
          </p:nvSpPr>
          <p:spPr bwMode="auto">
            <a:xfrm>
              <a:off x="4128" y="2448"/>
              <a:ext cx="528" cy="528"/>
            </a:xfrm>
            <a:prstGeom prst="ellipse">
              <a:avLst/>
            </a:prstGeom>
            <a:gradFill rotWithShape="0">
              <a:gsLst>
                <a:gs pos="0">
                  <a:srgbClr val="339966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4419600" y="3657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4800600" y="4038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6870" name="Picture 11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59105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7648575" y="4876800"/>
            <a:ext cx="457200" cy="533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CC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33CCFF"/>
              </a:solidFill>
              <a:latin typeface="Times New Roman" pitchFamily="18" charset="0"/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381000" y="990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C00CC">
                  <a:alpha val="85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914400" y="48768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8229600" y="41910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6875" name="Picture 16" descr="DOV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534">
            <a:off x="381000" y="4419600"/>
            <a:ext cx="18288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6934200" cy="5257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0556"/>
              </a:avLst>
            </a:prstTxWarp>
          </a:bodyPr>
          <a:lstStyle/>
          <a:p>
            <a:pPr algn="ctr"/>
            <a:r>
              <a:rPr lang="pt-BR" sz="4400" kern="1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/>
              </a:rPr>
              <a:t>CHUÙC CAÙC EM HOÏC TOÁT</a:t>
            </a:r>
            <a:endParaRPr lang="en-US" sz="4400" kern="10">
              <a:ln w="9525">
                <a:solidFill>
                  <a:srgbClr val="FF66FF"/>
                </a:solidFill>
                <a:round/>
                <a:headEnd/>
                <a:tailEnd/>
              </a:ln>
              <a:solidFill>
                <a:srgbClr val="FF0000"/>
              </a:solidFill>
              <a:latin typeface="VNI-Times"/>
            </a:endParaRPr>
          </a:p>
        </p:txBody>
      </p:sp>
    </p:spTree>
    <p:extLst>
      <p:ext uri="{BB962C8B-B14F-4D97-AF65-F5344CB8AC3E}">
        <p14:creationId xmlns:p14="http://schemas.microsoft.com/office/powerpoint/2010/main" val="3191858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9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22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28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41994" grpId="0" animBg="1"/>
      <p:bldP spid="41996" grpId="0" animBg="1" autoUpdateAnimBg="0"/>
      <p:bldP spid="41997" grpId="0" animBg="1"/>
      <p:bldP spid="41998" grpId="0" animBg="1"/>
      <p:bldP spid="41999" grpId="0" animBg="1"/>
      <p:bldP spid="420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0" y="0"/>
              <a:ext cx="5760" cy="4336"/>
              <a:chOff x="0" y="0"/>
              <a:chExt cx="5760" cy="4336"/>
            </a:xfrm>
          </p:grpSpPr>
          <p:pic>
            <p:nvPicPr>
              <p:cNvPr id="6147" name="Picture 3" descr="20090123103343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48" name="AutoShape 4"/>
              <p:cNvSpPr>
                <a:spLocks noChangeArrowheads="1"/>
              </p:cNvSpPr>
              <p:nvPr/>
            </p:nvSpPr>
            <p:spPr bwMode="auto">
              <a:xfrm>
                <a:off x="2608" y="118"/>
                <a:ext cx="3107" cy="145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CC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150" name="Picture 6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00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7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346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4" name="Picture 10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8775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60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117273" y="670791"/>
            <a:ext cx="2743200" cy="1066800"/>
          </a:xfrm>
          <a:prstGeom prst="wave">
            <a:avLst>
              <a:gd name="adj1" fmla="val 13005"/>
              <a:gd name="adj2" fmla="val -1292"/>
            </a:avLst>
          </a:prstGeom>
          <a:solidFill>
            <a:srgbClr val="92D050"/>
          </a:solidFill>
          <a:ln w="9525">
            <a:solidFill>
              <a:srgbClr val="66CCFF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200" b="1">
                <a:solidFill>
                  <a:srgbClr val="993300"/>
                </a:solidFill>
                <a:latin typeface="Times New Roman" pitchFamily="18" charset="0"/>
              </a:rPr>
              <a:t>NỘI DUNG: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012824" y="2743200"/>
            <a:ext cx="7064375" cy="35051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sz="3600"/>
              <a:t>I- </a:t>
            </a:r>
            <a:r>
              <a:rPr lang="en-US" sz="3600"/>
              <a:t>Phân biệt động vật với thực vật</a:t>
            </a:r>
            <a:endParaRPr lang="vi-VN" sz="3600"/>
          </a:p>
          <a:p>
            <a:r>
              <a:rPr lang="en-US" sz="3600"/>
              <a:t>II- Đặc điểm chung của động vật</a:t>
            </a:r>
          </a:p>
          <a:p>
            <a:r>
              <a:rPr lang="en-US" sz="3600"/>
              <a:t>III- Sơ lược phân chia giới động vật</a:t>
            </a:r>
          </a:p>
          <a:p>
            <a:r>
              <a:rPr lang="en-US" sz="3600"/>
              <a:t>IV- Vai trò của động vật</a:t>
            </a:r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10478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n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3" y="822036"/>
            <a:ext cx="7272337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39750" y="4797425"/>
            <a:ext cx="7993063" cy="1800225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200" b="1" i="1">
                <a:solidFill>
                  <a:schemeClr val="tx1"/>
                </a:solidFill>
                <a:latin typeface="Arial" charset="0"/>
              </a:rPr>
              <a:t>Hãy phân biệt động vật với thực vật về </a:t>
            </a:r>
          </a:p>
          <a:p>
            <a:pPr algn="ctr"/>
            <a:r>
              <a:rPr lang="vi-VN" sz="3200" b="1" i="1">
                <a:solidFill>
                  <a:schemeClr val="tx1"/>
                </a:solidFill>
                <a:latin typeface="Arial" charset="0"/>
              </a:rPr>
              <a:t>cấu tạo, dinh dữơng, phản xạ?  </a:t>
            </a:r>
            <a:endParaRPr lang="en-US" sz="3200" b="1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2000" y="152400"/>
            <a:ext cx="7772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>
                <a:latin typeface="Arial" charset="0"/>
              </a:rPr>
              <a:t>I. </a:t>
            </a:r>
            <a:r>
              <a:rPr lang="en-US" sz="3600" b="1">
                <a:latin typeface="Arial" charset="0"/>
              </a:rPr>
              <a:t>Phân biệt </a:t>
            </a:r>
            <a:r>
              <a:rPr lang="vi-VN" sz="3600" b="1">
                <a:latin typeface="Arial" charset="0"/>
              </a:rPr>
              <a:t>động vật</a:t>
            </a:r>
            <a:r>
              <a:rPr lang="en-US" sz="3600" b="1">
                <a:latin typeface="Arial" charset="0"/>
              </a:rPr>
              <a:t> với thực vật</a:t>
            </a:r>
            <a:r>
              <a:rPr lang="vi-VN" sz="3600" b="1">
                <a:latin typeface="Arial" charset="0"/>
              </a:rPr>
              <a:t> </a:t>
            </a:r>
            <a:endParaRPr lang="en-US" sz="36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986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38200" y="1447800"/>
            <a:ext cx="7010400" cy="3886200"/>
          </a:xfrm>
          <a:prstGeom prst="cloudCallout">
            <a:avLst>
              <a:gd name="adj1" fmla="val -33426"/>
              <a:gd name="adj2" fmla="val 70019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3200"/>
              <a:t>Quan sát và đọc các chú thích trong hình 2.1 trang 9 SGK. </a:t>
            </a:r>
          </a:p>
          <a:p>
            <a:pPr algn="ctr" eaLnBrk="0" hangingPunct="0"/>
            <a:r>
              <a:rPr lang="en-US" sz="3200"/>
              <a:t>Thảo luận nhóm và hoàn thành bảng so sánh trong phiếu học tập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62000" y="152400"/>
            <a:ext cx="7772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>
                <a:latin typeface="Arial" charset="0"/>
              </a:rPr>
              <a:t>I. </a:t>
            </a:r>
            <a:r>
              <a:rPr lang="en-US" sz="3600" b="1">
                <a:latin typeface="Arial" charset="0"/>
              </a:rPr>
              <a:t>Phân biệt </a:t>
            </a:r>
            <a:r>
              <a:rPr lang="vi-VN" sz="3600" b="1">
                <a:latin typeface="Arial" charset="0"/>
              </a:rPr>
              <a:t>động vật</a:t>
            </a:r>
            <a:r>
              <a:rPr lang="en-US" sz="3600" b="1">
                <a:latin typeface="Arial" charset="0"/>
              </a:rPr>
              <a:t> với thực vật</a:t>
            </a:r>
            <a:r>
              <a:rPr lang="vi-VN" sz="3600" b="1">
                <a:latin typeface="Arial" charset="0"/>
              </a:rPr>
              <a:t> </a:t>
            </a:r>
            <a:endParaRPr lang="en-US" sz="36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975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546" name="Group 9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56844242"/>
              </p:ext>
            </p:extLst>
          </p:nvPr>
        </p:nvGraphicFramePr>
        <p:xfrm>
          <a:off x="0" y="1001713"/>
          <a:ext cx="9144000" cy="5856288"/>
        </p:xfrm>
        <a:graphic>
          <a:graphicData uri="http://schemas.openxmlformats.org/drawingml/2006/table">
            <a:tbl>
              <a:tblPr/>
              <a:tblGrid>
                <a:gridCol w="130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6541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Cấu tạo từ tế bào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Thành xenlulôzơ tế bào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Lớn lên và sinh sản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Chất hữu cơ nuôi cơ thể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Khả năng di chuyển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Hệ  thần kinh và giác quan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không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có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có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không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không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có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Tự tổng hợp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Sử dụng chất có sẵn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Không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có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Không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có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Thực vật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Động vật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525" name="Text Box 77"/>
          <p:cNvSpPr txBox="1">
            <a:spLocks noChangeArrowheads="1"/>
          </p:cNvSpPr>
          <p:nvPr/>
        </p:nvSpPr>
        <p:spPr bwMode="auto">
          <a:xfrm>
            <a:off x="457200" y="1066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Đặc điểm</a:t>
            </a:r>
          </a:p>
        </p:txBody>
      </p:sp>
      <p:sp>
        <p:nvSpPr>
          <p:cNvPr id="104526" name="Text Box 78"/>
          <p:cNvSpPr txBox="1">
            <a:spLocks noChangeArrowheads="1"/>
          </p:cNvSpPr>
          <p:nvPr/>
        </p:nvSpPr>
        <p:spPr bwMode="auto">
          <a:xfrm>
            <a:off x="0" y="18288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Đối tượng</a:t>
            </a:r>
          </a:p>
        </p:txBody>
      </p:sp>
      <p:sp>
        <p:nvSpPr>
          <p:cNvPr id="104547" name="Text Box 99"/>
          <p:cNvSpPr txBox="1">
            <a:spLocks noChangeArrowheads="1"/>
          </p:cNvSpPr>
          <p:nvPr/>
        </p:nvSpPr>
        <p:spPr bwMode="auto">
          <a:xfrm>
            <a:off x="1447800" y="381000"/>
            <a:ext cx="7315200" cy="519113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79216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Bảng 1: So sánh động vật với thực vật</a:t>
            </a:r>
          </a:p>
        </p:txBody>
      </p:sp>
      <p:sp>
        <p:nvSpPr>
          <p:cNvPr id="104613" name="Text Box 165"/>
          <p:cNvSpPr txBox="1">
            <a:spLocks noChangeArrowheads="1"/>
          </p:cNvSpPr>
          <p:nvPr/>
        </p:nvSpPr>
        <p:spPr bwMode="auto">
          <a:xfrm>
            <a:off x="2133600" y="5867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104614" name="Text Box 166"/>
          <p:cNvSpPr txBox="1">
            <a:spLocks noChangeArrowheads="1"/>
          </p:cNvSpPr>
          <p:nvPr/>
        </p:nvSpPr>
        <p:spPr bwMode="auto">
          <a:xfrm>
            <a:off x="2133600" y="4419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104615" name="Text Box 167"/>
          <p:cNvSpPr txBox="1">
            <a:spLocks noChangeArrowheads="1"/>
          </p:cNvSpPr>
          <p:nvPr/>
        </p:nvSpPr>
        <p:spPr bwMode="auto">
          <a:xfrm>
            <a:off x="3429000" y="5867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104616" name="Text Box 168"/>
          <p:cNvSpPr txBox="1">
            <a:spLocks noChangeArrowheads="1"/>
          </p:cNvSpPr>
          <p:nvPr/>
        </p:nvSpPr>
        <p:spPr bwMode="auto">
          <a:xfrm>
            <a:off x="2667000" y="4419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104617" name="Text Box 169"/>
          <p:cNvSpPr txBox="1">
            <a:spLocks noChangeArrowheads="1"/>
          </p:cNvSpPr>
          <p:nvPr/>
        </p:nvSpPr>
        <p:spPr bwMode="auto">
          <a:xfrm>
            <a:off x="7543800" y="5867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104618" name="Text Box 170"/>
          <p:cNvSpPr txBox="1">
            <a:spLocks noChangeArrowheads="1"/>
          </p:cNvSpPr>
          <p:nvPr/>
        </p:nvSpPr>
        <p:spPr bwMode="auto">
          <a:xfrm>
            <a:off x="4876800" y="4495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104619" name="Text Box 171"/>
          <p:cNvSpPr txBox="1">
            <a:spLocks noChangeArrowheads="1"/>
          </p:cNvSpPr>
          <p:nvPr/>
        </p:nvSpPr>
        <p:spPr bwMode="auto">
          <a:xfrm>
            <a:off x="4876800" y="5867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104620" name="Text Box 172"/>
          <p:cNvSpPr txBox="1">
            <a:spLocks noChangeArrowheads="1"/>
          </p:cNvSpPr>
          <p:nvPr/>
        </p:nvSpPr>
        <p:spPr bwMode="auto">
          <a:xfrm>
            <a:off x="6858000" y="4495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104621" name="Text Box 173"/>
          <p:cNvSpPr txBox="1">
            <a:spLocks noChangeArrowheads="1"/>
          </p:cNvSpPr>
          <p:nvPr/>
        </p:nvSpPr>
        <p:spPr bwMode="auto">
          <a:xfrm>
            <a:off x="6172200" y="5867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104622" name="Text Box 174"/>
          <p:cNvSpPr txBox="1">
            <a:spLocks noChangeArrowheads="1"/>
          </p:cNvSpPr>
          <p:nvPr/>
        </p:nvSpPr>
        <p:spPr bwMode="auto">
          <a:xfrm>
            <a:off x="5334000" y="4495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104623" name="Text Box 175"/>
          <p:cNvSpPr txBox="1">
            <a:spLocks noChangeArrowheads="1"/>
          </p:cNvSpPr>
          <p:nvPr/>
        </p:nvSpPr>
        <p:spPr bwMode="auto">
          <a:xfrm>
            <a:off x="8229600" y="4572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104624" name="Text Box 176"/>
          <p:cNvSpPr txBox="1">
            <a:spLocks noChangeArrowheads="1"/>
          </p:cNvSpPr>
          <p:nvPr/>
        </p:nvSpPr>
        <p:spPr bwMode="auto">
          <a:xfrm>
            <a:off x="8763000" y="5867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7294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0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0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4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25" grpId="0"/>
      <p:bldP spid="104526" grpId="0"/>
      <p:bldP spid="104613" grpId="0"/>
      <p:bldP spid="104614" grpId="0"/>
      <p:bldP spid="104615" grpId="0"/>
      <p:bldP spid="104616" grpId="0"/>
      <p:bldP spid="104617" grpId="0"/>
      <p:bldP spid="104618" grpId="0"/>
      <p:bldP spid="104619" grpId="0"/>
      <p:bldP spid="104620" grpId="0"/>
      <p:bldP spid="104621" grpId="0"/>
      <p:bldP spid="104622" grpId="0"/>
      <p:bldP spid="104623" grpId="0"/>
      <p:bldP spid="1046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827088" y="990600"/>
            <a:ext cx="7777162" cy="1524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3200" b="1" i="1">
                <a:solidFill>
                  <a:schemeClr val="tx1"/>
                </a:solidFill>
                <a:latin typeface="Arial" charset="0"/>
              </a:rPr>
              <a:t>Vậy động vật khác thực  vật ở điểm</a:t>
            </a:r>
          </a:p>
          <a:p>
            <a:pPr algn="ctr"/>
            <a:r>
              <a:rPr lang="vi-VN" sz="3200" b="1" i="1">
                <a:solidFill>
                  <a:schemeClr val="tx1"/>
                </a:solidFill>
                <a:latin typeface="Arial" charset="0"/>
              </a:rPr>
              <a:t>nào? Giống ở điểm nào?</a:t>
            </a:r>
            <a:endParaRPr lang="en-US" sz="3200" b="1" i="1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75" name="Picture 79" descr="Cac bieu hien dac trung cua gioi Dong vat va Thuc vat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5257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82" name="AutoShape 86"/>
          <p:cNvSpPr>
            <a:spLocks noChangeArrowheads="1"/>
          </p:cNvSpPr>
          <p:nvPr/>
        </p:nvSpPr>
        <p:spPr bwMode="auto">
          <a:xfrm>
            <a:off x="228600" y="1752600"/>
            <a:ext cx="3733800" cy="2438400"/>
          </a:xfrm>
          <a:prstGeom prst="wedgeRoundRectCallout">
            <a:avLst>
              <a:gd name="adj1" fmla="val -40903"/>
              <a:gd name="adj2" fmla="val 126042"/>
              <a:gd name="adj3" fmla="val 16667"/>
            </a:avLst>
          </a:prstGeom>
          <a:gradFill rotWithShape="1">
            <a:gsLst>
              <a:gs pos="0">
                <a:srgbClr val="FFFF99">
                  <a:gamma/>
                  <a:shade val="72941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72941"/>
                  <a:invGamma/>
                </a:srgbClr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400" b="1"/>
              <a:t>Vậy động vật và thực vật có điểm gì giống và khác nhau ?</a:t>
            </a:r>
          </a:p>
        </p:txBody>
      </p:sp>
      <p:sp>
        <p:nvSpPr>
          <p:cNvPr id="106583" name="Text Box 87"/>
          <p:cNvSpPr txBox="1">
            <a:spLocks noChangeArrowheads="1"/>
          </p:cNvSpPr>
          <p:nvPr/>
        </p:nvSpPr>
        <p:spPr bwMode="auto">
          <a:xfrm>
            <a:off x="-76200" y="1261288"/>
            <a:ext cx="4038600" cy="547842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Giống nhau: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Đều có cấu tạo từ tế bào.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Đều có khả năng lớn lên và sinh sản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Khác nhau: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Đặc điểm dinh dưỡng.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Cấu tạo thành tế bào.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Khả năng di chuyển.</a:t>
            </a:r>
          </a:p>
          <a:p>
            <a:pPr eaLnBrk="0" hangingPunct="0">
              <a:spcBef>
                <a:spcPct val="50000"/>
              </a:spcBef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0" y="-62345"/>
            <a:ext cx="9144000" cy="105294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i="1">
                <a:solidFill>
                  <a:schemeClr val="tx1"/>
                </a:solidFill>
                <a:latin typeface="Arial" charset="0"/>
              </a:rPr>
              <a:t>So sánh</a:t>
            </a:r>
            <a:r>
              <a:rPr lang="vi-VN" sz="3200" b="1" i="1">
                <a:solidFill>
                  <a:schemeClr val="tx1"/>
                </a:solidFill>
                <a:latin typeface="Arial" charset="0"/>
              </a:rPr>
              <a:t> động vật </a:t>
            </a:r>
            <a:r>
              <a:rPr lang="en-US" sz="3200" b="1" i="1">
                <a:solidFill>
                  <a:schemeClr val="tx1"/>
                </a:solidFill>
                <a:latin typeface="Arial" charset="0"/>
              </a:rPr>
              <a:t>với</a:t>
            </a:r>
            <a:r>
              <a:rPr lang="vi-VN" sz="3200" b="1" i="1">
                <a:solidFill>
                  <a:schemeClr val="tx1"/>
                </a:solidFill>
                <a:latin typeface="Arial" charset="0"/>
              </a:rPr>
              <a:t> thực  vật</a:t>
            </a:r>
            <a:endParaRPr lang="en-US" sz="3200" b="1" i="1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82" grpId="0" animBg="1"/>
      <p:bldP spid="106582" grpId="1" animBg="1"/>
      <p:bldP spid="10658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87099" y="891064"/>
            <a:ext cx="8569325" cy="2016125"/>
          </a:xfrm>
          <a:prstGeom prst="wedgeEllipseCallout">
            <a:avLst>
              <a:gd name="adj1" fmla="val -48796"/>
              <a:gd name="adj2" fmla="val 603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3200">
                <a:solidFill>
                  <a:schemeClr val="tx1"/>
                </a:solidFill>
                <a:latin typeface="Arial" charset="0"/>
              </a:rPr>
              <a:t>Hãy tìm ra ba đặc điểm cơ bản p</a:t>
            </a:r>
            <a:r>
              <a:rPr lang="en-US" sz="320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sz="3200">
                <a:solidFill>
                  <a:schemeClr val="tx1"/>
                </a:solidFill>
                <a:latin typeface=".VnArial"/>
              </a:rPr>
              <a:t>©</a:t>
            </a:r>
            <a:r>
              <a:rPr lang="en-US" sz="3200">
                <a:solidFill>
                  <a:schemeClr val="tx1"/>
                </a:solidFill>
                <a:latin typeface="Arial" charset="0"/>
              </a:rPr>
              <a:t>n bi</a:t>
            </a:r>
            <a:r>
              <a:rPr lang="en-US" sz="3200">
                <a:solidFill>
                  <a:schemeClr val="tx1"/>
                </a:solidFill>
                <a:latin typeface=".VnArial"/>
              </a:rPr>
              <a:t>Ö</a:t>
            </a:r>
            <a:r>
              <a:rPr lang="en-US" sz="3200">
                <a:solidFill>
                  <a:schemeClr val="tx1"/>
                </a:solidFill>
                <a:latin typeface="Arial" charset="0"/>
              </a:rPr>
              <a:t>t </a:t>
            </a:r>
            <a:r>
              <a:rPr lang="vi-VN" sz="3200">
                <a:solidFill>
                  <a:schemeClr val="tx1"/>
                </a:solidFill>
                <a:latin typeface="Arial" charset="0"/>
              </a:rPr>
              <a:t>động vật với thực vật dựa  vào các thông tin sau</a:t>
            </a:r>
            <a:r>
              <a:rPr lang="en-US" sz="3200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2997200"/>
            <a:ext cx="83819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Arial" charset="0"/>
              </a:rPr>
              <a:t>- Có khả năng di chuyển</a:t>
            </a:r>
          </a:p>
          <a:p>
            <a:pPr>
              <a:spcBef>
                <a:spcPct val="50000"/>
              </a:spcBef>
            </a:pPr>
            <a:r>
              <a:rPr lang="vi-VN" sz="2800">
                <a:latin typeface="Arial" charset="0"/>
              </a:rPr>
              <a:t>- Tự dưỡng, tổng hợp các chất hữu cơ từ cácbonníc và nứơc. </a:t>
            </a:r>
          </a:p>
          <a:p>
            <a:pPr>
              <a:spcBef>
                <a:spcPct val="50000"/>
              </a:spcBef>
            </a:pPr>
            <a:r>
              <a:rPr lang="vi-VN" sz="2800">
                <a:latin typeface="Arial" charset="0"/>
              </a:rPr>
              <a:t>- Có hệ thần kinh và các giác quan.</a:t>
            </a:r>
          </a:p>
          <a:p>
            <a:pPr>
              <a:spcBef>
                <a:spcPct val="50000"/>
              </a:spcBef>
            </a:pPr>
            <a:r>
              <a:rPr lang="vi-VN" sz="2800">
                <a:latin typeface="Arial" charset="0"/>
              </a:rPr>
              <a:t>- Dị dưỡng</a:t>
            </a:r>
            <a:r>
              <a:rPr lang="en-US" sz="2800">
                <a:latin typeface="Arial" charset="0"/>
              </a:rPr>
              <a:t> </a:t>
            </a:r>
            <a:r>
              <a:rPr lang="vi-VN" sz="2800">
                <a:latin typeface="Arial" charset="0"/>
              </a:rPr>
              <a:t>là khả năng dinh dưỡng nhờ các chất có sẵn.</a:t>
            </a:r>
          </a:p>
          <a:p>
            <a:pPr>
              <a:spcBef>
                <a:spcPct val="50000"/>
              </a:spcBef>
            </a:pPr>
            <a:r>
              <a:rPr lang="vi-VN" sz="2800">
                <a:latin typeface="Arial" charset="0"/>
              </a:rPr>
              <a:t>- Không có khả năng tồn tại nếu thiếu ánh sáng.</a:t>
            </a:r>
            <a:endParaRPr lang="en-US" sz="2800">
              <a:latin typeface="Arial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0" y="152400"/>
            <a:ext cx="7772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>
                <a:latin typeface="Arial" charset="0"/>
              </a:rPr>
              <a:t>II. Đặc điểm chung của động vật. </a:t>
            </a:r>
            <a:endParaRPr lang="en-US" sz="36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269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933</Words>
  <Application>Microsoft Office PowerPoint</Application>
  <PresentationFormat>On-screen Show (4:3)</PresentationFormat>
  <Paragraphs>175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.VnArial</vt:lpstr>
      <vt:lpstr>.VnAvant</vt:lpstr>
      <vt:lpstr>.VnSouthernH</vt:lpstr>
      <vt:lpstr>.VnTime</vt:lpstr>
      <vt:lpstr>Arial</vt:lpstr>
      <vt:lpstr>Calibri</vt:lpstr>
      <vt:lpstr>Times New Roman</vt:lpstr>
      <vt:lpstr>VNI-Times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Windows</dc:creator>
  <cp:lastModifiedBy>Đoàn Thanh Hiền</cp:lastModifiedBy>
  <cp:revision>107</cp:revision>
  <dcterms:created xsi:type="dcterms:W3CDTF">2014-08-03T09:50:14Z</dcterms:created>
  <dcterms:modified xsi:type="dcterms:W3CDTF">2023-04-03T13:13:38Z</dcterms:modified>
</cp:coreProperties>
</file>