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ae613e41532b4bbb" Type="http://schemas.microsoft.com/office/2007/relationships/ui/extensibility" Target="customUI/customUI14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2" r:id="rId3"/>
    <p:sldMasterId id="2147483684" r:id="rId4"/>
  </p:sldMasterIdLst>
  <p:notesMasterIdLst>
    <p:notesMasterId r:id="rId33"/>
  </p:notesMasterIdLst>
  <p:sldIdLst>
    <p:sldId id="256" r:id="rId5"/>
    <p:sldId id="277" r:id="rId6"/>
    <p:sldId id="260" r:id="rId7"/>
    <p:sldId id="258" r:id="rId8"/>
    <p:sldId id="287" r:id="rId9"/>
    <p:sldId id="262" r:id="rId10"/>
    <p:sldId id="278" r:id="rId11"/>
    <p:sldId id="263" r:id="rId12"/>
    <p:sldId id="264" r:id="rId13"/>
    <p:sldId id="276" r:id="rId14"/>
    <p:sldId id="299" r:id="rId15"/>
    <p:sldId id="273" r:id="rId16"/>
    <p:sldId id="275" r:id="rId17"/>
    <p:sldId id="288" r:id="rId18"/>
    <p:sldId id="292" r:id="rId19"/>
    <p:sldId id="274" r:id="rId20"/>
    <p:sldId id="265" r:id="rId21"/>
    <p:sldId id="281" r:id="rId22"/>
    <p:sldId id="293" r:id="rId23"/>
    <p:sldId id="294" r:id="rId24"/>
    <p:sldId id="295" r:id="rId25"/>
    <p:sldId id="296" r:id="rId26"/>
    <p:sldId id="280" r:id="rId27"/>
    <p:sldId id="279" r:id="rId28"/>
    <p:sldId id="269" r:id="rId29"/>
    <p:sldId id="297" r:id="rId30"/>
    <p:sldId id="267" r:id="rId31"/>
    <p:sldId id="268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4641" autoAdjust="0"/>
  </p:normalViewPr>
  <p:slideViewPr>
    <p:cSldViewPr snapToGrid="0">
      <p:cViewPr varScale="1">
        <p:scale>
          <a:sx n="70" d="100"/>
          <a:sy n="70" d="100"/>
        </p:scale>
        <p:origin x="738" y="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AFD7D91-7DC9-4EC4-9B22-2DCAD8CAC136}" type="doc">
      <dgm:prSet loTypeId="urn:microsoft.com/office/officeart/2005/8/layout/chevron2" loCatId="list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69760FA0-AEC0-49AB-831A-364F1523BD4B}">
      <dgm:prSet phldrT="[Text]" custT="1">
        <dgm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Kiến</a:t>
          </a:r>
          <a:r>
            <a: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Thức</a:t>
          </a:r>
          <a:endParaRPr lang="en-US" sz="2400" b="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6596E81D-DBBA-4245-9224-E0D9956E3DCB}" type="parTrans" cxnId="{D540780B-4C6E-41BE-8236-94B441B031F0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C917280A-16D3-4F75-AE81-2C2C1C46671D}" type="sibTrans" cxnId="{D540780B-4C6E-41BE-8236-94B441B031F0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B41580B1-A476-4416-9AC7-2E0802797664}">
      <dgm:prSet phldrT="[Text]" custT="1">
        <dgm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>
              <a:ln w="0"/>
              <a:solidFill>
                <a:schemeClr val="tx1"/>
              </a:solidFill>
              <a:effectLst/>
            </a:rPr>
            <a:t>Hiểu </a:t>
          </a:r>
          <a:r>
            <a:rPr lang="vi-VN" sz="2400" b="0" cap="none" spc="0">
              <a:ln w="0"/>
              <a:solidFill>
                <a:schemeClr val="tx1"/>
              </a:solidFill>
              <a:effectLst/>
            </a:rPr>
            <a:t>quy tắc cộng phân số, thực hiện được phép cộng phân số.</a:t>
          </a:r>
          <a:r>
            <a:rPr lang="en-US" sz="2400" b="0" cap="none" spc="0">
              <a:ln w="0"/>
              <a:solidFill>
                <a:schemeClr val="tx1"/>
              </a:solidFill>
              <a:effectLst/>
            </a:rPr>
            <a:t> Nhận biết </a:t>
          </a:r>
          <a:r>
            <a:rPr lang="vi-VN" sz="2400" b="0" cap="none" spc="0">
              <a:ln w="0"/>
              <a:solidFill>
                <a:schemeClr val="tx1"/>
              </a:solidFill>
              <a:effectLst/>
            </a:rPr>
            <a:t>số đối của phân số</a:t>
          </a:r>
          <a:r>
            <a:rPr lang="en-US" sz="2400" b="0" cap="none" spc="0">
              <a:ln w="0"/>
              <a:solidFill>
                <a:schemeClr val="tx1"/>
              </a:solidFill>
              <a:effectLst/>
            </a:rPr>
            <a:t>.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0E3CA388-85EB-42AB-A016-378C47A17F19}" type="parTrans" cxnId="{29C260B3-9ABE-43A7-A944-CDE7CEB316C8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01D051E1-8D7E-43C1-ADAB-8D40124C094B}" type="sibTrans" cxnId="{29C260B3-9ABE-43A7-A944-CDE7CEB316C8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144CF369-DF0D-48D3-BCBF-A1FA3A695723}">
      <dgm:prSet phldrT="[Text]" custT="1">
        <dgm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lực</a:t>
          </a:r>
          <a:endParaRPr lang="en-US" sz="2400" b="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047B0FE0-DAB7-4424-A768-597BA435E43D}" type="parTrans" cxnId="{10BB55FE-7531-4280-991C-7B91E268E8EE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7AAF2B3A-49B7-4360-BC85-D0134C50F5E2}" type="sibTrans" cxnId="{10BB55FE-7531-4280-991C-7B91E268E8EE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FD79B17D-6D07-43D8-BE00-3915882A5454}">
      <dgm:prSet phldrT="[Text]" custT="1">
        <dgm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fr-FR" sz="2400">
              <a:effectLst/>
            </a:rPr>
            <a:t>Vận dụng được các tính chất của phép cộng phân số trong tính toán.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BFC129D3-0CAA-407A-A7B3-D3278A05A3C0}" type="parTrans" cxnId="{6EF78C2C-91FC-4292-9BFB-29BAC3E7EC3B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0C385986-6D3F-4D4E-8694-3834CE645801}" type="sibTrans" cxnId="{6EF78C2C-91FC-4292-9BFB-29BAC3E7EC3B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08952822-3E2B-4F37-917B-A65042E008B7}">
      <dgm:prSet phldrT="[Text]" custT="1">
        <dgm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>
              <a:effectLst/>
            </a:rPr>
            <a:t>Vận dụng được các kiến thức đã học để giải quyết một số bài toán thực tiễn có liên quan.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6B05618E-2B8E-47C8-9EAC-F14DC5FF1AF7}" type="parTrans" cxnId="{C0B2B996-0C6B-4335-9422-DEB2A7B120F7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511AC89B-AAF3-410E-912D-2E30438321A1}" type="sibTrans" cxnId="{C0B2B996-0C6B-4335-9422-DEB2A7B120F7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289F5C81-A1FE-43AD-9732-C44303A5CCA1}">
      <dgm:prSet phldrT="[Text]" custT="1">
        <dgm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Phẩm</a:t>
          </a:r>
          <a:r>
            <a: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chất</a:t>
          </a:r>
          <a:endParaRPr lang="en-US" sz="2400" b="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44A8666B-84E0-42DA-BDC8-FA7FF79AB154}" type="parTrans" cxnId="{B8F2D39C-D3C0-497E-B67C-03D1E1FDB995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46258B19-42F5-452A-BE88-5F695F8403DE}" type="sibTrans" cxnId="{B8F2D39C-D3C0-497E-B67C-03D1E1FDB995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DA818EF5-0A29-4AFF-A180-2A7A826B061E}">
      <dgm:prSet phldrT="[Text]" custT="1">
        <dgm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dirty="0" err="1">
              <a:effectLst/>
            </a:rPr>
            <a:t>Rèn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thói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quen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tự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nghiên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cứu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bài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học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và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khám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phá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kiến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thức</a:t>
          </a:r>
          <a:r>
            <a:rPr lang="en-US" sz="2400" dirty="0">
              <a:effectLst/>
            </a:rPr>
            <a:t> </a:t>
          </a:r>
          <a:r>
            <a:rPr lang="en-US" sz="2400" dirty="0" err="1">
              <a:effectLst/>
            </a:rPr>
            <a:t>mới</a:t>
          </a:r>
          <a:r>
            <a:rPr lang="en-US" sz="2400" dirty="0">
              <a:effectLst/>
            </a:rPr>
            <a:t>.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BEAE4440-4B54-45CC-8F8A-BF62415F070E}" type="parTrans" cxnId="{8712EB86-8D78-4F70-B1BD-99BBE8C43A1F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D3EE6B8F-A15E-423B-AA63-94DAFEB0BAAA}" type="sibTrans" cxnId="{8712EB86-8D78-4F70-B1BD-99BBE8C43A1F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FF12F830-CC2D-40C1-BA00-0AD7D6AC3F5F}">
      <dgm:prSet phldrT="[Text]" custT="1">
        <dgm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Chăm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chỉ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trung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thực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trách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nhiệm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.</a:t>
          </a:r>
        </a:p>
      </dgm:t>
    </dgm:pt>
    <dgm:pt modelId="{3AC08615-6151-4ADD-A958-760C505E81CD}" type="parTrans" cxnId="{71FB942B-EA1D-4032-906A-059993A1BCA8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2D9D2DFF-5534-42E4-B7FB-C2F3DD9B1984}" type="sibTrans" cxnId="{71FB942B-EA1D-4032-906A-059993A1BCA8}">
      <dgm:prSet/>
      <dgm:spPr/>
      <dgm:t>
        <a:bodyPr/>
        <a:lstStyle/>
        <a:p>
          <a:endParaRPr lang="en-US" sz="2400" b="0" cap="none" spc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gm:t>
    </dgm:pt>
    <dgm:pt modelId="{1A104F1D-FD63-4909-A1F7-348B9EBAF12D}">
      <dgm:prSet phldrT="[Text]" custT="1">
        <dgm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chung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: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tự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học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hợp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tác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giải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quyết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vấn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đề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ED1D67EF-B3CE-4EF4-A159-503629869BB8}" type="parTrans" cxnId="{2A7FB9C5-F707-4ADA-87AC-49DB015A1471}">
      <dgm:prSet/>
      <dgm:spPr/>
      <dgm:t>
        <a:bodyPr/>
        <a:lstStyle/>
        <a:p>
          <a:endParaRPr lang="en-US" sz="2400"/>
        </a:p>
      </dgm:t>
    </dgm:pt>
    <dgm:pt modelId="{C5CAD12E-143C-48ED-B523-DF53D510B0C5}" type="sibTrans" cxnId="{2A7FB9C5-F707-4ADA-87AC-49DB015A1471}">
      <dgm:prSet/>
      <dgm:spPr/>
      <dgm:t>
        <a:bodyPr/>
        <a:lstStyle/>
        <a:p>
          <a:endParaRPr lang="en-US" sz="2400"/>
        </a:p>
      </dgm:t>
    </dgm:pt>
    <dgm:pt modelId="{0396872D-0E81-45C1-96FC-939EACB1AEBA}">
      <dgm:prSet phldrT="[Text]" custT="1">
        <dgm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dgm:style>
      </dgm:prSet>
      <dgm:spPr/>
      <dgm:t>
        <a:bodyPr/>
        <a:lstStyle/>
        <a:p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đặc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thù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: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và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lập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luận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toán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học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cap="none" spc="0" err="1">
              <a:ln w="0"/>
              <a:solidFill>
                <a:schemeClr val="tx1"/>
              </a:solidFill>
              <a:effectLst/>
            </a:rPr>
            <a:t>toán</a:t>
          </a:r>
          <a:r>
            <a:rPr lang="en-US" sz="2400" b="0" cap="none" spc="0">
              <a:ln w="0"/>
              <a:solidFill>
                <a:schemeClr val="tx1"/>
              </a:solidFill>
              <a:effectLst/>
            </a:rPr>
            <a:t> học.</a:t>
          </a:r>
          <a:endParaRPr lang="en-US" sz="2400" b="0" cap="none" spc="0" dirty="0">
            <a:ln w="0"/>
            <a:solidFill>
              <a:schemeClr val="tx1"/>
            </a:solidFill>
            <a:effectLst/>
          </a:endParaRPr>
        </a:p>
      </dgm:t>
    </dgm:pt>
    <dgm:pt modelId="{0C31BA69-9BA9-4577-B6F9-0060A197C9BA}" type="parTrans" cxnId="{EC0CC8C4-E1E9-47BF-AAA9-EC32F562119D}">
      <dgm:prSet/>
      <dgm:spPr/>
      <dgm:t>
        <a:bodyPr/>
        <a:lstStyle/>
        <a:p>
          <a:endParaRPr lang="en-US" sz="2400"/>
        </a:p>
      </dgm:t>
    </dgm:pt>
    <dgm:pt modelId="{169484AE-8CFB-4E19-9D23-7D90E2FDCC6A}" type="sibTrans" cxnId="{EC0CC8C4-E1E9-47BF-AAA9-EC32F562119D}">
      <dgm:prSet/>
      <dgm:spPr/>
      <dgm:t>
        <a:bodyPr/>
        <a:lstStyle/>
        <a:p>
          <a:endParaRPr lang="en-US" sz="2400"/>
        </a:p>
      </dgm:t>
    </dgm:pt>
    <dgm:pt modelId="{A63570FE-6486-4CAF-997E-86FE8EA861A5}" type="pres">
      <dgm:prSet presAssocID="{9AFD7D91-7DC9-4EC4-9B22-2DCAD8CAC136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85BAC6C-CBFE-4BFD-831A-07A752CC7E0A}" type="pres">
      <dgm:prSet presAssocID="{69760FA0-AEC0-49AB-831A-364F1523BD4B}" presName="composite" presStyleCnt="0"/>
      <dgm:spPr/>
    </dgm:pt>
    <dgm:pt modelId="{D7557C50-F156-408E-B92E-FD62E284D175}" type="pres">
      <dgm:prSet presAssocID="{69760FA0-AEC0-49AB-831A-364F1523BD4B}" presName="parentText" presStyleLbl="alignNode1" presStyleIdx="0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0DAD387-48F7-455F-BD92-578A7C3B5989}" type="pres">
      <dgm:prSet presAssocID="{69760FA0-AEC0-49AB-831A-364F1523BD4B}" presName="descendantText" presStyleLbl="alignAcc1" presStyleIdx="0" presStyleCnt="3" custLinFactNeighborX="164" custLinFactNeighborY="-24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65FDE79-92BB-4DF9-B8FB-5B6A16F4D03C}" type="pres">
      <dgm:prSet presAssocID="{C917280A-16D3-4F75-AE81-2C2C1C46671D}" presName="sp" presStyleCnt="0"/>
      <dgm:spPr/>
    </dgm:pt>
    <dgm:pt modelId="{5A9CE8B5-8DD1-42A6-8AE5-E3AE2D5E1134}" type="pres">
      <dgm:prSet presAssocID="{144CF369-DF0D-48D3-BCBF-A1FA3A695723}" presName="composite" presStyleCnt="0"/>
      <dgm:spPr/>
    </dgm:pt>
    <dgm:pt modelId="{AA00187C-4E34-4563-B58B-7775B209571F}" type="pres">
      <dgm:prSet presAssocID="{144CF369-DF0D-48D3-BCBF-A1FA3A695723}" presName="parentText" presStyleLbl="alignNode1" presStyleIdx="1" presStyleCnt="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3A0FDDB-7402-4E80-A9DA-C09093C5C434}" type="pres">
      <dgm:prSet presAssocID="{144CF369-DF0D-48D3-BCBF-A1FA3A695723}" presName="descendantText" presStyleLbl="alignAcc1" presStyleIdx="1" presStyleCnt="3" custScaleY="32312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C250733-ACDF-4068-A29C-C66B214DB611}" type="pres">
      <dgm:prSet presAssocID="{7AAF2B3A-49B7-4360-BC85-D0134C50F5E2}" presName="sp" presStyleCnt="0"/>
      <dgm:spPr/>
    </dgm:pt>
    <dgm:pt modelId="{F1D3B95D-27B3-4831-B735-DA0A881C846D}" type="pres">
      <dgm:prSet presAssocID="{289F5C81-A1FE-43AD-9732-C44303A5CCA1}" presName="composite" presStyleCnt="0"/>
      <dgm:spPr/>
    </dgm:pt>
    <dgm:pt modelId="{90847D3F-14BD-47F4-8401-9D8C252233DE}" type="pres">
      <dgm:prSet presAssocID="{289F5C81-A1FE-43AD-9732-C44303A5CCA1}" presName="parentText" presStyleLbl="alignNode1" presStyleIdx="2" presStyleCnt="3" custLinFactNeighborX="-3921" custLinFactNeighborY="606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2A15B72-CAF7-4DF6-BCAF-E48111D46D46}" type="pres">
      <dgm:prSet presAssocID="{289F5C81-A1FE-43AD-9732-C44303A5CCA1}" presName="descendantText" presStyleLbl="alignAcc1" presStyleIdx="2" presStyleCnt="3" custLinFactNeighborX="-157" custLinFactNeighborY="6022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D540780B-4C6E-41BE-8236-94B441B031F0}" srcId="{9AFD7D91-7DC9-4EC4-9B22-2DCAD8CAC136}" destId="{69760FA0-AEC0-49AB-831A-364F1523BD4B}" srcOrd="0" destOrd="0" parTransId="{6596E81D-DBBA-4245-9224-E0D9956E3DCB}" sibTransId="{C917280A-16D3-4F75-AE81-2C2C1C46671D}"/>
    <dgm:cxn modelId="{6EF78C2C-91FC-4292-9BFB-29BAC3E7EC3B}" srcId="{144CF369-DF0D-48D3-BCBF-A1FA3A695723}" destId="{FD79B17D-6D07-43D8-BE00-3915882A5454}" srcOrd="0" destOrd="0" parTransId="{BFC129D3-0CAA-407A-A7B3-D3278A05A3C0}" sibTransId="{0C385986-6D3F-4D4E-8694-3834CE645801}"/>
    <dgm:cxn modelId="{B8F2D39C-D3C0-497E-B67C-03D1E1FDB995}" srcId="{9AFD7D91-7DC9-4EC4-9B22-2DCAD8CAC136}" destId="{289F5C81-A1FE-43AD-9732-C44303A5CCA1}" srcOrd="2" destOrd="0" parTransId="{44A8666B-84E0-42DA-BDC8-FA7FF79AB154}" sibTransId="{46258B19-42F5-452A-BE88-5F695F8403DE}"/>
    <dgm:cxn modelId="{29C260B3-9ABE-43A7-A944-CDE7CEB316C8}" srcId="{69760FA0-AEC0-49AB-831A-364F1523BD4B}" destId="{B41580B1-A476-4416-9AC7-2E0802797664}" srcOrd="0" destOrd="0" parTransId="{0E3CA388-85EB-42AB-A016-378C47A17F19}" sibTransId="{01D051E1-8D7E-43C1-ADAB-8D40124C094B}"/>
    <dgm:cxn modelId="{E0146DAD-EA68-498B-875E-552D3FCF00D6}" type="presOf" srcId="{FF12F830-CC2D-40C1-BA00-0AD7D6AC3F5F}" destId="{72A15B72-CAF7-4DF6-BCAF-E48111D46D46}" srcOrd="0" destOrd="1" presId="urn:microsoft.com/office/officeart/2005/8/layout/chevron2"/>
    <dgm:cxn modelId="{30066E77-1693-4850-9B00-1FDBC9927B2C}" type="presOf" srcId="{FD79B17D-6D07-43D8-BE00-3915882A5454}" destId="{83A0FDDB-7402-4E80-A9DA-C09093C5C434}" srcOrd="0" destOrd="0" presId="urn:microsoft.com/office/officeart/2005/8/layout/chevron2"/>
    <dgm:cxn modelId="{AFF4282D-22A4-4989-9E09-607F566ABDE6}" type="presOf" srcId="{69760FA0-AEC0-49AB-831A-364F1523BD4B}" destId="{D7557C50-F156-408E-B92E-FD62E284D175}" srcOrd="0" destOrd="0" presId="urn:microsoft.com/office/officeart/2005/8/layout/chevron2"/>
    <dgm:cxn modelId="{97437C7F-FABF-478B-942B-D588C215164F}" type="presOf" srcId="{B41580B1-A476-4416-9AC7-2E0802797664}" destId="{80DAD387-48F7-455F-BD92-578A7C3B5989}" srcOrd="0" destOrd="0" presId="urn:microsoft.com/office/officeart/2005/8/layout/chevron2"/>
    <dgm:cxn modelId="{10BB55FE-7531-4280-991C-7B91E268E8EE}" srcId="{9AFD7D91-7DC9-4EC4-9B22-2DCAD8CAC136}" destId="{144CF369-DF0D-48D3-BCBF-A1FA3A695723}" srcOrd="1" destOrd="0" parTransId="{047B0FE0-DAB7-4424-A768-597BA435E43D}" sibTransId="{7AAF2B3A-49B7-4360-BC85-D0134C50F5E2}"/>
    <dgm:cxn modelId="{99466960-0747-4957-8DF4-1FE7D7A39A77}" type="presOf" srcId="{289F5C81-A1FE-43AD-9732-C44303A5CCA1}" destId="{90847D3F-14BD-47F4-8401-9D8C252233DE}" srcOrd="0" destOrd="0" presId="urn:microsoft.com/office/officeart/2005/8/layout/chevron2"/>
    <dgm:cxn modelId="{71FB942B-EA1D-4032-906A-059993A1BCA8}" srcId="{289F5C81-A1FE-43AD-9732-C44303A5CCA1}" destId="{FF12F830-CC2D-40C1-BA00-0AD7D6AC3F5F}" srcOrd="1" destOrd="0" parTransId="{3AC08615-6151-4ADD-A958-760C505E81CD}" sibTransId="{2D9D2DFF-5534-42E4-B7FB-C2F3DD9B1984}"/>
    <dgm:cxn modelId="{EC0CC8C4-E1E9-47BF-AAA9-EC32F562119D}" srcId="{144CF369-DF0D-48D3-BCBF-A1FA3A695723}" destId="{0396872D-0E81-45C1-96FC-939EACB1AEBA}" srcOrd="3" destOrd="0" parTransId="{0C31BA69-9BA9-4577-B6F9-0060A197C9BA}" sibTransId="{169484AE-8CFB-4E19-9D23-7D90E2FDCC6A}"/>
    <dgm:cxn modelId="{DF592D27-C3C9-4DDE-9F18-1CFC0A82DDCA}" type="presOf" srcId="{9AFD7D91-7DC9-4EC4-9B22-2DCAD8CAC136}" destId="{A63570FE-6486-4CAF-997E-86FE8EA861A5}" srcOrd="0" destOrd="0" presId="urn:microsoft.com/office/officeart/2005/8/layout/chevron2"/>
    <dgm:cxn modelId="{C0B2B996-0C6B-4335-9422-DEB2A7B120F7}" srcId="{144CF369-DF0D-48D3-BCBF-A1FA3A695723}" destId="{08952822-3E2B-4F37-917B-A65042E008B7}" srcOrd="1" destOrd="0" parTransId="{6B05618E-2B8E-47C8-9EAC-F14DC5FF1AF7}" sibTransId="{511AC89B-AAF3-410E-912D-2E30438321A1}"/>
    <dgm:cxn modelId="{1CF86395-E002-4DFB-95CB-3D4DEEC66279}" type="presOf" srcId="{08952822-3E2B-4F37-917B-A65042E008B7}" destId="{83A0FDDB-7402-4E80-A9DA-C09093C5C434}" srcOrd="0" destOrd="1" presId="urn:microsoft.com/office/officeart/2005/8/layout/chevron2"/>
    <dgm:cxn modelId="{8712EB86-8D78-4F70-B1BD-99BBE8C43A1F}" srcId="{289F5C81-A1FE-43AD-9732-C44303A5CCA1}" destId="{DA818EF5-0A29-4AFF-A180-2A7A826B061E}" srcOrd="0" destOrd="0" parTransId="{BEAE4440-4B54-45CC-8F8A-BF62415F070E}" sibTransId="{D3EE6B8F-A15E-423B-AA63-94DAFEB0BAAA}"/>
    <dgm:cxn modelId="{67FF06C6-3576-4A98-8E78-0E3F135DAA45}" type="presOf" srcId="{DA818EF5-0A29-4AFF-A180-2A7A826B061E}" destId="{72A15B72-CAF7-4DF6-BCAF-E48111D46D46}" srcOrd="0" destOrd="0" presId="urn:microsoft.com/office/officeart/2005/8/layout/chevron2"/>
    <dgm:cxn modelId="{2E6F0EF8-BE4B-4D0D-894F-DE8DE8FFAAB2}" type="presOf" srcId="{0396872D-0E81-45C1-96FC-939EACB1AEBA}" destId="{83A0FDDB-7402-4E80-A9DA-C09093C5C434}" srcOrd="0" destOrd="3" presId="urn:microsoft.com/office/officeart/2005/8/layout/chevron2"/>
    <dgm:cxn modelId="{989DEB6D-B90D-4682-AC4D-E95324B9FF2F}" type="presOf" srcId="{1A104F1D-FD63-4909-A1F7-348B9EBAF12D}" destId="{83A0FDDB-7402-4E80-A9DA-C09093C5C434}" srcOrd="0" destOrd="2" presId="urn:microsoft.com/office/officeart/2005/8/layout/chevron2"/>
    <dgm:cxn modelId="{A6B424CC-1967-4261-BA72-D521AE31043B}" type="presOf" srcId="{144CF369-DF0D-48D3-BCBF-A1FA3A695723}" destId="{AA00187C-4E34-4563-B58B-7775B209571F}" srcOrd="0" destOrd="0" presId="urn:microsoft.com/office/officeart/2005/8/layout/chevron2"/>
    <dgm:cxn modelId="{2A7FB9C5-F707-4ADA-87AC-49DB015A1471}" srcId="{144CF369-DF0D-48D3-BCBF-A1FA3A695723}" destId="{1A104F1D-FD63-4909-A1F7-348B9EBAF12D}" srcOrd="2" destOrd="0" parTransId="{ED1D67EF-B3CE-4EF4-A159-503629869BB8}" sibTransId="{C5CAD12E-143C-48ED-B523-DF53D510B0C5}"/>
    <dgm:cxn modelId="{856D47D7-CC18-4C18-A32E-60A07B146FCD}" type="presParOf" srcId="{A63570FE-6486-4CAF-997E-86FE8EA861A5}" destId="{B85BAC6C-CBFE-4BFD-831A-07A752CC7E0A}" srcOrd="0" destOrd="0" presId="urn:microsoft.com/office/officeart/2005/8/layout/chevron2"/>
    <dgm:cxn modelId="{161FAB89-7A2E-4518-96A5-044B63BF90E0}" type="presParOf" srcId="{B85BAC6C-CBFE-4BFD-831A-07A752CC7E0A}" destId="{D7557C50-F156-408E-B92E-FD62E284D175}" srcOrd="0" destOrd="0" presId="urn:microsoft.com/office/officeart/2005/8/layout/chevron2"/>
    <dgm:cxn modelId="{F20C1583-2E49-4016-B73D-C5316FBF0DC2}" type="presParOf" srcId="{B85BAC6C-CBFE-4BFD-831A-07A752CC7E0A}" destId="{80DAD387-48F7-455F-BD92-578A7C3B5989}" srcOrd="1" destOrd="0" presId="urn:microsoft.com/office/officeart/2005/8/layout/chevron2"/>
    <dgm:cxn modelId="{E1200AB5-B619-4775-972C-B9EB114B4210}" type="presParOf" srcId="{A63570FE-6486-4CAF-997E-86FE8EA861A5}" destId="{C65FDE79-92BB-4DF9-B8FB-5B6A16F4D03C}" srcOrd="1" destOrd="0" presId="urn:microsoft.com/office/officeart/2005/8/layout/chevron2"/>
    <dgm:cxn modelId="{B80F7D73-038E-41AF-8A4E-404C6EA759E5}" type="presParOf" srcId="{A63570FE-6486-4CAF-997E-86FE8EA861A5}" destId="{5A9CE8B5-8DD1-42A6-8AE5-E3AE2D5E1134}" srcOrd="2" destOrd="0" presId="urn:microsoft.com/office/officeart/2005/8/layout/chevron2"/>
    <dgm:cxn modelId="{03105976-F8FA-4144-9E1E-E8731DFB2DFC}" type="presParOf" srcId="{5A9CE8B5-8DD1-42A6-8AE5-E3AE2D5E1134}" destId="{AA00187C-4E34-4563-B58B-7775B209571F}" srcOrd="0" destOrd="0" presId="urn:microsoft.com/office/officeart/2005/8/layout/chevron2"/>
    <dgm:cxn modelId="{1BCD59B1-2259-4FAD-8003-A39A9BBAA41A}" type="presParOf" srcId="{5A9CE8B5-8DD1-42A6-8AE5-E3AE2D5E1134}" destId="{83A0FDDB-7402-4E80-A9DA-C09093C5C434}" srcOrd="1" destOrd="0" presId="urn:microsoft.com/office/officeart/2005/8/layout/chevron2"/>
    <dgm:cxn modelId="{CC839D6A-3AFA-458B-88DA-588296B11A7F}" type="presParOf" srcId="{A63570FE-6486-4CAF-997E-86FE8EA861A5}" destId="{BC250733-ACDF-4068-A29C-C66B214DB611}" srcOrd="3" destOrd="0" presId="urn:microsoft.com/office/officeart/2005/8/layout/chevron2"/>
    <dgm:cxn modelId="{C8BAAE09-C3F8-4586-96B0-10C3B5E351F7}" type="presParOf" srcId="{A63570FE-6486-4CAF-997E-86FE8EA861A5}" destId="{F1D3B95D-27B3-4831-B735-DA0A881C846D}" srcOrd="4" destOrd="0" presId="urn:microsoft.com/office/officeart/2005/8/layout/chevron2"/>
    <dgm:cxn modelId="{6FBA7047-578C-4BFD-ACB5-5D8B40BFD045}" type="presParOf" srcId="{F1D3B95D-27B3-4831-B735-DA0A881C846D}" destId="{90847D3F-14BD-47F4-8401-9D8C252233DE}" srcOrd="0" destOrd="0" presId="urn:microsoft.com/office/officeart/2005/8/layout/chevron2"/>
    <dgm:cxn modelId="{9AC3E55E-F590-497C-9390-8BB20CBEE4E4}" type="presParOf" srcId="{F1D3B95D-27B3-4831-B735-DA0A881C846D}" destId="{72A15B72-CAF7-4DF6-BCAF-E48111D46D46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B4CF04D-DD3C-4A2B-BDEA-1EC7F21DE613}" type="doc">
      <dgm:prSet loTypeId="urn:microsoft.com/office/officeart/2008/layout/VerticalCurvedList" loCatId="list" qsTypeId="urn:microsoft.com/office/officeart/2005/8/quickstyle/3d6" qsCatId="3D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927F9FF0-D905-4310-9086-F9E86BADE902}">
      <dgm:prSet phldrT="[Text]"/>
      <dgm:spPr/>
      <dgm:t>
        <a:bodyPr/>
        <a:lstStyle/>
        <a:p>
          <a:r>
            <a:rPr lang="en-US" dirty="0">
              <a:solidFill>
                <a:schemeClr val="tx1"/>
              </a:solidFill>
            </a:rPr>
            <a:t>1. </a:t>
          </a:r>
          <a:r>
            <a:rPr lang="en-US" dirty="0" err="1">
              <a:solidFill>
                <a:schemeClr val="tx1"/>
              </a:solidFill>
            </a:rPr>
            <a:t>Phép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cộng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hai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phân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số</a:t>
          </a:r>
          <a:endParaRPr lang="en-US" dirty="0">
            <a:solidFill>
              <a:schemeClr val="tx1"/>
            </a:solidFill>
          </a:endParaRPr>
        </a:p>
      </dgm:t>
    </dgm:pt>
    <dgm:pt modelId="{52247B35-23D2-46B0-8C1B-8E4BB4FA9CD8}" type="parTrans" cxnId="{9A6A4EAF-96F5-4A96-A85B-99DF874D560B}">
      <dgm:prSet/>
      <dgm:spPr/>
      <dgm:t>
        <a:bodyPr/>
        <a:lstStyle/>
        <a:p>
          <a:endParaRPr lang="en-US"/>
        </a:p>
      </dgm:t>
    </dgm:pt>
    <dgm:pt modelId="{AD1C7CB1-42DB-4CAF-8E9A-605874234335}" type="sibTrans" cxnId="{9A6A4EAF-96F5-4A96-A85B-99DF874D560B}">
      <dgm:prSet/>
      <dgm:spPr/>
      <dgm:t>
        <a:bodyPr/>
        <a:lstStyle/>
        <a:p>
          <a:endParaRPr lang="en-US"/>
        </a:p>
      </dgm:t>
    </dgm:pt>
    <dgm:pt modelId="{24680859-352F-434E-A73A-7739921AA4E9}">
      <dgm:prSet phldrT="[Text]"/>
      <dgm:spPr/>
      <dgm:t>
        <a:bodyPr/>
        <a:lstStyle/>
        <a:p>
          <a:r>
            <a:rPr lang="en-US" dirty="0">
              <a:solidFill>
                <a:schemeClr val="tx1"/>
              </a:solidFill>
            </a:rPr>
            <a:t>2. </a:t>
          </a:r>
          <a:r>
            <a:rPr lang="en-US" dirty="0" err="1">
              <a:solidFill>
                <a:schemeClr val="tx1"/>
              </a:solidFill>
            </a:rPr>
            <a:t>Tính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chất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của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phép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cộng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phân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số</a:t>
          </a:r>
          <a:endParaRPr lang="en-US" dirty="0">
            <a:solidFill>
              <a:schemeClr val="tx1"/>
            </a:solidFill>
          </a:endParaRPr>
        </a:p>
      </dgm:t>
    </dgm:pt>
    <dgm:pt modelId="{94088993-A75C-4F8D-86F1-EDEC6A78DD39}" type="parTrans" cxnId="{BEDE1A10-0802-433A-8AC1-D4B5E9119B8A}">
      <dgm:prSet/>
      <dgm:spPr/>
      <dgm:t>
        <a:bodyPr/>
        <a:lstStyle/>
        <a:p>
          <a:endParaRPr lang="en-US"/>
        </a:p>
      </dgm:t>
    </dgm:pt>
    <dgm:pt modelId="{CFF0EFC0-7E8D-4774-A555-72DDA71A8885}" type="sibTrans" cxnId="{BEDE1A10-0802-433A-8AC1-D4B5E9119B8A}">
      <dgm:prSet/>
      <dgm:spPr/>
      <dgm:t>
        <a:bodyPr/>
        <a:lstStyle/>
        <a:p>
          <a:endParaRPr lang="en-US"/>
        </a:p>
      </dgm:t>
    </dgm:pt>
    <dgm:pt modelId="{4FB770B0-5DE3-4CE8-AF58-21AE5D741E90}">
      <dgm:prSet phldrT="[Text]"/>
      <dgm:spPr/>
      <dgm:t>
        <a:bodyPr/>
        <a:lstStyle/>
        <a:p>
          <a:r>
            <a:rPr lang="en-US" dirty="0">
              <a:solidFill>
                <a:schemeClr val="tx1"/>
              </a:solidFill>
            </a:rPr>
            <a:t>3. </a:t>
          </a:r>
          <a:r>
            <a:rPr lang="en-US" dirty="0" err="1">
              <a:solidFill>
                <a:schemeClr val="tx1"/>
              </a:solidFill>
            </a:rPr>
            <a:t>Phép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trừ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phân</a:t>
          </a:r>
          <a:r>
            <a:rPr lang="en-US" dirty="0">
              <a:solidFill>
                <a:schemeClr val="tx1"/>
              </a:solidFill>
            </a:rPr>
            <a:t> </a:t>
          </a:r>
          <a:r>
            <a:rPr lang="en-US" dirty="0" err="1">
              <a:solidFill>
                <a:schemeClr val="tx1"/>
              </a:solidFill>
            </a:rPr>
            <a:t>số</a:t>
          </a:r>
          <a:endParaRPr lang="en-US" dirty="0">
            <a:solidFill>
              <a:schemeClr val="tx1"/>
            </a:solidFill>
          </a:endParaRPr>
        </a:p>
      </dgm:t>
    </dgm:pt>
    <dgm:pt modelId="{0DDE051D-2385-471C-A754-02BEC3F938E4}" type="parTrans" cxnId="{BF5B4904-B90F-41BC-8E8C-5576631A6420}">
      <dgm:prSet/>
      <dgm:spPr/>
      <dgm:t>
        <a:bodyPr/>
        <a:lstStyle/>
        <a:p>
          <a:endParaRPr lang="en-US"/>
        </a:p>
      </dgm:t>
    </dgm:pt>
    <dgm:pt modelId="{89068A4D-87AB-40B8-BB21-5665644E41C3}" type="sibTrans" cxnId="{BF5B4904-B90F-41BC-8E8C-5576631A6420}">
      <dgm:prSet/>
      <dgm:spPr/>
      <dgm:t>
        <a:bodyPr/>
        <a:lstStyle/>
        <a:p>
          <a:endParaRPr lang="en-US"/>
        </a:p>
      </dgm:t>
    </dgm:pt>
    <dgm:pt modelId="{B02714E0-D3C4-46C6-88CD-89C1A955E629}" type="pres">
      <dgm:prSet presAssocID="{FB4CF04D-DD3C-4A2B-BDEA-1EC7F21DE613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CEB9B9BD-8BE0-4058-B4DC-4D979E7E2E0C}" type="pres">
      <dgm:prSet presAssocID="{FB4CF04D-DD3C-4A2B-BDEA-1EC7F21DE613}" presName="Name1" presStyleCnt="0"/>
      <dgm:spPr/>
    </dgm:pt>
    <dgm:pt modelId="{EFDB8930-189C-4094-9064-B6533BA28C00}" type="pres">
      <dgm:prSet presAssocID="{FB4CF04D-DD3C-4A2B-BDEA-1EC7F21DE613}" presName="cycle" presStyleCnt="0"/>
      <dgm:spPr/>
    </dgm:pt>
    <dgm:pt modelId="{0A3DF740-043E-46DC-8BA4-A6D2B57CCD92}" type="pres">
      <dgm:prSet presAssocID="{FB4CF04D-DD3C-4A2B-BDEA-1EC7F21DE613}" presName="srcNode" presStyleLbl="node1" presStyleIdx="0" presStyleCnt="3"/>
      <dgm:spPr/>
    </dgm:pt>
    <dgm:pt modelId="{12D52BB3-3BC1-4B43-81C5-A78F99E6E50B}" type="pres">
      <dgm:prSet presAssocID="{FB4CF04D-DD3C-4A2B-BDEA-1EC7F21DE613}" presName="conn" presStyleLbl="parChTrans1D2" presStyleIdx="0" presStyleCnt="1"/>
      <dgm:spPr/>
      <dgm:t>
        <a:bodyPr/>
        <a:lstStyle/>
        <a:p>
          <a:endParaRPr lang="en-US"/>
        </a:p>
      </dgm:t>
    </dgm:pt>
    <dgm:pt modelId="{3CFB681C-9186-45AC-92AF-A176095EDA84}" type="pres">
      <dgm:prSet presAssocID="{FB4CF04D-DD3C-4A2B-BDEA-1EC7F21DE613}" presName="extraNode" presStyleLbl="node1" presStyleIdx="0" presStyleCnt="3"/>
      <dgm:spPr/>
    </dgm:pt>
    <dgm:pt modelId="{4FDB470C-EC73-4629-8326-56B87ADA1016}" type="pres">
      <dgm:prSet presAssocID="{FB4CF04D-DD3C-4A2B-BDEA-1EC7F21DE613}" presName="dstNode" presStyleLbl="node1" presStyleIdx="0" presStyleCnt="3"/>
      <dgm:spPr/>
    </dgm:pt>
    <dgm:pt modelId="{BCB6EB86-ECF5-48D8-B4DD-E65CA293AFDC}" type="pres">
      <dgm:prSet presAssocID="{927F9FF0-D905-4310-9086-F9E86BADE902}" presName="text_1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6338EF6-2CC7-46E2-9B91-C5EBC30C9EF0}" type="pres">
      <dgm:prSet presAssocID="{927F9FF0-D905-4310-9086-F9E86BADE902}" presName="accent_1" presStyleCnt="0"/>
      <dgm:spPr/>
    </dgm:pt>
    <dgm:pt modelId="{C5D70D2B-BF98-4843-A71D-9F6F890FD2E9}" type="pres">
      <dgm:prSet presAssocID="{927F9FF0-D905-4310-9086-F9E86BADE902}" presName="accentRepeatNode" presStyleLbl="solidFgAcc1" presStyleIdx="0" presStyleCnt="3"/>
      <dgm:spPr/>
    </dgm:pt>
    <dgm:pt modelId="{52B8E05D-FB42-42E5-A639-26C907D9CA4A}" type="pres">
      <dgm:prSet presAssocID="{24680859-352F-434E-A73A-7739921AA4E9}" presName="text_2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8872010F-91BF-4CE7-8BA0-BEF9A9D8D62E}" type="pres">
      <dgm:prSet presAssocID="{24680859-352F-434E-A73A-7739921AA4E9}" presName="accent_2" presStyleCnt="0"/>
      <dgm:spPr/>
    </dgm:pt>
    <dgm:pt modelId="{9AAF3988-A85C-432B-996A-6956DAF6A211}" type="pres">
      <dgm:prSet presAssocID="{24680859-352F-434E-A73A-7739921AA4E9}" presName="accentRepeatNode" presStyleLbl="solidFgAcc1" presStyleIdx="1" presStyleCnt="3"/>
      <dgm:spPr/>
    </dgm:pt>
    <dgm:pt modelId="{3573B9DB-5249-4F4E-8608-D973B3EA88E4}" type="pres">
      <dgm:prSet presAssocID="{4FB770B0-5DE3-4CE8-AF58-21AE5D741E90}" presName="text_3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5EC83A4-BBC4-4D8F-AF64-ED4DF11AA9B2}" type="pres">
      <dgm:prSet presAssocID="{4FB770B0-5DE3-4CE8-AF58-21AE5D741E90}" presName="accent_3" presStyleCnt="0"/>
      <dgm:spPr/>
    </dgm:pt>
    <dgm:pt modelId="{98A467B2-A631-461C-9AD1-CEE12BA7CEC4}" type="pres">
      <dgm:prSet presAssocID="{4FB770B0-5DE3-4CE8-AF58-21AE5D741E90}" presName="accentRepeatNode" presStyleLbl="solidFgAcc1" presStyleIdx="2" presStyleCnt="3"/>
      <dgm:spPr/>
    </dgm:pt>
  </dgm:ptLst>
  <dgm:cxnLst>
    <dgm:cxn modelId="{9A6A4EAF-96F5-4A96-A85B-99DF874D560B}" srcId="{FB4CF04D-DD3C-4A2B-BDEA-1EC7F21DE613}" destId="{927F9FF0-D905-4310-9086-F9E86BADE902}" srcOrd="0" destOrd="0" parTransId="{52247B35-23D2-46B0-8C1B-8E4BB4FA9CD8}" sibTransId="{AD1C7CB1-42DB-4CAF-8E9A-605874234335}"/>
    <dgm:cxn modelId="{40E51E76-B86F-4E98-A5FC-9EBB6B461CF2}" type="presOf" srcId="{927F9FF0-D905-4310-9086-F9E86BADE902}" destId="{BCB6EB86-ECF5-48D8-B4DD-E65CA293AFDC}" srcOrd="0" destOrd="0" presId="urn:microsoft.com/office/officeart/2008/layout/VerticalCurvedList"/>
    <dgm:cxn modelId="{BEDE1A10-0802-433A-8AC1-D4B5E9119B8A}" srcId="{FB4CF04D-DD3C-4A2B-BDEA-1EC7F21DE613}" destId="{24680859-352F-434E-A73A-7739921AA4E9}" srcOrd="1" destOrd="0" parTransId="{94088993-A75C-4F8D-86F1-EDEC6A78DD39}" sibTransId="{CFF0EFC0-7E8D-4774-A555-72DDA71A8885}"/>
    <dgm:cxn modelId="{7D9D2136-5384-45BF-9A60-6C79D2307FD5}" type="presOf" srcId="{24680859-352F-434E-A73A-7739921AA4E9}" destId="{52B8E05D-FB42-42E5-A639-26C907D9CA4A}" srcOrd="0" destOrd="0" presId="urn:microsoft.com/office/officeart/2008/layout/VerticalCurvedList"/>
    <dgm:cxn modelId="{BF5B4904-B90F-41BC-8E8C-5576631A6420}" srcId="{FB4CF04D-DD3C-4A2B-BDEA-1EC7F21DE613}" destId="{4FB770B0-5DE3-4CE8-AF58-21AE5D741E90}" srcOrd="2" destOrd="0" parTransId="{0DDE051D-2385-471C-A754-02BEC3F938E4}" sibTransId="{89068A4D-87AB-40B8-BB21-5665644E41C3}"/>
    <dgm:cxn modelId="{977655C1-B477-4459-B255-80B195B063E7}" type="presOf" srcId="{4FB770B0-5DE3-4CE8-AF58-21AE5D741E90}" destId="{3573B9DB-5249-4F4E-8608-D973B3EA88E4}" srcOrd="0" destOrd="0" presId="urn:microsoft.com/office/officeart/2008/layout/VerticalCurvedList"/>
    <dgm:cxn modelId="{DE62CFCA-34CC-4B73-8409-9416185F4D84}" type="presOf" srcId="{AD1C7CB1-42DB-4CAF-8E9A-605874234335}" destId="{12D52BB3-3BC1-4B43-81C5-A78F99E6E50B}" srcOrd="0" destOrd="0" presId="urn:microsoft.com/office/officeart/2008/layout/VerticalCurvedList"/>
    <dgm:cxn modelId="{82C08E3F-6459-4D22-BA85-88D3441A2C1D}" type="presOf" srcId="{FB4CF04D-DD3C-4A2B-BDEA-1EC7F21DE613}" destId="{B02714E0-D3C4-46C6-88CD-89C1A955E629}" srcOrd="0" destOrd="0" presId="urn:microsoft.com/office/officeart/2008/layout/VerticalCurvedList"/>
    <dgm:cxn modelId="{4E933951-B818-4268-BC29-B60D0B001424}" type="presParOf" srcId="{B02714E0-D3C4-46C6-88CD-89C1A955E629}" destId="{CEB9B9BD-8BE0-4058-B4DC-4D979E7E2E0C}" srcOrd="0" destOrd="0" presId="urn:microsoft.com/office/officeart/2008/layout/VerticalCurvedList"/>
    <dgm:cxn modelId="{942F277E-58DA-49D1-AAA9-8D8E751930BF}" type="presParOf" srcId="{CEB9B9BD-8BE0-4058-B4DC-4D979E7E2E0C}" destId="{EFDB8930-189C-4094-9064-B6533BA28C00}" srcOrd="0" destOrd="0" presId="urn:microsoft.com/office/officeart/2008/layout/VerticalCurvedList"/>
    <dgm:cxn modelId="{63ECB7DB-C494-4F73-8435-641E1B1365E1}" type="presParOf" srcId="{EFDB8930-189C-4094-9064-B6533BA28C00}" destId="{0A3DF740-043E-46DC-8BA4-A6D2B57CCD92}" srcOrd="0" destOrd="0" presId="urn:microsoft.com/office/officeart/2008/layout/VerticalCurvedList"/>
    <dgm:cxn modelId="{CE383553-6195-4AB8-9A82-F1A05CACD0F9}" type="presParOf" srcId="{EFDB8930-189C-4094-9064-B6533BA28C00}" destId="{12D52BB3-3BC1-4B43-81C5-A78F99E6E50B}" srcOrd="1" destOrd="0" presId="urn:microsoft.com/office/officeart/2008/layout/VerticalCurvedList"/>
    <dgm:cxn modelId="{8A3926F5-0906-4217-AB0E-50099E978DDE}" type="presParOf" srcId="{EFDB8930-189C-4094-9064-B6533BA28C00}" destId="{3CFB681C-9186-45AC-92AF-A176095EDA84}" srcOrd="2" destOrd="0" presId="urn:microsoft.com/office/officeart/2008/layout/VerticalCurvedList"/>
    <dgm:cxn modelId="{9C799469-C830-4183-B826-7C45D7DB26EE}" type="presParOf" srcId="{EFDB8930-189C-4094-9064-B6533BA28C00}" destId="{4FDB470C-EC73-4629-8326-56B87ADA1016}" srcOrd="3" destOrd="0" presId="urn:microsoft.com/office/officeart/2008/layout/VerticalCurvedList"/>
    <dgm:cxn modelId="{2D92ACD0-476B-4845-9B1F-630F674D1EC4}" type="presParOf" srcId="{CEB9B9BD-8BE0-4058-B4DC-4D979E7E2E0C}" destId="{BCB6EB86-ECF5-48D8-B4DD-E65CA293AFDC}" srcOrd="1" destOrd="0" presId="urn:microsoft.com/office/officeart/2008/layout/VerticalCurvedList"/>
    <dgm:cxn modelId="{410B52F9-7E5B-4982-95E5-E4AD6583FCE1}" type="presParOf" srcId="{CEB9B9BD-8BE0-4058-B4DC-4D979E7E2E0C}" destId="{D6338EF6-2CC7-46E2-9B91-C5EBC30C9EF0}" srcOrd="2" destOrd="0" presId="urn:microsoft.com/office/officeart/2008/layout/VerticalCurvedList"/>
    <dgm:cxn modelId="{A5F055C6-C3FA-496F-8605-B109EA2ED215}" type="presParOf" srcId="{D6338EF6-2CC7-46E2-9B91-C5EBC30C9EF0}" destId="{C5D70D2B-BF98-4843-A71D-9F6F890FD2E9}" srcOrd="0" destOrd="0" presId="urn:microsoft.com/office/officeart/2008/layout/VerticalCurvedList"/>
    <dgm:cxn modelId="{1A337244-5414-4FCF-B159-E584FB424755}" type="presParOf" srcId="{CEB9B9BD-8BE0-4058-B4DC-4D979E7E2E0C}" destId="{52B8E05D-FB42-42E5-A639-26C907D9CA4A}" srcOrd="3" destOrd="0" presId="urn:microsoft.com/office/officeart/2008/layout/VerticalCurvedList"/>
    <dgm:cxn modelId="{2989C85E-CAF0-4214-B620-166B8DF7C578}" type="presParOf" srcId="{CEB9B9BD-8BE0-4058-B4DC-4D979E7E2E0C}" destId="{8872010F-91BF-4CE7-8BA0-BEF9A9D8D62E}" srcOrd="4" destOrd="0" presId="urn:microsoft.com/office/officeart/2008/layout/VerticalCurvedList"/>
    <dgm:cxn modelId="{4FD14D0C-745A-41D5-AD11-32D467BB58BD}" type="presParOf" srcId="{8872010F-91BF-4CE7-8BA0-BEF9A9D8D62E}" destId="{9AAF3988-A85C-432B-996A-6956DAF6A211}" srcOrd="0" destOrd="0" presId="urn:microsoft.com/office/officeart/2008/layout/VerticalCurvedList"/>
    <dgm:cxn modelId="{4B13436F-D595-435C-9494-082485DFBE9A}" type="presParOf" srcId="{CEB9B9BD-8BE0-4058-B4DC-4D979E7E2E0C}" destId="{3573B9DB-5249-4F4E-8608-D973B3EA88E4}" srcOrd="5" destOrd="0" presId="urn:microsoft.com/office/officeart/2008/layout/VerticalCurvedList"/>
    <dgm:cxn modelId="{1EA3FCF8-AEBA-477C-90E0-F227352E6416}" type="presParOf" srcId="{CEB9B9BD-8BE0-4058-B4DC-4D979E7E2E0C}" destId="{25EC83A4-BBC4-4D8F-AF64-ED4DF11AA9B2}" srcOrd="6" destOrd="0" presId="urn:microsoft.com/office/officeart/2008/layout/VerticalCurvedList"/>
    <dgm:cxn modelId="{158016AB-B565-4BAF-A25C-95895B885DA4}" type="presParOf" srcId="{25EC83A4-BBC4-4D8F-AF64-ED4DF11AA9B2}" destId="{98A467B2-A631-461C-9AD1-CEE12BA7CEC4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7557C50-F156-408E-B92E-FD62E284D175}">
      <dsp:nvSpPr>
        <dsp:cNvPr id="0" name=""/>
        <dsp:cNvSpPr/>
      </dsp:nvSpPr>
      <dsp:spPr>
        <a:xfrm rot="5400000">
          <a:off x="-207759" y="214418"/>
          <a:ext cx="1385062" cy="969543"/>
        </a:xfrm>
        <a:prstGeom prst="chevron">
          <a:avLst/>
        </a:prstGeom>
        <a:solidFill>
          <a:schemeClr val="accent5"/>
        </a:solidFill>
        <a:ln w="12700" cap="flat" cmpd="sng" algn="ctr">
          <a:solidFill>
            <a:schemeClr val="accent5">
              <a:shade val="50000"/>
            </a:schemeClr>
          </a:solidFill>
          <a:prstDash val="solid"/>
          <a:miter lim="800000"/>
        </a:ln>
        <a:effectLst/>
      </dsp:spPr>
      <dsp:style>
        <a:lnRef idx="2">
          <a:schemeClr val="accent5">
            <a:shade val="50000"/>
          </a:schemeClr>
        </a:lnRef>
        <a:fillRef idx="1">
          <a:schemeClr val="accent5"/>
        </a:fillRef>
        <a:effectRef idx="0">
          <a:schemeClr val="accent5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Kiến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Thức</a:t>
          </a:r>
          <a:endParaRPr lang="en-US" sz="2400" b="0" kern="120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sp:txBody>
      <dsp:txXfrm rot="-5400000">
        <a:off x="1" y="491431"/>
        <a:ext cx="969543" cy="415519"/>
      </dsp:txXfrm>
    </dsp:sp>
    <dsp:sp modelId="{80DAD387-48F7-455F-BD92-578A7C3B5989}">
      <dsp:nvSpPr>
        <dsp:cNvPr id="0" name=""/>
        <dsp:cNvSpPr/>
      </dsp:nvSpPr>
      <dsp:spPr>
        <a:xfrm rot="5400000">
          <a:off x="4927353" y="-3953366"/>
          <a:ext cx="900764" cy="8816383"/>
        </a:xfrm>
        <a:prstGeom prst="round2SameRect">
          <a:avLst/>
        </a:prstGeom>
        <a:solidFill>
          <a:schemeClr val="accent4"/>
        </a:solidFill>
        <a:ln w="12700" cap="flat" cmpd="sng" algn="ctr">
          <a:solidFill>
            <a:schemeClr val="accent4">
              <a:shade val="50000"/>
            </a:schemeClr>
          </a:solidFill>
          <a:prstDash val="solid"/>
          <a:miter lim="800000"/>
        </a:ln>
        <a:effectLst/>
      </dsp:spPr>
      <dsp:style>
        <a:lnRef idx="2">
          <a:schemeClr val="accent4">
            <a:shade val="50000"/>
          </a:schemeClr>
        </a:lnRef>
        <a:fillRef idx="1">
          <a:schemeClr val="accent4"/>
        </a:fillRef>
        <a:effectRef idx="0">
          <a:schemeClr val="accent4"/>
        </a:effectRef>
        <a:fontRef idx="minor">
          <a:schemeClr val="lt1"/>
        </a:fontRef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cap="none" spc="0">
              <a:ln w="0"/>
              <a:solidFill>
                <a:schemeClr val="tx1"/>
              </a:solidFill>
              <a:effectLst/>
            </a:rPr>
            <a:t>Hiểu </a:t>
          </a:r>
          <a:r>
            <a:rPr lang="vi-VN" sz="2400" b="0" kern="1200" cap="none" spc="0">
              <a:ln w="0"/>
              <a:solidFill>
                <a:schemeClr val="tx1"/>
              </a:solidFill>
              <a:effectLst/>
            </a:rPr>
            <a:t>quy tắc cộng phân số, thực hiện được phép cộng phân số.</a:t>
          </a:r>
          <a:r>
            <a:rPr lang="en-US" sz="2400" b="0" kern="1200" cap="none" spc="0">
              <a:ln w="0"/>
              <a:solidFill>
                <a:schemeClr val="tx1"/>
              </a:solidFill>
              <a:effectLst/>
            </a:rPr>
            <a:t> Nhận biết </a:t>
          </a:r>
          <a:r>
            <a:rPr lang="vi-VN" sz="2400" b="0" kern="1200" cap="none" spc="0">
              <a:ln w="0"/>
              <a:solidFill>
                <a:schemeClr val="tx1"/>
              </a:solidFill>
              <a:effectLst/>
            </a:rPr>
            <a:t>số đối của phân số</a:t>
          </a:r>
          <a:r>
            <a:rPr lang="en-US" sz="2400" b="0" kern="1200" cap="none" spc="0">
              <a:ln w="0"/>
              <a:solidFill>
                <a:schemeClr val="tx1"/>
              </a:solidFill>
              <a:effectLst/>
            </a:rPr>
            <a:t>.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</dsp:txBody>
      <dsp:txXfrm rot="-5400000">
        <a:off x="969544" y="48415"/>
        <a:ext cx="8772411" cy="812820"/>
      </dsp:txXfrm>
    </dsp:sp>
    <dsp:sp modelId="{AA00187C-4E34-4563-B58B-7775B209571F}">
      <dsp:nvSpPr>
        <dsp:cNvPr id="0" name=""/>
        <dsp:cNvSpPr/>
      </dsp:nvSpPr>
      <dsp:spPr>
        <a:xfrm rot="5400000">
          <a:off x="-207759" y="2466947"/>
          <a:ext cx="1385062" cy="969543"/>
        </a:xfrm>
        <a:prstGeom prst="chevron">
          <a:avLst/>
        </a:prstGeom>
        <a:solidFill>
          <a:schemeClr val="accent2"/>
        </a:solidFill>
        <a:ln w="12700" cap="flat" cmpd="sng" algn="ctr">
          <a:solidFill>
            <a:schemeClr val="accent2">
              <a:shade val="50000"/>
            </a:schemeClr>
          </a:solidFill>
          <a:prstDash val="solid"/>
          <a:miter lim="800000"/>
        </a:ln>
        <a:effectLst/>
      </dsp:spPr>
      <dsp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lực</a:t>
          </a:r>
          <a:endParaRPr lang="en-US" sz="2400" b="0" kern="120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sp:txBody>
      <dsp:txXfrm rot="-5400000">
        <a:off x="1" y="2743960"/>
        <a:ext cx="969543" cy="415519"/>
      </dsp:txXfrm>
    </dsp:sp>
    <dsp:sp modelId="{83A0FDDB-7402-4E80-A9DA-C09093C5C434}">
      <dsp:nvSpPr>
        <dsp:cNvPr id="0" name=""/>
        <dsp:cNvSpPr/>
      </dsp:nvSpPr>
      <dsp:spPr>
        <a:xfrm rot="5400000">
          <a:off x="3923198" y="-1698858"/>
          <a:ext cx="2909073" cy="8816383"/>
        </a:xfrm>
        <a:prstGeom prst="round2SameRect">
          <a:avLst/>
        </a:prstGeom>
        <a:solidFill>
          <a:schemeClr val="accent6"/>
        </a:solidFill>
        <a:ln w="12700" cap="flat" cmpd="sng" algn="ctr">
          <a:solidFill>
            <a:schemeClr val="accent6">
              <a:shade val="50000"/>
            </a:schemeClr>
          </a:solidFill>
          <a:prstDash val="solid"/>
          <a:miter lim="800000"/>
        </a:ln>
        <a:effectLst/>
      </dsp:spPr>
      <dsp:style>
        <a:lnRef idx="2">
          <a:schemeClr val="accent6">
            <a:shade val="50000"/>
          </a:schemeClr>
        </a:lnRef>
        <a:fillRef idx="1">
          <a:schemeClr val="accent6"/>
        </a:fillRef>
        <a:effectRef idx="0">
          <a:schemeClr val="accent6"/>
        </a:effectRef>
        <a:fontRef idx="minor">
          <a:schemeClr val="lt1"/>
        </a:fontRef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fr-FR" sz="2400" kern="1200">
              <a:effectLst/>
            </a:rPr>
            <a:t>Vận dụng được các tính chất của phép cộng phân số trong tính toán.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>
              <a:effectLst/>
            </a:rPr>
            <a:t>Vận dụng được các kiến thức đã học để giải quyết một số bài toán thực tiễn có liên quan.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chung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: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tự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học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hợp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tác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giải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quyết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vấn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đề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đặc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thù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: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và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lập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luận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toán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học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năng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lực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giao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tiếp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err="1">
              <a:ln w="0"/>
              <a:solidFill>
                <a:schemeClr val="tx1"/>
              </a:solidFill>
              <a:effectLst/>
            </a:rPr>
            <a:t>toán</a:t>
          </a:r>
          <a:r>
            <a:rPr lang="en-US" sz="2400" b="0" kern="1200" cap="none" spc="0">
              <a:ln w="0"/>
              <a:solidFill>
                <a:schemeClr val="tx1"/>
              </a:solidFill>
              <a:effectLst/>
            </a:rPr>
            <a:t> học.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</dsp:txBody>
      <dsp:txXfrm rot="-5400000">
        <a:off x="969544" y="1396805"/>
        <a:ext cx="8674374" cy="2625055"/>
      </dsp:txXfrm>
    </dsp:sp>
    <dsp:sp modelId="{90847D3F-14BD-47F4-8401-9D8C252233DE}">
      <dsp:nvSpPr>
        <dsp:cNvPr id="0" name=""/>
        <dsp:cNvSpPr/>
      </dsp:nvSpPr>
      <dsp:spPr>
        <a:xfrm rot="5400000">
          <a:off x="-207759" y="4241363"/>
          <a:ext cx="1385062" cy="969543"/>
        </a:xfrm>
        <a:prstGeom prst="chevron">
          <a:avLst/>
        </a:prstGeom>
        <a:gradFill rotWithShape="1">
          <a:gsLst>
            <a:gs pos="0">
              <a:schemeClr val="accent6">
                <a:satMod val="103000"/>
                <a:lumMod val="102000"/>
                <a:tint val="94000"/>
              </a:schemeClr>
            </a:gs>
            <a:gs pos="50000">
              <a:schemeClr val="accent6">
                <a:satMod val="110000"/>
                <a:lumMod val="100000"/>
                <a:shade val="100000"/>
              </a:schemeClr>
            </a:gs>
            <a:gs pos="100000">
              <a:schemeClr val="accent6"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hemeClr val="accent6"/>
        </a:lnRef>
        <a:fillRef idx="3">
          <a:schemeClr val="accent6"/>
        </a:fillRef>
        <a:effectRef idx="3">
          <a:schemeClr val="accent6"/>
        </a:effectRef>
        <a:fontRef idx="minor">
          <a:schemeClr val="lt1"/>
        </a:fontRef>
      </dsp:style>
      <dsp:txBody>
        <a:bodyPr spcFirstLastPara="0" vert="horz" wrap="square" lIns="15240" tIns="15240" rIns="15240" bIns="15240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Phẩm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rPr>
            <a:t>chất</a:t>
          </a:r>
          <a:endParaRPr lang="en-US" sz="2400" b="0" kern="1200" cap="none" spc="0" dirty="0">
            <a:ln w="0"/>
            <a:solidFill>
              <a:schemeClr val="tx1"/>
            </a:solidFill>
            <a:effectLst>
              <a:outerShdw blurRad="38100" dist="19050" dir="2700000" algn="tl" rotWithShape="0">
                <a:schemeClr val="dk1">
                  <a:alpha val="40000"/>
                </a:schemeClr>
              </a:outerShdw>
            </a:effectLst>
          </a:endParaRPr>
        </a:p>
      </dsp:txBody>
      <dsp:txXfrm rot="-5400000">
        <a:off x="1" y="4518376"/>
        <a:ext cx="969543" cy="415519"/>
      </dsp:txXfrm>
    </dsp:sp>
    <dsp:sp modelId="{72A15B72-CAF7-4DF6-BCAF-E48111D46D46}">
      <dsp:nvSpPr>
        <dsp:cNvPr id="0" name=""/>
        <dsp:cNvSpPr/>
      </dsp:nvSpPr>
      <dsp:spPr>
        <a:xfrm rot="5400000">
          <a:off x="4913748" y="560330"/>
          <a:ext cx="900290" cy="8816383"/>
        </a:xfrm>
        <a:prstGeom prst="round2SameRect">
          <a:avLst/>
        </a:prstGeom>
        <a:gradFill rotWithShape="1">
          <a:gsLst>
            <a:gs pos="0">
              <a:schemeClr val="accent5">
                <a:satMod val="103000"/>
                <a:lumMod val="102000"/>
                <a:tint val="94000"/>
              </a:schemeClr>
            </a:gs>
            <a:gs pos="50000">
              <a:schemeClr val="accent5">
                <a:satMod val="110000"/>
                <a:lumMod val="100000"/>
                <a:shade val="100000"/>
              </a:schemeClr>
            </a:gs>
            <a:gs pos="100000">
              <a:schemeClr val="accent5"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hemeClr val="accent5"/>
        </a:lnRef>
        <a:fillRef idx="3">
          <a:schemeClr val="accent5"/>
        </a:fillRef>
        <a:effectRef idx="3">
          <a:schemeClr val="accent5"/>
        </a:effectRef>
        <a:fontRef idx="minor">
          <a:schemeClr val="lt1"/>
        </a:fontRef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kern="1200" dirty="0" err="1">
              <a:effectLst/>
            </a:rPr>
            <a:t>Rèn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thói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quen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tự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nghiên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cứu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bài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học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và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khám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phá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kiến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thức</a:t>
          </a:r>
          <a:r>
            <a:rPr lang="en-US" sz="2400" kern="1200" dirty="0">
              <a:effectLst/>
            </a:rPr>
            <a:t> </a:t>
          </a:r>
          <a:r>
            <a:rPr lang="en-US" sz="2400" kern="1200" dirty="0" err="1">
              <a:effectLst/>
            </a:rPr>
            <a:t>mới</a:t>
          </a:r>
          <a:r>
            <a:rPr lang="en-US" sz="2400" kern="1200" dirty="0">
              <a:effectLst/>
            </a:rPr>
            <a:t>.</a:t>
          </a:r>
          <a:endParaRPr lang="en-US" sz="2400" b="0" kern="1200" cap="none" spc="0" dirty="0">
            <a:ln w="0"/>
            <a:solidFill>
              <a:schemeClr val="tx1"/>
            </a:solidFill>
            <a:effectLst/>
          </a:endParaRPr>
        </a:p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Chăm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chỉ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trung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thực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,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trách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 </a:t>
          </a:r>
          <a:r>
            <a:rPr lang="en-US" sz="2400" b="0" kern="1200" cap="none" spc="0" dirty="0" err="1">
              <a:ln w="0"/>
              <a:solidFill>
                <a:schemeClr val="tx1"/>
              </a:solidFill>
              <a:effectLst/>
            </a:rPr>
            <a:t>nhiệm</a:t>
          </a:r>
          <a:r>
            <a:rPr lang="en-US" sz="2400" b="0" kern="1200" cap="none" spc="0" dirty="0">
              <a:ln w="0"/>
              <a:solidFill>
                <a:schemeClr val="tx1"/>
              </a:solidFill>
              <a:effectLst/>
            </a:rPr>
            <a:t>.</a:t>
          </a:r>
        </a:p>
      </dsp:txBody>
      <dsp:txXfrm rot="-5400000">
        <a:off x="955702" y="4562326"/>
        <a:ext cx="8772434" cy="81239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D52BB3-3BC1-4B43-81C5-A78F99E6E50B}">
      <dsp:nvSpPr>
        <dsp:cNvPr id="0" name=""/>
        <dsp:cNvSpPr/>
      </dsp:nvSpPr>
      <dsp:spPr>
        <a:xfrm>
          <a:off x="-6875181" y="-1051632"/>
          <a:ext cx="8186013" cy="8186013"/>
        </a:xfrm>
        <a:prstGeom prst="blockArc">
          <a:avLst>
            <a:gd name="adj1" fmla="val 18900000"/>
            <a:gd name="adj2" fmla="val 2700000"/>
            <a:gd name="adj3" fmla="val 264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p3d z="-25400" prstMaterial="plastic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tx1"/>
        </a:fontRef>
      </dsp:style>
    </dsp:sp>
    <dsp:sp modelId="{BCB6EB86-ECF5-48D8-B4DD-E65CA293AFDC}">
      <dsp:nvSpPr>
        <dsp:cNvPr id="0" name=""/>
        <dsp:cNvSpPr/>
      </dsp:nvSpPr>
      <dsp:spPr>
        <a:xfrm>
          <a:off x="844285" y="608274"/>
          <a:ext cx="8904885" cy="1216549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>
          <a:noFill/>
        </a:ln>
        <a:effectLst/>
        <a:sp3d prstMaterial="plastic">
          <a:bevelT w="50800" h="50800"/>
          <a:bevelB w="50800" h="508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65636" tIns="104140" rIns="104140" bIns="104140" numCol="1" spcCol="1270" anchor="ctr" anchorCtr="0">
          <a:noAutofit/>
        </a:bodyPr>
        <a:lstStyle/>
        <a:p>
          <a:pPr lvl="0" algn="l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100" kern="1200" dirty="0">
              <a:solidFill>
                <a:schemeClr val="tx1"/>
              </a:solidFill>
            </a:rPr>
            <a:t>1. </a:t>
          </a:r>
          <a:r>
            <a:rPr lang="en-US" sz="4100" kern="1200" dirty="0" err="1">
              <a:solidFill>
                <a:schemeClr val="tx1"/>
              </a:solidFill>
            </a:rPr>
            <a:t>Phép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cộng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hai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phân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số</a:t>
          </a:r>
          <a:endParaRPr lang="en-US" sz="4100" kern="1200" dirty="0">
            <a:solidFill>
              <a:schemeClr val="tx1"/>
            </a:solidFill>
          </a:endParaRPr>
        </a:p>
      </dsp:txBody>
      <dsp:txXfrm>
        <a:off x="844285" y="608274"/>
        <a:ext cx="8904885" cy="1216549"/>
      </dsp:txXfrm>
    </dsp:sp>
    <dsp:sp modelId="{C5D70D2B-BF98-4843-A71D-9F6F890FD2E9}">
      <dsp:nvSpPr>
        <dsp:cNvPr id="0" name=""/>
        <dsp:cNvSpPr/>
      </dsp:nvSpPr>
      <dsp:spPr>
        <a:xfrm>
          <a:off x="83941" y="456206"/>
          <a:ext cx="1520687" cy="152068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p3d z="152400" prstMaterial="plastic">
          <a:bevelT w="25400" h="25400"/>
          <a:bevelB w="25400" h="254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52B8E05D-FB42-42E5-A639-26C907D9CA4A}">
      <dsp:nvSpPr>
        <dsp:cNvPr id="0" name=""/>
        <dsp:cNvSpPr/>
      </dsp:nvSpPr>
      <dsp:spPr>
        <a:xfrm>
          <a:off x="1286501" y="2433099"/>
          <a:ext cx="8462669" cy="1216549"/>
        </a:xfrm>
        <a:prstGeom prst="rect">
          <a:avLst/>
        </a:prstGeom>
        <a:solidFill>
          <a:schemeClr val="accent4">
            <a:hueOff val="4900445"/>
            <a:satOff val="-20388"/>
            <a:lumOff val="4804"/>
            <a:alphaOff val="0"/>
          </a:schemeClr>
        </a:solidFill>
        <a:ln>
          <a:noFill/>
        </a:ln>
        <a:effectLst/>
        <a:sp3d prstMaterial="plastic">
          <a:bevelT w="50800" h="50800"/>
          <a:bevelB w="50800" h="508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65636" tIns="104140" rIns="104140" bIns="104140" numCol="1" spcCol="1270" anchor="ctr" anchorCtr="0">
          <a:noAutofit/>
        </a:bodyPr>
        <a:lstStyle/>
        <a:p>
          <a:pPr lvl="0" algn="l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100" kern="1200" dirty="0">
              <a:solidFill>
                <a:schemeClr val="tx1"/>
              </a:solidFill>
            </a:rPr>
            <a:t>2. </a:t>
          </a:r>
          <a:r>
            <a:rPr lang="en-US" sz="4100" kern="1200" dirty="0" err="1">
              <a:solidFill>
                <a:schemeClr val="tx1"/>
              </a:solidFill>
            </a:rPr>
            <a:t>Tính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chất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của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phép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cộng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phân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số</a:t>
          </a:r>
          <a:endParaRPr lang="en-US" sz="4100" kern="1200" dirty="0">
            <a:solidFill>
              <a:schemeClr val="tx1"/>
            </a:solidFill>
          </a:endParaRPr>
        </a:p>
      </dsp:txBody>
      <dsp:txXfrm>
        <a:off x="1286501" y="2433099"/>
        <a:ext cx="8462669" cy="1216549"/>
      </dsp:txXfrm>
    </dsp:sp>
    <dsp:sp modelId="{9AAF3988-A85C-432B-996A-6956DAF6A211}">
      <dsp:nvSpPr>
        <dsp:cNvPr id="0" name=""/>
        <dsp:cNvSpPr/>
      </dsp:nvSpPr>
      <dsp:spPr>
        <a:xfrm>
          <a:off x="526157" y="2281030"/>
          <a:ext cx="1520687" cy="152068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4">
              <a:hueOff val="4900445"/>
              <a:satOff val="-20388"/>
              <a:lumOff val="4804"/>
              <a:alphaOff val="0"/>
            </a:schemeClr>
          </a:solidFill>
          <a:prstDash val="solid"/>
          <a:miter lim="800000"/>
        </a:ln>
        <a:effectLst/>
        <a:sp3d z="152400" prstMaterial="plastic">
          <a:bevelT w="25400" h="25400"/>
          <a:bevelB w="25400" h="254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3573B9DB-5249-4F4E-8608-D973B3EA88E4}">
      <dsp:nvSpPr>
        <dsp:cNvPr id="0" name=""/>
        <dsp:cNvSpPr/>
      </dsp:nvSpPr>
      <dsp:spPr>
        <a:xfrm>
          <a:off x="844285" y="4257923"/>
          <a:ext cx="8904885" cy="1216549"/>
        </a:xfrm>
        <a:prstGeom prst="rect">
          <a:avLst/>
        </a:prstGeom>
        <a:solidFill>
          <a:schemeClr val="accent4">
            <a:hueOff val="9800891"/>
            <a:satOff val="-40777"/>
            <a:lumOff val="9608"/>
            <a:alphaOff val="0"/>
          </a:schemeClr>
        </a:solidFill>
        <a:ln>
          <a:noFill/>
        </a:ln>
        <a:effectLst/>
        <a:sp3d prstMaterial="plastic">
          <a:bevelT w="50800" h="50800"/>
          <a:bevelB w="50800" h="50800"/>
        </a:sp3d>
      </dsp:spPr>
      <dsp:style>
        <a:lnRef idx="0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65636" tIns="104140" rIns="104140" bIns="104140" numCol="1" spcCol="1270" anchor="ctr" anchorCtr="0">
          <a:noAutofit/>
        </a:bodyPr>
        <a:lstStyle/>
        <a:p>
          <a:pPr lvl="0" algn="l" defTabSz="18224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4100" kern="1200" dirty="0">
              <a:solidFill>
                <a:schemeClr val="tx1"/>
              </a:solidFill>
            </a:rPr>
            <a:t>3. </a:t>
          </a:r>
          <a:r>
            <a:rPr lang="en-US" sz="4100" kern="1200" dirty="0" err="1">
              <a:solidFill>
                <a:schemeClr val="tx1"/>
              </a:solidFill>
            </a:rPr>
            <a:t>Phép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trừ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phân</a:t>
          </a:r>
          <a:r>
            <a:rPr lang="en-US" sz="4100" kern="1200" dirty="0">
              <a:solidFill>
                <a:schemeClr val="tx1"/>
              </a:solidFill>
            </a:rPr>
            <a:t> </a:t>
          </a:r>
          <a:r>
            <a:rPr lang="en-US" sz="4100" kern="1200" dirty="0" err="1">
              <a:solidFill>
                <a:schemeClr val="tx1"/>
              </a:solidFill>
            </a:rPr>
            <a:t>số</a:t>
          </a:r>
          <a:endParaRPr lang="en-US" sz="4100" kern="1200" dirty="0">
            <a:solidFill>
              <a:schemeClr val="tx1"/>
            </a:solidFill>
          </a:endParaRPr>
        </a:p>
      </dsp:txBody>
      <dsp:txXfrm>
        <a:off x="844285" y="4257923"/>
        <a:ext cx="8904885" cy="1216549"/>
      </dsp:txXfrm>
    </dsp:sp>
    <dsp:sp modelId="{98A467B2-A631-461C-9AD1-CEE12BA7CEC4}">
      <dsp:nvSpPr>
        <dsp:cNvPr id="0" name=""/>
        <dsp:cNvSpPr/>
      </dsp:nvSpPr>
      <dsp:spPr>
        <a:xfrm>
          <a:off x="83941" y="4105854"/>
          <a:ext cx="1520687" cy="1520687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4">
              <a:hueOff val="9800891"/>
              <a:satOff val="-40777"/>
              <a:lumOff val="9608"/>
              <a:alphaOff val="0"/>
            </a:schemeClr>
          </a:solidFill>
          <a:prstDash val="solid"/>
          <a:miter lim="800000"/>
        </a:ln>
        <a:effectLst/>
        <a:sp3d z="152400" prstMaterial="plastic">
          <a:bevelT w="25400" h="25400"/>
          <a:bevelB w="25400" h="254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3d6">
  <dgm:title val=""/>
  <dgm:desc val=""/>
  <dgm:catLst>
    <dgm:cat type="3D" pri="11600"/>
  </dgm:catLst>
  <dgm:scene3d>
    <a:camera prst="perspectiveRelaxedModerately" zoom="92000"/>
    <a:lightRig rig="balanced" dir="t">
      <a:rot lat="0" lon="0" rev="12700000"/>
    </a:lightRig>
  </dgm:scene3d>
  <dgm:styleLbl name="node0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 z="50080"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 z="-54000"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 z="-2540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 z="-54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 z="-25400" prstMaterial="plastic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75000" prstMaterial="plastic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 z="-25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 z="-25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 z="-25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 z="-25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 z="-25400" prstMaterial="plastic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parChTrans1D2">
    <dgm:scene3d>
      <a:camera prst="orthographicFront"/>
      <a:lightRig rig="threePt" dir="t"/>
    </dgm:scene3d>
    <dgm:sp3d z="-25400" prstMaterial="plastic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parChTrans1D3">
    <dgm:scene3d>
      <a:camera prst="orthographicFront"/>
      <a:lightRig rig="threePt" dir="t"/>
    </dgm:scene3d>
    <dgm:sp3d z="-25400" prstMaterial="plastic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parChTrans1D4">
    <dgm:scene3d>
      <a:camera prst="orthographicFront"/>
      <a:lightRig rig="threePt" dir="t"/>
    </dgm:scene3d>
    <dgm:sp3d z="-25400" prstMaterial="plastic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fgAcc1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 z="-15240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 z="-15240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 z="15240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 z="-15240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 z="-152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 z="50080" prstMaterial="plastic">
      <a:bevelT w="25400" h="25400"/>
      <a:bevelB w="25400" h="25400"/>
    </dgm:sp3d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 z="-152400" prstMaterial="plastic">
      <a:bevelT w="25400" h="25400"/>
      <a:bevelB w="25400" h="25400"/>
    </dgm:sp3d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 z="-10400" extrusionH="12700" prstMaterial="plastic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 z="50080" prstMaterial="plastic">
      <a:bevelT w="50800" h="50800"/>
      <a:bevelB w="50800" h="50800"/>
    </dgm:sp3d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7" Type="http://schemas.openxmlformats.org/officeDocument/2006/relationships/image" Target="../media/image54.wmf"/><Relationship Id="rId2" Type="http://schemas.openxmlformats.org/officeDocument/2006/relationships/image" Target="../media/image49.wmf"/><Relationship Id="rId1" Type="http://schemas.openxmlformats.org/officeDocument/2006/relationships/image" Target="../media/image48.wmf"/><Relationship Id="rId6" Type="http://schemas.openxmlformats.org/officeDocument/2006/relationships/image" Target="../media/image53.wmf"/><Relationship Id="rId5" Type="http://schemas.openxmlformats.org/officeDocument/2006/relationships/image" Target="../media/image52.wmf"/><Relationship Id="rId4" Type="http://schemas.openxmlformats.org/officeDocument/2006/relationships/image" Target="../media/image5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wmf"/></Relationships>
</file>

<file path=ppt/drawings/_rels/vmlDrawing12.v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image" Target="../media/image62.wmf"/><Relationship Id="rId7" Type="http://schemas.openxmlformats.org/officeDocument/2006/relationships/image" Target="../media/image66.wmf"/><Relationship Id="rId2" Type="http://schemas.openxmlformats.org/officeDocument/2006/relationships/image" Target="../media/image61.wmf"/><Relationship Id="rId1" Type="http://schemas.openxmlformats.org/officeDocument/2006/relationships/image" Target="../media/image56.wmf"/><Relationship Id="rId6" Type="http://schemas.openxmlformats.org/officeDocument/2006/relationships/image" Target="../media/image65.wmf"/><Relationship Id="rId5" Type="http://schemas.openxmlformats.org/officeDocument/2006/relationships/image" Target="../media/image64.wmf"/><Relationship Id="rId4" Type="http://schemas.openxmlformats.org/officeDocument/2006/relationships/image" Target="../media/image63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9.wmf"/><Relationship Id="rId7" Type="http://schemas.openxmlformats.org/officeDocument/2006/relationships/image" Target="../media/image73.wmf"/><Relationship Id="rId2" Type="http://schemas.openxmlformats.org/officeDocument/2006/relationships/image" Target="../media/image68.wmf"/><Relationship Id="rId1" Type="http://schemas.openxmlformats.org/officeDocument/2006/relationships/image" Target="../media/image56.wmf"/><Relationship Id="rId6" Type="http://schemas.openxmlformats.org/officeDocument/2006/relationships/image" Target="../media/image72.wmf"/><Relationship Id="rId5" Type="http://schemas.openxmlformats.org/officeDocument/2006/relationships/image" Target="../media/image71.wmf"/><Relationship Id="rId4" Type="http://schemas.openxmlformats.org/officeDocument/2006/relationships/image" Target="../media/image70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82.wmf"/><Relationship Id="rId3" Type="http://schemas.openxmlformats.org/officeDocument/2006/relationships/image" Target="../media/image77.wmf"/><Relationship Id="rId7" Type="http://schemas.openxmlformats.org/officeDocument/2006/relationships/image" Target="../media/image81.wmf"/><Relationship Id="rId2" Type="http://schemas.openxmlformats.org/officeDocument/2006/relationships/image" Target="../media/image76.wmf"/><Relationship Id="rId1" Type="http://schemas.openxmlformats.org/officeDocument/2006/relationships/image" Target="../media/image56.wmf"/><Relationship Id="rId6" Type="http://schemas.openxmlformats.org/officeDocument/2006/relationships/image" Target="../media/image80.wmf"/><Relationship Id="rId5" Type="http://schemas.openxmlformats.org/officeDocument/2006/relationships/image" Target="../media/image79.wmf"/><Relationship Id="rId4" Type="http://schemas.openxmlformats.org/officeDocument/2006/relationships/image" Target="../media/image78.wmf"/><Relationship Id="rId9" Type="http://schemas.openxmlformats.org/officeDocument/2006/relationships/image" Target="../media/image83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88.wmf"/><Relationship Id="rId2" Type="http://schemas.openxmlformats.org/officeDocument/2006/relationships/image" Target="../media/image87.wmf"/><Relationship Id="rId1" Type="http://schemas.openxmlformats.org/officeDocument/2006/relationships/image" Target="../media/image86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93.wmf"/><Relationship Id="rId1" Type="http://schemas.openxmlformats.org/officeDocument/2006/relationships/image" Target="../media/image92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image" Target="../media/image13.wmf"/><Relationship Id="rId1" Type="http://schemas.openxmlformats.org/officeDocument/2006/relationships/image" Target="../media/image12.wmf"/><Relationship Id="rId4" Type="http://schemas.openxmlformats.org/officeDocument/2006/relationships/image" Target="../media/image15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image" Target="../media/image19.wmf"/><Relationship Id="rId1" Type="http://schemas.openxmlformats.org/officeDocument/2006/relationships/image" Target="../media/image18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image" Target="../media/image22.wmf"/><Relationship Id="rId1" Type="http://schemas.openxmlformats.org/officeDocument/2006/relationships/image" Target="../media/image21.wmf"/><Relationship Id="rId4" Type="http://schemas.openxmlformats.org/officeDocument/2006/relationships/image" Target="../media/image24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8.wmf"/><Relationship Id="rId2" Type="http://schemas.openxmlformats.org/officeDocument/2006/relationships/image" Target="../media/image7.wmf"/><Relationship Id="rId1" Type="http://schemas.openxmlformats.org/officeDocument/2006/relationships/image" Target="../media/image6.wmf"/><Relationship Id="rId4" Type="http://schemas.openxmlformats.org/officeDocument/2006/relationships/image" Target="../media/image2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image" Target="../media/image27.wmf"/><Relationship Id="rId1" Type="http://schemas.openxmlformats.org/officeDocument/2006/relationships/image" Target="../media/image26.wmf"/><Relationship Id="rId4" Type="http://schemas.openxmlformats.org/officeDocument/2006/relationships/image" Target="../media/image29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33.wmf"/><Relationship Id="rId2" Type="http://schemas.openxmlformats.org/officeDocument/2006/relationships/image" Target="../media/image32.wmf"/><Relationship Id="rId1" Type="http://schemas.openxmlformats.org/officeDocument/2006/relationships/image" Target="../media/image31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image" Target="../media/image35.wmf"/><Relationship Id="rId1" Type="http://schemas.openxmlformats.org/officeDocument/2006/relationships/image" Target="../media/image34.wmf"/></Relationships>
</file>

<file path=ppt/drawings/_rels/vmlDrawing9.vml.rels><?xml version="1.0" encoding="UTF-8" standalone="yes"?>
<Relationships xmlns="http://schemas.openxmlformats.org/package/2006/relationships"><Relationship Id="rId8" Type="http://schemas.openxmlformats.org/officeDocument/2006/relationships/image" Target="../media/image44.wmf"/><Relationship Id="rId3" Type="http://schemas.openxmlformats.org/officeDocument/2006/relationships/image" Target="../media/image39.wmf"/><Relationship Id="rId7" Type="http://schemas.openxmlformats.org/officeDocument/2006/relationships/image" Target="../media/image43.wmf"/><Relationship Id="rId2" Type="http://schemas.openxmlformats.org/officeDocument/2006/relationships/image" Target="../media/image38.wmf"/><Relationship Id="rId1" Type="http://schemas.openxmlformats.org/officeDocument/2006/relationships/image" Target="../media/image37.wmf"/><Relationship Id="rId6" Type="http://schemas.openxmlformats.org/officeDocument/2006/relationships/image" Target="../media/image42.wmf"/><Relationship Id="rId5" Type="http://schemas.openxmlformats.org/officeDocument/2006/relationships/image" Target="../media/image41.wmf"/><Relationship Id="rId4" Type="http://schemas.openxmlformats.org/officeDocument/2006/relationships/image" Target="../media/image40.wmf"/><Relationship Id="rId9" Type="http://schemas.openxmlformats.org/officeDocument/2006/relationships/image" Target="../media/image4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3F41FC-F750-4D6D-AF43-27B1DA0A40AA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E71ED5-C34C-494A-94D5-F8B344AB1F2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67105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0E71ED5-C34C-494A-94D5-F8B344AB1F28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4011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ƯƠM MẦM TRI THỨC – UOMMAM.VN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0E71ED5-C34C-494A-94D5-F8B344AB1F2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63936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ƯƠM MẦM TRI THỨC – UOMMAM.VN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0E71ED5-C34C-494A-94D5-F8B344AB1F28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42148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83ED0A-4341-4FB4-AC76-EA1E434E3298}" type="slidenum">
              <a:rPr lang="en-US">
                <a:solidFill>
                  <a:prstClr val="black"/>
                </a:solidFill>
              </a:rPr>
              <a:pPr/>
              <a:t>19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6423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83ED0A-4341-4FB4-AC76-EA1E434E3298}" type="slidenum">
              <a:rPr lang="en-US">
                <a:solidFill>
                  <a:prstClr val="black"/>
                </a:solidFill>
              </a:rPr>
              <a:pPr/>
              <a:t>20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7563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83ED0A-4341-4FB4-AC76-EA1E434E3298}" type="slidenum">
              <a:rPr lang="en-US">
                <a:solidFill>
                  <a:prstClr val="black"/>
                </a:solidFill>
              </a:rPr>
              <a:pPr/>
              <a:t>21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3889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F83ED0A-4341-4FB4-AC76-EA1E434E3298}" type="slidenum">
              <a:rPr lang="en-US">
                <a:solidFill>
                  <a:prstClr val="black"/>
                </a:solidFill>
              </a:rPr>
              <a:pPr/>
              <a:t>22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2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52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9721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8B4A0C8-DD61-4407-8AA5-E6B1ED0128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DE974D3B-B720-4220-A693-75CE1F118AC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0917730-38F4-4BD2-998F-520C3EC3E8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93632A4-B148-4D74-A738-8F211E83B8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A2C79ED-51CD-430B-BDEE-A4E9E8D0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99210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954EC88-5539-4D5D-8546-CAC557605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2BF8B684-7DD5-42E6-A419-AAEF7FDD289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C00FC0E-38A5-4AD4-B260-E19352DB68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EC74751-4D22-4929-8B7A-1348A3577B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24BFB43-602B-4B88-AFD2-9DF4C0BEF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04867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FB960EC9-D3E0-49F5-B8AC-4A34FAE5205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BD3F349E-23FF-43EA-A069-62E61C684B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326B79C-1077-4FFA-B8AD-04C698F8F6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661CA0E-210D-40E0-9958-B418B040F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4B83FF2-A7B1-4DF3-BBF5-A5FF1BB289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277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1DC7C74-CFF4-4E6D-BBCC-F7FE448AC0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91886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51730C-4AAD-45F9-A53F-4A5D0A546A0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35714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21E588D-1E9A-4628-87B2-3C63691316E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636503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8C832A8-9CF8-413B-B163-FAF5E276311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3484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C9835D-EB52-409D-9B3B-B57578AF522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2442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9B255C-7E6F-4EF9-B3D1-0F9755EE40E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8899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E379014-795F-42E0-B2B0-FCED0B15E1D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5744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6F18105-8A32-410C-A03E-D7BA9AD80D7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7688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DD76E53-9BD7-4FB4-A4AD-0549873E1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0C357F3-6C3B-49C1-99AD-4990E84BC7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30E721-F501-4D97-8E1F-915A3A103C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7004AB3-20B8-4C21-90D8-21B47796A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8A60D7-97CA-4BE9-8849-AB636A791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592553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7A8935-F62C-4C13-96F6-473B6CEDCE7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4176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A668E01-09A6-4BAE-88F2-47D2125C7BD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5226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912185-74BD-475E-9B3B-5FCF6AB748C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21359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8B4A0C8-DD61-4407-8AA5-E6B1ED0128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DE974D3B-B720-4220-A693-75CE1F118AC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0917730-38F4-4BD2-998F-520C3EC3E8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93632A4-B148-4D74-A738-8F211E83B8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A2C79ED-51CD-430B-BDEE-A4E9E8D0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88492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DD76E53-9BD7-4FB4-A4AD-0549873E1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0C357F3-6C3B-49C1-99AD-4990E84BC7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30E721-F501-4D97-8E1F-915A3A103C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7004AB3-20B8-4C21-90D8-21B47796A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8A60D7-97CA-4BE9-8849-AB636A791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28242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42A38F9-FF66-4FEC-8F49-09BF0CA6E2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3D5AED4-8121-4833-B278-1E7D50F372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A5BB5F7-AC30-4D8E-A67F-D0460D09A3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47765A-5AAE-4BB4-BE0B-BB184A055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8BB9437-1A2B-488C-9F12-D833B1675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6777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1C441B-8149-4BF7-8329-0CA4BBC3B6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A62E2F7-8FAD-4BE8-9B87-045EC8C28C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366DA40-54E4-4752-85F3-90AFEAC263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59BAA3E-3B0A-4E29-9B6A-9F35183E06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975230D-7C4C-459B-8DF2-5C49DCA780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74B514D-9783-4563-AB58-36B00CC87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99547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D04937-4929-419D-AF27-E0D6A4E250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C428AD3-F5A8-4405-84A2-24F7EF54CC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575B8CFF-3393-4B73-96CD-0DCF82D631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61FBAD9-56EC-445B-A45C-000327661AE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A86B10E2-F232-4AE4-8E64-D328D197B5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253D3EE1-776A-4E55-A04F-0A7E41207F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D59C913-BCAE-40E9-AC02-384630E2AF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E8FEE27B-95AA-4780-B7FB-E593EE8DB0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12988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273054B-AF92-4A00-A294-D0B0D45B83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ACBB76C1-B2D2-4071-8C03-5276833E3E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93E29C01-ABC3-43E2-A0EA-8359BC02AD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CDBEBB51-3A0C-4244-A593-7E9E9BC6E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4116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C55770E9-1B6B-4FF6-9962-F0A710ED03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2485FA52-488C-495E-AE71-326CE93642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D0ED9C96-C0AA-4379-94FC-B1B18C73E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5499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42A38F9-FF66-4FEC-8F49-09BF0CA6E2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3D5AED4-8121-4833-B278-1E7D50F372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A5BB5F7-AC30-4D8E-A67F-D0460D09A3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47765A-5AAE-4BB4-BE0B-BB184A055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8BB9437-1A2B-488C-9F12-D833B1675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139254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8B23029-A91C-4EDE-9691-ADF2FAE9A4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2EFA138-2B68-484E-A532-A6D0295858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EC7D9EC-1B14-4D28-A719-CACA61BC94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61945FF-2B50-4DC9-9515-5C8ABF844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FB5E844-4576-4B97-8A26-2884945E6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4AF25BC-8177-40B4-905E-10879F97F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00162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AF34B5D-2FE5-4E5C-A828-0791FE21EE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9D0C86F-F829-4895-9948-BFEC5DA41A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CDA89CA3-5B1B-429D-B081-935D088C7F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FF89B44-2E55-449D-9755-E066BFEAAC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C44E9D1-7635-4118-9884-D41F6D3837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9804140-1DFC-47ED-9C8F-CF660DCF6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95700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954EC88-5539-4D5D-8546-CAC557605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2BF8B684-7DD5-42E6-A419-AAEF7FDD289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C00FC0E-38A5-4AD4-B260-E19352DB68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EC74751-4D22-4929-8B7A-1348A3577B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24BFB43-602B-4B88-AFD2-9DF4C0BEF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4212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FB960EC9-D3E0-49F5-B8AC-4A34FAE5205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BD3F349E-23FF-43EA-A069-62E61C684B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326B79C-1077-4FFA-B8AD-04C698F8F6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661CA0E-210D-40E0-9958-B418B040F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4B83FF2-A7B1-4DF3-BBF5-A5FF1BB289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06292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8B4A0C8-DD61-4407-8AA5-E6B1ED0128D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DE974D3B-B720-4220-A693-75CE1F118AC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30917730-38F4-4BD2-998F-520C3EC3E8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493632A4-B148-4D74-A738-8F211E83B8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A2C79ED-51CD-430B-BDEE-A4E9E8D065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7437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DD76E53-9BD7-4FB4-A4AD-0549873E1B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0C357F3-6C3B-49C1-99AD-4990E84BC7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730E721-F501-4D97-8E1F-915A3A103C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7004AB3-20B8-4C21-90D8-21B47796AE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18A60D7-97CA-4BE9-8849-AB636A791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11513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42A38F9-FF66-4FEC-8F49-09BF0CA6E2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53D5AED4-8121-4833-B278-1E7D50F372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AA5BB5F7-AC30-4D8E-A67F-D0460D09A3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47765A-5AAE-4BB4-BE0B-BB184A0559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8BB9437-1A2B-488C-9F12-D833B1675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7031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1C441B-8149-4BF7-8329-0CA4BBC3B6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A62E2F7-8FAD-4BE8-9B87-045EC8C28C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366DA40-54E4-4752-85F3-90AFEAC263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59BAA3E-3B0A-4E29-9B6A-9F35183E06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975230D-7C4C-459B-8DF2-5C49DCA780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74B514D-9783-4563-AB58-36B00CC87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25559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D04937-4929-419D-AF27-E0D6A4E250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C428AD3-F5A8-4405-84A2-24F7EF54CC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575B8CFF-3393-4B73-96CD-0DCF82D631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61FBAD9-56EC-445B-A45C-000327661AE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A86B10E2-F232-4AE4-8E64-D328D197B5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253D3EE1-776A-4E55-A04F-0A7E41207F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D59C913-BCAE-40E9-AC02-384630E2AF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E8FEE27B-95AA-4780-B7FB-E593EE8DB0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26749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273054B-AF92-4A00-A294-D0B0D45B83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ACBB76C1-B2D2-4071-8C03-5276833E3E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93E29C01-ABC3-43E2-A0EA-8359BC02AD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CDBEBB51-3A0C-4244-A593-7E9E9BC6E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1200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1C441B-8149-4BF7-8329-0CA4BBC3B6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A62E2F7-8FAD-4BE8-9B87-045EC8C28C8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9366DA40-54E4-4752-85F3-90AFEAC263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59BAA3E-3B0A-4E29-9B6A-9F35183E06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975230D-7C4C-459B-8DF2-5C49DCA780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74B514D-9783-4563-AB58-36B00CC870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67348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C55770E9-1B6B-4FF6-9962-F0A710ED03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2485FA52-488C-495E-AE71-326CE93642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D0ED9C96-C0AA-4379-94FC-B1B18C73E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334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8B23029-A91C-4EDE-9691-ADF2FAE9A4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2EFA138-2B68-484E-A532-A6D0295858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EC7D9EC-1B14-4D28-A719-CACA61BC94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61945FF-2B50-4DC9-9515-5C8ABF844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FB5E844-4576-4B97-8A26-2884945E6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4AF25BC-8177-40B4-905E-10879F97F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8017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AF34B5D-2FE5-4E5C-A828-0791FE21EE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9D0C86F-F829-4895-9948-BFEC5DA41A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CDA89CA3-5B1B-429D-B081-935D088C7F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FF89B44-2E55-449D-9755-E066BFEAAC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C44E9D1-7635-4118-9884-D41F6D3837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9804140-1DFC-47ED-9C8F-CF660DCF6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74697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954EC88-5539-4D5D-8546-CAC5576050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2BF8B684-7DD5-42E6-A419-AAEF7FDD289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C00FC0E-38A5-4AD4-B260-E19352DB68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8EC74751-4D22-4929-8B7A-1348A3577B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724BFB43-602B-4B88-AFD2-9DF4C0BEF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80453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FB960EC9-D3E0-49F5-B8AC-4A34FAE5205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BD3F349E-23FF-43EA-A069-62E61C684B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326B79C-1077-4FFA-B8AD-04C698F8F6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D661CA0E-210D-40E0-9958-B418B040F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4B83FF2-A7B1-4DF3-BBF5-A5FF1BB289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705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6D04937-4929-419D-AF27-E0D6A4E250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C428AD3-F5A8-4405-84A2-24F7EF54CC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575B8CFF-3393-4B73-96CD-0DCF82D6311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861FBAD9-56EC-445B-A45C-000327661AE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A86B10E2-F232-4AE4-8E64-D328D197B5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253D3EE1-776A-4E55-A04F-0A7E41207F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1D59C913-BCAE-40E9-AC02-384630E2AF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E8FEE27B-95AA-4780-B7FB-E593EE8DB0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9738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273054B-AF92-4A00-A294-D0B0D45B83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ACBB76C1-B2D2-4071-8C03-5276833E3E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93E29C01-ABC3-43E2-A0EA-8359BC02AD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CDBEBB51-3A0C-4244-A593-7E9E9BC6E8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18997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C55770E9-1B6B-4FF6-9962-F0A710ED03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2485FA52-488C-495E-AE71-326CE93642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D0ED9C96-C0AA-4379-94FC-B1B18C73E9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33689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8B23029-A91C-4EDE-9691-ADF2FAE9A4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12EFA138-2B68-484E-A532-A6D02958587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EC7D9EC-1B14-4D28-A719-CACA61BC94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661945FF-2B50-4DC9-9515-5C8ABF844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0FB5E844-4576-4B97-8A26-2884945E61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94AF25BC-8177-40B4-905E-10879F97F1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16002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7AF34B5D-2FE5-4E5C-A828-0791FE21EE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99D0C86F-F829-4895-9948-BFEC5DA41A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CDA89CA3-5B1B-429D-B081-935D088C7F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DFF89B44-2E55-449D-9755-E066BFEAAC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AC44E9D1-7635-4118-9884-D41F6D3837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79804140-1DFC-47ED-9C8F-CF660DCF6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65593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105C6CC5-2976-48E4-9DA7-C6F68A4364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00154F7-EC49-4C91-8296-BE7D75C7FD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F5904F1-A638-4D0B-AF9F-7068DD644A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E0C165-B762-42E3-8810-94456B5AF9B2}" type="datetimeFigureOut">
              <a:rPr lang="en-US" smtClean="0"/>
              <a:t>4/8/2023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A1AE09B-ABDD-4D81-8056-A45AA92C610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D966D88-646F-462B-8F2B-A416C3B259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0D0775-F658-44BD-831E-2B32475A4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5130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 i="0">
                <a:effectLst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48BE0F1-969F-4946-AD28-C66014FF48AC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7230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105C6CC5-2976-48E4-9DA7-C6F68A4364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00154F7-EC49-4C91-8296-BE7D75C7FD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F5904F1-A638-4D0B-AF9F-7068DD644A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A1AE09B-ABDD-4D81-8056-A45AA92C610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D966D88-646F-462B-8F2B-A416C3B259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463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105C6CC5-2976-48E4-9DA7-C6F68A4364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00154F7-EC49-4C91-8296-BE7D75C7FD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F5904F1-A638-4D0B-AF9F-7068DD644A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E0C165-B762-42E3-8810-94456B5AF9B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4/8/2023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A1AE09B-ABDD-4D81-8056-A45AA92C610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4D966D88-646F-462B-8F2B-A416C3B259B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0D0775-F658-44BD-831E-2B32475A435C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9075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.bin"/><Relationship Id="rId3" Type="http://schemas.openxmlformats.org/officeDocument/2006/relationships/image" Target="../media/image16.jpg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2.bin"/><Relationship Id="rId11" Type="http://schemas.openxmlformats.org/officeDocument/2006/relationships/image" Target="../media/image24.wmf"/><Relationship Id="rId5" Type="http://schemas.openxmlformats.org/officeDocument/2006/relationships/image" Target="../media/image21.wmf"/><Relationship Id="rId10" Type="http://schemas.openxmlformats.org/officeDocument/2006/relationships/oleObject" Target="../embeddings/oleObject14.bin"/><Relationship Id="rId4" Type="http://schemas.openxmlformats.org/officeDocument/2006/relationships/oleObject" Target="../embeddings/oleObject11.bin"/><Relationship Id="rId9" Type="http://schemas.openxmlformats.org/officeDocument/2006/relationships/image" Target="../media/image23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oleObject" Target="../embeddings/oleObject15.bin"/><Relationship Id="rId7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16.bin"/><Relationship Id="rId10" Type="http://schemas.openxmlformats.org/officeDocument/2006/relationships/image" Target="../media/image25.wmf"/><Relationship Id="rId4" Type="http://schemas.openxmlformats.org/officeDocument/2006/relationships/image" Target="../media/image6.wmf"/><Relationship Id="rId9" Type="http://schemas.openxmlformats.org/officeDocument/2006/relationships/oleObject" Target="../embeddings/oleObject18.bin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.bin"/><Relationship Id="rId3" Type="http://schemas.openxmlformats.org/officeDocument/2006/relationships/image" Target="../media/image30.jpg"/><Relationship Id="rId7" Type="http://schemas.openxmlformats.org/officeDocument/2006/relationships/image" Target="../media/image27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20.bin"/><Relationship Id="rId11" Type="http://schemas.openxmlformats.org/officeDocument/2006/relationships/image" Target="../media/image29.wmf"/><Relationship Id="rId5" Type="http://schemas.openxmlformats.org/officeDocument/2006/relationships/image" Target="../media/image26.wmf"/><Relationship Id="rId10" Type="http://schemas.openxmlformats.org/officeDocument/2006/relationships/oleObject" Target="../embeddings/oleObject22.bin"/><Relationship Id="rId4" Type="http://schemas.openxmlformats.org/officeDocument/2006/relationships/oleObject" Target="../embeddings/oleObject19.bin"/><Relationship Id="rId9" Type="http://schemas.openxmlformats.org/officeDocument/2006/relationships/image" Target="../media/image28.w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.bin"/><Relationship Id="rId3" Type="http://schemas.openxmlformats.org/officeDocument/2006/relationships/image" Target="../media/image30.jpg"/><Relationship Id="rId7" Type="http://schemas.openxmlformats.org/officeDocument/2006/relationships/image" Target="../media/image3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31.wmf"/><Relationship Id="rId4" Type="http://schemas.openxmlformats.org/officeDocument/2006/relationships/oleObject" Target="../embeddings/oleObject23.bin"/><Relationship Id="rId9" Type="http://schemas.openxmlformats.org/officeDocument/2006/relationships/image" Target="../media/image33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8.bin"/><Relationship Id="rId3" Type="http://schemas.openxmlformats.org/officeDocument/2006/relationships/image" Target="../media/image30.jpg"/><Relationship Id="rId7" Type="http://schemas.openxmlformats.org/officeDocument/2006/relationships/image" Target="../media/image35.wmf"/><Relationship Id="rId2" Type="http://schemas.openxmlformats.org/officeDocument/2006/relationships/slideLayout" Target="../slideLayouts/slideLayout40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27.bin"/><Relationship Id="rId5" Type="http://schemas.openxmlformats.org/officeDocument/2006/relationships/image" Target="../media/image34.wmf"/><Relationship Id="rId4" Type="http://schemas.openxmlformats.org/officeDocument/2006/relationships/oleObject" Target="../embeddings/oleObject26.bin"/><Relationship Id="rId9" Type="http://schemas.openxmlformats.org/officeDocument/2006/relationships/image" Target="../media/image36.w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1.bin"/><Relationship Id="rId13" Type="http://schemas.openxmlformats.org/officeDocument/2006/relationships/image" Target="../media/image41.wmf"/><Relationship Id="rId18" Type="http://schemas.openxmlformats.org/officeDocument/2006/relationships/image" Target="../media/image43.wmf"/><Relationship Id="rId3" Type="http://schemas.openxmlformats.org/officeDocument/2006/relationships/image" Target="../media/image30.jpg"/><Relationship Id="rId21" Type="http://schemas.openxmlformats.org/officeDocument/2006/relationships/image" Target="../media/image47.png"/><Relationship Id="rId7" Type="http://schemas.openxmlformats.org/officeDocument/2006/relationships/image" Target="../media/image38.wmf"/><Relationship Id="rId12" Type="http://schemas.openxmlformats.org/officeDocument/2006/relationships/oleObject" Target="../embeddings/oleObject33.bin"/><Relationship Id="rId17" Type="http://schemas.openxmlformats.org/officeDocument/2006/relationships/oleObject" Target="../embeddings/oleObject35.bin"/><Relationship Id="rId2" Type="http://schemas.openxmlformats.org/officeDocument/2006/relationships/slideLayout" Target="../slideLayouts/slideLayout40.xml"/><Relationship Id="rId16" Type="http://schemas.openxmlformats.org/officeDocument/2006/relationships/image" Target="../media/image42.wmf"/><Relationship Id="rId20" Type="http://schemas.openxmlformats.org/officeDocument/2006/relationships/image" Target="../media/image44.wmf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30.bin"/><Relationship Id="rId11" Type="http://schemas.openxmlformats.org/officeDocument/2006/relationships/image" Target="../media/image40.wmf"/><Relationship Id="rId5" Type="http://schemas.openxmlformats.org/officeDocument/2006/relationships/image" Target="../media/image37.wmf"/><Relationship Id="rId15" Type="http://schemas.openxmlformats.org/officeDocument/2006/relationships/oleObject" Target="../embeddings/oleObject34.bin"/><Relationship Id="rId23" Type="http://schemas.openxmlformats.org/officeDocument/2006/relationships/image" Target="../media/image45.wmf"/><Relationship Id="rId10" Type="http://schemas.openxmlformats.org/officeDocument/2006/relationships/oleObject" Target="../embeddings/oleObject32.bin"/><Relationship Id="rId19" Type="http://schemas.openxmlformats.org/officeDocument/2006/relationships/oleObject" Target="../embeddings/oleObject36.bin"/><Relationship Id="rId4" Type="http://schemas.openxmlformats.org/officeDocument/2006/relationships/oleObject" Target="../embeddings/oleObject29.bin"/><Relationship Id="rId9" Type="http://schemas.openxmlformats.org/officeDocument/2006/relationships/image" Target="../media/image39.wmf"/><Relationship Id="rId14" Type="http://schemas.openxmlformats.org/officeDocument/2006/relationships/image" Target="../media/image46.png"/><Relationship Id="rId22" Type="http://schemas.openxmlformats.org/officeDocument/2006/relationships/oleObject" Target="../embeddings/oleObject37.bin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wmf"/><Relationship Id="rId13" Type="http://schemas.openxmlformats.org/officeDocument/2006/relationships/oleObject" Target="../embeddings/oleObject42.bin"/><Relationship Id="rId18" Type="http://schemas.openxmlformats.org/officeDocument/2006/relationships/image" Target="../media/image54.wmf"/><Relationship Id="rId3" Type="http://schemas.openxmlformats.org/officeDocument/2006/relationships/image" Target="../media/image30.jpg"/><Relationship Id="rId7" Type="http://schemas.openxmlformats.org/officeDocument/2006/relationships/oleObject" Target="../embeddings/oleObject39.bin"/><Relationship Id="rId12" Type="http://schemas.openxmlformats.org/officeDocument/2006/relationships/image" Target="../media/image51.wmf"/><Relationship Id="rId17" Type="http://schemas.openxmlformats.org/officeDocument/2006/relationships/oleObject" Target="../embeddings/oleObject44.bin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53.wmf"/><Relationship Id="rId1" Type="http://schemas.openxmlformats.org/officeDocument/2006/relationships/vmlDrawing" Target="../drawings/vmlDrawing10.vml"/><Relationship Id="rId6" Type="http://schemas.openxmlformats.org/officeDocument/2006/relationships/image" Target="../media/image48.wmf"/><Relationship Id="rId11" Type="http://schemas.openxmlformats.org/officeDocument/2006/relationships/oleObject" Target="../embeddings/oleObject41.bin"/><Relationship Id="rId5" Type="http://schemas.openxmlformats.org/officeDocument/2006/relationships/oleObject" Target="../embeddings/oleObject38.bin"/><Relationship Id="rId15" Type="http://schemas.openxmlformats.org/officeDocument/2006/relationships/oleObject" Target="../embeddings/oleObject43.bin"/><Relationship Id="rId10" Type="http://schemas.openxmlformats.org/officeDocument/2006/relationships/image" Target="../media/image50.wmf"/><Relationship Id="rId4" Type="http://schemas.openxmlformats.org/officeDocument/2006/relationships/image" Target="../media/image47.png"/><Relationship Id="rId9" Type="http://schemas.openxmlformats.org/officeDocument/2006/relationships/oleObject" Target="../embeddings/oleObject40.bin"/><Relationship Id="rId14" Type="http://schemas.openxmlformats.org/officeDocument/2006/relationships/image" Target="../media/image52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eg"/><Relationship Id="rId13" Type="http://schemas.openxmlformats.org/officeDocument/2006/relationships/slide" Target="slide24.xml"/><Relationship Id="rId3" Type="http://schemas.openxmlformats.org/officeDocument/2006/relationships/slide" Target="slide19.xml"/><Relationship Id="rId7" Type="http://schemas.openxmlformats.org/officeDocument/2006/relationships/slide" Target="slide21.xml"/><Relationship Id="rId12" Type="http://schemas.openxmlformats.org/officeDocument/2006/relationships/image" Target="../media/image60.jpeg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58.jpeg"/><Relationship Id="rId11" Type="http://schemas.openxmlformats.org/officeDocument/2006/relationships/slide" Target="slide22.xml"/><Relationship Id="rId5" Type="http://schemas.openxmlformats.org/officeDocument/2006/relationships/slide" Target="slide20.xml"/><Relationship Id="rId10" Type="http://schemas.openxmlformats.org/officeDocument/2006/relationships/image" Target="../media/image56.wmf"/><Relationship Id="rId4" Type="http://schemas.openxmlformats.org/officeDocument/2006/relationships/image" Target="../media/image57.jpeg"/><Relationship Id="rId9" Type="http://schemas.openxmlformats.org/officeDocument/2006/relationships/oleObject" Target="../embeddings/oleObject45.bin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jpeg"/><Relationship Id="rId13" Type="http://schemas.openxmlformats.org/officeDocument/2006/relationships/oleObject" Target="../embeddings/oleObject49.bin"/><Relationship Id="rId18" Type="http://schemas.openxmlformats.org/officeDocument/2006/relationships/image" Target="../media/image65.wmf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66.wmf"/><Relationship Id="rId7" Type="http://schemas.openxmlformats.org/officeDocument/2006/relationships/image" Target="../media/image56.wmf"/><Relationship Id="rId12" Type="http://schemas.openxmlformats.org/officeDocument/2006/relationships/image" Target="../media/image62.wmf"/><Relationship Id="rId17" Type="http://schemas.openxmlformats.org/officeDocument/2006/relationships/oleObject" Target="../embeddings/oleObject51.bin"/><Relationship Id="rId2" Type="http://schemas.openxmlformats.org/officeDocument/2006/relationships/slideLayout" Target="../slideLayouts/slideLayout18.xml"/><Relationship Id="rId16" Type="http://schemas.openxmlformats.org/officeDocument/2006/relationships/image" Target="../media/image64.wmf"/><Relationship Id="rId20" Type="http://schemas.openxmlformats.org/officeDocument/2006/relationships/oleObject" Target="../embeddings/oleObject52.bin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46.bin"/><Relationship Id="rId11" Type="http://schemas.openxmlformats.org/officeDocument/2006/relationships/oleObject" Target="../embeddings/oleObject48.bin"/><Relationship Id="rId5" Type="http://schemas.openxmlformats.org/officeDocument/2006/relationships/audio" Target="../media/audio2.wav"/><Relationship Id="rId15" Type="http://schemas.openxmlformats.org/officeDocument/2006/relationships/oleObject" Target="../embeddings/oleObject50.bin"/><Relationship Id="rId23" Type="http://schemas.openxmlformats.org/officeDocument/2006/relationships/image" Target="../media/image67.wmf"/><Relationship Id="rId10" Type="http://schemas.openxmlformats.org/officeDocument/2006/relationships/image" Target="../media/image61.wmf"/><Relationship Id="rId19" Type="http://schemas.openxmlformats.org/officeDocument/2006/relationships/slide" Target="slide18.xml"/><Relationship Id="rId4" Type="http://schemas.openxmlformats.org/officeDocument/2006/relationships/audio" Target="../media/audio1.wav"/><Relationship Id="rId9" Type="http://schemas.openxmlformats.org/officeDocument/2006/relationships/oleObject" Target="../embeddings/oleObject47.bin"/><Relationship Id="rId14" Type="http://schemas.openxmlformats.org/officeDocument/2006/relationships/image" Target="../media/image63.wmf"/><Relationship Id="rId22" Type="http://schemas.openxmlformats.org/officeDocument/2006/relationships/oleObject" Target="../embeddings/oleObject53.bin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5.bin"/><Relationship Id="rId13" Type="http://schemas.openxmlformats.org/officeDocument/2006/relationships/image" Target="../media/image70.wmf"/><Relationship Id="rId18" Type="http://schemas.openxmlformats.org/officeDocument/2006/relationships/slide" Target="slide18.xml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73.wmf"/><Relationship Id="rId7" Type="http://schemas.openxmlformats.org/officeDocument/2006/relationships/image" Target="../media/image56.wmf"/><Relationship Id="rId12" Type="http://schemas.openxmlformats.org/officeDocument/2006/relationships/oleObject" Target="../embeddings/oleObject57.bin"/><Relationship Id="rId17" Type="http://schemas.openxmlformats.org/officeDocument/2006/relationships/image" Target="../media/image72.wmf"/><Relationship Id="rId2" Type="http://schemas.openxmlformats.org/officeDocument/2006/relationships/slideLayout" Target="../slideLayouts/slideLayout18.xml"/><Relationship Id="rId16" Type="http://schemas.openxmlformats.org/officeDocument/2006/relationships/oleObject" Target="../embeddings/oleObject59.bin"/><Relationship Id="rId20" Type="http://schemas.openxmlformats.org/officeDocument/2006/relationships/oleObject" Target="../embeddings/oleObject60.bin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54.bin"/><Relationship Id="rId11" Type="http://schemas.openxmlformats.org/officeDocument/2006/relationships/image" Target="../media/image69.wmf"/><Relationship Id="rId5" Type="http://schemas.openxmlformats.org/officeDocument/2006/relationships/audio" Target="../media/audio2.wav"/><Relationship Id="rId15" Type="http://schemas.openxmlformats.org/officeDocument/2006/relationships/image" Target="../media/image71.wmf"/><Relationship Id="rId10" Type="http://schemas.openxmlformats.org/officeDocument/2006/relationships/oleObject" Target="../embeddings/oleObject56.bin"/><Relationship Id="rId19" Type="http://schemas.openxmlformats.org/officeDocument/2006/relationships/image" Target="../media/image74.png"/><Relationship Id="rId4" Type="http://schemas.openxmlformats.org/officeDocument/2006/relationships/audio" Target="../media/audio1.wav"/><Relationship Id="rId9" Type="http://schemas.openxmlformats.org/officeDocument/2006/relationships/image" Target="../media/image68.wmf"/><Relationship Id="rId14" Type="http://schemas.openxmlformats.org/officeDocument/2006/relationships/oleObject" Target="../embeddings/oleObject58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75.png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4.vml"/><Relationship Id="rId6" Type="http://schemas.openxmlformats.org/officeDocument/2006/relationships/slide" Target="slide18.xml"/><Relationship Id="rId5" Type="http://schemas.openxmlformats.org/officeDocument/2006/relationships/image" Target="../media/image56.wmf"/><Relationship Id="rId4" Type="http://schemas.openxmlformats.org/officeDocument/2006/relationships/oleObject" Target="../embeddings/oleObject61.bin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3.bin"/><Relationship Id="rId13" Type="http://schemas.openxmlformats.org/officeDocument/2006/relationships/image" Target="../media/image78.wmf"/><Relationship Id="rId18" Type="http://schemas.openxmlformats.org/officeDocument/2006/relationships/slide" Target="slide18.xml"/><Relationship Id="rId3" Type="http://schemas.openxmlformats.org/officeDocument/2006/relationships/notesSlide" Target="../notesSlides/notesSlide7.xml"/><Relationship Id="rId21" Type="http://schemas.openxmlformats.org/officeDocument/2006/relationships/image" Target="../media/image81.wmf"/><Relationship Id="rId7" Type="http://schemas.openxmlformats.org/officeDocument/2006/relationships/image" Target="../media/image56.wmf"/><Relationship Id="rId12" Type="http://schemas.openxmlformats.org/officeDocument/2006/relationships/oleObject" Target="../embeddings/oleObject65.bin"/><Relationship Id="rId17" Type="http://schemas.openxmlformats.org/officeDocument/2006/relationships/image" Target="../media/image80.wmf"/><Relationship Id="rId25" Type="http://schemas.openxmlformats.org/officeDocument/2006/relationships/image" Target="../media/image83.wmf"/><Relationship Id="rId2" Type="http://schemas.openxmlformats.org/officeDocument/2006/relationships/slideLayout" Target="../slideLayouts/slideLayout18.xml"/><Relationship Id="rId16" Type="http://schemas.openxmlformats.org/officeDocument/2006/relationships/oleObject" Target="../embeddings/oleObject67.bin"/><Relationship Id="rId20" Type="http://schemas.openxmlformats.org/officeDocument/2006/relationships/oleObject" Target="../embeddings/oleObject68.bin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62.bin"/><Relationship Id="rId11" Type="http://schemas.openxmlformats.org/officeDocument/2006/relationships/image" Target="../media/image77.wmf"/><Relationship Id="rId24" Type="http://schemas.openxmlformats.org/officeDocument/2006/relationships/oleObject" Target="../embeddings/oleObject70.bin"/><Relationship Id="rId5" Type="http://schemas.openxmlformats.org/officeDocument/2006/relationships/audio" Target="../media/audio2.wav"/><Relationship Id="rId15" Type="http://schemas.openxmlformats.org/officeDocument/2006/relationships/image" Target="../media/image79.wmf"/><Relationship Id="rId23" Type="http://schemas.openxmlformats.org/officeDocument/2006/relationships/image" Target="../media/image82.wmf"/><Relationship Id="rId10" Type="http://schemas.openxmlformats.org/officeDocument/2006/relationships/oleObject" Target="../embeddings/oleObject64.bin"/><Relationship Id="rId19" Type="http://schemas.openxmlformats.org/officeDocument/2006/relationships/image" Target="../media/image84.png"/><Relationship Id="rId4" Type="http://schemas.openxmlformats.org/officeDocument/2006/relationships/audio" Target="../media/audio1.wav"/><Relationship Id="rId9" Type="http://schemas.openxmlformats.org/officeDocument/2006/relationships/image" Target="../media/image76.wmf"/><Relationship Id="rId14" Type="http://schemas.openxmlformats.org/officeDocument/2006/relationships/oleObject" Target="../embeddings/oleObject66.bin"/><Relationship Id="rId22" Type="http://schemas.openxmlformats.org/officeDocument/2006/relationships/oleObject" Target="../embeddings/oleObject69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4" Type="http://schemas.openxmlformats.org/officeDocument/2006/relationships/image" Target="../media/image56.wmf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wmf"/><Relationship Id="rId3" Type="http://schemas.openxmlformats.org/officeDocument/2006/relationships/oleObject" Target="../embeddings/oleObject72.bin"/><Relationship Id="rId7" Type="http://schemas.openxmlformats.org/officeDocument/2006/relationships/oleObject" Target="../embeddings/oleObject7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87.wmf"/><Relationship Id="rId11" Type="http://schemas.openxmlformats.org/officeDocument/2006/relationships/image" Target="../media/image91.gif"/><Relationship Id="rId5" Type="http://schemas.openxmlformats.org/officeDocument/2006/relationships/oleObject" Target="../embeddings/oleObject73.bin"/><Relationship Id="rId10" Type="http://schemas.openxmlformats.org/officeDocument/2006/relationships/image" Target="../media/image90.gif"/><Relationship Id="rId4" Type="http://schemas.openxmlformats.org/officeDocument/2006/relationships/image" Target="../media/image86.wmf"/><Relationship Id="rId9" Type="http://schemas.openxmlformats.org/officeDocument/2006/relationships/image" Target="../media/image89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gif"/><Relationship Id="rId3" Type="http://schemas.openxmlformats.org/officeDocument/2006/relationships/oleObject" Target="../embeddings/oleObject75.bin"/><Relationship Id="rId7" Type="http://schemas.openxmlformats.org/officeDocument/2006/relationships/hyperlink" Target="https://lh3.googleusercontent.com/-uFJ0_soPX6Q/WsHE8fFrwwI/AAAAAAAABI4/U2wtNKuanXsSyMFi1181xvjTZEBo8qoNACHMYCw/1-mau_slide_powerpoint_dep_ctu.vn_(30).gif" TargetMode="Externa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image" Target="../media/image93.wmf"/><Relationship Id="rId11" Type="http://schemas.openxmlformats.org/officeDocument/2006/relationships/image" Target="../media/image91.gif"/><Relationship Id="rId5" Type="http://schemas.openxmlformats.org/officeDocument/2006/relationships/oleObject" Target="../embeddings/oleObject76.bin"/><Relationship Id="rId10" Type="http://schemas.openxmlformats.org/officeDocument/2006/relationships/image" Target="../media/image90.gif"/><Relationship Id="rId4" Type="http://schemas.openxmlformats.org/officeDocument/2006/relationships/image" Target="../media/image92.wmf"/><Relationship Id="rId9" Type="http://schemas.openxmlformats.org/officeDocument/2006/relationships/image" Target="../media/image89.gif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gif"/><Relationship Id="rId2" Type="http://schemas.openxmlformats.org/officeDocument/2006/relationships/image" Target="../media/image96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6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9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3" Type="http://schemas.openxmlformats.org/officeDocument/2006/relationships/image" Target="../media/image16.jpg"/><Relationship Id="rId7" Type="http://schemas.openxmlformats.org/officeDocument/2006/relationships/oleObject" Target="../embeddings/oleObject5.bin"/><Relationship Id="rId12" Type="http://schemas.openxmlformats.org/officeDocument/2006/relationships/image" Target="../media/image15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2.wmf"/><Relationship Id="rId11" Type="http://schemas.openxmlformats.org/officeDocument/2006/relationships/oleObject" Target="../embeddings/oleObject7.bin"/><Relationship Id="rId5" Type="http://schemas.openxmlformats.org/officeDocument/2006/relationships/oleObject" Target="../embeddings/oleObject4.bin"/><Relationship Id="rId10" Type="http://schemas.openxmlformats.org/officeDocument/2006/relationships/image" Target="../media/image14.wmf"/><Relationship Id="rId4" Type="http://schemas.openxmlformats.org/officeDocument/2006/relationships/image" Target="../media/image17.png"/><Relationship Id="rId9" Type="http://schemas.openxmlformats.org/officeDocument/2006/relationships/oleObject" Target="../embeddings/oleObject6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3" Type="http://schemas.openxmlformats.org/officeDocument/2006/relationships/image" Target="../media/image16.jpg"/><Relationship Id="rId7" Type="http://schemas.openxmlformats.org/officeDocument/2006/relationships/image" Target="../media/image1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18.wmf"/><Relationship Id="rId4" Type="http://schemas.openxmlformats.org/officeDocument/2006/relationships/oleObject" Target="../embeddings/oleObject8.bin"/><Relationship Id="rId9" Type="http://schemas.openxmlformats.org/officeDocument/2006/relationships/image" Target="../media/image20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b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ttps://lh3.googleusercontent.com/-Tk55LJDFflU/WsHNwwaiKSI/AAAAAAAAB6g/jFfcR8uLDVMfXANO8wdQVpwHcT3NMu_AQCHMYCw/h136/5-mau_slide_powerpoint_dep_ctu.vn_(27).gif">
            <a:extLst>
              <a:ext uri="{FF2B5EF4-FFF2-40B4-BE49-F238E27FC236}">
                <a16:creationId xmlns:a16="http://schemas.microsoft.com/office/drawing/2014/main" xmlns="" id="{3505E02C-2CD3-4F74-B3AE-7EDEBF5D8F6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993" y="4979963"/>
            <a:ext cx="3032007" cy="1878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14" descr="https://lh3.googleusercontent.com/-hCZmtIGIYWo/WsHN9xcCJ-I/AAAAAAAAB7c/XZXLuzX8LEgcBZyvQvRyNuKebeDk0QYhwCHMYCw/h136/6-mau_slide_powerpoint_dep_ctu.vn_(38).jpg">
            <a:extLst>
              <a:ext uri="{FF2B5EF4-FFF2-40B4-BE49-F238E27FC236}">
                <a16:creationId xmlns:a16="http://schemas.microsoft.com/office/drawing/2014/main" xmlns="" id="{B0CF9666-51B8-4643-866F-6C74CC0079B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044" y="440934"/>
            <a:ext cx="302895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4B4F0E1F-7190-4964-87D6-F1F379B7A8E2}"/>
              </a:ext>
            </a:extLst>
          </p:cNvPr>
          <p:cNvSpPr/>
          <p:nvPr/>
        </p:nvSpPr>
        <p:spPr>
          <a:xfrm>
            <a:off x="2802601" y="1336536"/>
            <a:ext cx="6980694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</a:rPr>
              <a:t>Chào mừng các thầy cô </a:t>
            </a:r>
          </a:p>
          <a:p>
            <a:pPr algn="ctr"/>
            <a:r>
              <a:rPr lang="en-US" sz="5400" b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</a:rPr>
              <a:t>về dự giờ thăm lớp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B7980FBC-76AD-4D87-AAC6-2B7FEBE2460E}"/>
              </a:ext>
            </a:extLst>
          </p:cNvPr>
          <p:cNvSpPr txBox="1"/>
          <p:nvPr/>
        </p:nvSpPr>
        <p:spPr>
          <a:xfrm flipH="1">
            <a:off x="4008706" y="3991771"/>
            <a:ext cx="647641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smtClean="0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Trường: THCS Tả Thanh Oai</a:t>
            </a:r>
          </a:p>
          <a:p>
            <a:pPr>
              <a:lnSpc>
                <a:spcPct val="150000"/>
              </a:lnSpc>
            </a:pPr>
            <a:r>
              <a:rPr lang="en-US" sz="2400" b="1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Giáo viên:</a:t>
            </a:r>
          </a:p>
          <a:p>
            <a:pPr>
              <a:lnSpc>
                <a:spcPct val="150000"/>
              </a:lnSpc>
            </a:pPr>
            <a:r>
              <a:rPr lang="en-GB" sz="2400" b="1" smtClean="0">
                <a:solidFill>
                  <a:srgbClr val="FFFF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Lớp:</a:t>
            </a:r>
            <a:endParaRPr lang="en-US" sz="2400" b="1" dirty="0">
              <a:solidFill>
                <a:srgbClr val="FFFF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931062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/>
          <p:cNvSpPr>
            <a:spLocks noChangeArrowheads="1"/>
          </p:cNvSpPr>
          <p:nvPr/>
        </p:nvSpPr>
        <p:spPr bwMode="auto">
          <a:xfrm>
            <a:off x="531938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5402012"/>
              </p:ext>
            </p:extLst>
          </p:nvPr>
        </p:nvGraphicFramePr>
        <p:xfrm>
          <a:off x="1884363" y="909638"/>
          <a:ext cx="1279525" cy="81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Equation" r:id="rId4" imgW="1282680" imgH="825480" progId="Equation.DSMT4">
                  <p:embed/>
                </p:oleObj>
              </mc:Choice>
              <mc:Fallback>
                <p:oleObj name="Equation" r:id="rId4" imgW="1282680" imgH="825480" progId="Equation.DSMT4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84363" y="909638"/>
                        <a:ext cx="1279525" cy="819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45330951"/>
              </p:ext>
            </p:extLst>
          </p:nvPr>
        </p:nvGraphicFramePr>
        <p:xfrm>
          <a:off x="8017535" y="893787"/>
          <a:ext cx="1382712" cy="81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9" name="Equation" r:id="rId6" imgW="1384200" imgH="825480" progId="Equation.DSMT4">
                  <p:embed/>
                </p:oleObj>
              </mc:Choice>
              <mc:Fallback>
                <p:oleObj name="Equation" r:id="rId6" imgW="1384200" imgH="825480" progId="Equation.DSMT4">
                  <p:embed/>
                  <p:pic>
                    <p:nvPicPr>
                      <p:cNvPr id="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17535" y="893787"/>
                        <a:ext cx="1382712" cy="819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12"/>
          <p:cNvSpPr>
            <a:spLocks noChangeArrowheads="1"/>
          </p:cNvSpPr>
          <p:nvPr/>
        </p:nvSpPr>
        <p:spPr bwMode="auto">
          <a:xfrm>
            <a:off x="531938" y="221643"/>
            <a:ext cx="8485632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Luyện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 </a:t>
            </a: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tập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 1 (SGK </a:t>
            </a: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trang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 15): </a:t>
            </a: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Tính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4774754" y="1893353"/>
            <a:ext cx="1397680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 dirty="0" err="1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Giải</a:t>
            </a:r>
            <a:r>
              <a:rPr kumimoji="0" lang="en-US" sz="2800" b="1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:</a:t>
            </a: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00714668"/>
              </p:ext>
            </p:extLst>
          </p:nvPr>
        </p:nvGraphicFramePr>
        <p:xfrm>
          <a:off x="3489219" y="2847460"/>
          <a:ext cx="396875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0" name="Equation" r:id="rId8" imgW="3974760" imgH="838080" progId="Equation.DSMT4">
                  <p:embed/>
                </p:oleObj>
              </mc:Choice>
              <mc:Fallback>
                <p:oleObj name="Equation" r:id="rId8" imgW="3974760" imgH="838080" progId="Equation.DSMT4">
                  <p:embed/>
                  <p:pic>
                    <p:nvPicPr>
                      <p:cNvPr id="2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89219" y="2847460"/>
                        <a:ext cx="3968750" cy="83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14762929"/>
              </p:ext>
            </p:extLst>
          </p:nvPr>
        </p:nvGraphicFramePr>
        <p:xfrm>
          <a:off x="3350313" y="4356271"/>
          <a:ext cx="4246562" cy="81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1" name="Equation" r:id="rId10" imgW="4254480" imgH="825480" progId="Equation.DSMT4">
                  <p:embed/>
                </p:oleObj>
              </mc:Choice>
              <mc:Fallback>
                <p:oleObj name="Equation" r:id="rId10" imgW="4254480" imgH="8254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50313" y="4356271"/>
                        <a:ext cx="4246562" cy="8191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369119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3405238-EBCC-4DFF-95A3-0D6C4EA7FF62}"/>
              </a:ext>
            </a:extLst>
          </p:cNvPr>
          <p:cNvSpPr txBox="1"/>
          <p:nvPr/>
        </p:nvSpPr>
        <p:spPr>
          <a:xfrm>
            <a:off x="524256" y="335834"/>
            <a:ext cx="11277600" cy="6776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Bài</a:t>
            </a:r>
            <a:r>
              <a:rPr lang="en-US" sz="3200" b="1" dirty="0"/>
              <a:t> </a:t>
            </a:r>
            <a:r>
              <a:rPr lang="en-US" sz="3200" b="1" dirty="0" err="1"/>
              <a:t>toán</a:t>
            </a:r>
            <a:r>
              <a:rPr lang="en-US" sz="3200" b="1" dirty="0"/>
              <a:t> </a:t>
            </a:r>
            <a:r>
              <a:rPr lang="en-US" sz="3200" b="1" dirty="0" err="1"/>
              <a:t>mở</a:t>
            </a:r>
            <a:r>
              <a:rPr lang="en-US" sz="3200" b="1" dirty="0"/>
              <a:t> </a:t>
            </a:r>
            <a:r>
              <a:rPr lang="en-US" sz="3200" b="1" dirty="0" err="1"/>
              <a:t>đầu</a:t>
            </a:r>
            <a:endParaRPr lang="en-US" sz="3200" b="1" dirty="0"/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Năm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chung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vốn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kinh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doanh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đóng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góp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như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nhau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họ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lỗ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3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họ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lãi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2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  <a:endParaRPr lang="en-US" sz="2800" dirty="0">
              <a:ea typeface="Times New Roman"/>
            </a:endParaRPr>
          </a:p>
          <a:p>
            <a:pPr marL="514350" indent="-514350">
              <a:lnSpc>
                <a:spcPct val="125000"/>
              </a:lnSpc>
              <a:spcAft>
                <a:spcPts val="1000"/>
              </a:spcAft>
              <a:buAutoNum type="alphaLcParenR"/>
            </a:pP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Phân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chỉ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</a:p>
          <a:p>
            <a:pPr algn="just">
              <a:lnSpc>
                <a:spcPct val="125000"/>
              </a:lnSpc>
              <a:spcAft>
                <a:spcPts val="1000"/>
              </a:spcAft>
            </a:pP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là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: ….</a:t>
            </a:r>
          </a:p>
          <a:p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là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:…</a:t>
            </a:r>
            <a:endParaRPr lang="en-US" sz="2800" dirty="0">
              <a:solidFill>
                <a:srgbClr val="000000"/>
              </a:solidFill>
              <a:ea typeface="Times New Roman"/>
            </a:endParaRPr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 dirty="0">
                <a:solidFill>
                  <a:srgbClr val="000000"/>
                </a:solidFill>
                <a:ea typeface="Times New Roman"/>
              </a:rPr>
              <a:t>b)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biểu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thị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bằng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phép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:</a:t>
            </a:r>
            <a:endParaRPr lang="en-US" sz="2800" dirty="0">
              <a:ea typeface="Times New Roman"/>
            </a:endParaRPr>
          </a:p>
          <a:p>
            <a:endParaRPr lang="en-US" sz="3200" b="1" dirty="0"/>
          </a:p>
          <a:p>
            <a:endParaRPr lang="en-US" sz="3200" dirty="0"/>
          </a:p>
          <a:p>
            <a:endParaRPr lang="en-US" sz="3200" dirty="0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2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08786291"/>
              </p:ext>
            </p:extLst>
          </p:nvPr>
        </p:nvGraphicFramePr>
        <p:xfrm>
          <a:off x="9770012" y="3125189"/>
          <a:ext cx="487680" cy="8331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2" name="Equation" r:id="rId3" imgW="228600" imgH="393480" progId="Equation.DSMT4">
                  <p:embed/>
                </p:oleObj>
              </mc:Choice>
              <mc:Fallback>
                <p:oleObj name="Equation" r:id="rId3" imgW="228600" imgH="393480" progId="Equation.DSMT4">
                  <p:embed/>
                  <p:pic>
                    <p:nvPicPr>
                      <p:cNvPr id="1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70012" y="3125189"/>
                        <a:ext cx="487680" cy="83312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2188003"/>
              </p:ext>
            </p:extLst>
          </p:nvPr>
        </p:nvGraphicFramePr>
        <p:xfrm>
          <a:off x="10171416" y="3723941"/>
          <a:ext cx="323850" cy="833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3" name="Equation" r:id="rId5" imgW="152280" imgH="393480" progId="Equation.DSMT4">
                  <p:embed/>
                </p:oleObj>
              </mc:Choice>
              <mc:Fallback>
                <p:oleObj name="Equation" r:id="rId5" imgW="152280" imgH="393480" progId="Equation.DSMT4">
                  <p:embed/>
                  <p:pic>
                    <p:nvPicPr>
                      <p:cNvPr id="13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71416" y="3723941"/>
                        <a:ext cx="323850" cy="833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57137317"/>
              </p:ext>
            </p:extLst>
          </p:nvPr>
        </p:nvGraphicFramePr>
        <p:xfrm>
          <a:off x="3080854" y="4792438"/>
          <a:ext cx="974725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4" name="Equation" r:id="rId7" imgW="457200" imgH="393480" progId="Equation.DSMT4">
                  <p:embed/>
                </p:oleObj>
              </mc:Choice>
              <mc:Fallback>
                <p:oleObj name="Equation" r:id="rId7" imgW="457200" imgH="393480" progId="Equation.DSMT4">
                  <p:embed/>
                  <p:pic>
                    <p:nvPicPr>
                      <p:cNvPr id="1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80854" y="4792438"/>
                        <a:ext cx="974725" cy="83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73165213"/>
              </p:ext>
            </p:extLst>
          </p:nvPr>
        </p:nvGraphicFramePr>
        <p:xfrm>
          <a:off x="4126524" y="4819967"/>
          <a:ext cx="1770184" cy="7432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5" name="Equation" r:id="rId9" imgW="1981080" imgH="838080" progId="Equation.DSMT4">
                  <p:embed/>
                </p:oleObj>
              </mc:Choice>
              <mc:Fallback>
                <p:oleObj name="Equation" r:id="rId9" imgW="1981080" imgH="8380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26524" y="4819967"/>
                        <a:ext cx="1770184" cy="74325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81812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6809589"/>
              </p:ext>
            </p:extLst>
          </p:nvPr>
        </p:nvGraphicFramePr>
        <p:xfrm>
          <a:off x="7008686" y="1116013"/>
          <a:ext cx="10033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6" name="Equation" r:id="rId4" imgW="1002960" imgH="838080" progId="Equation.DSMT4">
                  <p:embed/>
                </p:oleObj>
              </mc:Choice>
              <mc:Fallback>
                <p:oleObj name="Equation" r:id="rId4" imgW="1002960" imgH="838080" progId="Equation.DSMT4">
                  <p:embed/>
                  <p:pic>
                    <p:nvPicPr>
                      <p:cNvPr id="2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8686" y="1116013"/>
                        <a:ext cx="1003300" cy="83185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76924720"/>
              </p:ext>
            </p:extLst>
          </p:nvPr>
        </p:nvGraphicFramePr>
        <p:xfrm>
          <a:off x="3825875" y="2894013"/>
          <a:ext cx="2133600" cy="830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7" name="Equation" r:id="rId6" imgW="2133360" imgH="838080" progId="Equation.DSMT4">
                  <p:embed/>
                </p:oleObj>
              </mc:Choice>
              <mc:Fallback>
                <p:oleObj name="Equation" r:id="rId6" imgW="2133360" imgH="8380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25875" y="2894013"/>
                        <a:ext cx="2133600" cy="83026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3803137"/>
              </p:ext>
            </p:extLst>
          </p:nvPr>
        </p:nvGraphicFramePr>
        <p:xfrm>
          <a:off x="3736975" y="3913188"/>
          <a:ext cx="23114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8" name="Equation" r:id="rId8" imgW="2311200" imgH="838080" progId="Equation.DSMT4">
                  <p:embed/>
                </p:oleObj>
              </mc:Choice>
              <mc:Fallback>
                <p:oleObj name="Equation" r:id="rId8" imgW="2311200" imgH="838080" progId="Equation.DSMT4">
                  <p:embed/>
                  <p:pic>
                    <p:nvPicPr>
                      <p:cNvPr id="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36975" y="3913188"/>
                        <a:ext cx="2311400" cy="83185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14421833"/>
              </p:ext>
            </p:extLst>
          </p:nvPr>
        </p:nvGraphicFramePr>
        <p:xfrm>
          <a:off x="3495675" y="5694363"/>
          <a:ext cx="5046663" cy="833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9" name="Equation" r:id="rId10" imgW="5054400" imgH="838080" progId="Equation.DSMT4">
                  <p:embed/>
                </p:oleObj>
              </mc:Choice>
              <mc:Fallback>
                <p:oleObj name="Equation" r:id="rId10" imgW="5054400" imgH="83808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5675" y="5694363"/>
                        <a:ext cx="5046663" cy="833437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2513423" y="291335"/>
            <a:ext cx="8158577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                       </a:t>
            </a:r>
            <a:r>
              <a:rPr kumimoji="0" lang="en-US" sz="2800" b="1" i="0" u="none" strike="noStrike" cap="none" normalizeH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  </a:t>
            </a:r>
            <a:r>
              <a:rPr kumimoji="0" lang="en-US" sz="32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Phiếu học tập 1:</a:t>
            </a:r>
            <a:endParaRPr kumimoji="0" lang="en-US" sz="32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 </a:t>
            </a: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              Thực hiện phép cộng </a:t>
            </a: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3738354" y="1843532"/>
            <a:ext cx="8478363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Ta thực hiện theo các bước sau:</a:t>
            </a: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Quy đồng mẫu số </a:t>
            </a: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034237" y="1464618"/>
            <a:ext cx="18473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580002" y="4955591"/>
            <a:ext cx="439415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</a:t>
            </a:r>
            <a:r>
              <a:rPr kumimoji="0" lang="vi-VN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Cộng hai phân số cùn</a:t>
            </a:r>
            <a:r>
              <a:rPr kumimoji="0" lang="en-US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g</a:t>
            </a:r>
            <a:r>
              <a:rPr kumimoji="0" lang="vi-VN" sz="2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Times New Roman" pitchFamily="18" charset="0"/>
              </a:rPr>
              <a:t> mẫu</a:t>
            </a:r>
            <a:endParaRPr kumimoji="0" lang="vi-VN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31826" y="2771863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5.4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513051" y="2759671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519147" y="3204679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28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15240" y="3783281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-3.7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531339" y="3777703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-21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590400" y="4246638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28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773536" y="5545543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435702" y="5562014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-21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291409" y="5549822"/>
            <a:ext cx="8694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941414" y="5543726"/>
            <a:ext cx="12150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(-21)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146339" y="5549822"/>
            <a:ext cx="12150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-1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152435" y="6067982"/>
            <a:ext cx="12150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solidFill>
                  <a:srgbClr val="FF0000"/>
                </a:solidFill>
              </a:rPr>
              <a:t>28</a:t>
            </a:r>
          </a:p>
        </p:txBody>
      </p:sp>
    </p:spTree>
    <p:extLst>
      <p:ext uri="{BB962C8B-B14F-4D97-AF65-F5344CB8AC3E}">
        <p14:creationId xmlns:p14="http://schemas.microsoft.com/office/powerpoint/2010/main" val="400922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Administrator\Desktop\toán 6 sách mới\imager_42_84053_7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0751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024128" y="846743"/>
            <a:ext cx="10290048" cy="138499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lvl="0"/>
            <a:r>
              <a:rPr lang="en-US" sz="2800" b="1">
                <a:solidFill>
                  <a:srgbClr val="FF0000"/>
                </a:solidFill>
              </a:rPr>
              <a:t>Quy tắc cộng hai phân số không cùng mẫu</a:t>
            </a:r>
          </a:p>
          <a:p>
            <a:pPr lvl="0"/>
            <a:r>
              <a:rPr lang="en-US" sz="2800">
                <a:solidFill>
                  <a:srgbClr val="0000CC"/>
                </a:solidFill>
              </a:rPr>
              <a:t>Muốn cộng hai phân số không cùng mẫu, ta viết chúng dưới dạng hai phân số cùng mẫu rồi cộng các tử và giữ nguyên mẫu chung.</a:t>
            </a: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1110140" y="2720783"/>
            <a:ext cx="829957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Ví dụ 2 (SGK trang 16)</a:t>
            </a:r>
            <a:endParaRPr kumimoji="0" lang="en-US" sz="2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8" name="Rectangle 6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57635678"/>
              </p:ext>
            </p:extLst>
          </p:nvPr>
        </p:nvGraphicFramePr>
        <p:xfrm>
          <a:off x="1501124" y="3346450"/>
          <a:ext cx="1019175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0" name="Equation" r:id="rId4" imgW="1015920" imgH="838080" progId="Equation.DSMT4">
                  <p:embed/>
                </p:oleObj>
              </mc:Choice>
              <mc:Fallback>
                <p:oleObj name="Equation" r:id="rId4" imgW="1015920" imgH="838080" progId="Equation.DSMT4">
                  <p:embed/>
                  <p:pic>
                    <p:nvPicPr>
                      <p:cNvPr id="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01124" y="3346450"/>
                        <a:ext cx="1019175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tangle 8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1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68968870"/>
              </p:ext>
            </p:extLst>
          </p:nvPr>
        </p:nvGraphicFramePr>
        <p:xfrm>
          <a:off x="2713579" y="4516514"/>
          <a:ext cx="2546350" cy="830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1" name="Equation" r:id="rId6" imgW="2552400" imgH="838080" progId="Equation.DSMT4">
                  <p:embed/>
                </p:oleObj>
              </mc:Choice>
              <mc:Fallback>
                <p:oleObj name="Equation" r:id="rId6" imgW="2552400" imgH="838080" progId="Equation.DSMT4">
                  <p:embed/>
                  <p:pic>
                    <p:nvPicPr>
                      <p:cNvPr id="1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13579" y="4516514"/>
                        <a:ext cx="2546350" cy="8302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55394491"/>
              </p:ext>
            </p:extLst>
          </p:nvPr>
        </p:nvGraphicFramePr>
        <p:xfrm>
          <a:off x="2634033" y="3318420"/>
          <a:ext cx="16129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2" name="Equation" r:id="rId8" imgW="1612800" imgH="838080" progId="Equation.DSMT4">
                  <p:embed/>
                </p:oleObj>
              </mc:Choice>
              <mc:Fallback>
                <p:oleObj name="Equation" r:id="rId8" imgW="1612800" imgH="838080" progId="Equation.DSMT4">
                  <p:embed/>
                  <p:pic>
                    <p:nvPicPr>
                      <p:cNvPr id="12" name="Object 11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2634033" y="3318420"/>
                        <a:ext cx="1612900" cy="838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2"/>
          <p:cNvSpPr>
            <a:spLocks noChangeArrowheads="1"/>
          </p:cNvSpPr>
          <p:nvPr/>
        </p:nvSpPr>
        <p:spPr bwMode="auto">
          <a:xfrm>
            <a:off x="6194455" y="3398249"/>
            <a:ext cx="498744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>
                <a:solidFill>
                  <a:srgbClr val="0070C0"/>
                </a:solidFill>
                <a:cs typeface="Arial" pitchFamily="34" charset="0"/>
              </a:rPr>
              <a:t>Quy đồng mẫu số</a:t>
            </a:r>
            <a:endParaRPr kumimoji="0" lang="en-US" sz="2800" i="0" u="none" strike="noStrike" cap="none" normalizeH="0" baseline="0">
              <a:ln>
                <a:noFill/>
              </a:ln>
              <a:solidFill>
                <a:srgbClr val="0070C0"/>
              </a:solidFill>
              <a:effectLst/>
              <a:cs typeface="Arial" pitchFamily="34" charset="0"/>
            </a:endParaRPr>
          </a:p>
        </p:txBody>
      </p:sp>
      <p:cxnSp>
        <p:nvCxnSpPr>
          <p:cNvPr id="6" name="Straight Arrow Connector 5"/>
          <p:cNvCxnSpPr/>
          <p:nvPr/>
        </p:nvCxnSpPr>
        <p:spPr>
          <a:xfrm flipH="1">
            <a:off x="5463269" y="3672051"/>
            <a:ext cx="67022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2"/>
          <p:cNvSpPr>
            <a:spLocks noChangeArrowheads="1"/>
          </p:cNvSpPr>
          <p:nvPr/>
        </p:nvSpPr>
        <p:spPr bwMode="auto">
          <a:xfrm>
            <a:off x="6176167" y="4635737"/>
            <a:ext cx="498744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>
                <a:solidFill>
                  <a:srgbClr val="0070C0"/>
                </a:solidFill>
                <a:cs typeface="Arial" pitchFamily="34" charset="0"/>
              </a:rPr>
              <a:t>Cộng hai phân số có cùng mẫu</a:t>
            </a:r>
            <a:endParaRPr kumimoji="0" lang="en-US" sz="2800" i="0" u="none" strike="noStrike" cap="none" normalizeH="0" baseline="0">
              <a:ln>
                <a:noFill/>
              </a:ln>
              <a:solidFill>
                <a:srgbClr val="0070C0"/>
              </a:solidFill>
              <a:effectLst/>
              <a:cs typeface="Arial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 flipH="1">
            <a:off x="5444981" y="4909539"/>
            <a:ext cx="67022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475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3" grpId="0"/>
      <p:bldP spid="1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55091176"/>
              </p:ext>
            </p:extLst>
          </p:nvPr>
        </p:nvGraphicFramePr>
        <p:xfrm>
          <a:off x="1987296" y="1426718"/>
          <a:ext cx="4760912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4" name="Equation" r:id="rId4" imgW="3098520" imgH="838080" progId="Equation.DSMT4">
                  <p:embed/>
                </p:oleObj>
              </mc:Choice>
              <mc:Fallback>
                <p:oleObj name="Equation" r:id="rId4" imgW="3098520" imgH="838080" progId="Equation.DSMT4">
                  <p:embed/>
                  <p:pic>
                    <p:nvPicPr>
                      <p:cNvPr id="2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7296" y="1426718"/>
                        <a:ext cx="4760912" cy="83185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4144297"/>
              </p:ext>
            </p:extLst>
          </p:nvPr>
        </p:nvGraphicFramePr>
        <p:xfrm>
          <a:off x="4090162" y="2572766"/>
          <a:ext cx="4611688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5" name="Equation" r:id="rId6" imgW="2997000" imgH="838080" progId="Equation.DSMT4">
                  <p:embed/>
                </p:oleObj>
              </mc:Choice>
              <mc:Fallback>
                <p:oleObj name="Equation" r:id="rId6" imgW="2997000" imgH="83808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90162" y="2572766"/>
                        <a:ext cx="4611688" cy="83185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987296" y="644403"/>
            <a:ext cx="6681216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Luyện tập 2 (SGK trang 16)</a:t>
            </a:r>
            <a:r>
              <a:rPr kumimoji="0" lang="en-US" sz="2800" b="1" i="0" u="none" strike="noStrike" cap="none" normalizeH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 . Tính</a:t>
            </a: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847725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147142" y="3943064"/>
            <a:ext cx="8089074" cy="523220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ea typeface="Times New Roman"/>
              </a:rPr>
              <a:t>Lưu ý: </a:t>
            </a:r>
            <a:r>
              <a:rPr lang="en-US" sz="2800">
                <a:ea typeface="Times New Roman"/>
              </a:rPr>
              <a:t>Mẫu chung là bội chung nhỏ nhất của các mẫu </a:t>
            </a:r>
            <a:endParaRPr lang="en-US" sz="2800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68484589"/>
              </p:ext>
            </p:extLst>
          </p:nvPr>
        </p:nvGraphicFramePr>
        <p:xfrm>
          <a:off x="7449312" y="546867"/>
          <a:ext cx="1219200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6" name="Equation" r:id="rId8" imgW="1218960" imgH="838080" progId="Equation.DSMT4">
                  <p:embed/>
                </p:oleObj>
              </mc:Choice>
              <mc:Fallback>
                <p:oleObj name="Equation" r:id="rId8" imgW="1218960" imgH="838080" progId="Equation.DSMT4">
                  <p:embed/>
                  <p:pic>
                    <p:nvPicPr>
                      <p:cNvPr id="7" name="Object 6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7449312" y="546867"/>
                        <a:ext cx="1219200" cy="8382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41375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987296" y="132185"/>
            <a:ext cx="6608064" cy="2246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>
                <a:solidFill>
                  <a:srgbClr val="000000"/>
                </a:solidFill>
                <a:cs typeface="Arial" pitchFamily="34" charset="0"/>
              </a:rPr>
              <a:t>HĐ3. (SGK trang 16)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000000"/>
                </a:solidFill>
                <a:cs typeface="Arial" pitchFamily="34" charset="0"/>
              </a:rPr>
              <a:t>Tính các tổng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srgbClr val="000000"/>
              </a:solidFill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>
                <a:solidFill>
                  <a:srgbClr val="000000"/>
                </a:solidFill>
                <a:cs typeface="Arial" pitchFamily="34" charset="0"/>
              </a:rPr>
              <a:t>Em có nhận xét gì về kết quả đạt được.</a:t>
            </a:r>
            <a:endParaRPr lang="en-US" sz="2800">
              <a:solidFill>
                <a:prstClr val="black"/>
              </a:solidFill>
              <a:cs typeface="Arial" pitchFamily="34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800">
              <a:solidFill>
                <a:prstClr val="black"/>
              </a:solidFill>
              <a:cs typeface="Arial" pitchFamily="34" charset="0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0" y="628269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903302" y="4918424"/>
            <a:ext cx="8611653" cy="1815882"/>
          </a:xfrm>
          <a:prstGeom prst="rect">
            <a:avLst/>
          </a:prstGeom>
          <a:solidFill>
            <a:srgbClr val="FFFF00"/>
          </a:solidFill>
          <a:ln>
            <a:solidFill>
              <a:schemeClr val="bg1"/>
            </a:solidFill>
          </a:ln>
        </p:spPr>
        <p:txBody>
          <a:bodyPr wrap="none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  <a:ea typeface="Times New Roman"/>
              </a:rPr>
              <a:t>ĐN: Hai số gọi là đối nhau nếu tổng của chúng bằng 0. </a:t>
            </a:r>
          </a:p>
          <a:p>
            <a:r>
              <a:rPr lang="en-US" sz="2800" b="1">
                <a:solidFill>
                  <a:srgbClr val="FF0000"/>
                </a:solidFill>
              </a:rPr>
              <a:t>Kí hiệu số đối của phân số       là </a:t>
            </a:r>
          </a:p>
          <a:p>
            <a:endParaRPr lang="en-US" sz="2800">
              <a:solidFill>
                <a:prstClr val="black"/>
              </a:solidFill>
            </a:endParaRPr>
          </a:p>
          <a:p>
            <a:endParaRPr lang="en-US" sz="2800">
              <a:solidFill>
                <a:prstClr val="black"/>
              </a:solidFill>
            </a:endParaRPr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9717373"/>
              </p:ext>
            </p:extLst>
          </p:nvPr>
        </p:nvGraphicFramePr>
        <p:xfrm>
          <a:off x="4218305" y="622935"/>
          <a:ext cx="9525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8" name="Equation" r:id="rId4" imgW="952200" imgH="723600" progId="Equation.DSMT4">
                  <p:embed/>
                </p:oleObj>
              </mc:Choice>
              <mc:Fallback>
                <p:oleObj name="Equation" r:id="rId4" imgW="952200" imgH="723600" progId="Equation.DSMT4">
                  <p:embed/>
                  <p:pic>
                    <p:nvPicPr>
                      <p:cNvPr id="7" name="Object 6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218305" y="622935"/>
                        <a:ext cx="9525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36543400"/>
              </p:ext>
            </p:extLst>
          </p:nvPr>
        </p:nvGraphicFramePr>
        <p:xfrm>
          <a:off x="5356162" y="598551"/>
          <a:ext cx="8763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19" name="Equation" r:id="rId6" imgW="876240" imgH="723600" progId="Equation.DSMT4">
                  <p:embed/>
                </p:oleObj>
              </mc:Choice>
              <mc:Fallback>
                <p:oleObj name="Equation" r:id="rId6" imgW="876240" imgH="723600" progId="Equation.DSMT4">
                  <p:embed/>
                  <p:pic>
                    <p:nvPicPr>
                      <p:cNvPr id="8" name="Object 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5356162" y="598551"/>
                        <a:ext cx="8763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8"/>
          <p:cNvSpPr/>
          <p:nvPr/>
        </p:nvSpPr>
        <p:spPr>
          <a:xfrm>
            <a:off x="4367001" y="2034570"/>
            <a:ext cx="93166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>
                <a:solidFill>
                  <a:srgbClr val="000000"/>
                </a:solidFill>
                <a:cs typeface="Arial" pitchFamily="34" charset="0"/>
              </a:rPr>
              <a:t>Giải </a:t>
            </a:r>
          </a:p>
        </p:txBody>
      </p:sp>
      <p:sp>
        <p:nvSpPr>
          <p:cNvPr id="10" name="Rectangle 7"/>
          <p:cNvSpPr>
            <a:spLocks noChangeArrowheads="1"/>
          </p:cNvSpPr>
          <p:nvPr/>
        </p:nvSpPr>
        <p:spPr bwMode="auto">
          <a:xfrm>
            <a:off x="0" y="-219456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1" name="Object 1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42533332"/>
              </p:ext>
            </p:extLst>
          </p:nvPr>
        </p:nvGraphicFramePr>
        <p:xfrm>
          <a:off x="2076133" y="2652713"/>
          <a:ext cx="3022600" cy="717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0" name="Equation" r:id="rId8" imgW="3035160" imgH="723600" progId="Equation.DSMT4">
                  <p:embed/>
                </p:oleObj>
              </mc:Choice>
              <mc:Fallback>
                <p:oleObj name="Equation" r:id="rId8" imgW="3035160" imgH="723600" progId="Equation.DSMT4">
                  <p:embed/>
                  <p:pic>
                    <p:nvPicPr>
                      <p:cNvPr id="11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6133" y="2652713"/>
                        <a:ext cx="3022600" cy="717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0" y="-219456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09137140"/>
              </p:ext>
            </p:extLst>
          </p:nvPr>
        </p:nvGraphicFramePr>
        <p:xfrm>
          <a:off x="2084769" y="3530410"/>
          <a:ext cx="2451100" cy="717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1" name="Equation" r:id="rId10" imgW="2450880" imgH="723600" progId="Equation.DSMT4">
                  <p:embed/>
                </p:oleObj>
              </mc:Choice>
              <mc:Fallback>
                <p:oleObj name="Equation" r:id="rId10" imgW="2450880" imgH="723600" progId="Equation.DSMT4">
                  <p:embed/>
                  <p:pic>
                    <p:nvPicPr>
                      <p:cNvPr id="13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84769" y="3530410"/>
                        <a:ext cx="2451100" cy="7175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2060448" y="4401312"/>
            <a:ext cx="6461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/>
              <a:t>Nhận xét: Tổng của chúng bằng 0</a:t>
            </a:r>
          </a:p>
        </p:txBody>
      </p:sp>
      <p:sp>
        <p:nvSpPr>
          <p:cNvPr id="16" name="Cloud Callout 15"/>
          <p:cNvSpPr/>
          <p:nvPr/>
        </p:nvSpPr>
        <p:spPr>
          <a:xfrm>
            <a:off x="9229344" y="103426"/>
            <a:ext cx="2133600" cy="2304288"/>
          </a:xfrm>
          <a:prstGeom prst="cloudCallout">
            <a:avLst>
              <a:gd name="adj1" fmla="val -51690"/>
              <a:gd name="adj2" fmla="val 9265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  <a:p>
            <a:pPr algn="ctr"/>
            <a:endParaRPr lang="en-US" sz="2000"/>
          </a:p>
          <a:p>
            <a:pPr algn="ctr"/>
            <a:endParaRPr lang="en-US" sz="2000"/>
          </a:p>
          <a:p>
            <a:pPr algn="ctr"/>
            <a:r>
              <a:rPr lang="en-US" sz="2000"/>
              <a:t>gọi là hai     số đối nhau</a:t>
            </a:r>
          </a:p>
        </p:txBody>
      </p:sp>
      <p:graphicFrame>
        <p:nvGraphicFramePr>
          <p:cNvPr id="1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73727839"/>
              </p:ext>
            </p:extLst>
          </p:nvPr>
        </p:nvGraphicFramePr>
        <p:xfrm>
          <a:off x="9921494" y="531669"/>
          <a:ext cx="7493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2" name="Equation" r:id="rId12" imgW="749160" imgH="723600" progId="Equation.DSMT4">
                  <p:embed/>
                </p:oleObj>
              </mc:Choice>
              <mc:Fallback>
                <p:oleObj name="Equation" r:id="rId12" imgW="749160" imgH="723600" progId="Equation.DSMT4">
                  <p:embed/>
                  <p:pic>
                    <p:nvPicPr>
                      <p:cNvPr id="18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21494" y="531669"/>
                        <a:ext cx="749300" cy="723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8FA8AE27-797C-4886-9656-E6A18C520636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522208" y="3449248"/>
            <a:ext cx="866775" cy="962025"/>
          </a:xfrm>
          <a:prstGeom prst="rect">
            <a:avLst/>
          </a:prstGeom>
        </p:spPr>
      </p:pic>
      <p:graphicFrame>
        <p:nvGraphicFramePr>
          <p:cNvPr id="20" name="Objec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9445306"/>
              </p:ext>
            </p:extLst>
          </p:nvPr>
        </p:nvGraphicFramePr>
        <p:xfrm>
          <a:off x="6174358" y="5365305"/>
          <a:ext cx="275209" cy="6085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3" name="Equation" r:id="rId15" imgW="330120" imgH="736560" progId="Equation.DSMT4">
                  <p:embed/>
                </p:oleObj>
              </mc:Choice>
              <mc:Fallback>
                <p:oleObj name="Equation" r:id="rId15" imgW="330120" imgH="736560" progId="Equation.DSMT4">
                  <p:embed/>
                  <p:pic>
                    <p:nvPicPr>
                      <p:cNvPr id="2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74358" y="5365305"/>
                        <a:ext cx="275209" cy="60853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13628157"/>
              </p:ext>
            </p:extLst>
          </p:nvPr>
        </p:nvGraphicFramePr>
        <p:xfrm>
          <a:off x="6928295" y="5267005"/>
          <a:ext cx="4572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4" name="Equation" r:id="rId17" imgW="457200" imgH="736560" progId="Equation.DSMT4">
                  <p:embed/>
                </p:oleObj>
              </mc:Choice>
              <mc:Fallback>
                <p:oleObj name="Equation" r:id="rId17" imgW="457200" imgH="736560" progId="Equation.DSMT4">
                  <p:embed/>
                  <p:pic>
                    <p:nvPicPr>
                      <p:cNvPr id="22" name="Object 21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6928295" y="5267005"/>
                        <a:ext cx="4572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59106844"/>
              </p:ext>
            </p:extLst>
          </p:nvPr>
        </p:nvGraphicFramePr>
        <p:xfrm>
          <a:off x="5298666" y="5923280"/>
          <a:ext cx="1790700" cy="81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5" name="Equation" r:id="rId19" imgW="1790640" imgH="812520" progId="Equation.DSMT4">
                  <p:embed/>
                </p:oleObj>
              </mc:Choice>
              <mc:Fallback>
                <p:oleObj name="Equation" r:id="rId19" imgW="1790640" imgH="812520" progId="Equation.DSMT4">
                  <p:embed/>
                  <p:pic>
                    <p:nvPicPr>
                      <p:cNvPr id="2" name="Object 1"/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5298666" y="5923280"/>
                        <a:ext cx="1790700" cy="812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ounded Rectangular Callout 20"/>
          <p:cNvSpPr/>
          <p:nvPr/>
        </p:nvSpPr>
        <p:spPr>
          <a:xfrm>
            <a:off x="8696296" y="266730"/>
            <a:ext cx="2487168" cy="1767840"/>
          </a:xfrm>
          <a:prstGeom prst="wedgeRoundRectCallout">
            <a:avLst>
              <a:gd name="adj1" fmla="val 63180"/>
              <a:gd name="adj2" fmla="val 1356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/>
              <a:t>Vì sao nói: </a:t>
            </a:r>
          </a:p>
          <a:p>
            <a:pPr algn="ctr"/>
            <a:endParaRPr lang="en-US" sz="2400"/>
          </a:p>
          <a:p>
            <a:pPr algn="ctr"/>
            <a:endParaRPr lang="en-US" sz="2400"/>
          </a:p>
          <a:p>
            <a:pPr algn="ctr"/>
            <a:r>
              <a:rPr lang="en-US" sz="2400"/>
              <a:t> </a:t>
            </a: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xmlns="" id="{A403BCEF-D8B5-4D46-B9FF-B70C0B401AEF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11122533" y="3566050"/>
            <a:ext cx="752475" cy="962025"/>
          </a:xfrm>
          <a:prstGeom prst="rect">
            <a:avLst/>
          </a:prstGeom>
        </p:spPr>
      </p:pic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37425118"/>
              </p:ext>
            </p:extLst>
          </p:nvPr>
        </p:nvGraphicFramePr>
        <p:xfrm>
          <a:off x="8872538" y="887413"/>
          <a:ext cx="19812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6" name="Equation" r:id="rId22" imgW="1981080" imgH="736560" progId="Equation.DSMT4">
                  <p:embed/>
                </p:oleObj>
              </mc:Choice>
              <mc:Fallback>
                <p:oleObj name="Equation" r:id="rId22" imgW="1981080" imgH="73656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72538" y="887413"/>
                        <a:ext cx="19812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9433184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7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/>
      <p:bldP spid="16" grpId="0" animBg="1"/>
      <p:bldP spid="16" grpId="1" animBg="1"/>
      <p:bldP spid="2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ular Callout 1"/>
          <p:cNvSpPr/>
          <p:nvPr/>
        </p:nvSpPr>
        <p:spPr>
          <a:xfrm>
            <a:off x="8668512" y="1597152"/>
            <a:ext cx="2487168" cy="1767840"/>
          </a:xfrm>
          <a:prstGeom prst="wedgeRoundRectCallout">
            <a:avLst>
              <a:gd name="adj1" fmla="val 63671"/>
              <a:gd name="adj2" fmla="val 89397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/>
              <a:t>Số đối của 0 là số nào nhỉ? </a:t>
            </a:r>
          </a:p>
          <a:p>
            <a:pPr algn="ctr"/>
            <a:r>
              <a:rPr lang="en-US" sz="2400"/>
              <a:t>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403BCEF-D8B5-4D46-B9FF-B70C0B401A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39525" y="3979675"/>
            <a:ext cx="752475" cy="962025"/>
          </a:xfrm>
          <a:prstGeom prst="rect">
            <a:avLst/>
          </a:prstGeom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987296" y="904654"/>
            <a:ext cx="5096256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+mj-lt"/>
                <a:ea typeface="Times New Roman" pitchFamily="18" charset="0"/>
                <a:cs typeface="Arial" pitchFamily="34" charset="0"/>
              </a:rPr>
              <a:t>Luyện tập 3 (SGK trang 16)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2800">
                <a:solidFill>
                  <a:srgbClr val="000000"/>
                </a:solidFill>
                <a:latin typeface="+mj-lt"/>
                <a:cs typeface="Arial" pitchFamily="34" charset="0"/>
              </a:rPr>
              <a:t>Tìm số đối của các phân số sau: </a:t>
            </a:r>
            <a:endParaRPr kumimoji="0" lang="en-US" sz="280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  <a:cs typeface="Arial" pitchFamily="34" charset="0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660998211"/>
              </p:ext>
            </p:extLst>
          </p:nvPr>
        </p:nvGraphicFramePr>
        <p:xfrm>
          <a:off x="6729984" y="1228852"/>
          <a:ext cx="12700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2" name="Equation" r:id="rId5" imgW="1269720" imgH="736560" progId="Equation.DSMT4">
                  <p:embed/>
                </p:oleObj>
              </mc:Choice>
              <mc:Fallback>
                <p:oleObj name="Equation" r:id="rId5" imgW="1269720" imgH="736560" progId="Equation.DSMT4">
                  <p:embed/>
                  <p:pic>
                    <p:nvPicPr>
                      <p:cNvPr id="8" name="Object 7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729984" y="1228852"/>
                        <a:ext cx="12700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362119"/>
              </p:ext>
            </p:extLst>
          </p:nvPr>
        </p:nvGraphicFramePr>
        <p:xfrm>
          <a:off x="2377753" y="2934874"/>
          <a:ext cx="4413190" cy="2031229"/>
        </p:xfrm>
        <a:graphic>
          <a:graphicData uri="http://schemas.openxmlformats.org/drawingml/2006/table">
            <a:tbl>
              <a:tblPr firstRow="1" firstCol="1" bandRow="1"/>
              <a:tblGrid>
                <a:gridCol w="110206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037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0370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1037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773091">
                <a:tc>
                  <a:txBody>
                    <a:bodyPr/>
                    <a:lstStyle/>
                    <a:p>
                      <a:pPr algn="ctr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r>
                        <a:rPr lang="en-US" sz="28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Số</a:t>
                      </a:r>
                    </a:p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83491">
                <a:tc>
                  <a:txBody>
                    <a:bodyPr/>
                    <a:lstStyle/>
                    <a:p>
                      <a:pPr algn="ctr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r>
                        <a:rPr lang="en-US" sz="28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Số đối</a:t>
                      </a:r>
                      <a:endParaRPr lang="en-US" sz="28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r>
                        <a:rPr lang="en-US" sz="2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r>
                        <a:rPr lang="en-US" sz="2400">
                          <a:solidFill>
                            <a:srgbClr val="000000"/>
                          </a:solidFill>
                          <a:effectLst/>
                          <a:latin typeface="Times New Roman"/>
                          <a:ea typeface="Times New Roman"/>
                        </a:rPr>
                        <a:t>  </a:t>
                      </a:r>
                      <a:endParaRPr lang="en-US" sz="240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25000"/>
                        </a:lnSpc>
                        <a:spcAft>
                          <a:spcPts val="0"/>
                        </a:spcAft>
                      </a:pPr>
                      <a:endParaRPr lang="en-US" sz="2400">
                        <a:solidFill>
                          <a:srgbClr val="000000"/>
                        </a:solidFill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4315968" y="1987296"/>
            <a:ext cx="914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Giải </a:t>
            </a:r>
          </a:p>
        </p:txBody>
      </p:sp>
      <p:graphicFrame>
        <p:nvGraphicFramePr>
          <p:cNvPr id="17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16271446"/>
              </p:ext>
            </p:extLst>
          </p:nvPr>
        </p:nvGraphicFramePr>
        <p:xfrm>
          <a:off x="3957511" y="3002725"/>
          <a:ext cx="215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3" name="Equation" r:id="rId7" imgW="215640" imgH="736560" progId="Equation.DSMT4">
                  <p:embed/>
                </p:oleObj>
              </mc:Choice>
              <mc:Fallback>
                <p:oleObj name="Equation" r:id="rId7" imgW="215640" imgH="736560" progId="Equation.DSMT4">
                  <p:embed/>
                  <p:pic>
                    <p:nvPicPr>
                      <p:cNvPr id="1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57511" y="3002725"/>
                        <a:ext cx="215900" cy="736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74900718"/>
              </p:ext>
            </p:extLst>
          </p:nvPr>
        </p:nvGraphicFramePr>
        <p:xfrm>
          <a:off x="4837367" y="2997200"/>
          <a:ext cx="469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4" name="Equation" r:id="rId9" imgW="469800" imgH="736560" progId="Equation.DSMT4">
                  <p:embed/>
                </p:oleObj>
              </mc:Choice>
              <mc:Fallback>
                <p:oleObj name="Equation" r:id="rId9" imgW="469800" imgH="736560" progId="Equation.DSMT4">
                  <p:embed/>
                  <p:pic>
                    <p:nvPicPr>
                      <p:cNvPr id="18" name="Object 17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4837367" y="2997200"/>
                        <a:ext cx="4699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21749429"/>
              </p:ext>
            </p:extLst>
          </p:nvPr>
        </p:nvGraphicFramePr>
        <p:xfrm>
          <a:off x="6097588" y="3973513"/>
          <a:ext cx="2413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5" name="Equation" r:id="rId11" imgW="241200" imgH="736560" progId="Equation.DSMT4">
                  <p:embed/>
                </p:oleObj>
              </mc:Choice>
              <mc:Fallback>
                <p:oleObj name="Equation" r:id="rId11" imgW="241200" imgH="736560" progId="Equation.DSMT4">
                  <p:embed/>
                  <p:pic>
                    <p:nvPicPr>
                      <p:cNvPr id="19" name="Object 18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6097588" y="3973513"/>
                        <a:ext cx="2413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89406555"/>
              </p:ext>
            </p:extLst>
          </p:nvPr>
        </p:nvGraphicFramePr>
        <p:xfrm>
          <a:off x="3703066" y="3985705"/>
          <a:ext cx="469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6" name="Equation" r:id="rId13" imgW="469800" imgH="736560" progId="Equation.DSMT4">
                  <p:embed/>
                </p:oleObj>
              </mc:Choice>
              <mc:Fallback>
                <p:oleObj name="Equation" r:id="rId13" imgW="469800" imgH="736560" progId="Equation.DSMT4">
                  <p:embed/>
                  <p:pic>
                    <p:nvPicPr>
                      <p:cNvPr id="20" name="Object 19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3703066" y="3985705"/>
                        <a:ext cx="4699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63999204"/>
              </p:ext>
            </p:extLst>
          </p:nvPr>
        </p:nvGraphicFramePr>
        <p:xfrm>
          <a:off x="5014468" y="3985705"/>
          <a:ext cx="2159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7" name="Equation" r:id="rId15" imgW="216000" imgH="736560" progId="Equation.DSMT4">
                  <p:embed/>
                </p:oleObj>
              </mc:Choice>
              <mc:Fallback>
                <p:oleObj name="Equation" r:id="rId15" imgW="216000" imgH="73656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5014468" y="3985705"/>
                        <a:ext cx="2159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2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86849605"/>
              </p:ext>
            </p:extLst>
          </p:nvPr>
        </p:nvGraphicFramePr>
        <p:xfrm>
          <a:off x="5892800" y="3059113"/>
          <a:ext cx="406400" cy="736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8" name="Equation" r:id="rId17" imgW="406440" imgH="736560" progId="Equation.DSMT4">
                  <p:embed/>
                </p:oleObj>
              </mc:Choice>
              <mc:Fallback>
                <p:oleObj name="Equation" r:id="rId17" imgW="406440" imgH="736560" progId="Equation.DSMT4">
                  <p:embed/>
                  <p:pic>
                    <p:nvPicPr>
                      <p:cNvPr id="22" name="Object 21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5892800" y="3059113"/>
                        <a:ext cx="406400" cy="736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288874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2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D29C44DA-F71F-4B8A-ABB0-829E87F953B1}"/>
              </a:ext>
            </a:extLst>
          </p:cNvPr>
          <p:cNvSpPr/>
          <p:nvPr/>
        </p:nvSpPr>
        <p:spPr>
          <a:xfrm>
            <a:off x="3878315" y="2348357"/>
            <a:ext cx="415402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949650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ANd9GcTVNT3Ai4EAZXZM4lq_WywVCzuvAJ8QIURKqhsvmBDW4llXbqWYoA">
            <a:hlinkClick r:id="rId3" action="ppaction://hlinksldjump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2402" y="3124200"/>
            <a:ext cx="2832100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3" name="Picture 3" descr="ANd9GcRxb2nPDWMGfRNlvznyEJuG4rRyqg6c1MIsuz2yZUwVx48pTPir6A">
            <a:hlinkClick r:id="rId5" action="ppaction://hlinksldjump"/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1" y="1295400"/>
            <a:ext cx="2203451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4" name="Picture 4" descr="ANd9GcSaPYAHCyuGw01PSjWApI-tGjMa18QvwqeLgYuQnA2Gidwwkz6FTg">
            <a:hlinkClick r:id="rId7" action="ppaction://hlinksldjump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2971800"/>
            <a:ext cx="2590800" cy="2514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5366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6" name="Clip" r:id="rId9" imgW="1278360" imgH="1274040" progId="MS_ClipArt_Gallery.2">
                  <p:embed/>
                </p:oleObj>
              </mc:Choice>
              <mc:Fallback>
                <p:oleObj name="Clip" r:id="rId9" imgW="1278360" imgH="1274040" progId="MS_ClipArt_Gallery.2">
                  <p:embed/>
                  <p:pic>
                    <p:nvPicPr>
                      <p:cNvPr id="15366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5367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15368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15369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5370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1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2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3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4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5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6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7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8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79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0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1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2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3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4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5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6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7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8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89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0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1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2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3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4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5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6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7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8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399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0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1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2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3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4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5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6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7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8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09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0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1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2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3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4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5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6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7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8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19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0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1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2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3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4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5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6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7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8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29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0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1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2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3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4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5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6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7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8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39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0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1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2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3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4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5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6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7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8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49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0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1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2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3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4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5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6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7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8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59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0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1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2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3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4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5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6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7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8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69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0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1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2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3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4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5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6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7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8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79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0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1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2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3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4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5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6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7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8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89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0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1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2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3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4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5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6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7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8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499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0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1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2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3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4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5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6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7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8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09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0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1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2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3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4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5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6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7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8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19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0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1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2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3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4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5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6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7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8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29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0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1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2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3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4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5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6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7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8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39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0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1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2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3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4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5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6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7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8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49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0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1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2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3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4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5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6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7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8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59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0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1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2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3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4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5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6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7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8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569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15570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1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2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3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4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5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6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7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8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79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0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1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2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3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4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5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6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7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8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89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0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1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2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3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4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5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6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7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8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599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0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1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2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3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4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5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6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7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8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09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0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1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2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3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4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5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6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7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8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19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0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1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2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3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4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5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6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7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8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29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0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1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2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3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4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5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6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7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8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39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0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1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2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3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4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5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6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7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8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49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0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1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2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3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4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5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6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7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8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59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0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1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2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3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4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5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6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7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8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69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0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1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2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3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4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5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6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7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8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79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0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1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2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3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4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5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6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7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8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689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15690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15691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15692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5693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4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5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6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7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8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699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0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1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2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3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4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5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6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7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8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09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0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1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2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3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4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5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6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7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8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19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0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1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2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3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4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5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6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7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8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29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0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1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2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3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4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5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6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7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8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39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0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1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2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3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4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5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6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7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8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49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0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1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2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3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4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5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6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7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8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59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0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1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2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3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4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5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6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7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8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69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0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1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2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3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4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5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6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7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8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79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0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1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2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3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4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5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6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7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8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89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0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1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2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3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4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5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6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7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8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799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0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1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2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3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4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5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6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7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8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09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0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1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2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3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4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5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6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7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8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19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0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1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2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3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4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5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6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7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8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29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0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1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2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3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4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5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6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7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8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39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0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1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2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3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4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5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6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7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8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49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0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1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2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3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4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5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6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7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8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59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0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1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2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3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4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5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6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7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8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69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0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1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2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3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4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5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6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7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8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79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0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1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2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3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4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5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6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7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8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89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90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91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5892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15893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4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5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6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7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8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899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0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1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2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3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4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5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6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7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8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09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0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1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2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3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4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5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6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7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8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19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0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1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2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3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4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5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6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7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8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29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0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1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2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3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4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5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6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7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8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39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0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1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2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3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4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5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6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7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8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49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0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1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2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3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4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5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6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7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8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59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0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1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2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3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4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5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6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7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8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69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0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1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2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3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4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5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6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7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8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79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0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1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2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3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4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5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6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7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8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89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0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1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2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3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4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5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6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7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8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5999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0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1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2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3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4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5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6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7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8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09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10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11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012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16013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16014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16015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6016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17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18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19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0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1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2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3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4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5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6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7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8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29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0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1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2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3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4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5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6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7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8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39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0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1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2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3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4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5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6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7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8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49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0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1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2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3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4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5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6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7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8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59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0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1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2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3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4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5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6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7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8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69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0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1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2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3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4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5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6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7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8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79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0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1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2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3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4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5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6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7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8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89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0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1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2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3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4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5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6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7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8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099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0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1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2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3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4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5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6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7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8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09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0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1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2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3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4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5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6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7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8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19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0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1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2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3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4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5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6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7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8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29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0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1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2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3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4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5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6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7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8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39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0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1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2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3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4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5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6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7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8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49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0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1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2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3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4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5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6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7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8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59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0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1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2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3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4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5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6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7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8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69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0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1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2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3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4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5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6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7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8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79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0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1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2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3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4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5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6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7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8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89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0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1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2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3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4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5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6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7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8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199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0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1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2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3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4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5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6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7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8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09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0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1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2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3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4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6215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16216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17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18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19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0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1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2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3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4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5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6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7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8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29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0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1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2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3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4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5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6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7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8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39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0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1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2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3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4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5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6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7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8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49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0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1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2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3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4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5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6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7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8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59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0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1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2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3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4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5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6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7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8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69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0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1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2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3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4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5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6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7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8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79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0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1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2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3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4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5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6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7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8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89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0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1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2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3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4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5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6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7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8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299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0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1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2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3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4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5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6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7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8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09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0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1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2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3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4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5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6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7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8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19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0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1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2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3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4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5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6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7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8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29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0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1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2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3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4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6335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sp>
        <p:nvSpPr>
          <p:cNvPr id="16336" name="Text Box 976"/>
          <p:cNvSpPr txBox="1">
            <a:spLocks noChangeArrowheads="1"/>
          </p:cNvSpPr>
          <p:nvPr/>
        </p:nvSpPr>
        <p:spPr bwMode="auto">
          <a:xfrm>
            <a:off x="3433235" y="1009652"/>
            <a:ext cx="184731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16337" name="Text Box 977"/>
          <p:cNvSpPr txBox="1">
            <a:spLocks noChangeArrowheads="1"/>
          </p:cNvSpPr>
          <p:nvPr/>
        </p:nvSpPr>
        <p:spPr bwMode="auto">
          <a:xfrm>
            <a:off x="3128435" y="76201"/>
            <a:ext cx="4985660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6000">
                <a:solidFill>
                  <a:srgbClr val="CC00CC"/>
                </a:solidFill>
                <a:latin typeface=".VnAristote" pitchFamily="34" charset="0"/>
              </a:rPr>
              <a:t>Hép quµ bÝ mËt</a:t>
            </a:r>
          </a:p>
        </p:txBody>
      </p:sp>
      <p:pic>
        <p:nvPicPr>
          <p:cNvPr id="16341" name="Picture 981" descr="ANd9GcTcLARSZ3ViuvvpDjb6rKlrPrXSselzYfafbN_PuOdn57Izg7Af">
            <a:hlinkClick r:id="rId11" action="ppaction://hlinksldjump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5202" y="4419603"/>
            <a:ext cx="2857500" cy="214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13" action="ppaction://hlinksldjump"/>
          </p:cNvPr>
          <p:cNvSpPr/>
          <p:nvPr/>
        </p:nvSpPr>
        <p:spPr bwMode="auto">
          <a:xfrm>
            <a:off x="11060602" y="5638800"/>
            <a:ext cx="799465" cy="673449"/>
          </a:xfrm>
          <a:prstGeom prst="righ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1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7738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3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2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53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53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3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53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5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364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163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6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6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41"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Oval 2"/>
          <p:cNvSpPr>
            <a:spLocks noChangeArrowheads="1"/>
          </p:cNvSpPr>
          <p:nvPr/>
        </p:nvSpPr>
        <p:spPr bwMode="auto">
          <a:xfrm rot="-933412">
            <a:off x="9323919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3" name="Oval 3"/>
          <p:cNvSpPr>
            <a:spLocks noChangeArrowheads="1"/>
          </p:cNvSpPr>
          <p:nvPr/>
        </p:nvSpPr>
        <p:spPr bwMode="auto">
          <a:xfrm>
            <a:off x="9260417" y="6376988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4" name="Oval 4"/>
          <p:cNvSpPr>
            <a:spLocks noChangeArrowheads="1"/>
          </p:cNvSpPr>
          <p:nvPr/>
        </p:nvSpPr>
        <p:spPr bwMode="auto">
          <a:xfrm rot="546664">
            <a:off x="10792884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5" name="Oval 5"/>
          <p:cNvSpPr>
            <a:spLocks noChangeArrowheads="1"/>
          </p:cNvSpPr>
          <p:nvPr/>
        </p:nvSpPr>
        <p:spPr bwMode="gray">
          <a:xfrm>
            <a:off x="8940800" y="5171959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6" name="Oval 6"/>
          <p:cNvSpPr>
            <a:spLocks noChangeArrowheads="1"/>
          </p:cNvSpPr>
          <p:nvPr/>
        </p:nvSpPr>
        <p:spPr bwMode="gray">
          <a:xfrm>
            <a:off x="8940800" y="5246570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7" name="Oval 7"/>
          <p:cNvSpPr>
            <a:spLocks noChangeArrowheads="1"/>
          </p:cNvSpPr>
          <p:nvPr/>
        </p:nvSpPr>
        <p:spPr bwMode="gray">
          <a:xfrm>
            <a:off x="9124951" y="5171959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8" name="Oval 8"/>
          <p:cNvSpPr>
            <a:spLocks noChangeArrowheads="1"/>
          </p:cNvSpPr>
          <p:nvPr/>
        </p:nvSpPr>
        <p:spPr bwMode="gray">
          <a:xfrm>
            <a:off x="9129185" y="5171959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9" name="Oval 9"/>
          <p:cNvSpPr>
            <a:spLocks noChangeArrowheads="1"/>
          </p:cNvSpPr>
          <p:nvPr/>
        </p:nvSpPr>
        <p:spPr bwMode="gray">
          <a:xfrm>
            <a:off x="9260417" y="5171959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0" name="Oval 10"/>
          <p:cNvSpPr>
            <a:spLocks noChangeArrowheads="1"/>
          </p:cNvSpPr>
          <p:nvPr/>
        </p:nvSpPr>
        <p:spPr bwMode="gray">
          <a:xfrm>
            <a:off x="9296402" y="4640263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1" name="Oval 11"/>
          <p:cNvSpPr>
            <a:spLocks noChangeArrowheads="1"/>
          </p:cNvSpPr>
          <p:nvPr/>
        </p:nvSpPr>
        <p:spPr bwMode="gray">
          <a:xfrm>
            <a:off x="9323920" y="4648203"/>
            <a:ext cx="2101849" cy="1546225"/>
          </a:xfrm>
          <a:prstGeom prst="ellipse">
            <a:avLst/>
          </a:prstGeom>
          <a:gradFill rotWithShape="1">
            <a:gsLst>
              <a:gs pos="0">
                <a:srgbClr val="C0C0C0">
                  <a:alpha val="0"/>
                </a:srgbClr>
              </a:gs>
              <a:gs pos="100000">
                <a:srgbClr val="C0C0C0">
                  <a:gamma/>
                  <a:tint val="34902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2" name="Oval 12"/>
          <p:cNvSpPr>
            <a:spLocks noChangeArrowheads="1"/>
          </p:cNvSpPr>
          <p:nvPr/>
        </p:nvSpPr>
        <p:spPr bwMode="gray">
          <a:xfrm>
            <a:off x="9347201" y="4664078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3" name="Oval 13"/>
          <p:cNvSpPr>
            <a:spLocks noChangeArrowheads="1"/>
          </p:cNvSpPr>
          <p:nvPr/>
        </p:nvSpPr>
        <p:spPr bwMode="gray">
          <a:xfrm>
            <a:off x="9461500" y="4705353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4" name="Oval 14"/>
          <p:cNvSpPr>
            <a:spLocks noChangeArrowheads="1"/>
          </p:cNvSpPr>
          <p:nvPr/>
        </p:nvSpPr>
        <p:spPr bwMode="auto">
          <a:xfrm>
            <a:off x="9281586" y="46355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HÕt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giê</a:t>
            </a:r>
          </a:p>
        </p:txBody>
      </p:sp>
      <p:sp>
        <p:nvSpPr>
          <p:cNvPr id="51215" name="Oval 15"/>
          <p:cNvSpPr>
            <a:spLocks noChangeArrowheads="1"/>
          </p:cNvSpPr>
          <p:nvPr/>
        </p:nvSpPr>
        <p:spPr bwMode="auto">
          <a:xfrm>
            <a:off x="92900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</a:t>
            </a:r>
          </a:p>
        </p:txBody>
      </p:sp>
      <p:sp>
        <p:nvSpPr>
          <p:cNvPr id="51216" name="Oval 16"/>
          <p:cNvSpPr>
            <a:spLocks noChangeArrowheads="1"/>
          </p:cNvSpPr>
          <p:nvPr/>
        </p:nvSpPr>
        <p:spPr bwMode="auto">
          <a:xfrm>
            <a:off x="9290051" y="46513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2</a:t>
            </a:r>
          </a:p>
        </p:txBody>
      </p:sp>
      <p:sp>
        <p:nvSpPr>
          <p:cNvPr id="51217" name="Oval 17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3</a:t>
            </a:r>
          </a:p>
        </p:txBody>
      </p: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9302751" y="4643438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4</a:t>
            </a:r>
          </a:p>
        </p:txBody>
      </p:sp>
      <p:sp>
        <p:nvSpPr>
          <p:cNvPr id="51219" name="Oval 19"/>
          <p:cNvSpPr>
            <a:spLocks noChangeArrowheads="1"/>
          </p:cNvSpPr>
          <p:nvPr/>
        </p:nvSpPr>
        <p:spPr bwMode="auto">
          <a:xfrm>
            <a:off x="9283702" y="46386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5</a:t>
            </a:r>
          </a:p>
        </p:txBody>
      </p:sp>
      <p:sp>
        <p:nvSpPr>
          <p:cNvPr id="51220" name="Oval 20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6</a:t>
            </a:r>
          </a:p>
        </p:txBody>
      </p:sp>
      <p:sp>
        <p:nvSpPr>
          <p:cNvPr id="51221" name="Oval 21"/>
          <p:cNvSpPr>
            <a:spLocks noChangeArrowheads="1"/>
          </p:cNvSpPr>
          <p:nvPr/>
        </p:nvSpPr>
        <p:spPr bwMode="auto">
          <a:xfrm>
            <a:off x="93027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7</a:t>
            </a:r>
          </a:p>
        </p:txBody>
      </p:sp>
      <p:sp>
        <p:nvSpPr>
          <p:cNvPr id="51222" name="Oval 22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8</a:t>
            </a:r>
          </a:p>
        </p:txBody>
      </p:sp>
      <p:sp>
        <p:nvSpPr>
          <p:cNvPr id="51223" name="Oval 23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9</a:t>
            </a:r>
          </a:p>
        </p:txBody>
      </p:sp>
      <p:sp>
        <p:nvSpPr>
          <p:cNvPr id="51224" name="Oval 24"/>
          <p:cNvSpPr>
            <a:spLocks noChangeArrowheads="1"/>
          </p:cNvSpPr>
          <p:nvPr/>
        </p:nvSpPr>
        <p:spPr bwMode="auto">
          <a:xfrm>
            <a:off x="9309102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10</a:t>
            </a:r>
          </a:p>
        </p:txBody>
      </p:sp>
      <p:sp>
        <p:nvSpPr>
          <p:cNvPr id="51225" name="Text Box 25"/>
          <p:cNvSpPr txBox="1">
            <a:spLocks noChangeArrowheads="1"/>
          </p:cNvSpPr>
          <p:nvPr/>
        </p:nvSpPr>
        <p:spPr bwMode="auto">
          <a:xfrm>
            <a:off x="1672168" y="1879603"/>
            <a:ext cx="275166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.VnTime" pitchFamily="34" charset="0"/>
            </a:endParaRPr>
          </a:p>
        </p:txBody>
      </p:sp>
      <p:graphicFrame>
        <p:nvGraphicFramePr>
          <p:cNvPr id="51227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0" name="Clip" r:id="rId6" imgW="1278360" imgH="1274040" progId="MS_ClipArt_Gallery.2">
                  <p:embed/>
                </p:oleObj>
              </mc:Choice>
              <mc:Fallback>
                <p:oleObj name="Clip" r:id="rId6" imgW="1278360" imgH="1274040" progId="MS_ClipArt_Gallery.2">
                  <p:embed/>
                  <p:pic>
                    <p:nvPicPr>
                      <p:cNvPr id="51227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28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5122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23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23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3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43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5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551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51552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553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554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5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6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7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8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9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0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1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2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3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4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5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6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7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8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9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0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1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2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3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4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5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6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7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8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9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0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1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2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3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4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5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6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7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8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9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0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1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2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3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4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5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6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7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8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9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0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1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2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3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4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5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6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7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8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9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0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1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2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3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4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5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6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7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8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9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0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1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2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3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4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5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6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7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8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9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0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1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2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3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4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5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6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7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8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9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0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1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2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3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4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5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6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7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8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9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0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1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2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3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4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5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6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7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8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9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0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1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2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3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4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5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6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7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8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9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0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1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2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3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4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5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6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7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8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9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0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1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2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3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4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5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6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7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8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9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0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1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2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3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4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5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6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7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8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9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0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1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2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3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4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5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6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7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8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9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0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1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2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3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4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5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6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7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8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9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0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1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2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3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4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5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6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7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8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9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0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1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2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3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4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5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6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7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8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9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0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1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2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3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4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5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6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7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8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9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0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1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2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3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754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5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6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7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8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9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0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1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2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3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4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5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6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7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8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9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0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1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2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3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4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5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6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7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8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9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0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1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2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3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4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5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6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7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8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9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0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1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2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3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4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5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6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7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8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9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0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1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2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3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4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5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6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7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8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9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0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1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2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3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4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5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6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7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8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9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0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1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2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3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4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5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6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7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8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9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0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1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2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3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4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5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6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7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8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9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0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1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2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3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4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5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6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7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8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9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0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1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2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3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4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5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6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7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8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9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0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1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2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3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4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5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6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7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8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9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0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1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2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3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874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51875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876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877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8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9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0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1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2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3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4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5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6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7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8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9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0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1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2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3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4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5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6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7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8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9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0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1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2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3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4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5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6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7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8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9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0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1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2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3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4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5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6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7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8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9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0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1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2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3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4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5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6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7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8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9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0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1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2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3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4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5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6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7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8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9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0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1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2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3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4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5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6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7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8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9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0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1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2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3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4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5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6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7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8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9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0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1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2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3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4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5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6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7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8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9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0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1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2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3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4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5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6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7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8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9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0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1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2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3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4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5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6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7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8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9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0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1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2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3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4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5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6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7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8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9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0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1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2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3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4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5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6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7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8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9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0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1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2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3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4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5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6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7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8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9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0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1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2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3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4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5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6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7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8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9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0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1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2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3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4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5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6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7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8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9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0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1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2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3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4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5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6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7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8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9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0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1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2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3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4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5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6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7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8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9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0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1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2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3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4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5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6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7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8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9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0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1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2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3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4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5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6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2077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8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9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0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1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2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3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4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5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6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7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8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9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0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1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2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3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4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5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6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7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8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9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0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1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2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3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4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5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6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7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8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9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0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1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2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3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4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5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6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7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8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9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0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1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2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3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4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5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6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7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8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9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0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1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2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3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4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5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6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7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8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9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0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1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2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3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4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5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6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7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8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9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0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1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2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3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4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5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6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7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8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9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0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1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2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3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4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5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6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7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8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9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0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1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2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3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4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5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6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7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8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9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0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1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2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3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4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5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6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7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8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9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0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1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2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3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4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5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6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pic>
        <p:nvPicPr>
          <p:cNvPr id="52197" name="Picture 997" descr="ANd9GcTVNT3Ai4EAZXZM4lq_WywVCzuvAJ8QIURKqhsvmBDW4llXbqWYoA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3740" y="264633"/>
            <a:ext cx="1545167" cy="137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198" name="Text Box 998"/>
          <p:cNvSpPr txBox="1">
            <a:spLocks noChangeArrowheads="1"/>
          </p:cNvSpPr>
          <p:nvPr/>
        </p:nvSpPr>
        <p:spPr bwMode="auto">
          <a:xfrm>
            <a:off x="1930400" y="4953003"/>
            <a:ext cx="56896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i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 thưởng là 1 tràng pháo tay!</a:t>
            </a:r>
          </a:p>
        </p:txBody>
      </p:sp>
      <p:sp>
        <p:nvSpPr>
          <p:cNvPr id="52199" name="Oval 999"/>
          <p:cNvSpPr>
            <a:spLocks noChangeArrowheads="1"/>
          </p:cNvSpPr>
          <p:nvPr/>
        </p:nvSpPr>
        <p:spPr bwMode="auto">
          <a:xfrm>
            <a:off x="6636600" y="3747512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201" name="Text Box 1001"/>
          <p:cNvSpPr txBox="1">
            <a:spLocks noChangeArrowheads="1"/>
          </p:cNvSpPr>
          <p:nvPr/>
        </p:nvSpPr>
        <p:spPr bwMode="auto">
          <a:xfrm>
            <a:off x="6702613" y="3684013"/>
            <a:ext cx="68640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D. </a:t>
            </a:r>
          </a:p>
        </p:txBody>
      </p:sp>
      <p:grpSp>
        <p:nvGrpSpPr>
          <p:cNvPr id="52205" name="Group 1005"/>
          <p:cNvGrpSpPr>
            <a:grpSpLocks/>
          </p:cNvGrpSpPr>
          <p:nvPr/>
        </p:nvGrpSpPr>
        <p:grpSpPr bwMode="auto">
          <a:xfrm>
            <a:off x="2753783" y="3805234"/>
            <a:ext cx="1361016" cy="923923"/>
            <a:chOff x="2046" y="1482"/>
            <a:chExt cx="643" cy="582"/>
          </a:xfrm>
        </p:grpSpPr>
        <p:sp>
          <p:nvSpPr>
            <p:cNvPr id="52206" name="Text Box 1006"/>
            <p:cNvSpPr txBox="1">
              <a:spLocks noChangeArrowheads="1"/>
            </p:cNvSpPr>
            <p:nvPr/>
          </p:nvSpPr>
          <p:spPr bwMode="auto">
            <a:xfrm>
              <a:off x="2046" y="1482"/>
              <a:ext cx="314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3200" b="1">
                  <a:solidFill>
                    <a:srgbClr val="003399"/>
                  </a:solidFill>
                  <a:latin typeface=".VnTime" pitchFamily="34" charset="0"/>
                </a:rPr>
                <a:t>B. </a:t>
              </a:r>
            </a:p>
          </p:txBody>
        </p:sp>
        <p:sp>
          <p:nvSpPr>
            <p:cNvPr id="52209" name="Text Box 1009"/>
            <p:cNvSpPr txBox="1">
              <a:spLocks noChangeArrowheads="1"/>
            </p:cNvSpPr>
            <p:nvPr/>
          </p:nvSpPr>
          <p:spPr bwMode="auto">
            <a:xfrm>
              <a:off x="2602" y="1696"/>
              <a:ext cx="87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 b="1">
                <a:solidFill>
                  <a:srgbClr val="003399"/>
                </a:solidFill>
                <a:latin typeface=".VnTime" pitchFamily="34" charset="0"/>
              </a:endParaRPr>
            </a:p>
          </p:txBody>
        </p:sp>
      </p:grpSp>
      <p:sp>
        <p:nvSpPr>
          <p:cNvPr id="52211" name="Text Box 1011"/>
          <p:cNvSpPr txBox="1">
            <a:spLocks noChangeArrowheads="1"/>
          </p:cNvSpPr>
          <p:nvPr/>
        </p:nvSpPr>
        <p:spPr bwMode="auto">
          <a:xfrm>
            <a:off x="6652687" y="2562230"/>
            <a:ext cx="685800" cy="5842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C. </a:t>
            </a:r>
          </a:p>
        </p:txBody>
      </p:sp>
      <p:sp>
        <p:nvSpPr>
          <p:cNvPr id="52216" name="Text Box 1016"/>
          <p:cNvSpPr txBox="1">
            <a:spLocks noChangeArrowheads="1"/>
          </p:cNvSpPr>
          <p:nvPr/>
        </p:nvSpPr>
        <p:spPr bwMode="auto">
          <a:xfrm>
            <a:off x="2753783" y="2562230"/>
            <a:ext cx="58381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A.</a:t>
            </a:r>
          </a:p>
        </p:txBody>
      </p:sp>
      <p:sp>
        <p:nvSpPr>
          <p:cNvPr id="2" name="Rectangle 30"/>
          <p:cNvSpPr>
            <a:spLocks noChangeArrowheads="1"/>
          </p:cNvSpPr>
          <p:nvPr/>
        </p:nvSpPr>
        <p:spPr bwMode="auto">
          <a:xfrm>
            <a:off x="1416350" y="607597"/>
            <a:ext cx="2818400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Câu 1</a:t>
            </a: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. Kết quả 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73316059"/>
              </p:ext>
            </p:extLst>
          </p:nvPr>
        </p:nvGraphicFramePr>
        <p:xfrm>
          <a:off x="4249530" y="496656"/>
          <a:ext cx="2319338" cy="944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1" name="Equation" r:id="rId9" imgW="2311200" imgH="952200" progId="Equation.DSMT4">
                  <p:embed/>
                </p:oleObj>
              </mc:Choice>
              <mc:Fallback>
                <p:oleObj name="Equation" r:id="rId9" imgW="2311200" imgH="95220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530" y="496656"/>
                        <a:ext cx="2319338" cy="944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1"/>
          <p:cNvSpPr>
            <a:spLocks noChangeArrowheads="1"/>
          </p:cNvSpPr>
          <p:nvPr/>
        </p:nvSpPr>
        <p:spPr bwMode="auto">
          <a:xfrm>
            <a:off x="6702613" y="660036"/>
            <a:ext cx="4045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bằng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9852398"/>
              </p:ext>
            </p:extLst>
          </p:nvPr>
        </p:nvGraphicFramePr>
        <p:xfrm>
          <a:off x="3360738" y="2374900"/>
          <a:ext cx="400050" cy="830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2" name="Equation" r:id="rId11" imgW="406080" imgH="838080" progId="Equation.DSMT4">
                  <p:embed/>
                </p:oleObj>
              </mc:Choice>
              <mc:Fallback>
                <p:oleObj name="Equation" r:id="rId11" imgW="406080" imgH="83808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60738" y="2374900"/>
                        <a:ext cx="400050" cy="830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72117608"/>
              </p:ext>
            </p:extLst>
          </p:nvPr>
        </p:nvGraphicFramePr>
        <p:xfrm>
          <a:off x="3587750" y="3751263"/>
          <a:ext cx="4572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3" name="Equation" r:id="rId13" imgW="457200" imgH="838080" progId="Equation.DSMT4">
                  <p:embed/>
                </p:oleObj>
              </mc:Choice>
              <mc:Fallback>
                <p:oleObj name="Equation" r:id="rId13" imgW="457200" imgH="838080" progId="Equation.DSMT4">
                  <p:embed/>
                  <p:pic>
                    <p:nvPicPr>
                      <p:cNvPr id="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7750" y="3751263"/>
                        <a:ext cx="457200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033454115"/>
              </p:ext>
            </p:extLst>
          </p:nvPr>
        </p:nvGraphicFramePr>
        <p:xfrm>
          <a:off x="7281863" y="2479675"/>
          <a:ext cx="2667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4" name="Equation" r:id="rId15" imgW="266400" imgH="838080" progId="Equation.DSMT4">
                  <p:embed/>
                </p:oleObj>
              </mc:Choice>
              <mc:Fallback>
                <p:oleObj name="Equation" r:id="rId15" imgW="266400" imgH="838080" progId="Equation.DSMT4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81863" y="2479675"/>
                        <a:ext cx="266700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06669411"/>
              </p:ext>
            </p:extLst>
          </p:nvPr>
        </p:nvGraphicFramePr>
        <p:xfrm>
          <a:off x="7419975" y="3648075"/>
          <a:ext cx="258763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5" name="Equation" r:id="rId17" imgW="253800" imgH="838080" progId="Equation.DSMT4">
                  <p:embed/>
                </p:oleObj>
              </mc:Choice>
              <mc:Fallback>
                <p:oleObj name="Equation" r:id="rId17" imgW="253800" imgH="838080" progId="Equation.DSMT4">
                  <p:embed/>
                  <p:pic>
                    <p:nvPicPr>
                      <p:cNvPr id="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9975" y="3648075"/>
                        <a:ext cx="258763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0" y="20193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</a:t>
            </a:r>
            <a:r>
              <a:rPr kumimoji="0" 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eft Arrow 13">
            <a:hlinkClick r:id="rId19" action="ppaction://hlinksldjump"/>
          </p:cNvPr>
          <p:cNvSpPr/>
          <p:nvPr/>
        </p:nvSpPr>
        <p:spPr bwMode="auto">
          <a:xfrm>
            <a:off x="8363081" y="6290194"/>
            <a:ext cx="724969" cy="458895"/>
          </a:xfrm>
          <a:prstGeom prst="lef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1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sp>
        <p:nvSpPr>
          <p:cNvPr id="15" name="Rectangle 71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61120533"/>
              </p:ext>
            </p:extLst>
          </p:nvPr>
        </p:nvGraphicFramePr>
        <p:xfrm>
          <a:off x="7721600" y="503238"/>
          <a:ext cx="2116138" cy="944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6" name="Equation" r:id="rId20" imgW="2108160" imgH="952200" progId="Equation.DSMT4">
                  <p:embed/>
                </p:oleObj>
              </mc:Choice>
              <mc:Fallback>
                <p:oleObj name="Equation" r:id="rId20" imgW="2108160" imgH="952200" progId="Equation.DSMT4">
                  <p:embed/>
                  <p:pic>
                    <p:nvPicPr>
                      <p:cNvPr id="18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21600" y="503238"/>
                        <a:ext cx="2116138" cy="944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Rectangle 113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32472917"/>
              </p:ext>
            </p:extLst>
          </p:nvPr>
        </p:nvGraphicFramePr>
        <p:xfrm>
          <a:off x="7023100" y="1617663"/>
          <a:ext cx="3709988" cy="944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297" name="Equation" r:id="rId22" imgW="3695400" imgH="952200" progId="Equation.DSMT4">
                  <p:embed/>
                </p:oleObj>
              </mc:Choice>
              <mc:Fallback>
                <p:oleObj name="Equation" r:id="rId22" imgW="3695400" imgH="952200" progId="Equation.DSMT4">
                  <p:embed/>
                  <p:pic>
                    <p:nvPicPr>
                      <p:cNvPr id="21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23100" y="1617663"/>
                        <a:ext cx="3709988" cy="944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3275289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5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51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5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51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51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51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51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51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51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5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5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521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197"/>
                  </p:tgtEl>
                </p:cond>
              </p:nextCondLst>
            </p:seq>
          </p:childTnLst>
        </p:cTn>
      </p:par>
    </p:tnLst>
    <p:bldLst>
      <p:bldP spid="51214" grpId="0" animBg="1"/>
      <p:bldP spid="51215" grpId="0" animBg="1"/>
      <p:bldP spid="51216" grpId="0" animBg="1"/>
      <p:bldP spid="51217" grpId="0" animBg="1"/>
      <p:bldP spid="51218" grpId="0" animBg="1"/>
      <p:bldP spid="51219" grpId="0" animBg="1"/>
      <p:bldP spid="51220" grpId="0" animBg="1"/>
      <p:bldP spid="51221" grpId="0" animBg="1"/>
      <p:bldP spid="51222" grpId="0" animBg="1"/>
      <p:bldP spid="51223" grpId="0" animBg="1"/>
      <p:bldP spid="51224" grpId="0" animBg="1"/>
      <p:bldP spid="52198" grpId="0"/>
      <p:bldP spid="5219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ác trò chơi khởi động cho một buổi sinh hoạt tập thể - Sinh Viên Công Giáo  Trung Chí">
            <a:extLst>
              <a:ext uri="{FF2B5EF4-FFF2-40B4-BE49-F238E27FC236}">
                <a16:creationId xmlns:a16="http://schemas.microsoft.com/office/drawing/2014/main" xmlns="" id="{E2AF0098-DC4E-43D9-BA5C-026F393B1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6947" y="340894"/>
            <a:ext cx="6368717" cy="65171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BC243397-2789-4689-872E-EEAFA393CFA7}"/>
              </a:ext>
            </a:extLst>
          </p:cNvPr>
          <p:cNvSpPr/>
          <p:nvPr/>
        </p:nvSpPr>
        <p:spPr>
          <a:xfrm>
            <a:off x="5029679" y="2690200"/>
            <a:ext cx="169950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Khởi </a:t>
            </a:r>
          </a:p>
          <a:p>
            <a:pPr algn="ctr"/>
            <a:r>
              <a:rPr lang="en-US" sz="5400" b="1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279910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25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Oval 2"/>
          <p:cNvSpPr>
            <a:spLocks noChangeArrowheads="1"/>
          </p:cNvSpPr>
          <p:nvPr/>
        </p:nvSpPr>
        <p:spPr bwMode="auto">
          <a:xfrm rot="-933412">
            <a:off x="9323919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3" name="Oval 3"/>
          <p:cNvSpPr>
            <a:spLocks noChangeArrowheads="1"/>
          </p:cNvSpPr>
          <p:nvPr/>
        </p:nvSpPr>
        <p:spPr bwMode="auto">
          <a:xfrm>
            <a:off x="9260417" y="6376988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4" name="Oval 4"/>
          <p:cNvSpPr>
            <a:spLocks noChangeArrowheads="1"/>
          </p:cNvSpPr>
          <p:nvPr/>
        </p:nvSpPr>
        <p:spPr bwMode="auto">
          <a:xfrm rot="546664">
            <a:off x="10792884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5" name="Oval 5"/>
          <p:cNvSpPr>
            <a:spLocks noChangeArrowheads="1"/>
          </p:cNvSpPr>
          <p:nvPr/>
        </p:nvSpPr>
        <p:spPr bwMode="gray">
          <a:xfrm>
            <a:off x="8940800" y="5171959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6" name="Oval 6"/>
          <p:cNvSpPr>
            <a:spLocks noChangeArrowheads="1"/>
          </p:cNvSpPr>
          <p:nvPr/>
        </p:nvSpPr>
        <p:spPr bwMode="gray">
          <a:xfrm>
            <a:off x="8940800" y="5246570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7" name="Oval 7"/>
          <p:cNvSpPr>
            <a:spLocks noChangeArrowheads="1"/>
          </p:cNvSpPr>
          <p:nvPr/>
        </p:nvSpPr>
        <p:spPr bwMode="gray">
          <a:xfrm>
            <a:off x="9124951" y="5171959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8" name="Oval 8"/>
          <p:cNvSpPr>
            <a:spLocks noChangeArrowheads="1"/>
          </p:cNvSpPr>
          <p:nvPr/>
        </p:nvSpPr>
        <p:spPr bwMode="gray">
          <a:xfrm>
            <a:off x="9129185" y="5171959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9" name="Oval 9"/>
          <p:cNvSpPr>
            <a:spLocks noChangeArrowheads="1"/>
          </p:cNvSpPr>
          <p:nvPr/>
        </p:nvSpPr>
        <p:spPr bwMode="gray">
          <a:xfrm>
            <a:off x="9260417" y="5171959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0" name="Oval 10"/>
          <p:cNvSpPr>
            <a:spLocks noChangeArrowheads="1"/>
          </p:cNvSpPr>
          <p:nvPr/>
        </p:nvSpPr>
        <p:spPr bwMode="gray">
          <a:xfrm>
            <a:off x="9296402" y="4640263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1" name="Oval 11"/>
          <p:cNvSpPr>
            <a:spLocks noChangeArrowheads="1"/>
          </p:cNvSpPr>
          <p:nvPr/>
        </p:nvSpPr>
        <p:spPr bwMode="gray">
          <a:xfrm>
            <a:off x="9323920" y="4648203"/>
            <a:ext cx="2101849" cy="1546225"/>
          </a:xfrm>
          <a:prstGeom prst="ellipse">
            <a:avLst/>
          </a:prstGeom>
          <a:gradFill rotWithShape="1">
            <a:gsLst>
              <a:gs pos="0">
                <a:srgbClr val="C0C0C0">
                  <a:alpha val="0"/>
                </a:srgbClr>
              </a:gs>
              <a:gs pos="100000">
                <a:srgbClr val="C0C0C0">
                  <a:gamma/>
                  <a:tint val="34902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2" name="Oval 12"/>
          <p:cNvSpPr>
            <a:spLocks noChangeArrowheads="1"/>
          </p:cNvSpPr>
          <p:nvPr/>
        </p:nvSpPr>
        <p:spPr bwMode="gray">
          <a:xfrm>
            <a:off x="9347201" y="4664078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3" name="Oval 13"/>
          <p:cNvSpPr>
            <a:spLocks noChangeArrowheads="1"/>
          </p:cNvSpPr>
          <p:nvPr/>
        </p:nvSpPr>
        <p:spPr bwMode="gray">
          <a:xfrm>
            <a:off x="9461500" y="4705353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4" name="Oval 14"/>
          <p:cNvSpPr>
            <a:spLocks noChangeArrowheads="1"/>
          </p:cNvSpPr>
          <p:nvPr/>
        </p:nvSpPr>
        <p:spPr bwMode="auto">
          <a:xfrm>
            <a:off x="9281586" y="46355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HÕt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giê</a:t>
            </a:r>
          </a:p>
        </p:txBody>
      </p:sp>
      <p:sp>
        <p:nvSpPr>
          <p:cNvPr id="51215" name="Oval 15"/>
          <p:cNvSpPr>
            <a:spLocks noChangeArrowheads="1"/>
          </p:cNvSpPr>
          <p:nvPr/>
        </p:nvSpPr>
        <p:spPr bwMode="auto">
          <a:xfrm>
            <a:off x="92900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</a:t>
            </a:r>
          </a:p>
        </p:txBody>
      </p:sp>
      <p:sp>
        <p:nvSpPr>
          <p:cNvPr id="51216" name="Oval 16"/>
          <p:cNvSpPr>
            <a:spLocks noChangeArrowheads="1"/>
          </p:cNvSpPr>
          <p:nvPr/>
        </p:nvSpPr>
        <p:spPr bwMode="auto">
          <a:xfrm>
            <a:off x="9290051" y="46513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2</a:t>
            </a:r>
          </a:p>
        </p:txBody>
      </p:sp>
      <p:sp>
        <p:nvSpPr>
          <p:cNvPr id="51217" name="Oval 17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3</a:t>
            </a:r>
          </a:p>
        </p:txBody>
      </p: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9302751" y="4643438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4</a:t>
            </a:r>
          </a:p>
        </p:txBody>
      </p:sp>
      <p:sp>
        <p:nvSpPr>
          <p:cNvPr id="51219" name="Oval 19"/>
          <p:cNvSpPr>
            <a:spLocks noChangeArrowheads="1"/>
          </p:cNvSpPr>
          <p:nvPr/>
        </p:nvSpPr>
        <p:spPr bwMode="auto">
          <a:xfrm>
            <a:off x="9283702" y="46386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5</a:t>
            </a:r>
          </a:p>
        </p:txBody>
      </p:sp>
      <p:sp>
        <p:nvSpPr>
          <p:cNvPr id="51220" name="Oval 20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6</a:t>
            </a:r>
          </a:p>
        </p:txBody>
      </p:sp>
      <p:sp>
        <p:nvSpPr>
          <p:cNvPr id="51221" name="Oval 21"/>
          <p:cNvSpPr>
            <a:spLocks noChangeArrowheads="1"/>
          </p:cNvSpPr>
          <p:nvPr/>
        </p:nvSpPr>
        <p:spPr bwMode="auto">
          <a:xfrm>
            <a:off x="93027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7</a:t>
            </a:r>
          </a:p>
        </p:txBody>
      </p:sp>
      <p:sp>
        <p:nvSpPr>
          <p:cNvPr id="51222" name="Oval 22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8</a:t>
            </a:r>
          </a:p>
        </p:txBody>
      </p:sp>
      <p:sp>
        <p:nvSpPr>
          <p:cNvPr id="51223" name="Oval 23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9</a:t>
            </a:r>
          </a:p>
        </p:txBody>
      </p:sp>
      <p:sp>
        <p:nvSpPr>
          <p:cNvPr id="51224" name="Oval 24"/>
          <p:cNvSpPr>
            <a:spLocks noChangeArrowheads="1"/>
          </p:cNvSpPr>
          <p:nvPr/>
        </p:nvSpPr>
        <p:spPr bwMode="auto">
          <a:xfrm>
            <a:off x="9309102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10</a:t>
            </a:r>
          </a:p>
        </p:txBody>
      </p:sp>
      <p:sp>
        <p:nvSpPr>
          <p:cNvPr id="51225" name="Text Box 25"/>
          <p:cNvSpPr txBox="1">
            <a:spLocks noChangeArrowheads="1"/>
          </p:cNvSpPr>
          <p:nvPr/>
        </p:nvSpPr>
        <p:spPr bwMode="auto">
          <a:xfrm>
            <a:off x="1672168" y="1879603"/>
            <a:ext cx="275166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.VnTime" pitchFamily="34" charset="0"/>
            </a:endParaRPr>
          </a:p>
        </p:txBody>
      </p:sp>
      <p:graphicFrame>
        <p:nvGraphicFramePr>
          <p:cNvPr id="51227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4" name="Clip" r:id="rId6" imgW="1278360" imgH="1274040" progId="MS_ClipArt_Gallery.2">
                  <p:embed/>
                </p:oleObj>
              </mc:Choice>
              <mc:Fallback>
                <p:oleObj name="Clip" r:id="rId6" imgW="1278360" imgH="1274040" progId="MS_ClipArt_Gallery.2">
                  <p:embed/>
                  <p:pic>
                    <p:nvPicPr>
                      <p:cNvPr id="51227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28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5122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23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23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3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43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5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551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51552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553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554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5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6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7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8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9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0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1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2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3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4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5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6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7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8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9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0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1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2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3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4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5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6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7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8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9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0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1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2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3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4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5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6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7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8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9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0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1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2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3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4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5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6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7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8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9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0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1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2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3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4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5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6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7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8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9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0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1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2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3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4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5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6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7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8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9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0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1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2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3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4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5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6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7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8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9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0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1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2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3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4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5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6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7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8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9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0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1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2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3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4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5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6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7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8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9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0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1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2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3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4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5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6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7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8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9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0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1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2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3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4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5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6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7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8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9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0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1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2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3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4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5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6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7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8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9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0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1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2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3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4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5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6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7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8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9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0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1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2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3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4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5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6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7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8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9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0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1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2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3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4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5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6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7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8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9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0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1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2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3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4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5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6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7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8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9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0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1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2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3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4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5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6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7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8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9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0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1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2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3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4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5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6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7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8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9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0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1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2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3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4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5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6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7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8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9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0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1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2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3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754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5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6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7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8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9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0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1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2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3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4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5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6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7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8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9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0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1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2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3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4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5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6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7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8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9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0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1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2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3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4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5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6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7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8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9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0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1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2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3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4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5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6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7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8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9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0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1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2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3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4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5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6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7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8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9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0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1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2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3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4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5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6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7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8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9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0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1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2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3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4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5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6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7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8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9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0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1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2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3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4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5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6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7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8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9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0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1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2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3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4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5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6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7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8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9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0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1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2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3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4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5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6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7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8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9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0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1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2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3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4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5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6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7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8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9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0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1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2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3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874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51875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876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877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8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9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0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1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2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3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4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5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6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7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8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9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0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1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2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3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4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5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6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7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8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9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0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1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2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3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4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5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6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7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8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9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0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1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2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3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4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5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6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7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8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9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0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1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2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3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4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5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6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7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8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9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0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1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2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3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4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5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6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7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8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9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0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1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2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3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4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5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6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7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8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9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0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1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2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3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4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5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6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7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8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9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0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1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2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3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4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5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6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7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8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9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0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1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2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3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4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5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6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7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8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9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0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1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2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3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4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5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6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7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8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9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0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1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2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3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4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5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6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7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8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9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0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1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2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3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4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5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6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7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8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9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0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1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2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3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4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5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6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7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8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9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0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1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2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3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4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5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6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7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8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9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0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1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2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3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4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5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6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7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8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9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0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1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2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3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4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5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6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7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8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9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0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1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2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3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4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5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6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7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8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9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0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1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2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3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4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5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6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7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8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9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0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1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2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3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4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5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6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2077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8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9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0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1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2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3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4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5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6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7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8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9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0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1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2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3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4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5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6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7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8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9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0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1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2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3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4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5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6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7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8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9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0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1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2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3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4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5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6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7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8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9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0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1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2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3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4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5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6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7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8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9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0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1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2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3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4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5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6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7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8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9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0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1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2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3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4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5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6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7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8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9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0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1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2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3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4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5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6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7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8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9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0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1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2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3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4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5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6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7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8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9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0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1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2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3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4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5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6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7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8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9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0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1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2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3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4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5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6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7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8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9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0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1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2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3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4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5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6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sp>
        <p:nvSpPr>
          <p:cNvPr id="52198" name="Text Box 998"/>
          <p:cNvSpPr txBox="1">
            <a:spLocks noChangeArrowheads="1"/>
          </p:cNvSpPr>
          <p:nvPr/>
        </p:nvSpPr>
        <p:spPr bwMode="auto">
          <a:xfrm>
            <a:off x="1930400" y="4953003"/>
            <a:ext cx="56896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</a:t>
            </a:r>
            <a:r>
              <a:rPr lang="en-US" sz="4400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thưởng</a:t>
            </a:r>
            <a:r>
              <a:rPr lang="en-US" sz="4400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400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4400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400" i="1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điểm</a:t>
            </a:r>
            <a:r>
              <a:rPr lang="en-US" sz="4400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10</a:t>
            </a:r>
          </a:p>
        </p:txBody>
      </p:sp>
      <p:sp>
        <p:nvSpPr>
          <p:cNvPr id="52199" name="Oval 999"/>
          <p:cNvSpPr>
            <a:spLocks noChangeArrowheads="1"/>
          </p:cNvSpPr>
          <p:nvPr/>
        </p:nvSpPr>
        <p:spPr bwMode="auto">
          <a:xfrm>
            <a:off x="2713483" y="2625730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201" name="Text Box 1001"/>
          <p:cNvSpPr txBox="1">
            <a:spLocks noChangeArrowheads="1"/>
          </p:cNvSpPr>
          <p:nvPr/>
        </p:nvSpPr>
        <p:spPr bwMode="auto">
          <a:xfrm>
            <a:off x="6637268" y="3804658"/>
            <a:ext cx="68640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D. </a:t>
            </a:r>
          </a:p>
        </p:txBody>
      </p:sp>
      <p:grpSp>
        <p:nvGrpSpPr>
          <p:cNvPr id="52205" name="Group 1005"/>
          <p:cNvGrpSpPr>
            <a:grpSpLocks/>
          </p:cNvGrpSpPr>
          <p:nvPr/>
        </p:nvGrpSpPr>
        <p:grpSpPr bwMode="auto">
          <a:xfrm>
            <a:off x="2753783" y="3805234"/>
            <a:ext cx="1361016" cy="923923"/>
            <a:chOff x="2046" y="1482"/>
            <a:chExt cx="643" cy="582"/>
          </a:xfrm>
        </p:grpSpPr>
        <p:sp>
          <p:nvSpPr>
            <p:cNvPr id="52206" name="Text Box 1006"/>
            <p:cNvSpPr txBox="1">
              <a:spLocks noChangeArrowheads="1"/>
            </p:cNvSpPr>
            <p:nvPr/>
          </p:nvSpPr>
          <p:spPr bwMode="auto">
            <a:xfrm>
              <a:off x="2046" y="1482"/>
              <a:ext cx="314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3200" b="1">
                  <a:solidFill>
                    <a:srgbClr val="003399"/>
                  </a:solidFill>
                  <a:latin typeface=".VnTime" pitchFamily="34" charset="0"/>
                </a:rPr>
                <a:t>B. </a:t>
              </a:r>
            </a:p>
          </p:txBody>
        </p:sp>
        <p:sp>
          <p:nvSpPr>
            <p:cNvPr id="52209" name="Text Box 1009"/>
            <p:cNvSpPr txBox="1">
              <a:spLocks noChangeArrowheads="1"/>
            </p:cNvSpPr>
            <p:nvPr/>
          </p:nvSpPr>
          <p:spPr bwMode="auto">
            <a:xfrm>
              <a:off x="2602" y="1696"/>
              <a:ext cx="87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 b="1">
                <a:solidFill>
                  <a:srgbClr val="003399"/>
                </a:solidFill>
                <a:latin typeface=".VnTime" pitchFamily="34" charset="0"/>
              </a:endParaRPr>
            </a:p>
          </p:txBody>
        </p:sp>
      </p:grpSp>
      <p:sp>
        <p:nvSpPr>
          <p:cNvPr id="52211" name="Text Box 1011"/>
          <p:cNvSpPr txBox="1">
            <a:spLocks noChangeArrowheads="1"/>
          </p:cNvSpPr>
          <p:nvPr/>
        </p:nvSpPr>
        <p:spPr bwMode="auto">
          <a:xfrm>
            <a:off x="6652687" y="2562230"/>
            <a:ext cx="685800" cy="5842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C. </a:t>
            </a:r>
          </a:p>
        </p:txBody>
      </p:sp>
      <p:sp>
        <p:nvSpPr>
          <p:cNvPr id="52216" name="Text Box 1016"/>
          <p:cNvSpPr txBox="1">
            <a:spLocks noChangeArrowheads="1"/>
          </p:cNvSpPr>
          <p:nvPr/>
        </p:nvSpPr>
        <p:spPr bwMode="auto">
          <a:xfrm>
            <a:off x="2753783" y="2562230"/>
            <a:ext cx="58381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A.</a:t>
            </a:r>
          </a:p>
        </p:txBody>
      </p:sp>
      <p:sp>
        <p:nvSpPr>
          <p:cNvPr id="2" name="Rectangle 30"/>
          <p:cNvSpPr>
            <a:spLocks noChangeArrowheads="1"/>
          </p:cNvSpPr>
          <p:nvPr/>
        </p:nvSpPr>
        <p:spPr bwMode="auto">
          <a:xfrm>
            <a:off x="1416350" y="607597"/>
            <a:ext cx="275107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Câu 2. Kết quả 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86683682"/>
              </p:ext>
            </p:extLst>
          </p:nvPr>
        </p:nvGraphicFramePr>
        <p:xfrm>
          <a:off x="4114799" y="496720"/>
          <a:ext cx="1122363" cy="944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5" name="Equation" r:id="rId8" imgW="1117440" imgH="952200" progId="Equation.DSMT4">
                  <p:embed/>
                </p:oleObj>
              </mc:Choice>
              <mc:Fallback>
                <p:oleObj name="Equation" r:id="rId8" imgW="1117440" imgH="95220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799" y="496720"/>
                        <a:ext cx="1122363" cy="944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1"/>
          <p:cNvSpPr>
            <a:spLocks noChangeArrowheads="1"/>
          </p:cNvSpPr>
          <p:nvPr/>
        </p:nvSpPr>
        <p:spPr bwMode="auto">
          <a:xfrm>
            <a:off x="5409607" y="688757"/>
            <a:ext cx="4045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bằng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26091993"/>
              </p:ext>
            </p:extLst>
          </p:nvPr>
        </p:nvGraphicFramePr>
        <p:xfrm>
          <a:off x="3330575" y="2374900"/>
          <a:ext cx="461963" cy="830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6" name="Equation" r:id="rId10" imgW="469800" imgH="838080" progId="Equation.DSMT4">
                  <p:embed/>
                </p:oleObj>
              </mc:Choice>
              <mc:Fallback>
                <p:oleObj name="Equation" r:id="rId10" imgW="469800" imgH="83808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30575" y="2374900"/>
                        <a:ext cx="461963" cy="830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37353593"/>
              </p:ext>
            </p:extLst>
          </p:nvPr>
        </p:nvGraphicFramePr>
        <p:xfrm>
          <a:off x="7383463" y="2444750"/>
          <a:ext cx="469900" cy="8191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7" name="Equation" r:id="rId12" imgW="469800" imgH="825480" progId="Equation.DSMT4">
                  <p:embed/>
                </p:oleObj>
              </mc:Choice>
              <mc:Fallback>
                <p:oleObj name="Equation" r:id="rId12" imgW="469800" imgH="825480" progId="Equation.DSMT4">
                  <p:embed/>
                  <p:pic>
                    <p:nvPicPr>
                      <p:cNvPr id="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3463" y="2444750"/>
                        <a:ext cx="469900" cy="8191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75698642"/>
              </p:ext>
            </p:extLst>
          </p:nvPr>
        </p:nvGraphicFramePr>
        <p:xfrm>
          <a:off x="3321049" y="3747512"/>
          <a:ext cx="6096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8" name="Equation" r:id="rId14" imgW="609480" imgH="838080" progId="Equation.DSMT4">
                  <p:embed/>
                </p:oleObj>
              </mc:Choice>
              <mc:Fallback>
                <p:oleObj name="Equation" r:id="rId14" imgW="609480" imgH="838080" progId="Equation.DSMT4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1049" y="3747512"/>
                        <a:ext cx="609600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6736969"/>
              </p:ext>
            </p:extLst>
          </p:nvPr>
        </p:nvGraphicFramePr>
        <p:xfrm>
          <a:off x="7311570" y="3648075"/>
          <a:ext cx="620713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19" name="Equation" r:id="rId16" imgW="609480" imgH="838080" progId="Equation.DSMT4">
                  <p:embed/>
                </p:oleObj>
              </mc:Choice>
              <mc:Fallback>
                <p:oleObj name="Equation" r:id="rId16" imgW="609480" imgH="838080" progId="Equation.DSMT4">
                  <p:embed/>
                  <p:pic>
                    <p:nvPicPr>
                      <p:cNvPr id="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1570" y="3648075"/>
                        <a:ext cx="620713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0" y="20193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</a:t>
            </a:r>
            <a:r>
              <a:rPr kumimoji="0" 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eft Arrow 13">
            <a:hlinkClick r:id="rId18" action="ppaction://hlinksldjump"/>
          </p:cNvPr>
          <p:cNvSpPr/>
          <p:nvPr/>
        </p:nvSpPr>
        <p:spPr bwMode="auto">
          <a:xfrm>
            <a:off x="8363081" y="6290194"/>
            <a:ext cx="724969" cy="458895"/>
          </a:xfrm>
          <a:prstGeom prst="lef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1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pic>
        <p:nvPicPr>
          <p:cNvPr id="20488" name="Picture 8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513" y="760149"/>
            <a:ext cx="1731562" cy="14923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76816159"/>
              </p:ext>
            </p:extLst>
          </p:nvPr>
        </p:nvGraphicFramePr>
        <p:xfrm>
          <a:off x="6656388" y="505733"/>
          <a:ext cx="1916112" cy="933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320" name="Equation" r:id="rId20" imgW="799920" imgH="393480" progId="Equation.DSMT4">
                  <p:embed/>
                </p:oleObj>
              </mc:Choice>
              <mc:Fallback>
                <p:oleObj name="Equation" r:id="rId20" imgW="799920" imgH="393480" progId="Equation.DSMT4">
                  <p:embed/>
                  <p:pic>
                    <p:nvPicPr>
                      <p:cNvPr id="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56388" y="505733"/>
                        <a:ext cx="1916112" cy="933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953166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5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51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5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51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51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51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51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51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51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5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5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204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>
                      <p:stCondLst>
                        <p:cond delay="0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5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88"/>
                  </p:tgtEl>
                </p:cond>
              </p:nextCondLst>
            </p:seq>
          </p:childTnLst>
        </p:cTn>
      </p:par>
    </p:tnLst>
    <p:bldLst>
      <p:bldP spid="51214" grpId="0" animBg="1"/>
      <p:bldP spid="51215" grpId="0" animBg="1"/>
      <p:bldP spid="51216" grpId="0" animBg="1"/>
      <p:bldP spid="51217" grpId="0" animBg="1"/>
      <p:bldP spid="51218" grpId="0" animBg="1"/>
      <p:bldP spid="51219" grpId="0" animBg="1"/>
      <p:bldP spid="51220" grpId="0" animBg="1"/>
      <p:bldP spid="51221" grpId="0" animBg="1"/>
      <p:bldP spid="51222" grpId="0" animBg="1"/>
      <p:bldP spid="51223" grpId="0" animBg="1"/>
      <p:bldP spid="51224" grpId="0" animBg="1"/>
      <p:bldP spid="52198" grpId="0"/>
      <p:bldP spid="5219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27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4338" name="Clip" r:id="rId4" imgW="1278360" imgH="1274040" progId="MS_ClipArt_Gallery.2">
                  <p:embed/>
                </p:oleObj>
              </mc:Choice>
              <mc:Fallback>
                <p:oleObj name="Clip" r:id="rId4" imgW="1278360" imgH="1274040" progId="MS_ClipArt_Gallery.2">
                  <p:embed/>
                  <p:pic>
                    <p:nvPicPr>
                      <p:cNvPr id="51227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28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5122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23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23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3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43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5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874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51875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876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877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8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9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0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1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2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3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4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5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6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7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8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9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0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1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2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3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4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5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6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7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8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9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0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1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2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3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4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5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6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7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8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9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0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1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2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3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4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5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6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7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8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9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0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1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2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3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4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5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6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7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8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9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0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1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2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3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4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5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6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7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8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9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0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1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2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3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4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5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6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7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8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9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0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1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2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3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4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5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6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7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8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9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0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1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2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3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4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5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6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7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8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9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0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1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2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3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4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5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6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7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8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9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0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1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2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3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4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5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6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7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8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9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0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1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2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3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4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5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6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7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8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9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0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1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2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3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4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5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6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7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8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9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0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1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2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3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4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5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6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7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8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9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0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1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2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3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4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5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6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7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8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9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0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1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2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3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4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5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6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7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8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9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0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1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2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3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4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5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6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7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8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9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0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1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2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3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4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5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6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7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8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9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0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1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2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3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4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5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6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7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8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9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0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1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2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3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4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5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6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2077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8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9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0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1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2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3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4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5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6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7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8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9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0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1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2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3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4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5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6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7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8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9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0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1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2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3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4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5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6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7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8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9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0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1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2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3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4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5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6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7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8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9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0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1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2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3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4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5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6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7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8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9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0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1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2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3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4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5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6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7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8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9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0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1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2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3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4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5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6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7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8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9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0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1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2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3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4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5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6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7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8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9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0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1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2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3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4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5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6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7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8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9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0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1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2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3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4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5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6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7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8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9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0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1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2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3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4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5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6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7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8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9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0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1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2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3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4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5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6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sp>
        <p:nvSpPr>
          <p:cNvPr id="52198" name="Text Box 998"/>
          <p:cNvSpPr txBox="1">
            <a:spLocks noChangeArrowheads="1"/>
          </p:cNvSpPr>
          <p:nvPr/>
        </p:nvSpPr>
        <p:spPr bwMode="auto">
          <a:xfrm>
            <a:off x="2673481" y="3481713"/>
            <a:ext cx="5689600" cy="14465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i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 thưởng là 1 cái bút !</a:t>
            </a:r>
          </a:p>
        </p:txBody>
      </p:sp>
      <p:sp>
        <p:nvSpPr>
          <p:cNvPr id="14" name="Left Arrow 13">
            <a:hlinkClick r:id="rId6" action="ppaction://hlinksldjump"/>
          </p:cNvPr>
          <p:cNvSpPr/>
          <p:nvPr/>
        </p:nvSpPr>
        <p:spPr bwMode="auto">
          <a:xfrm>
            <a:off x="8363081" y="6290194"/>
            <a:ext cx="724969" cy="458895"/>
          </a:xfrm>
          <a:prstGeom prst="lef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1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pic>
        <p:nvPicPr>
          <p:cNvPr id="21512" name="Picture 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4402" y="494792"/>
            <a:ext cx="2082494" cy="20186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2075543" y="1553725"/>
            <a:ext cx="8389257" cy="1552331"/>
          </a:xfrm>
          <a:prstGeom prst="rect">
            <a:avLst/>
          </a:prstGeom>
          <a:noFill/>
          <a:ln>
            <a:noFill/>
          </a:ln>
        </p:spPr>
        <p:txBody>
          <a:bodyPr wrap="square">
            <a:prstTxWarp prst="textArchUp">
              <a:avLst>
                <a:gd name="adj" fmla="val 10112905"/>
              </a:avLst>
            </a:prstTxWarp>
            <a:spAutoFit/>
          </a:bodyPr>
          <a:lstStyle/>
          <a:p>
            <a:pPr algn="ctr"/>
            <a:r>
              <a:rPr lang="en-US" sz="5400" b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HỘP QUÀ MAY MẮN </a:t>
            </a:r>
          </a:p>
        </p:txBody>
      </p:sp>
      <p:grpSp>
        <p:nvGrpSpPr>
          <p:cNvPr id="1018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101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102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14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4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5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6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7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8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19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0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1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2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3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4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5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6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7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8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29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0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1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2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3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134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102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2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3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4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5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6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7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8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09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0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1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2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3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114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53166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15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12"/>
                  </p:tgtEl>
                </p:cond>
              </p:nextCondLst>
            </p:seq>
          </p:childTnLst>
        </p:cTn>
      </p:par>
    </p:tnLst>
    <p:bldLst>
      <p:bldP spid="5219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Oval 2"/>
          <p:cNvSpPr>
            <a:spLocks noChangeArrowheads="1"/>
          </p:cNvSpPr>
          <p:nvPr/>
        </p:nvSpPr>
        <p:spPr bwMode="auto">
          <a:xfrm rot="-933412">
            <a:off x="9323919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3" name="Oval 3"/>
          <p:cNvSpPr>
            <a:spLocks noChangeArrowheads="1"/>
          </p:cNvSpPr>
          <p:nvPr/>
        </p:nvSpPr>
        <p:spPr bwMode="auto">
          <a:xfrm>
            <a:off x="9260417" y="6376988"/>
            <a:ext cx="2235200" cy="176212"/>
          </a:xfrm>
          <a:prstGeom prst="ellipse">
            <a:avLst/>
          </a:prstGeom>
          <a:gradFill rotWithShape="1">
            <a:gsLst>
              <a:gs pos="0">
                <a:srgbClr val="008000"/>
              </a:gs>
              <a:gs pos="50000">
                <a:srgbClr val="008000">
                  <a:gamma/>
                  <a:shade val="0"/>
                  <a:invGamma/>
                </a:srgbClr>
              </a:gs>
              <a:gs pos="100000">
                <a:srgbClr val="008000"/>
              </a:gs>
            </a:gsLst>
            <a:lin ang="5400000" scaled="1"/>
          </a:gra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4" name="Oval 4"/>
          <p:cNvSpPr>
            <a:spLocks noChangeArrowheads="1"/>
          </p:cNvSpPr>
          <p:nvPr/>
        </p:nvSpPr>
        <p:spPr bwMode="auto">
          <a:xfrm rot="546664">
            <a:off x="10792884" y="4267203"/>
            <a:ext cx="575733" cy="352425"/>
          </a:xfrm>
          <a:prstGeom prst="ellipse">
            <a:avLst/>
          </a:prstGeom>
          <a:gradFill rotWithShape="1">
            <a:gsLst>
              <a:gs pos="0">
                <a:srgbClr val="009900">
                  <a:gamma/>
                  <a:shade val="76078"/>
                  <a:invGamma/>
                </a:srgbClr>
              </a:gs>
              <a:gs pos="50000">
                <a:srgbClr val="009900"/>
              </a:gs>
              <a:gs pos="100000">
                <a:srgbClr val="009900">
                  <a:gamma/>
                  <a:shade val="76078"/>
                  <a:invGamma/>
                </a:srgbClr>
              </a:gs>
            </a:gsLst>
            <a:lin ang="0" scaled="1"/>
          </a:gradFill>
          <a:ln w="9525">
            <a:solidFill>
              <a:srgbClr val="0099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5" name="Oval 5"/>
          <p:cNvSpPr>
            <a:spLocks noChangeArrowheads="1"/>
          </p:cNvSpPr>
          <p:nvPr/>
        </p:nvSpPr>
        <p:spPr bwMode="gray">
          <a:xfrm>
            <a:off x="8940800" y="5171959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tint val="0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tint val="0"/>
                  <a:invGamma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6" name="Oval 6"/>
          <p:cNvSpPr>
            <a:spLocks noChangeArrowheads="1"/>
          </p:cNvSpPr>
          <p:nvPr/>
        </p:nvSpPr>
        <p:spPr bwMode="gray">
          <a:xfrm>
            <a:off x="8940800" y="5246570"/>
            <a:ext cx="259766" cy="519351"/>
          </a:xfrm>
          <a:prstGeom prst="ellipse">
            <a:avLst/>
          </a:prstGeom>
          <a:gradFill rotWithShape="1">
            <a:gsLst>
              <a:gs pos="0">
                <a:srgbClr val="00CC66">
                  <a:alpha val="32001"/>
                </a:srgbClr>
              </a:gs>
              <a:gs pos="100000">
                <a:srgbClr val="00CC66">
                  <a:gamma/>
                  <a:shade val="0"/>
                  <a:invGamma/>
                  <a:alpha val="89999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7" name="Oval 7"/>
          <p:cNvSpPr>
            <a:spLocks noChangeArrowheads="1"/>
          </p:cNvSpPr>
          <p:nvPr/>
        </p:nvSpPr>
        <p:spPr bwMode="gray">
          <a:xfrm>
            <a:off x="9124951" y="5171959"/>
            <a:ext cx="2476500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54118"/>
                  <a:invGamma/>
                </a:srgbClr>
              </a:gs>
              <a:gs pos="50000">
                <a:srgbClr val="00CC66"/>
              </a:gs>
              <a:gs pos="100000">
                <a:srgbClr val="00CC66">
                  <a:gamma/>
                  <a:shade val="54118"/>
                  <a:invGamma/>
                </a:srgbClr>
              </a:gs>
            </a:gsLst>
            <a:lin ang="189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8" name="Oval 8"/>
          <p:cNvSpPr>
            <a:spLocks noChangeArrowheads="1"/>
          </p:cNvSpPr>
          <p:nvPr/>
        </p:nvSpPr>
        <p:spPr bwMode="gray">
          <a:xfrm>
            <a:off x="9129185" y="5171959"/>
            <a:ext cx="2472267" cy="519351"/>
          </a:xfrm>
          <a:prstGeom prst="ellipse">
            <a:avLst/>
          </a:prstGeom>
          <a:gradFill rotWithShape="1">
            <a:gsLst>
              <a:gs pos="0">
                <a:srgbClr val="00CC66">
                  <a:gamma/>
                  <a:shade val="63529"/>
                  <a:invGamma/>
                </a:srgbClr>
              </a:gs>
              <a:gs pos="100000">
                <a:srgbClr val="00CC66">
                  <a:alpha val="0"/>
                </a:srgbClr>
              </a:gs>
            </a:gsLst>
            <a:lin ang="27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09" name="Oval 9"/>
          <p:cNvSpPr>
            <a:spLocks noChangeArrowheads="1"/>
          </p:cNvSpPr>
          <p:nvPr/>
        </p:nvSpPr>
        <p:spPr bwMode="gray">
          <a:xfrm>
            <a:off x="9260417" y="5171959"/>
            <a:ext cx="2224616" cy="519351"/>
          </a:xfrm>
          <a:prstGeom prst="ellipse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 algn="ctr">
                <a:solidFill>
                  <a:schemeClr val="bg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9250" dir="3267739" algn="ctr" rotWithShape="0">
                    <a:srgbClr val="808080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0" name="Oval 10"/>
          <p:cNvSpPr>
            <a:spLocks noChangeArrowheads="1"/>
          </p:cNvSpPr>
          <p:nvPr/>
        </p:nvSpPr>
        <p:spPr bwMode="gray">
          <a:xfrm>
            <a:off x="9296402" y="4640263"/>
            <a:ext cx="2156884" cy="1585912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46275"/>
                  <a:invGamma/>
                </a:srgbClr>
              </a:gs>
              <a:gs pos="100000">
                <a:srgbClr val="C0C0C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1" name="Oval 11"/>
          <p:cNvSpPr>
            <a:spLocks noChangeArrowheads="1"/>
          </p:cNvSpPr>
          <p:nvPr/>
        </p:nvSpPr>
        <p:spPr bwMode="gray">
          <a:xfrm>
            <a:off x="9323920" y="4648203"/>
            <a:ext cx="2101849" cy="1546225"/>
          </a:xfrm>
          <a:prstGeom prst="ellipse">
            <a:avLst/>
          </a:prstGeom>
          <a:gradFill rotWithShape="1">
            <a:gsLst>
              <a:gs pos="0">
                <a:srgbClr val="C0C0C0">
                  <a:alpha val="0"/>
                </a:srgbClr>
              </a:gs>
              <a:gs pos="100000">
                <a:srgbClr val="C0C0C0">
                  <a:gamma/>
                  <a:tint val="34902"/>
                  <a:invGamma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2" name="Oval 12"/>
          <p:cNvSpPr>
            <a:spLocks noChangeArrowheads="1"/>
          </p:cNvSpPr>
          <p:nvPr/>
        </p:nvSpPr>
        <p:spPr bwMode="gray">
          <a:xfrm>
            <a:off x="9347201" y="4664078"/>
            <a:ext cx="2000251" cy="1444625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shade val="79216"/>
                  <a:invGamma/>
                </a:srgbClr>
              </a:gs>
              <a:gs pos="100000">
                <a:srgbClr val="C0C0C0">
                  <a:alpha val="4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3" name="Oval 13"/>
          <p:cNvSpPr>
            <a:spLocks noChangeArrowheads="1"/>
          </p:cNvSpPr>
          <p:nvPr/>
        </p:nvSpPr>
        <p:spPr bwMode="gray">
          <a:xfrm>
            <a:off x="9461500" y="4705353"/>
            <a:ext cx="1780117" cy="1173163"/>
          </a:xfrm>
          <a:prstGeom prst="ellipse">
            <a:avLst/>
          </a:prstGeom>
          <a:gradFill rotWithShape="1">
            <a:gsLst>
              <a:gs pos="0">
                <a:srgbClr val="C0C0C0">
                  <a:gamma/>
                  <a:tint val="0"/>
                  <a:invGamma/>
                </a:srgbClr>
              </a:gs>
              <a:gs pos="100000">
                <a:srgbClr val="C0C0C0">
                  <a:alpha val="38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1214" name="Oval 14"/>
          <p:cNvSpPr>
            <a:spLocks noChangeArrowheads="1"/>
          </p:cNvSpPr>
          <p:nvPr/>
        </p:nvSpPr>
        <p:spPr bwMode="auto">
          <a:xfrm>
            <a:off x="9281586" y="46355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HÕt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800">
                <a:solidFill>
                  <a:srgbClr val="FF3300"/>
                </a:solidFill>
                <a:latin typeface=".VnVogue" pitchFamily="34" charset="0"/>
              </a:rPr>
              <a:t>giê</a:t>
            </a:r>
          </a:p>
        </p:txBody>
      </p:sp>
      <p:sp>
        <p:nvSpPr>
          <p:cNvPr id="51215" name="Oval 15"/>
          <p:cNvSpPr>
            <a:spLocks noChangeArrowheads="1"/>
          </p:cNvSpPr>
          <p:nvPr/>
        </p:nvSpPr>
        <p:spPr bwMode="auto">
          <a:xfrm>
            <a:off x="92900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</a:t>
            </a:r>
          </a:p>
        </p:txBody>
      </p:sp>
      <p:sp>
        <p:nvSpPr>
          <p:cNvPr id="51216" name="Oval 16"/>
          <p:cNvSpPr>
            <a:spLocks noChangeArrowheads="1"/>
          </p:cNvSpPr>
          <p:nvPr/>
        </p:nvSpPr>
        <p:spPr bwMode="auto">
          <a:xfrm>
            <a:off x="9290051" y="46513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2</a:t>
            </a:r>
          </a:p>
        </p:txBody>
      </p:sp>
      <p:sp>
        <p:nvSpPr>
          <p:cNvPr id="51217" name="Oval 17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3</a:t>
            </a:r>
          </a:p>
        </p:txBody>
      </p: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9302751" y="4643438"/>
            <a:ext cx="2171700" cy="1611312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4</a:t>
            </a:r>
          </a:p>
        </p:txBody>
      </p:sp>
      <p:sp>
        <p:nvSpPr>
          <p:cNvPr id="51219" name="Oval 19"/>
          <p:cNvSpPr>
            <a:spLocks noChangeArrowheads="1"/>
          </p:cNvSpPr>
          <p:nvPr/>
        </p:nvSpPr>
        <p:spPr bwMode="auto">
          <a:xfrm>
            <a:off x="9283702" y="463867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5</a:t>
            </a:r>
          </a:p>
        </p:txBody>
      </p:sp>
      <p:sp>
        <p:nvSpPr>
          <p:cNvPr id="51220" name="Oval 20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6</a:t>
            </a:r>
          </a:p>
        </p:txBody>
      </p:sp>
      <p:sp>
        <p:nvSpPr>
          <p:cNvPr id="51221" name="Oval 21"/>
          <p:cNvSpPr>
            <a:spLocks noChangeArrowheads="1"/>
          </p:cNvSpPr>
          <p:nvPr/>
        </p:nvSpPr>
        <p:spPr bwMode="auto">
          <a:xfrm>
            <a:off x="9302751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7</a:t>
            </a:r>
          </a:p>
        </p:txBody>
      </p:sp>
      <p:sp>
        <p:nvSpPr>
          <p:cNvPr id="51222" name="Oval 22"/>
          <p:cNvSpPr>
            <a:spLocks noChangeArrowheads="1"/>
          </p:cNvSpPr>
          <p:nvPr/>
        </p:nvSpPr>
        <p:spPr bwMode="auto">
          <a:xfrm>
            <a:off x="9283702" y="4648203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8</a:t>
            </a:r>
          </a:p>
        </p:txBody>
      </p:sp>
      <p:sp>
        <p:nvSpPr>
          <p:cNvPr id="51223" name="Oval 23"/>
          <p:cNvSpPr>
            <a:spLocks noChangeArrowheads="1"/>
          </p:cNvSpPr>
          <p:nvPr/>
        </p:nvSpPr>
        <p:spPr bwMode="auto">
          <a:xfrm>
            <a:off x="9302751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9</a:t>
            </a:r>
          </a:p>
        </p:txBody>
      </p:sp>
      <p:sp>
        <p:nvSpPr>
          <p:cNvPr id="51224" name="Oval 24"/>
          <p:cNvSpPr>
            <a:spLocks noChangeArrowheads="1"/>
          </p:cNvSpPr>
          <p:nvPr/>
        </p:nvSpPr>
        <p:spPr bwMode="auto">
          <a:xfrm>
            <a:off x="9309102" y="4657728"/>
            <a:ext cx="2171700" cy="1611313"/>
          </a:xfrm>
          <a:prstGeom prst="ellipse">
            <a:avLst/>
          </a:prstGeom>
          <a:solidFill>
            <a:schemeClr val="bg1">
              <a:alpha val="81000"/>
            </a:schemeClr>
          </a:solidFill>
          <a:ln w="76200">
            <a:solidFill>
              <a:srgbClr val="C0C0C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10000">
                <a:solidFill>
                  <a:srgbClr val="FF3300"/>
                </a:solidFill>
                <a:latin typeface=".VnVogue" pitchFamily="34" charset="0"/>
              </a:rPr>
              <a:t>10</a:t>
            </a:r>
          </a:p>
        </p:txBody>
      </p:sp>
      <p:sp>
        <p:nvSpPr>
          <p:cNvPr id="51225" name="Text Box 25"/>
          <p:cNvSpPr txBox="1">
            <a:spLocks noChangeArrowheads="1"/>
          </p:cNvSpPr>
          <p:nvPr/>
        </p:nvSpPr>
        <p:spPr bwMode="auto">
          <a:xfrm>
            <a:off x="1672168" y="1879603"/>
            <a:ext cx="275166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.VnTime" pitchFamily="34" charset="0"/>
            </a:endParaRPr>
          </a:p>
        </p:txBody>
      </p:sp>
      <p:graphicFrame>
        <p:nvGraphicFramePr>
          <p:cNvPr id="51227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2" name="Clip" r:id="rId6" imgW="1278360" imgH="1274040" progId="MS_ClipArt_Gallery.2">
                  <p:embed/>
                </p:oleObj>
              </mc:Choice>
              <mc:Fallback>
                <p:oleObj name="Clip" r:id="rId6" imgW="1278360" imgH="1274040" progId="MS_ClipArt_Gallery.2">
                  <p:embed/>
                  <p:pic>
                    <p:nvPicPr>
                      <p:cNvPr id="51227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1228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5122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23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23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3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4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5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6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7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8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29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0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1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2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3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4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5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6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7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8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39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0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1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2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43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43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3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4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5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6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7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8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49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0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1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2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3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4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55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551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51552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553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554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5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6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7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8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59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0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1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2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3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4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5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6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7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8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69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0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1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2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3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4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5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6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7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8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79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0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1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2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3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4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5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6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7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8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89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0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1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2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3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4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5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6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7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8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599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0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1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2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3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4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5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6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7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8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09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0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1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2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3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4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5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6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7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8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19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0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1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2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3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4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5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6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7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8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29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0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1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2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3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4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5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6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7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8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39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0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1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2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3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4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5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6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7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8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49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0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1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2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3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4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5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6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7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8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59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0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1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2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3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4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5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6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7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8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69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0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1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2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3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4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5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6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7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8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79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0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1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2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3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4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5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6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7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8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89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0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1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2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3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4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5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6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7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8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699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0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1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2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3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4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5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6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7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8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09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0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1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2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3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4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5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6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7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8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19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0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1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2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3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4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5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6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7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8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29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0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1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2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3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4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5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6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7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8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39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0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1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2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3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4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5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6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7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8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49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0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1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2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753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1754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5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6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7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8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59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0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1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2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3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4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5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6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7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8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69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0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1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2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3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4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5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6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7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8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79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0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1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2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3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4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5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6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7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8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89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0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1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2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3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4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5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6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7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8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799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0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1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2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3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4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5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6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7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8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09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0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1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2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3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4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5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6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7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8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19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0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1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2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3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4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5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6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7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8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29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0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1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2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3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4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5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6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7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8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39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0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1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2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3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4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5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6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7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8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49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0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1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2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3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4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5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6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7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8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59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0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1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2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3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4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5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6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7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8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69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0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1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2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1873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grpSp>
        <p:nvGrpSpPr>
          <p:cNvPr id="51874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51875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b="1" i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51876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51877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8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79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0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1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2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3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4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5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6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7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8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89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0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1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2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3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4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5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6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7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8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899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0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1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2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3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4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5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6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7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8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09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0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1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2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3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4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5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6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7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8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19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0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1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2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3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4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5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6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7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8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29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0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1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2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3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4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5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6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7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8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39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0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1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2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3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4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5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6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7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8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49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0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1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2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3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4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5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6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7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8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59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0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1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2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3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4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5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6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7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8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69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0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1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2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3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4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5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6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7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8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79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0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1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2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3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4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5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6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7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8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89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0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1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2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3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4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5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6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7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8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1999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0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1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2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3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4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5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6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7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8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09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0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1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2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3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4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5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6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7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8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19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0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1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2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3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4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5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6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7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8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29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0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1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2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3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4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5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6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7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8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39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0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1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2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3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4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5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6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7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8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49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0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1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2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3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4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5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6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7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8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59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0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1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2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3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4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5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6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7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8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69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0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1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2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3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4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5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  <p:sp>
            <p:nvSpPr>
              <p:cNvPr id="52076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>
                  <a:solidFill>
                    <a:srgbClr val="000000"/>
                  </a:solidFill>
                  <a:latin typeface=".VnTime" pitchFamily="34" charset="0"/>
                </a:endParaRPr>
              </a:p>
            </p:txBody>
          </p:sp>
        </p:grpSp>
        <p:sp>
          <p:nvSpPr>
            <p:cNvPr id="52077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8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79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0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1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2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3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4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5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6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7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8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89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0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1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2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3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4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5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6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7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8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099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0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1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2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3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4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5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6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7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8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09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0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1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2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3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4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5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6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7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8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19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0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1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2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3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4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5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6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7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8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29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0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1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2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3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4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5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6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7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8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39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0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1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2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3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4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5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6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7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8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49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0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1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2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3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4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5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6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7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8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59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0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1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2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3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4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5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6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7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8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69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0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1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2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3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4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5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6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7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8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79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0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1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2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3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4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5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6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7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8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89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0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1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2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3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4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5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  <p:sp>
          <p:nvSpPr>
            <p:cNvPr id="52196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srgbClr val="000000"/>
                </a:solidFill>
                <a:latin typeface=".VnTime" pitchFamily="34" charset="0"/>
              </a:endParaRPr>
            </a:p>
          </p:txBody>
        </p:sp>
      </p:grpSp>
      <p:sp>
        <p:nvSpPr>
          <p:cNvPr id="52198" name="Text Box 998"/>
          <p:cNvSpPr txBox="1">
            <a:spLocks noChangeArrowheads="1"/>
          </p:cNvSpPr>
          <p:nvPr/>
        </p:nvSpPr>
        <p:spPr bwMode="auto">
          <a:xfrm>
            <a:off x="1930400" y="4953003"/>
            <a:ext cx="5689600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4400" i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Phần thưởng là một điểm 9!</a:t>
            </a:r>
          </a:p>
        </p:txBody>
      </p:sp>
      <p:sp>
        <p:nvSpPr>
          <p:cNvPr id="52199" name="Oval 999"/>
          <p:cNvSpPr>
            <a:spLocks noChangeArrowheads="1"/>
          </p:cNvSpPr>
          <p:nvPr/>
        </p:nvSpPr>
        <p:spPr bwMode="auto">
          <a:xfrm>
            <a:off x="6636600" y="3747512"/>
            <a:ext cx="609600" cy="457200"/>
          </a:xfrm>
          <a:prstGeom prst="ellipse">
            <a:avLst/>
          </a:prstGeom>
          <a:gradFill rotWithShape="1">
            <a:gsLst>
              <a:gs pos="0">
                <a:srgbClr val="CCFF66"/>
              </a:gs>
              <a:gs pos="100000">
                <a:srgbClr val="FF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i="1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2201" name="Text Box 1001"/>
          <p:cNvSpPr txBox="1">
            <a:spLocks noChangeArrowheads="1"/>
          </p:cNvSpPr>
          <p:nvPr/>
        </p:nvSpPr>
        <p:spPr bwMode="auto">
          <a:xfrm>
            <a:off x="6702613" y="3684013"/>
            <a:ext cx="686406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D. </a:t>
            </a:r>
          </a:p>
        </p:txBody>
      </p:sp>
      <p:grpSp>
        <p:nvGrpSpPr>
          <p:cNvPr id="52205" name="Group 1005"/>
          <p:cNvGrpSpPr>
            <a:grpSpLocks/>
          </p:cNvGrpSpPr>
          <p:nvPr/>
        </p:nvGrpSpPr>
        <p:grpSpPr bwMode="auto">
          <a:xfrm>
            <a:off x="2753783" y="3805234"/>
            <a:ext cx="1361016" cy="923923"/>
            <a:chOff x="2046" y="1482"/>
            <a:chExt cx="643" cy="582"/>
          </a:xfrm>
        </p:grpSpPr>
        <p:sp>
          <p:nvSpPr>
            <p:cNvPr id="52206" name="Text Box 1006"/>
            <p:cNvSpPr txBox="1">
              <a:spLocks noChangeArrowheads="1"/>
            </p:cNvSpPr>
            <p:nvPr/>
          </p:nvSpPr>
          <p:spPr bwMode="auto">
            <a:xfrm>
              <a:off x="2046" y="1482"/>
              <a:ext cx="314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3200" b="1">
                  <a:solidFill>
                    <a:srgbClr val="003399"/>
                  </a:solidFill>
                  <a:latin typeface=".VnTime" pitchFamily="34" charset="0"/>
                </a:rPr>
                <a:t>B. </a:t>
              </a:r>
            </a:p>
          </p:txBody>
        </p:sp>
        <p:sp>
          <p:nvSpPr>
            <p:cNvPr id="52209" name="Text Box 1009"/>
            <p:cNvSpPr txBox="1">
              <a:spLocks noChangeArrowheads="1"/>
            </p:cNvSpPr>
            <p:nvPr/>
          </p:nvSpPr>
          <p:spPr bwMode="auto">
            <a:xfrm>
              <a:off x="2602" y="1696"/>
              <a:ext cx="87" cy="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3200" b="1">
                <a:solidFill>
                  <a:srgbClr val="003399"/>
                </a:solidFill>
                <a:latin typeface=".VnTime" pitchFamily="34" charset="0"/>
              </a:endParaRPr>
            </a:p>
          </p:txBody>
        </p:sp>
      </p:grpSp>
      <p:sp>
        <p:nvSpPr>
          <p:cNvPr id="52211" name="Text Box 1011"/>
          <p:cNvSpPr txBox="1">
            <a:spLocks noChangeArrowheads="1"/>
          </p:cNvSpPr>
          <p:nvPr/>
        </p:nvSpPr>
        <p:spPr bwMode="auto">
          <a:xfrm>
            <a:off x="6652687" y="2562230"/>
            <a:ext cx="685800" cy="5842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C. </a:t>
            </a:r>
          </a:p>
        </p:txBody>
      </p:sp>
      <p:sp>
        <p:nvSpPr>
          <p:cNvPr id="52216" name="Text Box 1016"/>
          <p:cNvSpPr txBox="1">
            <a:spLocks noChangeArrowheads="1"/>
          </p:cNvSpPr>
          <p:nvPr/>
        </p:nvSpPr>
        <p:spPr bwMode="auto">
          <a:xfrm>
            <a:off x="2753783" y="2562230"/>
            <a:ext cx="58381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3399"/>
                </a:solidFill>
                <a:latin typeface=".VnTime" pitchFamily="34" charset="0"/>
              </a:rPr>
              <a:t>A.</a:t>
            </a:r>
          </a:p>
        </p:txBody>
      </p:sp>
      <p:sp>
        <p:nvSpPr>
          <p:cNvPr id="2" name="Rectangle 30"/>
          <p:cNvSpPr>
            <a:spLocks noChangeArrowheads="1"/>
          </p:cNvSpPr>
          <p:nvPr/>
        </p:nvSpPr>
        <p:spPr bwMode="auto">
          <a:xfrm>
            <a:off x="1416350" y="607597"/>
            <a:ext cx="275107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Câu 3. Kết quả 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63855939"/>
              </p:ext>
            </p:extLst>
          </p:nvPr>
        </p:nvGraphicFramePr>
        <p:xfrm>
          <a:off x="4174198" y="528662"/>
          <a:ext cx="1541463" cy="944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3" name="Equation" r:id="rId8" imgW="1536480" imgH="952200" progId="Equation.DSMT4">
                  <p:embed/>
                </p:oleObj>
              </mc:Choice>
              <mc:Fallback>
                <p:oleObj name="Equation" r:id="rId8" imgW="1536480" imgH="95220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74198" y="528662"/>
                        <a:ext cx="1541463" cy="9445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1"/>
          <p:cNvSpPr>
            <a:spLocks noChangeArrowheads="1"/>
          </p:cNvSpPr>
          <p:nvPr/>
        </p:nvSpPr>
        <p:spPr bwMode="auto">
          <a:xfrm>
            <a:off x="5817259" y="660036"/>
            <a:ext cx="4045907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thì       bằng</a:t>
            </a: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64067645"/>
              </p:ext>
            </p:extLst>
          </p:nvPr>
        </p:nvGraphicFramePr>
        <p:xfrm>
          <a:off x="3336925" y="2374900"/>
          <a:ext cx="449263" cy="8302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4" name="Equation" r:id="rId10" imgW="457200" imgH="838080" progId="Equation.DSMT4">
                  <p:embed/>
                </p:oleObj>
              </mc:Choice>
              <mc:Fallback>
                <p:oleObj name="Equation" r:id="rId10" imgW="457200" imgH="83808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36925" y="2374900"/>
                        <a:ext cx="449263" cy="83026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51227591"/>
              </p:ext>
            </p:extLst>
          </p:nvPr>
        </p:nvGraphicFramePr>
        <p:xfrm>
          <a:off x="3421748" y="3751263"/>
          <a:ext cx="26670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5" name="Equation" r:id="rId12" imgW="266400" imgH="838080" progId="Equation.DSMT4">
                  <p:embed/>
                </p:oleObj>
              </mc:Choice>
              <mc:Fallback>
                <p:oleObj name="Equation" r:id="rId12" imgW="266400" imgH="838080" progId="Equation.DSMT4">
                  <p:embed/>
                  <p:pic>
                    <p:nvPicPr>
                      <p:cNvPr id="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21748" y="3751263"/>
                        <a:ext cx="266700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41930960"/>
              </p:ext>
            </p:extLst>
          </p:nvPr>
        </p:nvGraphicFramePr>
        <p:xfrm>
          <a:off x="7319963" y="2738438"/>
          <a:ext cx="190500" cy="314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6" name="Equation" r:id="rId14" imgW="190440" imgH="317160" progId="Equation.DSMT4">
                  <p:embed/>
                </p:oleObj>
              </mc:Choice>
              <mc:Fallback>
                <p:oleObj name="Equation" r:id="rId14" imgW="190440" imgH="317160" progId="Equation.DSMT4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19963" y="2738438"/>
                        <a:ext cx="190500" cy="3143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64337832"/>
              </p:ext>
            </p:extLst>
          </p:nvPr>
        </p:nvGraphicFramePr>
        <p:xfrm>
          <a:off x="7478713" y="3840618"/>
          <a:ext cx="141287" cy="301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7" name="Equation" r:id="rId16" imgW="139680" imgH="304560" progId="Equation.DSMT4">
                  <p:embed/>
                </p:oleObj>
              </mc:Choice>
              <mc:Fallback>
                <p:oleObj name="Equation" r:id="rId16" imgW="139680" imgH="304560" progId="Equation.DSMT4">
                  <p:embed/>
                  <p:pic>
                    <p:nvPicPr>
                      <p:cNvPr id="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78713" y="3840618"/>
                        <a:ext cx="141287" cy="301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9"/>
          <p:cNvSpPr>
            <a:spLocks noChangeArrowheads="1"/>
          </p:cNvSpPr>
          <p:nvPr/>
        </p:nvSpPr>
        <p:spPr bwMode="auto">
          <a:xfrm>
            <a:off x="0" y="201930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3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itchFamily="34" charset="0"/>
                <a:ea typeface="Times New Roman" pitchFamily="18" charset="0"/>
                <a:cs typeface="Arial" pitchFamily="34" charset="0"/>
              </a:rPr>
              <a:t>  </a:t>
            </a:r>
            <a:r>
              <a:rPr kumimoji="0" 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  <a:endParaRPr kumimoji="0" 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Left Arrow 13">
            <a:hlinkClick r:id="rId18" action="ppaction://hlinksldjump"/>
          </p:cNvPr>
          <p:cNvSpPr/>
          <p:nvPr/>
        </p:nvSpPr>
        <p:spPr bwMode="auto">
          <a:xfrm>
            <a:off x="8363081" y="6290194"/>
            <a:ext cx="724969" cy="458895"/>
          </a:xfrm>
          <a:prstGeom prst="leftArrow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1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Arial" charset="0"/>
            </a:endParaRPr>
          </a:p>
        </p:txBody>
      </p:sp>
      <p:pic>
        <p:nvPicPr>
          <p:cNvPr id="22536" name="Picture 8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5829" y="624022"/>
            <a:ext cx="2134073" cy="1602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2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2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68505792"/>
              </p:ext>
            </p:extLst>
          </p:nvPr>
        </p:nvGraphicFramePr>
        <p:xfrm>
          <a:off x="6614445" y="901247"/>
          <a:ext cx="241300" cy="252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8" name="Equation" r:id="rId20" imgW="241200" imgH="253800" progId="Equation.DSMT4">
                  <p:embed/>
                </p:oleObj>
              </mc:Choice>
              <mc:Fallback>
                <p:oleObj name="Equation" r:id="rId20" imgW="241200" imgH="253800" progId="Equation.DSMT4">
                  <p:embed/>
                  <p:pic>
                    <p:nvPicPr>
                      <p:cNvPr id="1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4445" y="901247"/>
                        <a:ext cx="241300" cy="252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Rectangle 33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7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97575507"/>
              </p:ext>
            </p:extLst>
          </p:nvPr>
        </p:nvGraphicFramePr>
        <p:xfrm>
          <a:off x="7998511" y="565150"/>
          <a:ext cx="930275" cy="944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69" name="Equation" r:id="rId22" imgW="927000" imgH="952200" progId="Equation.DSMT4">
                  <p:embed/>
                </p:oleObj>
              </mc:Choice>
              <mc:Fallback>
                <p:oleObj name="Equation" r:id="rId22" imgW="927000" imgH="952200" progId="Equation.DSMT4">
                  <p:embed/>
                  <p:pic>
                    <p:nvPicPr>
                      <p:cNvPr id="1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998511" y="565150"/>
                        <a:ext cx="930275" cy="944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1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72744718"/>
              </p:ext>
            </p:extLst>
          </p:nvPr>
        </p:nvGraphicFramePr>
        <p:xfrm>
          <a:off x="9023809" y="892404"/>
          <a:ext cx="471488" cy="327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5370" name="Equation" r:id="rId24" imgW="469800" imgH="330120" progId="Equation.DSMT4">
                  <p:embed/>
                </p:oleObj>
              </mc:Choice>
              <mc:Fallback>
                <p:oleObj name="Equation" r:id="rId24" imgW="469800" imgH="330120" progId="Equation.DSMT4">
                  <p:embed/>
                  <p:pic>
                    <p:nvPicPr>
                      <p:cNvPr id="2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023809" y="892404"/>
                        <a:ext cx="471488" cy="327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953166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51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51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4" dur="500"/>
                                        <p:tgtEl>
                                          <p:spTgt spid="51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1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8" dur="500"/>
                                        <p:tgtEl>
                                          <p:spTgt spid="51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2" dur="500"/>
                                        <p:tgtEl>
                                          <p:spTgt spid="51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25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26" dur="500"/>
                                        <p:tgtEl>
                                          <p:spTgt spid="51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29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0" dur="500"/>
                                        <p:tgtEl>
                                          <p:spTgt spid="51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33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4" dur="500"/>
                                        <p:tgtEl>
                                          <p:spTgt spid="51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37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38" dur="500"/>
                                        <p:tgtEl>
                                          <p:spTgt spid="51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96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41" presetID="4" presetClass="exit" presetSubtype="16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42" dur="500"/>
                                        <p:tgtEl>
                                          <p:spTgt spid="51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1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53" dur="500"/>
                                        <p:tgtEl>
                                          <p:spTgt spid="52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225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521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52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36"/>
                  </p:tgtEl>
                </p:cond>
              </p:nextCondLst>
            </p:seq>
          </p:childTnLst>
        </p:cTn>
      </p:par>
    </p:tnLst>
    <p:bldLst>
      <p:bldP spid="51214" grpId="0" animBg="1"/>
      <p:bldP spid="51215" grpId="0" animBg="1"/>
      <p:bldP spid="51216" grpId="0" animBg="1"/>
      <p:bldP spid="51217" grpId="0" animBg="1"/>
      <p:bldP spid="51218" grpId="0" animBg="1"/>
      <p:bldP spid="51219" grpId="0" animBg="1"/>
      <p:bldP spid="51220" grpId="0" animBg="1"/>
      <p:bldP spid="51221" grpId="0" animBg="1"/>
      <p:bldP spid="51222" grpId="0" animBg="1"/>
      <p:bldP spid="51223" grpId="0" animBg="1"/>
      <p:bldP spid="51224" grpId="0" animBg="1"/>
      <p:bldP spid="52198" grpId="0"/>
      <p:bldP spid="5219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ine 2"/>
          <p:cNvSpPr>
            <a:spLocks noChangeShapeType="1"/>
          </p:cNvSpPr>
          <p:nvPr/>
        </p:nvSpPr>
        <p:spPr bwMode="auto">
          <a:xfrm flipV="1">
            <a:off x="8334810" y="2667000"/>
            <a:ext cx="0" cy="1219200"/>
          </a:xfrm>
          <a:prstGeom prst="line">
            <a:avLst/>
          </a:prstGeom>
          <a:noFill/>
          <a:ln w="57150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5820210" y="1524000"/>
            <a:ext cx="4038600" cy="990600"/>
            <a:chOff x="3120" y="1152"/>
            <a:chExt cx="2544" cy="624"/>
          </a:xfrm>
        </p:grpSpPr>
        <p:sp>
          <p:nvSpPr>
            <p:cNvPr id="4" name="Line 4"/>
            <p:cNvSpPr>
              <a:spLocks noChangeShapeType="1"/>
            </p:cNvSpPr>
            <p:nvPr/>
          </p:nvSpPr>
          <p:spPr bwMode="auto">
            <a:xfrm>
              <a:off x="3120" y="1488"/>
              <a:ext cx="624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3792" y="1152"/>
              <a:ext cx="1872" cy="624"/>
            </a:xfrm>
            <a:prstGeom prst="rect">
              <a:avLst/>
            </a:prstGeom>
            <a:solidFill>
              <a:srgbClr val="00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VNI-Times" pitchFamily="2" charset="0"/>
                </a:rPr>
                <a:t>coäng caùc töû</a:t>
              </a:r>
              <a:b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VNI-Times" pitchFamily="2" charset="0"/>
                </a:rPr>
              </a:b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VNI-Times" pitchFamily="2" charset="0"/>
                </a:rPr>
                <a:t>giöõ nguyeân maãu</a:t>
              </a:r>
            </a:p>
          </p:txBody>
        </p:sp>
      </p:grpSp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5972610" y="4038600"/>
            <a:ext cx="3733800" cy="1676400"/>
            <a:chOff x="3168" y="2544"/>
            <a:chExt cx="2352" cy="1056"/>
          </a:xfrm>
        </p:grpSpPr>
        <p:sp>
          <p:nvSpPr>
            <p:cNvPr id="7" name="Line 7"/>
            <p:cNvSpPr>
              <a:spLocks noChangeShapeType="1"/>
            </p:cNvSpPr>
            <p:nvPr/>
          </p:nvSpPr>
          <p:spPr bwMode="auto">
            <a:xfrm flipV="1">
              <a:off x="3168" y="3072"/>
              <a:ext cx="576" cy="0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3888" y="2544"/>
              <a:ext cx="1632" cy="1056"/>
              <a:chOff x="3936" y="2640"/>
              <a:chExt cx="1632" cy="1056"/>
            </a:xfrm>
          </p:grpSpPr>
          <p:sp>
            <p:nvSpPr>
              <p:cNvPr id="9" name="AutoShape 9"/>
              <p:cNvSpPr>
                <a:spLocks noChangeArrowheads="1"/>
              </p:cNvSpPr>
              <p:nvPr/>
            </p:nvSpPr>
            <p:spPr bwMode="auto">
              <a:xfrm>
                <a:off x="3936" y="2640"/>
                <a:ext cx="1632" cy="1056"/>
              </a:xfrm>
              <a:prstGeom prst="diamond">
                <a:avLst/>
              </a:prstGeom>
              <a:solidFill>
                <a:srgbClr val="FFCC66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Rectangle 10"/>
              <p:cNvSpPr>
                <a:spLocks noChangeArrowheads="1"/>
              </p:cNvSpPr>
              <p:nvPr/>
            </p:nvSpPr>
            <p:spPr bwMode="auto">
              <a:xfrm>
                <a:off x="4032" y="2880"/>
                <a:ext cx="1400" cy="57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CC66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VNI-Times" pitchFamily="2" charset="0"/>
                  </a:rPr>
                  <a:t>quy ñoàng maãu soá</a:t>
                </a:r>
              </a:p>
            </p:txBody>
          </p:sp>
        </p:grpSp>
      </p:grpSp>
      <p:grpSp>
        <p:nvGrpSpPr>
          <p:cNvPr id="11" name="Group 11"/>
          <p:cNvGrpSpPr>
            <a:grpSpLocks/>
          </p:cNvGrpSpPr>
          <p:nvPr/>
        </p:nvGrpSpPr>
        <p:grpSpPr bwMode="auto">
          <a:xfrm>
            <a:off x="3000810" y="1676400"/>
            <a:ext cx="2895600" cy="3581400"/>
            <a:chOff x="1296" y="1056"/>
            <a:chExt cx="1824" cy="2256"/>
          </a:xfrm>
        </p:grpSpPr>
        <p:sp>
          <p:nvSpPr>
            <p:cNvPr id="12" name="Line 12"/>
            <p:cNvSpPr>
              <a:spLocks noChangeShapeType="1"/>
            </p:cNvSpPr>
            <p:nvPr/>
          </p:nvSpPr>
          <p:spPr bwMode="auto">
            <a:xfrm flipV="1">
              <a:off x="1392" y="1536"/>
              <a:ext cx="624" cy="52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>
              <a:off x="1392" y="2112"/>
              <a:ext cx="576" cy="672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1584" y="1056"/>
              <a:ext cx="1248" cy="480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VNI-Times" pitchFamily="2" charset="0"/>
                </a:rPr>
                <a:t>cuøng maãu</a:t>
              </a:r>
            </a:p>
          </p:txBody>
        </p:sp>
        <p:grpSp>
          <p:nvGrpSpPr>
            <p:cNvPr id="15" name="Group 15"/>
            <p:cNvGrpSpPr>
              <a:grpSpLocks/>
            </p:cNvGrpSpPr>
            <p:nvPr/>
          </p:nvGrpSpPr>
          <p:grpSpPr bwMode="auto">
            <a:xfrm>
              <a:off x="1296" y="2784"/>
              <a:ext cx="1824" cy="528"/>
              <a:chOff x="336" y="3024"/>
              <a:chExt cx="1824" cy="528"/>
            </a:xfrm>
          </p:grpSpPr>
          <p:sp>
            <p:nvSpPr>
              <p:cNvPr id="16" name="AutoShape 16"/>
              <p:cNvSpPr>
                <a:spLocks noChangeArrowheads="1"/>
              </p:cNvSpPr>
              <p:nvPr/>
            </p:nvSpPr>
            <p:spPr bwMode="auto">
              <a:xfrm>
                <a:off x="384" y="3024"/>
                <a:ext cx="1776" cy="528"/>
              </a:xfrm>
              <a:prstGeom prst="roundRect">
                <a:avLst>
                  <a:gd name="adj" fmla="val 16667"/>
                </a:avLst>
              </a:prstGeom>
              <a:solidFill>
                <a:srgbClr val="66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" name="Rectangle 17"/>
              <p:cNvSpPr>
                <a:spLocks noChangeArrowheads="1"/>
              </p:cNvSpPr>
              <p:nvPr/>
            </p:nvSpPr>
            <p:spPr bwMode="auto">
              <a:xfrm>
                <a:off x="336" y="3072"/>
                <a:ext cx="1824" cy="4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  <a:latin typeface="VNI-Times" pitchFamily="2" charset="0"/>
                  </a:rPr>
                  <a:t>khoâng cuøng maãu</a:t>
                </a:r>
              </a:p>
            </p:txBody>
          </p:sp>
        </p:grpSp>
      </p:grpSp>
      <p:grpSp>
        <p:nvGrpSpPr>
          <p:cNvPr id="18" name="Group 18"/>
          <p:cNvGrpSpPr>
            <a:grpSpLocks/>
          </p:cNvGrpSpPr>
          <p:nvPr/>
        </p:nvGrpSpPr>
        <p:grpSpPr bwMode="auto">
          <a:xfrm>
            <a:off x="1095810" y="2667000"/>
            <a:ext cx="2057400" cy="1143000"/>
            <a:chOff x="2016" y="1296"/>
            <a:chExt cx="1632" cy="960"/>
          </a:xfrm>
        </p:grpSpPr>
        <p:sp>
          <p:nvSpPr>
            <p:cNvPr id="19" name="Oval 19"/>
            <p:cNvSpPr>
              <a:spLocks noChangeArrowheads="1"/>
            </p:cNvSpPr>
            <p:nvPr/>
          </p:nvSpPr>
          <p:spPr bwMode="auto">
            <a:xfrm>
              <a:off x="2016" y="1392"/>
              <a:ext cx="1632" cy="864"/>
            </a:xfrm>
            <a:prstGeom prst="ellipse">
              <a:avLst/>
            </a:prstGeom>
            <a:solidFill>
              <a:srgbClr val="BBE0E3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2160" y="1296"/>
              <a:ext cx="1488" cy="9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NI-Times" pitchFamily="2" charset="0"/>
                </a:rPr>
                <a:t>Coäng </a:t>
              </a:r>
              <a:b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NI-Times" pitchFamily="2" charset="0"/>
                </a:rPr>
              </a:br>
              <a:r>
                <a: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NI-Times" pitchFamily="2" charset="0"/>
                </a:rPr>
                <a:t>phaân soá</a:t>
              </a:r>
            </a:p>
          </p:txBody>
        </p:sp>
      </p:grpSp>
      <p:graphicFrame>
        <p:nvGraphicFramePr>
          <p:cNvPr id="21" name="Object 40"/>
          <p:cNvGraphicFramePr>
            <a:graphicFrameLocks noChangeAspect="1"/>
          </p:cNvGraphicFramePr>
          <p:nvPr/>
        </p:nvGraphicFramePr>
        <p:xfrm>
          <a:off x="0" y="0"/>
          <a:ext cx="14224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386" name="Clip" r:id="rId3" imgW="1278360" imgH="1274040" progId="MS_ClipArt_Gallery.2">
                  <p:embed/>
                </p:oleObj>
              </mc:Choice>
              <mc:Fallback>
                <p:oleObj name="Clip" r:id="rId3" imgW="1278360" imgH="1274040" progId="MS_ClipArt_Gallery.2">
                  <p:embed/>
                  <p:pic>
                    <p:nvPicPr>
                      <p:cNvPr id="21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1422400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2" name="Group 42"/>
          <p:cNvGrpSpPr>
            <a:grpSpLocks noChangeAspect="1"/>
          </p:cNvGrpSpPr>
          <p:nvPr/>
        </p:nvGrpSpPr>
        <p:grpSpPr bwMode="auto">
          <a:xfrm flipH="1">
            <a:off x="10668000" y="-57148"/>
            <a:ext cx="1524000" cy="1090613"/>
            <a:chOff x="1008" y="1127"/>
            <a:chExt cx="2064" cy="2059"/>
          </a:xfrm>
        </p:grpSpPr>
        <p:sp>
          <p:nvSpPr>
            <p:cNvPr id="23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grpSp>
          <p:nvGrpSpPr>
            <p:cNvPr id="24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145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46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47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48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49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0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1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2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3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4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5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6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7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8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59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0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1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2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3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4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5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6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7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8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69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0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1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2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3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4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5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6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7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8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79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0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1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2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3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4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5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6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7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8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89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0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1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2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3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4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5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6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7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8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199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0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1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2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3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4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5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6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7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8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09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0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1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2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3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4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5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6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7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8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19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0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1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2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3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4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5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6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7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8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29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0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1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2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3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4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5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6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7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8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39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0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1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2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3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4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5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6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7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8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49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0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1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2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3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4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5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6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7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8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59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0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1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2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3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4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5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6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7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8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69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0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1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2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3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4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5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6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7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8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79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0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1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2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3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4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5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6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7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8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89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0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1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2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3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4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5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6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7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8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299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0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1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2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3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4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5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6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7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8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09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0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1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2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3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4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5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6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7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8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19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0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1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2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3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4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5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6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7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8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29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0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1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2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3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4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5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6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7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8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39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40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41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42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43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344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</p:grpSp>
        <p:sp>
          <p:nvSpPr>
            <p:cNvPr id="25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26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27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28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29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1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2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3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4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7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8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9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0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1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2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3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4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5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6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7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8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9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0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1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2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3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4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5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6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9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0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1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2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3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4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5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6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7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8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89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0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1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2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3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4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5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6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7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8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99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0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1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2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3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4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5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6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7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8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09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0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1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2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3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4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5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6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7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8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19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0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1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2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3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4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5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6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7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8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29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0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1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2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3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4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5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6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7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8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39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40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41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42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43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144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</p:grpSp>
      <p:grpSp>
        <p:nvGrpSpPr>
          <p:cNvPr id="345" name="Group 42"/>
          <p:cNvGrpSpPr>
            <a:grpSpLocks noChangeAspect="1"/>
          </p:cNvGrpSpPr>
          <p:nvPr/>
        </p:nvGrpSpPr>
        <p:grpSpPr bwMode="auto">
          <a:xfrm rot="10800000" flipH="1">
            <a:off x="0" y="5695950"/>
            <a:ext cx="1625600" cy="1162050"/>
            <a:chOff x="1008" y="1127"/>
            <a:chExt cx="2064" cy="2059"/>
          </a:xfrm>
        </p:grpSpPr>
        <p:sp>
          <p:nvSpPr>
            <p:cNvPr id="346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grpSp>
          <p:nvGrpSpPr>
            <p:cNvPr id="347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468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69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0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1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2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3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4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5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6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7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8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79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0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1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2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3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4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5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6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7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8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89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0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1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2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3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4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5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6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7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8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499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0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1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2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3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4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5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6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7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8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09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0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1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2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3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4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5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6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7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8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19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0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1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2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3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4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5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6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7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8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29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0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1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2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3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4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5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6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7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8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39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0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1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2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3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4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5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6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7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8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49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0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1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2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3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4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5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6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7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8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59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0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1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2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3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4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5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6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7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8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69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0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1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2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3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4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5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6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7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8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79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0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1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2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3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4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5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6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7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8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89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0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1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2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3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4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5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6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7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8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599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0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1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2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3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4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5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6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7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8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09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0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1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2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3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4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5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6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7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8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19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0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1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2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3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4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5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6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7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8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29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0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1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2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3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4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5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6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7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8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39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0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1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2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3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4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5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6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7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8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49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0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1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2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3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4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5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6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7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8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59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0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1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2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3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4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5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6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667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</p:grpSp>
        <p:sp>
          <p:nvSpPr>
            <p:cNvPr id="348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49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0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1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2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3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4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5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6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7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8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59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0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1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2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3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4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5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6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7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8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69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0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1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2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3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4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5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6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7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8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79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0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1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2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3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4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5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6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7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8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9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0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1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2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3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4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5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6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7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8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9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0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1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2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3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4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5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6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7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8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09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0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1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2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3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4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5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6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7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8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19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0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1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2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3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4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5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6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7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8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29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0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1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2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3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4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5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6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7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8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39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0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1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2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3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4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5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6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7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8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9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0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1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2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3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4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5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6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7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8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9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0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1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2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3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4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5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6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7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</p:grpSp>
      <p:grpSp>
        <p:nvGrpSpPr>
          <p:cNvPr id="668" name="Group 42"/>
          <p:cNvGrpSpPr>
            <a:grpSpLocks noChangeAspect="1"/>
          </p:cNvGrpSpPr>
          <p:nvPr/>
        </p:nvGrpSpPr>
        <p:grpSpPr bwMode="auto">
          <a:xfrm rot="5400000" flipH="1">
            <a:off x="10893425" y="5559427"/>
            <a:ext cx="1143000" cy="1454149"/>
            <a:chOff x="1008" y="1127"/>
            <a:chExt cx="2064" cy="2059"/>
          </a:xfrm>
        </p:grpSpPr>
        <p:sp>
          <p:nvSpPr>
            <p:cNvPr id="669" name="AutoShape 43"/>
            <p:cNvSpPr>
              <a:spLocks noChangeAspect="1" noChangeArrowheads="1" noTextEdit="1"/>
            </p:cNvSpPr>
            <p:nvPr/>
          </p:nvSpPr>
          <p:spPr bwMode="auto">
            <a:xfrm>
              <a:off x="1008" y="1127"/>
              <a:ext cx="2064" cy="20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</a:endParaRPr>
            </a:p>
          </p:txBody>
        </p:sp>
        <p:grpSp>
          <p:nvGrpSpPr>
            <p:cNvPr id="670" name="Group 44"/>
            <p:cNvGrpSpPr>
              <a:grpSpLocks/>
            </p:cNvGrpSpPr>
            <p:nvPr/>
          </p:nvGrpSpPr>
          <p:grpSpPr bwMode="auto">
            <a:xfrm>
              <a:off x="1033" y="1136"/>
              <a:ext cx="2038" cy="1706"/>
              <a:chOff x="1033" y="1136"/>
              <a:chExt cx="2038" cy="1706"/>
            </a:xfrm>
          </p:grpSpPr>
          <p:sp>
            <p:nvSpPr>
              <p:cNvPr id="791" name="Freeform 45"/>
              <p:cNvSpPr>
                <a:spLocks/>
              </p:cNvSpPr>
              <p:nvPr/>
            </p:nvSpPr>
            <p:spPr bwMode="auto">
              <a:xfrm>
                <a:off x="2127" y="1182"/>
                <a:ext cx="287" cy="125"/>
              </a:xfrm>
              <a:custGeom>
                <a:avLst/>
                <a:gdLst>
                  <a:gd name="T0" fmla="*/ 0 w 287"/>
                  <a:gd name="T1" fmla="*/ 109 h 125"/>
                  <a:gd name="T2" fmla="*/ 0 w 287"/>
                  <a:gd name="T3" fmla="*/ 108 h 125"/>
                  <a:gd name="T4" fmla="*/ 5 w 287"/>
                  <a:gd name="T5" fmla="*/ 106 h 125"/>
                  <a:gd name="T6" fmla="*/ 7 w 287"/>
                  <a:gd name="T7" fmla="*/ 105 h 125"/>
                  <a:gd name="T8" fmla="*/ 7 w 287"/>
                  <a:gd name="T9" fmla="*/ 103 h 125"/>
                  <a:gd name="T10" fmla="*/ 31 w 287"/>
                  <a:gd name="T11" fmla="*/ 109 h 125"/>
                  <a:gd name="T12" fmla="*/ 55 w 287"/>
                  <a:gd name="T13" fmla="*/ 112 h 125"/>
                  <a:gd name="T14" fmla="*/ 77 w 287"/>
                  <a:gd name="T15" fmla="*/ 114 h 125"/>
                  <a:gd name="T16" fmla="*/ 98 w 287"/>
                  <a:gd name="T17" fmla="*/ 111 h 125"/>
                  <a:gd name="T18" fmla="*/ 118 w 287"/>
                  <a:gd name="T19" fmla="*/ 106 h 125"/>
                  <a:gd name="T20" fmla="*/ 139 w 287"/>
                  <a:gd name="T21" fmla="*/ 100 h 125"/>
                  <a:gd name="T22" fmla="*/ 158 w 287"/>
                  <a:gd name="T23" fmla="*/ 93 h 125"/>
                  <a:gd name="T24" fmla="*/ 176 w 287"/>
                  <a:gd name="T25" fmla="*/ 84 h 125"/>
                  <a:gd name="T26" fmla="*/ 194 w 287"/>
                  <a:gd name="T27" fmla="*/ 74 h 125"/>
                  <a:gd name="T28" fmla="*/ 210 w 287"/>
                  <a:gd name="T29" fmla="*/ 63 h 125"/>
                  <a:gd name="T30" fmla="*/ 225 w 287"/>
                  <a:gd name="T31" fmla="*/ 53 h 125"/>
                  <a:gd name="T32" fmla="*/ 239 w 287"/>
                  <a:gd name="T33" fmla="*/ 41 h 125"/>
                  <a:gd name="T34" fmla="*/ 253 w 287"/>
                  <a:gd name="T35" fmla="*/ 29 h 125"/>
                  <a:gd name="T36" fmla="*/ 264 w 287"/>
                  <a:gd name="T37" fmla="*/ 19 h 125"/>
                  <a:gd name="T38" fmla="*/ 276 w 287"/>
                  <a:gd name="T39" fmla="*/ 9 h 125"/>
                  <a:gd name="T40" fmla="*/ 287 w 287"/>
                  <a:gd name="T41" fmla="*/ 0 h 125"/>
                  <a:gd name="T42" fmla="*/ 284 w 287"/>
                  <a:gd name="T43" fmla="*/ 12 h 125"/>
                  <a:gd name="T44" fmla="*/ 276 w 287"/>
                  <a:gd name="T45" fmla="*/ 23 h 125"/>
                  <a:gd name="T46" fmla="*/ 266 w 287"/>
                  <a:gd name="T47" fmla="*/ 35 h 125"/>
                  <a:gd name="T48" fmla="*/ 251 w 287"/>
                  <a:gd name="T49" fmla="*/ 48 h 125"/>
                  <a:gd name="T50" fmla="*/ 235 w 287"/>
                  <a:gd name="T51" fmla="*/ 62 h 125"/>
                  <a:gd name="T52" fmla="*/ 217 w 287"/>
                  <a:gd name="T53" fmla="*/ 75 h 125"/>
                  <a:gd name="T54" fmla="*/ 196 w 287"/>
                  <a:gd name="T55" fmla="*/ 87 h 125"/>
                  <a:gd name="T56" fmla="*/ 174 w 287"/>
                  <a:gd name="T57" fmla="*/ 97 h 125"/>
                  <a:gd name="T58" fmla="*/ 152 w 287"/>
                  <a:gd name="T59" fmla="*/ 108 h 125"/>
                  <a:gd name="T60" fmla="*/ 129 w 287"/>
                  <a:gd name="T61" fmla="*/ 115 h 125"/>
                  <a:gd name="T62" fmla="*/ 105 w 287"/>
                  <a:gd name="T63" fmla="*/ 121 h 125"/>
                  <a:gd name="T64" fmla="*/ 83 w 287"/>
                  <a:gd name="T65" fmla="*/ 125 h 125"/>
                  <a:gd name="T66" fmla="*/ 59 w 287"/>
                  <a:gd name="T67" fmla="*/ 125 h 125"/>
                  <a:gd name="T68" fmla="*/ 38 w 287"/>
                  <a:gd name="T69" fmla="*/ 124 h 125"/>
                  <a:gd name="T70" fmla="*/ 18 w 287"/>
                  <a:gd name="T71" fmla="*/ 118 h 125"/>
                  <a:gd name="T72" fmla="*/ 0 w 287"/>
                  <a:gd name="T73" fmla="*/ 109 h 1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7"/>
                  <a:gd name="T112" fmla="*/ 0 h 125"/>
                  <a:gd name="T113" fmla="*/ 287 w 287"/>
                  <a:gd name="T114" fmla="*/ 125 h 1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7" h="125">
                    <a:moveTo>
                      <a:pt x="0" y="109"/>
                    </a:moveTo>
                    <a:lnTo>
                      <a:pt x="0" y="108"/>
                    </a:lnTo>
                    <a:lnTo>
                      <a:pt x="5" y="106"/>
                    </a:lnTo>
                    <a:lnTo>
                      <a:pt x="7" y="105"/>
                    </a:lnTo>
                    <a:lnTo>
                      <a:pt x="7" y="103"/>
                    </a:lnTo>
                    <a:lnTo>
                      <a:pt x="31" y="109"/>
                    </a:lnTo>
                    <a:lnTo>
                      <a:pt x="55" y="112"/>
                    </a:lnTo>
                    <a:lnTo>
                      <a:pt x="77" y="114"/>
                    </a:lnTo>
                    <a:lnTo>
                      <a:pt x="98" y="111"/>
                    </a:lnTo>
                    <a:lnTo>
                      <a:pt x="118" y="106"/>
                    </a:lnTo>
                    <a:lnTo>
                      <a:pt x="139" y="100"/>
                    </a:lnTo>
                    <a:lnTo>
                      <a:pt x="158" y="93"/>
                    </a:lnTo>
                    <a:lnTo>
                      <a:pt x="176" y="84"/>
                    </a:lnTo>
                    <a:lnTo>
                      <a:pt x="194" y="74"/>
                    </a:lnTo>
                    <a:lnTo>
                      <a:pt x="210" y="63"/>
                    </a:lnTo>
                    <a:lnTo>
                      <a:pt x="225" y="53"/>
                    </a:lnTo>
                    <a:lnTo>
                      <a:pt x="239" y="41"/>
                    </a:lnTo>
                    <a:lnTo>
                      <a:pt x="253" y="29"/>
                    </a:lnTo>
                    <a:lnTo>
                      <a:pt x="264" y="19"/>
                    </a:lnTo>
                    <a:lnTo>
                      <a:pt x="276" y="9"/>
                    </a:lnTo>
                    <a:lnTo>
                      <a:pt x="287" y="0"/>
                    </a:lnTo>
                    <a:lnTo>
                      <a:pt x="284" y="12"/>
                    </a:lnTo>
                    <a:lnTo>
                      <a:pt x="276" y="23"/>
                    </a:lnTo>
                    <a:lnTo>
                      <a:pt x="266" y="35"/>
                    </a:lnTo>
                    <a:lnTo>
                      <a:pt x="251" y="48"/>
                    </a:lnTo>
                    <a:lnTo>
                      <a:pt x="235" y="62"/>
                    </a:lnTo>
                    <a:lnTo>
                      <a:pt x="217" y="75"/>
                    </a:lnTo>
                    <a:lnTo>
                      <a:pt x="196" y="87"/>
                    </a:lnTo>
                    <a:lnTo>
                      <a:pt x="174" y="97"/>
                    </a:lnTo>
                    <a:lnTo>
                      <a:pt x="152" y="108"/>
                    </a:lnTo>
                    <a:lnTo>
                      <a:pt x="129" y="115"/>
                    </a:lnTo>
                    <a:lnTo>
                      <a:pt x="105" y="121"/>
                    </a:lnTo>
                    <a:lnTo>
                      <a:pt x="83" y="125"/>
                    </a:lnTo>
                    <a:lnTo>
                      <a:pt x="59" y="125"/>
                    </a:lnTo>
                    <a:lnTo>
                      <a:pt x="38" y="124"/>
                    </a:lnTo>
                    <a:lnTo>
                      <a:pt x="18" y="118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2" name="Freeform 46"/>
              <p:cNvSpPr>
                <a:spLocks/>
              </p:cNvSpPr>
              <p:nvPr/>
            </p:nvSpPr>
            <p:spPr bwMode="auto">
              <a:xfrm>
                <a:off x="2352" y="1145"/>
                <a:ext cx="16" cy="97"/>
              </a:xfrm>
              <a:custGeom>
                <a:avLst/>
                <a:gdLst>
                  <a:gd name="T0" fmla="*/ 11 w 16"/>
                  <a:gd name="T1" fmla="*/ 0 h 97"/>
                  <a:gd name="T2" fmla="*/ 16 w 16"/>
                  <a:gd name="T3" fmla="*/ 12 h 97"/>
                  <a:gd name="T4" fmla="*/ 16 w 16"/>
                  <a:gd name="T5" fmla="*/ 40 h 97"/>
                  <a:gd name="T6" fmla="*/ 11 w 16"/>
                  <a:gd name="T7" fmla="*/ 72 h 97"/>
                  <a:gd name="T8" fmla="*/ 0 w 16"/>
                  <a:gd name="T9" fmla="*/ 97 h 97"/>
                  <a:gd name="T10" fmla="*/ 2 w 16"/>
                  <a:gd name="T11" fmla="*/ 72 h 97"/>
                  <a:gd name="T12" fmla="*/ 5 w 16"/>
                  <a:gd name="T13" fmla="*/ 40 h 97"/>
                  <a:gd name="T14" fmla="*/ 8 w 16"/>
                  <a:gd name="T15" fmla="*/ 12 h 97"/>
                  <a:gd name="T16" fmla="*/ 11 w 16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97"/>
                  <a:gd name="T29" fmla="*/ 16 w 16"/>
                  <a:gd name="T30" fmla="*/ 97 h 9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97">
                    <a:moveTo>
                      <a:pt x="11" y="0"/>
                    </a:moveTo>
                    <a:lnTo>
                      <a:pt x="16" y="12"/>
                    </a:lnTo>
                    <a:lnTo>
                      <a:pt x="16" y="40"/>
                    </a:lnTo>
                    <a:lnTo>
                      <a:pt x="11" y="72"/>
                    </a:lnTo>
                    <a:lnTo>
                      <a:pt x="0" y="97"/>
                    </a:lnTo>
                    <a:lnTo>
                      <a:pt x="2" y="72"/>
                    </a:lnTo>
                    <a:lnTo>
                      <a:pt x="5" y="40"/>
                    </a:lnTo>
                    <a:lnTo>
                      <a:pt x="8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3" name="Freeform 47"/>
              <p:cNvSpPr>
                <a:spLocks/>
              </p:cNvSpPr>
              <p:nvPr/>
            </p:nvSpPr>
            <p:spPr bwMode="auto">
              <a:xfrm>
                <a:off x="2328" y="1143"/>
                <a:ext cx="21" cy="117"/>
              </a:xfrm>
              <a:custGeom>
                <a:avLst/>
                <a:gdLst>
                  <a:gd name="T0" fmla="*/ 16 w 21"/>
                  <a:gd name="T1" fmla="*/ 0 h 117"/>
                  <a:gd name="T2" fmla="*/ 21 w 21"/>
                  <a:gd name="T3" fmla="*/ 15 h 117"/>
                  <a:gd name="T4" fmla="*/ 19 w 21"/>
                  <a:gd name="T5" fmla="*/ 49 h 117"/>
                  <a:gd name="T6" fmla="*/ 13 w 21"/>
                  <a:gd name="T7" fmla="*/ 87 h 117"/>
                  <a:gd name="T8" fmla="*/ 0 w 21"/>
                  <a:gd name="T9" fmla="*/ 117 h 117"/>
                  <a:gd name="T10" fmla="*/ 3 w 21"/>
                  <a:gd name="T11" fmla="*/ 93 h 117"/>
                  <a:gd name="T12" fmla="*/ 6 w 21"/>
                  <a:gd name="T13" fmla="*/ 53 h 117"/>
                  <a:gd name="T14" fmla="*/ 10 w 21"/>
                  <a:gd name="T15" fmla="*/ 17 h 117"/>
                  <a:gd name="T16" fmla="*/ 16 w 21"/>
                  <a:gd name="T17" fmla="*/ 0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7"/>
                  <a:gd name="T29" fmla="*/ 21 w 21"/>
                  <a:gd name="T30" fmla="*/ 117 h 1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7">
                    <a:moveTo>
                      <a:pt x="16" y="0"/>
                    </a:moveTo>
                    <a:lnTo>
                      <a:pt x="21" y="15"/>
                    </a:lnTo>
                    <a:lnTo>
                      <a:pt x="19" y="49"/>
                    </a:lnTo>
                    <a:lnTo>
                      <a:pt x="13" y="87"/>
                    </a:lnTo>
                    <a:lnTo>
                      <a:pt x="0" y="117"/>
                    </a:lnTo>
                    <a:lnTo>
                      <a:pt x="3" y="93"/>
                    </a:lnTo>
                    <a:lnTo>
                      <a:pt x="6" y="53"/>
                    </a:lnTo>
                    <a:lnTo>
                      <a:pt x="10" y="17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4" name="Freeform 48"/>
              <p:cNvSpPr>
                <a:spLocks/>
              </p:cNvSpPr>
              <p:nvPr/>
            </p:nvSpPr>
            <p:spPr bwMode="auto">
              <a:xfrm>
                <a:off x="2287" y="1161"/>
                <a:ext cx="16" cy="123"/>
              </a:xfrm>
              <a:custGeom>
                <a:avLst/>
                <a:gdLst>
                  <a:gd name="T0" fmla="*/ 8 w 16"/>
                  <a:gd name="T1" fmla="*/ 0 h 123"/>
                  <a:gd name="T2" fmla="*/ 14 w 16"/>
                  <a:gd name="T3" fmla="*/ 16 h 123"/>
                  <a:gd name="T4" fmla="*/ 16 w 16"/>
                  <a:gd name="T5" fmla="*/ 53 h 123"/>
                  <a:gd name="T6" fmla="*/ 11 w 16"/>
                  <a:gd name="T7" fmla="*/ 95 h 123"/>
                  <a:gd name="T8" fmla="*/ 0 w 16"/>
                  <a:gd name="T9" fmla="*/ 123 h 123"/>
                  <a:gd name="T10" fmla="*/ 0 w 16"/>
                  <a:gd name="T11" fmla="*/ 98 h 123"/>
                  <a:gd name="T12" fmla="*/ 1 w 16"/>
                  <a:gd name="T13" fmla="*/ 56 h 123"/>
                  <a:gd name="T14" fmla="*/ 4 w 16"/>
                  <a:gd name="T15" fmla="*/ 18 h 123"/>
                  <a:gd name="T16" fmla="*/ 8 w 16"/>
                  <a:gd name="T17" fmla="*/ 0 h 1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3"/>
                  <a:gd name="T29" fmla="*/ 16 w 16"/>
                  <a:gd name="T30" fmla="*/ 123 h 1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3">
                    <a:moveTo>
                      <a:pt x="8" y="0"/>
                    </a:moveTo>
                    <a:lnTo>
                      <a:pt x="14" y="16"/>
                    </a:lnTo>
                    <a:lnTo>
                      <a:pt x="16" y="53"/>
                    </a:lnTo>
                    <a:lnTo>
                      <a:pt x="11" y="95"/>
                    </a:lnTo>
                    <a:lnTo>
                      <a:pt x="0" y="123"/>
                    </a:lnTo>
                    <a:lnTo>
                      <a:pt x="0" y="98"/>
                    </a:lnTo>
                    <a:lnTo>
                      <a:pt x="1" y="56"/>
                    </a:lnTo>
                    <a:lnTo>
                      <a:pt x="4" y="1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5" name="Freeform 49"/>
              <p:cNvSpPr>
                <a:spLocks/>
              </p:cNvSpPr>
              <p:nvPr/>
            </p:nvSpPr>
            <p:spPr bwMode="auto">
              <a:xfrm>
                <a:off x="2260" y="1183"/>
                <a:ext cx="13" cy="110"/>
              </a:xfrm>
              <a:custGeom>
                <a:avLst/>
                <a:gdLst>
                  <a:gd name="T0" fmla="*/ 7 w 13"/>
                  <a:gd name="T1" fmla="*/ 0 h 110"/>
                  <a:gd name="T2" fmla="*/ 12 w 13"/>
                  <a:gd name="T3" fmla="*/ 15 h 110"/>
                  <a:gd name="T4" fmla="*/ 13 w 13"/>
                  <a:gd name="T5" fmla="*/ 49 h 110"/>
                  <a:gd name="T6" fmla="*/ 10 w 13"/>
                  <a:gd name="T7" fmla="*/ 86 h 110"/>
                  <a:gd name="T8" fmla="*/ 1 w 13"/>
                  <a:gd name="T9" fmla="*/ 110 h 110"/>
                  <a:gd name="T10" fmla="*/ 1 w 13"/>
                  <a:gd name="T11" fmla="*/ 84 h 110"/>
                  <a:gd name="T12" fmla="*/ 0 w 13"/>
                  <a:gd name="T13" fmla="*/ 47 h 110"/>
                  <a:gd name="T14" fmla="*/ 1 w 13"/>
                  <a:gd name="T15" fmla="*/ 15 h 110"/>
                  <a:gd name="T16" fmla="*/ 7 w 13"/>
                  <a:gd name="T17" fmla="*/ 0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110"/>
                  <a:gd name="T29" fmla="*/ 13 w 13"/>
                  <a:gd name="T30" fmla="*/ 110 h 1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110">
                    <a:moveTo>
                      <a:pt x="7" y="0"/>
                    </a:moveTo>
                    <a:lnTo>
                      <a:pt x="12" y="15"/>
                    </a:lnTo>
                    <a:lnTo>
                      <a:pt x="13" y="49"/>
                    </a:lnTo>
                    <a:lnTo>
                      <a:pt x="10" y="86"/>
                    </a:lnTo>
                    <a:lnTo>
                      <a:pt x="1" y="110"/>
                    </a:lnTo>
                    <a:lnTo>
                      <a:pt x="1" y="84"/>
                    </a:lnTo>
                    <a:lnTo>
                      <a:pt x="0" y="47"/>
                    </a:lnTo>
                    <a:lnTo>
                      <a:pt x="1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6" name="Freeform 50"/>
              <p:cNvSpPr>
                <a:spLocks/>
              </p:cNvSpPr>
              <p:nvPr/>
            </p:nvSpPr>
            <p:spPr bwMode="auto">
              <a:xfrm>
                <a:off x="2208" y="1211"/>
                <a:ext cx="17" cy="92"/>
              </a:xfrm>
              <a:custGeom>
                <a:avLst/>
                <a:gdLst>
                  <a:gd name="T0" fmla="*/ 3 w 17"/>
                  <a:gd name="T1" fmla="*/ 0 h 92"/>
                  <a:gd name="T2" fmla="*/ 11 w 17"/>
                  <a:gd name="T3" fmla="*/ 11 h 92"/>
                  <a:gd name="T4" fmla="*/ 17 w 17"/>
                  <a:gd name="T5" fmla="*/ 37 h 92"/>
                  <a:gd name="T6" fmla="*/ 15 w 17"/>
                  <a:gd name="T7" fmla="*/ 67 h 92"/>
                  <a:gd name="T8" fmla="*/ 6 w 17"/>
                  <a:gd name="T9" fmla="*/ 92 h 92"/>
                  <a:gd name="T10" fmla="*/ 5 w 17"/>
                  <a:gd name="T11" fmla="*/ 70 h 92"/>
                  <a:gd name="T12" fmla="*/ 2 w 17"/>
                  <a:gd name="T13" fmla="*/ 39 h 92"/>
                  <a:gd name="T14" fmla="*/ 0 w 17"/>
                  <a:gd name="T15" fmla="*/ 12 h 92"/>
                  <a:gd name="T16" fmla="*/ 3 w 17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92"/>
                  <a:gd name="T29" fmla="*/ 17 w 17"/>
                  <a:gd name="T30" fmla="*/ 92 h 9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92">
                    <a:moveTo>
                      <a:pt x="3" y="0"/>
                    </a:moveTo>
                    <a:lnTo>
                      <a:pt x="11" y="11"/>
                    </a:lnTo>
                    <a:lnTo>
                      <a:pt x="17" y="37"/>
                    </a:lnTo>
                    <a:lnTo>
                      <a:pt x="15" y="67"/>
                    </a:lnTo>
                    <a:lnTo>
                      <a:pt x="6" y="92"/>
                    </a:lnTo>
                    <a:lnTo>
                      <a:pt x="5" y="70"/>
                    </a:lnTo>
                    <a:lnTo>
                      <a:pt x="2" y="39"/>
                    </a:lnTo>
                    <a:lnTo>
                      <a:pt x="0" y="1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7" name="Freeform 51"/>
              <p:cNvSpPr>
                <a:spLocks/>
              </p:cNvSpPr>
              <p:nvPr/>
            </p:nvSpPr>
            <p:spPr bwMode="auto">
              <a:xfrm>
                <a:off x="2133" y="1253"/>
                <a:ext cx="19" cy="44"/>
              </a:xfrm>
              <a:custGeom>
                <a:avLst/>
                <a:gdLst>
                  <a:gd name="T0" fmla="*/ 3 w 19"/>
                  <a:gd name="T1" fmla="*/ 0 h 44"/>
                  <a:gd name="T2" fmla="*/ 9 w 19"/>
                  <a:gd name="T3" fmla="*/ 4 h 44"/>
                  <a:gd name="T4" fmla="*/ 16 w 19"/>
                  <a:gd name="T5" fmla="*/ 17 h 44"/>
                  <a:gd name="T6" fmla="*/ 19 w 19"/>
                  <a:gd name="T7" fmla="*/ 34 h 44"/>
                  <a:gd name="T8" fmla="*/ 15 w 19"/>
                  <a:gd name="T9" fmla="*/ 44 h 44"/>
                  <a:gd name="T10" fmla="*/ 15 w 19"/>
                  <a:gd name="T11" fmla="*/ 29 h 44"/>
                  <a:gd name="T12" fmla="*/ 7 w 19"/>
                  <a:gd name="T13" fmla="*/ 14 h 44"/>
                  <a:gd name="T14" fmla="*/ 0 w 19"/>
                  <a:gd name="T15" fmla="*/ 4 h 44"/>
                  <a:gd name="T16" fmla="*/ 3 w 19"/>
                  <a:gd name="T17" fmla="*/ 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44"/>
                  <a:gd name="T29" fmla="*/ 19 w 1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44">
                    <a:moveTo>
                      <a:pt x="3" y="0"/>
                    </a:moveTo>
                    <a:lnTo>
                      <a:pt x="9" y="4"/>
                    </a:lnTo>
                    <a:lnTo>
                      <a:pt x="16" y="17"/>
                    </a:lnTo>
                    <a:lnTo>
                      <a:pt x="19" y="34"/>
                    </a:lnTo>
                    <a:lnTo>
                      <a:pt x="15" y="44"/>
                    </a:lnTo>
                    <a:lnTo>
                      <a:pt x="15" y="29"/>
                    </a:lnTo>
                    <a:lnTo>
                      <a:pt x="7" y="1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8" name="Freeform 52"/>
              <p:cNvSpPr>
                <a:spLocks/>
              </p:cNvSpPr>
              <p:nvPr/>
            </p:nvSpPr>
            <p:spPr bwMode="auto">
              <a:xfrm>
                <a:off x="2380" y="1136"/>
                <a:ext cx="16" cy="84"/>
              </a:xfrm>
              <a:custGeom>
                <a:avLst/>
                <a:gdLst>
                  <a:gd name="T0" fmla="*/ 11 w 16"/>
                  <a:gd name="T1" fmla="*/ 0 h 84"/>
                  <a:gd name="T2" fmla="*/ 16 w 16"/>
                  <a:gd name="T3" fmla="*/ 9 h 84"/>
                  <a:gd name="T4" fmla="*/ 16 w 16"/>
                  <a:gd name="T5" fmla="*/ 32 h 84"/>
                  <a:gd name="T6" fmla="*/ 11 w 16"/>
                  <a:gd name="T7" fmla="*/ 59 h 84"/>
                  <a:gd name="T8" fmla="*/ 0 w 16"/>
                  <a:gd name="T9" fmla="*/ 84 h 84"/>
                  <a:gd name="T10" fmla="*/ 3 w 16"/>
                  <a:gd name="T11" fmla="*/ 60 h 84"/>
                  <a:gd name="T12" fmla="*/ 4 w 16"/>
                  <a:gd name="T13" fmla="*/ 32 h 84"/>
                  <a:gd name="T14" fmla="*/ 7 w 16"/>
                  <a:gd name="T15" fmla="*/ 10 h 84"/>
                  <a:gd name="T16" fmla="*/ 11 w 16"/>
                  <a:gd name="T17" fmla="*/ 0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84"/>
                  <a:gd name="T29" fmla="*/ 16 w 16"/>
                  <a:gd name="T30" fmla="*/ 84 h 8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84">
                    <a:moveTo>
                      <a:pt x="11" y="0"/>
                    </a:moveTo>
                    <a:lnTo>
                      <a:pt x="16" y="9"/>
                    </a:lnTo>
                    <a:lnTo>
                      <a:pt x="16" y="32"/>
                    </a:lnTo>
                    <a:lnTo>
                      <a:pt x="11" y="59"/>
                    </a:lnTo>
                    <a:lnTo>
                      <a:pt x="0" y="84"/>
                    </a:lnTo>
                    <a:lnTo>
                      <a:pt x="3" y="60"/>
                    </a:lnTo>
                    <a:lnTo>
                      <a:pt x="4" y="32"/>
                    </a:lnTo>
                    <a:lnTo>
                      <a:pt x="7" y="1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799" name="Freeform 53"/>
              <p:cNvSpPr>
                <a:spLocks/>
              </p:cNvSpPr>
              <p:nvPr/>
            </p:nvSpPr>
            <p:spPr bwMode="auto">
              <a:xfrm>
                <a:off x="2310" y="1152"/>
                <a:ext cx="16" cy="120"/>
              </a:xfrm>
              <a:custGeom>
                <a:avLst/>
                <a:gdLst>
                  <a:gd name="T0" fmla="*/ 9 w 16"/>
                  <a:gd name="T1" fmla="*/ 0 h 120"/>
                  <a:gd name="T2" fmla="*/ 15 w 16"/>
                  <a:gd name="T3" fmla="*/ 16 h 120"/>
                  <a:gd name="T4" fmla="*/ 16 w 16"/>
                  <a:gd name="T5" fmla="*/ 52 h 120"/>
                  <a:gd name="T6" fmla="*/ 12 w 16"/>
                  <a:gd name="T7" fmla="*/ 92 h 120"/>
                  <a:gd name="T8" fmla="*/ 0 w 16"/>
                  <a:gd name="T9" fmla="*/ 120 h 120"/>
                  <a:gd name="T10" fmla="*/ 0 w 16"/>
                  <a:gd name="T11" fmla="*/ 96 h 120"/>
                  <a:gd name="T12" fmla="*/ 2 w 16"/>
                  <a:gd name="T13" fmla="*/ 55 h 120"/>
                  <a:gd name="T14" fmla="*/ 5 w 16"/>
                  <a:gd name="T15" fmla="*/ 16 h 120"/>
                  <a:gd name="T16" fmla="*/ 9 w 16"/>
                  <a:gd name="T17" fmla="*/ 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20"/>
                  <a:gd name="T29" fmla="*/ 16 w 16"/>
                  <a:gd name="T30" fmla="*/ 120 h 1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20">
                    <a:moveTo>
                      <a:pt x="9" y="0"/>
                    </a:moveTo>
                    <a:lnTo>
                      <a:pt x="15" y="16"/>
                    </a:lnTo>
                    <a:lnTo>
                      <a:pt x="16" y="52"/>
                    </a:lnTo>
                    <a:lnTo>
                      <a:pt x="12" y="92"/>
                    </a:lnTo>
                    <a:lnTo>
                      <a:pt x="0" y="120"/>
                    </a:lnTo>
                    <a:lnTo>
                      <a:pt x="0" y="96"/>
                    </a:lnTo>
                    <a:lnTo>
                      <a:pt x="2" y="55"/>
                    </a:lnTo>
                    <a:lnTo>
                      <a:pt x="5" y="1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0" name="Freeform 54"/>
              <p:cNvSpPr>
                <a:spLocks/>
              </p:cNvSpPr>
              <p:nvPr/>
            </p:nvSpPr>
            <p:spPr bwMode="auto">
              <a:xfrm>
                <a:off x="2229" y="1194"/>
                <a:ext cx="16" cy="104"/>
              </a:xfrm>
              <a:custGeom>
                <a:avLst/>
                <a:gdLst>
                  <a:gd name="T0" fmla="*/ 3 w 16"/>
                  <a:gd name="T1" fmla="*/ 0 h 104"/>
                  <a:gd name="T2" fmla="*/ 10 w 16"/>
                  <a:gd name="T3" fmla="*/ 13 h 104"/>
                  <a:gd name="T4" fmla="*/ 16 w 16"/>
                  <a:gd name="T5" fmla="*/ 42 h 104"/>
                  <a:gd name="T6" fmla="*/ 16 w 16"/>
                  <a:gd name="T7" fmla="*/ 78 h 104"/>
                  <a:gd name="T8" fmla="*/ 7 w 16"/>
                  <a:gd name="T9" fmla="*/ 104 h 104"/>
                  <a:gd name="T10" fmla="*/ 6 w 16"/>
                  <a:gd name="T11" fmla="*/ 79 h 104"/>
                  <a:gd name="T12" fmla="*/ 3 w 16"/>
                  <a:gd name="T13" fmla="*/ 45 h 104"/>
                  <a:gd name="T14" fmla="*/ 0 w 16"/>
                  <a:gd name="T15" fmla="*/ 13 h 104"/>
                  <a:gd name="T16" fmla="*/ 3 w 16"/>
                  <a:gd name="T17" fmla="*/ 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04"/>
                  <a:gd name="T29" fmla="*/ 16 w 16"/>
                  <a:gd name="T30" fmla="*/ 104 h 10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04">
                    <a:moveTo>
                      <a:pt x="3" y="0"/>
                    </a:moveTo>
                    <a:lnTo>
                      <a:pt x="10" y="13"/>
                    </a:lnTo>
                    <a:lnTo>
                      <a:pt x="16" y="42"/>
                    </a:lnTo>
                    <a:lnTo>
                      <a:pt x="16" y="78"/>
                    </a:lnTo>
                    <a:lnTo>
                      <a:pt x="7" y="104"/>
                    </a:lnTo>
                    <a:lnTo>
                      <a:pt x="6" y="79"/>
                    </a:lnTo>
                    <a:lnTo>
                      <a:pt x="3" y="45"/>
                    </a:lnTo>
                    <a:lnTo>
                      <a:pt x="0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1" name="Freeform 55"/>
              <p:cNvSpPr>
                <a:spLocks/>
              </p:cNvSpPr>
              <p:nvPr/>
            </p:nvSpPr>
            <p:spPr bwMode="auto">
              <a:xfrm>
                <a:off x="2191" y="1216"/>
                <a:ext cx="8" cy="87"/>
              </a:xfrm>
              <a:custGeom>
                <a:avLst/>
                <a:gdLst>
                  <a:gd name="T0" fmla="*/ 3 w 8"/>
                  <a:gd name="T1" fmla="*/ 0 h 87"/>
                  <a:gd name="T2" fmla="*/ 7 w 8"/>
                  <a:gd name="T3" fmla="*/ 13 h 87"/>
                  <a:gd name="T4" fmla="*/ 8 w 8"/>
                  <a:gd name="T5" fmla="*/ 41 h 87"/>
                  <a:gd name="T6" fmla="*/ 7 w 8"/>
                  <a:gd name="T7" fmla="*/ 71 h 87"/>
                  <a:gd name="T8" fmla="*/ 1 w 8"/>
                  <a:gd name="T9" fmla="*/ 87 h 87"/>
                  <a:gd name="T10" fmla="*/ 1 w 8"/>
                  <a:gd name="T11" fmla="*/ 68 h 87"/>
                  <a:gd name="T12" fmla="*/ 0 w 8"/>
                  <a:gd name="T13" fmla="*/ 41 h 87"/>
                  <a:gd name="T14" fmla="*/ 0 w 8"/>
                  <a:gd name="T15" fmla="*/ 14 h 87"/>
                  <a:gd name="T16" fmla="*/ 3 w 8"/>
                  <a:gd name="T17" fmla="*/ 0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7"/>
                  <a:gd name="T29" fmla="*/ 8 w 8"/>
                  <a:gd name="T30" fmla="*/ 87 h 8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7">
                    <a:moveTo>
                      <a:pt x="3" y="0"/>
                    </a:moveTo>
                    <a:lnTo>
                      <a:pt x="7" y="13"/>
                    </a:lnTo>
                    <a:lnTo>
                      <a:pt x="8" y="41"/>
                    </a:lnTo>
                    <a:lnTo>
                      <a:pt x="7" y="71"/>
                    </a:lnTo>
                    <a:lnTo>
                      <a:pt x="1" y="87"/>
                    </a:lnTo>
                    <a:lnTo>
                      <a:pt x="1" y="68"/>
                    </a:lnTo>
                    <a:lnTo>
                      <a:pt x="0" y="41"/>
                    </a:lnTo>
                    <a:lnTo>
                      <a:pt x="0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2" name="Freeform 56"/>
              <p:cNvSpPr>
                <a:spLocks/>
              </p:cNvSpPr>
              <p:nvPr/>
            </p:nvSpPr>
            <p:spPr bwMode="auto">
              <a:xfrm>
                <a:off x="2160" y="1248"/>
                <a:ext cx="17" cy="53"/>
              </a:xfrm>
              <a:custGeom>
                <a:avLst/>
                <a:gdLst>
                  <a:gd name="T0" fmla="*/ 3 w 17"/>
                  <a:gd name="T1" fmla="*/ 0 h 53"/>
                  <a:gd name="T2" fmla="*/ 8 w 17"/>
                  <a:gd name="T3" fmla="*/ 6 h 53"/>
                  <a:gd name="T4" fmla="*/ 14 w 17"/>
                  <a:gd name="T5" fmla="*/ 22 h 53"/>
                  <a:gd name="T6" fmla="*/ 17 w 17"/>
                  <a:gd name="T7" fmla="*/ 42 h 53"/>
                  <a:gd name="T8" fmla="*/ 11 w 17"/>
                  <a:gd name="T9" fmla="*/ 53 h 53"/>
                  <a:gd name="T10" fmla="*/ 11 w 17"/>
                  <a:gd name="T11" fmla="*/ 39 h 53"/>
                  <a:gd name="T12" fmla="*/ 5 w 17"/>
                  <a:gd name="T13" fmla="*/ 21 h 53"/>
                  <a:gd name="T14" fmla="*/ 0 w 17"/>
                  <a:gd name="T15" fmla="*/ 6 h 53"/>
                  <a:gd name="T16" fmla="*/ 3 w 17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3"/>
                  <a:gd name="T29" fmla="*/ 17 w 17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3">
                    <a:moveTo>
                      <a:pt x="3" y="0"/>
                    </a:moveTo>
                    <a:lnTo>
                      <a:pt x="8" y="6"/>
                    </a:lnTo>
                    <a:lnTo>
                      <a:pt x="14" y="22"/>
                    </a:lnTo>
                    <a:lnTo>
                      <a:pt x="17" y="42"/>
                    </a:lnTo>
                    <a:lnTo>
                      <a:pt x="11" y="53"/>
                    </a:lnTo>
                    <a:lnTo>
                      <a:pt x="11" y="39"/>
                    </a:lnTo>
                    <a:lnTo>
                      <a:pt x="5" y="21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3" name="Freeform 57"/>
              <p:cNvSpPr>
                <a:spLocks/>
              </p:cNvSpPr>
              <p:nvPr/>
            </p:nvSpPr>
            <p:spPr bwMode="auto">
              <a:xfrm>
                <a:off x="2402" y="1146"/>
                <a:ext cx="17" cy="55"/>
              </a:xfrm>
              <a:custGeom>
                <a:avLst/>
                <a:gdLst>
                  <a:gd name="T0" fmla="*/ 0 w 17"/>
                  <a:gd name="T1" fmla="*/ 55 h 55"/>
                  <a:gd name="T2" fmla="*/ 0 w 17"/>
                  <a:gd name="T3" fmla="*/ 43 h 55"/>
                  <a:gd name="T4" fmla="*/ 1 w 17"/>
                  <a:gd name="T5" fmla="*/ 22 h 55"/>
                  <a:gd name="T6" fmla="*/ 6 w 17"/>
                  <a:gd name="T7" fmla="*/ 6 h 55"/>
                  <a:gd name="T8" fmla="*/ 13 w 17"/>
                  <a:gd name="T9" fmla="*/ 0 h 55"/>
                  <a:gd name="T10" fmla="*/ 17 w 17"/>
                  <a:gd name="T11" fmla="*/ 9 h 55"/>
                  <a:gd name="T12" fmla="*/ 13 w 17"/>
                  <a:gd name="T13" fmla="*/ 25 h 55"/>
                  <a:gd name="T14" fmla="*/ 6 w 17"/>
                  <a:gd name="T15" fmla="*/ 43 h 55"/>
                  <a:gd name="T16" fmla="*/ 0 w 17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55"/>
                  <a:gd name="T29" fmla="*/ 17 w 17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55">
                    <a:moveTo>
                      <a:pt x="0" y="55"/>
                    </a:moveTo>
                    <a:lnTo>
                      <a:pt x="0" y="43"/>
                    </a:lnTo>
                    <a:lnTo>
                      <a:pt x="1" y="22"/>
                    </a:lnTo>
                    <a:lnTo>
                      <a:pt x="6" y="6"/>
                    </a:lnTo>
                    <a:lnTo>
                      <a:pt x="13" y="0"/>
                    </a:lnTo>
                    <a:lnTo>
                      <a:pt x="17" y="9"/>
                    </a:lnTo>
                    <a:lnTo>
                      <a:pt x="13" y="25"/>
                    </a:lnTo>
                    <a:lnTo>
                      <a:pt x="6" y="43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4" name="Freeform 58"/>
              <p:cNvSpPr>
                <a:spLocks/>
              </p:cNvSpPr>
              <p:nvPr/>
            </p:nvSpPr>
            <p:spPr bwMode="auto">
              <a:xfrm>
                <a:off x="2399" y="1192"/>
                <a:ext cx="50" cy="12"/>
              </a:xfrm>
              <a:custGeom>
                <a:avLst/>
                <a:gdLst>
                  <a:gd name="T0" fmla="*/ 0 w 50"/>
                  <a:gd name="T1" fmla="*/ 10 h 12"/>
                  <a:gd name="T2" fmla="*/ 3 w 50"/>
                  <a:gd name="T3" fmla="*/ 10 h 12"/>
                  <a:gd name="T4" fmla="*/ 9 w 50"/>
                  <a:gd name="T5" fmla="*/ 10 h 12"/>
                  <a:gd name="T6" fmla="*/ 17 w 50"/>
                  <a:gd name="T7" fmla="*/ 10 h 12"/>
                  <a:gd name="T8" fmla="*/ 26 w 50"/>
                  <a:gd name="T9" fmla="*/ 12 h 12"/>
                  <a:gd name="T10" fmla="*/ 35 w 50"/>
                  <a:gd name="T11" fmla="*/ 12 h 12"/>
                  <a:gd name="T12" fmla="*/ 43 w 50"/>
                  <a:gd name="T13" fmla="*/ 10 h 12"/>
                  <a:gd name="T14" fmla="*/ 47 w 50"/>
                  <a:gd name="T15" fmla="*/ 7 h 12"/>
                  <a:gd name="T16" fmla="*/ 50 w 50"/>
                  <a:gd name="T17" fmla="*/ 4 h 12"/>
                  <a:gd name="T18" fmla="*/ 48 w 50"/>
                  <a:gd name="T19" fmla="*/ 2 h 12"/>
                  <a:gd name="T20" fmla="*/ 44 w 50"/>
                  <a:gd name="T21" fmla="*/ 0 h 12"/>
                  <a:gd name="T22" fmla="*/ 38 w 50"/>
                  <a:gd name="T23" fmla="*/ 0 h 12"/>
                  <a:gd name="T24" fmla="*/ 29 w 50"/>
                  <a:gd name="T25" fmla="*/ 2 h 12"/>
                  <a:gd name="T26" fmla="*/ 20 w 50"/>
                  <a:gd name="T27" fmla="*/ 4 h 12"/>
                  <a:gd name="T28" fmla="*/ 12 w 50"/>
                  <a:gd name="T29" fmla="*/ 6 h 12"/>
                  <a:gd name="T30" fmla="*/ 6 w 50"/>
                  <a:gd name="T31" fmla="*/ 9 h 12"/>
                  <a:gd name="T32" fmla="*/ 0 w 50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2"/>
                  <a:gd name="T53" fmla="*/ 50 w 50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2">
                    <a:moveTo>
                      <a:pt x="0" y="10"/>
                    </a:moveTo>
                    <a:lnTo>
                      <a:pt x="3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6" y="12"/>
                    </a:lnTo>
                    <a:lnTo>
                      <a:pt x="35" y="12"/>
                    </a:lnTo>
                    <a:lnTo>
                      <a:pt x="43" y="10"/>
                    </a:lnTo>
                    <a:lnTo>
                      <a:pt x="47" y="7"/>
                    </a:lnTo>
                    <a:lnTo>
                      <a:pt x="50" y="4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29" y="2"/>
                    </a:lnTo>
                    <a:lnTo>
                      <a:pt x="20" y="4"/>
                    </a:lnTo>
                    <a:lnTo>
                      <a:pt x="12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5" name="Freeform 59"/>
              <p:cNvSpPr>
                <a:spLocks/>
              </p:cNvSpPr>
              <p:nvPr/>
            </p:nvSpPr>
            <p:spPr bwMode="auto">
              <a:xfrm>
                <a:off x="2412" y="1152"/>
                <a:ext cx="41" cy="31"/>
              </a:xfrm>
              <a:custGeom>
                <a:avLst/>
                <a:gdLst>
                  <a:gd name="T0" fmla="*/ 0 w 41"/>
                  <a:gd name="T1" fmla="*/ 31 h 31"/>
                  <a:gd name="T2" fmla="*/ 3 w 41"/>
                  <a:gd name="T3" fmla="*/ 30 h 31"/>
                  <a:gd name="T4" fmla="*/ 9 w 41"/>
                  <a:gd name="T5" fmla="*/ 27 h 31"/>
                  <a:gd name="T6" fmla="*/ 16 w 41"/>
                  <a:gd name="T7" fmla="*/ 22 h 31"/>
                  <a:gd name="T8" fmla="*/ 24 w 41"/>
                  <a:gd name="T9" fmla="*/ 18 h 31"/>
                  <a:gd name="T10" fmla="*/ 31 w 41"/>
                  <a:gd name="T11" fmla="*/ 13 h 31"/>
                  <a:gd name="T12" fmla="*/ 38 w 41"/>
                  <a:gd name="T13" fmla="*/ 9 h 31"/>
                  <a:gd name="T14" fmla="*/ 41 w 41"/>
                  <a:gd name="T15" fmla="*/ 5 h 31"/>
                  <a:gd name="T16" fmla="*/ 41 w 41"/>
                  <a:gd name="T17" fmla="*/ 0 h 31"/>
                  <a:gd name="T18" fmla="*/ 34 w 41"/>
                  <a:gd name="T19" fmla="*/ 0 h 31"/>
                  <a:gd name="T20" fmla="*/ 22 w 41"/>
                  <a:gd name="T21" fmla="*/ 9 h 31"/>
                  <a:gd name="T22" fmla="*/ 9 w 41"/>
                  <a:gd name="T23" fmla="*/ 22 h 31"/>
                  <a:gd name="T24" fmla="*/ 0 w 41"/>
                  <a:gd name="T25" fmla="*/ 31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31"/>
                    </a:moveTo>
                    <a:lnTo>
                      <a:pt x="3" y="30"/>
                    </a:lnTo>
                    <a:lnTo>
                      <a:pt x="9" y="27"/>
                    </a:lnTo>
                    <a:lnTo>
                      <a:pt x="16" y="22"/>
                    </a:lnTo>
                    <a:lnTo>
                      <a:pt x="24" y="18"/>
                    </a:lnTo>
                    <a:lnTo>
                      <a:pt x="31" y="13"/>
                    </a:lnTo>
                    <a:lnTo>
                      <a:pt x="38" y="9"/>
                    </a:lnTo>
                    <a:lnTo>
                      <a:pt x="41" y="5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2" y="9"/>
                    </a:lnTo>
                    <a:lnTo>
                      <a:pt x="9" y="22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6" name="Freeform 60"/>
              <p:cNvSpPr>
                <a:spLocks/>
              </p:cNvSpPr>
              <p:nvPr/>
            </p:nvSpPr>
            <p:spPr bwMode="auto">
              <a:xfrm>
                <a:off x="2170" y="1296"/>
                <a:ext cx="15" cy="66"/>
              </a:xfrm>
              <a:custGeom>
                <a:avLst/>
                <a:gdLst>
                  <a:gd name="T0" fmla="*/ 1 w 15"/>
                  <a:gd name="T1" fmla="*/ 0 h 66"/>
                  <a:gd name="T2" fmla="*/ 10 w 15"/>
                  <a:gd name="T3" fmla="*/ 16 h 66"/>
                  <a:gd name="T4" fmla="*/ 15 w 15"/>
                  <a:gd name="T5" fmla="*/ 36 h 66"/>
                  <a:gd name="T6" fmla="*/ 13 w 15"/>
                  <a:gd name="T7" fmla="*/ 56 h 66"/>
                  <a:gd name="T8" fmla="*/ 7 w 15"/>
                  <a:gd name="T9" fmla="*/ 66 h 66"/>
                  <a:gd name="T10" fmla="*/ 1 w 15"/>
                  <a:gd name="T11" fmla="*/ 60 h 66"/>
                  <a:gd name="T12" fmla="*/ 0 w 15"/>
                  <a:gd name="T13" fmla="*/ 41 h 66"/>
                  <a:gd name="T14" fmla="*/ 1 w 15"/>
                  <a:gd name="T15" fmla="*/ 19 h 66"/>
                  <a:gd name="T16" fmla="*/ 1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1" y="0"/>
                    </a:moveTo>
                    <a:lnTo>
                      <a:pt x="10" y="16"/>
                    </a:lnTo>
                    <a:lnTo>
                      <a:pt x="15" y="36"/>
                    </a:lnTo>
                    <a:lnTo>
                      <a:pt x="13" y="56"/>
                    </a:lnTo>
                    <a:lnTo>
                      <a:pt x="7" y="66"/>
                    </a:lnTo>
                    <a:lnTo>
                      <a:pt x="1" y="60"/>
                    </a:lnTo>
                    <a:lnTo>
                      <a:pt x="0" y="41"/>
                    </a:lnTo>
                    <a:lnTo>
                      <a:pt x="1" y="1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7" name="Freeform 61"/>
              <p:cNvSpPr>
                <a:spLocks/>
              </p:cNvSpPr>
              <p:nvPr/>
            </p:nvSpPr>
            <p:spPr bwMode="auto">
              <a:xfrm>
                <a:off x="2121" y="1287"/>
                <a:ext cx="22" cy="63"/>
              </a:xfrm>
              <a:custGeom>
                <a:avLst/>
                <a:gdLst>
                  <a:gd name="T0" fmla="*/ 22 w 22"/>
                  <a:gd name="T1" fmla="*/ 0 h 63"/>
                  <a:gd name="T2" fmla="*/ 21 w 22"/>
                  <a:gd name="T3" fmla="*/ 14 h 63"/>
                  <a:gd name="T4" fmla="*/ 18 w 22"/>
                  <a:gd name="T5" fmla="*/ 35 h 63"/>
                  <a:gd name="T6" fmla="*/ 12 w 22"/>
                  <a:gd name="T7" fmla="*/ 54 h 63"/>
                  <a:gd name="T8" fmla="*/ 3 w 22"/>
                  <a:gd name="T9" fmla="*/ 63 h 63"/>
                  <a:gd name="T10" fmla="*/ 0 w 22"/>
                  <a:gd name="T11" fmla="*/ 54 h 63"/>
                  <a:gd name="T12" fmla="*/ 6 w 22"/>
                  <a:gd name="T13" fmla="*/ 35 h 63"/>
                  <a:gd name="T14" fmla="*/ 16 w 22"/>
                  <a:gd name="T15" fmla="*/ 13 h 63"/>
                  <a:gd name="T16" fmla="*/ 22 w 22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63"/>
                  <a:gd name="T29" fmla="*/ 22 w 22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63">
                    <a:moveTo>
                      <a:pt x="22" y="0"/>
                    </a:moveTo>
                    <a:lnTo>
                      <a:pt x="21" y="14"/>
                    </a:lnTo>
                    <a:lnTo>
                      <a:pt x="18" y="35"/>
                    </a:lnTo>
                    <a:lnTo>
                      <a:pt x="12" y="54"/>
                    </a:lnTo>
                    <a:lnTo>
                      <a:pt x="3" y="63"/>
                    </a:lnTo>
                    <a:lnTo>
                      <a:pt x="0" y="54"/>
                    </a:lnTo>
                    <a:lnTo>
                      <a:pt x="6" y="35"/>
                    </a:lnTo>
                    <a:lnTo>
                      <a:pt x="16" y="13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8" name="Freeform 62"/>
              <p:cNvSpPr>
                <a:spLocks/>
              </p:cNvSpPr>
              <p:nvPr/>
            </p:nvSpPr>
            <p:spPr bwMode="auto">
              <a:xfrm>
                <a:off x="2192" y="1300"/>
                <a:ext cx="16" cy="61"/>
              </a:xfrm>
              <a:custGeom>
                <a:avLst/>
                <a:gdLst>
                  <a:gd name="T0" fmla="*/ 0 w 16"/>
                  <a:gd name="T1" fmla="*/ 0 h 61"/>
                  <a:gd name="T2" fmla="*/ 9 w 16"/>
                  <a:gd name="T3" fmla="*/ 9 h 61"/>
                  <a:gd name="T4" fmla="*/ 15 w 16"/>
                  <a:gd name="T5" fmla="*/ 27 h 61"/>
                  <a:gd name="T6" fmla="*/ 16 w 16"/>
                  <a:gd name="T7" fmla="*/ 47 h 61"/>
                  <a:gd name="T8" fmla="*/ 12 w 16"/>
                  <a:gd name="T9" fmla="*/ 61 h 61"/>
                  <a:gd name="T10" fmla="*/ 6 w 16"/>
                  <a:gd name="T11" fmla="*/ 58 h 61"/>
                  <a:gd name="T12" fmla="*/ 4 w 16"/>
                  <a:gd name="T13" fmla="*/ 40 h 61"/>
                  <a:gd name="T14" fmla="*/ 3 w 16"/>
                  <a:gd name="T15" fmla="*/ 18 h 61"/>
                  <a:gd name="T16" fmla="*/ 0 w 16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61"/>
                  <a:gd name="T29" fmla="*/ 16 w 16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61">
                    <a:moveTo>
                      <a:pt x="0" y="0"/>
                    </a:moveTo>
                    <a:lnTo>
                      <a:pt x="9" y="9"/>
                    </a:lnTo>
                    <a:lnTo>
                      <a:pt x="15" y="27"/>
                    </a:lnTo>
                    <a:lnTo>
                      <a:pt x="16" y="47"/>
                    </a:lnTo>
                    <a:lnTo>
                      <a:pt x="12" y="61"/>
                    </a:lnTo>
                    <a:lnTo>
                      <a:pt x="6" y="58"/>
                    </a:lnTo>
                    <a:lnTo>
                      <a:pt x="4" y="40"/>
                    </a:lnTo>
                    <a:lnTo>
                      <a:pt x="3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09" name="Freeform 63"/>
              <p:cNvSpPr>
                <a:spLocks/>
              </p:cNvSpPr>
              <p:nvPr/>
            </p:nvSpPr>
            <p:spPr bwMode="auto">
              <a:xfrm>
                <a:off x="2214" y="1300"/>
                <a:ext cx="24" cy="63"/>
              </a:xfrm>
              <a:custGeom>
                <a:avLst/>
                <a:gdLst>
                  <a:gd name="T0" fmla="*/ 0 w 24"/>
                  <a:gd name="T1" fmla="*/ 0 h 63"/>
                  <a:gd name="T2" fmla="*/ 12 w 24"/>
                  <a:gd name="T3" fmla="*/ 10 h 63"/>
                  <a:gd name="T4" fmla="*/ 19 w 24"/>
                  <a:gd name="T5" fmla="*/ 31 h 63"/>
                  <a:gd name="T6" fmla="*/ 24 w 24"/>
                  <a:gd name="T7" fmla="*/ 52 h 63"/>
                  <a:gd name="T8" fmla="*/ 21 w 24"/>
                  <a:gd name="T9" fmla="*/ 63 h 63"/>
                  <a:gd name="T10" fmla="*/ 15 w 24"/>
                  <a:gd name="T11" fmla="*/ 59 h 63"/>
                  <a:gd name="T12" fmla="*/ 11 w 24"/>
                  <a:gd name="T13" fmla="*/ 43 h 63"/>
                  <a:gd name="T14" fmla="*/ 6 w 24"/>
                  <a:gd name="T15" fmla="*/ 21 h 63"/>
                  <a:gd name="T16" fmla="*/ 0 w 24"/>
                  <a:gd name="T17" fmla="*/ 0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3"/>
                  <a:gd name="T29" fmla="*/ 24 w 24"/>
                  <a:gd name="T30" fmla="*/ 63 h 6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3">
                    <a:moveTo>
                      <a:pt x="0" y="0"/>
                    </a:moveTo>
                    <a:lnTo>
                      <a:pt x="12" y="10"/>
                    </a:lnTo>
                    <a:lnTo>
                      <a:pt x="19" y="31"/>
                    </a:lnTo>
                    <a:lnTo>
                      <a:pt x="24" y="52"/>
                    </a:lnTo>
                    <a:lnTo>
                      <a:pt x="21" y="63"/>
                    </a:lnTo>
                    <a:lnTo>
                      <a:pt x="15" y="59"/>
                    </a:lnTo>
                    <a:lnTo>
                      <a:pt x="11" y="43"/>
                    </a:lnTo>
                    <a:lnTo>
                      <a:pt x="6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0" name="Freeform 64"/>
              <p:cNvSpPr>
                <a:spLocks/>
              </p:cNvSpPr>
              <p:nvPr/>
            </p:nvSpPr>
            <p:spPr bwMode="auto">
              <a:xfrm>
                <a:off x="2233" y="1297"/>
                <a:ext cx="30" cy="59"/>
              </a:xfrm>
              <a:custGeom>
                <a:avLst/>
                <a:gdLst>
                  <a:gd name="T0" fmla="*/ 0 w 30"/>
                  <a:gd name="T1" fmla="*/ 0 h 59"/>
                  <a:gd name="T2" fmla="*/ 14 w 30"/>
                  <a:gd name="T3" fmla="*/ 12 h 59"/>
                  <a:gd name="T4" fmla="*/ 24 w 30"/>
                  <a:gd name="T5" fmla="*/ 31 h 59"/>
                  <a:gd name="T6" fmla="*/ 30 w 30"/>
                  <a:gd name="T7" fmla="*/ 50 h 59"/>
                  <a:gd name="T8" fmla="*/ 27 w 30"/>
                  <a:gd name="T9" fmla="*/ 59 h 59"/>
                  <a:gd name="T10" fmla="*/ 20 w 30"/>
                  <a:gd name="T11" fmla="*/ 55 h 59"/>
                  <a:gd name="T12" fmla="*/ 14 w 30"/>
                  <a:gd name="T13" fmla="*/ 37 h 59"/>
                  <a:gd name="T14" fmla="*/ 8 w 30"/>
                  <a:gd name="T15" fmla="*/ 16 h 59"/>
                  <a:gd name="T16" fmla="*/ 0 w 3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9"/>
                  <a:gd name="T29" fmla="*/ 30 w 30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9">
                    <a:moveTo>
                      <a:pt x="0" y="0"/>
                    </a:moveTo>
                    <a:lnTo>
                      <a:pt x="14" y="12"/>
                    </a:lnTo>
                    <a:lnTo>
                      <a:pt x="24" y="31"/>
                    </a:lnTo>
                    <a:lnTo>
                      <a:pt x="30" y="50"/>
                    </a:lnTo>
                    <a:lnTo>
                      <a:pt x="27" y="59"/>
                    </a:lnTo>
                    <a:lnTo>
                      <a:pt x="20" y="55"/>
                    </a:lnTo>
                    <a:lnTo>
                      <a:pt x="14" y="37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1" name="Freeform 65"/>
              <p:cNvSpPr>
                <a:spLocks/>
              </p:cNvSpPr>
              <p:nvPr/>
            </p:nvSpPr>
            <p:spPr bwMode="auto">
              <a:xfrm>
                <a:off x="2256" y="1290"/>
                <a:ext cx="44" cy="62"/>
              </a:xfrm>
              <a:custGeom>
                <a:avLst/>
                <a:gdLst>
                  <a:gd name="T0" fmla="*/ 0 w 44"/>
                  <a:gd name="T1" fmla="*/ 0 h 62"/>
                  <a:gd name="T2" fmla="*/ 7 w 44"/>
                  <a:gd name="T3" fmla="*/ 6 h 62"/>
                  <a:gd name="T4" fmla="*/ 14 w 44"/>
                  <a:gd name="T5" fmla="*/ 14 h 62"/>
                  <a:gd name="T6" fmla="*/ 23 w 44"/>
                  <a:gd name="T7" fmla="*/ 23 h 62"/>
                  <a:gd name="T8" fmla="*/ 32 w 44"/>
                  <a:gd name="T9" fmla="*/ 32 h 62"/>
                  <a:gd name="T10" fmla="*/ 38 w 44"/>
                  <a:gd name="T11" fmla="*/ 42 h 62"/>
                  <a:gd name="T12" fmla="*/ 42 w 44"/>
                  <a:gd name="T13" fmla="*/ 51 h 62"/>
                  <a:gd name="T14" fmla="*/ 44 w 44"/>
                  <a:gd name="T15" fmla="*/ 57 h 62"/>
                  <a:gd name="T16" fmla="*/ 41 w 44"/>
                  <a:gd name="T17" fmla="*/ 62 h 62"/>
                  <a:gd name="T18" fmla="*/ 31 w 44"/>
                  <a:gd name="T19" fmla="*/ 57 h 62"/>
                  <a:gd name="T20" fmla="*/ 19 w 44"/>
                  <a:gd name="T21" fmla="*/ 38 h 62"/>
                  <a:gd name="T22" fmla="*/ 8 w 44"/>
                  <a:gd name="T23" fmla="*/ 16 h 62"/>
                  <a:gd name="T24" fmla="*/ 0 w 44"/>
                  <a:gd name="T25" fmla="*/ 0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62"/>
                  <a:gd name="T41" fmla="*/ 44 w 44"/>
                  <a:gd name="T42" fmla="*/ 62 h 6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62">
                    <a:moveTo>
                      <a:pt x="0" y="0"/>
                    </a:moveTo>
                    <a:lnTo>
                      <a:pt x="7" y="6"/>
                    </a:lnTo>
                    <a:lnTo>
                      <a:pt x="14" y="14"/>
                    </a:lnTo>
                    <a:lnTo>
                      <a:pt x="23" y="23"/>
                    </a:lnTo>
                    <a:lnTo>
                      <a:pt x="32" y="32"/>
                    </a:lnTo>
                    <a:lnTo>
                      <a:pt x="38" y="42"/>
                    </a:lnTo>
                    <a:lnTo>
                      <a:pt x="42" y="51"/>
                    </a:lnTo>
                    <a:lnTo>
                      <a:pt x="44" y="57"/>
                    </a:lnTo>
                    <a:lnTo>
                      <a:pt x="41" y="62"/>
                    </a:lnTo>
                    <a:lnTo>
                      <a:pt x="31" y="57"/>
                    </a:lnTo>
                    <a:lnTo>
                      <a:pt x="19" y="38"/>
                    </a:lnTo>
                    <a:lnTo>
                      <a:pt x="8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2" name="Freeform 66"/>
              <p:cNvSpPr>
                <a:spLocks/>
              </p:cNvSpPr>
              <p:nvPr/>
            </p:nvSpPr>
            <p:spPr bwMode="auto">
              <a:xfrm>
                <a:off x="2282" y="1278"/>
                <a:ext cx="58" cy="59"/>
              </a:xfrm>
              <a:custGeom>
                <a:avLst/>
                <a:gdLst>
                  <a:gd name="T0" fmla="*/ 0 w 58"/>
                  <a:gd name="T1" fmla="*/ 0 h 59"/>
                  <a:gd name="T2" fmla="*/ 8 w 58"/>
                  <a:gd name="T3" fmla="*/ 4 h 59"/>
                  <a:gd name="T4" fmla="*/ 16 w 58"/>
                  <a:gd name="T5" fmla="*/ 12 h 59"/>
                  <a:gd name="T6" fmla="*/ 27 w 58"/>
                  <a:gd name="T7" fmla="*/ 22 h 59"/>
                  <a:gd name="T8" fmla="*/ 39 w 58"/>
                  <a:gd name="T9" fmla="*/ 31 h 59"/>
                  <a:gd name="T10" fmla="*/ 47 w 58"/>
                  <a:gd name="T11" fmla="*/ 41 h 59"/>
                  <a:gd name="T12" fmla="*/ 55 w 58"/>
                  <a:gd name="T13" fmla="*/ 49 h 59"/>
                  <a:gd name="T14" fmla="*/ 58 w 58"/>
                  <a:gd name="T15" fmla="*/ 56 h 59"/>
                  <a:gd name="T16" fmla="*/ 56 w 58"/>
                  <a:gd name="T17" fmla="*/ 59 h 59"/>
                  <a:gd name="T18" fmla="*/ 50 w 58"/>
                  <a:gd name="T19" fmla="*/ 59 h 59"/>
                  <a:gd name="T20" fmla="*/ 43 w 58"/>
                  <a:gd name="T21" fmla="*/ 53 h 59"/>
                  <a:gd name="T22" fmla="*/ 34 w 58"/>
                  <a:gd name="T23" fmla="*/ 44 h 59"/>
                  <a:gd name="T24" fmla="*/ 25 w 58"/>
                  <a:gd name="T25" fmla="*/ 34 h 59"/>
                  <a:gd name="T26" fmla="*/ 18 w 58"/>
                  <a:gd name="T27" fmla="*/ 22 h 59"/>
                  <a:gd name="T28" fmla="*/ 10 w 58"/>
                  <a:gd name="T29" fmla="*/ 12 h 59"/>
                  <a:gd name="T30" fmla="*/ 5 w 58"/>
                  <a:gd name="T31" fmla="*/ 4 h 59"/>
                  <a:gd name="T32" fmla="*/ 0 w 58"/>
                  <a:gd name="T33" fmla="*/ 0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9"/>
                  <a:gd name="T53" fmla="*/ 58 w 58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9">
                    <a:moveTo>
                      <a:pt x="0" y="0"/>
                    </a:moveTo>
                    <a:lnTo>
                      <a:pt x="8" y="4"/>
                    </a:lnTo>
                    <a:lnTo>
                      <a:pt x="16" y="12"/>
                    </a:lnTo>
                    <a:lnTo>
                      <a:pt x="27" y="22"/>
                    </a:lnTo>
                    <a:lnTo>
                      <a:pt x="39" y="31"/>
                    </a:lnTo>
                    <a:lnTo>
                      <a:pt x="47" y="41"/>
                    </a:lnTo>
                    <a:lnTo>
                      <a:pt x="55" y="49"/>
                    </a:lnTo>
                    <a:lnTo>
                      <a:pt x="58" y="56"/>
                    </a:lnTo>
                    <a:lnTo>
                      <a:pt x="56" y="59"/>
                    </a:lnTo>
                    <a:lnTo>
                      <a:pt x="50" y="59"/>
                    </a:lnTo>
                    <a:lnTo>
                      <a:pt x="43" y="53"/>
                    </a:lnTo>
                    <a:lnTo>
                      <a:pt x="34" y="44"/>
                    </a:lnTo>
                    <a:lnTo>
                      <a:pt x="25" y="34"/>
                    </a:lnTo>
                    <a:lnTo>
                      <a:pt x="18" y="22"/>
                    </a:lnTo>
                    <a:lnTo>
                      <a:pt x="10" y="12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3" name="Freeform 67"/>
              <p:cNvSpPr>
                <a:spLocks/>
              </p:cNvSpPr>
              <p:nvPr/>
            </p:nvSpPr>
            <p:spPr bwMode="auto">
              <a:xfrm>
                <a:off x="2313" y="1264"/>
                <a:ext cx="65" cy="63"/>
              </a:xfrm>
              <a:custGeom>
                <a:avLst/>
                <a:gdLst>
                  <a:gd name="T0" fmla="*/ 0 w 65"/>
                  <a:gd name="T1" fmla="*/ 0 h 63"/>
                  <a:gd name="T2" fmla="*/ 8 w 65"/>
                  <a:gd name="T3" fmla="*/ 5 h 63"/>
                  <a:gd name="T4" fmla="*/ 18 w 65"/>
                  <a:gd name="T5" fmla="*/ 11 h 63"/>
                  <a:gd name="T6" fmla="*/ 30 w 65"/>
                  <a:gd name="T7" fmla="*/ 20 h 63"/>
                  <a:gd name="T8" fmla="*/ 41 w 65"/>
                  <a:gd name="T9" fmla="*/ 30 h 63"/>
                  <a:gd name="T10" fmla="*/ 53 w 65"/>
                  <a:gd name="T11" fmla="*/ 40 h 63"/>
                  <a:gd name="T12" fmla="*/ 61 w 65"/>
                  <a:gd name="T13" fmla="*/ 49 h 63"/>
                  <a:gd name="T14" fmla="*/ 65 w 65"/>
                  <a:gd name="T15" fmla="*/ 57 h 63"/>
                  <a:gd name="T16" fmla="*/ 64 w 65"/>
                  <a:gd name="T17" fmla="*/ 63 h 63"/>
                  <a:gd name="T18" fmla="*/ 58 w 65"/>
                  <a:gd name="T19" fmla="*/ 63 h 63"/>
                  <a:gd name="T20" fmla="*/ 50 w 65"/>
                  <a:gd name="T21" fmla="*/ 58 h 63"/>
                  <a:gd name="T22" fmla="*/ 41 w 65"/>
                  <a:gd name="T23" fmla="*/ 49 h 63"/>
                  <a:gd name="T24" fmla="*/ 33 w 65"/>
                  <a:gd name="T25" fmla="*/ 37 h 63"/>
                  <a:gd name="T26" fmla="*/ 22 w 65"/>
                  <a:gd name="T27" fmla="*/ 26 h 63"/>
                  <a:gd name="T28" fmla="*/ 13 w 65"/>
                  <a:gd name="T29" fmla="*/ 15 h 63"/>
                  <a:gd name="T30" fmla="*/ 6 w 65"/>
                  <a:gd name="T31" fmla="*/ 6 h 63"/>
                  <a:gd name="T32" fmla="*/ 0 w 65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3"/>
                  <a:gd name="T53" fmla="*/ 65 w 65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3">
                    <a:moveTo>
                      <a:pt x="0" y="0"/>
                    </a:moveTo>
                    <a:lnTo>
                      <a:pt x="8" y="5"/>
                    </a:lnTo>
                    <a:lnTo>
                      <a:pt x="18" y="11"/>
                    </a:lnTo>
                    <a:lnTo>
                      <a:pt x="30" y="20"/>
                    </a:lnTo>
                    <a:lnTo>
                      <a:pt x="41" y="30"/>
                    </a:lnTo>
                    <a:lnTo>
                      <a:pt x="53" y="40"/>
                    </a:lnTo>
                    <a:lnTo>
                      <a:pt x="61" y="49"/>
                    </a:lnTo>
                    <a:lnTo>
                      <a:pt x="65" y="57"/>
                    </a:lnTo>
                    <a:lnTo>
                      <a:pt x="64" y="63"/>
                    </a:lnTo>
                    <a:lnTo>
                      <a:pt x="58" y="63"/>
                    </a:lnTo>
                    <a:lnTo>
                      <a:pt x="50" y="58"/>
                    </a:lnTo>
                    <a:lnTo>
                      <a:pt x="41" y="49"/>
                    </a:lnTo>
                    <a:lnTo>
                      <a:pt x="33" y="37"/>
                    </a:lnTo>
                    <a:lnTo>
                      <a:pt x="22" y="26"/>
                    </a:lnTo>
                    <a:lnTo>
                      <a:pt x="13" y="15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4" name="Freeform 68"/>
              <p:cNvSpPr>
                <a:spLocks/>
              </p:cNvSpPr>
              <p:nvPr/>
            </p:nvSpPr>
            <p:spPr bwMode="auto">
              <a:xfrm>
                <a:off x="2335" y="1250"/>
                <a:ext cx="74" cy="56"/>
              </a:xfrm>
              <a:custGeom>
                <a:avLst/>
                <a:gdLst>
                  <a:gd name="T0" fmla="*/ 0 w 74"/>
                  <a:gd name="T1" fmla="*/ 0 h 56"/>
                  <a:gd name="T2" fmla="*/ 9 w 74"/>
                  <a:gd name="T3" fmla="*/ 3 h 56"/>
                  <a:gd name="T4" fmla="*/ 21 w 74"/>
                  <a:gd name="T5" fmla="*/ 7 h 56"/>
                  <a:gd name="T6" fmla="*/ 33 w 74"/>
                  <a:gd name="T7" fmla="*/ 13 h 56"/>
                  <a:gd name="T8" fmla="*/ 45 w 74"/>
                  <a:gd name="T9" fmla="*/ 19 h 56"/>
                  <a:gd name="T10" fmla="*/ 56 w 74"/>
                  <a:gd name="T11" fmla="*/ 28 h 56"/>
                  <a:gd name="T12" fmla="*/ 65 w 74"/>
                  <a:gd name="T13" fmla="*/ 35 h 56"/>
                  <a:gd name="T14" fmla="*/ 71 w 74"/>
                  <a:gd name="T15" fmla="*/ 46 h 56"/>
                  <a:gd name="T16" fmla="*/ 74 w 74"/>
                  <a:gd name="T17" fmla="*/ 54 h 56"/>
                  <a:gd name="T18" fmla="*/ 71 w 74"/>
                  <a:gd name="T19" fmla="*/ 56 h 56"/>
                  <a:gd name="T20" fmla="*/ 65 w 74"/>
                  <a:gd name="T21" fmla="*/ 53 h 56"/>
                  <a:gd name="T22" fmla="*/ 53 w 74"/>
                  <a:gd name="T23" fmla="*/ 46 h 56"/>
                  <a:gd name="T24" fmla="*/ 42 w 74"/>
                  <a:gd name="T25" fmla="*/ 35 h 56"/>
                  <a:gd name="T26" fmla="*/ 28 w 74"/>
                  <a:gd name="T27" fmla="*/ 25 h 56"/>
                  <a:gd name="T28" fmla="*/ 17 w 74"/>
                  <a:gd name="T29" fmla="*/ 14 h 56"/>
                  <a:gd name="T30" fmla="*/ 6 w 74"/>
                  <a:gd name="T31" fmla="*/ 6 h 56"/>
                  <a:gd name="T32" fmla="*/ 0 w 74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56"/>
                  <a:gd name="T53" fmla="*/ 74 w 7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56">
                    <a:moveTo>
                      <a:pt x="0" y="0"/>
                    </a:moveTo>
                    <a:lnTo>
                      <a:pt x="9" y="3"/>
                    </a:lnTo>
                    <a:lnTo>
                      <a:pt x="21" y="7"/>
                    </a:lnTo>
                    <a:lnTo>
                      <a:pt x="33" y="13"/>
                    </a:lnTo>
                    <a:lnTo>
                      <a:pt x="45" y="19"/>
                    </a:lnTo>
                    <a:lnTo>
                      <a:pt x="56" y="28"/>
                    </a:lnTo>
                    <a:lnTo>
                      <a:pt x="65" y="35"/>
                    </a:lnTo>
                    <a:lnTo>
                      <a:pt x="71" y="46"/>
                    </a:lnTo>
                    <a:lnTo>
                      <a:pt x="74" y="54"/>
                    </a:lnTo>
                    <a:lnTo>
                      <a:pt x="71" y="56"/>
                    </a:lnTo>
                    <a:lnTo>
                      <a:pt x="65" y="53"/>
                    </a:lnTo>
                    <a:lnTo>
                      <a:pt x="53" y="46"/>
                    </a:lnTo>
                    <a:lnTo>
                      <a:pt x="42" y="35"/>
                    </a:lnTo>
                    <a:lnTo>
                      <a:pt x="28" y="25"/>
                    </a:lnTo>
                    <a:lnTo>
                      <a:pt x="17" y="14"/>
                    </a:lnTo>
                    <a:lnTo>
                      <a:pt x="6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5" name="Freeform 69"/>
              <p:cNvSpPr>
                <a:spLocks/>
              </p:cNvSpPr>
              <p:nvPr/>
            </p:nvSpPr>
            <p:spPr bwMode="auto">
              <a:xfrm>
                <a:off x="2353" y="1239"/>
                <a:ext cx="78" cy="27"/>
              </a:xfrm>
              <a:custGeom>
                <a:avLst/>
                <a:gdLst>
                  <a:gd name="T0" fmla="*/ 78 w 78"/>
                  <a:gd name="T1" fmla="*/ 25 h 27"/>
                  <a:gd name="T2" fmla="*/ 75 w 78"/>
                  <a:gd name="T3" fmla="*/ 27 h 27"/>
                  <a:gd name="T4" fmla="*/ 66 w 78"/>
                  <a:gd name="T5" fmla="*/ 25 h 27"/>
                  <a:gd name="T6" fmla="*/ 56 w 78"/>
                  <a:gd name="T7" fmla="*/ 23 h 27"/>
                  <a:gd name="T8" fmla="*/ 44 w 78"/>
                  <a:gd name="T9" fmla="*/ 18 h 27"/>
                  <a:gd name="T10" fmla="*/ 31 w 78"/>
                  <a:gd name="T11" fmla="*/ 14 h 27"/>
                  <a:gd name="T12" fmla="*/ 19 w 78"/>
                  <a:gd name="T13" fmla="*/ 9 h 27"/>
                  <a:gd name="T14" fmla="*/ 7 w 78"/>
                  <a:gd name="T15" fmla="*/ 5 h 27"/>
                  <a:gd name="T16" fmla="*/ 0 w 78"/>
                  <a:gd name="T17" fmla="*/ 3 h 27"/>
                  <a:gd name="T18" fmla="*/ 10 w 78"/>
                  <a:gd name="T19" fmla="*/ 0 h 27"/>
                  <a:gd name="T20" fmla="*/ 22 w 78"/>
                  <a:gd name="T21" fmla="*/ 0 h 27"/>
                  <a:gd name="T22" fmla="*/ 37 w 78"/>
                  <a:gd name="T23" fmla="*/ 2 h 27"/>
                  <a:gd name="T24" fmla="*/ 50 w 78"/>
                  <a:gd name="T25" fmla="*/ 5 h 27"/>
                  <a:gd name="T26" fmla="*/ 63 w 78"/>
                  <a:gd name="T27" fmla="*/ 8 h 27"/>
                  <a:gd name="T28" fmla="*/ 72 w 78"/>
                  <a:gd name="T29" fmla="*/ 14 h 27"/>
                  <a:gd name="T30" fmla="*/ 78 w 78"/>
                  <a:gd name="T31" fmla="*/ 20 h 27"/>
                  <a:gd name="T32" fmla="*/ 78 w 78"/>
                  <a:gd name="T33" fmla="*/ 2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7"/>
                  <a:gd name="T53" fmla="*/ 78 w 78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7">
                    <a:moveTo>
                      <a:pt x="78" y="25"/>
                    </a:moveTo>
                    <a:lnTo>
                      <a:pt x="75" y="27"/>
                    </a:lnTo>
                    <a:lnTo>
                      <a:pt x="66" y="25"/>
                    </a:lnTo>
                    <a:lnTo>
                      <a:pt x="56" y="23"/>
                    </a:lnTo>
                    <a:lnTo>
                      <a:pt x="44" y="18"/>
                    </a:lnTo>
                    <a:lnTo>
                      <a:pt x="31" y="14"/>
                    </a:lnTo>
                    <a:lnTo>
                      <a:pt x="19" y="9"/>
                    </a:lnTo>
                    <a:lnTo>
                      <a:pt x="7" y="5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2" y="0"/>
                    </a:lnTo>
                    <a:lnTo>
                      <a:pt x="37" y="2"/>
                    </a:lnTo>
                    <a:lnTo>
                      <a:pt x="50" y="5"/>
                    </a:lnTo>
                    <a:lnTo>
                      <a:pt x="63" y="8"/>
                    </a:lnTo>
                    <a:lnTo>
                      <a:pt x="72" y="14"/>
                    </a:lnTo>
                    <a:lnTo>
                      <a:pt x="78" y="20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6" name="Freeform 70"/>
              <p:cNvSpPr>
                <a:spLocks/>
              </p:cNvSpPr>
              <p:nvPr/>
            </p:nvSpPr>
            <p:spPr bwMode="auto">
              <a:xfrm>
                <a:off x="2377" y="1216"/>
                <a:ext cx="78" cy="25"/>
              </a:xfrm>
              <a:custGeom>
                <a:avLst/>
                <a:gdLst>
                  <a:gd name="T0" fmla="*/ 78 w 78"/>
                  <a:gd name="T1" fmla="*/ 25 h 25"/>
                  <a:gd name="T2" fmla="*/ 73 w 78"/>
                  <a:gd name="T3" fmla="*/ 25 h 25"/>
                  <a:gd name="T4" fmla="*/ 66 w 78"/>
                  <a:gd name="T5" fmla="*/ 23 h 25"/>
                  <a:gd name="T6" fmla="*/ 54 w 78"/>
                  <a:gd name="T7" fmla="*/ 20 h 25"/>
                  <a:gd name="T8" fmla="*/ 42 w 78"/>
                  <a:gd name="T9" fmla="*/ 17 h 25"/>
                  <a:gd name="T10" fmla="*/ 29 w 78"/>
                  <a:gd name="T11" fmla="*/ 13 h 25"/>
                  <a:gd name="T12" fmla="*/ 17 w 78"/>
                  <a:gd name="T13" fmla="*/ 9 h 25"/>
                  <a:gd name="T14" fmla="*/ 7 w 78"/>
                  <a:gd name="T15" fmla="*/ 6 h 25"/>
                  <a:gd name="T16" fmla="*/ 0 w 78"/>
                  <a:gd name="T17" fmla="*/ 3 h 25"/>
                  <a:gd name="T18" fmla="*/ 10 w 78"/>
                  <a:gd name="T19" fmla="*/ 0 h 25"/>
                  <a:gd name="T20" fmla="*/ 23 w 78"/>
                  <a:gd name="T21" fmla="*/ 0 h 25"/>
                  <a:gd name="T22" fmla="*/ 37 w 78"/>
                  <a:gd name="T23" fmla="*/ 1 h 25"/>
                  <a:gd name="T24" fmla="*/ 50 w 78"/>
                  <a:gd name="T25" fmla="*/ 4 h 25"/>
                  <a:gd name="T26" fmla="*/ 63 w 78"/>
                  <a:gd name="T27" fmla="*/ 7 h 25"/>
                  <a:gd name="T28" fmla="*/ 72 w 78"/>
                  <a:gd name="T29" fmla="*/ 13 h 25"/>
                  <a:gd name="T30" fmla="*/ 78 w 78"/>
                  <a:gd name="T31" fmla="*/ 19 h 25"/>
                  <a:gd name="T32" fmla="*/ 78 w 78"/>
                  <a:gd name="T33" fmla="*/ 25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8"/>
                  <a:gd name="T52" fmla="*/ 0 h 25"/>
                  <a:gd name="T53" fmla="*/ 78 w 78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8" h="25">
                    <a:moveTo>
                      <a:pt x="78" y="25"/>
                    </a:moveTo>
                    <a:lnTo>
                      <a:pt x="73" y="25"/>
                    </a:lnTo>
                    <a:lnTo>
                      <a:pt x="66" y="23"/>
                    </a:lnTo>
                    <a:lnTo>
                      <a:pt x="54" y="20"/>
                    </a:lnTo>
                    <a:lnTo>
                      <a:pt x="42" y="17"/>
                    </a:lnTo>
                    <a:lnTo>
                      <a:pt x="29" y="13"/>
                    </a:lnTo>
                    <a:lnTo>
                      <a:pt x="17" y="9"/>
                    </a:lnTo>
                    <a:lnTo>
                      <a:pt x="7" y="6"/>
                    </a:lnTo>
                    <a:lnTo>
                      <a:pt x="0" y="3"/>
                    </a:lnTo>
                    <a:lnTo>
                      <a:pt x="10" y="0"/>
                    </a:lnTo>
                    <a:lnTo>
                      <a:pt x="23" y="0"/>
                    </a:lnTo>
                    <a:lnTo>
                      <a:pt x="37" y="1"/>
                    </a:lnTo>
                    <a:lnTo>
                      <a:pt x="50" y="4"/>
                    </a:lnTo>
                    <a:lnTo>
                      <a:pt x="63" y="7"/>
                    </a:lnTo>
                    <a:lnTo>
                      <a:pt x="72" y="13"/>
                    </a:lnTo>
                    <a:lnTo>
                      <a:pt x="78" y="19"/>
                    </a:lnTo>
                    <a:lnTo>
                      <a:pt x="78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7" name="Freeform 71"/>
              <p:cNvSpPr>
                <a:spLocks/>
              </p:cNvSpPr>
              <p:nvPr/>
            </p:nvSpPr>
            <p:spPr bwMode="auto">
              <a:xfrm>
                <a:off x="2310" y="1264"/>
                <a:ext cx="377" cy="104"/>
              </a:xfrm>
              <a:custGeom>
                <a:avLst/>
                <a:gdLst>
                  <a:gd name="T0" fmla="*/ 5 w 377"/>
                  <a:gd name="T1" fmla="*/ 91 h 104"/>
                  <a:gd name="T2" fmla="*/ 3 w 377"/>
                  <a:gd name="T3" fmla="*/ 94 h 104"/>
                  <a:gd name="T4" fmla="*/ 2 w 377"/>
                  <a:gd name="T5" fmla="*/ 97 h 104"/>
                  <a:gd name="T6" fmla="*/ 2 w 377"/>
                  <a:gd name="T7" fmla="*/ 101 h 104"/>
                  <a:gd name="T8" fmla="*/ 0 w 377"/>
                  <a:gd name="T9" fmla="*/ 104 h 104"/>
                  <a:gd name="T10" fmla="*/ 27 w 377"/>
                  <a:gd name="T11" fmla="*/ 86 h 104"/>
                  <a:gd name="T12" fmla="*/ 55 w 377"/>
                  <a:gd name="T13" fmla="*/ 71 h 104"/>
                  <a:gd name="T14" fmla="*/ 81 w 377"/>
                  <a:gd name="T15" fmla="*/ 60 h 104"/>
                  <a:gd name="T16" fmla="*/ 108 w 377"/>
                  <a:gd name="T17" fmla="*/ 48 h 104"/>
                  <a:gd name="T18" fmla="*/ 135 w 377"/>
                  <a:gd name="T19" fmla="*/ 39 h 104"/>
                  <a:gd name="T20" fmla="*/ 160 w 377"/>
                  <a:gd name="T21" fmla="*/ 32 h 104"/>
                  <a:gd name="T22" fmla="*/ 185 w 377"/>
                  <a:gd name="T23" fmla="*/ 26 h 104"/>
                  <a:gd name="T24" fmla="*/ 208 w 377"/>
                  <a:gd name="T25" fmla="*/ 20 h 104"/>
                  <a:gd name="T26" fmla="*/ 233 w 377"/>
                  <a:gd name="T27" fmla="*/ 17 h 104"/>
                  <a:gd name="T28" fmla="*/ 256 w 377"/>
                  <a:gd name="T29" fmla="*/ 14 h 104"/>
                  <a:gd name="T30" fmla="*/ 278 w 377"/>
                  <a:gd name="T31" fmla="*/ 11 h 104"/>
                  <a:gd name="T32" fmla="*/ 300 w 377"/>
                  <a:gd name="T33" fmla="*/ 9 h 104"/>
                  <a:gd name="T34" fmla="*/ 321 w 377"/>
                  <a:gd name="T35" fmla="*/ 9 h 104"/>
                  <a:gd name="T36" fmla="*/ 340 w 377"/>
                  <a:gd name="T37" fmla="*/ 8 h 104"/>
                  <a:gd name="T38" fmla="*/ 359 w 377"/>
                  <a:gd name="T39" fmla="*/ 8 h 104"/>
                  <a:gd name="T40" fmla="*/ 377 w 377"/>
                  <a:gd name="T41" fmla="*/ 6 h 104"/>
                  <a:gd name="T42" fmla="*/ 365 w 377"/>
                  <a:gd name="T43" fmla="*/ 3 h 104"/>
                  <a:gd name="T44" fmla="*/ 349 w 377"/>
                  <a:gd name="T45" fmla="*/ 2 h 104"/>
                  <a:gd name="T46" fmla="*/ 331 w 377"/>
                  <a:gd name="T47" fmla="*/ 0 h 104"/>
                  <a:gd name="T48" fmla="*/ 309 w 377"/>
                  <a:gd name="T49" fmla="*/ 0 h 104"/>
                  <a:gd name="T50" fmla="*/ 284 w 377"/>
                  <a:gd name="T51" fmla="*/ 0 h 104"/>
                  <a:gd name="T52" fmla="*/ 259 w 377"/>
                  <a:gd name="T53" fmla="*/ 3 h 104"/>
                  <a:gd name="T54" fmla="*/ 230 w 377"/>
                  <a:gd name="T55" fmla="*/ 6 h 104"/>
                  <a:gd name="T56" fmla="*/ 202 w 377"/>
                  <a:gd name="T57" fmla="*/ 11 h 104"/>
                  <a:gd name="T58" fmla="*/ 173 w 377"/>
                  <a:gd name="T59" fmla="*/ 15 h 104"/>
                  <a:gd name="T60" fmla="*/ 145 w 377"/>
                  <a:gd name="T61" fmla="*/ 23 h 104"/>
                  <a:gd name="T62" fmla="*/ 117 w 377"/>
                  <a:gd name="T63" fmla="*/ 30 h 104"/>
                  <a:gd name="T64" fmla="*/ 90 w 377"/>
                  <a:gd name="T65" fmla="*/ 39 h 104"/>
                  <a:gd name="T66" fmla="*/ 65 w 377"/>
                  <a:gd name="T67" fmla="*/ 51 h 104"/>
                  <a:gd name="T68" fmla="*/ 42 w 377"/>
                  <a:gd name="T69" fmla="*/ 63 h 104"/>
                  <a:gd name="T70" fmla="*/ 22 w 377"/>
                  <a:gd name="T71" fmla="*/ 76 h 104"/>
                  <a:gd name="T72" fmla="*/ 5 w 377"/>
                  <a:gd name="T73" fmla="*/ 91 h 10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77"/>
                  <a:gd name="T112" fmla="*/ 0 h 104"/>
                  <a:gd name="T113" fmla="*/ 377 w 377"/>
                  <a:gd name="T114" fmla="*/ 104 h 10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77" h="104">
                    <a:moveTo>
                      <a:pt x="5" y="91"/>
                    </a:moveTo>
                    <a:lnTo>
                      <a:pt x="3" y="94"/>
                    </a:lnTo>
                    <a:lnTo>
                      <a:pt x="2" y="97"/>
                    </a:lnTo>
                    <a:lnTo>
                      <a:pt x="2" y="101"/>
                    </a:lnTo>
                    <a:lnTo>
                      <a:pt x="0" y="104"/>
                    </a:lnTo>
                    <a:lnTo>
                      <a:pt x="27" y="86"/>
                    </a:lnTo>
                    <a:lnTo>
                      <a:pt x="55" y="71"/>
                    </a:lnTo>
                    <a:lnTo>
                      <a:pt x="81" y="60"/>
                    </a:lnTo>
                    <a:lnTo>
                      <a:pt x="108" y="48"/>
                    </a:lnTo>
                    <a:lnTo>
                      <a:pt x="135" y="39"/>
                    </a:lnTo>
                    <a:lnTo>
                      <a:pt x="160" y="32"/>
                    </a:lnTo>
                    <a:lnTo>
                      <a:pt x="185" y="26"/>
                    </a:lnTo>
                    <a:lnTo>
                      <a:pt x="208" y="20"/>
                    </a:lnTo>
                    <a:lnTo>
                      <a:pt x="233" y="17"/>
                    </a:lnTo>
                    <a:lnTo>
                      <a:pt x="256" y="14"/>
                    </a:lnTo>
                    <a:lnTo>
                      <a:pt x="278" y="11"/>
                    </a:lnTo>
                    <a:lnTo>
                      <a:pt x="300" y="9"/>
                    </a:lnTo>
                    <a:lnTo>
                      <a:pt x="321" y="9"/>
                    </a:lnTo>
                    <a:lnTo>
                      <a:pt x="340" y="8"/>
                    </a:lnTo>
                    <a:lnTo>
                      <a:pt x="359" y="8"/>
                    </a:lnTo>
                    <a:lnTo>
                      <a:pt x="377" y="6"/>
                    </a:lnTo>
                    <a:lnTo>
                      <a:pt x="365" y="3"/>
                    </a:lnTo>
                    <a:lnTo>
                      <a:pt x="349" y="2"/>
                    </a:lnTo>
                    <a:lnTo>
                      <a:pt x="331" y="0"/>
                    </a:lnTo>
                    <a:lnTo>
                      <a:pt x="309" y="0"/>
                    </a:lnTo>
                    <a:lnTo>
                      <a:pt x="284" y="0"/>
                    </a:lnTo>
                    <a:lnTo>
                      <a:pt x="259" y="3"/>
                    </a:lnTo>
                    <a:lnTo>
                      <a:pt x="230" y="6"/>
                    </a:lnTo>
                    <a:lnTo>
                      <a:pt x="202" y="11"/>
                    </a:lnTo>
                    <a:lnTo>
                      <a:pt x="173" y="15"/>
                    </a:lnTo>
                    <a:lnTo>
                      <a:pt x="145" y="23"/>
                    </a:lnTo>
                    <a:lnTo>
                      <a:pt x="117" y="30"/>
                    </a:lnTo>
                    <a:lnTo>
                      <a:pt x="90" y="39"/>
                    </a:lnTo>
                    <a:lnTo>
                      <a:pt x="65" y="51"/>
                    </a:lnTo>
                    <a:lnTo>
                      <a:pt x="42" y="63"/>
                    </a:lnTo>
                    <a:lnTo>
                      <a:pt x="22" y="76"/>
                    </a:lnTo>
                    <a:lnTo>
                      <a:pt x="5" y="9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8" name="Freeform 72"/>
              <p:cNvSpPr>
                <a:spLocks/>
              </p:cNvSpPr>
              <p:nvPr/>
            </p:nvSpPr>
            <p:spPr bwMode="auto">
              <a:xfrm>
                <a:off x="2608" y="1270"/>
                <a:ext cx="58" cy="54"/>
              </a:xfrm>
              <a:custGeom>
                <a:avLst/>
                <a:gdLst>
                  <a:gd name="T0" fmla="*/ 57 w 58"/>
                  <a:gd name="T1" fmla="*/ 54 h 54"/>
                  <a:gd name="T2" fmla="*/ 58 w 58"/>
                  <a:gd name="T3" fmla="*/ 51 h 54"/>
                  <a:gd name="T4" fmla="*/ 57 w 58"/>
                  <a:gd name="T5" fmla="*/ 45 h 54"/>
                  <a:gd name="T6" fmla="*/ 52 w 58"/>
                  <a:gd name="T7" fmla="*/ 36 h 54"/>
                  <a:gd name="T8" fmla="*/ 45 w 58"/>
                  <a:gd name="T9" fmla="*/ 27 h 54"/>
                  <a:gd name="T10" fmla="*/ 36 w 58"/>
                  <a:gd name="T11" fmla="*/ 18 h 54"/>
                  <a:gd name="T12" fmla="*/ 26 w 58"/>
                  <a:gd name="T13" fmla="*/ 9 h 54"/>
                  <a:gd name="T14" fmla="*/ 14 w 58"/>
                  <a:gd name="T15" fmla="*/ 3 h 54"/>
                  <a:gd name="T16" fmla="*/ 0 w 58"/>
                  <a:gd name="T17" fmla="*/ 0 h 54"/>
                  <a:gd name="T18" fmla="*/ 8 w 58"/>
                  <a:gd name="T19" fmla="*/ 6 h 54"/>
                  <a:gd name="T20" fmla="*/ 15 w 58"/>
                  <a:gd name="T21" fmla="*/ 14 h 54"/>
                  <a:gd name="T22" fmla="*/ 24 w 58"/>
                  <a:gd name="T23" fmla="*/ 23 h 54"/>
                  <a:gd name="T24" fmla="*/ 31 w 58"/>
                  <a:gd name="T25" fmla="*/ 33 h 54"/>
                  <a:gd name="T26" fmla="*/ 40 w 58"/>
                  <a:gd name="T27" fmla="*/ 42 h 54"/>
                  <a:gd name="T28" fmla="*/ 48 w 58"/>
                  <a:gd name="T29" fmla="*/ 49 h 54"/>
                  <a:gd name="T30" fmla="*/ 52 w 58"/>
                  <a:gd name="T31" fmla="*/ 54 h 54"/>
                  <a:gd name="T32" fmla="*/ 57 w 58"/>
                  <a:gd name="T33" fmla="*/ 54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54"/>
                  <a:gd name="T53" fmla="*/ 58 w 5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54">
                    <a:moveTo>
                      <a:pt x="57" y="54"/>
                    </a:moveTo>
                    <a:lnTo>
                      <a:pt x="58" y="51"/>
                    </a:lnTo>
                    <a:lnTo>
                      <a:pt x="57" y="45"/>
                    </a:lnTo>
                    <a:lnTo>
                      <a:pt x="52" y="36"/>
                    </a:lnTo>
                    <a:lnTo>
                      <a:pt x="45" y="27"/>
                    </a:lnTo>
                    <a:lnTo>
                      <a:pt x="36" y="18"/>
                    </a:lnTo>
                    <a:lnTo>
                      <a:pt x="26" y="9"/>
                    </a:lnTo>
                    <a:lnTo>
                      <a:pt x="14" y="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5" y="14"/>
                    </a:lnTo>
                    <a:lnTo>
                      <a:pt x="24" y="23"/>
                    </a:lnTo>
                    <a:lnTo>
                      <a:pt x="31" y="33"/>
                    </a:lnTo>
                    <a:lnTo>
                      <a:pt x="40" y="42"/>
                    </a:lnTo>
                    <a:lnTo>
                      <a:pt x="48" y="49"/>
                    </a:lnTo>
                    <a:lnTo>
                      <a:pt x="52" y="54"/>
                    </a:ln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19" name="Freeform 73"/>
              <p:cNvSpPr>
                <a:spLocks/>
              </p:cNvSpPr>
              <p:nvPr/>
            </p:nvSpPr>
            <p:spPr bwMode="auto">
              <a:xfrm>
                <a:off x="2539" y="1272"/>
                <a:ext cx="75" cy="60"/>
              </a:xfrm>
              <a:custGeom>
                <a:avLst/>
                <a:gdLst>
                  <a:gd name="T0" fmla="*/ 74 w 75"/>
                  <a:gd name="T1" fmla="*/ 60 h 60"/>
                  <a:gd name="T2" fmla="*/ 75 w 75"/>
                  <a:gd name="T3" fmla="*/ 56 h 60"/>
                  <a:gd name="T4" fmla="*/ 72 w 75"/>
                  <a:gd name="T5" fmla="*/ 50 h 60"/>
                  <a:gd name="T6" fmla="*/ 65 w 75"/>
                  <a:gd name="T7" fmla="*/ 40 h 60"/>
                  <a:gd name="T8" fmla="*/ 55 w 75"/>
                  <a:gd name="T9" fmla="*/ 29 h 60"/>
                  <a:gd name="T10" fmla="*/ 43 w 75"/>
                  <a:gd name="T11" fmla="*/ 19 h 60"/>
                  <a:gd name="T12" fmla="*/ 28 w 75"/>
                  <a:gd name="T13" fmla="*/ 10 h 60"/>
                  <a:gd name="T14" fmla="*/ 15 w 75"/>
                  <a:gd name="T15" fmla="*/ 3 h 60"/>
                  <a:gd name="T16" fmla="*/ 0 w 75"/>
                  <a:gd name="T17" fmla="*/ 0 h 60"/>
                  <a:gd name="T18" fmla="*/ 6 w 75"/>
                  <a:gd name="T19" fmla="*/ 4 h 60"/>
                  <a:gd name="T20" fmla="*/ 15 w 75"/>
                  <a:gd name="T21" fmla="*/ 13 h 60"/>
                  <a:gd name="T22" fmla="*/ 25 w 75"/>
                  <a:gd name="T23" fmla="*/ 24 h 60"/>
                  <a:gd name="T24" fmla="*/ 37 w 75"/>
                  <a:gd name="T25" fmla="*/ 34 h 60"/>
                  <a:gd name="T26" fmla="*/ 47 w 75"/>
                  <a:gd name="T27" fmla="*/ 46 h 60"/>
                  <a:gd name="T28" fmla="*/ 59 w 75"/>
                  <a:gd name="T29" fmla="*/ 55 h 60"/>
                  <a:gd name="T30" fmla="*/ 68 w 75"/>
                  <a:gd name="T31" fmla="*/ 60 h 60"/>
                  <a:gd name="T32" fmla="*/ 74 w 75"/>
                  <a:gd name="T33" fmla="*/ 6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5"/>
                  <a:gd name="T52" fmla="*/ 0 h 60"/>
                  <a:gd name="T53" fmla="*/ 75 w 75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5" h="60">
                    <a:moveTo>
                      <a:pt x="74" y="60"/>
                    </a:moveTo>
                    <a:lnTo>
                      <a:pt x="75" y="56"/>
                    </a:lnTo>
                    <a:lnTo>
                      <a:pt x="72" y="50"/>
                    </a:lnTo>
                    <a:lnTo>
                      <a:pt x="65" y="40"/>
                    </a:lnTo>
                    <a:lnTo>
                      <a:pt x="55" y="29"/>
                    </a:lnTo>
                    <a:lnTo>
                      <a:pt x="43" y="19"/>
                    </a:lnTo>
                    <a:lnTo>
                      <a:pt x="28" y="10"/>
                    </a:lnTo>
                    <a:lnTo>
                      <a:pt x="15" y="3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5" y="13"/>
                    </a:lnTo>
                    <a:lnTo>
                      <a:pt x="25" y="24"/>
                    </a:lnTo>
                    <a:lnTo>
                      <a:pt x="37" y="34"/>
                    </a:lnTo>
                    <a:lnTo>
                      <a:pt x="47" y="46"/>
                    </a:lnTo>
                    <a:lnTo>
                      <a:pt x="59" y="55"/>
                    </a:lnTo>
                    <a:lnTo>
                      <a:pt x="68" y="60"/>
                    </a:lnTo>
                    <a:lnTo>
                      <a:pt x="74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0" name="Freeform 74"/>
              <p:cNvSpPr>
                <a:spLocks/>
              </p:cNvSpPr>
              <p:nvPr/>
            </p:nvSpPr>
            <p:spPr bwMode="auto">
              <a:xfrm>
                <a:off x="2505" y="1279"/>
                <a:ext cx="67" cy="70"/>
              </a:xfrm>
              <a:custGeom>
                <a:avLst/>
                <a:gdLst>
                  <a:gd name="T0" fmla="*/ 65 w 67"/>
                  <a:gd name="T1" fmla="*/ 70 h 70"/>
                  <a:gd name="T2" fmla="*/ 67 w 67"/>
                  <a:gd name="T3" fmla="*/ 65 h 70"/>
                  <a:gd name="T4" fmla="*/ 65 w 67"/>
                  <a:gd name="T5" fmla="*/ 56 h 70"/>
                  <a:gd name="T6" fmla="*/ 58 w 67"/>
                  <a:gd name="T7" fmla="*/ 45 h 70"/>
                  <a:gd name="T8" fmla="*/ 49 w 67"/>
                  <a:gd name="T9" fmla="*/ 33 h 70"/>
                  <a:gd name="T10" fmla="*/ 38 w 67"/>
                  <a:gd name="T11" fmla="*/ 21 h 70"/>
                  <a:gd name="T12" fmla="*/ 25 w 67"/>
                  <a:gd name="T13" fmla="*/ 11 h 70"/>
                  <a:gd name="T14" fmla="*/ 13 w 67"/>
                  <a:gd name="T15" fmla="*/ 3 h 70"/>
                  <a:gd name="T16" fmla="*/ 0 w 67"/>
                  <a:gd name="T17" fmla="*/ 0 h 70"/>
                  <a:gd name="T18" fmla="*/ 4 w 67"/>
                  <a:gd name="T19" fmla="*/ 6 h 70"/>
                  <a:gd name="T20" fmla="*/ 12 w 67"/>
                  <a:gd name="T21" fmla="*/ 15 h 70"/>
                  <a:gd name="T22" fmla="*/ 21 w 67"/>
                  <a:gd name="T23" fmla="*/ 27 h 70"/>
                  <a:gd name="T24" fmla="*/ 31 w 67"/>
                  <a:gd name="T25" fmla="*/ 39 h 70"/>
                  <a:gd name="T26" fmla="*/ 41 w 67"/>
                  <a:gd name="T27" fmla="*/ 52 h 70"/>
                  <a:gd name="T28" fmla="*/ 52 w 67"/>
                  <a:gd name="T29" fmla="*/ 62 h 70"/>
                  <a:gd name="T30" fmla="*/ 61 w 67"/>
                  <a:gd name="T31" fmla="*/ 68 h 70"/>
                  <a:gd name="T32" fmla="*/ 65 w 67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70"/>
                  <a:gd name="T53" fmla="*/ 67 w 6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70">
                    <a:moveTo>
                      <a:pt x="65" y="70"/>
                    </a:moveTo>
                    <a:lnTo>
                      <a:pt x="67" y="65"/>
                    </a:lnTo>
                    <a:lnTo>
                      <a:pt x="65" y="56"/>
                    </a:lnTo>
                    <a:lnTo>
                      <a:pt x="58" y="45"/>
                    </a:lnTo>
                    <a:lnTo>
                      <a:pt x="49" y="33"/>
                    </a:lnTo>
                    <a:lnTo>
                      <a:pt x="38" y="21"/>
                    </a:lnTo>
                    <a:lnTo>
                      <a:pt x="25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2" y="15"/>
                    </a:lnTo>
                    <a:lnTo>
                      <a:pt x="21" y="27"/>
                    </a:lnTo>
                    <a:lnTo>
                      <a:pt x="31" y="39"/>
                    </a:lnTo>
                    <a:lnTo>
                      <a:pt x="41" y="52"/>
                    </a:lnTo>
                    <a:lnTo>
                      <a:pt x="52" y="62"/>
                    </a:lnTo>
                    <a:lnTo>
                      <a:pt x="61" y="68"/>
                    </a:lnTo>
                    <a:lnTo>
                      <a:pt x="65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1" name="Freeform 75"/>
              <p:cNvSpPr>
                <a:spLocks/>
              </p:cNvSpPr>
              <p:nvPr/>
            </p:nvSpPr>
            <p:spPr bwMode="auto">
              <a:xfrm>
                <a:off x="2442" y="1291"/>
                <a:ext cx="57" cy="65"/>
              </a:xfrm>
              <a:custGeom>
                <a:avLst/>
                <a:gdLst>
                  <a:gd name="T0" fmla="*/ 56 w 57"/>
                  <a:gd name="T1" fmla="*/ 65 h 65"/>
                  <a:gd name="T2" fmla="*/ 57 w 57"/>
                  <a:gd name="T3" fmla="*/ 61 h 65"/>
                  <a:gd name="T4" fmla="*/ 54 w 57"/>
                  <a:gd name="T5" fmla="*/ 53 h 65"/>
                  <a:gd name="T6" fmla="*/ 48 w 57"/>
                  <a:gd name="T7" fmla="*/ 43 h 65"/>
                  <a:gd name="T8" fmla="*/ 39 w 57"/>
                  <a:gd name="T9" fmla="*/ 31 h 65"/>
                  <a:gd name="T10" fmla="*/ 31 w 57"/>
                  <a:gd name="T11" fmla="*/ 19 h 65"/>
                  <a:gd name="T12" fmla="*/ 20 w 57"/>
                  <a:gd name="T13" fmla="*/ 9 h 65"/>
                  <a:gd name="T14" fmla="*/ 8 w 57"/>
                  <a:gd name="T15" fmla="*/ 3 h 65"/>
                  <a:gd name="T16" fmla="*/ 0 w 57"/>
                  <a:gd name="T17" fmla="*/ 0 h 65"/>
                  <a:gd name="T18" fmla="*/ 4 w 57"/>
                  <a:gd name="T19" fmla="*/ 6 h 65"/>
                  <a:gd name="T20" fmla="*/ 10 w 57"/>
                  <a:gd name="T21" fmla="*/ 15 h 65"/>
                  <a:gd name="T22" fmla="*/ 17 w 57"/>
                  <a:gd name="T23" fmla="*/ 27 h 65"/>
                  <a:gd name="T24" fmla="*/ 26 w 57"/>
                  <a:gd name="T25" fmla="*/ 39 h 65"/>
                  <a:gd name="T26" fmla="*/ 34 w 57"/>
                  <a:gd name="T27" fmla="*/ 50 h 65"/>
                  <a:gd name="T28" fmla="*/ 42 w 57"/>
                  <a:gd name="T29" fmla="*/ 59 h 65"/>
                  <a:gd name="T30" fmla="*/ 50 w 57"/>
                  <a:gd name="T31" fmla="*/ 65 h 65"/>
                  <a:gd name="T32" fmla="*/ 56 w 57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65"/>
                  <a:gd name="T53" fmla="*/ 57 w 5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65">
                    <a:moveTo>
                      <a:pt x="56" y="65"/>
                    </a:moveTo>
                    <a:lnTo>
                      <a:pt x="57" y="61"/>
                    </a:lnTo>
                    <a:lnTo>
                      <a:pt x="54" y="53"/>
                    </a:lnTo>
                    <a:lnTo>
                      <a:pt x="48" y="43"/>
                    </a:lnTo>
                    <a:lnTo>
                      <a:pt x="39" y="31"/>
                    </a:lnTo>
                    <a:lnTo>
                      <a:pt x="31" y="19"/>
                    </a:lnTo>
                    <a:lnTo>
                      <a:pt x="20" y="9"/>
                    </a:lnTo>
                    <a:lnTo>
                      <a:pt x="8" y="3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10" y="15"/>
                    </a:lnTo>
                    <a:lnTo>
                      <a:pt x="17" y="27"/>
                    </a:lnTo>
                    <a:lnTo>
                      <a:pt x="26" y="39"/>
                    </a:lnTo>
                    <a:lnTo>
                      <a:pt x="34" y="50"/>
                    </a:lnTo>
                    <a:lnTo>
                      <a:pt x="42" y="59"/>
                    </a:lnTo>
                    <a:lnTo>
                      <a:pt x="50" y="65"/>
                    </a:lnTo>
                    <a:lnTo>
                      <a:pt x="56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2" name="Freeform 76"/>
              <p:cNvSpPr>
                <a:spLocks/>
              </p:cNvSpPr>
              <p:nvPr/>
            </p:nvSpPr>
            <p:spPr bwMode="auto">
              <a:xfrm>
                <a:off x="2415" y="1301"/>
                <a:ext cx="41" cy="60"/>
              </a:xfrm>
              <a:custGeom>
                <a:avLst/>
                <a:gdLst>
                  <a:gd name="T0" fmla="*/ 38 w 41"/>
                  <a:gd name="T1" fmla="*/ 60 h 60"/>
                  <a:gd name="T2" fmla="*/ 41 w 41"/>
                  <a:gd name="T3" fmla="*/ 57 h 60"/>
                  <a:gd name="T4" fmla="*/ 41 w 41"/>
                  <a:gd name="T5" fmla="*/ 49 h 60"/>
                  <a:gd name="T6" fmla="*/ 40 w 41"/>
                  <a:gd name="T7" fmla="*/ 40 h 60"/>
                  <a:gd name="T8" fmla="*/ 35 w 41"/>
                  <a:gd name="T9" fmla="*/ 30 h 60"/>
                  <a:gd name="T10" fmla="*/ 30 w 41"/>
                  <a:gd name="T11" fmla="*/ 21 h 60"/>
                  <a:gd name="T12" fmla="*/ 22 w 41"/>
                  <a:gd name="T13" fmla="*/ 12 h 60"/>
                  <a:gd name="T14" fmla="*/ 12 w 41"/>
                  <a:gd name="T15" fmla="*/ 5 h 60"/>
                  <a:gd name="T16" fmla="*/ 0 w 41"/>
                  <a:gd name="T17" fmla="*/ 0 h 60"/>
                  <a:gd name="T18" fmla="*/ 9 w 41"/>
                  <a:gd name="T19" fmla="*/ 15 h 60"/>
                  <a:gd name="T20" fmla="*/ 19 w 41"/>
                  <a:gd name="T21" fmla="*/ 36 h 60"/>
                  <a:gd name="T22" fmla="*/ 30 w 41"/>
                  <a:gd name="T23" fmla="*/ 54 h 60"/>
                  <a:gd name="T24" fmla="*/ 38 w 41"/>
                  <a:gd name="T25" fmla="*/ 60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0"/>
                  <a:gd name="T41" fmla="*/ 41 w 41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0">
                    <a:moveTo>
                      <a:pt x="38" y="60"/>
                    </a:moveTo>
                    <a:lnTo>
                      <a:pt x="41" y="57"/>
                    </a:lnTo>
                    <a:lnTo>
                      <a:pt x="41" y="49"/>
                    </a:lnTo>
                    <a:lnTo>
                      <a:pt x="40" y="40"/>
                    </a:lnTo>
                    <a:lnTo>
                      <a:pt x="35" y="30"/>
                    </a:lnTo>
                    <a:lnTo>
                      <a:pt x="30" y="21"/>
                    </a:lnTo>
                    <a:lnTo>
                      <a:pt x="22" y="12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9" y="15"/>
                    </a:lnTo>
                    <a:lnTo>
                      <a:pt x="19" y="36"/>
                    </a:lnTo>
                    <a:lnTo>
                      <a:pt x="30" y="54"/>
                    </a:lnTo>
                    <a:lnTo>
                      <a:pt x="38" y="6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3" name="Freeform 77"/>
              <p:cNvSpPr>
                <a:spLocks/>
              </p:cNvSpPr>
              <p:nvPr/>
            </p:nvSpPr>
            <p:spPr bwMode="auto">
              <a:xfrm>
                <a:off x="2357" y="1330"/>
                <a:ext cx="33" cy="44"/>
              </a:xfrm>
              <a:custGeom>
                <a:avLst/>
                <a:gdLst>
                  <a:gd name="T0" fmla="*/ 30 w 33"/>
                  <a:gd name="T1" fmla="*/ 44 h 44"/>
                  <a:gd name="T2" fmla="*/ 33 w 33"/>
                  <a:gd name="T3" fmla="*/ 35 h 44"/>
                  <a:gd name="T4" fmla="*/ 26 w 33"/>
                  <a:gd name="T5" fmla="*/ 19 h 44"/>
                  <a:gd name="T6" fmla="*/ 12 w 33"/>
                  <a:gd name="T7" fmla="*/ 5 h 44"/>
                  <a:gd name="T8" fmla="*/ 0 w 33"/>
                  <a:gd name="T9" fmla="*/ 0 h 44"/>
                  <a:gd name="T10" fmla="*/ 6 w 33"/>
                  <a:gd name="T11" fmla="*/ 10 h 44"/>
                  <a:gd name="T12" fmla="*/ 14 w 33"/>
                  <a:gd name="T13" fmla="*/ 25 h 44"/>
                  <a:gd name="T14" fmla="*/ 23 w 33"/>
                  <a:gd name="T15" fmla="*/ 38 h 44"/>
                  <a:gd name="T16" fmla="*/ 30 w 33"/>
                  <a:gd name="T17" fmla="*/ 4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44"/>
                  <a:gd name="T29" fmla="*/ 33 w 33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44">
                    <a:moveTo>
                      <a:pt x="30" y="44"/>
                    </a:moveTo>
                    <a:lnTo>
                      <a:pt x="33" y="35"/>
                    </a:lnTo>
                    <a:lnTo>
                      <a:pt x="26" y="19"/>
                    </a:lnTo>
                    <a:lnTo>
                      <a:pt x="12" y="5"/>
                    </a:lnTo>
                    <a:lnTo>
                      <a:pt x="0" y="0"/>
                    </a:lnTo>
                    <a:lnTo>
                      <a:pt x="6" y="10"/>
                    </a:lnTo>
                    <a:lnTo>
                      <a:pt x="14" y="25"/>
                    </a:lnTo>
                    <a:lnTo>
                      <a:pt x="23" y="38"/>
                    </a:lnTo>
                    <a:lnTo>
                      <a:pt x="30" y="4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4" name="Freeform 78"/>
              <p:cNvSpPr>
                <a:spLocks/>
              </p:cNvSpPr>
              <p:nvPr/>
            </p:nvSpPr>
            <p:spPr bwMode="auto">
              <a:xfrm>
                <a:off x="2332" y="1341"/>
                <a:ext cx="24" cy="31"/>
              </a:xfrm>
              <a:custGeom>
                <a:avLst/>
                <a:gdLst>
                  <a:gd name="T0" fmla="*/ 22 w 24"/>
                  <a:gd name="T1" fmla="*/ 30 h 31"/>
                  <a:gd name="T2" fmla="*/ 24 w 24"/>
                  <a:gd name="T3" fmla="*/ 21 h 31"/>
                  <a:gd name="T4" fmla="*/ 20 w 24"/>
                  <a:gd name="T5" fmla="*/ 9 h 31"/>
                  <a:gd name="T6" fmla="*/ 12 w 24"/>
                  <a:gd name="T7" fmla="*/ 0 h 31"/>
                  <a:gd name="T8" fmla="*/ 0 w 24"/>
                  <a:gd name="T9" fmla="*/ 2 h 31"/>
                  <a:gd name="T10" fmla="*/ 9 w 24"/>
                  <a:gd name="T11" fmla="*/ 8 h 31"/>
                  <a:gd name="T12" fmla="*/ 14 w 24"/>
                  <a:gd name="T13" fmla="*/ 20 h 31"/>
                  <a:gd name="T14" fmla="*/ 18 w 24"/>
                  <a:gd name="T15" fmla="*/ 31 h 31"/>
                  <a:gd name="T16" fmla="*/ 22 w 24"/>
                  <a:gd name="T17" fmla="*/ 3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31"/>
                  <a:gd name="T29" fmla="*/ 24 w 24"/>
                  <a:gd name="T30" fmla="*/ 31 h 3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31">
                    <a:moveTo>
                      <a:pt x="22" y="30"/>
                    </a:moveTo>
                    <a:lnTo>
                      <a:pt x="24" y="21"/>
                    </a:lnTo>
                    <a:lnTo>
                      <a:pt x="20" y="9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9" y="8"/>
                    </a:lnTo>
                    <a:lnTo>
                      <a:pt x="14" y="20"/>
                    </a:lnTo>
                    <a:lnTo>
                      <a:pt x="18" y="31"/>
                    </a:lnTo>
                    <a:lnTo>
                      <a:pt x="22" y="3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5" name="Freeform 79"/>
              <p:cNvSpPr>
                <a:spLocks/>
              </p:cNvSpPr>
              <p:nvPr/>
            </p:nvSpPr>
            <p:spPr bwMode="auto">
              <a:xfrm>
                <a:off x="2572" y="1270"/>
                <a:ext cx="66" cy="58"/>
              </a:xfrm>
              <a:custGeom>
                <a:avLst/>
                <a:gdLst>
                  <a:gd name="T0" fmla="*/ 64 w 66"/>
                  <a:gd name="T1" fmla="*/ 58 h 58"/>
                  <a:gd name="T2" fmla="*/ 66 w 66"/>
                  <a:gd name="T3" fmla="*/ 54 h 58"/>
                  <a:gd name="T4" fmla="*/ 64 w 66"/>
                  <a:gd name="T5" fmla="*/ 48 h 58"/>
                  <a:gd name="T6" fmla="*/ 59 w 66"/>
                  <a:gd name="T7" fmla="*/ 39 h 58"/>
                  <a:gd name="T8" fmla="*/ 50 w 66"/>
                  <a:gd name="T9" fmla="*/ 28 h 58"/>
                  <a:gd name="T10" fmla="*/ 39 w 66"/>
                  <a:gd name="T11" fmla="*/ 20 h 58"/>
                  <a:gd name="T12" fmla="*/ 28 w 66"/>
                  <a:gd name="T13" fmla="*/ 11 h 58"/>
                  <a:gd name="T14" fmla="*/ 13 w 66"/>
                  <a:gd name="T15" fmla="*/ 3 h 58"/>
                  <a:gd name="T16" fmla="*/ 0 w 66"/>
                  <a:gd name="T17" fmla="*/ 0 h 58"/>
                  <a:gd name="T18" fmla="*/ 5 w 66"/>
                  <a:gd name="T19" fmla="*/ 5 h 58"/>
                  <a:gd name="T20" fmla="*/ 13 w 66"/>
                  <a:gd name="T21" fmla="*/ 12 h 58"/>
                  <a:gd name="T22" fmla="*/ 22 w 66"/>
                  <a:gd name="T23" fmla="*/ 23 h 58"/>
                  <a:gd name="T24" fmla="*/ 32 w 66"/>
                  <a:gd name="T25" fmla="*/ 33 h 58"/>
                  <a:gd name="T26" fmla="*/ 42 w 66"/>
                  <a:gd name="T27" fmla="*/ 43 h 58"/>
                  <a:gd name="T28" fmla="*/ 51 w 66"/>
                  <a:gd name="T29" fmla="*/ 52 h 58"/>
                  <a:gd name="T30" fmla="*/ 59 w 66"/>
                  <a:gd name="T31" fmla="*/ 58 h 58"/>
                  <a:gd name="T32" fmla="*/ 64 w 66"/>
                  <a:gd name="T33" fmla="*/ 58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58"/>
                  <a:gd name="T53" fmla="*/ 66 w 66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58">
                    <a:moveTo>
                      <a:pt x="64" y="58"/>
                    </a:moveTo>
                    <a:lnTo>
                      <a:pt x="66" y="54"/>
                    </a:lnTo>
                    <a:lnTo>
                      <a:pt x="64" y="48"/>
                    </a:lnTo>
                    <a:lnTo>
                      <a:pt x="59" y="39"/>
                    </a:lnTo>
                    <a:lnTo>
                      <a:pt x="50" y="28"/>
                    </a:lnTo>
                    <a:lnTo>
                      <a:pt x="39" y="20"/>
                    </a:lnTo>
                    <a:lnTo>
                      <a:pt x="28" y="11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5" y="5"/>
                    </a:lnTo>
                    <a:lnTo>
                      <a:pt x="13" y="12"/>
                    </a:lnTo>
                    <a:lnTo>
                      <a:pt x="22" y="23"/>
                    </a:lnTo>
                    <a:lnTo>
                      <a:pt x="32" y="33"/>
                    </a:lnTo>
                    <a:lnTo>
                      <a:pt x="42" y="43"/>
                    </a:lnTo>
                    <a:lnTo>
                      <a:pt x="51" y="52"/>
                    </a:lnTo>
                    <a:lnTo>
                      <a:pt x="59" y="58"/>
                    </a:lnTo>
                    <a:lnTo>
                      <a:pt x="64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6" name="Freeform 80"/>
              <p:cNvSpPr>
                <a:spLocks/>
              </p:cNvSpPr>
              <p:nvPr/>
            </p:nvSpPr>
            <p:spPr bwMode="auto">
              <a:xfrm>
                <a:off x="2641" y="1267"/>
                <a:ext cx="52" cy="46"/>
              </a:xfrm>
              <a:custGeom>
                <a:avLst/>
                <a:gdLst>
                  <a:gd name="T0" fmla="*/ 50 w 52"/>
                  <a:gd name="T1" fmla="*/ 46 h 46"/>
                  <a:gd name="T2" fmla="*/ 52 w 52"/>
                  <a:gd name="T3" fmla="*/ 43 h 46"/>
                  <a:gd name="T4" fmla="*/ 52 w 52"/>
                  <a:gd name="T5" fmla="*/ 39 h 46"/>
                  <a:gd name="T6" fmla="*/ 47 w 52"/>
                  <a:gd name="T7" fmla="*/ 31 h 46"/>
                  <a:gd name="T8" fmla="*/ 43 w 52"/>
                  <a:gd name="T9" fmla="*/ 24 h 46"/>
                  <a:gd name="T10" fmla="*/ 34 w 52"/>
                  <a:gd name="T11" fmla="*/ 17 h 46"/>
                  <a:gd name="T12" fmla="*/ 25 w 52"/>
                  <a:gd name="T13" fmla="*/ 9 h 46"/>
                  <a:gd name="T14" fmla="*/ 13 w 52"/>
                  <a:gd name="T15" fmla="*/ 3 h 46"/>
                  <a:gd name="T16" fmla="*/ 0 w 52"/>
                  <a:gd name="T17" fmla="*/ 0 h 46"/>
                  <a:gd name="T18" fmla="*/ 6 w 52"/>
                  <a:gd name="T19" fmla="*/ 6 h 46"/>
                  <a:gd name="T20" fmla="*/ 13 w 52"/>
                  <a:gd name="T21" fmla="*/ 14 h 46"/>
                  <a:gd name="T22" fmla="*/ 21 w 52"/>
                  <a:gd name="T23" fmla="*/ 21 h 46"/>
                  <a:gd name="T24" fmla="*/ 28 w 52"/>
                  <a:gd name="T25" fmla="*/ 30 h 46"/>
                  <a:gd name="T26" fmla="*/ 35 w 52"/>
                  <a:gd name="T27" fmla="*/ 37 h 46"/>
                  <a:gd name="T28" fmla="*/ 41 w 52"/>
                  <a:gd name="T29" fmla="*/ 43 h 46"/>
                  <a:gd name="T30" fmla="*/ 47 w 52"/>
                  <a:gd name="T31" fmla="*/ 46 h 46"/>
                  <a:gd name="T32" fmla="*/ 50 w 52"/>
                  <a:gd name="T33" fmla="*/ 46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46"/>
                  <a:gd name="T53" fmla="*/ 52 w 52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46">
                    <a:moveTo>
                      <a:pt x="50" y="46"/>
                    </a:moveTo>
                    <a:lnTo>
                      <a:pt x="52" y="43"/>
                    </a:lnTo>
                    <a:lnTo>
                      <a:pt x="52" y="39"/>
                    </a:lnTo>
                    <a:lnTo>
                      <a:pt x="47" y="31"/>
                    </a:lnTo>
                    <a:lnTo>
                      <a:pt x="43" y="24"/>
                    </a:lnTo>
                    <a:lnTo>
                      <a:pt x="34" y="17"/>
                    </a:lnTo>
                    <a:lnTo>
                      <a:pt x="25" y="9"/>
                    </a:lnTo>
                    <a:lnTo>
                      <a:pt x="13" y="3"/>
                    </a:lnTo>
                    <a:lnTo>
                      <a:pt x="0" y="0"/>
                    </a:lnTo>
                    <a:lnTo>
                      <a:pt x="6" y="6"/>
                    </a:lnTo>
                    <a:lnTo>
                      <a:pt x="13" y="14"/>
                    </a:lnTo>
                    <a:lnTo>
                      <a:pt x="21" y="21"/>
                    </a:lnTo>
                    <a:lnTo>
                      <a:pt x="28" y="30"/>
                    </a:lnTo>
                    <a:lnTo>
                      <a:pt x="35" y="37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50" y="4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7" name="Freeform 81"/>
              <p:cNvSpPr>
                <a:spLocks/>
              </p:cNvSpPr>
              <p:nvPr/>
            </p:nvSpPr>
            <p:spPr bwMode="auto">
              <a:xfrm>
                <a:off x="2468" y="1282"/>
                <a:ext cx="58" cy="64"/>
              </a:xfrm>
              <a:custGeom>
                <a:avLst/>
                <a:gdLst>
                  <a:gd name="T0" fmla="*/ 56 w 58"/>
                  <a:gd name="T1" fmla="*/ 64 h 64"/>
                  <a:gd name="T2" fmla="*/ 58 w 58"/>
                  <a:gd name="T3" fmla="*/ 61 h 64"/>
                  <a:gd name="T4" fmla="*/ 55 w 58"/>
                  <a:gd name="T5" fmla="*/ 52 h 64"/>
                  <a:gd name="T6" fmla="*/ 49 w 58"/>
                  <a:gd name="T7" fmla="*/ 43 h 64"/>
                  <a:gd name="T8" fmla="*/ 40 w 58"/>
                  <a:gd name="T9" fmla="*/ 31 h 64"/>
                  <a:gd name="T10" fmla="*/ 31 w 58"/>
                  <a:gd name="T11" fmla="*/ 19 h 64"/>
                  <a:gd name="T12" fmla="*/ 21 w 58"/>
                  <a:gd name="T13" fmla="*/ 9 h 64"/>
                  <a:gd name="T14" fmla="*/ 9 w 58"/>
                  <a:gd name="T15" fmla="*/ 3 h 64"/>
                  <a:gd name="T16" fmla="*/ 0 w 58"/>
                  <a:gd name="T17" fmla="*/ 0 h 64"/>
                  <a:gd name="T18" fmla="*/ 5 w 58"/>
                  <a:gd name="T19" fmla="*/ 6 h 64"/>
                  <a:gd name="T20" fmla="*/ 10 w 58"/>
                  <a:gd name="T21" fmla="*/ 15 h 64"/>
                  <a:gd name="T22" fmla="*/ 18 w 58"/>
                  <a:gd name="T23" fmla="*/ 27 h 64"/>
                  <a:gd name="T24" fmla="*/ 27 w 58"/>
                  <a:gd name="T25" fmla="*/ 39 h 64"/>
                  <a:gd name="T26" fmla="*/ 34 w 58"/>
                  <a:gd name="T27" fmla="*/ 49 h 64"/>
                  <a:gd name="T28" fmla="*/ 43 w 58"/>
                  <a:gd name="T29" fmla="*/ 58 h 64"/>
                  <a:gd name="T30" fmla="*/ 50 w 58"/>
                  <a:gd name="T31" fmla="*/ 64 h 64"/>
                  <a:gd name="T32" fmla="*/ 56 w 58"/>
                  <a:gd name="T33" fmla="*/ 64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64"/>
                  <a:gd name="T53" fmla="*/ 58 w 58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64">
                    <a:moveTo>
                      <a:pt x="56" y="64"/>
                    </a:moveTo>
                    <a:lnTo>
                      <a:pt x="58" y="61"/>
                    </a:lnTo>
                    <a:lnTo>
                      <a:pt x="55" y="52"/>
                    </a:lnTo>
                    <a:lnTo>
                      <a:pt x="49" y="43"/>
                    </a:lnTo>
                    <a:lnTo>
                      <a:pt x="40" y="31"/>
                    </a:lnTo>
                    <a:lnTo>
                      <a:pt x="31" y="19"/>
                    </a:lnTo>
                    <a:lnTo>
                      <a:pt x="21" y="9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5" y="6"/>
                    </a:lnTo>
                    <a:lnTo>
                      <a:pt x="10" y="15"/>
                    </a:lnTo>
                    <a:lnTo>
                      <a:pt x="18" y="27"/>
                    </a:lnTo>
                    <a:lnTo>
                      <a:pt x="27" y="39"/>
                    </a:lnTo>
                    <a:lnTo>
                      <a:pt x="34" y="49"/>
                    </a:lnTo>
                    <a:lnTo>
                      <a:pt x="43" y="58"/>
                    </a:lnTo>
                    <a:lnTo>
                      <a:pt x="50" y="64"/>
                    </a:lnTo>
                    <a:lnTo>
                      <a:pt x="56" y="6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8" name="Freeform 82"/>
              <p:cNvSpPr>
                <a:spLocks/>
              </p:cNvSpPr>
              <p:nvPr/>
            </p:nvSpPr>
            <p:spPr bwMode="auto">
              <a:xfrm>
                <a:off x="2385" y="1313"/>
                <a:ext cx="43" cy="53"/>
              </a:xfrm>
              <a:custGeom>
                <a:avLst/>
                <a:gdLst>
                  <a:gd name="T0" fmla="*/ 40 w 43"/>
                  <a:gd name="T1" fmla="*/ 53 h 53"/>
                  <a:gd name="T2" fmla="*/ 43 w 43"/>
                  <a:gd name="T3" fmla="*/ 50 h 53"/>
                  <a:gd name="T4" fmla="*/ 42 w 43"/>
                  <a:gd name="T5" fmla="*/ 43 h 53"/>
                  <a:gd name="T6" fmla="*/ 37 w 43"/>
                  <a:gd name="T7" fmla="*/ 34 h 53"/>
                  <a:gd name="T8" fmla="*/ 30 w 43"/>
                  <a:gd name="T9" fmla="*/ 24 h 53"/>
                  <a:gd name="T10" fmla="*/ 23 w 43"/>
                  <a:gd name="T11" fmla="*/ 15 h 53"/>
                  <a:gd name="T12" fmla="*/ 15 w 43"/>
                  <a:gd name="T13" fmla="*/ 8 h 53"/>
                  <a:gd name="T14" fmla="*/ 6 w 43"/>
                  <a:gd name="T15" fmla="*/ 2 h 53"/>
                  <a:gd name="T16" fmla="*/ 0 w 43"/>
                  <a:gd name="T17" fmla="*/ 0 h 53"/>
                  <a:gd name="T18" fmla="*/ 8 w 43"/>
                  <a:gd name="T19" fmla="*/ 12 h 53"/>
                  <a:gd name="T20" fmla="*/ 18 w 43"/>
                  <a:gd name="T21" fmla="*/ 30 h 53"/>
                  <a:gd name="T22" fmla="*/ 30 w 43"/>
                  <a:gd name="T23" fmla="*/ 46 h 53"/>
                  <a:gd name="T24" fmla="*/ 40 w 43"/>
                  <a:gd name="T25" fmla="*/ 53 h 5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53"/>
                  <a:gd name="T41" fmla="*/ 43 w 43"/>
                  <a:gd name="T42" fmla="*/ 53 h 5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53">
                    <a:moveTo>
                      <a:pt x="40" y="53"/>
                    </a:moveTo>
                    <a:lnTo>
                      <a:pt x="43" y="50"/>
                    </a:lnTo>
                    <a:lnTo>
                      <a:pt x="42" y="43"/>
                    </a:lnTo>
                    <a:lnTo>
                      <a:pt x="37" y="34"/>
                    </a:lnTo>
                    <a:lnTo>
                      <a:pt x="30" y="24"/>
                    </a:lnTo>
                    <a:lnTo>
                      <a:pt x="23" y="15"/>
                    </a:lnTo>
                    <a:lnTo>
                      <a:pt x="15" y="8"/>
                    </a:lnTo>
                    <a:lnTo>
                      <a:pt x="6" y="2"/>
                    </a:lnTo>
                    <a:lnTo>
                      <a:pt x="0" y="0"/>
                    </a:lnTo>
                    <a:lnTo>
                      <a:pt x="8" y="12"/>
                    </a:lnTo>
                    <a:lnTo>
                      <a:pt x="18" y="30"/>
                    </a:lnTo>
                    <a:lnTo>
                      <a:pt x="30" y="46"/>
                    </a:lnTo>
                    <a:lnTo>
                      <a:pt x="40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29" name="Freeform 83"/>
              <p:cNvSpPr>
                <a:spLocks/>
              </p:cNvSpPr>
              <p:nvPr/>
            </p:nvSpPr>
            <p:spPr bwMode="auto">
              <a:xfrm>
                <a:off x="2666" y="1263"/>
                <a:ext cx="58" cy="9"/>
              </a:xfrm>
              <a:custGeom>
                <a:avLst/>
                <a:gdLst>
                  <a:gd name="T0" fmla="*/ 0 w 58"/>
                  <a:gd name="T1" fmla="*/ 7 h 9"/>
                  <a:gd name="T2" fmla="*/ 4 w 58"/>
                  <a:gd name="T3" fmla="*/ 7 h 9"/>
                  <a:gd name="T4" fmla="*/ 12 w 58"/>
                  <a:gd name="T5" fmla="*/ 6 h 9"/>
                  <a:gd name="T6" fmla="*/ 21 w 58"/>
                  <a:gd name="T7" fmla="*/ 4 h 9"/>
                  <a:gd name="T8" fmla="*/ 31 w 58"/>
                  <a:gd name="T9" fmla="*/ 3 h 9"/>
                  <a:gd name="T10" fmla="*/ 41 w 58"/>
                  <a:gd name="T11" fmla="*/ 1 h 9"/>
                  <a:gd name="T12" fmla="*/ 50 w 58"/>
                  <a:gd name="T13" fmla="*/ 0 h 9"/>
                  <a:gd name="T14" fmla="*/ 56 w 58"/>
                  <a:gd name="T15" fmla="*/ 0 h 9"/>
                  <a:gd name="T16" fmla="*/ 58 w 58"/>
                  <a:gd name="T17" fmla="*/ 3 h 9"/>
                  <a:gd name="T18" fmla="*/ 56 w 58"/>
                  <a:gd name="T19" fmla="*/ 6 h 9"/>
                  <a:gd name="T20" fmla="*/ 50 w 58"/>
                  <a:gd name="T21" fmla="*/ 9 h 9"/>
                  <a:gd name="T22" fmla="*/ 43 w 58"/>
                  <a:gd name="T23" fmla="*/ 9 h 9"/>
                  <a:gd name="T24" fmla="*/ 34 w 58"/>
                  <a:gd name="T25" fmla="*/ 9 h 9"/>
                  <a:gd name="T26" fmla="*/ 24 w 58"/>
                  <a:gd name="T27" fmla="*/ 9 h 9"/>
                  <a:gd name="T28" fmla="*/ 13 w 58"/>
                  <a:gd name="T29" fmla="*/ 9 h 9"/>
                  <a:gd name="T30" fmla="*/ 6 w 58"/>
                  <a:gd name="T31" fmla="*/ 7 h 9"/>
                  <a:gd name="T32" fmla="*/ 0 w 58"/>
                  <a:gd name="T33" fmla="*/ 7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9"/>
                  <a:gd name="T53" fmla="*/ 58 w 58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9">
                    <a:moveTo>
                      <a:pt x="0" y="7"/>
                    </a:moveTo>
                    <a:lnTo>
                      <a:pt x="4" y="7"/>
                    </a:lnTo>
                    <a:lnTo>
                      <a:pt x="12" y="6"/>
                    </a:lnTo>
                    <a:lnTo>
                      <a:pt x="21" y="4"/>
                    </a:lnTo>
                    <a:lnTo>
                      <a:pt x="31" y="3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56" y="0"/>
                    </a:lnTo>
                    <a:lnTo>
                      <a:pt x="58" y="3"/>
                    </a:lnTo>
                    <a:lnTo>
                      <a:pt x="56" y="6"/>
                    </a:lnTo>
                    <a:lnTo>
                      <a:pt x="50" y="9"/>
                    </a:lnTo>
                    <a:lnTo>
                      <a:pt x="43" y="9"/>
                    </a:lnTo>
                    <a:lnTo>
                      <a:pt x="34" y="9"/>
                    </a:lnTo>
                    <a:lnTo>
                      <a:pt x="24" y="9"/>
                    </a:lnTo>
                    <a:lnTo>
                      <a:pt x="13" y="9"/>
                    </a:lnTo>
                    <a:lnTo>
                      <a:pt x="6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0" name="Freeform 84"/>
              <p:cNvSpPr>
                <a:spLocks/>
              </p:cNvSpPr>
              <p:nvPr/>
            </p:nvSpPr>
            <p:spPr bwMode="auto">
              <a:xfrm>
                <a:off x="2600" y="1199"/>
                <a:ext cx="76" cy="70"/>
              </a:xfrm>
              <a:custGeom>
                <a:avLst/>
                <a:gdLst>
                  <a:gd name="T0" fmla="*/ 0 w 76"/>
                  <a:gd name="T1" fmla="*/ 70 h 70"/>
                  <a:gd name="T2" fmla="*/ 8 w 76"/>
                  <a:gd name="T3" fmla="*/ 65 h 70"/>
                  <a:gd name="T4" fmla="*/ 20 w 76"/>
                  <a:gd name="T5" fmla="*/ 57 h 70"/>
                  <a:gd name="T6" fmla="*/ 35 w 76"/>
                  <a:gd name="T7" fmla="*/ 46 h 70"/>
                  <a:gd name="T8" fmla="*/ 50 w 76"/>
                  <a:gd name="T9" fmla="*/ 34 h 70"/>
                  <a:gd name="T10" fmla="*/ 62 w 76"/>
                  <a:gd name="T11" fmla="*/ 24 h 70"/>
                  <a:gd name="T12" fmla="*/ 72 w 76"/>
                  <a:gd name="T13" fmla="*/ 14 h 70"/>
                  <a:gd name="T14" fmla="*/ 76 w 76"/>
                  <a:gd name="T15" fmla="*/ 5 h 70"/>
                  <a:gd name="T16" fmla="*/ 75 w 76"/>
                  <a:gd name="T17" fmla="*/ 0 h 70"/>
                  <a:gd name="T18" fmla="*/ 69 w 76"/>
                  <a:gd name="T19" fmla="*/ 0 h 70"/>
                  <a:gd name="T20" fmla="*/ 60 w 76"/>
                  <a:gd name="T21" fmla="*/ 6 h 70"/>
                  <a:gd name="T22" fmla="*/ 50 w 76"/>
                  <a:gd name="T23" fmla="*/ 15 h 70"/>
                  <a:gd name="T24" fmla="*/ 39 w 76"/>
                  <a:gd name="T25" fmla="*/ 29 h 70"/>
                  <a:gd name="T26" fmla="*/ 28 w 76"/>
                  <a:gd name="T27" fmla="*/ 40 h 70"/>
                  <a:gd name="T28" fmla="*/ 17 w 76"/>
                  <a:gd name="T29" fmla="*/ 54 h 70"/>
                  <a:gd name="T30" fmla="*/ 7 w 76"/>
                  <a:gd name="T31" fmla="*/ 64 h 70"/>
                  <a:gd name="T32" fmla="*/ 0 w 76"/>
                  <a:gd name="T33" fmla="*/ 7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70"/>
                  <a:gd name="T53" fmla="*/ 76 w 76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70">
                    <a:moveTo>
                      <a:pt x="0" y="70"/>
                    </a:moveTo>
                    <a:lnTo>
                      <a:pt x="8" y="65"/>
                    </a:lnTo>
                    <a:lnTo>
                      <a:pt x="20" y="57"/>
                    </a:lnTo>
                    <a:lnTo>
                      <a:pt x="35" y="46"/>
                    </a:lnTo>
                    <a:lnTo>
                      <a:pt x="50" y="34"/>
                    </a:lnTo>
                    <a:lnTo>
                      <a:pt x="62" y="24"/>
                    </a:lnTo>
                    <a:lnTo>
                      <a:pt x="72" y="14"/>
                    </a:lnTo>
                    <a:lnTo>
                      <a:pt x="76" y="5"/>
                    </a:lnTo>
                    <a:lnTo>
                      <a:pt x="75" y="0"/>
                    </a:lnTo>
                    <a:lnTo>
                      <a:pt x="69" y="0"/>
                    </a:lnTo>
                    <a:lnTo>
                      <a:pt x="60" y="6"/>
                    </a:lnTo>
                    <a:lnTo>
                      <a:pt x="50" y="15"/>
                    </a:lnTo>
                    <a:lnTo>
                      <a:pt x="39" y="29"/>
                    </a:lnTo>
                    <a:lnTo>
                      <a:pt x="28" y="40"/>
                    </a:lnTo>
                    <a:lnTo>
                      <a:pt x="17" y="54"/>
                    </a:lnTo>
                    <a:lnTo>
                      <a:pt x="7" y="64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1" name="Freeform 85"/>
              <p:cNvSpPr>
                <a:spLocks/>
              </p:cNvSpPr>
              <p:nvPr/>
            </p:nvSpPr>
            <p:spPr bwMode="auto">
              <a:xfrm>
                <a:off x="2572" y="1199"/>
                <a:ext cx="69" cy="73"/>
              </a:xfrm>
              <a:custGeom>
                <a:avLst/>
                <a:gdLst>
                  <a:gd name="T0" fmla="*/ 0 w 69"/>
                  <a:gd name="T1" fmla="*/ 73 h 73"/>
                  <a:gd name="T2" fmla="*/ 8 w 69"/>
                  <a:gd name="T3" fmla="*/ 67 h 73"/>
                  <a:gd name="T4" fmla="*/ 20 w 69"/>
                  <a:gd name="T5" fmla="*/ 57 h 73"/>
                  <a:gd name="T6" fmla="*/ 32 w 69"/>
                  <a:gd name="T7" fmla="*/ 46 h 73"/>
                  <a:gd name="T8" fmla="*/ 45 w 69"/>
                  <a:gd name="T9" fmla="*/ 33 h 73"/>
                  <a:gd name="T10" fmla="*/ 57 w 69"/>
                  <a:gd name="T11" fmla="*/ 21 h 73"/>
                  <a:gd name="T12" fmla="*/ 66 w 69"/>
                  <a:gd name="T13" fmla="*/ 11 h 73"/>
                  <a:gd name="T14" fmla="*/ 69 w 69"/>
                  <a:gd name="T15" fmla="*/ 3 h 73"/>
                  <a:gd name="T16" fmla="*/ 67 w 69"/>
                  <a:gd name="T17" fmla="*/ 0 h 73"/>
                  <a:gd name="T18" fmla="*/ 60 w 69"/>
                  <a:gd name="T19" fmla="*/ 3 h 73"/>
                  <a:gd name="T20" fmla="*/ 51 w 69"/>
                  <a:gd name="T21" fmla="*/ 11 h 73"/>
                  <a:gd name="T22" fmla="*/ 42 w 69"/>
                  <a:gd name="T23" fmla="*/ 21 h 73"/>
                  <a:gd name="T24" fmla="*/ 32 w 69"/>
                  <a:gd name="T25" fmla="*/ 34 h 73"/>
                  <a:gd name="T26" fmla="*/ 22 w 69"/>
                  <a:gd name="T27" fmla="*/ 46 h 73"/>
                  <a:gd name="T28" fmla="*/ 13 w 69"/>
                  <a:gd name="T29" fmla="*/ 60 h 73"/>
                  <a:gd name="T30" fmla="*/ 5 w 69"/>
                  <a:gd name="T31" fmla="*/ 68 h 73"/>
                  <a:gd name="T32" fmla="*/ 0 w 69"/>
                  <a:gd name="T33" fmla="*/ 73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73"/>
                  <a:gd name="T53" fmla="*/ 69 w 69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73">
                    <a:moveTo>
                      <a:pt x="0" y="73"/>
                    </a:moveTo>
                    <a:lnTo>
                      <a:pt x="8" y="67"/>
                    </a:lnTo>
                    <a:lnTo>
                      <a:pt x="20" y="57"/>
                    </a:lnTo>
                    <a:lnTo>
                      <a:pt x="32" y="46"/>
                    </a:lnTo>
                    <a:lnTo>
                      <a:pt x="45" y="33"/>
                    </a:lnTo>
                    <a:lnTo>
                      <a:pt x="57" y="21"/>
                    </a:lnTo>
                    <a:lnTo>
                      <a:pt x="66" y="11"/>
                    </a:lnTo>
                    <a:lnTo>
                      <a:pt x="69" y="3"/>
                    </a:lnTo>
                    <a:lnTo>
                      <a:pt x="67" y="0"/>
                    </a:lnTo>
                    <a:lnTo>
                      <a:pt x="60" y="3"/>
                    </a:lnTo>
                    <a:lnTo>
                      <a:pt x="51" y="11"/>
                    </a:lnTo>
                    <a:lnTo>
                      <a:pt x="42" y="21"/>
                    </a:lnTo>
                    <a:lnTo>
                      <a:pt x="32" y="34"/>
                    </a:lnTo>
                    <a:lnTo>
                      <a:pt x="22" y="46"/>
                    </a:lnTo>
                    <a:lnTo>
                      <a:pt x="13" y="60"/>
                    </a:lnTo>
                    <a:lnTo>
                      <a:pt x="5" y="68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2" name="Freeform 86"/>
              <p:cNvSpPr>
                <a:spLocks/>
              </p:cNvSpPr>
              <p:nvPr/>
            </p:nvSpPr>
            <p:spPr bwMode="auto">
              <a:xfrm>
                <a:off x="2539" y="1198"/>
                <a:ext cx="61" cy="77"/>
              </a:xfrm>
              <a:custGeom>
                <a:avLst/>
                <a:gdLst>
                  <a:gd name="T0" fmla="*/ 0 w 61"/>
                  <a:gd name="T1" fmla="*/ 77 h 77"/>
                  <a:gd name="T2" fmla="*/ 9 w 61"/>
                  <a:gd name="T3" fmla="*/ 69 h 77"/>
                  <a:gd name="T4" fmla="*/ 21 w 61"/>
                  <a:gd name="T5" fmla="*/ 59 h 77"/>
                  <a:gd name="T6" fmla="*/ 33 w 61"/>
                  <a:gd name="T7" fmla="*/ 46 h 77"/>
                  <a:gd name="T8" fmla="*/ 43 w 61"/>
                  <a:gd name="T9" fmla="*/ 34 h 77"/>
                  <a:gd name="T10" fmla="*/ 52 w 61"/>
                  <a:gd name="T11" fmla="*/ 21 h 77"/>
                  <a:gd name="T12" fmla="*/ 59 w 61"/>
                  <a:gd name="T13" fmla="*/ 10 h 77"/>
                  <a:gd name="T14" fmla="*/ 61 w 61"/>
                  <a:gd name="T15" fmla="*/ 3 h 77"/>
                  <a:gd name="T16" fmla="*/ 59 w 61"/>
                  <a:gd name="T17" fmla="*/ 0 h 77"/>
                  <a:gd name="T18" fmla="*/ 53 w 61"/>
                  <a:gd name="T19" fmla="*/ 3 h 77"/>
                  <a:gd name="T20" fmla="*/ 46 w 61"/>
                  <a:gd name="T21" fmla="*/ 10 h 77"/>
                  <a:gd name="T22" fmla="*/ 38 w 61"/>
                  <a:gd name="T23" fmla="*/ 21 h 77"/>
                  <a:gd name="T24" fmla="*/ 30 w 61"/>
                  <a:gd name="T25" fmla="*/ 34 h 77"/>
                  <a:gd name="T26" fmla="*/ 22 w 61"/>
                  <a:gd name="T27" fmla="*/ 49 h 77"/>
                  <a:gd name="T28" fmla="*/ 13 w 61"/>
                  <a:gd name="T29" fmla="*/ 61 h 77"/>
                  <a:gd name="T30" fmla="*/ 6 w 61"/>
                  <a:gd name="T31" fmla="*/ 71 h 77"/>
                  <a:gd name="T32" fmla="*/ 0 w 61"/>
                  <a:gd name="T33" fmla="*/ 77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1"/>
                  <a:gd name="T52" fmla="*/ 0 h 77"/>
                  <a:gd name="T53" fmla="*/ 61 w 61"/>
                  <a:gd name="T54" fmla="*/ 77 h 7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1" h="77">
                    <a:moveTo>
                      <a:pt x="0" y="77"/>
                    </a:moveTo>
                    <a:lnTo>
                      <a:pt x="9" y="69"/>
                    </a:lnTo>
                    <a:lnTo>
                      <a:pt x="21" y="59"/>
                    </a:lnTo>
                    <a:lnTo>
                      <a:pt x="33" y="46"/>
                    </a:lnTo>
                    <a:lnTo>
                      <a:pt x="43" y="34"/>
                    </a:lnTo>
                    <a:lnTo>
                      <a:pt x="52" y="21"/>
                    </a:lnTo>
                    <a:lnTo>
                      <a:pt x="59" y="10"/>
                    </a:lnTo>
                    <a:lnTo>
                      <a:pt x="61" y="3"/>
                    </a:lnTo>
                    <a:lnTo>
                      <a:pt x="59" y="0"/>
                    </a:lnTo>
                    <a:lnTo>
                      <a:pt x="53" y="3"/>
                    </a:lnTo>
                    <a:lnTo>
                      <a:pt x="46" y="10"/>
                    </a:lnTo>
                    <a:lnTo>
                      <a:pt x="38" y="21"/>
                    </a:lnTo>
                    <a:lnTo>
                      <a:pt x="30" y="34"/>
                    </a:lnTo>
                    <a:lnTo>
                      <a:pt x="22" y="49"/>
                    </a:lnTo>
                    <a:lnTo>
                      <a:pt x="13" y="61"/>
                    </a:lnTo>
                    <a:lnTo>
                      <a:pt x="6" y="71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3" name="Freeform 87"/>
              <p:cNvSpPr>
                <a:spLocks/>
              </p:cNvSpPr>
              <p:nvPr/>
            </p:nvSpPr>
            <p:spPr bwMode="auto">
              <a:xfrm>
                <a:off x="2507" y="1211"/>
                <a:ext cx="45" cy="71"/>
              </a:xfrm>
              <a:custGeom>
                <a:avLst/>
                <a:gdLst>
                  <a:gd name="T0" fmla="*/ 0 w 45"/>
                  <a:gd name="T1" fmla="*/ 71 h 71"/>
                  <a:gd name="T2" fmla="*/ 7 w 45"/>
                  <a:gd name="T3" fmla="*/ 65 h 71"/>
                  <a:gd name="T4" fmla="*/ 16 w 45"/>
                  <a:gd name="T5" fmla="*/ 55 h 71"/>
                  <a:gd name="T6" fmla="*/ 25 w 45"/>
                  <a:gd name="T7" fmla="*/ 43 h 71"/>
                  <a:gd name="T8" fmla="*/ 33 w 45"/>
                  <a:gd name="T9" fmla="*/ 31 h 71"/>
                  <a:gd name="T10" fmla="*/ 41 w 45"/>
                  <a:gd name="T11" fmla="*/ 19 h 71"/>
                  <a:gd name="T12" fmla="*/ 45 w 45"/>
                  <a:gd name="T13" fmla="*/ 9 h 71"/>
                  <a:gd name="T14" fmla="*/ 45 w 45"/>
                  <a:gd name="T15" fmla="*/ 3 h 71"/>
                  <a:gd name="T16" fmla="*/ 41 w 45"/>
                  <a:gd name="T17" fmla="*/ 0 h 71"/>
                  <a:gd name="T18" fmla="*/ 28 w 45"/>
                  <a:gd name="T19" fmla="*/ 11 h 71"/>
                  <a:gd name="T20" fmla="*/ 19 w 45"/>
                  <a:gd name="T21" fmla="*/ 31 h 71"/>
                  <a:gd name="T22" fmla="*/ 8 w 45"/>
                  <a:gd name="T23" fmla="*/ 55 h 71"/>
                  <a:gd name="T24" fmla="*/ 0 w 45"/>
                  <a:gd name="T25" fmla="*/ 71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"/>
                  <a:gd name="T40" fmla="*/ 0 h 71"/>
                  <a:gd name="T41" fmla="*/ 45 w 45"/>
                  <a:gd name="T42" fmla="*/ 71 h 7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" h="71">
                    <a:moveTo>
                      <a:pt x="0" y="71"/>
                    </a:moveTo>
                    <a:lnTo>
                      <a:pt x="7" y="65"/>
                    </a:lnTo>
                    <a:lnTo>
                      <a:pt x="16" y="55"/>
                    </a:lnTo>
                    <a:lnTo>
                      <a:pt x="25" y="43"/>
                    </a:lnTo>
                    <a:lnTo>
                      <a:pt x="33" y="31"/>
                    </a:lnTo>
                    <a:lnTo>
                      <a:pt x="41" y="19"/>
                    </a:lnTo>
                    <a:lnTo>
                      <a:pt x="45" y="9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28" y="11"/>
                    </a:lnTo>
                    <a:lnTo>
                      <a:pt x="19" y="31"/>
                    </a:lnTo>
                    <a:lnTo>
                      <a:pt x="8" y="5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4" name="Freeform 88"/>
              <p:cNvSpPr>
                <a:spLocks/>
              </p:cNvSpPr>
              <p:nvPr/>
            </p:nvSpPr>
            <p:spPr bwMode="auto">
              <a:xfrm>
                <a:off x="2471" y="1220"/>
                <a:ext cx="41" cy="68"/>
              </a:xfrm>
              <a:custGeom>
                <a:avLst/>
                <a:gdLst>
                  <a:gd name="T0" fmla="*/ 0 w 41"/>
                  <a:gd name="T1" fmla="*/ 68 h 68"/>
                  <a:gd name="T2" fmla="*/ 6 w 41"/>
                  <a:gd name="T3" fmla="*/ 62 h 68"/>
                  <a:gd name="T4" fmla="*/ 13 w 41"/>
                  <a:gd name="T5" fmla="*/ 52 h 68"/>
                  <a:gd name="T6" fmla="*/ 21 w 41"/>
                  <a:gd name="T7" fmla="*/ 40 h 68"/>
                  <a:gd name="T8" fmla="*/ 30 w 41"/>
                  <a:gd name="T9" fmla="*/ 27 h 68"/>
                  <a:gd name="T10" fmla="*/ 36 w 41"/>
                  <a:gd name="T11" fmla="*/ 16 h 68"/>
                  <a:gd name="T12" fmla="*/ 40 w 41"/>
                  <a:gd name="T13" fmla="*/ 6 h 68"/>
                  <a:gd name="T14" fmla="*/ 41 w 41"/>
                  <a:gd name="T15" fmla="*/ 0 h 68"/>
                  <a:gd name="T16" fmla="*/ 37 w 41"/>
                  <a:gd name="T17" fmla="*/ 0 h 68"/>
                  <a:gd name="T18" fmla="*/ 24 w 41"/>
                  <a:gd name="T19" fmla="*/ 12 h 68"/>
                  <a:gd name="T20" fmla="*/ 13 w 41"/>
                  <a:gd name="T21" fmla="*/ 33 h 68"/>
                  <a:gd name="T22" fmla="*/ 6 w 41"/>
                  <a:gd name="T23" fmla="*/ 55 h 68"/>
                  <a:gd name="T24" fmla="*/ 0 w 41"/>
                  <a:gd name="T25" fmla="*/ 68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68"/>
                  <a:gd name="T41" fmla="*/ 41 w 41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68">
                    <a:moveTo>
                      <a:pt x="0" y="68"/>
                    </a:moveTo>
                    <a:lnTo>
                      <a:pt x="6" y="62"/>
                    </a:lnTo>
                    <a:lnTo>
                      <a:pt x="13" y="52"/>
                    </a:lnTo>
                    <a:lnTo>
                      <a:pt x="21" y="40"/>
                    </a:lnTo>
                    <a:lnTo>
                      <a:pt x="30" y="27"/>
                    </a:lnTo>
                    <a:lnTo>
                      <a:pt x="36" y="16"/>
                    </a:lnTo>
                    <a:lnTo>
                      <a:pt x="40" y="6"/>
                    </a:lnTo>
                    <a:lnTo>
                      <a:pt x="41" y="0"/>
                    </a:lnTo>
                    <a:lnTo>
                      <a:pt x="37" y="0"/>
                    </a:lnTo>
                    <a:lnTo>
                      <a:pt x="24" y="12"/>
                    </a:lnTo>
                    <a:lnTo>
                      <a:pt x="13" y="33"/>
                    </a:lnTo>
                    <a:lnTo>
                      <a:pt x="6" y="55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5" name="Freeform 89"/>
              <p:cNvSpPr>
                <a:spLocks/>
              </p:cNvSpPr>
              <p:nvPr/>
            </p:nvSpPr>
            <p:spPr bwMode="auto">
              <a:xfrm>
                <a:off x="2437" y="1238"/>
                <a:ext cx="21" cy="59"/>
              </a:xfrm>
              <a:custGeom>
                <a:avLst/>
                <a:gdLst>
                  <a:gd name="T0" fmla="*/ 0 w 21"/>
                  <a:gd name="T1" fmla="*/ 59 h 59"/>
                  <a:gd name="T2" fmla="*/ 10 w 21"/>
                  <a:gd name="T3" fmla="*/ 43 h 59"/>
                  <a:gd name="T4" fmla="*/ 18 w 21"/>
                  <a:gd name="T5" fmla="*/ 22 h 59"/>
                  <a:gd name="T6" fmla="*/ 21 w 21"/>
                  <a:gd name="T7" fmla="*/ 6 h 59"/>
                  <a:gd name="T8" fmla="*/ 13 w 21"/>
                  <a:gd name="T9" fmla="*/ 0 h 59"/>
                  <a:gd name="T10" fmla="*/ 5 w 21"/>
                  <a:gd name="T11" fmla="*/ 9 h 59"/>
                  <a:gd name="T12" fmla="*/ 3 w 21"/>
                  <a:gd name="T13" fmla="*/ 25 h 59"/>
                  <a:gd name="T14" fmla="*/ 3 w 21"/>
                  <a:gd name="T15" fmla="*/ 44 h 59"/>
                  <a:gd name="T16" fmla="*/ 0 w 21"/>
                  <a:gd name="T17" fmla="*/ 59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59"/>
                  <a:gd name="T29" fmla="*/ 21 w 21"/>
                  <a:gd name="T30" fmla="*/ 59 h 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59">
                    <a:moveTo>
                      <a:pt x="0" y="59"/>
                    </a:moveTo>
                    <a:lnTo>
                      <a:pt x="10" y="43"/>
                    </a:lnTo>
                    <a:lnTo>
                      <a:pt x="18" y="22"/>
                    </a:lnTo>
                    <a:lnTo>
                      <a:pt x="21" y="6"/>
                    </a:lnTo>
                    <a:lnTo>
                      <a:pt x="13" y="0"/>
                    </a:lnTo>
                    <a:lnTo>
                      <a:pt x="5" y="9"/>
                    </a:lnTo>
                    <a:lnTo>
                      <a:pt x="3" y="25"/>
                    </a:lnTo>
                    <a:lnTo>
                      <a:pt x="3" y="44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6" name="Freeform 90"/>
              <p:cNvSpPr>
                <a:spLocks/>
              </p:cNvSpPr>
              <p:nvPr/>
            </p:nvSpPr>
            <p:spPr bwMode="auto">
              <a:xfrm>
                <a:off x="2408" y="1254"/>
                <a:ext cx="11" cy="52"/>
              </a:xfrm>
              <a:custGeom>
                <a:avLst/>
                <a:gdLst>
                  <a:gd name="T0" fmla="*/ 3 w 11"/>
                  <a:gd name="T1" fmla="*/ 52 h 52"/>
                  <a:gd name="T2" fmla="*/ 7 w 11"/>
                  <a:gd name="T3" fmla="*/ 39 h 52"/>
                  <a:gd name="T4" fmla="*/ 11 w 11"/>
                  <a:gd name="T5" fmla="*/ 21 h 52"/>
                  <a:gd name="T6" fmla="*/ 11 w 11"/>
                  <a:gd name="T7" fmla="*/ 5 h 52"/>
                  <a:gd name="T8" fmla="*/ 6 w 11"/>
                  <a:gd name="T9" fmla="*/ 0 h 52"/>
                  <a:gd name="T10" fmla="*/ 0 w 11"/>
                  <a:gd name="T11" fmla="*/ 8 h 52"/>
                  <a:gd name="T12" fmla="*/ 1 w 11"/>
                  <a:gd name="T13" fmla="*/ 21 h 52"/>
                  <a:gd name="T14" fmla="*/ 3 w 11"/>
                  <a:gd name="T15" fmla="*/ 37 h 52"/>
                  <a:gd name="T16" fmla="*/ 3 w 11"/>
                  <a:gd name="T17" fmla="*/ 52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2"/>
                  <a:gd name="T29" fmla="*/ 11 w 11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2">
                    <a:moveTo>
                      <a:pt x="3" y="52"/>
                    </a:moveTo>
                    <a:lnTo>
                      <a:pt x="7" y="39"/>
                    </a:lnTo>
                    <a:lnTo>
                      <a:pt x="11" y="21"/>
                    </a:lnTo>
                    <a:lnTo>
                      <a:pt x="11" y="5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" y="21"/>
                    </a:lnTo>
                    <a:lnTo>
                      <a:pt x="3" y="37"/>
                    </a:lnTo>
                    <a:lnTo>
                      <a:pt x="3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7" name="Freeform 91"/>
              <p:cNvSpPr>
                <a:spLocks/>
              </p:cNvSpPr>
              <p:nvPr/>
            </p:nvSpPr>
            <p:spPr bwMode="auto">
              <a:xfrm>
                <a:off x="2377" y="1264"/>
                <a:ext cx="14" cy="51"/>
              </a:xfrm>
              <a:custGeom>
                <a:avLst/>
                <a:gdLst>
                  <a:gd name="T0" fmla="*/ 10 w 14"/>
                  <a:gd name="T1" fmla="*/ 51 h 51"/>
                  <a:gd name="T2" fmla="*/ 13 w 14"/>
                  <a:gd name="T3" fmla="*/ 39 h 51"/>
                  <a:gd name="T4" fmla="*/ 14 w 14"/>
                  <a:gd name="T5" fmla="*/ 23 h 51"/>
                  <a:gd name="T6" fmla="*/ 11 w 14"/>
                  <a:gd name="T7" fmla="*/ 6 h 51"/>
                  <a:gd name="T8" fmla="*/ 4 w 14"/>
                  <a:gd name="T9" fmla="*/ 0 h 51"/>
                  <a:gd name="T10" fmla="*/ 0 w 14"/>
                  <a:gd name="T11" fmla="*/ 6 h 51"/>
                  <a:gd name="T12" fmla="*/ 3 w 14"/>
                  <a:gd name="T13" fmla="*/ 18 h 51"/>
                  <a:gd name="T14" fmla="*/ 7 w 14"/>
                  <a:gd name="T15" fmla="*/ 34 h 51"/>
                  <a:gd name="T16" fmla="*/ 10 w 14"/>
                  <a:gd name="T17" fmla="*/ 51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1"/>
                  <a:gd name="T29" fmla="*/ 14 w 14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1">
                    <a:moveTo>
                      <a:pt x="10" y="51"/>
                    </a:moveTo>
                    <a:lnTo>
                      <a:pt x="13" y="39"/>
                    </a:lnTo>
                    <a:lnTo>
                      <a:pt x="14" y="23"/>
                    </a:lnTo>
                    <a:lnTo>
                      <a:pt x="11" y="6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3" y="18"/>
                    </a:lnTo>
                    <a:lnTo>
                      <a:pt x="7" y="34"/>
                    </a:lnTo>
                    <a:lnTo>
                      <a:pt x="10" y="5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8" name="Freeform 92"/>
              <p:cNvSpPr>
                <a:spLocks/>
              </p:cNvSpPr>
              <p:nvPr/>
            </p:nvSpPr>
            <p:spPr bwMode="auto">
              <a:xfrm>
                <a:off x="2353" y="1282"/>
                <a:ext cx="15" cy="49"/>
              </a:xfrm>
              <a:custGeom>
                <a:avLst/>
                <a:gdLst>
                  <a:gd name="T0" fmla="*/ 1 w 15"/>
                  <a:gd name="T1" fmla="*/ 49 h 49"/>
                  <a:gd name="T2" fmla="*/ 9 w 15"/>
                  <a:gd name="T3" fmla="*/ 42 h 49"/>
                  <a:gd name="T4" fmla="*/ 15 w 15"/>
                  <a:gd name="T5" fmla="*/ 27 h 49"/>
                  <a:gd name="T6" fmla="*/ 15 w 15"/>
                  <a:gd name="T7" fmla="*/ 11 h 49"/>
                  <a:gd name="T8" fmla="*/ 7 w 15"/>
                  <a:gd name="T9" fmla="*/ 0 h 49"/>
                  <a:gd name="T10" fmla="*/ 0 w 15"/>
                  <a:gd name="T11" fmla="*/ 5 h 49"/>
                  <a:gd name="T12" fmla="*/ 0 w 15"/>
                  <a:gd name="T13" fmla="*/ 18 h 49"/>
                  <a:gd name="T14" fmla="*/ 1 w 15"/>
                  <a:gd name="T15" fmla="*/ 36 h 49"/>
                  <a:gd name="T16" fmla="*/ 1 w 15"/>
                  <a:gd name="T17" fmla="*/ 49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49"/>
                  <a:gd name="T29" fmla="*/ 15 w 15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49">
                    <a:moveTo>
                      <a:pt x="1" y="49"/>
                    </a:moveTo>
                    <a:lnTo>
                      <a:pt x="9" y="42"/>
                    </a:lnTo>
                    <a:lnTo>
                      <a:pt x="15" y="27"/>
                    </a:lnTo>
                    <a:lnTo>
                      <a:pt x="15" y="11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0" y="18"/>
                    </a:lnTo>
                    <a:lnTo>
                      <a:pt x="1" y="36"/>
                    </a:lnTo>
                    <a:lnTo>
                      <a:pt x="1" y="4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39" name="Freeform 93"/>
              <p:cNvSpPr>
                <a:spLocks/>
              </p:cNvSpPr>
              <p:nvPr/>
            </p:nvSpPr>
            <p:spPr bwMode="auto">
              <a:xfrm>
                <a:off x="2335" y="1288"/>
                <a:ext cx="14" cy="55"/>
              </a:xfrm>
              <a:custGeom>
                <a:avLst/>
                <a:gdLst>
                  <a:gd name="T0" fmla="*/ 5 w 14"/>
                  <a:gd name="T1" fmla="*/ 55 h 55"/>
                  <a:gd name="T2" fmla="*/ 9 w 14"/>
                  <a:gd name="T3" fmla="*/ 43 h 55"/>
                  <a:gd name="T4" fmla="*/ 14 w 14"/>
                  <a:gd name="T5" fmla="*/ 27 h 55"/>
                  <a:gd name="T6" fmla="*/ 14 w 14"/>
                  <a:gd name="T7" fmla="*/ 10 h 55"/>
                  <a:gd name="T8" fmla="*/ 8 w 14"/>
                  <a:gd name="T9" fmla="*/ 0 h 55"/>
                  <a:gd name="T10" fmla="*/ 0 w 14"/>
                  <a:gd name="T11" fmla="*/ 5 h 55"/>
                  <a:gd name="T12" fmla="*/ 0 w 14"/>
                  <a:gd name="T13" fmla="*/ 21 h 55"/>
                  <a:gd name="T14" fmla="*/ 2 w 14"/>
                  <a:gd name="T15" fmla="*/ 42 h 55"/>
                  <a:gd name="T16" fmla="*/ 5 w 14"/>
                  <a:gd name="T17" fmla="*/ 55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55"/>
                  <a:gd name="T29" fmla="*/ 14 w 14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55">
                    <a:moveTo>
                      <a:pt x="5" y="55"/>
                    </a:moveTo>
                    <a:lnTo>
                      <a:pt x="9" y="43"/>
                    </a:lnTo>
                    <a:lnTo>
                      <a:pt x="14" y="27"/>
                    </a:lnTo>
                    <a:lnTo>
                      <a:pt x="14" y="10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" y="42"/>
                    </a:lnTo>
                    <a:lnTo>
                      <a:pt x="5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0" name="Freeform 94"/>
              <p:cNvSpPr>
                <a:spLocks/>
              </p:cNvSpPr>
              <p:nvPr/>
            </p:nvSpPr>
            <p:spPr bwMode="auto">
              <a:xfrm>
                <a:off x="2631" y="1211"/>
                <a:ext cx="79" cy="58"/>
              </a:xfrm>
              <a:custGeom>
                <a:avLst/>
                <a:gdLst>
                  <a:gd name="T0" fmla="*/ 76 w 79"/>
                  <a:gd name="T1" fmla="*/ 0 h 58"/>
                  <a:gd name="T2" fmla="*/ 72 w 79"/>
                  <a:gd name="T3" fmla="*/ 2 h 58"/>
                  <a:gd name="T4" fmla="*/ 66 w 79"/>
                  <a:gd name="T5" fmla="*/ 8 h 58"/>
                  <a:gd name="T6" fmla="*/ 56 w 79"/>
                  <a:gd name="T7" fmla="*/ 17 h 58"/>
                  <a:gd name="T8" fmla="*/ 45 w 79"/>
                  <a:gd name="T9" fmla="*/ 27 h 58"/>
                  <a:gd name="T10" fmla="*/ 34 w 79"/>
                  <a:gd name="T11" fmla="*/ 37 h 58"/>
                  <a:gd name="T12" fmla="*/ 22 w 79"/>
                  <a:gd name="T13" fmla="*/ 46 h 58"/>
                  <a:gd name="T14" fmla="*/ 10 w 79"/>
                  <a:gd name="T15" fmla="*/ 53 h 58"/>
                  <a:gd name="T16" fmla="*/ 0 w 79"/>
                  <a:gd name="T17" fmla="*/ 58 h 58"/>
                  <a:gd name="T18" fmla="*/ 13 w 79"/>
                  <a:gd name="T19" fmla="*/ 53 h 58"/>
                  <a:gd name="T20" fmla="*/ 28 w 79"/>
                  <a:gd name="T21" fmla="*/ 46 h 58"/>
                  <a:gd name="T22" fmla="*/ 42 w 79"/>
                  <a:gd name="T23" fmla="*/ 39 h 58"/>
                  <a:gd name="T24" fmla="*/ 56 w 79"/>
                  <a:gd name="T25" fmla="*/ 28 h 58"/>
                  <a:gd name="T26" fmla="*/ 67 w 79"/>
                  <a:gd name="T27" fmla="*/ 19 h 58"/>
                  <a:gd name="T28" fmla="*/ 76 w 79"/>
                  <a:gd name="T29" fmla="*/ 11 h 58"/>
                  <a:gd name="T30" fmla="*/ 79 w 79"/>
                  <a:gd name="T31" fmla="*/ 5 h 58"/>
                  <a:gd name="T32" fmla="*/ 76 w 79"/>
                  <a:gd name="T33" fmla="*/ 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58"/>
                  <a:gd name="T53" fmla="*/ 79 w 79"/>
                  <a:gd name="T54" fmla="*/ 58 h 5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58">
                    <a:moveTo>
                      <a:pt x="76" y="0"/>
                    </a:moveTo>
                    <a:lnTo>
                      <a:pt x="72" y="2"/>
                    </a:lnTo>
                    <a:lnTo>
                      <a:pt x="66" y="8"/>
                    </a:lnTo>
                    <a:lnTo>
                      <a:pt x="56" y="17"/>
                    </a:lnTo>
                    <a:lnTo>
                      <a:pt x="45" y="27"/>
                    </a:lnTo>
                    <a:lnTo>
                      <a:pt x="34" y="37"/>
                    </a:lnTo>
                    <a:lnTo>
                      <a:pt x="22" y="46"/>
                    </a:lnTo>
                    <a:lnTo>
                      <a:pt x="10" y="53"/>
                    </a:lnTo>
                    <a:lnTo>
                      <a:pt x="0" y="58"/>
                    </a:lnTo>
                    <a:lnTo>
                      <a:pt x="13" y="53"/>
                    </a:lnTo>
                    <a:lnTo>
                      <a:pt x="28" y="46"/>
                    </a:lnTo>
                    <a:lnTo>
                      <a:pt x="42" y="39"/>
                    </a:lnTo>
                    <a:lnTo>
                      <a:pt x="56" y="28"/>
                    </a:lnTo>
                    <a:lnTo>
                      <a:pt x="67" y="19"/>
                    </a:lnTo>
                    <a:lnTo>
                      <a:pt x="76" y="11"/>
                    </a:lnTo>
                    <a:lnTo>
                      <a:pt x="79" y="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1" name="Freeform 95"/>
              <p:cNvSpPr>
                <a:spLocks/>
              </p:cNvSpPr>
              <p:nvPr/>
            </p:nvSpPr>
            <p:spPr bwMode="auto">
              <a:xfrm>
                <a:off x="2666" y="1233"/>
                <a:ext cx="59" cy="37"/>
              </a:xfrm>
              <a:custGeom>
                <a:avLst/>
                <a:gdLst>
                  <a:gd name="T0" fmla="*/ 0 w 59"/>
                  <a:gd name="T1" fmla="*/ 37 h 37"/>
                  <a:gd name="T2" fmla="*/ 7 w 59"/>
                  <a:gd name="T3" fmla="*/ 33 h 37"/>
                  <a:gd name="T4" fmla="*/ 18 w 59"/>
                  <a:gd name="T5" fmla="*/ 29 h 37"/>
                  <a:gd name="T6" fmla="*/ 28 w 59"/>
                  <a:gd name="T7" fmla="*/ 23 h 37"/>
                  <a:gd name="T8" fmla="*/ 38 w 59"/>
                  <a:gd name="T9" fmla="*/ 17 h 37"/>
                  <a:gd name="T10" fmla="*/ 49 w 59"/>
                  <a:gd name="T11" fmla="*/ 12 h 37"/>
                  <a:gd name="T12" fmla="*/ 56 w 59"/>
                  <a:gd name="T13" fmla="*/ 6 h 37"/>
                  <a:gd name="T14" fmla="*/ 59 w 59"/>
                  <a:gd name="T15" fmla="*/ 3 h 37"/>
                  <a:gd name="T16" fmla="*/ 59 w 59"/>
                  <a:gd name="T17" fmla="*/ 0 h 37"/>
                  <a:gd name="T18" fmla="*/ 55 w 59"/>
                  <a:gd name="T19" fmla="*/ 0 h 37"/>
                  <a:gd name="T20" fmla="*/ 47 w 59"/>
                  <a:gd name="T21" fmla="*/ 3 h 37"/>
                  <a:gd name="T22" fmla="*/ 40 w 59"/>
                  <a:gd name="T23" fmla="*/ 9 h 37"/>
                  <a:gd name="T24" fmla="*/ 30 w 59"/>
                  <a:gd name="T25" fmla="*/ 15 h 37"/>
                  <a:gd name="T26" fmla="*/ 21 w 59"/>
                  <a:gd name="T27" fmla="*/ 23 h 37"/>
                  <a:gd name="T28" fmla="*/ 12 w 59"/>
                  <a:gd name="T29" fmla="*/ 29 h 37"/>
                  <a:gd name="T30" fmla="*/ 4 w 59"/>
                  <a:gd name="T31" fmla="*/ 34 h 37"/>
                  <a:gd name="T32" fmla="*/ 0 w 59"/>
                  <a:gd name="T33" fmla="*/ 37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37"/>
                  <a:gd name="T53" fmla="*/ 59 w 59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37">
                    <a:moveTo>
                      <a:pt x="0" y="37"/>
                    </a:moveTo>
                    <a:lnTo>
                      <a:pt x="7" y="33"/>
                    </a:lnTo>
                    <a:lnTo>
                      <a:pt x="18" y="29"/>
                    </a:lnTo>
                    <a:lnTo>
                      <a:pt x="28" y="23"/>
                    </a:lnTo>
                    <a:lnTo>
                      <a:pt x="38" y="17"/>
                    </a:lnTo>
                    <a:lnTo>
                      <a:pt x="49" y="12"/>
                    </a:lnTo>
                    <a:lnTo>
                      <a:pt x="56" y="6"/>
                    </a:lnTo>
                    <a:lnTo>
                      <a:pt x="59" y="3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40" y="9"/>
                    </a:lnTo>
                    <a:lnTo>
                      <a:pt x="30" y="15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4" y="34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2" name="Freeform 96"/>
              <p:cNvSpPr>
                <a:spLocks/>
              </p:cNvSpPr>
              <p:nvPr/>
            </p:nvSpPr>
            <p:spPr bwMode="auto">
              <a:xfrm>
                <a:off x="2192" y="1451"/>
                <a:ext cx="326" cy="77"/>
              </a:xfrm>
              <a:custGeom>
                <a:avLst/>
                <a:gdLst>
                  <a:gd name="T0" fmla="*/ 2 w 326"/>
                  <a:gd name="T1" fmla="*/ 13 h 77"/>
                  <a:gd name="T2" fmla="*/ 0 w 326"/>
                  <a:gd name="T3" fmla="*/ 10 h 77"/>
                  <a:gd name="T4" fmla="*/ 2 w 326"/>
                  <a:gd name="T5" fmla="*/ 7 h 77"/>
                  <a:gd name="T6" fmla="*/ 3 w 326"/>
                  <a:gd name="T7" fmla="*/ 4 h 77"/>
                  <a:gd name="T8" fmla="*/ 3 w 326"/>
                  <a:gd name="T9" fmla="*/ 0 h 77"/>
                  <a:gd name="T10" fmla="*/ 24 w 326"/>
                  <a:gd name="T11" fmla="*/ 17 h 77"/>
                  <a:gd name="T12" fmla="*/ 44 w 326"/>
                  <a:gd name="T13" fmla="*/ 31 h 77"/>
                  <a:gd name="T14" fmla="*/ 67 w 326"/>
                  <a:gd name="T15" fmla="*/ 43 h 77"/>
                  <a:gd name="T16" fmla="*/ 89 w 326"/>
                  <a:gd name="T17" fmla="*/ 51 h 77"/>
                  <a:gd name="T18" fmla="*/ 111 w 326"/>
                  <a:gd name="T19" fmla="*/ 59 h 77"/>
                  <a:gd name="T20" fmla="*/ 133 w 326"/>
                  <a:gd name="T21" fmla="*/ 63 h 77"/>
                  <a:gd name="T22" fmla="*/ 155 w 326"/>
                  <a:gd name="T23" fmla="*/ 65 h 77"/>
                  <a:gd name="T24" fmla="*/ 177 w 326"/>
                  <a:gd name="T25" fmla="*/ 66 h 77"/>
                  <a:gd name="T26" fmla="*/ 198 w 326"/>
                  <a:gd name="T27" fmla="*/ 66 h 77"/>
                  <a:gd name="T28" fmla="*/ 220 w 326"/>
                  <a:gd name="T29" fmla="*/ 65 h 77"/>
                  <a:gd name="T30" fmla="*/ 241 w 326"/>
                  <a:gd name="T31" fmla="*/ 62 h 77"/>
                  <a:gd name="T32" fmla="*/ 260 w 326"/>
                  <a:gd name="T33" fmla="*/ 59 h 77"/>
                  <a:gd name="T34" fmla="*/ 278 w 326"/>
                  <a:gd name="T35" fmla="*/ 56 h 77"/>
                  <a:gd name="T36" fmla="*/ 295 w 326"/>
                  <a:gd name="T37" fmla="*/ 53 h 77"/>
                  <a:gd name="T38" fmla="*/ 312 w 326"/>
                  <a:gd name="T39" fmla="*/ 48 h 77"/>
                  <a:gd name="T40" fmla="*/ 326 w 326"/>
                  <a:gd name="T41" fmla="*/ 46 h 77"/>
                  <a:gd name="T42" fmla="*/ 316 w 326"/>
                  <a:gd name="T43" fmla="*/ 53 h 77"/>
                  <a:gd name="T44" fmla="*/ 303 w 326"/>
                  <a:gd name="T45" fmla="*/ 59 h 77"/>
                  <a:gd name="T46" fmla="*/ 285 w 326"/>
                  <a:gd name="T47" fmla="*/ 65 h 77"/>
                  <a:gd name="T48" fmla="*/ 266 w 326"/>
                  <a:gd name="T49" fmla="*/ 69 h 77"/>
                  <a:gd name="T50" fmla="*/ 244 w 326"/>
                  <a:gd name="T51" fmla="*/ 74 h 77"/>
                  <a:gd name="T52" fmla="*/ 220 w 326"/>
                  <a:gd name="T53" fmla="*/ 75 h 77"/>
                  <a:gd name="T54" fmla="*/ 195 w 326"/>
                  <a:gd name="T55" fmla="*/ 77 h 77"/>
                  <a:gd name="T56" fmla="*/ 170 w 326"/>
                  <a:gd name="T57" fmla="*/ 75 h 77"/>
                  <a:gd name="T58" fmla="*/ 145 w 326"/>
                  <a:gd name="T59" fmla="*/ 74 h 77"/>
                  <a:gd name="T60" fmla="*/ 120 w 326"/>
                  <a:gd name="T61" fmla="*/ 71 h 77"/>
                  <a:gd name="T62" fmla="*/ 95 w 326"/>
                  <a:gd name="T63" fmla="*/ 66 h 77"/>
                  <a:gd name="T64" fmla="*/ 71 w 326"/>
                  <a:gd name="T65" fmla="*/ 59 h 77"/>
                  <a:gd name="T66" fmla="*/ 50 w 326"/>
                  <a:gd name="T67" fmla="*/ 50 h 77"/>
                  <a:gd name="T68" fmla="*/ 31 w 326"/>
                  <a:gd name="T69" fmla="*/ 40 h 77"/>
                  <a:gd name="T70" fmla="*/ 15 w 326"/>
                  <a:gd name="T71" fmla="*/ 28 h 77"/>
                  <a:gd name="T72" fmla="*/ 2 w 326"/>
                  <a:gd name="T73" fmla="*/ 13 h 7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6"/>
                  <a:gd name="T112" fmla="*/ 0 h 77"/>
                  <a:gd name="T113" fmla="*/ 326 w 326"/>
                  <a:gd name="T114" fmla="*/ 77 h 7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6" h="77">
                    <a:moveTo>
                      <a:pt x="2" y="13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4"/>
                    </a:lnTo>
                    <a:lnTo>
                      <a:pt x="3" y="0"/>
                    </a:lnTo>
                    <a:lnTo>
                      <a:pt x="24" y="17"/>
                    </a:lnTo>
                    <a:lnTo>
                      <a:pt x="44" y="31"/>
                    </a:lnTo>
                    <a:lnTo>
                      <a:pt x="67" y="43"/>
                    </a:lnTo>
                    <a:lnTo>
                      <a:pt x="89" y="51"/>
                    </a:lnTo>
                    <a:lnTo>
                      <a:pt x="111" y="59"/>
                    </a:lnTo>
                    <a:lnTo>
                      <a:pt x="133" y="63"/>
                    </a:lnTo>
                    <a:lnTo>
                      <a:pt x="155" y="65"/>
                    </a:lnTo>
                    <a:lnTo>
                      <a:pt x="177" y="66"/>
                    </a:lnTo>
                    <a:lnTo>
                      <a:pt x="198" y="66"/>
                    </a:lnTo>
                    <a:lnTo>
                      <a:pt x="220" y="65"/>
                    </a:lnTo>
                    <a:lnTo>
                      <a:pt x="241" y="62"/>
                    </a:lnTo>
                    <a:lnTo>
                      <a:pt x="260" y="59"/>
                    </a:lnTo>
                    <a:lnTo>
                      <a:pt x="278" y="56"/>
                    </a:lnTo>
                    <a:lnTo>
                      <a:pt x="295" y="53"/>
                    </a:lnTo>
                    <a:lnTo>
                      <a:pt x="312" y="48"/>
                    </a:lnTo>
                    <a:lnTo>
                      <a:pt x="326" y="46"/>
                    </a:lnTo>
                    <a:lnTo>
                      <a:pt x="316" y="53"/>
                    </a:lnTo>
                    <a:lnTo>
                      <a:pt x="303" y="59"/>
                    </a:lnTo>
                    <a:lnTo>
                      <a:pt x="285" y="65"/>
                    </a:lnTo>
                    <a:lnTo>
                      <a:pt x="266" y="69"/>
                    </a:lnTo>
                    <a:lnTo>
                      <a:pt x="244" y="74"/>
                    </a:lnTo>
                    <a:lnTo>
                      <a:pt x="220" y="75"/>
                    </a:lnTo>
                    <a:lnTo>
                      <a:pt x="195" y="77"/>
                    </a:lnTo>
                    <a:lnTo>
                      <a:pt x="170" y="75"/>
                    </a:lnTo>
                    <a:lnTo>
                      <a:pt x="145" y="74"/>
                    </a:lnTo>
                    <a:lnTo>
                      <a:pt x="120" y="71"/>
                    </a:lnTo>
                    <a:lnTo>
                      <a:pt x="95" y="66"/>
                    </a:lnTo>
                    <a:lnTo>
                      <a:pt x="71" y="59"/>
                    </a:lnTo>
                    <a:lnTo>
                      <a:pt x="50" y="50"/>
                    </a:lnTo>
                    <a:lnTo>
                      <a:pt x="31" y="40"/>
                    </a:lnTo>
                    <a:lnTo>
                      <a:pt x="15" y="28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3" name="Freeform 97"/>
              <p:cNvSpPr>
                <a:spLocks/>
              </p:cNvSpPr>
              <p:nvPr/>
            </p:nvSpPr>
            <p:spPr bwMode="auto">
              <a:xfrm>
                <a:off x="2467" y="1446"/>
                <a:ext cx="40" cy="67"/>
              </a:xfrm>
              <a:custGeom>
                <a:avLst/>
                <a:gdLst>
                  <a:gd name="T0" fmla="*/ 0 w 40"/>
                  <a:gd name="T1" fmla="*/ 67 h 67"/>
                  <a:gd name="T2" fmla="*/ 7 w 40"/>
                  <a:gd name="T3" fmla="*/ 61 h 67"/>
                  <a:gd name="T4" fmla="*/ 16 w 40"/>
                  <a:gd name="T5" fmla="*/ 52 h 67"/>
                  <a:gd name="T6" fmla="*/ 23 w 40"/>
                  <a:gd name="T7" fmla="*/ 42 h 67"/>
                  <a:gd name="T8" fmla="*/ 31 w 40"/>
                  <a:gd name="T9" fmla="*/ 30 h 67"/>
                  <a:gd name="T10" fmla="*/ 35 w 40"/>
                  <a:gd name="T11" fmla="*/ 19 h 67"/>
                  <a:gd name="T12" fmla="*/ 38 w 40"/>
                  <a:gd name="T13" fmla="*/ 11 h 67"/>
                  <a:gd name="T14" fmla="*/ 40 w 40"/>
                  <a:gd name="T15" fmla="*/ 3 h 67"/>
                  <a:gd name="T16" fmla="*/ 38 w 40"/>
                  <a:gd name="T17" fmla="*/ 0 h 67"/>
                  <a:gd name="T18" fmla="*/ 31 w 40"/>
                  <a:gd name="T19" fmla="*/ 6 h 67"/>
                  <a:gd name="T20" fmla="*/ 23 w 40"/>
                  <a:gd name="T21" fmla="*/ 24 h 67"/>
                  <a:gd name="T22" fmla="*/ 13 w 40"/>
                  <a:gd name="T23" fmla="*/ 48 h 67"/>
                  <a:gd name="T24" fmla="*/ 0 w 40"/>
                  <a:gd name="T25" fmla="*/ 67 h 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67"/>
                  <a:gd name="T41" fmla="*/ 40 w 40"/>
                  <a:gd name="T42" fmla="*/ 67 h 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67">
                    <a:moveTo>
                      <a:pt x="0" y="67"/>
                    </a:moveTo>
                    <a:lnTo>
                      <a:pt x="7" y="61"/>
                    </a:lnTo>
                    <a:lnTo>
                      <a:pt x="16" y="52"/>
                    </a:lnTo>
                    <a:lnTo>
                      <a:pt x="23" y="42"/>
                    </a:lnTo>
                    <a:lnTo>
                      <a:pt x="31" y="30"/>
                    </a:lnTo>
                    <a:lnTo>
                      <a:pt x="35" y="19"/>
                    </a:lnTo>
                    <a:lnTo>
                      <a:pt x="38" y="11"/>
                    </a:lnTo>
                    <a:lnTo>
                      <a:pt x="40" y="3"/>
                    </a:lnTo>
                    <a:lnTo>
                      <a:pt x="38" y="0"/>
                    </a:lnTo>
                    <a:lnTo>
                      <a:pt x="31" y="6"/>
                    </a:lnTo>
                    <a:lnTo>
                      <a:pt x="23" y="24"/>
                    </a:lnTo>
                    <a:lnTo>
                      <a:pt x="13" y="48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4" name="Freeform 98"/>
              <p:cNvSpPr>
                <a:spLocks/>
              </p:cNvSpPr>
              <p:nvPr/>
            </p:nvSpPr>
            <p:spPr bwMode="auto">
              <a:xfrm>
                <a:off x="2436" y="1437"/>
                <a:ext cx="59" cy="82"/>
              </a:xfrm>
              <a:custGeom>
                <a:avLst/>
                <a:gdLst>
                  <a:gd name="T0" fmla="*/ 59 w 59"/>
                  <a:gd name="T1" fmla="*/ 0 h 82"/>
                  <a:gd name="T2" fmla="*/ 59 w 59"/>
                  <a:gd name="T3" fmla="*/ 5 h 82"/>
                  <a:gd name="T4" fmla="*/ 57 w 59"/>
                  <a:gd name="T5" fmla="*/ 12 h 82"/>
                  <a:gd name="T6" fmla="*/ 51 w 59"/>
                  <a:gd name="T7" fmla="*/ 24 h 82"/>
                  <a:gd name="T8" fmla="*/ 44 w 59"/>
                  <a:gd name="T9" fmla="*/ 37 h 82"/>
                  <a:gd name="T10" fmla="*/ 35 w 59"/>
                  <a:gd name="T11" fmla="*/ 52 h 82"/>
                  <a:gd name="T12" fmla="*/ 25 w 59"/>
                  <a:gd name="T13" fmla="*/ 64 h 82"/>
                  <a:gd name="T14" fmla="*/ 11 w 59"/>
                  <a:gd name="T15" fmla="*/ 74 h 82"/>
                  <a:gd name="T16" fmla="*/ 0 w 59"/>
                  <a:gd name="T17" fmla="*/ 82 h 82"/>
                  <a:gd name="T18" fmla="*/ 7 w 59"/>
                  <a:gd name="T19" fmla="*/ 73 h 82"/>
                  <a:gd name="T20" fmla="*/ 14 w 59"/>
                  <a:gd name="T21" fmla="*/ 61 h 82"/>
                  <a:gd name="T22" fmla="*/ 23 w 59"/>
                  <a:gd name="T23" fmla="*/ 48 h 82"/>
                  <a:gd name="T24" fmla="*/ 32 w 59"/>
                  <a:gd name="T25" fmla="*/ 33 h 82"/>
                  <a:gd name="T26" fmla="*/ 41 w 59"/>
                  <a:gd name="T27" fmla="*/ 20 h 82"/>
                  <a:gd name="T28" fmla="*/ 48 w 59"/>
                  <a:gd name="T29" fmla="*/ 9 h 82"/>
                  <a:gd name="T30" fmla="*/ 54 w 59"/>
                  <a:gd name="T31" fmla="*/ 2 h 82"/>
                  <a:gd name="T32" fmla="*/ 59 w 59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82"/>
                  <a:gd name="T53" fmla="*/ 59 w 59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82">
                    <a:moveTo>
                      <a:pt x="59" y="0"/>
                    </a:moveTo>
                    <a:lnTo>
                      <a:pt x="59" y="5"/>
                    </a:lnTo>
                    <a:lnTo>
                      <a:pt x="57" y="12"/>
                    </a:lnTo>
                    <a:lnTo>
                      <a:pt x="51" y="24"/>
                    </a:lnTo>
                    <a:lnTo>
                      <a:pt x="44" y="37"/>
                    </a:lnTo>
                    <a:lnTo>
                      <a:pt x="35" y="52"/>
                    </a:lnTo>
                    <a:lnTo>
                      <a:pt x="25" y="64"/>
                    </a:lnTo>
                    <a:lnTo>
                      <a:pt x="11" y="74"/>
                    </a:lnTo>
                    <a:lnTo>
                      <a:pt x="0" y="82"/>
                    </a:lnTo>
                    <a:lnTo>
                      <a:pt x="7" y="73"/>
                    </a:lnTo>
                    <a:lnTo>
                      <a:pt x="14" y="61"/>
                    </a:lnTo>
                    <a:lnTo>
                      <a:pt x="23" y="48"/>
                    </a:lnTo>
                    <a:lnTo>
                      <a:pt x="32" y="33"/>
                    </a:lnTo>
                    <a:lnTo>
                      <a:pt x="41" y="20"/>
                    </a:lnTo>
                    <a:lnTo>
                      <a:pt x="48" y="9"/>
                    </a:lnTo>
                    <a:lnTo>
                      <a:pt x="54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5" name="Freeform 99"/>
              <p:cNvSpPr>
                <a:spLocks/>
              </p:cNvSpPr>
              <p:nvPr/>
            </p:nvSpPr>
            <p:spPr bwMode="auto">
              <a:xfrm>
                <a:off x="2377" y="1430"/>
                <a:ext cx="76" cy="95"/>
              </a:xfrm>
              <a:custGeom>
                <a:avLst/>
                <a:gdLst>
                  <a:gd name="T0" fmla="*/ 75 w 76"/>
                  <a:gd name="T1" fmla="*/ 0 h 95"/>
                  <a:gd name="T2" fmla="*/ 76 w 76"/>
                  <a:gd name="T3" fmla="*/ 4 h 95"/>
                  <a:gd name="T4" fmla="*/ 72 w 76"/>
                  <a:gd name="T5" fmla="*/ 15 h 95"/>
                  <a:gd name="T6" fmla="*/ 65 w 76"/>
                  <a:gd name="T7" fmla="*/ 28 h 95"/>
                  <a:gd name="T8" fmla="*/ 53 w 76"/>
                  <a:gd name="T9" fmla="*/ 44 h 95"/>
                  <a:gd name="T10" fmla="*/ 41 w 76"/>
                  <a:gd name="T11" fmla="*/ 61 h 95"/>
                  <a:gd name="T12" fmla="*/ 26 w 76"/>
                  <a:gd name="T13" fmla="*/ 75 h 95"/>
                  <a:gd name="T14" fmla="*/ 13 w 76"/>
                  <a:gd name="T15" fmla="*/ 87 h 95"/>
                  <a:gd name="T16" fmla="*/ 0 w 76"/>
                  <a:gd name="T17" fmla="*/ 95 h 95"/>
                  <a:gd name="T18" fmla="*/ 6 w 76"/>
                  <a:gd name="T19" fmla="*/ 87 h 95"/>
                  <a:gd name="T20" fmla="*/ 14 w 76"/>
                  <a:gd name="T21" fmla="*/ 74 h 95"/>
                  <a:gd name="T22" fmla="*/ 25 w 76"/>
                  <a:gd name="T23" fmla="*/ 59 h 95"/>
                  <a:gd name="T24" fmla="*/ 38 w 76"/>
                  <a:gd name="T25" fmla="*/ 41 h 95"/>
                  <a:gd name="T26" fmla="*/ 50 w 76"/>
                  <a:gd name="T27" fmla="*/ 25 h 95"/>
                  <a:gd name="T28" fmla="*/ 60 w 76"/>
                  <a:gd name="T29" fmla="*/ 10 h 95"/>
                  <a:gd name="T30" fmla="*/ 69 w 76"/>
                  <a:gd name="T31" fmla="*/ 1 h 95"/>
                  <a:gd name="T32" fmla="*/ 75 w 76"/>
                  <a:gd name="T33" fmla="*/ 0 h 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95"/>
                  <a:gd name="T53" fmla="*/ 76 w 76"/>
                  <a:gd name="T54" fmla="*/ 95 h 9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95">
                    <a:moveTo>
                      <a:pt x="75" y="0"/>
                    </a:moveTo>
                    <a:lnTo>
                      <a:pt x="76" y="4"/>
                    </a:lnTo>
                    <a:lnTo>
                      <a:pt x="72" y="15"/>
                    </a:lnTo>
                    <a:lnTo>
                      <a:pt x="65" y="28"/>
                    </a:lnTo>
                    <a:lnTo>
                      <a:pt x="53" y="44"/>
                    </a:lnTo>
                    <a:lnTo>
                      <a:pt x="41" y="61"/>
                    </a:lnTo>
                    <a:lnTo>
                      <a:pt x="26" y="75"/>
                    </a:lnTo>
                    <a:lnTo>
                      <a:pt x="13" y="87"/>
                    </a:lnTo>
                    <a:lnTo>
                      <a:pt x="0" y="95"/>
                    </a:lnTo>
                    <a:lnTo>
                      <a:pt x="6" y="87"/>
                    </a:lnTo>
                    <a:lnTo>
                      <a:pt x="14" y="74"/>
                    </a:lnTo>
                    <a:lnTo>
                      <a:pt x="25" y="59"/>
                    </a:lnTo>
                    <a:lnTo>
                      <a:pt x="38" y="41"/>
                    </a:lnTo>
                    <a:lnTo>
                      <a:pt x="50" y="25"/>
                    </a:lnTo>
                    <a:lnTo>
                      <a:pt x="60" y="10"/>
                    </a:lnTo>
                    <a:lnTo>
                      <a:pt x="69" y="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6" name="Freeform 100"/>
              <p:cNvSpPr>
                <a:spLocks/>
              </p:cNvSpPr>
              <p:nvPr/>
            </p:nvSpPr>
            <p:spPr bwMode="auto">
              <a:xfrm>
                <a:off x="2318" y="1418"/>
                <a:ext cx="69" cy="104"/>
              </a:xfrm>
              <a:custGeom>
                <a:avLst/>
                <a:gdLst>
                  <a:gd name="T0" fmla="*/ 67 w 69"/>
                  <a:gd name="T1" fmla="*/ 0 h 104"/>
                  <a:gd name="T2" fmla="*/ 69 w 69"/>
                  <a:gd name="T3" fmla="*/ 6 h 104"/>
                  <a:gd name="T4" fmla="*/ 66 w 69"/>
                  <a:gd name="T5" fmla="*/ 18 h 104"/>
                  <a:gd name="T6" fmla="*/ 59 w 69"/>
                  <a:gd name="T7" fmla="*/ 33 h 104"/>
                  <a:gd name="T8" fmla="*/ 48 w 69"/>
                  <a:gd name="T9" fmla="*/ 50 h 104"/>
                  <a:gd name="T10" fmla="*/ 36 w 69"/>
                  <a:gd name="T11" fmla="*/ 68 h 104"/>
                  <a:gd name="T12" fmla="*/ 25 w 69"/>
                  <a:gd name="T13" fmla="*/ 84 h 104"/>
                  <a:gd name="T14" fmla="*/ 11 w 69"/>
                  <a:gd name="T15" fmla="*/ 96 h 104"/>
                  <a:gd name="T16" fmla="*/ 0 w 69"/>
                  <a:gd name="T17" fmla="*/ 104 h 104"/>
                  <a:gd name="T18" fmla="*/ 4 w 69"/>
                  <a:gd name="T19" fmla="*/ 96 h 104"/>
                  <a:gd name="T20" fmla="*/ 11 w 69"/>
                  <a:gd name="T21" fmla="*/ 81 h 104"/>
                  <a:gd name="T22" fmla="*/ 22 w 69"/>
                  <a:gd name="T23" fmla="*/ 65 h 104"/>
                  <a:gd name="T24" fmla="*/ 32 w 69"/>
                  <a:gd name="T25" fmla="*/ 46 h 104"/>
                  <a:gd name="T26" fmla="*/ 44 w 69"/>
                  <a:gd name="T27" fmla="*/ 28 h 104"/>
                  <a:gd name="T28" fmla="*/ 54 w 69"/>
                  <a:gd name="T29" fmla="*/ 13 h 104"/>
                  <a:gd name="T30" fmla="*/ 62 w 69"/>
                  <a:gd name="T31" fmla="*/ 3 h 104"/>
                  <a:gd name="T32" fmla="*/ 67 w 69"/>
                  <a:gd name="T33" fmla="*/ 0 h 10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9"/>
                  <a:gd name="T52" fmla="*/ 0 h 104"/>
                  <a:gd name="T53" fmla="*/ 69 w 69"/>
                  <a:gd name="T54" fmla="*/ 104 h 10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9" h="104">
                    <a:moveTo>
                      <a:pt x="67" y="0"/>
                    </a:moveTo>
                    <a:lnTo>
                      <a:pt x="69" y="6"/>
                    </a:lnTo>
                    <a:lnTo>
                      <a:pt x="66" y="18"/>
                    </a:lnTo>
                    <a:lnTo>
                      <a:pt x="59" y="33"/>
                    </a:lnTo>
                    <a:lnTo>
                      <a:pt x="48" y="50"/>
                    </a:lnTo>
                    <a:lnTo>
                      <a:pt x="36" y="68"/>
                    </a:lnTo>
                    <a:lnTo>
                      <a:pt x="25" y="84"/>
                    </a:lnTo>
                    <a:lnTo>
                      <a:pt x="11" y="96"/>
                    </a:lnTo>
                    <a:lnTo>
                      <a:pt x="0" y="104"/>
                    </a:lnTo>
                    <a:lnTo>
                      <a:pt x="4" y="96"/>
                    </a:lnTo>
                    <a:lnTo>
                      <a:pt x="11" y="81"/>
                    </a:lnTo>
                    <a:lnTo>
                      <a:pt x="22" y="65"/>
                    </a:lnTo>
                    <a:lnTo>
                      <a:pt x="32" y="46"/>
                    </a:lnTo>
                    <a:lnTo>
                      <a:pt x="44" y="28"/>
                    </a:lnTo>
                    <a:lnTo>
                      <a:pt x="54" y="13"/>
                    </a:lnTo>
                    <a:lnTo>
                      <a:pt x="62" y="3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7" name="Freeform 101"/>
              <p:cNvSpPr>
                <a:spLocks/>
              </p:cNvSpPr>
              <p:nvPr/>
            </p:nvSpPr>
            <p:spPr bwMode="auto">
              <a:xfrm>
                <a:off x="2294" y="1418"/>
                <a:ext cx="59" cy="93"/>
              </a:xfrm>
              <a:custGeom>
                <a:avLst/>
                <a:gdLst>
                  <a:gd name="T0" fmla="*/ 59 w 59"/>
                  <a:gd name="T1" fmla="*/ 0 h 93"/>
                  <a:gd name="T2" fmla="*/ 59 w 59"/>
                  <a:gd name="T3" fmla="*/ 5 h 93"/>
                  <a:gd name="T4" fmla="*/ 56 w 59"/>
                  <a:gd name="T5" fmla="*/ 15 h 93"/>
                  <a:gd name="T6" fmla="*/ 49 w 59"/>
                  <a:gd name="T7" fmla="*/ 28 h 93"/>
                  <a:gd name="T8" fmla="*/ 41 w 59"/>
                  <a:gd name="T9" fmla="*/ 45 h 93"/>
                  <a:gd name="T10" fmla="*/ 31 w 59"/>
                  <a:gd name="T11" fmla="*/ 62 h 93"/>
                  <a:gd name="T12" fmla="*/ 19 w 59"/>
                  <a:gd name="T13" fmla="*/ 77 h 93"/>
                  <a:gd name="T14" fmla="*/ 9 w 59"/>
                  <a:gd name="T15" fmla="*/ 87 h 93"/>
                  <a:gd name="T16" fmla="*/ 0 w 59"/>
                  <a:gd name="T17" fmla="*/ 93 h 93"/>
                  <a:gd name="T18" fmla="*/ 4 w 59"/>
                  <a:gd name="T19" fmla="*/ 84 h 93"/>
                  <a:gd name="T20" fmla="*/ 12 w 59"/>
                  <a:gd name="T21" fmla="*/ 71 h 93"/>
                  <a:gd name="T22" fmla="*/ 19 w 59"/>
                  <a:gd name="T23" fmla="*/ 55 h 93"/>
                  <a:gd name="T24" fmla="*/ 28 w 59"/>
                  <a:gd name="T25" fmla="*/ 37 h 93"/>
                  <a:gd name="T26" fmla="*/ 37 w 59"/>
                  <a:gd name="T27" fmla="*/ 22 h 93"/>
                  <a:gd name="T28" fmla="*/ 46 w 59"/>
                  <a:gd name="T29" fmla="*/ 9 h 93"/>
                  <a:gd name="T30" fmla="*/ 53 w 59"/>
                  <a:gd name="T31" fmla="*/ 2 h 93"/>
                  <a:gd name="T32" fmla="*/ 59 w 59"/>
                  <a:gd name="T33" fmla="*/ 0 h 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93"/>
                  <a:gd name="T53" fmla="*/ 59 w 59"/>
                  <a:gd name="T54" fmla="*/ 93 h 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93">
                    <a:moveTo>
                      <a:pt x="59" y="0"/>
                    </a:moveTo>
                    <a:lnTo>
                      <a:pt x="59" y="5"/>
                    </a:lnTo>
                    <a:lnTo>
                      <a:pt x="56" y="15"/>
                    </a:lnTo>
                    <a:lnTo>
                      <a:pt x="49" y="28"/>
                    </a:lnTo>
                    <a:lnTo>
                      <a:pt x="41" y="45"/>
                    </a:lnTo>
                    <a:lnTo>
                      <a:pt x="31" y="62"/>
                    </a:lnTo>
                    <a:lnTo>
                      <a:pt x="19" y="77"/>
                    </a:lnTo>
                    <a:lnTo>
                      <a:pt x="9" y="87"/>
                    </a:lnTo>
                    <a:lnTo>
                      <a:pt x="0" y="93"/>
                    </a:lnTo>
                    <a:lnTo>
                      <a:pt x="4" y="84"/>
                    </a:lnTo>
                    <a:lnTo>
                      <a:pt x="12" y="71"/>
                    </a:lnTo>
                    <a:lnTo>
                      <a:pt x="19" y="55"/>
                    </a:lnTo>
                    <a:lnTo>
                      <a:pt x="28" y="37"/>
                    </a:lnTo>
                    <a:lnTo>
                      <a:pt x="37" y="22"/>
                    </a:lnTo>
                    <a:lnTo>
                      <a:pt x="46" y="9"/>
                    </a:lnTo>
                    <a:lnTo>
                      <a:pt x="53" y="2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8" name="Freeform 102"/>
              <p:cNvSpPr>
                <a:spLocks/>
              </p:cNvSpPr>
              <p:nvPr/>
            </p:nvSpPr>
            <p:spPr bwMode="auto">
              <a:xfrm>
                <a:off x="2247" y="1423"/>
                <a:ext cx="50" cy="78"/>
              </a:xfrm>
              <a:custGeom>
                <a:avLst/>
                <a:gdLst>
                  <a:gd name="T0" fmla="*/ 48 w 50"/>
                  <a:gd name="T1" fmla="*/ 0 h 78"/>
                  <a:gd name="T2" fmla="*/ 50 w 50"/>
                  <a:gd name="T3" fmla="*/ 4 h 78"/>
                  <a:gd name="T4" fmla="*/ 48 w 50"/>
                  <a:gd name="T5" fmla="*/ 13 h 78"/>
                  <a:gd name="T6" fmla="*/ 45 w 50"/>
                  <a:gd name="T7" fmla="*/ 25 h 78"/>
                  <a:gd name="T8" fmla="*/ 40 w 50"/>
                  <a:gd name="T9" fmla="*/ 37 h 78"/>
                  <a:gd name="T10" fmla="*/ 32 w 50"/>
                  <a:gd name="T11" fmla="*/ 50 h 78"/>
                  <a:gd name="T12" fmla="*/ 22 w 50"/>
                  <a:gd name="T13" fmla="*/ 62 h 78"/>
                  <a:gd name="T14" fmla="*/ 12 w 50"/>
                  <a:gd name="T15" fmla="*/ 72 h 78"/>
                  <a:gd name="T16" fmla="*/ 0 w 50"/>
                  <a:gd name="T17" fmla="*/ 78 h 78"/>
                  <a:gd name="T18" fmla="*/ 6 w 50"/>
                  <a:gd name="T19" fmla="*/ 71 h 78"/>
                  <a:gd name="T20" fmla="*/ 12 w 50"/>
                  <a:gd name="T21" fmla="*/ 59 h 78"/>
                  <a:gd name="T22" fmla="*/ 19 w 50"/>
                  <a:gd name="T23" fmla="*/ 45 h 78"/>
                  <a:gd name="T24" fmla="*/ 26 w 50"/>
                  <a:gd name="T25" fmla="*/ 32 h 78"/>
                  <a:gd name="T26" fmla="*/ 32 w 50"/>
                  <a:gd name="T27" fmla="*/ 19 h 78"/>
                  <a:gd name="T28" fmla="*/ 40 w 50"/>
                  <a:gd name="T29" fmla="*/ 8 h 78"/>
                  <a:gd name="T30" fmla="*/ 44 w 50"/>
                  <a:gd name="T31" fmla="*/ 1 h 78"/>
                  <a:gd name="T32" fmla="*/ 48 w 50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78"/>
                  <a:gd name="T53" fmla="*/ 50 w 50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78">
                    <a:moveTo>
                      <a:pt x="48" y="0"/>
                    </a:moveTo>
                    <a:lnTo>
                      <a:pt x="50" y="4"/>
                    </a:lnTo>
                    <a:lnTo>
                      <a:pt x="48" y="13"/>
                    </a:lnTo>
                    <a:lnTo>
                      <a:pt x="45" y="25"/>
                    </a:lnTo>
                    <a:lnTo>
                      <a:pt x="40" y="37"/>
                    </a:lnTo>
                    <a:lnTo>
                      <a:pt x="32" y="50"/>
                    </a:lnTo>
                    <a:lnTo>
                      <a:pt x="22" y="62"/>
                    </a:lnTo>
                    <a:lnTo>
                      <a:pt x="12" y="72"/>
                    </a:lnTo>
                    <a:lnTo>
                      <a:pt x="0" y="78"/>
                    </a:lnTo>
                    <a:lnTo>
                      <a:pt x="6" y="71"/>
                    </a:lnTo>
                    <a:lnTo>
                      <a:pt x="12" y="59"/>
                    </a:lnTo>
                    <a:lnTo>
                      <a:pt x="19" y="45"/>
                    </a:lnTo>
                    <a:lnTo>
                      <a:pt x="26" y="32"/>
                    </a:lnTo>
                    <a:lnTo>
                      <a:pt x="32" y="19"/>
                    </a:lnTo>
                    <a:lnTo>
                      <a:pt x="40" y="8"/>
                    </a:lnTo>
                    <a:lnTo>
                      <a:pt x="44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49" name="Freeform 103"/>
              <p:cNvSpPr>
                <a:spLocks/>
              </p:cNvSpPr>
              <p:nvPr/>
            </p:nvSpPr>
            <p:spPr bwMode="auto">
              <a:xfrm>
                <a:off x="2205" y="1414"/>
                <a:ext cx="14" cy="46"/>
              </a:xfrm>
              <a:custGeom>
                <a:avLst/>
                <a:gdLst>
                  <a:gd name="T0" fmla="*/ 8 w 14"/>
                  <a:gd name="T1" fmla="*/ 0 h 46"/>
                  <a:gd name="T2" fmla="*/ 12 w 14"/>
                  <a:gd name="T3" fmla="*/ 7 h 46"/>
                  <a:gd name="T4" fmla="*/ 14 w 14"/>
                  <a:gd name="T5" fmla="*/ 22 h 46"/>
                  <a:gd name="T6" fmla="*/ 9 w 14"/>
                  <a:gd name="T7" fmla="*/ 37 h 46"/>
                  <a:gd name="T8" fmla="*/ 0 w 14"/>
                  <a:gd name="T9" fmla="*/ 46 h 46"/>
                  <a:gd name="T10" fmla="*/ 5 w 14"/>
                  <a:gd name="T11" fmla="*/ 32 h 46"/>
                  <a:gd name="T12" fmla="*/ 5 w 14"/>
                  <a:gd name="T13" fmla="*/ 16 h 46"/>
                  <a:gd name="T14" fmla="*/ 3 w 14"/>
                  <a:gd name="T15" fmla="*/ 3 h 46"/>
                  <a:gd name="T16" fmla="*/ 8 w 14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46"/>
                  <a:gd name="T29" fmla="*/ 14 w 14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46">
                    <a:moveTo>
                      <a:pt x="8" y="0"/>
                    </a:moveTo>
                    <a:lnTo>
                      <a:pt x="12" y="7"/>
                    </a:lnTo>
                    <a:lnTo>
                      <a:pt x="14" y="22"/>
                    </a:lnTo>
                    <a:lnTo>
                      <a:pt x="9" y="37"/>
                    </a:lnTo>
                    <a:lnTo>
                      <a:pt x="0" y="46"/>
                    </a:lnTo>
                    <a:lnTo>
                      <a:pt x="5" y="32"/>
                    </a:lnTo>
                    <a:lnTo>
                      <a:pt x="5" y="16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0" name="Freeform 104"/>
              <p:cNvSpPr>
                <a:spLocks/>
              </p:cNvSpPr>
              <p:nvPr/>
            </p:nvSpPr>
            <p:spPr bwMode="auto">
              <a:xfrm>
                <a:off x="2403" y="1436"/>
                <a:ext cx="68" cy="87"/>
              </a:xfrm>
              <a:custGeom>
                <a:avLst/>
                <a:gdLst>
                  <a:gd name="T0" fmla="*/ 67 w 68"/>
                  <a:gd name="T1" fmla="*/ 0 h 87"/>
                  <a:gd name="T2" fmla="*/ 68 w 68"/>
                  <a:gd name="T3" fmla="*/ 4 h 87"/>
                  <a:gd name="T4" fmla="*/ 65 w 68"/>
                  <a:gd name="T5" fmla="*/ 15 h 87"/>
                  <a:gd name="T6" fmla="*/ 59 w 68"/>
                  <a:gd name="T7" fmla="*/ 27 h 87"/>
                  <a:gd name="T8" fmla="*/ 50 w 68"/>
                  <a:gd name="T9" fmla="*/ 41 h 87"/>
                  <a:gd name="T10" fmla="*/ 39 w 68"/>
                  <a:gd name="T11" fmla="*/ 55 h 87"/>
                  <a:gd name="T12" fmla="*/ 27 w 68"/>
                  <a:gd name="T13" fmla="*/ 69 h 87"/>
                  <a:gd name="T14" fmla="*/ 13 w 68"/>
                  <a:gd name="T15" fmla="*/ 80 h 87"/>
                  <a:gd name="T16" fmla="*/ 0 w 68"/>
                  <a:gd name="T17" fmla="*/ 87 h 87"/>
                  <a:gd name="T18" fmla="*/ 6 w 68"/>
                  <a:gd name="T19" fmla="*/ 80 h 87"/>
                  <a:gd name="T20" fmla="*/ 13 w 68"/>
                  <a:gd name="T21" fmla="*/ 68 h 87"/>
                  <a:gd name="T22" fmla="*/ 22 w 68"/>
                  <a:gd name="T23" fmla="*/ 53 h 87"/>
                  <a:gd name="T24" fmla="*/ 34 w 68"/>
                  <a:gd name="T25" fmla="*/ 38 h 87"/>
                  <a:gd name="T26" fmla="*/ 44 w 68"/>
                  <a:gd name="T27" fmla="*/ 24 h 87"/>
                  <a:gd name="T28" fmla="*/ 53 w 68"/>
                  <a:gd name="T29" fmla="*/ 10 h 87"/>
                  <a:gd name="T30" fmla="*/ 61 w 68"/>
                  <a:gd name="T31" fmla="*/ 1 h 87"/>
                  <a:gd name="T32" fmla="*/ 67 w 68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87"/>
                  <a:gd name="T53" fmla="*/ 68 w 68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87">
                    <a:moveTo>
                      <a:pt x="67" y="0"/>
                    </a:moveTo>
                    <a:lnTo>
                      <a:pt x="68" y="4"/>
                    </a:lnTo>
                    <a:lnTo>
                      <a:pt x="65" y="15"/>
                    </a:lnTo>
                    <a:lnTo>
                      <a:pt x="59" y="27"/>
                    </a:lnTo>
                    <a:lnTo>
                      <a:pt x="50" y="41"/>
                    </a:lnTo>
                    <a:lnTo>
                      <a:pt x="39" y="55"/>
                    </a:lnTo>
                    <a:lnTo>
                      <a:pt x="27" y="69"/>
                    </a:lnTo>
                    <a:lnTo>
                      <a:pt x="13" y="80"/>
                    </a:lnTo>
                    <a:lnTo>
                      <a:pt x="0" y="87"/>
                    </a:lnTo>
                    <a:lnTo>
                      <a:pt x="6" y="80"/>
                    </a:lnTo>
                    <a:lnTo>
                      <a:pt x="13" y="68"/>
                    </a:lnTo>
                    <a:lnTo>
                      <a:pt x="22" y="53"/>
                    </a:lnTo>
                    <a:lnTo>
                      <a:pt x="34" y="38"/>
                    </a:lnTo>
                    <a:lnTo>
                      <a:pt x="44" y="24"/>
                    </a:lnTo>
                    <a:lnTo>
                      <a:pt x="53" y="10"/>
                    </a:lnTo>
                    <a:lnTo>
                      <a:pt x="61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1" name="Freeform 105"/>
              <p:cNvSpPr>
                <a:spLocks/>
              </p:cNvSpPr>
              <p:nvPr/>
            </p:nvSpPr>
            <p:spPr bwMode="auto">
              <a:xfrm>
                <a:off x="2349" y="1424"/>
                <a:ext cx="66" cy="101"/>
              </a:xfrm>
              <a:custGeom>
                <a:avLst/>
                <a:gdLst>
                  <a:gd name="T0" fmla="*/ 65 w 66"/>
                  <a:gd name="T1" fmla="*/ 0 h 101"/>
                  <a:gd name="T2" fmla="*/ 66 w 66"/>
                  <a:gd name="T3" fmla="*/ 6 h 101"/>
                  <a:gd name="T4" fmla="*/ 63 w 66"/>
                  <a:gd name="T5" fmla="*/ 18 h 101"/>
                  <a:gd name="T6" fmla="*/ 57 w 66"/>
                  <a:gd name="T7" fmla="*/ 33 h 101"/>
                  <a:gd name="T8" fmla="*/ 48 w 66"/>
                  <a:gd name="T9" fmla="*/ 50 h 101"/>
                  <a:gd name="T10" fmla="*/ 36 w 66"/>
                  <a:gd name="T11" fmla="*/ 67 h 101"/>
                  <a:gd name="T12" fmla="*/ 23 w 66"/>
                  <a:gd name="T13" fmla="*/ 83 h 101"/>
                  <a:gd name="T14" fmla="*/ 11 w 66"/>
                  <a:gd name="T15" fmla="*/ 95 h 101"/>
                  <a:gd name="T16" fmla="*/ 0 w 66"/>
                  <a:gd name="T17" fmla="*/ 101 h 101"/>
                  <a:gd name="T18" fmla="*/ 4 w 66"/>
                  <a:gd name="T19" fmla="*/ 93 h 101"/>
                  <a:gd name="T20" fmla="*/ 11 w 66"/>
                  <a:gd name="T21" fmla="*/ 80 h 101"/>
                  <a:gd name="T22" fmla="*/ 20 w 66"/>
                  <a:gd name="T23" fmla="*/ 62 h 101"/>
                  <a:gd name="T24" fmla="*/ 32 w 66"/>
                  <a:gd name="T25" fmla="*/ 44 h 101"/>
                  <a:gd name="T26" fmla="*/ 42 w 66"/>
                  <a:gd name="T27" fmla="*/ 27 h 101"/>
                  <a:gd name="T28" fmla="*/ 53 w 66"/>
                  <a:gd name="T29" fmla="*/ 12 h 101"/>
                  <a:gd name="T30" fmla="*/ 60 w 66"/>
                  <a:gd name="T31" fmla="*/ 3 h 101"/>
                  <a:gd name="T32" fmla="*/ 65 w 66"/>
                  <a:gd name="T33" fmla="*/ 0 h 10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01"/>
                  <a:gd name="T53" fmla="*/ 66 w 66"/>
                  <a:gd name="T54" fmla="*/ 101 h 10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01">
                    <a:moveTo>
                      <a:pt x="65" y="0"/>
                    </a:moveTo>
                    <a:lnTo>
                      <a:pt x="66" y="6"/>
                    </a:lnTo>
                    <a:lnTo>
                      <a:pt x="63" y="18"/>
                    </a:lnTo>
                    <a:lnTo>
                      <a:pt x="57" y="33"/>
                    </a:lnTo>
                    <a:lnTo>
                      <a:pt x="48" y="50"/>
                    </a:lnTo>
                    <a:lnTo>
                      <a:pt x="36" y="67"/>
                    </a:lnTo>
                    <a:lnTo>
                      <a:pt x="23" y="83"/>
                    </a:lnTo>
                    <a:lnTo>
                      <a:pt x="11" y="95"/>
                    </a:lnTo>
                    <a:lnTo>
                      <a:pt x="0" y="101"/>
                    </a:lnTo>
                    <a:lnTo>
                      <a:pt x="4" y="93"/>
                    </a:lnTo>
                    <a:lnTo>
                      <a:pt x="11" y="80"/>
                    </a:lnTo>
                    <a:lnTo>
                      <a:pt x="20" y="62"/>
                    </a:lnTo>
                    <a:lnTo>
                      <a:pt x="32" y="44"/>
                    </a:lnTo>
                    <a:lnTo>
                      <a:pt x="42" y="27"/>
                    </a:lnTo>
                    <a:lnTo>
                      <a:pt x="53" y="12"/>
                    </a:lnTo>
                    <a:lnTo>
                      <a:pt x="60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2" name="Freeform 106"/>
              <p:cNvSpPr>
                <a:spLocks/>
              </p:cNvSpPr>
              <p:nvPr/>
            </p:nvSpPr>
            <p:spPr bwMode="auto">
              <a:xfrm>
                <a:off x="2270" y="1417"/>
                <a:ext cx="49" cy="96"/>
              </a:xfrm>
              <a:custGeom>
                <a:avLst/>
                <a:gdLst>
                  <a:gd name="T0" fmla="*/ 48 w 49"/>
                  <a:gd name="T1" fmla="*/ 0 h 96"/>
                  <a:gd name="T2" fmla="*/ 49 w 49"/>
                  <a:gd name="T3" fmla="*/ 4 h 96"/>
                  <a:gd name="T4" fmla="*/ 48 w 49"/>
                  <a:gd name="T5" fmla="*/ 14 h 96"/>
                  <a:gd name="T6" fmla="*/ 45 w 49"/>
                  <a:gd name="T7" fmla="*/ 29 h 96"/>
                  <a:gd name="T8" fmla="*/ 39 w 49"/>
                  <a:gd name="T9" fmla="*/ 44 h 96"/>
                  <a:gd name="T10" fmla="*/ 31 w 49"/>
                  <a:gd name="T11" fmla="*/ 60 h 96"/>
                  <a:gd name="T12" fmla="*/ 22 w 49"/>
                  <a:gd name="T13" fmla="*/ 75 h 96"/>
                  <a:gd name="T14" fmla="*/ 12 w 49"/>
                  <a:gd name="T15" fmla="*/ 88 h 96"/>
                  <a:gd name="T16" fmla="*/ 0 w 49"/>
                  <a:gd name="T17" fmla="*/ 96 h 96"/>
                  <a:gd name="T18" fmla="*/ 5 w 49"/>
                  <a:gd name="T19" fmla="*/ 87 h 96"/>
                  <a:gd name="T20" fmla="*/ 11 w 49"/>
                  <a:gd name="T21" fmla="*/ 72 h 96"/>
                  <a:gd name="T22" fmla="*/ 17 w 49"/>
                  <a:gd name="T23" fmla="*/ 56 h 96"/>
                  <a:gd name="T24" fmla="*/ 24 w 49"/>
                  <a:gd name="T25" fmla="*/ 40 h 96"/>
                  <a:gd name="T26" fmla="*/ 31 w 49"/>
                  <a:gd name="T27" fmla="*/ 23 h 96"/>
                  <a:gd name="T28" fmla="*/ 37 w 49"/>
                  <a:gd name="T29" fmla="*/ 10 h 96"/>
                  <a:gd name="T30" fmla="*/ 43 w 49"/>
                  <a:gd name="T31" fmla="*/ 1 h 96"/>
                  <a:gd name="T32" fmla="*/ 48 w 49"/>
                  <a:gd name="T33" fmla="*/ 0 h 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96"/>
                  <a:gd name="T53" fmla="*/ 49 w 49"/>
                  <a:gd name="T54" fmla="*/ 96 h 9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96">
                    <a:moveTo>
                      <a:pt x="48" y="0"/>
                    </a:moveTo>
                    <a:lnTo>
                      <a:pt x="49" y="4"/>
                    </a:lnTo>
                    <a:lnTo>
                      <a:pt x="48" y="14"/>
                    </a:lnTo>
                    <a:lnTo>
                      <a:pt x="45" y="29"/>
                    </a:lnTo>
                    <a:lnTo>
                      <a:pt x="39" y="44"/>
                    </a:lnTo>
                    <a:lnTo>
                      <a:pt x="31" y="60"/>
                    </a:lnTo>
                    <a:lnTo>
                      <a:pt x="22" y="75"/>
                    </a:lnTo>
                    <a:lnTo>
                      <a:pt x="12" y="88"/>
                    </a:lnTo>
                    <a:lnTo>
                      <a:pt x="0" y="96"/>
                    </a:lnTo>
                    <a:lnTo>
                      <a:pt x="5" y="87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4" y="40"/>
                    </a:lnTo>
                    <a:lnTo>
                      <a:pt x="31" y="23"/>
                    </a:lnTo>
                    <a:lnTo>
                      <a:pt x="37" y="10"/>
                    </a:lnTo>
                    <a:lnTo>
                      <a:pt x="43" y="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3" name="Freeform 107"/>
              <p:cNvSpPr>
                <a:spLocks/>
              </p:cNvSpPr>
              <p:nvPr/>
            </p:nvSpPr>
            <p:spPr bwMode="auto">
              <a:xfrm>
                <a:off x="2229" y="1420"/>
                <a:ext cx="52" cy="71"/>
              </a:xfrm>
              <a:custGeom>
                <a:avLst/>
                <a:gdLst>
                  <a:gd name="T0" fmla="*/ 50 w 52"/>
                  <a:gd name="T1" fmla="*/ 0 h 71"/>
                  <a:gd name="T2" fmla="*/ 52 w 52"/>
                  <a:gd name="T3" fmla="*/ 4 h 71"/>
                  <a:gd name="T4" fmla="*/ 47 w 52"/>
                  <a:gd name="T5" fmla="*/ 13 h 71"/>
                  <a:gd name="T6" fmla="*/ 41 w 52"/>
                  <a:gd name="T7" fmla="*/ 25 h 71"/>
                  <a:gd name="T8" fmla="*/ 34 w 52"/>
                  <a:gd name="T9" fmla="*/ 37 h 71"/>
                  <a:gd name="T10" fmla="*/ 24 w 52"/>
                  <a:gd name="T11" fmla="*/ 50 h 71"/>
                  <a:gd name="T12" fmla="*/ 15 w 52"/>
                  <a:gd name="T13" fmla="*/ 60 h 71"/>
                  <a:gd name="T14" fmla="*/ 6 w 52"/>
                  <a:gd name="T15" fmla="*/ 68 h 71"/>
                  <a:gd name="T16" fmla="*/ 0 w 52"/>
                  <a:gd name="T17" fmla="*/ 71 h 71"/>
                  <a:gd name="T18" fmla="*/ 4 w 52"/>
                  <a:gd name="T19" fmla="*/ 63 h 71"/>
                  <a:gd name="T20" fmla="*/ 10 w 52"/>
                  <a:gd name="T21" fmla="*/ 54 h 71"/>
                  <a:gd name="T22" fmla="*/ 18 w 52"/>
                  <a:gd name="T23" fmla="*/ 43 h 71"/>
                  <a:gd name="T24" fmla="*/ 25 w 52"/>
                  <a:gd name="T25" fmla="*/ 31 h 71"/>
                  <a:gd name="T26" fmla="*/ 32 w 52"/>
                  <a:gd name="T27" fmla="*/ 19 h 71"/>
                  <a:gd name="T28" fmla="*/ 40 w 52"/>
                  <a:gd name="T29" fmla="*/ 10 h 71"/>
                  <a:gd name="T30" fmla="*/ 46 w 52"/>
                  <a:gd name="T31" fmla="*/ 3 h 71"/>
                  <a:gd name="T32" fmla="*/ 50 w 5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71"/>
                  <a:gd name="T53" fmla="*/ 52 w 5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71">
                    <a:moveTo>
                      <a:pt x="50" y="0"/>
                    </a:moveTo>
                    <a:lnTo>
                      <a:pt x="52" y="4"/>
                    </a:lnTo>
                    <a:lnTo>
                      <a:pt x="47" y="13"/>
                    </a:lnTo>
                    <a:lnTo>
                      <a:pt x="41" y="25"/>
                    </a:lnTo>
                    <a:lnTo>
                      <a:pt x="34" y="37"/>
                    </a:lnTo>
                    <a:lnTo>
                      <a:pt x="24" y="50"/>
                    </a:lnTo>
                    <a:lnTo>
                      <a:pt x="15" y="60"/>
                    </a:lnTo>
                    <a:lnTo>
                      <a:pt x="6" y="68"/>
                    </a:lnTo>
                    <a:lnTo>
                      <a:pt x="0" y="71"/>
                    </a:lnTo>
                    <a:lnTo>
                      <a:pt x="4" y="63"/>
                    </a:lnTo>
                    <a:lnTo>
                      <a:pt x="10" y="54"/>
                    </a:lnTo>
                    <a:lnTo>
                      <a:pt x="18" y="43"/>
                    </a:lnTo>
                    <a:lnTo>
                      <a:pt x="25" y="31"/>
                    </a:lnTo>
                    <a:lnTo>
                      <a:pt x="32" y="19"/>
                    </a:lnTo>
                    <a:lnTo>
                      <a:pt x="40" y="10"/>
                    </a:lnTo>
                    <a:lnTo>
                      <a:pt x="46" y="3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4" name="Freeform 108"/>
              <p:cNvSpPr>
                <a:spLocks/>
              </p:cNvSpPr>
              <p:nvPr/>
            </p:nvSpPr>
            <p:spPr bwMode="auto">
              <a:xfrm>
                <a:off x="2220" y="1430"/>
                <a:ext cx="19" cy="52"/>
              </a:xfrm>
              <a:custGeom>
                <a:avLst/>
                <a:gdLst>
                  <a:gd name="T0" fmla="*/ 16 w 19"/>
                  <a:gd name="T1" fmla="*/ 0 h 52"/>
                  <a:gd name="T2" fmla="*/ 19 w 19"/>
                  <a:gd name="T3" fmla="*/ 9 h 52"/>
                  <a:gd name="T4" fmla="*/ 16 w 19"/>
                  <a:gd name="T5" fmla="*/ 27 h 52"/>
                  <a:gd name="T6" fmla="*/ 10 w 19"/>
                  <a:gd name="T7" fmla="*/ 43 h 52"/>
                  <a:gd name="T8" fmla="*/ 0 w 19"/>
                  <a:gd name="T9" fmla="*/ 52 h 52"/>
                  <a:gd name="T10" fmla="*/ 6 w 19"/>
                  <a:gd name="T11" fmla="*/ 38 h 52"/>
                  <a:gd name="T12" fmla="*/ 9 w 19"/>
                  <a:gd name="T13" fmla="*/ 19 h 52"/>
                  <a:gd name="T14" fmla="*/ 10 w 19"/>
                  <a:gd name="T15" fmla="*/ 4 h 52"/>
                  <a:gd name="T16" fmla="*/ 16 w 19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52"/>
                  <a:gd name="T29" fmla="*/ 19 w 19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52">
                    <a:moveTo>
                      <a:pt x="16" y="0"/>
                    </a:moveTo>
                    <a:lnTo>
                      <a:pt x="19" y="9"/>
                    </a:lnTo>
                    <a:lnTo>
                      <a:pt x="16" y="27"/>
                    </a:lnTo>
                    <a:lnTo>
                      <a:pt x="10" y="43"/>
                    </a:lnTo>
                    <a:lnTo>
                      <a:pt x="0" y="52"/>
                    </a:lnTo>
                    <a:lnTo>
                      <a:pt x="6" y="38"/>
                    </a:lnTo>
                    <a:lnTo>
                      <a:pt x="9" y="19"/>
                    </a:lnTo>
                    <a:lnTo>
                      <a:pt x="10" y="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5" name="Freeform 109"/>
              <p:cNvSpPr>
                <a:spLocks/>
              </p:cNvSpPr>
              <p:nvPr/>
            </p:nvSpPr>
            <p:spPr bwMode="auto">
              <a:xfrm>
                <a:off x="2492" y="1464"/>
                <a:ext cx="41" cy="41"/>
              </a:xfrm>
              <a:custGeom>
                <a:avLst/>
                <a:gdLst>
                  <a:gd name="T0" fmla="*/ 0 w 41"/>
                  <a:gd name="T1" fmla="*/ 41 h 41"/>
                  <a:gd name="T2" fmla="*/ 7 w 41"/>
                  <a:gd name="T3" fmla="*/ 31 h 41"/>
                  <a:gd name="T4" fmla="*/ 17 w 41"/>
                  <a:gd name="T5" fmla="*/ 15 h 41"/>
                  <a:gd name="T6" fmla="*/ 29 w 41"/>
                  <a:gd name="T7" fmla="*/ 1 h 41"/>
                  <a:gd name="T8" fmla="*/ 40 w 41"/>
                  <a:gd name="T9" fmla="*/ 0 h 41"/>
                  <a:gd name="T10" fmla="*/ 41 w 41"/>
                  <a:gd name="T11" fmla="*/ 4 h 41"/>
                  <a:gd name="T12" fmla="*/ 40 w 41"/>
                  <a:gd name="T13" fmla="*/ 10 h 41"/>
                  <a:gd name="T14" fmla="*/ 34 w 41"/>
                  <a:gd name="T15" fmla="*/ 16 h 41"/>
                  <a:gd name="T16" fmla="*/ 26 w 41"/>
                  <a:gd name="T17" fmla="*/ 22 h 41"/>
                  <a:gd name="T18" fmla="*/ 19 w 41"/>
                  <a:gd name="T19" fmla="*/ 28 h 41"/>
                  <a:gd name="T20" fmla="*/ 12 w 41"/>
                  <a:gd name="T21" fmla="*/ 33 h 41"/>
                  <a:gd name="T22" fmla="*/ 4 w 41"/>
                  <a:gd name="T23" fmla="*/ 38 h 41"/>
                  <a:gd name="T24" fmla="*/ 0 w 41"/>
                  <a:gd name="T25" fmla="*/ 41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41"/>
                  <a:gd name="T41" fmla="*/ 41 w 41"/>
                  <a:gd name="T42" fmla="*/ 41 h 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41">
                    <a:moveTo>
                      <a:pt x="0" y="41"/>
                    </a:moveTo>
                    <a:lnTo>
                      <a:pt x="7" y="31"/>
                    </a:lnTo>
                    <a:lnTo>
                      <a:pt x="17" y="15"/>
                    </a:lnTo>
                    <a:lnTo>
                      <a:pt x="29" y="1"/>
                    </a:lnTo>
                    <a:lnTo>
                      <a:pt x="40" y="0"/>
                    </a:lnTo>
                    <a:lnTo>
                      <a:pt x="41" y="4"/>
                    </a:lnTo>
                    <a:lnTo>
                      <a:pt x="40" y="10"/>
                    </a:lnTo>
                    <a:lnTo>
                      <a:pt x="34" y="16"/>
                    </a:lnTo>
                    <a:lnTo>
                      <a:pt x="26" y="22"/>
                    </a:lnTo>
                    <a:lnTo>
                      <a:pt x="19" y="28"/>
                    </a:lnTo>
                    <a:lnTo>
                      <a:pt x="12" y="33"/>
                    </a:lnTo>
                    <a:lnTo>
                      <a:pt x="4" y="38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6" name="Freeform 110"/>
              <p:cNvSpPr>
                <a:spLocks/>
              </p:cNvSpPr>
              <p:nvPr/>
            </p:nvSpPr>
            <p:spPr bwMode="auto">
              <a:xfrm>
                <a:off x="2501" y="1492"/>
                <a:ext cx="53" cy="12"/>
              </a:xfrm>
              <a:custGeom>
                <a:avLst/>
                <a:gdLst>
                  <a:gd name="T0" fmla="*/ 0 w 53"/>
                  <a:gd name="T1" fmla="*/ 10 h 12"/>
                  <a:gd name="T2" fmla="*/ 3 w 53"/>
                  <a:gd name="T3" fmla="*/ 10 h 12"/>
                  <a:gd name="T4" fmla="*/ 10 w 53"/>
                  <a:gd name="T5" fmla="*/ 10 h 12"/>
                  <a:gd name="T6" fmla="*/ 19 w 53"/>
                  <a:gd name="T7" fmla="*/ 10 h 12"/>
                  <a:gd name="T8" fmla="*/ 28 w 53"/>
                  <a:gd name="T9" fmla="*/ 12 h 12"/>
                  <a:gd name="T10" fmla="*/ 37 w 53"/>
                  <a:gd name="T11" fmla="*/ 12 h 12"/>
                  <a:gd name="T12" fmla="*/ 45 w 53"/>
                  <a:gd name="T13" fmla="*/ 10 h 12"/>
                  <a:gd name="T14" fmla="*/ 51 w 53"/>
                  <a:gd name="T15" fmla="*/ 7 h 12"/>
                  <a:gd name="T16" fmla="*/ 53 w 53"/>
                  <a:gd name="T17" fmla="*/ 5 h 12"/>
                  <a:gd name="T18" fmla="*/ 51 w 53"/>
                  <a:gd name="T19" fmla="*/ 2 h 12"/>
                  <a:gd name="T20" fmla="*/ 45 w 53"/>
                  <a:gd name="T21" fmla="*/ 0 h 12"/>
                  <a:gd name="T22" fmla="*/ 38 w 53"/>
                  <a:gd name="T23" fmla="*/ 0 h 12"/>
                  <a:gd name="T24" fmla="*/ 31 w 53"/>
                  <a:gd name="T25" fmla="*/ 2 h 12"/>
                  <a:gd name="T26" fmla="*/ 20 w 53"/>
                  <a:gd name="T27" fmla="*/ 5 h 12"/>
                  <a:gd name="T28" fmla="*/ 13 w 53"/>
                  <a:gd name="T29" fmla="*/ 6 h 12"/>
                  <a:gd name="T30" fmla="*/ 6 w 53"/>
                  <a:gd name="T31" fmla="*/ 9 h 12"/>
                  <a:gd name="T32" fmla="*/ 0 w 53"/>
                  <a:gd name="T33" fmla="*/ 1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12"/>
                  <a:gd name="T53" fmla="*/ 53 w 5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12">
                    <a:moveTo>
                      <a:pt x="0" y="10"/>
                    </a:moveTo>
                    <a:lnTo>
                      <a:pt x="3" y="10"/>
                    </a:lnTo>
                    <a:lnTo>
                      <a:pt x="10" y="10"/>
                    </a:lnTo>
                    <a:lnTo>
                      <a:pt x="19" y="10"/>
                    </a:lnTo>
                    <a:lnTo>
                      <a:pt x="28" y="12"/>
                    </a:lnTo>
                    <a:lnTo>
                      <a:pt x="37" y="12"/>
                    </a:lnTo>
                    <a:lnTo>
                      <a:pt x="45" y="10"/>
                    </a:lnTo>
                    <a:lnTo>
                      <a:pt x="51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1" y="2"/>
                    </a:lnTo>
                    <a:lnTo>
                      <a:pt x="20" y="5"/>
                    </a:lnTo>
                    <a:lnTo>
                      <a:pt x="13" y="6"/>
                    </a:lnTo>
                    <a:lnTo>
                      <a:pt x="6" y="9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7" name="Freeform 111"/>
              <p:cNvSpPr>
                <a:spLocks/>
              </p:cNvSpPr>
              <p:nvPr/>
            </p:nvSpPr>
            <p:spPr bwMode="auto">
              <a:xfrm>
                <a:off x="2490" y="1504"/>
                <a:ext cx="53" cy="40"/>
              </a:xfrm>
              <a:custGeom>
                <a:avLst/>
                <a:gdLst>
                  <a:gd name="T0" fmla="*/ 0 w 53"/>
                  <a:gd name="T1" fmla="*/ 0 h 40"/>
                  <a:gd name="T2" fmla="*/ 8 w 53"/>
                  <a:gd name="T3" fmla="*/ 3 h 40"/>
                  <a:gd name="T4" fmla="*/ 17 w 53"/>
                  <a:gd name="T5" fmla="*/ 9 h 40"/>
                  <a:gd name="T6" fmla="*/ 25 w 53"/>
                  <a:gd name="T7" fmla="*/ 15 h 40"/>
                  <a:gd name="T8" fmla="*/ 36 w 53"/>
                  <a:gd name="T9" fmla="*/ 21 h 40"/>
                  <a:gd name="T10" fmla="*/ 43 w 53"/>
                  <a:gd name="T11" fmla="*/ 27 h 40"/>
                  <a:gd name="T12" fmla="*/ 50 w 53"/>
                  <a:gd name="T13" fmla="*/ 32 h 40"/>
                  <a:gd name="T14" fmla="*/ 53 w 53"/>
                  <a:gd name="T15" fmla="*/ 37 h 40"/>
                  <a:gd name="T16" fmla="*/ 52 w 53"/>
                  <a:gd name="T17" fmla="*/ 40 h 40"/>
                  <a:gd name="T18" fmla="*/ 48 w 53"/>
                  <a:gd name="T19" fmla="*/ 40 h 40"/>
                  <a:gd name="T20" fmla="*/ 42 w 53"/>
                  <a:gd name="T21" fmla="*/ 37 h 40"/>
                  <a:gd name="T22" fmla="*/ 34 w 53"/>
                  <a:gd name="T23" fmla="*/ 32 h 40"/>
                  <a:gd name="T24" fmla="*/ 27 w 53"/>
                  <a:gd name="T25" fmla="*/ 25 h 40"/>
                  <a:gd name="T26" fmla="*/ 18 w 53"/>
                  <a:gd name="T27" fmla="*/ 18 h 40"/>
                  <a:gd name="T28" fmla="*/ 11 w 53"/>
                  <a:gd name="T29" fmla="*/ 10 h 40"/>
                  <a:gd name="T30" fmla="*/ 5 w 53"/>
                  <a:gd name="T31" fmla="*/ 4 h 40"/>
                  <a:gd name="T32" fmla="*/ 0 w 53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40"/>
                  <a:gd name="T53" fmla="*/ 53 w 53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40">
                    <a:moveTo>
                      <a:pt x="0" y="0"/>
                    </a:moveTo>
                    <a:lnTo>
                      <a:pt x="8" y="3"/>
                    </a:lnTo>
                    <a:lnTo>
                      <a:pt x="17" y="9"/>
                    </a:lnTo>
                    <a:lnTo>
                      <a:pt x="25" y="15"/>
                    </a:lnTo>
                    <a:lnTo>
                      <a:pt x="36" y="21"/>
                    </a:lnTo>
                    <a:lnTo>
                      <a:pt x="43" y="27"/>
                    </a:lnTo>
                    <a:lnTo>
                      <a:pt x="50" y="32"/>
                    </a:lnTo>
                    <a:lnTo>
                      <a:pt x="53" y="37"/>
                    </a:lnTo>
                    <a:lnTo>
                      <a:pt x="52" y="40"/>
                    </a:lnTo>
                    <a:lnTo>
                      <a:pt x="48" y="40"/>
                    </a:lnTo>
                    <a:lnTo>
                      <a:pt x="42" y="37"/>
                    </a:lnTo>
                    <a:lnTo>
                      <a:pt x="34" y="32"/>
                    </a:lnTo>
                    <a:lnTo>
                      <a:pt x="27" y="25"/>
                    </a:lnTo>
                    <a:lnTo>
                      <a:pt x="18" y="18"/>
                    </a:lnTo>
                    <a:lnTo>
                      <a:pt x="11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8" name="Freeform 112"/>
              <p:cNvSpPr>
                <a:spLocks/>
              </p:cNvSpPr>
              <p:nvPr/>
            </p:nvSpPr>
            <p:spPr bwMode="auto">
              <a:xfrm>
                <a:off x="2223" y="1488"/>
                <a:ext cx="13" cy="66"/>
              </a:xfrm>
              <a:custGeom>
                <a:avLst/>
                <a:gdLst>
                  <a:gd name="T0" fmla="*/ 7 w 13"/>
                  <a:gd name="T1" fmla="*/ 0 h 66"/>
                  <a:gd name="T2" fmla="*/ 10 w 13"/>
                  <a:gd name="T3" fmla="*/ 17 h 66"/>
                  <a:gd name="T4" fmla="*/ 13 w 13"/>
                  <a:gd name="T5" fmla="*/ 38 h 66"/>
                  <a:gd name="T6" fmla="*/ 13 w 13"/>
                  <a:gd name="T7" fmla="*/ 57 h 66"/>
                  <a:gd name="T8" fmla="*/ 6 w 13"/>
                  <a:gd name="T9" fmla="*/ 66 h 66"/>
                  <a:gd name="T10" fmla="*/ 0 w 13"/>
                  <a:gd name="T11" fmla="*/ 59 h 66"/>
                  <a:gd name="T12" fmla="*/ 2 w 13"/>
                  <a:gd name="T13" fmla="*/ 40 h 66"/>
                  <a:gd name="T14" fmla="*/ 5 w 13"/>
                  <a:gd name="T15" fmla="*/ 17 h 66"/>
                  <a:gd name="T16" fmla="*/ 7 w 13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6"/>
                  <a:gd name="T29" fmla="*/ 13 w 13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6">
                    <a:moveTo>
                      <a:pt x="7" y="0"/>
                    </a:moveTo>
                    <a:lnTo>
                      <a:pt x="10" y="17"/>
                    </a:lnTo>
                    <a:lnTo>
                      <a:pt x="13" y="38"/>
                    </a:lnTo>
                    <a:lnTo>
                      <a:pt x="13" y="57"/>
                    </a:lnTo>
                    <a:lnTo>
                      <a:pt x="6" y="66"/>
                    </a:lnTo>
                    <a:lnTo>
                      <a:pt x="0" y="59"/>
                    </a:lnTo>
                    <a:lnTo>
                      <a:pt x="2" y="40"/>
                    </a:lnTo>
                    <a:lnTo>
                      <a:pt x="5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59" name="Freeform 113"/>
              <p:cNvSpPr>
                <a:spLocks/>
              </p:cNvSpPr>
              <p:nvPr/>
            </p:nvSpPr>
            <p:spPr bwMode="auto">
              <a:xfrm>
                <a:off x="2194" y="1477"/>
                <a:ext cx="25" cy="65"/>
              </a:xfrm>
              <a:custGeom>
                <a:avLst/>
                <a:gdLst>
                  <a:gd name="T0" fmla="*/ 25 w 25"/>
                  <a:gd name="T1" fmla="*/ 0 h 65"/>
                  <a:gd name="T2" fmla="*/ 23 w 25"/>
                  <a:gd name="T3" fmla="*/ 15 h 65"/>
                  <a:gd name="T4" fmla="*/ 19 w 25"/>
                  <a:gd name="T5" fmla="*/ 37 h 65"/>
                  <a:gd name="T6" fmla="*/ 13 w 25"/>
                  <a:gd name="T7" fmla="*/ 56 h 65"/>
                  <a:gd name="T8" fmla="*/ 2 w 25"/>
                  <a:gd name="T9" fmla="*/ 65 h 65"/>
                  <a:gd name="T10" fmla="*/ 0 w 25"/>
                  <a:gd name="T11" fmla="*/ 56 h 65"/>
                  <a:gd name="T12" fmla="*/ 7 w 25"/>
                  <a:gd name="T13" fmla="*/ 37 h 65"/>
                  <a:gd name="T14" fmla="*/ 17 w 25"/>
                  <a:gd name="T15" fmla="*/ 15 h 65"/>
                  <a:gd name="T16" fmla="*/ 25 w 25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65"/>
                  <a:gd name="T29" fmla="*/ 25 w 25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65">
                    <a:moveTo>
                      <a:pt x="25" y="0"/>
                    </a:moveTo>
                    <a:lnTo>
                      <a:pt x="23" y="15"/>
                    </a:lnTo>
                    <a:lnTo>
                      <a:pt x="19" y="37"/>
                    </a:lnTo>
                    <a:lnTo>
                      <a:pt x="13" y="56"/>
                    </a:lnTo>
                    <a:lnTo>
                      <a:pt x="2" y="65"/>
                    </a:lnTo>
                    <a:lnTo>
                      <a:pt x="0" y="56"/>
                    </a:lnTo>
                    <a:lnTo>
                      <a:pt x="7" y="37"/>
                    </a:lnTo>
                    <a:lnTo>
                      <a:pt x="17" y="15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0" name="Freeform 114"/>
              <p:cNvSpPr>
                <a:spLocks/>
              </p:cNvSpPr>
              <p:nvPr/>
            </p:nvSpPr>
            <p:spPr bwMode="auto">
              <a:xfrm>
                <a:off x="2250" y="1491"/>
                <a:ext cx="13" cy="62"/>
              </a:xfrm>
              <a:custGeom>
                <a:avLst/>
                <a:gdLst>
                  <a:gd name="T0" fmla="*/ 3 w 13"/>
                  <a:gd name="T1" fmla="*/ 0 h 62"/>
                  <a:gd name="T2" fmla="*/ 9 w 13"/>
                  <a:gd name="T3" fmla="*/ 8 h 62"/>
                  <a:gd name="T4" fmla="*/ 13 w 13"/>
                  <a:gd name="T5" fmla="*/ 28 h 62"/>
                  <a:gd name="T6" fmla="*/ 13 w 13"/>
                  <a:gd name="T7" fmla="*/ 48 h 62"/>
                  <a:gd name="T8" fmla="*/ 6 w 13"/>
                  <a:gd name="T9" fmla="*/ 62 h 62"/>
                  <a:gd name="T10" fmla="*/ 0 w 13"/>
                  <a:gd name="T11" fmla="*/ 57 h 62"/>
                  <a:gd name="T12" fmla="*/ 0 w 13"/>
                  <a:gd name="T13" fmla="*/ 40 h 62"/>
                  <a:gd name="T14" fmla="*/ 3 w 13"/>
                  <a:gd name="T15" fmla="*/ 17 h 62"/>
                  <a:gd name="T16" fmla="*/ 3 w 13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62"/>
                  <a:gd name="T29" fmla="*/ 13 w 13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62">
                    <a:moveTo>
                      <a:pt x="3" y="0"/>
                    </a:moveTo>
                    <a:lnTo>
                      <a:pt x="9" y="8"/>
                    </a:lnTo>
                    <a:lnTo>
                      <a:pt x="13" y="28"/>
                    </a:lnTo>
                    <a:lnTo>
                      <a:pt x="13" y="48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3" y="1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1" name="Freeform 115"/>
              <p:cNvSpPr>
                <a:spLocks/>
              </p:cNvSpPr>
              <p:nvPr/>
            </p:nvSpPr>
            <p:spPr bwMode="auto">
              <a:xfrm>
                <a:off x="2273" y="1501"/>
                <a:ext cx="15" cy="66"/>
              </a:xfrm>
              <a:custGeom>
                <a:avLst/>
                <a:gdLst>
                  <a:gd name="T0" fmla="*/ 0 w 15"/>
                  <a:gd name="T1" fmla="*/ 0 h 66"/>
                  <a:gd name="T2" fmla="*/ 6 w 15"/>
                  <a:gd name="T3" fmla="*/ 13 h 66"/>
                  <a:gd name="T4" fmla="*/ 12 w 15"/>
                  <a:gd name="T5" fmla="*/ 34 h 66"/>
                  <a:gd name="T6" fmla="*/ 15 w 15"/>
                  <a:gd name="T7" fmla="*/ 55 h 66"/>
                  <a:gd name="T8" fmla="*/ 11 w 15"/>
                  <a:gd name="T9" fmla="*/ 66 h 66"/>
                  <a:gd name="T10" fmla="*/ 6 w 15"/>
                  <a:gd name="T11" fmla="*/ 62 h 66"/>
                  <a:gd name="T12" fmla="*/ 3 w 15"/>
                  <a:gd name="T13" fmla="*/ 44 h 66"/>
                  <a:gd name="T14" fmla="*/ 3 w 15"/>
                  <a:gd name="T15" fmla="*/ 21 h 66"/>
                  <a:gd name="T16" fmla="*/ 0 w 15"/>
                  <a:gd name="T17" fmla="*/ 0 h 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66"/>
                  <a:gd name="T29" fmla="*/ 15 w 15"/>
                  <a:gd name="T30" fmla="*/ 66 h 6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66">
                    <a:moveTo>
                      <a:pt x="0" y="0"/>
                    </a:moveTo>
                    <a:lnTo>
                      <a:pt x="6" y="13"/>
                    </a:lnTo>
                    <a:lnTo>
                      <a:pt x="12" y="34"/>
                    </a:lnTo>
                    <a:lnTo>
                      <a:pt x="15" y="55"/>
                    </a:lnTo>
                    <a:lnTo>
                      <a:pt x="11" y="66"/>
                    </a:lnTo>
                    <a:lnTo>
                      <a:pt x="6" y="62"/>
                    </a:lnTo>
                    <a:lnTo>
                      <a:pt x="3" y="44"/>
                    </a:lnTo>
                    <a:lnTo>
                      <a:pt x="3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2" name="Freeform 116"/>
              <p:cNvSpPr>
                <a:spLocks/>
              </p:cNvSpPr>
              <p:nvPr/>
            </p:nvSpPr>
            <p:spPr bwMode="auto">
              <a:xfrm>
                <a:off x="2297" y="1511"/>
                <a:ext cx="18" cy="67"/>
              </a:xfrm>
              <a:custGeom>
                <a:avLst/>
                <a:gdLst>
                  <a:gd name="T0" fmla="*/ 0 w 18"/>
                  <a:gd name="T1" fmla="*/ 0 h 67"/>
                  <a:gd name="T2" fmla="*/ 6 w 18"/>
                  <a:gd name="T3" fmla="*/ 15 h 67"/>
                  <a:gd name="T4" fmla="*/ 15 w 18"/>
                  <a:gd name="T5" fmla="*/ 37 h 67"/>
                  <a:gd name="T6" fmla="*/ 18 w 18"/>
                  <a:gd name="T7" fmla="*/ 58 h 67"/>
                  <a:gd name="T8" fmla="*/ 15 w 18"/>
                  <a:gd name="T9" fmla="*/ 67 h 67"/>
                  <a:gd name="T10" fmla="*/ 7 w 18"/>
                  <a:gd name="T11" fmla="*/ 59 h 67"/>
                  <a:gd name="T12" fmla="*/ 4 w 18"/>
                  <a:gd name="T13" fmla="*/ 40 h 67"/>
                  <a:gd name="T14" fmla="*/ 3 w 18"/>
                  <a:gd name="T15" fmla="*/ 20 h 67"/>
                  <a:gd name="T16" fmla="*/ 0 w 18"/>
                  <a:gd name="T17" fmla="*/ 0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67"/>
                  <a:gd name="T29" fmla="*/ 18 w 18"/>
                  <a:gd name="T30" fmla="*/ 67 h 6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67">
                    <a:moveTo>
                      <a:pt x="0" y="0"/>
                    </a:moveTo>
                    <a:lnTo>
                      <a:pt x="6" y="15"/>
                    </a:lnTo>
                    <a:lnTo>
                      <a:pt x="15" y="37"/>
                    </a:lnTo>
                    <a:lnTo>
                      <a:pt x="18" y="58"/>
                    </a:lnTo>
                    <a:lnTo>
                      <a:pt x="15" y="67"/>
                    </a:lnTo>
                    <a:lnTo>
                      <a:pt x="7" y="59"/>
                    </a:lnTo>
                    <a:lnTo>
                      <a:pt x="4" y="40"/>
                    </a:lnTo>
                    <a:lnTo>
                      <a:pt x="3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3" name="Freeform 117"/>
              <p:cNvSpPr>
                <a:spLocks/>
              </p:cNvSpPr>
              <p:nvPr/>
            </p:nvSpPr>
            <p:spPr bwMode="auto">
              <a:xfrm>
                <a:off x="2321" y="1516"/>
                <a:ext cx="22" cy="74"/>
              </a:xfrm>
              <a:custGeom>
                <a:avLst/>
                <a:gdLst>
                  <a:gd name="T0" fmla="*/ 0 w 22"/>
                  <a:gd name="T1" fmla="*/ 0 h 74"/>
                  <a:gd name="T2" fmla="*/ 10 w 22"/>
                  <a:gd name="T3" fmla="*/ 19 h 74"/>
                  <a:gd name="T4" fmla="*/ 19 w 22"/>
                  <a:gd name="T5" fmla="*/ 43 h 74"/>
                  <a:gd name="T6" fmla="*/ 22 w 22"/>
                  <a:gd name="T7" fmla="*/ 63 h 74"/>
                  <a:gd name="T8" fmla="*/ 16 w 22"/>
                  <a:gd name="T9" fmla="*/ 74 h 74"/>
                  <a:gd name="T10" fmla="*/ 7 w 22"/>
                  <a:gd name="T11" fmla="*/ 65 h 74"/>
                  <a:gd name="T12" fmla="*/ 4 w 22"/>
                  <a:gd name="T13" fmla="*/ 43 h 74"/>
                  <a:gd name="T14" fmla="*/ 2 w 22"/>
                  <a:gd name="T15" fmla="*/ 17 h 74"/>
                  <a:gd name="T16" fmla="*/ 0 w 22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74"/>
                  <a:gd name="T29" fmla="*/ 22 w 22"/>
                  <a:gd name="T30" fmla="*/ 74 h 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74">
                    <a:moveTo>
                      <a:pt x="0" y="0"/>
                    </a:moveTo>
                    <a:lnTo>
                      <a:pt x="10" y="19"/>
                    </a:lnTo>
                    <a:lnTo>
                      <a:pt x="19" y="43"/>
                    </a:lnTo>
                    <a:lnTo>
                      <a:pt x="22" y="63"/>
                    </a:lnTo>
                    <a:lnTo>
                      <a:pt x="16" y="74"/>
                    </a:lnTo>
                    <a:lnTo>
                      <a:pt x="7" y="65"/>
                    </a:lnTo>
                    <a:lnTo>
                      <a:pt x="4" y="43"/>
                    </a:lnTo>
                    <a:lnTo>
                      <a:pt x="2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4" name="Freeform 118"/>
              <p:cNvSpPr>
                <a:spLocks/>
              </p:cNvSpPr>
              <p:nvPr/>
            </p:nvSpPr>
            <p:spPr bwMode="auto">
              <a:xfrm>
                <a:off x="2349" y="1520"/>
                <a:ext cx="29" cy="79"/>
              </a:xfrm>
              <a:custGeom>
                <a:avLst/>
                <a:gdLst>
                  <a:gd name="T0" fmla="*/ 0 w 29"/>
                  <a:gd name="T1" fmla="*/ 0 h 79"/>
                  <a:gd name="T2" fmla="*/ 8 w 29"/>
                  <a:gd name="T3" fmla="*/ 18 h 79"/>
                  <a:gd name="T4" fmla="*/ 22 w 29"/>
                  <a:gd name="T5" fmla="*/ 46 h 79"/>
                  <a:gd name="T6" fmla="*/ 29 w 29"/>
                  <a:gd name="T7" fmla="*/ 70 h 79"/>
                  <a:gd name="T8" fmla="*/ 25 w 29"/>
                  <a:gd name="T9" fmla="*/ 79 h 79"/>
                  <a:gd name="T10" fmla="*/ 14 w 29"/>
                  <a:gd name="T11" fmla="*/ 67 h 79"/>
                  <a:gd name="T12" fmla="*/ 8 w 29"/>
                  <a:gd name="T13" fmla="*/ 42 h 79"/>
                  <a:gd name="T14" fmla="*/ 3 w 29"/>
                  <a:gd name="T15" fmla="*/ 16 h 79"/>
                  <a:gd name="T16" fmla="*/ 0 w 29"/>
                  <a:gd name="T17" fmla="*/ 0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9"/>
                  <a:gd name="T29" fmla="*/ 29 w 29"/>
                  <a:gd name="T30" fmla="*/ 79 h 7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9">
                    <a:moveTo>
                      <a:pt x="0" y="0"/>
                    </a:moveTo>
                    <a:lnTo>
                      <a:pt x="8" y="18"/>
                    </a:lnTo>
                    <a:lnTo>
                      <a:pt x="22" y="46"/>
                    </a:lnTo>
                    <a:lnTo>
                      <a:pt x="29" y="70"/>
                    </a:lnTo>
                    <a:lnTo>
                      <a:pt x="25" y="79"/>
                    </a:lnTo>
                    <a:lnTo>
                      <a:pt x="14" y="67"/>
                    </a:lnTo>
                    <a:lnTo>
                      <a:pt x="8" y="42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5" name="Freeform 119"/>
              <p:cNvSpPr>
                <a:spLocks/>
              </p:cNvSpPr>
              <p:nvPr/>
            </p:nvSpPr>
            <p:spPr bwMode="auto">
              <a:xfrm>
                <a:off x="2369" y="1519"/>
                <a:ext cx="39" cy="85"/>
              </a:xfrm>
              <a:custGeom>
                <a:avLst/>
                <a:gdLst>
                  <a:gd name="T0" fmla="*/ 0 w 39"/>
                  <a:gd name="T1" fmla="*/ 0 h 85"/>
                  <a:gd name="T2" fmla="*/ 8 w 39"/>
                  <a:gd name="T3" fmla="*/ 7 h 85"/>
                  <a:gd name="T4" fmla="*/ 16 w 39"/>
                  <a:gd name="T5" fmla="*/ 19 h 85"/>
                  <a:gd name="T6" fmla="*/ 24 w 39"/>
                  <a:gd name="T7" fmla="*/ 32 h 85"/>
                  <a:gd name="T8" fmla="*/ 31 w 39"/>
                  <a:gd name="T9" fmla="*/ 47 h 85"/>
                  <a:gd name="T10" fmla="*/ 36 w 39"/>
                  <a:gd name="T11" fmla="*/ 62 h 85"/>
                  <a:gd name="T12" fmla="*/ 39 w 39"/>
                  <a:gd name="T13" fmla="*/ 74 h 85"/>
                  <a:gd name="T14" fmla="*/ 37 w 39"/>
                  <a:gd name="T15" fmla="*/ 82 h 85"/>
                  <a:gd name="T16" fmla="*/ 33 w 39"/>
                  <a:gd name="T17" fmla="*/ 85 h 85"/>
                  <a:gd name="T18" fmla="*/ 21 w 39"/>
                  <a:gd name="T19" fmla="*/ 77 h 85"/>
                  <a:gd name="T20" fmla="*/ 11 w 39"/>
                  <a:gd name="T21" fmla="*/ 51 h 85"/>
                  <a:gd name="T22" fmla="*/ 5 w 39"/>
                  <a:gd name="T23" fmla="*/ 22 h 85"/>
                  <a:gd name="T24" fmla="*/ 0 w 39"/>
                  <a:gd name="T25" fmla="*/ 0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9"/>
                  <a:gd name="T40" fmla="*/ 0 h 85"/>
                  <a:gd name="T41" fmla="*/ 39 w 39"/>
                  <a:gd name="T42" fmla="*/ 85 h 8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9" h="85">
                    <a:moveTo>
                      <a:pt x="0" y="0"/>
                    </a:moveTo>
                    <a:lnTo>
                      <a:pt x="8" y="7"/>
                    </a:lnTo>
                    <a:lnTo>
                      <a:pt x="16" y="19"/>
                    </a:lnTo>
                    <a:lnTo>
                      <a:pt x="24" y="32"/>
                    </a:lnTo>
                    <a:lnTo>
                      <a:pt x="31" y="47"/>
                    </a:lnTo>
                    <a:lnTo>
                      <a:pt x="36" y="62"/>
                    </a:lnTo>
                    <a:lnTo>
                      <a:pt x="39" y="74"/>
                    </a:lnTo>
                    <a:lnTo>
                      <a:pt x="37" y="82"/>
                    </a:lnTo>
                    <a:lnTo>
                      <a:pt x="33" y="85"/>
                    </a:lnTo>
                    <a:lnTo>
                      <a:pt x="21" y="77"/>
                    </a:lnTo>
                    <a:lnTo>
                      <a:pt x="11" y="51"/>
                    </a:lnTo>
                    <a:lnTo>
                      <a:pt x="5" y="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6" name="Freeform 120"/>
              <p:cNvSpPr>
                <a:spLocks/>
              </p:cNvSpPr>
              <p:nvPr/>
            </p:nvSpPr>
            <p:spPr bwMode="auto">
              <a:xfrm>
                <a:off x="2402" y="1516"/>
                <a:ext cx="59" cy="78"/>
              </a:xfrm>
              <a:custGeom>
                <a:avLst/>
                <a:gdLst>
                  <a:gd name="T0" fmla="*/ 0 w 59"/>
                  <a:gd name="T1" fmla="*/ 0 h 78"/>
                  <a:gd name="T2" fmla="*/ 9 w 59"/>
                  <a:gd name="T3" fmla="*/ 6 h 78"/>
                  <a:gd name="T4" fmla="*/ 19 w 59"/>
                  <a:gd name="T5" fmla="*/ 16 h 78"/>
                  <a:gd name="T6" fmla="*/ 31 w 59"/>
                  <a:gd name="T7" fmla="*/ 28 h 78"/>
                  <a:gd name="T8" fmla="*/ 41 w 59"/>
                  <a:gd name="T9" fmla="*/ 41 h 78"/>
                  <a:gd name="T10" fmla="*/ 50 w 59"/>
                  <a:gd name="T11" fmla="*/ 54 h 78"/>
                  <a:gd name="T12" fmla="*/ 56 w 59"/>
                  <a:gd name="T13" fmla="*/ 65 h 78"/>
                  <a:gd name="T14" fmla="*/ 59 w 59"/>
                  <a:gd name="T15" fmla="*/ 74 h 78"/>
                  <a:gd name="T16" fmla="*/ 57 w 59"/>
                  <a:gd name="T17" fmla="*/ 78 h 78"/>
                  <a:gd name="T18" fmla="*/ 51 w 59"/>
                  <a:gd name="T19" fmla="*/ 78 h 78"/>
                  <a:gd name="T20" fmla="*/ 44 w 59"/>
                  <a:gd name="T21" fmla="*/ 72 h 78"/>
                  <a:gd name="T22" fmla="*/ 35 w 59"/>
                  <a:gd name="T23" fmla="*/ 63 h 78"/>
                  <a:gd name="T24" fmla="*/ 26 w 59"/>
                  <a:gd name="T25" fmla="*/ 51 h 78"/>
                  <a:gd name="T26" fmla="*/ 17 w 59"/>
                  <a:gd name="T27" fmla="*/ 38 h 78"/>
                  <a:gd name="T28" fmla="*/ 10 w 59"/>
                  <a:gd name="T29" fmla="*/ 25 h 78"/>
                  <a:gd name="T30" fmla="*/ 3 w 59"/>
                  <a:gd name="T31" fmla="*/ 12 h 78"/>
                  <a:gd name="T32" fmla="*/ 0 w 59"/>
                  <a:gd name="T33" fmla="*/ 0 h 7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78"/>
                  <a:gd name="T53" fmla="*/ 59 w 59"/>
                  <a:gd name="T54" fmla="*/ 78 h 7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78">
                    <a:moveTo>
                      <a:pt x="0" y="0"/>
                    </a:moveTo>
                    <a:lnTo>
                      <a:pt x="9" y="6"/>
                    </a:lnTo>
                    <a:lnTo>
                      <a:pt x="19" y="16"/>
                    </a:lnTo>
                    <a:lnTo>
                      <a:pt x="31" y="28"/>
                    </a:lnTo>
                    <a:lnTo>
                      <a:pt x="41" y="41"/>
                    </a:lnTo>
                    <a:lnTo>
                      <a:pt x="50" y="54"/>
                    </a:lnTo>
                    <a:lnTo>
                      <a:pt x="56" y="65"/>
                    </a:lnTo>
                    <a:lnTo>
                      <a:pt x="59" y="74"/>
                    </a:lnTo>
                    <a:lnTo>
                      <a:pt x="57" y="78"/>
                    </a:lnTo>
                    <a:lnTo>
                      <a:pt x="51" y="78"/>
                    </a:lnTo>
                    <a:lnTo>
                      <a:pt x="44" y="72"/>
                    </a:lnTo>
                    <a:lnTo>
                      <a:pt x="35" y="63"/>
                    </a:lnTo>
                    <a:lnTo>
                      <a:pt x="26" y="51"/>
                    </a:lnTo>
                    <a:lnTo>
                      <a:pt x="17" y="38"/>
                    </a:lnTo>
                    <a:lnTo>
                      <a:pt x="10" y="25"/>
                    </a:lnTo>
                    <a:lnTo>
                      <a:pt x="3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7" name="Freeform 121"/>
              <p:cNvSpPr>
                <a:spLocks/>
              </p:cNvSpPr>
              <p:nvPr/>
            </p:nvSpPr>
            <p:spPr bwMode="auto">
              <a:xfrm>
                <a:off x="2433" y="1513"/>
                <a:ext cx="74" cy="65"/>
              </a:xfrm>
              <a:custGeom>
                <a:avLst/>
                <a:gdLst>
                  <a:gd name="T0" fmla="*/ 0 w 74"/>
                  <a:gd name="T1" fmla="*/ 0 h 65"/>
                  <a:gd name="T2" fmla="*/ 9 w 74"/>
                  <a:gd name="T3" fmla="*/ 4 h 65"/>
                  <a:gd name="T4" fmla="*/ 20 w 74"/>
                  <a:gd name="T5" fmla="*/ 13 h 65"/>
                  <a:gd name="T6" fmla="*/ 34 w 74"/>
                  <a:gd name="T7" fmla="*/ 22 h 65"/>
                  <a:gd name="T8" fmla="*/ 47 w 74"/>
                  <a:gd name="T9" fmla="*/ 32 h 65"/>
                  <a:gd name="T10" fmla="*/ 60 w 74"/>
                  <a:gd name="T11" fmla="*/ 43 h 65"/>
                  <a:gd name="T12" fmla="*/ 69 w 74"/>
                  <a:gd name="T13" fmla="*/ 52 h 65"/>
                  <a:gd name="T14" fmla="*/ 74 w 74"/>
                  <a:gd name="T15" fmla="*/ 60 h 65"/>
                  <a:gd name="T16" fmla="*/ 72 w 74"/>
                  <a:gd name="T17" fmla="*/ 65 h 65"/>
                  <a:gd name="T18" fmla="*/ 65 w 74"/>
                  <a:gd name="T19" fmla="*/ 65 h 65"/>
                  <a:gd name="T20" fmla="*/ 56 w 74"/>
                  <a:gd name="T21" fmla="*/ 60 h 65"/>
                  <a:gd name="T22" fmla="*/ 44 w 74"/>
                  <a:gd name="T23" fmla="*/ 52 h 65"/>
                  <a:gd name="T24" fmla="*/ 31 w 74"/>
                  <a:gd name="T25" fmla="*/ 41 h 65"/>
                  <a:gd name="T26" fmla="*/ 19 w 74"/>
                  <a:gd name="T27" fmla="*/ 28 h 65"/>
                  <a:gd name="T28" fmla="*/ 9 w 74"/>
                  <a:gd name="T29" fmla="*/ 18 h 65"/>
                  <a:gd name="T30" fmla="*/ 3 w 74"/>
                  <a:gd name="T31" fmla="*/ 7 h 65"/>
                  <a:gd name="T32" fmla="*/ 0 w 74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5"/>
                  <a:gd name="T53" fmla="*/ 74 w 74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5">
                    <a:moveTo>
                      <a:pt x="0" y="0"/>
                    </a:moveTo>
                    <a:lnTo>
                      <a:pt x="9" y="4"/>
                    </a:lnTo>
                    <a:lnTo>
                      <a:pt x="20" y="13"/>
                    </a:lnTo>
                    <a:lnTo>
                      <a:pt x="34" y="22"/>
                    </a:lnTo>
                    <a:lnTo>
                      <a:pt x="47" y="32"/>
                    </a:lnTo>
                    <a:lnTo>
                      <a:pt x="60" y="43"/>
                    </a:lnTo>
                    <a:lnTo>
                      <a:pt x="69" y="52"/>
                    </a:lnTo>
                    <a:lnTo>
                      <a:pt x="74" y="60"/>
                    </a:lnTo>
                    <a:lnTo>
                      <a:pt x="72" y="65"/>
                    </a:lnTo>
                    <a:lnTo>
                      <a:pt x="65" y="65"/>
                    </a:lnTo>
                    <a:lnTo>
                      <a:pt x="56" y="60"/>
                    </a:lnTo>
                    <a:lnTo>
                      <a:pt x="44" y="52"/>
                    </a:lnTo>
                    <a:lnTo>
                      <a:pt x="31" y="41"/>
                    </a:lnTo>
                    <a:lnTo>
                      <a:pt x="19" y="28"/>
                    </a:lnTo>
                    <a:lnTo>
                      <a:pt x="9" y="18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8" name="Freeform 122"/>
              <p:cNvSpPr>
                <a:spLocks/>
              </p:cNvSpPr>
              <p:nvPr/>
            </p:nvSpPr>
            <p:spPr bwMode="auto">
              <a:xfrm>
                <a:off x="2462" y="1508"/>
                <a:ext cx="65" cy="59"/>
              </a:xfrm>
              <a:custGeom>
                <a:avLst/>
                <a:gdLst>
                  <a:gd name="T0" fmla="*/ 62 w 65"/>
                  <a:gd name="T1" fmla="*/ 59 h 59"/>
                  <a:gd name="T2" fmla="*/ 59 w 65"/>
                  <a:gd name="T3" fmla="*/ 58 h 59"/>
                  <a:gd name="T4" fmla="*/ 53 w 65"/>
                  <a:gd name="T5" fmla="*/ 54 h 59"/>
                  <a:gd name="T6" fmla="*/ 45 w 65"/>
                  <a:gd name="T7" fmla="*/ 45 h 59"/>
                  <a:gd name="T8" fmla="*/ 36 w 65"/>
                  <a:gd name="T9" fmla="*/ 34 h 59"/>
                  <a:gd name="T10" fmla="*/ 27 w 65"/>
                  <a:gd name="T11" fmla="*/ 24 h 59"/>
                  <a:gd name="T12" fmla="*/ 16 w 65"/>
                  <a:gd name="T13" fmla="*/ 14 h 59"/>
                  <a:gd name="T14" fmla="*/ 8 w 65"/>
                  <a:gd name="T15" fmla="*/ 6 h 59"/>
                  <a:gd name="T16" fmla="*/ 0 w 65"/>
                  <a:gd name="T17" fmla="*/ 0 h 59"/>
                  <a:gd name="T18" fmla="*/ 11 w 65"/>
                  <a:gd name="T19" fmla="*/ 3 h 59"/>
                  <a:gd name="T20" fmla="*/ 24 w 65"/>
                  <a:gd name="T21" fmla="*/ 9 h 59"/>
                  <a:gd name="T22" fmla="*/ 36 w 65"/>
                  <a:gd name="T23" fmla="*/ 18 h 59"/>
                  <a:gd name="T24" fmla="*/ 47 w 65"/>
                  <a:gd name="T25" fmla="*/ 27 h 59"/>
                  <a:gd name="T26" fmla="*/ 56 w 65"/>
                  <a:gd name="T27" fmla="*/ 37 h 59"/>
                  <a:gd name="T28" fmla="*/ 64 w 65"/>
                  <a:gd name="T29" fmla="*/ 46 h 59"/>
                  <a:gd name="T30" fmla="*/ 65 w 65"/>
                  <a:gd name="T31" fmla="*/ 54 h 59"/>
                  <a:gd name="T32" fmla="*/ 62 w 65"/>
                  <a:gd name="T33" fmla="*/ 59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59"/>
                  <a:gd name="T53" fmla="*/ 65 w 65"/>
                  <a:gd name="T54" fmla="*/ 59 h 5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59">
                    <a:moveTo>
                      <a:pt x="62" y="59"/>
                    </a:moveTo>
                    <a:lnTo>
                      <a:pt x="59" y="58"/>
                    </a:lnTo>
                    <a:lnTo>
                      <a:pt x="53" y="54"/>
                    </a:lnTo>
                    <a:lnTo>
                      <a:pt x="45" y="45"/>
                    </a:lnTo>
                    <a:lnTo>
                      <a:pt x="36" y="34"/>
                    </a:lnTo>
                    <a:lnTo>
                      <a:pt x="27" y="24"/>
                    </a:lnTo>
                    <a:lnTo>
                      <a:pt x="16" y="14"/>
                    </a:lnTo>
                    <a:lnTo>
                      <a:pt x="8" y="6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4" y="9"/>
                    </a:lnTo>
                    <a:lnTo>
                      <a:pt x="36" y="18"/>
                    </a:lnTo>
                    <a:lnTo>
                      <a:pt x="47" y="27"/>
                    </a:lnTo>
                    <a:lnTo>
                      <a:pt x="56" y="37"/>
                    </a:lnTo>
                    <a:lnTo>
                      <a:pt x="64" y="46"/>
                    </a:lnTo>
                    <a:lnTo>
                      <a:pt x="65" y="54"/>
                    </a:lnTo>
                    <a:lnTo>
                      <a:pt x="62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69" name="Freeform 123"/>
              <p:cNvSpPr>
                <a:spLocks/>
              </p:cNvSpPr>
              <p:nvPr/>
            </p:nvSpPr>
            <p:spPr bwMode="auto">
              <a:xfrm>
                <a:off x="2520" y="1369"/>
                <a:ext cx="302" cy="65"/>
              </a:xfrm>
              <a:custGeom>
                <a:avLst/>
                <a:gdLst>
                  <a:gd name="T0" fmla="*/ 0 w 302"/>
                  <a:gd name="T1" fmla="*/ 9 h 65"/>
                  <a:gd name="T2" fmla="*/ 0 w 302"/>
                  <a:gd name="T3" fmla="*/ 6 h 65"/>
                  <a:gd name="T4" fmla="*/ 1 w 302"/>
                  <a:gd name="T5" fmla="*/ 5 h 65"/>
                  <a:gd name="T6" fmla="*/ 3 w 302"/>
                  <a:gd name="T7" fmla="*/ 2 h 65"/>
                  <a:gd name="T8" fmla="*/ 6 w 302"/>
                  <a:gd name="T9" fmla="*/ 0 h 65"/>
                  <a:gd name="T10" fmla="*/ 25 w 302"/>
                  <a:gd name="T11" fmla="*/ 15 h 65"/>
                  <a:gd name="T12" fmla="*/ 46 w 302"/>
                  <a:gd name="T13" fmla="*/ 28 h 65"/>
                  <a:gd name="T14" fmla="*/ 65 w 302"/>
                  <a:gd name="T15" fmla="*/ 37 h 65"/>
                  <a:gd name="T16" fmla="*/ 85 w 302"/>
                  <a:gd name="T17" fmla="*/ 45 h 65"/>
                  <a:gd name="T18" fmla="*/ 106 w 302"/>
                  <a:gd name="T19" fmla="*/ 49 h 65"/>
                  <a:gd name="T20" fmla="*/ 127 w 302"/>
                  <a:gd name="T21" fmla="*/ 52 h 65"/>
                  <a:gd name="T22" fmla="*/ 147 w 302"/>
                  <a:gd name="T23" fmla="*/ 52 h 65"/>
                  <a:gd name="T24" fmla="*/ 168 w 302"/>
                  <a:gd name="T25" fmla="*/ 52 h 65"/>
                  <a:gd name="T26" fmla="*/ 187 w 302"/>
                  <a:gd name="T27" fmla="*/ 51 h 65"/>
                  <a:gd name="T28" fmla="*/ 207 w 302"/>
                  <a:gd name="T29" fmla="*/ 48 h 65"/>
                  <a:gd name="T30" fmla="*/ 226 w 302"/>
                  <a:gd name="T31" fmla="*/ 43 h 65"/>
                  <a:gd name="T32" fmla="*/ 243 w 302"/>
                  <a:gd name="T33" fmla="*/ 39 h 65"/>
                  <a:gd name="T34" fmla="*/ 260 w 302"/>
                  <a:gd name="T35" fmla="*/ 34 h 65"/>
                  <a:gd name="T36" fmla="*/ 276 w 302"/>
                  <a:gd name="T37" fmla="*/ 28 h 65"/>
                  <a:gd name="T38" fmla="*/ 289 w 302"/>
                  <a:gd name="T39" fmla="*/ 24 h 65"/>
                  <a:gd name="T40" fmla="*/ 302 w 302"/>
                  <a:gd name="T41" fmla="*/ 20 h 65"/>
                  <a:gd name="T42" fmla="*/ 297 w 302"/>
                  <a:gd name="T43" fmla="*/ 28 h 65"/>
                  <a:gd name="T44" fmla="*/ 285 w 302"/>
                  <a:gd name="T45" fmla="*/ 37 h 65"/>
                  <a:gd name="T46" fmla="*/ 271 w 302"/>
                  <a:gd name="T47" fmla="*/ 45 h 65"/>
                  <a:gd name="T48" fmla="*/ 254 w 302"/>
                  <a:gd name="T49" fmla="*/ 51 h 65"/>
                  <a:gd name="T50" fmla="*/ 235 w 302"/>
                  <a:gd name="T51" fmla="*/ 57 h 65"/>
                  <a:gd name="T52" fmla="*/ 212 w 302"/>
                  <a:gd name="T53" fmla="*/ 61 h 65"/>
                  <a:gd name="T54" fmla="*/ 189 w 302"/>
                  <a:gd name="T55" fmla="*/ 64 h 65"/>
                  <a:gd name="T56" fmla="*/ 165 w 302"/>
                  <a:gd name="T57" fmla="*/ 65 h 65"/>
                  <a:gd name="T58" fmla="*/ 140 w 302"/>
                  <a:gd name="T59" fmla="*/ 65 h 65"/>
                  <a:gd name="T60" fmla="*/ 116 w 302"/>
                  <a:gd name="T61" fmla="*/ 64 h 65"/>
                  <a:gd name="T62" fmla="*/ 91 w 302"/>
                  <a:gd name="T63" fmla="*/ 60 h 65"/>
                  <a:gd name="T64" fmla="*/ 69 w 302"/>
                  <a:gd name="T65" fmla="*/ 55 h 65"/>
                  <a:gd name="T66" fmla="*/ 49 w 302"/>
                  <a:gd name="T67" fmla="*/ 46 h 65"/>
                  <a:gd name="T68" fmla="*/ 29 w 302"/>
                  <a:gd name="T69" fmla="*/ 37 h 65"/>
                  <a:gd name="T70" fmla="*/ 13 w 302"/>
                  <a:gd name="T71" fmla="*/ 24 h 65"/>
                  <a:gd name="T72" fmla="*/ 0 w 302"/>
                  <a:gd name="T73" fmla="*/ 9 h 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02"/>
                  <a:gd name="T112" fmla="*/ 0 h 65"/>
                  <a:gd name="T113" fmla="*/ 302 w 302"/>
                  <a:gd name="T114" fmla="*/ 65 h 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02" h="65">
                    <a:moveTo>
                      <a:pt x="0" y="9"/>
                    </a:moveTo>
                    <a:lnTo>
                      <a:pt x="0" y="6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25" y="15"/>
                    </a:lnTo>
                    <a:lnTo>
                      <a:pt x="46" y="28"/>
                    </a:lnTo>
                    <a:lnTo>
                      <a:pt x="65" y="37"/>
                    </a:lnTo>
                    <a:lnTo>
                      <a:pt x="85" y="45"/>
                    </a:lnTo>
                    <a:lnTo>
                      <a:pt x="106" y="49"/>
                    </a:lnTo>
                    <a:lnTo>
                      <a:pt x="127" y="52"/>
                    </a:lnTo>
                    <a:lnTo>
                      <a:pt x="147" y="52"/>
                    </a:lnTo>
                    <a:lnTo>
                      <a:pt x="168" y="52"/>
                    </a:lnTo>
                    <a:lnTo>
                      <a:pt x="187" y="51"/>
                    </a:lnTo>
                    <a:lnTo>
                      <a:pt x="207" y="48"/>
                    </a:lnTo>
                    <a:lnTo>
                      <a:pt x="226" y="43"/>
                    </a:lnTo>
                    <a:lnTo>
                      <a:pt x="243" y="39"/>
                    </a:lnTo>
                    <a:lnTo>
                      <a:pt x="260" y="34"/>
                    </a:lnTo>
                    <a:lnTo>
                      <a:pt x="276" y="28"/>
                    </a:lnTo>
                    <a:lnTo>
                      <a:pt x="289" y="24"/>
                    </a:lnTo>
                    <a:lnTo>
                      <a:pt x="302" y="20"/>
                    </a:lnTo>
                    <a:lnTo>
                      <a:pt x="297" y="28"/>
                    </a:lnTo>
                    <a:lnTo>
                      <a:pt x="285" y="37"/>
                    </a:lnTo>
                    <a:lnTo>
                      <a:pt x="271" y="45"/>
                    </a:lnTo>
                    <a:lnTo>
                      <a:pt x="254" y="51"/>
                    </a:lnTo>
                    <a:lnTo>
                      <a:pt x="235" y="57"/>
                    </a:lnTo>
                    <a:lnTo>
                      <a:pt x="212" y="61"/>
                    </a:lnTo>
                    <a:lnTo>
                      <a:pt x="189" y="64"/>
                    </a:lnTo>
                    <a:lnTo>
                      <a:pt x="165" y="65"/>
                    </a:lnTo>
                    <a:lnTo>
                      <a:pt x="140" y="65"/>
                    </a:lnTo>
                    <a:lnTo>
                      <a:pt x="116" y="64"/>
                    </a:lnTo>
                    <a:lnTo>
                      <a:pt x="91" y="60"/>
                    </a:lnTo>
                    <a:lnTo>
                      <a:pt x="69" y="55"/>
                    </a:lnTo>
                    <a:lnTo>
                      <a:pt x="49" y="46"/>
                    </a:lnTo>
                    <a:lnTo>
                      <a:pt x="29" y="37"/>
                    </a:lnTo>
                    <a:lnTo>
                      <a:pt x="13" y="24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0" name="Freeform 124"/>
              <p:cNvSpPr>
                <a:spLocks/>
              </p:cNvSpPr>
              <p:nvPr/>
            </p:nvSpPr>
            <p:spPr bwMode="auto">
              <a:xfrm>
                <a:off x="2783" y="1343"/>
                <a:ext cx="34" cy="68"/>
              </a:xfrm>
              <a:custGeom>
                <a:avLst/>
                <a:gdLst>
                  <a:gd name="T0" fmla="*/ 0 w 34"/>
                  <a:gd name="T1" fmla="*/ 68 h 68"/>
                  <a:gd name="T2" fmla="*/ 14 w 34"/>
                  <a:gd name="T3" fmla="*/ 52 h 68"/>
                  <a:gd name="T4" fmla="*/ 26 w 34"/>
                  <a:gd name="T5" fmla="*/ 29 h 68"/>
                  <a:gd name="T6" fmla="*/ 34 w 34"/>
                  <a:gd name="T7" fmla="*/ 10 h 68"/>
                  <a:gd name="T8" fmla="*/ 32 w 34"/>
                  <a:gd name="T9" fmla="*/ 0 h 68"/>
                  <a:gd name="T10" fmla="*/ 26 w 34"/>
                  <a:gd name="T11" fmla="*/ 6 h 68"/>
                  <a:gd name="T12" fmla="*/ 19 w 34"/>
                  <a:gd name="T13" fmla="*/ 25 h 68"/>
                  <a:gd name="T14" fmla="*/ 10 w 34"/>
                  <a:gd name="T15" fmla="*/ 47 h 68"/>
                  <a:gd name="T16" fmla="*/ 0 w 34"/>
                  <a:gd name="T17" fmla="*/ 68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68"/>
                  <a:gd name="T29" fmla="*/ 34 w 34"/>
                  <a:gd name="T30" fmla="*/ 68 h 6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68">
                    <a:moveTo>
                      <a:pt x="0" y="68"/>
                    </a:moveTo>
                    <a:lnTo>
                      <a:pt x="14" y="52"/>
                    </a:lnTo>
                    <a:lnTo>
                      <a:pt x="26" y="29"/>
                    </a:lnTo>
                    <a:lnTo>
                      <a:pt x="34" y="10"/>
                    </a:lnTo>
                    <a:lnTo>
                      <a:pt x="32" y="0"/>
                    </a:lnTo>
                    <a:lnTo>
                      <a:pt x="26" y="6"/>
                    </a:lnTo>
                    <a:lnTo>
                      <a:pt x="19" y="25"/>
                    </a:lnTo>
                    <a:lnTo>
                      <a:pt x="10" y="4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1" name="Freeform 125"/>
              <p:cNvSpPr>
                <a:spLocks/>
              </p:cNvSpPr>
              <p:nvPr/>
            </p:nvSpPr>
            <p:spPr bwMode="auto">
              <a:xfrm>
                <a:off x="2758" y="1344"/>
                <a:ext cx="36" cy="76"/>
              </a:xfrm>
              <a:custGeom>
                <a:avLst/>
                <a:gdLst>
                  <a:gd name="T0" fmla="*/ 36 w 36"/>
                  <a:gd name="T1" fmla="*/ 0 h 76"/>
                  <a:gd name="T2" fmla="*/ 36 w 36"/>
                  <a:gd name="T3" fmla="*/ 11 h 76"/>
                  <a:gd name="T4" fmla="*/ 31 w 36"/>
                  <a:gd name="T5" fmla="*/ 31 h 76"/>
                  <a:gd name="T6" fmla="*/ 17 w 36"/>
                  <a:gd name="T7" fmla="*/ 56 h 76"/>
                  <a:gd name="T8" fmla="*/ 0 w 36"/>
                  <a:gd name="T9" fmla="*/ 76 h 76"/>
                  <a:gd name="T10" fmla="*/ 8 w 36"/>
                  <a:gd name="T11" fmla="*/ 55 h 76"/>
                  <a:gd name="T12" fmla="*/ 20 w 36"/>
                  <a:gd name="T13" fmla="*/ 30 h 76"/>
                  <a:gd name="T14" fmla="*/ 29 w 36"/>
                  <a:gd name="T15" fmla="*/ 9 h 76"/>
                  <a:gd name="T16" fmla="*/ 36 w 36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6"/>
                  <a:gd name="T28" fmla="*/ 0 h 76"/>
                  <a:gd name="T29" fmla="*/ 36 w 36"/>
                  <a:gd name="T30" fmla="*/ 76 h 7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6" h="76">
                    <a:moveTo>
                      <a:pt x="36" y="0"/>
                    </a:moveTo>
                    <a:lnTo>
                      <a:pt x="36" y="11"/>
                    </a:lnTo>
                    <a:lnTo>
                      <a:pt x="31" y="31"/>
                    </a:lnTo>
                    <a:lnTo>
                      <a:pt x="17" y="56"/>
                    </a:lnTo>
                    <a:lnTo>
                      <a:pt x="0" y="76"/>
                    </a:lnTo>
                    <a:lnTo>
                      <a:pt x="8" y="55"/>
                    </a:lnTo>
                    <a:lnTo>
                      <a:pt x="20" y="30"/>
                    </a:lnTo>
                    <a:lnTo>
                      <a:pt x="29" y="9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2" name="Freeform 126"/>
              <p:cNvSpPr>
                <a:spLocks/>
              </p:cNvSpPr>
              <p:nvPr/>
            </p:nvSpPr>
            <p:spPr bwMode="auto">
              <a:xfrm>
                <a:off x="2697" y="1332"/>
                <a:ext cx="53" cy="98"/>
              </a:xfrm>
              <a:custGeom>
                <a:avLst/>
                <a:gdLst>
                  <a:gd name="T0" fmla="*/ 52 w 53"/>
                  <a:gd name="T1" fmla="*/ 0 h 98"/>
                  <a:gd name="T2" fmla="*/ 53 w 53"/>
                  <a:gd name="T3" fmla="*/ 5 h 98"/>
                  <a:gd name="T4" fmla="*/ 52 w 53"/>
                  <a:gd name="T5" fmla="*/ 15 h 98"/>
                  <a:gd name="T6" fmla="*/ 47 w 53"/>
                  <a:gd name="T7" fmla="*/ 29 h 98"/>
                  <a:gd name="T8" fmla="*/ 40 w 53"/>
                  <a:gd name="T9" fmla="*/ 45 h 98"/>
                  <a:gd name="T10" fmla="*/ 31 w 53"/>
                  <a:gd name="T11" fmla="*/ 61 h 98"/>
                  <a:gd name="T12" fmla="*/ 22 w 53"/>
                  <a:gd name="T13" fmla="*/ 76 h 98"/>
                  <a:gd name="T14" fmla="*/ 10 w 53"/>
                  <a:gd name="T15" fmla="*/ 89 h 98"/>
                  <a:gd name="T16" fmla="*/ 0 w 53"/>
                  <a:gd name="T17" fmla="*/ 98 h 98"/>
                  <a:gd name="T18" fmla="*/ 4 w 53"/>
                  <a:gd name="T19" fmla="*/ 91 h 98"/>
                  <a:gd name="T20" fmla="*/ 10 w 53"/>
                  <a:gd name="T21" fmla="*/ 77 h 98"/>
                  <a:gd name="T22" fmla="*/ 18 w 53"/>
                  <a:gd name="T23" fmla="*/ 61 h 98"/>
                  <a:gd name="T24" fmla="*/ 27 w 53"/>
                  <a:gd name="T25" fmla="*/ 43 h 98"/>
                  <a:gd name="T26" fmla="*/ 34 w 53"/>
                  <a:gd name="T27" fmla="*/ 26 h 98"/>
                  <a:gd name="T28" fmla="*/ 41 w 53"/>
                  <a:gd name="T29" fmla="*/ 12 h 98"/>
                  <a:gd name="T30" fmla="*/ 47 w 53"/>
                  <a:gd name="T31" fmla="*/ 3 h 98"/>
                  <a:gd name="T32" fmla="*/ 52 w 53"/>
                  <a:gd name="T33" fmla="*/ 0 h 9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98"/>
                  <a:gd name="T53" fmla="*/ 53 w 53"/>
                  <a:gd name="T54" fmla="*/ 98 h 9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98">
                    <a:moveTo>
                      <a:pt x="52" y="0"/>
                    </a:moveTo>
                    <a:lnTo>
                      <a:pt x="53" y="5"/>
                    </a:lnTo>
                    <a:lnTo>
                      <a:pt x="52" y="15"/>
                    </a:lnTo>
                    <a:lnTo>
                      <a:pt x="47" y="29"/>
                    </a:lnTo>
                    <a:lnTo>
                      <a:pt x="40" y="45"/>
                    </a:lnTo>
                    <a:lnTo>
                      <a:pt x="31" y="61"/>
                    </a:lnTo>
                    <a:lnTo>
                      <a:pt x="22" y="76"/>
                    </a:lnTo>
                    <a:lnTo>
                      <a:pt x="10" y="89"/>
                    </a:lnTo>
                    <a:lnTo>
                      <a:pt x="0" y="98"/>
                    </a:lnTo>
                    <a:lnTo>
                      <a:pt x="4" y="91"/>
                    </a:lnTo>
                    <a:lnTo>
                      <a:pt x="10" y="77"/>
                    </a:lnTo>
                    <a:lnTo>
                      <a:pt x="18" y="61"/>
                    </a:lnTo>
                    <a:lnTo>
                      <a:pt x="27" y="43"/>
                    </a:lnTo>
                    <a:lnTo>
                      <a:pt x="34" y="26"/>
                    </a:lnTo>
                    <a:lnTo>
                      <a:pt x="41" y="12"/>
                    </a:lnTo>
                    <a:lnTo>
                      <a:pt x="47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3" name="Freeform 127"/>
              <p:cNvSpPr>
                <a:spLocks/>
              </p:cNvSpPr>
              <p:nvPr/>
            </p:nvSpPr>
            <p:spPr bwMode="auto">
              <a:xfrm>
                <a:off x="2641" y="1322"/>
                <a:ext cx="59" cy="107"/>
              </a:xfrm>
              <a:custGeom>
                <a:avLst/>
                <a:gdLst>
                  <a:gd name="T0" fmla="*/ 57 w 59"/>
                  <a:gd name="T1" fmla="*/ 0 h 107"/>
                  <a:gd name="T2" fmla="*/ 59 w 59"/>
                  <a:gd name="T3" fmla="*/ 6 h 107"/>
                  <a:gd name="T4" fmla="*/ 56 w 59"/>
                  <a:gd name="T5" fmla="*/ 18 h 107"/>
                  <a:gd name="T6" fmla="*/ 50 w 59"/>
                  <a:gd name="T7" fmla="*/ 33 h 107"/>
                  <a:gd name="T8" fmla="*/ 43 w 59"/>
                  <a:gd name="T9" fmla="*/ 50 h 107"/>
                  <a:gd name="T10" fmla="*/ 32 w 59"/>
                  <a:gd name="T11" fmla="*/ 70 h 107"/>
                  <a:gd name="T12" fmla="*/ 22 w 59"/>
                  <a:gd name="T13" fmla="*/ 86 h 107"/>
                  <a:gd name="T14" fmla="*/ 10 w 59"/>
                  <a:gd name="T15" fmla="*/ 99 h 107"/>
                  <a:gd name="T16" fmla="*/ 0 w 59"/>
                  <a:gd name="T17" fmla="*/ 107 h 107"/>
                  <a:gd name="T18" fmla="*/ 4 w 59"/>
                  <a:gd name="T19" fmla="*/ 99 h 107"/>
                  <a:gd name="T20" fmla="*/ 10 w 59"/>
                  <a:gd name="T21" fmla="*/ 84 h 107"/>
                  <a:gd name="T22" fmla="*/ 19 w 59"/>
                  <a:gd name="T23" fmla="*/ 67 h 107"/>
                  <a:gd name="T24" fmla="*/ 28 w 59"/>
                  <a:gd name="T25" fmla="*/ 47 h 107"/>
                  <a:gd name="T26" fmla="*/ 38 w 59"/>
                  <a:gd name="T27" fmla="*/ 30 h 107"/>
                  <a:gd name="T28" fmla="*/ 46 w 59"/>
                  <a:gd name="T29" fmla="*/ 13 h 107"/>
                  <a:gd name="T30" fmla="*/ 53 w 59"/>
                  <a:gd name="T31" fmla="*/ 3 h 107"/>
                  <a:gd name="T32" fmla="*/ 57 w 59"/>
                  <a:gd name="T33" fmla="*/ 0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9"/>
                  <a:gd name="T52" fmla="*/ 0 h 107"/>
                  <a:gd name="T53" fmla="*/ 59 w 5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9" h="107">
                    <a:moveTo>
                      <a:pt x="57" y="0"/>
                    </a:moveTo>
                    <a:lnTo>
                      <a:pt x="59" y="6"/>
                    </a:lnTo>
                    <a:lnTo>
                      <a:pt x="56" y="18"/>
                    </a:lnTo>
                    <a:lnTo>
                      <a:pt x="50" y="33"/>
                    </a:lnTo>
                    <a:lnTo>
                      <a:pt x="43" y="50"/>
                    </a:lnTo>
                    <a:lnTo>
                      <a:pt x="32" y="70"/>
                    </a:lnTo>
                    <a:lnTo>
                      <a:pt x="22" y="86"/>
                    </a:lnTo>
                    <a:lnTo>
                      <a:pt x="10" y="99"/>
                    </a:lnTo>
                    <a:lnTo>
                      <a:pt x="0" y="107"/>
                    </a:lnTo>
                    <a:lnTo>
                      <a:pt x="4" y="99"/>
                    </a:lnTo>
                    <a:lnTo>
                      <a:pt x="10" y="84"/>
                    </a:lnTo>
                    <a:lnTo>
                      <a:pt x="19" y="67"/>
                    </a:lnTo>
                    <a:lnTo>
                      <a:pt x="28" y="47"/>
                    </a:lnTo>
                    <a:lnTo>
                      <a:pt x="38" y="30"/>
                    </a:lnTo>
                    <a:lnTo>
                      <a:pt x="46" y="13"/>
                    </a:lnTo>
                    <a:lnTo>
                      <a:pt x="53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4" name="Freeform 128"/>
              <p:cNvSpPr>
                <a:spLocks/>
              </p:cNvSpPr>
              <p:nvPr/>
            </p:nvSpPr>
            <p:spPr bwMode="auto">
              <a:xfrm>
                <a:off x="2604" y="1334"/>
                <a:ext cx="63" cy="87"/>
              </a:xfrm>
              <a:custGeom>
                <a:avLst/>
                <a:gdLst>
                  <a:gd name="T0" fmla="*/ 63 w 63"/>
                  <a:gd name="T1" fmla="*/ 0 h 87"/>
                  <a:gd name="T2" fmla="*/ 63 w 63"/>
                  <a:gd name="T3" fmla="*/ 4 h 87"/>
                  <a:gd name="T4" fmla="*/ 59 w 63"/>
                  <a:gd name="T5" fmla="*/ 15 h 87"/>
                  <a:gd name="T6" fmla="*/ 52 w 63"/>
                  <a:gd name="T7" fmla="*/ 28 h 87"/>
                  <a:gd name="T8" fmla="*/ 43 w 63"/>
                  <a:gd name="T9" fmla="*/ 43 h 87"/>
                  <a:gd name="T10" fmla="*/ 31 w 63"/>
                  <a:gd name="T11" fmla="*/ 59 h 87"/>
                  <a:gd name="T12" fmla="*/ 19 w 63"/>
                  <a:gd name="T13" fmla="*/ 72 h 87"/>
                  <a:gd name="T14" fmla="*/ 9 w 63"/>
                  <a:gd name="T15" fmla="*/ 83 h 87"/>
                  <a:gd name="T16" fmla="*/ 0 w 63"/>
                  <a:gd name="T17" fmla="*/ 87 h 87"/>
                  <a:gd name="T18" fmla="*/ 6 w 63"/>
                  <a:gd name="T19" fmla="*/ 78 h 87"/>
                  <a:gd name="T20" fmla="*/ 13 w 63"/>
                  <a:gd name="T21" fmla="*/ 66 h 87"/>
                  <a:gd name="T22" fmla="*/ 22 w 63"/>
                  <a:gd name="T23" fmla="*/ 52 h 87"/>
                  <a:gd name="T24" fmla="*/ 31 w 63"/>
                  <a:gd name="T25" fmla="*/ 35 h 87"/>
                  <a:gd name="T26" fmla="*/ 41 w 63"/>
                  <a:gd name="T27" fmla="*/ 21 h 87"/>
                  <a:gd name="T28" fmla="*/ 50 w 63"/>
                  <a:gd name="T29" fmla="*/ 9 h 87"/>
                  <a:gd name="T30" fmla="*/ 58 w 63"/>
                  <a:gd name="T31" fmla="*/ 1 h 87"/>
                  <a:gd name="T32" fmla="*/ 63 w 63"/>
                  <a:gd name="T33" fmla="*/ 0 h 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7"/>
                  <a:gd name="T53" fmla="*/ 63 w 63"/>
                  <a:gd name="T54" fmla="*/ 87 h 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7">
                    <a:moveTo>
                      <a:pt x="63" y="0"/>
                    </a:moveTo>
                    <a:lnTo>
                      <a:pt x="63" y="4"/>
                    </a:lnTo>
                    <a:lnTo>
                      <a:pt x="59" y="15"/>
                    </a:lnTo>
                    <a:lnTo>
                      <a:pt x="52" y="28"/>
                    </a:lnTo>
                    <a:lnTo>
                      <a:pt x="43" y="43"/>
                    </a:lnTo>
                    <a:lnTo>
                      <a:pt x="31" y="59"/>
                    </a:lnTo>
                    <a:lnTo>
                      <a:pt x="19" y="72"/>
                    </a:lnTo>
                    <a:lnTo>
                      <a:pt x="9" y="83"/>
                    </a:lnTo>
                    <a:lnTo>
                      <a:pt x="0" y="87"/>
                    </a:lnTo>
                    <a:lnTo>
                      <a:pt x="6" y="78"/>
                    </a:lnTo>
                    <a:lnTo>
                      <a:pt x="13" y="66"/>
                    </a:lnTo>
                    <a:lnTo>
                      <a:pt x="22" y="52"/>
                    </a:lnTo>
                    <a:lnTo>
                      <a:pt x="31" y="35"/>
                    </a:lnTo>
                    <a:lnTo>
                      <a:pt x="41" y="21"/>
                    </a:lnTo>
                    <a:lnTo>
                      <a:pt x="50" y="9"/>
                    </a:lnTo>
                    <a:lnTo>
                      <a:pt x="58" y="1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5" name="Freeform 129"/>
              <p:cNvSpPr>
                <a:spLocks/>
              </p:cNvSpPr>
              <p:nvPr/>
            </p:nvSpPr>
            <p:spPr bwMode="auto">
              <a:xfrm>
                <a:off x="2574" y="1340"/>
                <a:ext cx="57" cy="72"/>
              </a:xfrm>
              <a:custGeom>
                <a:avLst/>
                <a:gdLst>
                  <a:gd name="T0" fmla="*/ 55 w 57"/>
                  <a:gd name="T1" fmla="*/ 0 h 72"/>
                  <a:gd name="T2" fmla="*/ 57 w 57"/>
                  <a:gd name="T3" fmla="*/ 4 h 72"/>
                  <a:gd name="T4" fmla="*/ 54 w 57"/>
                  <a:gd name="T5" fmla="*/ 12 h 72"/>
                  <a:gd name="T6" fmla="*/ 49 w 57"/>
                  <a:gd name="T7" fmla="*/ 22 h 72"/>
                  <a:gd name="T8" fmla="*/ 43 w 57"/>
                  <a:gd name="T9" fmla="*/ 34 h 72"/>
                  <a:gd name="T10" fmla="*/ 34 w 57"/>
                  <a:gd name="T11" fmla="*/ 47 h 72"/>
                  <a:gd name="T12" fmla="*/ 24 w 57"/>
                  <a:gd name="T13" fmla="*/ 57 h 72"/>
                  <a:gd name="T14" fmla="*/ 12 w 57"/>
                  <a:gd name="T15" fmla="*/ 66 h 72"/>
                  <a:gd name="T16" fmla="*/ 0 w 57"/>
                  <a:gd name="T17" fmla="*/ 72 h 72"/>
                  <a:gd name="T18" fmla="*/ 6 w 57"/>
                  <a:gd name="T19" fmla="*/ 65 h 72"/>
                  <a:gd name="T20" fmla="*/ 14 w 57"/>
                  <a:gd name="T21" fmla="*/ 55 h 72"/>
                  <a:gd name="T22" fmla="*/ 21 w 57"/>
                  <a:gd name="T23" fmla="*/ 41 h 72"/>
                  <a:gd name="T24" fmla="*/ 30 w 57"/>
                  <a:gd name="T25" fmla="*/ 28 h 72"/>
                  <a:gd name="T26" fmla="*/ 37 w 57"/>
                  <a:gd name="T27" fmla="*/ 16 h 72"/>
                  <a:gd name="T28" fmla="*/ 45 w 57"/>
                  <a:gd name="T29" fmla="*/ 7 h 72"/>
                  <a:gd name="T30" fmla="*/ 51 w 57"/>
                  <a:gd name="T31" fmla="*/ 1 h 72"/>
                  <a:gd name="T32" fmla="*/ 55 w 57"/>
                  <a:gd name="T33" fmla="*/ 0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72"/>
                  <a:gd name="T53" fmla="*/ 57 w 57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72">
                    <a:moveTo>
                      <a:pt x="55" y="0"/>
                    </a:moveTo>
                    <a:lnTo>
                      <a:pt x="57" y="4"/>
                    </a:lnTo>
                    <a:lnTo>
                      <a:pt x="54" y="12"/>
                    </a:lnTo>
                    <a:lnTo>
                      <a:pt x="49" y="22"/>
                    </a:lnTo>
                    <a:lnTo>
                      <a:pt x="43" y="34"/>
                    </a:lnTo>
                    <a:lnTo>
                      <a:pt x="34" y="47"/>
                    </a:lnTo>
                    <a:lnTo>
                      <a:pt x="24" y="57"/>
                    </a:lnTo>
                    <a:lnTo>
                      <a:pt x="12" y="66"/>
                    </a:lnTo>
                    <a:lnTo>
                      <a:pt x="0" y="72"/>
                    </a:lnTo>
                    <a:lnTo>
                      <a:pt x="6" y="65"/>
                    </a:lnTo>
                    <a:lnTo>
                      <a:pt x="14" y="55"/>
                    </a:lnTo>
                    <a:lnTo>
                      <a:pt x="21" y="41"/>
                    </a:lnTo>
                    <a:lnTo>
                      <a:pt x="30" y="28"/>
                    </a:lnTo>
                    <a:lnTo>
                      <a:pt x="37" y="16"/>
                    </a:lnTo>
                    <a:lnTo>
                      <a:pt x="45" y="7"/>
                    </a:lnTo>
                    <a:lnTo>
                      <a:pt x="51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6" name="Freeform 130"/>
              <p:cNvSpPr>
                <a:spLocks/>
              </p:cNvSpPr>
              <p:nvPr/>
            </p:nvSpPr>
            <p:spPr bwMode="auto">
              <a:xfrm>
                <a:off x="2546" y="1341"/>
                <a:ext cx="48" cy="54"/>
              </a:xfrm>
              <a:custGeom>
                <a:avLst/>
                <a:gdLst>
                  <a:gd name="T0" fmla="*/ 48 w 48"/>
                  <a:gd name="T1" fmla="*/ 0 h 54"/>
                  <a:gd name="T2" fmla="*/ 48 w 48"/>
                  <a:gd name="T3" fmla="*/ 5 h 54"/>
                  <a:gd name="T4" fmla="*/ 45 w 48"/>
                  <a:gd name="T5" fmla="*/ 11 h 54"/>
                  <a:gd name="T6" fmla="*/ 39 w 48"/>
                  <a:gd name="T7" fmla="*/ 20 h 54"/>
                  <a:gd name="T8" fmla="*/ 31 w 48"/>
                  <a:gd name="T9" fmla="*/ 30 h 54"/>
                  <a:gd name="T10" fmla="*/ 23 w 48"/>
                  <a:gd name="T11" fmla="*/ 39 h 54"/>
                  <a:gd name="T12" fmla="*/ 14 w 48"/>
                  <a:gd name="T13" fmla="*/ 46 h 54"/>
                  <a:gd name="T14" fmla="*/ 6 w 48"/>
                  <a:gd name="T15" fmla="*/ 52 h 54"/>
                  <a:gd name="T16" fmla="*/ 0 w 48"/>
                  <a:gd name="T17" fmla="*/ 54 h 54"/>
                  <a:gd name="T18" fmla="*/ 5 w 48"/>
                  <a:gd name="T19" fmla="*/ 48 h 54"/>
                  <a:gd name="T20" fmla="*/ 11 w 48"/>
                  <a:gd name="T21" fmla="*/ 40 h 54"/>
                  <a:gd name="T22" fmla="*/ 17 w 48"/>
                  <a:gd name="T23" fmla="*/ 31 h 54"/>
                  <a:gd name="T24" fmla="*/ 24 w 48"/>
                  <a:gd name="T25" fmla="*/ 22 h 54"/>
                  <a:gd name="T26" fmla="*/ 31 w 48"/>
                  <a:gd name="T27" fmla="*/ 15 h 54"/>
                  <a:gd name="T28" fmla="*/ 37 w 48"/>
                  <a:gd name="T29" fmla="*/ 8 h 54"/>
                  <a:gd name="T30" fmla="*/ 43 w 48"/>
                  <a:gd name="T31" fmla="*/ 3 h 54"/>
                  <a:gd name="T32" fmla="*/ 48 w 48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54"/>
                  <a:gd name="T53" fmla="*/ 48 w 48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54">
                    <a:moveTo>
                      <a:pt x="48" y="0"/>
                    </a:moveTo>
                    <a:lnTo>
                      <a:pt x="48" y="5"/>
                    </a:lnTo>
                    <a:lnTo>
                      <a:pt x="45" y="11"/>
                    </a:lnTo>
                    <a:lnTo>
                      <a:pt x="39" y="20"/>
                    </a:lnTo>
                    <a:lnTo>
                      <a:pt x="31" y="30"/>
                    </a:lnTo>
                    <a:lnTo>
                      <a:pt x="23" y="39"/>
                    </a:lnTo>
                    <a:lnTo>
                      <a:pt x="14" y="46"/>
                    </a:lnTo>
                    <a:lnTo>
                      <a:pt x="6" y="52"/>
                    </a:lnTo>
                    <a:lnTo>
                      <a:pt x="0" y="54"/>
                    </a:lnTo>
                    <a:lnTo>
                      <a:pt x="5" y="48"/>
                    </a:lnTo>
                    <a:lnTo>
                      <a:pt x="11" y="40"/>
                    </a:lnTo>
                    <a:lnTo>
                      <a:pt x="17" y="31"/>
                    </a:lnTo>
                    <a:lnTo>
                      <a:pt x="24" y="22"/>
                    </a:lnTo>
                    <a:lnTo>
                      <a:pt x="31" y="15"/>
                    </a:lnTo>
                    <a:lnTo>
                      <a:pt x="37" y="8"/>
                    </a:lnTo>
                    <a:lnTo>
                      <a:pt x="43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7" name="Freeform 131"/>
              <p:cNvSpPr>
                <a:spLocks/>
              </p:cNvSpPr>
              <p:nvPr/>
            </p:nvSpPr>
            <p:spPr bwMode="auto">
              <a:xfrm>
                <a:off x="2527" y="1350"/>
                <a:ext cx="33" cy="34"/>
              </a:xfrm>
              <a:custGeom>
                <a:avLst/>
                <a:gdLst>
                  <a:gd name="T0" fmla="*/ 33 w 33"/>
                  <a:gd name="T1" fmla="*/ 0 h 34"/>
                  <a:gd name="T2" fmla="*/ 31 w 33"/>
                  <a:gd name="T3" fmla="*/ 9 h 34"/>
                  <a:gd name="T4" fmla="*/ 24 w 33"/>
                  <a:gd name="T5" fmla="*/ 21 h 34"/>
                  <a:gd name="T6" fmla="*/ 12 w 33"/>
                  <a:gd name="T7" fmla="*/ 33 h 34"/>
                  <a:gd name="T8" fmla="*/ 0 w 33"/>
                  <a:gd name="T9" fmla="*/ 34 h 34"/>
                  <a:gd name="T10" fmla="*/ 12 w 33"/>
                  <a:gd name="T11" fmla="*/ 27 h 34"/>
                  <a:gd name="T12" fmla="*/ 21 w 33"/>
                  <a:gd name="T13" fmla="*/ 12 h 34"/>
                  <a:gd name="T14" fmla="*/ 28 w 33"/>
                  <a:gd name="T15" fmla="*/ 0 h 34"/>
                  <a:gd name="T16" fmla="*/ 33 w 33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34"/>
                  <a:gd name="T29" fmla="*/ 33 w 33"/>
                  <a:gd name="T30" fmla="*/ 34 h 3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34">
                    <a:moveTo>
                      <a:pt x="33" y="0"/>
                    </a:moveTo>
                    <a:lnTo>
                      <a:pt x="31" y="9"/>
                    </a:lnTo>
                    <a:lnTo>
                      <a:pt x="24" y="21"/>
                    </a:lnTo>
                    <a:lnTo>
                      <a:pt x="12" y="33"/>
                    </a:lnTo>
                    <a:lnTo>
                      <a:pt x="0" y="34"/>
                    </a:lnTo>
                    <a:lnTo>
                      <a:pt x="12" y="27"/>
                    </a:lnTo>
                    <a:lnTo>
                      <a:pt x="21" y="12"/>
                    </a:lnTo>
                    <a:lnTo>
                      <a:pt x="28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8" name="Freeform 132"/>
              <p:cNvSpPr>
                <a:spLocks/>
              </p:cNvSpPr>
              <p:nvPr/>
            </p:nvSpPr>
            <p:spPr bwMode="auto">
              <a:xfrm>
                <a:off x="2806" y="1355"/>
                <a:ext cx="36" cy="42"/>
              </a:xfrm>
              <a:custGeom>
                <a:avLst/>
                <a:gdLst>
                  <a:gd name="T0" fmla="*/ 0 w 36"/>
                  <a:gd name="T1" fmla="*/ 42 h 42"/>
                  <a:gd name="T2" fmla="*/ 5 w 36"/>
                  <a:gd name="T3" fmla="*/ 32 h 42"/>
                  <a:gd name="T4" fmla="*/ 15 w 36"/>
                  <a:gd name="T5" fmla="*/ 16 h 42"/>
                  <a:gd name="T6" fmla="*/ 25 w 36"/>
                  <a:gd name="T7" fmla="*/ 3 h 42"/>
                  <a:gd name="T8" fmla="*/ 34 w 36"/>
                  <a:gd name="T9" fmla="*/ 0 h 42"/>
                  <a:gd name="T10" fmla="*/ 36 w 36"/>
                  <a:gd name="T11" fmla="*/ 4 h 42"/>
                  <a:gd name="T12" fmla="*/ 34 w 36"/>
                  <a:gd name="T13" fmla="*/ 8 h 42"/>
                  <a:gd name="T14" fmla="*/ 30 w 36"/>
                  <a:gd name="T15" fmla="*/ 14 h 42"/>
                  <a:gd name="T16" fmla="*/ 24 w 36"/>
                  <a:gd name="T17" fmla="*/ 22 h 42"/>
                  <a:gd name="T18" fmla="*/ 16 w 36"/>
                  <a:gd name="T19" fmla="*/ 28 h 42"/>
                  <a:gd name="T20" fmla="*/ 11 w 36"/>
                  <a:gd name="T21" fmla="*/ 34 h 42"/>
                  <a:gd name="T22" fmla="*/ 5 w 36"/>
                  <a:gd name="T23" fmla="*/ 40 h 42"/>
                  <a:gd name="T24" fmla="*/ 0 w 36"/>
                  <a:gd name="T25" fmla="*/ 42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2"/>
                  <a:gd name="T41" fmla="*/ 36 w 36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2">
                    <a:moveTo>
                      <a:pt x="0" y="42"/>
                    </a:moveTo>
                    <a:lnTo>
                      <a:pt x="5" y="32"/>
                    </a:lnTo>
                    <a:lnTo>
                      <a:pt x="15" y="16"/>
                    </a:lnTo>
                    <a:lnTo>
                      <a:pt x="25" y="3"/>
                    </a:lnTo>
                    <a:lnTo>
                      <a:pt x="34" y="0"/>
                    </a:lnTo>
                    <a:lnTo>
                      <a:pt x="36" y="4"/>
                    </a:lnTo>
                    <a:lnTo>
                      <a:pt x="34" y="8"/>
                    </a:lnTo>
                    <a:lnTo>
                      <a:pt x="30" y="14"/>
                    </a:lnTo>
                    <a:lnTo>
                      <a:pt x="24" y="22"/>
                    </a:lnTo>
                    <a:lnTo>
                      <a:pt x="16" y="28"/>
                    </a:lnTo>
                    <a:lnTo>
                      <a:pt x="11" y="34"/>
                    </a:lnTo>
                    <a:lnTo>
                      <a:pt x="5" y="4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79" name="Freeform 133"/>
              <p:cNvSpPr>
                <a:spLocks/>
              </p:cNvSpPr>
              <p:nvPr/>
            </p:nvSpPr>
            <p:spPr bwMode="auto">
              <a:xfrm>
                <a:off x="2805" y="1400"/>
                <a:ext cx="46" cy="18"/>
              </a:xfrm>
              <a:custGeom>
                <a:avLst/>
                <a:gdLst>
                  <a:gd name="T0" fmla="*/ 0 w 46"/>
                  <a:gd name="T1" fmla="*/ 0 h 18"/>
                  <a:gd name="T2" fmla="*/ 3 w 46"/>
                  <a:gd name="T3" fmla="*/ 2 h 18"/>
                  <a:gd name="T4" fmla="*/ 9 w 46"/>
                  <a:gd name="T5" fmla="*/ 5 h 18"/>
                  <a:gd name="T6" fmla="*/ 15 w 46"/>
                  <a:gd name="T7" fmla="*/ 8 h 18"/>
                  <a:gd name="T8" fmla="*/ 22 w 46"/>
                  <a:gd name="T9" fmla="*/ 12 h 18"/>
                  <a:gd name="T10" fmla="*/ 29 w 46"/>
                  <a:gd name="T11" fmla="*/ 15 h 18"/>
                  <a:gd name="T12" fmla="*/ 37 w 46"/>
                  <a:gd name="T13" fmla="*/ 18 h 18"/>
                  <a:gd name="T14" fmla="*/ 43 w 46"/>
                  <a:gd name="T15" fmla="*/ 18 h 18"/>
                  <a:gd name="T16" fmla="*/ 46 w 46"/>
                  <a:gd name="T17" fmla="*/ 17 h 18"/>
                  <a:gd name="T18" fmla="*/ 46 w 46"/>
                  <a:gd name="T19" fmla="*/ 14 h 18"/>
                  <a:gd name="T20" fmla="*/ 43 w 46"/>
                  <a:gd name="T21" fmla="*/ 9 h 18"/>
                  <a:gd name="T22" fmla="*/ 37 w 46"/>
                  <a:gd name="T23" fmla="*/ 8 h 18"/>
                  <a:gd name="T24" fmla="*/ 29 w 46"/>
                  <a:gd name="T25" fmla="*/ 5 h 18"/>
                  <a:gd name="T26" fmla="*/ 20 w 46"/>
                  <a:gd name="T27" fmla="*/ 3 h 18"/>
                  <a:gd name="T28" fmla="*/ 12 w 46"/>
                  <a:gd name="T29" fmla="*/ 2 h 18"/>
                  <a:gd name="T30" fmla="*/ 6 w 46"/>
                  <a:gd name="T31" fmla="*/ 0 h 18"/>
                  <a:gd name="T32" fmla="*/ 0 w 46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18"/>
                  <a:gd name="T53" fmla="*/ 46 w 46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18">
                    <a:moveTo>
                      <a:pt x="0" y="0"/>
                    </a:moveTo>
                    <a:lnTo>
                      <a:pt x="3" y="2"/>
                    </a:lnTo>
                    <a:lnTo>
                      <a:pt x="9" y="5"/>
                    </a:lnTo>
                    <a:lnTo>
                      <a:pt x="15" y="8"/>
                    </a:lnTo>
                    <a:lnTo>
                      <a:pt x="22" y="12"/>
                    </a:lnTo>
                    <a:lnTo>
                      <a:pt x="29" y="15"/>
                    </a:lnTo>
                    <a:lnTo>
                      <a:pt x="37" y="18"/>
                    </a:lnTo>
                    <a:lnTo>
                      <a:pt x="43" y="18"/>
                    </a:lnTo>
                    <a:lnTo>
                      <a:pt x="46" y="17"/>
                    </a:lnTo>
                    <a:lnTo>
                      <a:pt x="46" y="14"/>
                    </a:lnTo>
                    <a:lnTo>
                      <a:pt x="43" y="9"/>
                    </a:lnTo>
                    <a:lnTo>
                      <a:pt x="37" y="8"/>
                    </a:lnTo>
                    <a:lnTo>
                      <a:pt x="29" y="5"/>
                    </a:lnTo>
                    <a:lnTo>
                      <a:pt x="20" y="3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0" name="Freeform 134"/>
              <p:cNvSpPr>
                <a:spLocks/>
              </p:cNvSpPr>
              <p:nvPr/>
            </p:nvSpPr>
            <p:spPr bwMode="auto">
              <a:xfrm>
                <a:off x="2814" y="1380"/>
                <a:ext cx="50" cy="15"/>
              </a:xfrm>
              <a:custGeom>
                <a:avLst/>
                <a:gdLst>
                  <a:gd name="T0" fmla="*/ 0 w 50"/>
                  <a:gd name="T1" fmla="*/ 15 h 15"/>
                  <a:gd name="T2" fmla="*/ 3 w 50"/>
                  <a:gd name="T3" fmla="*/ 15 h 15"/>
                  <a:gd name="T4" fmla="*/ 10 w 50"/>
                  <a:gd name="T5" fmla="*/ 15 h 15"/>
                  <a:gd name="T6" fmla="*/ 17 w 50"/>
                  <a:gd name="T7" fmla="*/ 13 h 15"/>
                  <a:gd name="T8" fmla="*/ 28 w 50"/>
                  <a:gd name="T9" fmla="*/ 13 h 15"/>
                  <a:gd name="T10" fmla="*/ 35 w 50"/>
                  <a:gd name="T11" fmla="*/ 12 h 15"/>
                  <a:gd name="T12" fmla="*/ 44 w 50"/>
                  <a:gd name="T13" fmla="*/ 10 h 15"/>
                  <a:gd name="T14" fmla="*/ 48 w 50"/>
                  <a:gd name="T15" fmla="*/ 9 h 15"/>
                  <a:gd name="T16" fmla="*/ 50 w 50"/>
                  <a:gd name="T17" fmla="*/ 4 h 15"/>
                  <a:gd name="T18" fmla="*/ 48 w 50"/>
                  <a:gd name="T19" fmla="*/ 1 h 15"/>
                  <a:gd name="T20" fmla="*/ 44 w 50"/>
                  <a:gd name="T21" fmla="*/ 0 h 15"/>
                  <a:gd name="T22" fmla="*/ 37 w 50"/>
                  <a:gd name="T23" fmla="*/ 1 h 15"/>
                  <a:gd name="T24" fmla="*/ 29 w 50"/>
                  <a:gd name="T25" fmla="*/ 4 h 15"/>
                  <a:gd name="T26" fmla="*/ 20 w 50"/>
                  <a:gd name="T27" fmla="*/ 7 h 15"/>
                  <a:gd name="T28" fmla="*/ 11 w 50"/>
                  <a:gd name="T29" fmla="*/ 10 h 15"/>
                  <a:gd name="T30" fmla="*/ 4 w 50"/>
                  <a:gd name="T31" fmla="*/ 13 h 15"/>
                  <a:gd name="T32" fmla="*/ 0 w 50"/>
                  <a:gd name="T33" fmla="*/ 15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15"/>
                  <a:gd name="T53" fmla="*/ 50 w 5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15">
                    <a:moveTo>
                      <a:pt x="0" y="15"/>
                    </a:moveTo>
                    <a:lnTo>
                      <a:pt x="3" y="15"/>
                    </a:lnTo>
                    <a:lnTo>
                      <a:pt x="10" y="15"/>
                    </a:lnTo>
                    <a:lnTo>
                      <a:pt x="17" y="13"/>
                    </a:lnTo>
                    <a:lnTo>
                      <a:pt x="28" y="13"/>
                    </a:lnTo>
                    <a:lnTo>
                      <a:pt x="35" y="12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0" y="4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29" y="4"/>
                    </a:lnTo>
                    <a:lnTo>
                      <a:pt x="20" y="7"/>
                    </a:lnTo>
                    <a:lnTo>
                      <a:pt x="11" y="10"/>
                    </a:lnTo>
                    <a:lnTo>
                      <a:pt x="4" y="1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1" name="Freeform 135"/>
              <p:cNvSpPr>
                <a:spLocks/>
              </p:cNvSpPr>
              <p:nvPr/>
            </p:nvSpPr>
            <p:spPr bwMode="auto">
              <a:xfrm>
                <a:off x="2790" y="1408"/>
                <a:ext cx="47" cy="37"/>
              </a:xfrm>
              <a:custGeom>
                <a:avLst/>
                <a:gdLst>
                  <a:gd name="T0" fmla="*/ 0 w 47"/>
                  <a:gd name="T1" fmla="*/ 0 h 37"/>
                  <a:gd name="T2" fmla="*/ 6 w 47"/>
                  <a:gd name="T3" fmla="*/ 3 h 37"/>
                  <a:gd name="T4" fmla="*/ 15 w 47"/>
                  <a:gd name="T5" fmla="*/ 7 h 37"/>
                  <a:gd name="T6" fmla="*/ 22 w 47"/>
                  <a:gd name="T7" fmla="*/ 12 h 37"/>
                  <a:gd name="T8" fmla="*/ 31 w 47"/>
                  <a:gd name="T9" fmla="*/ 18 h 37"/>
                  <a:gd name="T10" fmla="*/ 38 w 47"/>
                  <a:gd name="T11" fmla="*/ 23 h 37"/>
                  <a:gd name="T12" fmla="*/ 44 w 47"/>
                  <a:gd name="T13" fmla="*/ 28 h 37"/>
                  <a:gd name="T14" fmla="*/ 47 w 47"/>
                  <a:gd name="T15" fmla="*/ 32 h 37"/>
                  <a:gd name="T16" fmla="*/ 47 w 47"/>
                  <a:gd name="T17" fmla="*/ 35 h 37"/>
                  <a:gd name="T18" fmla="*/ 43 w 47"/>
                  <a:gd name="T19" fmla="*/ 37 h 37"/>
                  <a:gd name="T20" fmla="*/ 37 w 47"/>
                  <a:gd name="T21" fmla="*/ 34 h 37"/>
                  <a:gd name="T22" fmla="*/ 31 w 47"/>
                  <a:gd name="T23" fmla="*/ 29 h 37"/>
                  <a:gd name="T24" fmla="*/ 24 w 47"/>
                  <a:gd name="T25" fmla="*/ 22 h 37"/>
                  <a:gd name="T26" fmla="*/ 16 w 47"/>
                  <a:gd name="T27" fmla="*/ 16 h 37"/>
                  <a:gd name="T28" fmla="*/ 9 w 47"/>
                  <a:gd name="T29" fmla="*/ 9 h 37"/>
                  <a:gd name="T30" fmla="*/ 3 w 47"/>
                  <a:gd name="T31" fmla="*/ 3 h 37"/>
                  <a:gd name="T32" fmla="*/ 0 w 47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37"/>
                  <a:gd name="T53" fmla="*/ 47 w 4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37">
                    <a:moveTo>
                      <a:pt x="0" y="0"/>
                    </a:moveTo>
                    <a:lnTo>
                      <a:pt x="6" y="3"/>
                    </a:lnTo>
                    <a:lnTo>
                      <a:pt x="15" y="7"/>
                    </a:lnTo>
                    <a:lnTo>
                      <a:pt x="22" y="12"/>
                    </a:lnTo>
                    <a:lnTo>
                      <a:pt x="31" y="18"/>
                    </a:lnTo>
                    <a:lnTo>
                      <a:pt x="38" y="23"/>
                    </a:lnTo>
                    <a:lnTo>
                      <a:pt x="44" y="28"/>
                    </a:lnTo>
                    <a:lnTo>
                      <a:pt x="47" y="32"/>
                    </a:lnTo>
                    <a:lnTo>
                      <a:pt x="47" y="35"/>
                    </a:lnTo>
                    <a:lnTo>
                      <a:pt x="43" y="37"/>
                    </a:lnTo>
                    <a:lnTo>
                      <a:pt x="37" y="34"/>
                    </a:lnTo>
                    <a:lnTo>
                      <a:pt x="31" y="29"/>
                    </a:lnTo>
                    <a:lnTo>
                      <a:pt x="24" y="22"/>
                    </a:lnTo>
                    <a:lnTo>
                      <a:pt x="16" y="16"/>
                    </a:lnTo>
                    <a:lnTo>
                      <a:pt x="9" y="9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2" name="Freeform 136"/>
              <p:cNvSpPr>
                <a:spLocks/>
              </p:cNvSpPr>
              <p:nvPr/>
            </p:nvSpPr>
            <p:spPr bwMode="auto">
              <a:xfrm>
                <a:off x="2542" y="1392"/>
                <a:ext cx="12" cy="65"/>
              </a:xfrm>
              <a:custGeom>
                <a:avLst/>
                <a:gdLst>
                  <a:gd name="T0" fmla="*/ 7 w 12"/>
                  <a:gd name="T1" fmla="*/ 0 h 65"/>
                  <a:gd name="T2" fmla="*/ 10 w 12"/>
                  <a:gd name="T3" fmla="*/ 16 h 65"/>
                  <a:gd name="T4" fmla="*/ 12 w 12"/>
                  <a:gd name="T5" fmla="*/ 37 h 65"/>
                  <a:gd name="T6" fmla="*/ 10 w 12"/>
                  <a:gd name="T7" fmla="*/ 56 h 65"/>
                  <a:gd name="T8" fmla="*/ 4 w 12"/>
                  <a:gd name="T9" fmla="*/ 65 h 65"/>
                  <a:gd name="T10" fmla="*/ 0 w 12"/>
                  <a:gd name="T11" fmla="*/ 59 h 65"/>
                  <a:gd name="T12" fmla="*/ 1 w 12"/>
                  <a:gd name="T13" fmla="*/ 39 h 65"/>
                  <a:gd name="T14" fmla="*/ 4 w 12"/>
                  <a:gd name="T15" fmla="*/ 17 h 65"/>
                  <a:gd name="T16" fmla="*/ 7 w 12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5"/>
                  <a:gd name="T29" fmla="*/ 12 w 12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5">
                    <a:moveTo>
                      <a:pt x="7" y="0"/>
                    </a:moveTo>
                    <a:lnTo>
                      <a:pt x="10" y="16"/>
                    </a:lnTo>
                    <a:lnTo>
                      <a:pt x="12" y="37"/>
                    </a:lnTo>
                    <a:lnTo>
                      <a:pt x="10" y="56"/>
                    </a:lnTo>
                    <a:lnTo>
                      <a:pt x="4" y="65"/>
                    </a:lnTo>
                    <a:lnTo>
                      <a:pt x="0" y="59"/>
                    </a:lnTo>
                    <a:lnTo>
                      <a:pt x="1" y="39"/>
                    </a:lnTo>
                    <a:lnTo>
                      <a:pt x="4" y="1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3" name="Freeform 137"/>
              <p:cNvSpPr>
                <a:spLocks/>
              </p:cNvSpPr>
              <p:nvPr/>
            </p:nvSpPr>
            <p:spPr bwMode="auto">
              <a:xfrm>
                <a:off x="2514" y="1383"/>
                <a:ext cx="19" cy="65"/>
              </a:xfrm>
              <a:custGeom>
                <a:avLst/>
                <a:gdLst>
                  <a:gd name="T0" fmla="*/ 19 w 19"/>
                  <a:gd name="T1" fmla="*/ 0 h 65"/>
                  <a:gd name="T2" fmla="*/ 19 w 19"/>
                  <a:gd name="T3" fmla="*/ 14 h 65"/>
                  <a:gd name="T4" fmla="*/ 18 w 19"/>
                  <a:gd name="T5" fmla="*/ 37 h 65"/>
                  <a:gd name="T6" fmla="*/ 13 w 19"/>
                  <a:gd name="T7" fmla="*/ 56 h 65"/>
                  <a:gd name="T8" fmla="*/ 4 w 19"/>
                  <a:gd name="T9" fmla="*/ 65 h 65"/>
                  <a:gd name="T10" fmla="*/ 0 w 19"/>
                  <a:gd name="T11" fmla="*/ 56 h 65"/>
                  <a:gd name="T12" fmla="*/ 6 w 19"/>
                  <a:gd name="T13" fmla="*/ 37 h 65"/>
                  <a:gd name="T14" fmla="*/ 13 w 19"/>
                  <a:gd name="T15" fmla="*/ 14 h 65"/>
                  <a:gd name="T16" fmla="*/ 19 w 19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"/>
                  <a:gd name="T28" fmla="*/ 0 h 65"/>
                  <a:gd name="T29" fmla="*/ 19 w 19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" h="65">
                    <a:moveTo>
                      <a:pt x="19" y="0"/>
                    </a:moveTo>
                    <a:lnTo>
                      <a:pt x="19" y="14"/>
                    </a:lnTo>
                    <a:lnTo>
                      <a:pt x="18" y="37"/>
                    </a:lnTo>
                    <a:lnTo>
                      <a:pt x="13" y="56"/>
                    </a:lnTo>
                    <a:lnTo>
                      <a:pt x="4" y="65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13" y="1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4" name="Freeform 138"/>
              <p:cNvSpPr>
                <a:spLocks/>
              </p:cNvSpPr>
              <p:nvPr/>
            </p:nvSpPr>
            <p:spPr bwMode="auto">
              <a:xfrm>
                <a:off x="2576" y="1411"/>
                <a:ext cx="12" cy="62"/>
              </a:xfrm>
              <a:custGeom>
                <a:avLst/>
                <a:gdLst>
                  <a:gd name="T0" fmla="*/ 1 w 12"/>
                  <a:gd name="T1" fmla="*/ 0 h 62"/>
                  <a:gd name="T2" fmla="*/ 7 w 12"/>
                  <a:gd name="T3" fmla="*/ 9 h 62"/>
                  <a:gd name="T4" fmla="*/ 10 w 12"/>
                  <a:gd name="T5" fmla="*/ 28 h 62"/>
                  <a:gd name="T6" fmla="*/ 12 w 12"/>
                  <a:gd name="T7" fmla="*/ 49 h 62"/>
                  <a:gd name="T8" fmla="*/ 6 w 12"/>
                  <a:gd name="T9" fmla="*/ 62 h 62"/>
                  <a:gd name="T10" fmla="*/ 0 w 12"/>
                  <a:gd name="T11" fmla="*/ 57 h 62"/>
                  <a:gd name="T12" fmla="*/ 0 w 12"/>
                  <a:gd name="T13" fmla="*/ 40 h 62"/>
                  <a:gd name="T14" fmla="*/ 1 w 12"/>
                  <a:gd name="T15" fmla="*/ 18 h 62"/>
                  <a:gd name="T16" fmla="*/ 1 w 12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62"/>
                  <a:gd name="T29" fmla="*/ 12 w 12"/>
                  <a:gd name="T30" fmla="*/ 62 h 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62">
                    <a:moveTo>
                      <a:pt x="1" y="0"/>
                    </a:moveTo>
                    <a:lnTo>
                      <a:pt x="7" y="9"/>
                    </a:lnTo>
                    <a:lnTo>
                      <a:pt x="10" y="28"/>
                    </a:lnTo>
                    <a:lnTo>
                      <a:pt x="12" y="49"/>
                    </a:lnTo>
                    <a:lnTo>
                      <a:pt x="6" y="62"/>
                    </a:lnTo>
                    <a:lnTo>
                      <a:pt x="0" y="57"/>
                    </a:lnTo>
                    <a:lnTo>
                      <a:pt x="0" y="40"/>
                    </a:lnTo>
                    <a:lnTo>
                      <a:pt x="1" y="1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5" name="Freeform 139"/>
              <p:cNvSpPr>
                <a:spLocks/>
              </p:cNvSpPr>
              <p:nvPr/>
            </p:nvSpPr>
            <p:spPr bwMode="auto">
              <a:xfrm>
                <a:off x="2603" y="1417"/>
                <a:ext cx="25" cy="71"/>
              </a:xfrm>
              <a:custGeom>
                <a:avLst/>
                <a:gdLst>
                  <a:gd name="T0" fmla="*/ 0 w 25"/>
                  <a:gd name="T1" fmla="*/ 0 h 71"/>
                  <a:gd name="T2" fmla="*/ 10 w 25"/>
                  <a:gd name="T3" fmla="*/ 17 h 71"/>
                  <a:gd name="T4" fmla="*/ 20 w 25"/>
                  <a:gd name="T5" fmla="*/ 40 h 71"/>
                  <a:gd name="T6" fmla="*/ 25 w 25"/>
                  <a:gd name="T7" fmla="*/ 60 h 71"/>
                  <a:gd name="T8" fmla="*/ 20 w 25"/>
                  <a:gd name="T9" fmla="*/ 71 h 71"/>
                  <a:gd name="T10" fmla="*/ 11 w 25"/>
                  <a:gd name="T11" fmla="*/ 63 h 71"/>
                  <a:gd name="T12" fmla="*/ 7 w 25"/>
                  <a:gd name="T13" fmla="*/ 41 h 71"/>
                  <a:gd name="T14" fmla="*/ 4 w 25"/>
                  <a:gd name="T15" fmla="*/ 17 h 71"/>
                  <a:gd name="T16" fmla="*/ 0 w 25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71"/>
                  <a:gd name="T29" fmla="*/ 25 w 25"/>
                  <a:gd name="T30" fmla="*/ 71 h 7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71">
                    <a:moveTo>
                      <a:pt x="0" y="0"/>
                    </a:moveTo>
                    <a:lnTo>
                      <a:pt x="10" y="17"/>
                    </a:lnTo>
                    <a:lnTo>
                      <a:pt x="20" y="40"/>
                    </a:lnTo>
                    <a:lnTo>
                      <a:pt x="25" y="60"/>
                    </a:lnTo>
                    <a:lnTo>
                      <a:pt x="20" y="71"/>
                    </a:lnTo>
                    <a:lnTo>
                      <a:pt x="11" y="63"/>
                    </a:lnTo>
                    <a:lnTo>
                      <a:pt x="7" y="41"/>
                    </a:lnTo>
                    <a:lnTo>
                      <a:pt x="4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6" name="Freeform 140"/>
              <p:cNvSpPr>
                <a:spLocks/>
              </p:cNvSpPr>
              <p:nvPr/>
            </p:nvSpPr>
            <p:spPr bwMode="auto">
              <a:xfrm>
                <a:off x="2636" y="1426"/>
                <a:ext cx="29" cy="78"/>
              </a:xfrm>
              <a:custGeom>
                <a:avLst/>
                <a:gdLst>
                  <a:gd name="T0" fmla="*/ 0 w 29"/>
                  <a:gd name="T1" fmla="*/ 0 h 78"/>
                  <a:gd name="T2" fmla="*/ 9 w 29"/>
                  <a:gd name="T3" fmla="*/ 17 h 78"/>
                  <a:gd name="T4" fmla="*/ 21 w 29"/>
                  <a:gd name="T5" fmla="*/ 44 h 78"/>
                  <a:gd name="T6" fmla="*/ 29 w 29"/>
                  <a:gd name="T7" fmla="*/ 68 h 78"/>
                  <a:gd name="T8" fmla="*/ 26 w 29"/>
                  <a:gd name="T9" fmla="*/ 78 h 78"/>
                  <a:gd name="T10" fmla="*/ 15 w 29"/>
                  <a:gd name="T11" fmla="*/ 66 h 78"/>
                  <a:gd name="T12" fmla="*/ 9 w 29"/>
                  <a:gd name="T13" fmla="*/ 41 h 78"/>
                  <a:gd name="T14" fmla="*/ 3 w 29"/>
                  <a:gd name="T15" fmla="*/ 16 h 78"/>
                  <a:gd name="T16" fmla="*/ 0 w 29"/>
                  <a:gd name="T17" fmla="*/ 0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78"/>
                  <a:gd name="T29" fmla="*/ 29 w 29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78">
                    <a:moveTo>
                      <a:pt x="0" y="0"/>
                    </a:moveTo>
                    <a:lnTo>
                      <a:pt x="9" y="17"/>
                    </a:lnTo>
                    <a:lnTo>
                      <a:pt x="21" y="44"/>
                    </a:lnTo>
                    <a:lnTo>
                      <a:pt x="29" y="68"/>
                    </a:lnTo>
                    <a:lnTo>
                      <a:pt x="26" y="78"/>
                    </a:lnTo>
                    <a:lnTo>
                      <a:pt x="15" y="66"/>
                    </a:lnTo>
                    <a:lnTo>
                      <a:pt x="9" y="41"/>
                    </a:lnTo>
                    <a:lnTo>
                      <a:pt x="3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7" name="Freeform 141"/>
              <p:cNvSpPr>
                <a:spLocks/>
              </p:cNvSpPr>
              <p:nvPr/>
            </p:nvSpPr>
            <p:spPr bwMode="auto">
              <a:xfrm>
                <a:off x="2696" y="1423"/>
                <a:ext cx="47" cy="81"/>
              </a:xfrm>
              <a:custGeom>
                <a:avLst/>
                <a:gdLst>
                  <a:gd name="T0" fmla="*/ 0 w 47"/>
                  <a:gd name="T1" fmla="*/ 0 h 81"/>
                  <a:gd name="T2" fmla="*/ 7 w 47"/>
                  <a:gd name="T3" fmla="*/ 7 h 81"/>
                  <a:gd name="T4" fmla="*/ 16 w 47"/>
                  <a:gd name="T5" fmla="*/ 17 h 81"/>
                  <a:gd name="T6" fmla="*/ 25 w 47"/>
                  <a:gd name="T7" fmla="*/ 29 h 81"/>
                  <a:gd name="T8" fmla="*/ 33 w 47"/>
                  <a:gd name="T9" fmla="*/ 42 h 81"/>
                  <a:gd name="T10" fmla="*/ 41 w 47"/>
                  <a:gd name="T11" fmla="*/ 56 h 81"/>
                  <a:gd name="T12" fmla="*/ 45 w 47"/>
                  <a:gd name="T13" fmla="*/ 68 h 81"/>
                  <a:gd name="T14" fmla="*/ 47 w 47"/>
                  <a:gd name="T15" fmla="*/ 76 h 81"/>
                  <a:gd name="T16" fmla="*/ 45 w 47"/>
                  <a:gd name="T17" fmla="*/ 81 h 81"/>
                  <a:gd name="T18" fmla="*/ 41 w 47"/>
                  <a:gd name="T19" fmla="*/ 79 h 81"/>
                  <a:gd name="T20" fmla="*/ 35 w 47"/>
                  <a:gd name="T21" fmla="*/ 72 h 81"/>
                  <a:gd name="T22" fmla="*/ 29 w 47"/>
                  <a:gd name="T23" fmla="*/ 60 h 81"/>
                  <a:gd name="T24" fmla="*/ 23 w 47"/>
                  <a:gd name="T25" fmla="*/ 45 h 81"/>
                  <a:gd name="T26" fmla="*/ 17 w 47"/>
                  <a:gd name="T27" fmla="*/ 31 h 81"/>
                  <a:gd name="T28" fmla="*/ 11 w 47"/>
                  <a:gd name="T29" fmla="*/ 16 h 81"/>
                  <a:gd name="T30" fmla="*/ 5 w 47"/>
                  <a:gd name="T31" fmla="*/ 6 h 81"/>
                  <a:gd name="T32" fmla="*/ 0 w 47"/>
                  <a:gd name="T33" fmla="*/ 0 h 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81"/>
                  <a:gd name="T53" fmla="*/ 47 w 47"/>
                  <a:gd name="T54" fmla="*/ 81 h 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81">
                    <a:moveTo>
                      <a:pt x="0" y="0"/>
                    </a:moveTo>
                    <a:lnTo>
                      <a:pt x="7" y="7"/>
                    </a:lnTo>
                    <a:lnTo>
                      <a:pt x="16" y="17"/>
                    </a:lnTo>
                    <a:lnTo>
                      <a:pt x="25" y="29"/>
                    </a:lnTo>
                    <a:lnTo>
                      <a:pt x="33" y="42"/>
                    </a:lnTo>
                    <a:lnTo>
                      <a:pt x="41" y="56"/>
                    </a:lnTo>
                    <a:lnTo>
                      <a:pt x="45" y="68"/>
                    </a:lnTo>
                    <a:lnTo>
                      <a:pt x="47" y="76"/>
                    </a:lnTo>
                    <a:lnTo>
                      <a:pt x="45" y="81"/>
                    </a:lnTo>
                    <a:lnTo>
                      <a:pt x="41" y="79"/>
                    </a:lnTo>
                    <a:lnTo>
                      <a:pt x="35" y="72"/>
                    </a:lnTo>
                    <a:lnTo>
                      <a:pt x="29" y="60"/>
                    </a:lnTo>
                    <a:lnTo>
                      <a:pt x="23" y="45"/>
                    </a:lnTo>
                    <a:lnTo>
                      <a:pt x="17" y="31"/>
                    </a:lnTo>
                    <a:lnTo>
                      <a:pt x="11" y="1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8" name="Freeform 142"/>
              <p:cNvSpPr>
                <a:spLocks/>
              </p:cNvSpPr>
              <p:nvPr/>
            </p:nvSpPr>
            <p:spPr bwMode="auto">
              <a:xfrm>
                <a:off x="2762" y="1411"/>
                <a:ext cx="53" cy="75"/>
              </a:xfrm>
              <a:custGeom>
                <a:avLst/>
                <a:gdLst>
                  <a:gd name="T0" fmla="*/ 0 w 53"/>
                  <a:gd name="T1" fmla="*/ 0 h 75"/>
                  <a:gd name="T2" fmla="*/ 6 w 53"/>
                  <a:gd name="T3" fmla="*/ 6 h 75"/>
                  <a:gd name="T4" fmla="*/ 16 w 53"/>
                  <a:gd name="T5" fmla="*/ 15 h 75"/>
                  <a:gd name="T6" fmla="*/ 25 w 53"/>
                  <a:gd name="T7" fmla="*/ 26 h 75"/>
                  <a:gd name="T8" fmla="*/ 35 w 53"/>
                  <a:gd name="T9" fmla="*/ 38 h 75"/>
                  <a:gd name="T10" fmla="*/ 44 w 53"/>
                  <a:gd name="T11" fmla="*/ 52 h 75"/>
                  <a:gd name="T12" fmla="*/ 52 w 53"/>
                  <a:gd name="T13" fmla="*/ 62 h 75"/>
                  <a:gd name="T14" fmla="*/ 53 w 53"/>
                  <a:gd name="T15" fmla="*/ 71 h 75"/>
                  <a:gd name="T16" fmla="*/ 52 w 53"/>
                  <a:gd name="T17" fmla="*/ 75 h 75"/>
                  <a:gd name="T18" fmla="*/ 46 w 53"/>
                  <a:gd name="T19" fmla="*/ 74 h 75"/>
                  <a:gd name="T20" fmla="*/ 40 w 53"/>
                  <a:gd name="T21" fmla="*/ 66 h 75"/>
                  <a:gd name="T22" fmla="*/ 32 w 53"/>
                  <a:gd name="T23" fmla="*/ 56 h 75"/>
                  <a:gd name="T24" fmla="*/ 25 w 53"/>
                  <a:gd name="T25" fmla="*/ 41 h 75"/>
                  <a:gd name="T26" fmla="*/ 18 w 53"/>
                  <a:gd name="T27" fmla="*/ 28 h 75"/>
                  <a:gd name="T28" fmla="*/ 10 w 53"/>
                  <a:gd name="T29" fmla="*/ 15 h 75"/>
                  <a:gd name="T30" fmla="*/ 4 w 53"/>
                  <a:gd name="T31" fmla="*/ 6 h 75"/>
                  <a:gd name="T32" fmla="*/ 0 w 53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75"/>
                  <a:gd name="T53" fmla="*/ 53 w 53"/>
                  <a:gd name="T54" fmla="*/ 75 h 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75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5" y="26"/>
                    </a:lnTo>
                    <a:lnTo>
                      <a:pt x="35" y="38"/>
                    </a:lnTo>
                    <a:lnTo>
                      <a:pt x="44" y="52"/>
                    </a:lnTo>
                    <a:lnTo>
                      <a:pt x="52" y="62"/>
                    </a:lnTo>
                    <a:lnTo>
                      <a:pt x="53" y="71"/>
                    </a:lnTo>
                    <a:lnTo>
                      <a:pt x="52" y="75"/>
                    </a:lnTo>
                    <a:lnTo>
                      <a:pt x="46" y="74"/>
                    </a:lnTo>
                    <a:lnTo>
                      <a:pt x="40" y="66"/>
                    </a:lnTo>
                    <a:lnTo>
                      <a:pt x="32" y="56"/>
                    </a:lnTo>
                    <a:lnTo>
                      <a:pt x="25" y="41"/>
                    </a:lnTo>
                    <a:lnTo>
                      <a:pt x="18" y="28"/>
                    </a:lnTo>
                    <a:lnTo>
                      <a:pt x="10" y="15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89" name="Freeform 143"/>
              <p:cNvSpPr>
                <a:spLocks/>
              </p:cNvSpPr>
              <p:nvPr/>
            </p:nvSpPr>
            <p:spPr bwMode="auto">
              <a:xfrm>
                <a:off x="2666" y="1427"/>
                <a:ext cx="47" cy="70"/>
              </a:xfrm>
              <a:custGeom>
                <a:avLst/>
                <a:gdLst>
                  <a:gd name="T0" fmla="*/ 0 w 47"/>
                  <a:gd name="T1" fmla="*/ 0 h 70"/>
                  <a:gd name="T2" fmla="*/ 6 w 47"/>
                  <a:gd name="T3" fmla="*/ 6 h 70"/>
                  <a:gd name="T4" fmla="*/ 13 w 47"/>
                  <a:gd name="T5" fmla="*/ 15 h 70"/>
                  <a:gd name="T6" fmla="*/ 22 w 47"/>
                  <a:gd name="T7" fmla="*/ 27 h 70"/>
                  <a:gd name="T8" fmla="*/ 31 w 47"/>
                  <a:gd name="T9" fmla="*/ 38 h 70"/>
                  <a:gd name="T10" fmla="*/ 40 w 47"/>
                  <a:gd name="T11" fmla="*/ 49 h 70"/>
                  <a:gd name="T12" fmla="*/ 46 w 47"/>
                  <a:gd name="T13" fmla="*/ 59 h 70"/>
                  <a:gd name="T14" fmla="*/ 47 w 47"/>
                  <a:gd name="T15" fmla="*/ 67 h 70"/>
                  <a:gd name="T16" fmla="*/ 44 w 47"/>
                  <a:gd name="T17" fmla="*/ 70 h 70"/>
                  <a:gd name="T18" fmla="*/ 38 w 47"/>
                  <a:gd name="T19" fmla="*/ 68 h 70"/>
                  <a:gd name="T20" fmla="*/ 31 w 47"/>
                  <a:gd name="T21" fmla="*/ 61 h 70"/>
                  <a:gd name="T22" fmla="*/ 25 w 47"/>
                  <a:gd name="T23" fmla="*/ 52 h 70"/>
                  <a:gd name="T24" fmla="*/ 18 w 47"/>
                  <a:gd name="T25" fmla="*/ 38 h 70"/>
                  <a:gd name="T26" fmla="*/ 12 w 47"/>
                  <a:gd name="T27" fmla="*/ 27 h 70"/>
                  <a:gd name="T28" fmla="*/ 7 w 47"/>
                  <a:gd name="T29" fmla="*/ 15 h 70"/>
                  <a:gd name="T30" fmla="*/ 3 w 47"/>
                  <a:gd name="T31" fmla="*/ 6 h 70"/>
                  <a:gd name="T32" fmla="*/ 0 w 47"/>
                  <a:gd name="T33" fmla="*/ 0 h 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70"/>
                  <a:gd name="T53" fmla="*/ 47 w 47"/>
                  <a:gd name="T54" fmla="*/ 70 h 7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70">
                    <a:moveTo>
                      <a:pt x="0" y="0"/>
                    </a:moveTo>
                    <a:lnTo>
                      <a:pt x="6" y="6"/>
                    </a:lnTo>
                    <a:lnTo>
                      <a:pt x="13" y="15"/>
                    </a:lnTo>
                    <a:lnTo>
                      <a:pt x="22" y="27"/>
                    </a:lnTo>
                    <a:lnTo>
                      <a:pt x="31" y="38"/>
                    </a:lnTo>
                    <a:lnTo>
                      <a:pt x="40" y="49"/>
                    </a:lnTo>
                    <a:lnTo>
                      <a:pt x="46" y="59"/>
                    </a:lnTo>
                    <a:lnTo>
                      <a:pt x="47" y="67"/>
                    </a:lnTo>
                    <a:lnTo>
                      <a:pt x="44" y="70"/>
                    </a:lnTo>
                    <a:lnTo>
                      <a:pt x="38" y="68"/>
                    </a:lnTo>
                    <a:lnTo>
                      <a:pt x="31" y="61"/>
                    </a:lnTo>
                    <a:lnTo>
                      <a:pt x="25" y="52"/>
                    </a:lnTo>
                    <a:lnTo>
                      <a:pt x="18" y="38"/>
                    </a:lnTo>
                    <a:lnTo>
                      <a:pt x="12" y="27"/>
                    </a:lnTo>
                    <a:lnTo>
                      <a:pt x="7" y="15"/>
                    </a:lnTo>
                    <a:lnTo>
                      <a:pt x="3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0" name="Freeform 144"/>
              <p:cNvSpPr>
                <a:spLocks/>
              </p:cNvSpPr>
              <p:nvPr/>
            </p:nvSpPr>
            <p:spPr bwMode="auto">
              <a:xfrm>
                <a:off x="2670" y="1327"/>
                <a:ext cx="58" cy="106"/>
              </a:xfrm>
              <a:custGeom>
                <a:avLst/>
                <a:gdLst>
                  <a:gd name="T0" fmla="*/ 57 w 58"/>
                  <a:gd name="T1" fmla="*/ 0 h 106"/>
                  <a:gd name="T2" fmla="*/ 58 w 58"/>
                  <a:gd name="T3" fmla="*/ 5 h 106"/>
                  <a:gd name="T4" fmla="*/ 57 w 58"/>
                  <a:gd name="T5" fmla="*/ 17 h 106"/>
                  <a:gd name="T6" fmla="*/ 51 w 58"/>
                  <a:gd name="T7" fmla="*/ 32 h 106"/>
                  <a:gd name="T8" fmla="*/ 42 w 58"/>
                  <a:gd name="T9" fmla="*/ 50 h 106"/>
                  <a:gd name="T10" fmla="*/ 33 w 58"/>
                  <a:gd name="T11" fmla="*/ 69 h 106"/>
                  <a:gd name="T12" fmla="*/ 23 w 58"/>
                  <a:gd name="T13" fmla="*/ 85 h 106"/>
                  <a:gd name="T14" fmla="*/ 11 w 58"/>
                  <a:gd name="T15" fmla="*/ 99 h 106"/>
                  <a:gd name="T16" fmla="*/ 0 w 58"/>
                  <a:gd name="T17" fmla="*/ 106 h 106"/>
                  <a:gd name="T18" fmla="*/ 3 w 58"/>
                  <a:gd name="T19" fmla="*/ 99 h 106"/>
                  <a:gd name="T20" fmla="*/ 11 w 58"/>
                  <a:gd name="T21" fmla="*/ 84 h 106"/>
                  <a:gd name="T22" fmla="*/ 18 w 58"/>
                  <a:gd name="T23" fmla="*/ 66 h 106"/>
                  <a:gd name="T24" fmla="*/ 27 w 58"/>
                  <a:gd name="T25" fmla="*/ 47 h 106"/>
                  <a:gd name="T26" fmla="*/ 37 w 58"/>
                  <a:gd name="T27" fmla="*/ 29 h 106"/>
                  <a:gd name="T28" fmla="*/ 45 w 58"/>
                  <a:gd name="T29" fmla="*/ 13 h 106"/>
                  <a:gd name="T30" fmla="*/ 52 w 58"/>
                  <a:gd name="T31" fmla="*/ 3 h 106"/>
                  <a:gd name="T32" fmla="*/ 57 w 58"/>
                  <a:gd name="T33" fmla="*/ 0 h 1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106"/>
                  <a:gd name="T53" fmla="*/ 58 w 58"/>
                  <a:gd name="T54" fmla="*/ 106 h 1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106">
                    <a:moveTo>
                      <a:pt x="57" y="0"/>
                    </a:moveTo>
                    <a:lnTo>
                      <a:pt x="58" y="5"/>
                    </a:lnTo>
                    <a:lnTo>
                      <a:pt x="57" y="17"/>
                    </a:lnTo>
                    <a:lnTo>
                      <a:pt x="51" y="32"/>
                    </a:lnTo>
                    <a:lnTo>
                      <a:pt x="42" y="50"/>
                    </a:lnTo>
                    <a:lnTo>
                      <a:pt x="33" y="69"/>
                    </a:lnTo>
                    <a:lnTo>
                      <a:pt x="23" y="85"/>
                    </a:lnTo>
                    <a:lnTo>
                      <a:pt x="11" y="99"/>
                    </a:lnTo>
                    <a:lnTo>
                      <a:pt x="0" y="106"/>
                    </a:lnTo>
                    <a:lnTo>
                      <a:pt x="3" y="99"/>
                    </a:lnTo>
                    <a:lnTo>
                      <a:pt x="11" y="84"/>
                    </a:lnTo>
                    <a:lnTo>
                      <a:pt x="18" y="66"/>
                    </a:lnTo>
                    <a:lnTo>
                      <a:pt x="27" y="47"/>
                    </a:lnTo>
                    <a:lnTo>
                      <a:pt x="37" y="29"/>
                    </a:lnTo>
                    <a:lnTo>
                      <a:pt x="45" y="13"/>
                    </a:lnTo>
                    <a:lnTo>
                      <a:pt x="52" y="3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1" name="Freeform 145"/>
              <p:cNvSpPr>
                <a:spLocks/>
              </p:cNvSpPr>
              <p:nvPr/>
            </p:nvSpPr>
            <p:spPr bwMode="auto">
              <a:xfrm>
                <a:off x="2722" y="1341"/>
                <a:ext cx="52" cy="85"/>
              </a:xfrm>
              <a:custGeom>
                <a:avLst/>
                <a:gdLst>
                  <a:gd name="T0" fmla="*/ 50 w 52"/>
                  <a:gd name="T1" fmla="*/ 0 h 85"/>
                  <a:gd name="T2" fmla="*/ 52 w 52"/>
                  <a:gd name="T3" fmla="*/ 5 h 85"/>
                  <a:gd name="T4" fmla="*/ 49 w 52"/>
                  <a:gd name="T5" fmla="*/ 12 h 85"/>
                  <a:gd name="T6" fmla="*/ 46 w 52"/>
                  <a:gd name="T7" fmla="*/ 24 h 85"/>
                  <a:gd name="T8" fmla="*/ 38 w 52"/>
                  <a:gd name="T9" fmla="*/ 37 h 85"/>
                  <a:gd name="T10" fmla="*/ 31 w 52"/>
                  <a:gd name="T11" fmla="*/ 52 h 85"/>
                  <a:gd name="T12" fmla="*/ 22 w 52"/>
                  <a:gd name="T13" fmla="*/ 65 h 85"/>
                  <a:gd name="T14" fmla="*/ 12 w 52"/>
                  <a:gd name="T15" fmla="*/ 77 h 85"/>
                  <a:gd name="T16" fmla="*/ 0 w 52"/>
                  <a:gd name="T17" fmla="*/ 85 h 85"/>
                  <a:gd name="T18" fmla="*/ 6 w 52"/>
                  <a:gd name="T19" fmla="*/ 76 h 85"/>
                  <a:gd name="T20" fmla="*/ 13 w 52"/>
                  <a:gd name="T21" fmla="*/ 62 h 85"/>
                  <a:gd name="T22" fmla="*/ 21 w 52"/>
                  <a:gd name="T23" fmla="*/ 49 h 85"/>
                  <a:gd name="T24" fmla="*/ 28 w 52"/>
                  <a:gd name="T25" fmla="*/ 34 h 85"/>
                  <a:gd name="T26" fmla="*/ 36 w 52"/>
                  <a:gd name="T27" fmla="*/ 21 h 85"/>
                  <a:gd name="T28" fmla="*/ 41 w 52"/>
                  <a:gd name="T29" fmla="*/ 9 h 85"/>
                  <a:gd name="T30" fmla="*/ 47 w 52"/>
                  <a:gd name="T31" fmla="*/ 2 h 85"/>
                  <a:gd name="T32" fmla="*/ 50 w 52"/>
                  <a:gd name="T33" fmla="*/ 0 h 8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5"/>
                  <a:gd name="T53" fmla="*/ 52 w 52"/>
                  <a:gd name="T54" fmla="*/ 85 h 8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5">
                    <a:moveTo>
                      <a:pt x="50" y="0"/>
                    </a:moveTo>
                    <a:lnTo>
                      <a:pt x="52" y="5"/>
                    </a:lnTo>
                    <a:lnTo>
                      <a:pt x="49" y="12"/>
                    </a:lnTo>
                    <a:lnTo>
                      <a:pt x="46" y="24"/>
                    </a:lnTo>
                    <a:lnTo>
                      <a:pt x="38" y="37"/>
                    </a:lnTo>
                    <a:lnTo>
                      <a:pt x="31" y="52"/>
                    </a:lnTo>
                    <a:lnTo>
                      <a:pt x="22" y="65"/>
                    </a:lnTo>
                    <a:lnTo>
                      <a:pt x="12" y="77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13" y="62"/>
                    </a:lnTo>
                    <a:lnTo>
                      <a:pt x="21" y="49"/>
                    </a:lnTo>
                    <a:lnTo>
                      <a:pt x="28" y="34"/>
                    </a:lnTo>
                    <a:lnTo>
                      <a:pt x="36" y="21"/>
                    </a:lnTo>
                    <a:lnTo>
                      <a:pt x="41" y="9"/>
                    </a:lnTo>
                    <a:lnTo>
                      <a:pt x="47" y="2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2" name="Freeform 146"/>
              <p:cNvSpPr>
                <a:spLocks/>
              </p:cNvSpPr>
              <p:nvPr/>
            </p:nvSpPr>
            <p:spPr bwMode="auto">
              <a:xfrm>
                <a:off x="2729" y="1420"/>
                <a:ext cx="54" cy="74"/>
              </a:xfrm>
              <a:custGeom>
                <a:avLst/>
                <a:gdLst>
                  <a:gd name="T0" fmla="*/ 0 w 54"/>
                  <a:gd name="T1" fmla="*/ 0 h 74"/>
                  <a:gd name="T2" fmla="*/ 6 w 54"/>
                  <a:gd name="T3" fmla="*/ 6 h 74"/>
                  <a:gd name="T4" fmla="*/ 17 w 54"/>
                  <a:gd name="T5" fmla="*/ 14 h 74"/>
                  <a:gd name="T6" fmla="*/ 26 w 54"/>
                  <a:gd name="T7" fmla="*/ 26 h 74"/>
                  <a:gd name="T8" fmla="*/ 36 w 54"/>
                  <a:gd name="T9" fmla="*/ 38 h 74"/>
                  <a:gd name="T10" fmla="*/ 45 w 54"/>
                  <a:gd name="T11" fmla="*/ 50 h 74"/>
                  <a:gd name="T12" fmla="*/ 52 w 54"/>
                  <a:gd name="T13" fmla="*/ 60 h 74"/>
                  <a:gd name="T14" fmla="*/ 54 w 54"/>
                  <a:gd name="T15" fmla="*/ 69 h 74"/>
                  <a:gd name="T16" fmla="*/ 52 w 54"/>
                  <a:gd name="T17" fmla="*/ 74 h 74"/>
                  <a:gd name="T18" fmla="*/ 46 w 54"/>
                  <a:gd name="T19" fmla="*/ 72 h 74"/>
                  <a:gd name="T20" fmla="*/ 40 w 54"/>
                  <a:gd name="T21" fmla="*/ 66 h 74"/>
                  <a:gd name="T22" fmla="*/ 33 w 54"/>
                  <a:gd name="T23" fmla="*/ 54 h 74"/>
                  <a:gd name="T24" fmla="*/ 24 w 54"/>
                  <a:gd name="T25" fmla="*/ 41 h 74"/>
                  <a:gd name="T26" fmla="*/ 17 w 54"/>
                  <a:gd name="T27" fmla="*/ 26 h 74"/>
                  <a:gd name="T28" fmla="*/ 11 w 54"/>
                  <a:gd name="T29" fmla="*/ 14 h 74"/>
                  <a:gd name="T30" fmla="*/ 5 w 54"/>
                  <a:gd name="T31" fmla="*/ 4 h 74"/>
                  <a:gd name="T32" fmla="*/ 0 w 54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4"/>
                  <a:gd name="T52" fmla="*/ 0 h 74"/>
                  <a:gd name="T53" fmla="*/ 54 w 54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4" h="74">
                    <a:moveTo>
                      <a:pt x="0" y="0"/>
                    </a:moveTo>
                    <a:lnTo>
                      <a:pt x="6" y="6"/>
                    </a:lnTo>
                    <a:lnTo>
                      <a:pt x="17" y="14"/>
                    </a:lnTo>
                    <a:lnTo>
                      <a:pt x="26" y="26"/>
                    </a:lnTo>
                    <a:lnTo>
                      <a:pt x="36" y="38"/>
                    </a:lnTo>
                    <a:lnTo>
                      <a:pt x="45" y="50"/>
                    </a:lnTo>
                    <a:lnTo>
                      <a:pt x="52" y="60"/>
                    </a:lnTo>
                    <a:lnTo>
                      <a:pt x="54" y="69"/>
                    </a:lnTo>
                    <a:lnTo>
                      <a:pt x="52" y="74"/>
                    </a:lnTo>
                    <a:lnTo>
                      <a:pt x="46" y="72"/>
                    </a:lnTo>
                    <a:lnTo>
                      <a:pt x="40" y="66"/>
                    </a:lnTo>
                    <a:lnTo>
                      <a:pt x="33" y="54"/>
                    </a:lnTo>
                    <a:lnTo>
                      <a:pt x="24" y="41"/>
                    </a:lnTo>
                    <a:lnTo>
                      <a:pt x="17" y="26"/>
                    </a:lnTo>
                    <a:lnTo>
                      <a:pt x="11" y="14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3" name="Freeform 147"/>
              <p:cNvSpPr>
                <a:spLocks/>
              </p:cNvSpPr>
              <p:nvPr/>
            </p:nvSpPr>
            <p:spPr bwMode="auto">
              <a:xfrm>
                <a:off x="2778" y="1253"/>
                <a:ext cx="259" cy="54"/>
              </a:xfrm>
              <a:custGeom>
                <a:avLst/>
                <a:gdLst>
                  <a:gd name="T0" fmla="*/ 0 w 259"/>
                  <a:gd name="T1" fmla="*/ 6 h 54"/>
                  <a:gd name="T2" fmla="*/ 0 w 259"/>
                  <a:gd name="T3" fmla="*/ 4 h 54"/>
                  <a:gd name="T4" fmla="*/ 2 w 259"/>
                  <a:gd name="T5" fmla="*/ 1 h 54"/>
                  <a:gd name="T6" fmla="*/ 3 w 259"/>
                  <a:gd name="T7" fmla="*/ 0 h 54"/>
                  <a:gd name="T8" fmla="*/ 6 w 259"/>
                  <a:gd name="T9" fmla="*/ 0 h 54"/>
                  <a:gd name="T10" fmla="*/ 22 w 259"/>
                  <a:gd name="T11" fmla="*/ 13 h 54"/>
                  <a:gd name="T12" fmla="*/ 39 w 259"/>
                  <a:gd name="T13" fmla="*/ 23 h 54"/>
                  <a:gd name="T14" fmla="*/ 56 w 259"/>
                  <a:gd name="T15" fmla="*/ 31 h 54"/>
                  <a:gd name="T16" fmla="*/ 74 w 259"/>
                  <a:gd name="T17" fmla="*/ 37 h 54"/>
                  <a:gd name="T18" fmla="*/ 92 w 259"/>
                  <a:gd name="T19" fmla="*/ 41 h 54"/>
                  <a:gd name="T20" fmla="*/ 109 w 259"/>
                  <a:gd name="T21" fmla="*/ 43 h 54"/>
                  <a:gd name="T22" fmla="*/ 126 w 259"/>
                  <a:gd name="T23" fmla="*/ 43 h 54"/>
                  <a:gd name="T24" fmla="*/ 143 w 259"/>
                  <a:gd name="T25" fmla="*/ 43 h 54"/>
                  <a:gd name="T26" fmla="*/ 160 w 259"/>
                  <a:gd name="T27" fmla="*/ 41 h 54"/>
                  <a:gd name="T28" fmla="*/ 176 w 259"/>
                  <a:gd name="T29" fmla="*/ 38 h 54"/>
                  <a:gd name="T30" fmla="*/ 192 w 259"/>
                  <a:gd name="T31" fmla="*/ 35 h 54"/>
                  <a:gd name="T32" fmla="*/ 207 w 259"/>
                  <a:gd name="T33" fmla="*/ 31 h 54"/>
                  <a:gd name="T34" fmla="*/ 222 w 259"/>
                  <a:gd name="T35" fmla="*/ 26 h 54"/>
                  <a:gd name="T36" fmla="*/ 235 w 259"/>
                  <a:gd name="T37" fmla="*/ 22 h 54"/>
                  <a:gd name="T38" fmla="*/ 247 w 259"/>
                  <a:gd name="T39" fmla="*/ 19 h 54"/>
                  <a:gd name="T40" fmla="*/ 259 w 259"/>
                  <a:gd name="T41" fmla="*/ 14 h 54"/>
                  <a:gd name="T42" fmla="*/ 253 w 259"/>
                  <a:gd name="T43" fmla="*/ 22 h 54"/>
                  <a:gd name="T44" fmla="*/ 244 w 259"/>
                  <a:gd name="T45" fmla="*/ 29 h 54"/>
                  <a:gd name="T46" fmla="*/ 232 w 259"/>
                  <a:gd name="T47" fmla="*/ 35 h 54"/>
                  <a:gd name="T48" fmla="*/ 217 w 259"/>
                  <a:gd name="T49" fmla="*/ 41 h 54"/>
                  <a:gd name="T50" fmla="*/ 200 w 259"/>
                  <a:gd name="T51" fmla="*/ 47 h 54"/>
                  <a:gd name="T52" fmla="*/ 182 w 259"/>
                  <a:gd name="T53" fmla="*/ 50 h 54"/>
                  <a:gd name="T54" fmla="*/ 161 w 259"/>
                  <a:gd name="T55" fmla="*/ 53 h 54"/>
                  <a:gd name="T56" fmla="*/ 140 w 259"/>
                  <a:gd name="T57" fmla="*/ 54 h 54"/>
                  <a:gd name="T58" fmla="*/ 120 w 259"/>
                  <a:gd name="T59" fmla="*/ 54 h 54"/>
                  <a:gd name="T60" fmla="*/ 99 w 259"/>
                  <a:gd name="T61" fmla="*/ 53 h 54"/>
                  <a:gd name="T62" fmla="*/ 78 w 259"/>
                  <a:gd name="T63" fmla="*/ 48 h 54"/>
                  <a:gd name="T64" fmla="*/ 59 w 259"/>
                  <a:gd name="T65" fmla="*/ 44 h 54"/>
                  <a:gd name="T66" fmla="*/ 42 w 259"/>
                  <a:gd name="T67" fmla="*/ 38 h 54"/>
                  <a:gd name="T68" fmla="*/ 25 w 259"/>
                  <a:gd name="T69" fmla="*/ 29 h 54"/>
                  <a:gd name="T70" fmla="*/ 12 w 259"/>
                  <a:gd name="T71" fmla="*/ 19 h 54"/>
                  <a:gd name="T72" fmla="*/ 0 w 259"/>
                  <a:gd name="T73" fmla="*/ 6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59"/>
                  <a:gd name="T112" fmla="*/ 0 h 54"/>
                  <a:gd name="T113" fmla="*/ 259 w 259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59" h="54">
                    <a:moveTo>
                      <a:pt x="0" y="6"/>
                    </a:moveTo>
                    <a:lnTo>
                      <a:pt x="0" y="4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22" y="13"/>
                    </a:lnTo>
                    <a:lnTo>
                      <a:pt x="39" y="23"/>
                    </a:lnTo>
                    <a:lnTo>
                      <a:pt x="56" y="31"/>
                    </a:lnTo>
                    <a:lnTo>
                      <a:pt x="74" y="37"/>
                    </a:lnTo>
                    <a:lnTo>
                      <a:pt x="92" y="41"/>
                    </a:lnTo>
                    <a:lnTo>
                      <a:pt x="109" y="43"/>
                    </a:lnTo>
                    <a:lnTo>
                      <a:pt x="126" y="43"/>
                    </a:lnTo>
                    <a:lnTo>
                      <a:pt x="143" y="43"/>
                    </a:lnTo>
                    <a:lnTo>
                      <a:pt x="160" y="41"/>
                    </a:lnTo>
                    <a:lnTo>
                      <a:pt x="176" y="38"/>
                    </a:lnTo>
                    <a:lnTo>
                      <a:pt x="192" y="35"/>
                    </a:lnTo>
                    <a:lnTo>
                      <a:pt x="207" y="31"/>
                    </a:lnTo>
                    <a:lnTo>
                      <a:pt x="222" y="26"/>
                    </a:lnTo>
                    <a:lnTo>
                      <a:pt x="235" y="22"/>
                    </a:lnTo>
                    <a:lnTo>
                      <a:pt x="247" y="19"/>
                    </a:lnTo>
                    <a:lnTo>
                      <a:pt x="259" y="14"/>
                    </a:lnTo>
                    <a:lnTo>
                      <a:pt x="253" y="22"/>
                    </a:lnTo>
                    <a:lnTo>
                      <a:pt x="244" y="29"/>
                    </a:lnTo>
                    <a:lnTo>
                      <a:pt x="232" y="35"/>
                    </a:lnTo>
                    <a:lnTo>
                      <a:pt x="217" y="41"/>
                    </a:lnTo>
                    <a:lnTo>
                      <a:pt x="200" y="47"/>
                    </a:lnTo>
                    <a:lnTo>
                      <a:pt x="182" y="50"/>
                    </a:lnTo>
                    <a:lnTo>
                      <a:pt x="161" y="53"/>
                    </a:lnTo>
                    <a:lnTo>
                      <a:pt x="140" y="54"/>
                    </a:lnTo>
                    <a:lnTo>
                      <a:pt x="120" y="54"/>
                    </a:lnTo>
                    <a:lnTo>
                      <a:pt x="99" y="53"/>
                    </a:lnTo>
                    <a:lnTo>
                      <a:pt x="78" y="48"/>
                    </a:lnTo>
                    <a:lnTo>
                      <a:pt x="59" y="44"/>
                    </a:lnTo>
                    <a:lnTo>
                      <a:pt x="42" y="38"/>
                    </a:lnTo>
                    <a:lnTo>
                      <a:pt x="25" y="29"/>
                    </a:lnTo>
                    <a:lnTo>
                      <a:pt x="12" y="19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4" name="Freeform 148"/>
              <p:cNvSpPr>
                <a:spLocks/>
              </p:cNvSpPr>
              <p:nvPr/>
            </p:nvSpPr>
            <p:spPr bwMode="auto">
              <a:xfrm>
                <a:off x="3003" y="1229"/>
                <a:ext cx="28" cy="58"/>
              </a:xfrm>
              <a:custGeom>
                <a:avLst/>
                <a:gdLst>
                  <a:gd name="T0" fmla="*/ 0 w 28"/>
                  <a:gd name="T1" fmla="*/ 58 h 58"/>
                  <a:gd name="T2" fmla="*/ 11 w 28"/>
                  <a:gd name="T3" fmla="*/ 43 h 58"/>
                  <a:gd name="T4" fmla="*/ 22 w 28"/>
                  <a:gd name="T5" fmla="*/ 25 h 58"/>
                  <a:gd name="T6" fmla="*/ 28 w 28"/>
                  <a:gd name="T7" fmla="*/ 9 h 58"/>
                  <a:gd name="T8" fmla="*/ 26 w 28"/>
                  <a:gd name="T9" fmla="*/ 0 h 58"/>
                  <a:gd name="T10" fmla="*/ 20 w 28"/>
                  <a:gd name="T11" fmla="*/ 4 h 58"/>
                  <a:gd name="T12" fmla="*/ 16 w 28"/>
                  <a:gd name="T13" fmla="*/ 21 h 58"/>
                  <a:gd name="T14" fmla="*/ 8 w 28"/>
                  <a:gd name="T15" fmla="*/ 40 h 58"/>
                  <a:gd name="T16" fmla="*/ 0 w 28"/>
                  <a:gd name="T17" fmla="*/ 58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58"/>
                  <a:gd name="T29" fmla="*/ 28 w 2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58">
                    <a:moveTo>
                      <a:pt x="0" y="58"/>
                    </a:moveTo>
                    <a:lnTo>
                      <a:pt x="11" y="43"/>
                    </a:lnTo>
                    <a:lnTo>
                      <a:pt x="22" y="25"/>
                    </a:lnTo>
                    <a:lnTo>
                      <a:pt x="28" y="9"/>
                    </a:lnTo>
                    <a:lnTo>
                      <a:pt x="26" y="0"/>
                    </a:lnTo>
                    <a:lnTo>
                      <a:pt x="20" y="4"/>
                    </a:lnTo>
                    <a:lnTo>
                      <a:pt x="16" y="21"/>
                    </a:lnTo>
                    <a:lnTo>
                      <a:pt x="8" y="40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5" name="Freeform 149"/>
              <p:cNvSpPr>
                <a:spLocks/>
              </p:cNvSpPr>
              <p:nvPr/>
            </p:nvSpPr>
            <p:spPr bwMode="auto">
              <a:xfrm>
                <a:off x="2980" y="1230"/>
                <a:ext cx="33" cy="64"/>
              </a:xfrm>
              <a:custGeom>
                <a:avLst/>
                <a:gdLst>
                  <a:gd name="T0" fmla="*/ 31 w 33"/>
                  <a:gd name="T1" fmla="*/ 0 h 64"/>
                  <a:gd name="T2" fmla="*/ 33 w 33"/>
                  <a:gd name="T3" fmla="*/ 9 h 64"/>
                  <a:gd name="T4" fmla="*/ 27 w 33"/>
                  <a:gd name="T5" fmla="*/ 27 h 64"/>
                  <a:gd name="T6" fmla="*/ 17 w 33"/>
                  <a:gd name="T7" fmla="*/ 48 h 64"/>
                  <a:gd name="T8" fmla="*/ 0 w 33"/>
                  <a:gd name="T9" fmla="*/ 64 h 64"/>
                  <a:gd name="T10" fmla="*/ 8 w 33"/>
                  <a:gd name="T11" fmla="*/ 46 h 64"/>
                  <a:gd name="T12" fmla="*/ 18 w 33"/>
                  <a:gd name="T13" fmla="*/ 26 h 64"/>
                  <a:gd name="T14" fmla="*/ 26 w 33"/>
                  <a:gd name="T15" fmla="*/ 8 h 64"/>
                  <a:gd name="T16" fmla="*/ 31 w 33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4"/>
                  <a:gd name="T29" fmla="*/ 33 w 33"/>
                  <a:gd name="T30" fmla="*/ 64 h 6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4">
                    <a:moveTo>
                      <a:pt x="31" y="0"/>
                    </a:moveTo>
                    <a:lnTo>
                      <a:pt x="33" y="9"/>
                    </a:lnTo>
                    <a:lnTo>
                      <a:pt x="27" y="27"/>
                    </a:lnTo>
                    <a:lnTo>
                      <a:pt x="17" y="48"/>
                    </a:lnTo>
                    <a:lnTo>
                      <a:pt x="0" y="64"/>
                    </a:lnTo>
                    <a:lnTo>
                      <a:pt x="8" y="46"/>
                    </a:lnTo>
                    <a:lnTo>
                      <a:pt x="18" y="26"/>
                    </a:lnTo>
                    <a:lnTo>
                      <a:pt x="26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6" name="Freeform 150"/>
              <p:cNvSpPr>
                <a:spLocks/>
              </p:cNvSpPr>
              <p:nvPr/>
            </p:nvSpPr>
            <p:spPr bwMode="auto">
              <a:xfrm>
                <a:off x="2929" y="1220"/>
                <a:ext cx="46" cy="83"/>
              </a:xfrm>
              <a:custGeom>
                <a:avLst/>
                <a:gdLst>
                  <a:gd name="T0" fmla="*/ 44 w 46"/>
                  <a:gd name="T1" fmla="*/ 0 h 83"/>
                  <a:gd name="T2" fmla="*/ 46 w 46"/>
                  <a:gd name="T3" fmla="*/ 5 h 83"/>
                  <a:gd name="T4" fmla="*/ 44 w 46"/>
                  <a:gd name="T5" fmla="*/ 12 h 83"/>
                  <a:gd name="T6" fmla="*/ 40 w 46"/>
                  <a:gd name="T7" fmla="*/ 24 h 83"/>
                  <a:gd name="T8" fmla="*/ 34 w 46"/>
                  <a:gd name="T9" fmla="*/ 37 h 83"/>
                  <a:gd name="T10" fmla="*/ 26 w 46"/>
                  <a:gd name="T11" fmla="*/ 50 h 83"/>
                  <a:gd name="T12" fmla="*/ 19 w 46"/>
                  <a:gd name="T13" fmla="*/ 64 h 83"/>
                  <a:gd name="T14" fmla="*/ 9 w 46"/>
                  <a:gd name="T15" fmla="*/ 76 h 83"/>
                  <a:gd name="T16" fmla="*/ 0 w 46"/>
                  <a:gd name="T17" fmla="*/ 83 h 83"/>
                  <a:gd name="T18" fmla="*/ 4 w 46"/>
                  <a:gd name="T19" fmla="*/ 76 h 83"/>
                  <a:gd name="T20" fmla="*/ 9 w 46"/>
                  <a:gd name="T21" fmla="*/ 65 h 83"/>
                  <a:gd name="T22" fmla="*/ 16 w 46"/>
                  <a:gd name="T23" fmla="*/ 50 h 83"/>
                  <a:gd name="T24" fmla="*/ 22 w 46"/>
                  <a:gd name="T25" fmla="*/ 36 h 83"/>
                  <a:gd name="T26" fmla="*/ 28 w 46"/>
                  <a:gd name="T27" fmla="*/ 22 h 83"/>
                  <a:gd name="T28" fmla="*/ 35 w 46"/>
                  <a:gd name="T29" fmla="*/ 9 h 83"/>
                  <a:gd name="T30" fmla="*/ 40 w 46"/>
                  <a:gd name="T31" fmla="*/ 2 h 83"/>
                  <a:gd name="T32" fmla="*/ 44 w 46"/>
                  <a:gd name="T33" fmla="*/ 0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83"/>
                  <a:gd name="T53" fmla="*/ 46 w 46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83">
                    <a:moveTo>
                      <a:pt x="44" y="0"/>
                    </a:moveTo>
                    <a:lnTo>
                      <a:pt x="46" y="5"/>
                    </a:lnTo>
                    <a:lnTo>
                      <a:pt x="44" y="12"/>
                    </a:lnTo>
                    <a:lnTo>
                      <a:pt x="40" y="24"/>
                    </a:lnTo>
                    <a:lnTo>
                      <a:pt x="34" y="37"/>
                    </a:lnTo>
                    <a:lnTo>
                      <a:pt x="26" y="50"/>
                    </a:lnTo>
                    <a:lnTo>
                      <a:pt x="19" y="64"/>
                    </a:lnTo>
                    <a:lnTo>
                      <a:pt x="9" y="76"/>
                    </a:lnTo>
                    <a:lnTo>
                      <a:pt x="0" y="83"/>
                    </a:lnTo>
                    <a:lnTo>
                      <a:pt x="4" y="76"/>
                    </a:lnTo>
                    <a:lnTo>
                      <a:pt x="9" y="65"/>
                    </a:lnTo>
                    <a:lnTo>
                      <a:pt x="16" y="50"/>
                    </a:lnTo>
                    <a:lnTo>
                      <a:pt x="22" y="36"/>
                    </a:lnTo>
                    <a:lnTo>
                      <a:pt x="28" y="22"/>
                    </a:lnTo>
                    <a:lnTo>
                      <a:pt x="35" y="9"/>
                    </a:lnTo>
                    <a:lnTo>
                      <a:pt x="4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7" name="Freeform 151"/>
              <p:cNvSpPr>
                <a:spLocks/>
              </p:cNvSpPr>
              <p:nvPr/>
            </p:nvSpPr>
            <p:spPr bwMode="auto">
              <a:xfrm>
                <a:off x="2882" y="1211"/>
                <a:ext cx="50" cy="90"/>
              </a:xfrm>
              <a:custGeom>
                <a:avLst/>
                <a:gdLst>
                  <a:gd name="T0" fmla="*/ 48 w 50"/>
                  <a:gd name="T1" fmla="*/ 0 h 90"/>
                  <a:gd name="T2" fmla="*/ 50 w 50"/>
                  <a:gd name="T3" fmla="*/ 5 h 90"/>
                  <a:gd name="T4" fmla="*/ 47 w 50"/>
                  <a:gd name="T5" fmla="*/ 15 h 90"/>
                  <a:gd name="T6" fmla="*/ 42 w 50"/>
                  <a:gd name="T7" fmla="*/ 28 h 90"/>
                  <a:gd name="T8" fmla="*/ 35 w 50"/>
                  <a:gd name="T9" fmla="*/ 43 h 90"/>
                  <a:gd name="T10" fmla="*/ 28 w 50"/>
                  <a:gd name="T11" fmla="*/ 58 h 90"/>
                  <a:gd name="T12" fmla="*/ 17 w 50"/>
                  <a:gd name="T13" fmla="*/ 73 h 90"/>
                  <a:gd name="T14" fmla="*/ 8 w 50"/>
                  <a:gd name="T15" fmla="*/ 83 h 90"/>
                  <a:gd name="T16" fmla="*/ 0 w 50"/>
                  <a:gd name="T17" fmla="*/ 90 h 90"/>
                  <a:gd name="T18" fmla="*/ 2 w 50"/>
                  <a:gd name="T19" fmla="*/ 83 h 90"/>
                  <a:gd name="T20" fmla="*/ 8 w 50"/>
                  <a:gd name="T21" fmla="*/ 71 h 90"/>
                  <a:gd name="T22" fmla="*/ 16 w 50"/>
                  <a:gd name="T23" fmla="*/ 56 h 90"/>
                  <a:gd name="T24" fmla="*/ 23 w 50"/>
                  <a:gd name="T25" fmla="*/ 40 h 90"/>
                  <a:gd name="T26" fmla="*/ 32 w 50"/>
                  <a:gd name="T27" fmla="*/ 25 h 90"/>
                  <a:gd name="T28" fmla="*/ 39 w 50"/>
                  <a:gd name="T29" fmla="*/ 12 h 90"/>
                  <a:gd name="T30" fmla="*/ 45 w 50"/>
                  <a:gd name="T31" fmla="*/ 3 h 90"/>
                  <a:gd name="T32" fmla="*/ 48 w 50"/>
                  <a:gd name="T33" fmla="*/ 0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0"/>
                  <a:gd name="T53" fmla="*/ 50 w 50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0">
                    <a:moveTo>
                      <a:pt x="48" y="0"/>
                    </a:moveTo>
                    <a:lnTo>
                      <a:pt x="50" y="5"/>
                    </a:lnTo>
                    <a:lnTo>
                      <a:pt x="47" y="15"/>
                    </a:lnTo>
                    <a:lnTo>
                      <a:pt x="42" y="28"/>
                    </a:lnTo>
                    <a:lnTo>
                      <a:pt x="35" y="43"/>
                    </a:lnTo>
                    <a:lnTo>
                      <a:pt x="28" y="58"/>
                    </a:lnTo>
                    <a:lnTo>
                      <a:pt x="17" y="73"/>
                    </a:lnTo>
                    <a:lnTo>
                      <a:pt x="8" y="83"/>
                    </a:lnTo>
                    <a:lnTo>
                      <a:pt x="0" y="90"/>
                    </a:lnTo>
                    <a:lnTo>
                      <a:pt x="2" y="83"/>
                    </a:lnTo>
                    <a:lnTo>
                      <a:pt x="8" y="71"/>
                    </a:lnTo>
                    <a:lnTo>
                      <a:pt x="16" y="56"/>
                    </a:lnTo>
                    <a:lnTo>
                      <a:pt x="23" y="40"/>
                    </a:lnTo>
                    <a:lnTo>
                      <a:pt x="32" y="25"/>
                    </a:lnTo>
                    <a:lnTo>
                      <a:pt x="39" y="12"/>
                    </a:lnTo>
                    <a:lnTo>
                      <a:pt x="45" y="3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8" name="Freeform 152"/>
              <p:cNvSpPr>
                <a:spLocks/>
              </p:cNvSpPr>
              <p:nvPr/>
            </p:nvSpPr>
            <p:spPr bwMode="auto">
              <a:xfrm>
                <a:off x="2849" y="1222"/>
                <a:ext cx="55" cy="74"/>
              </a:xfrm>
              <a:custGeom>
                <a:avLst/>
                <a:gdLst>
                  <a:gd name="T0" fmla="*/ 55 w 55"/>
                  <a:gd name="T1" fmla="*/ 0 h 74"/>
                  <a:gd name="T2" fmla="*/ 55 w 55"/>
                  <a:gd name="T3" fmla="*/ 3 h 74"/>
                  <a:gd name="T4" fmla="*/ 52 w 55"/>
                  <a:gd name="T5" fmla="*/ 11 h 74"/>
                  <a:gd name="T6" fmla="*/ 44 w 55"/>
                  <a:gd name="T7" fmla="*/ 23 h 74"/>
                  <a:gd name="T8" fmla="*/ 37 w 55"/>
                  <a:gd name="T9" fmla="*/ 37 h 74"/>
                  <a:gd name="T10" fmla="*/ 27 w 55"/>
                  <a:gd name="T11" fmla="*/ 50 h 74"/>
                  <a:gd name="T12" fmla="*/ 16 w 55"/>
                  <a:gd name="T13" fmla="*/ 60 h 74"/>
                  <a:gd name="T14" fmla="*/ 7 w 55"/>
                  <a:gd name="T15" fmla="*/ 69 h 74"/>
                  <a:gd name="T16" fmla="*/ 0 w 55"/>
                  <a:gd name="T17" fmla="*/ 74 h 74"/>
                  <a:gd name="T18" fmla="*/ 4 w 55"/>
                  <a:gd name="T19" fmla="*/ 66 h 74"/>
                  <a:gd name="T20" fmla="*/ 12 w 55"/>
                  <a:gd name="T21" fmla="*/ 56 h 74"/>
                  <a:gd name="T22" fmla="*/ 19 w 55"/>
                  <a:gd name="T23" fmla="*/ 44 h 74"/>
                  <a:gd name="T24" fmla="*/ 28 w 55"/>
                  <a:gd name="T25" fmla="*/ 29 h 74"/>
                  <a:gd name="T26" fmla="*/ 37 w 55"/>
                  <a:gd name="T27" fmla="*/ 17 h 74"/>
                  <a:gd name="T28" fmla="*/ 44 w 55"/>
                  <a:gd name="T29" fmla="*/ 7 h 74"/>
                  <a:gd name="T30" fmla="*/ 50 w 55"/>
                  <a:gd name="T31" fmla="*/ 1 h 74"/>
                  <a:gd name="T32" fmla="*/ 55 w 55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74"/>
                  <a:gd name="T53" fmla="*/ 55 w 55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74">
                    <a:moveTo>
                      <a:pt x="55" y="0"/>
                    </a:moveTo>
                    <a:lnTo>
                      <a:pt x="55" y="3"/>
                    </a:lnTo>
                    <a:lnTo>
                      <a:pt x="52" y="11"/>
                    </a:lnTo>
                    <a:lnTo>
                      <a:pt x="44" y="23"/>
                    </a:lnTo>
                    <a:lnTo>
                      <a:pt x="37" y="37"/>
                    </a:lnTo>
                    <a:lnTo>
                      <a:pt x="27" y="50"/>
                    </a:lnTo>
                    <a:lnTo>
                      <a:pt x="16" y="60"/>
                    </a:lnTo>
                    <a:lnTo>
                      <a:pt x="7" y="69"/>
                    </a:lnTo>
                    <a:lnTo>
                      <a:pt x="0" y="74"/>
                    </a:lnTo>
                    <a:lnTo>
                      <a:pt x="4" y="66"/>
                    </a:lnTo>
                    <a:lnTo>
                      <a:pt x="12" y="56"/>
                    </a:lnTo>
                    <a:lnTo>
                      <a:pt x="19" y="44"/>
                    </a:lnTo>
                    <a:lnTo>
                      <a:pt x="28" y="29"/>
                    </a:lnTo>
                    <a:lnTo>
                      <a:pt x="37" y="17"/>
                    </a:lnTo>
                    <a:lnTo>
                      <a:pt x="44" y="7"/>
                    </a:lnTo>
                    <a:lnTo>
                      <a:pt x="50" y="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899" name="Freeform 153"/>
              <p:cNvSpPr>
                <a:spLocks/>
              </p:cNvSpPr>
              <p:nvPr/>
            </p:nvSpPr>
            <p:spPr bwMode="auto">
              <a:xfrm>
                <a:off x="2825" y="1226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48 w 48"/>
                  <a:gd name="T3" fmla="*/ 3 h 62"/>
                  <a:gd name="T4" fmla="*/ 45 w 48"/>
                  <a:gd name="T5" fmla="*/ 10 h 62"/>
                  <a:gd name="T6" fmla="*/ 42 w 48"/>
                  <a:gd name="T7" fmla="*/ 19 h 62"/>
                  <a:gd name="T8" fmla="*/ 36 w 48"/>
                  <a:gd name="T9" fmla="*/ 30 h 62"/>
                  <a:gd name="T10" fmla="*/ 28 w 48"/>
                  <a:gd name="T11" fmla="*/ 40 h 62"/>
                  <a:gd name="T12" fmla="*/ 20 w 48"/>
                  <a:gd name="T13" fmla="*/ 50 h 62"/>
                  <a:gd name="T14" fmla="*/ 11 w 48"/>
                  <a:gd name="T15" fmla="*/ 58 h 62"/>
                  <a:gd name="T16" fmla="*/ 0 w 48"/>
                  <a:gd name="T17" fmla="*/ 62 h 62"/>
                  <a:gd name="T18" fmla="*/ 5 w 48"/>
                  <a:gd name="T19" fmla="*/ 55 h 62"/>
                  <a:gd name="T20" fmla="*/ 11 w 48"/>
                  <a:gd name="T21" fmla="*/ 46 h 62"/>
                  <a:gd name="T22" fmla="*/ 18 w 48"/>
                  <a:gd name="T23" fmla="*/ 36 h 62"/>
                  <a:gd name="T24" fmla="*/ 26 w 48"/>
                  <a:gd name="T25" fmla="*/ 24 h 62"/>
                  <a:gd name="T26" fmla="*/ 31 w 48"/>
                  <a:gd name="T27" fmla="*/ 15 h 62"/>
                  <a:gd name="T28" fmla="*/ 37 w 48"/>
                  <a:gd name="T29" fmla="*/ 6 h 62"/>
                  <a:gd name="T30" fmla="*/ 43 w 48"/>
                  <a:gd name="T31" fmla="*/ 2 h 62"/>
                  <a:gd name="T32" fmla="*/ 46 w 48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2"/>
                  <a:gd name="T53" fmla="*/ 48 w 48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2">
                    <a:moveTo>
                      <a:pt x="46" y="0"/>
                    </a:moveTo>
                    <a:lnTo>
                      <a:pt x="48" y="3"/>
                    </a:lnTo>
                    <a:lnTo>
                      <a:pt x="45" y="10"/>
                    </a:lnTo>
                    <a:lnTo>
                      <a:pt x="42" y="19"/>
                    </a:lnTo>
                    <a:lnTo>
                      <a:pt x="36" y="30"/>
                    </a:lnTo>
                    <a:lnTo>
                      <a:pt x="28" y="40"/>
                    </a:lnTo>
                    <a:lnTo>
                      <a:pt x="20" y="50"/>
                    </a:lnTo>
                    <a:lnTo>
                      <a:pt x="11" y="58"/>
                    </a:lnTo>
                    <a:lnTo>
                      <a:pt x="0" y="62"/>
                    </a:lnTo>
                    <a:lnTo>
                      <a:pt x="5" y="55"/>
                    </a:lnTo>
                    <a:lnTo>
                      <a:pt x="11" y="46"/>
                    </a:lnTo>
                    <a:lnTo>
                      <a:pt x="18" y="36"/>
                    </a:lnTo>
                    <a:lnTo>
                      <a:pt x="26" y="24"/>
                    </a:lnTo>
                    <a:lnTo>
                      <a:pt x="31" y="15"/>
                    </a:lnTo>
                    <a:lnTo>
                      <a:pt x="37" y="6"/>
                    </a:lnTo>
                    <a:lnTo>
                      <a:pt x="43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0" name="Freeform 154"/>
              <p:cNvSpPr>
                <a:spLocks/>
              </p:cNvSpPr>
              <p:nvPr/>
            </p:nvSpPr>
            <p:spPr bwMode="auto">
              <a:xfrm>
                <a:off x="2800" y="1228"/>
                <a:ext cx="42" cy="44"/>
              </a:xfrm>
              <a:custGeom>
                <a:avLst/>
                <a:gdLst>
                  <a:gd name="T0" fmla="*/ 40 w 42"/>
                  <a:gd name="T1" fmla="*/ 0 h 44"/>
                  <a:gd name="T2" fmla="*/ 42 w 42"/>
                  <a:gd name="T3" fmla="*/ 2 h 44"/>
                  <a:gd name="T4" fmla="*/ 39 w 42"/>
                  <a:gd name="T5" fmla="*/ 8 h 44"/>
                  <a:gd name="T6" fmla="*/ 34 w 42"/>
                  <a:gd name="T7" fmla="*/ 16 h 44"/>
                  <a:gd name="T8" fmla="*/ 27 w 42"/>
                  <a:gd name="T9" fmla="*/ 25 h 44"/>
                  <a:gd name="T10" fmla="*/ 20 w 42"/>
                  <a:gd name="T11" fmla="*/ 32 h 44"/>
                  <a:gd name="T12" fmla="*/ 12 w 42"/>
                  <a:gd name="T13" fmla="*/ 39 h 44"/>
                  <a:gd name="T14" fmla="*/ 5 w 42"/>
                  <a:gd name="T15" fmla="*/ 42 h 44"/>
                  <a:gd name="T16" fmla="*/ 0 w 42"/>
                  <a:gd name="T17" fmla="*/ 44 h 44"/>
                  <a:gd name="T18" fmla="*/ 9 w 42"/>
                  <a:gd name="T19" fmla="*/ 34 h 44"/>
                  <a:gd name="T20" fmla="*/ 21 w 42"/>
                  <a:gd name="T21" fmla="*/ 19 h 44"/>
                  <a:gd name="T22" fmla="*/ 33 w 42"/>
                  <a:gd name="T23" fmla="*/ 5 h 44"/>
                  <a:gd name="T24" fmla="*/ 40 w 42"/>
                  <a:gd name="T25" fmla="*/ 0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44"/>
                  <a:gd name="T41" fmla="*/ 42 w 42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44">
                    <a:moveTo>
                      <a:pt x="40" y="0"/>
                    </a:moveTo>
                    <a:lnTo>
                      <a:pt x="42" y="2"/>
                    </a:lnTo>
                    <a:lnTo>
                      <a:pt x="39" y="8"/>
                    </a:lnTo>
                    <a:lnTo>
                      <a:pt x="34" y="16"/>
                    </a:lnTo>
                    <a:lnTo>
                      <a:pt x="27" y="25"/>
                    </a:lnTo>
                    <a:lnTo>
                      <a:pt x="20" y="32"/>
                    </a:lnTo>
                    <a:lnTo>
                      <a:pt x="12" y="39"/>
                    </a:lnTo>
                    <a:lnTo>
                      <a:pt x="5" y="42"/>
                    </a:lnTo>
                    <a:lnTo>
                      <a:pt x="0" y="44"/>
                    </a:lnTo>
                    <a:lnTo>
                      <a:pt x="9" y="34"/>
                    </a:lnTo>
                    <a:lnTo>
                      <a:pt x="21" y="19"/>
                    </a:lnTo>
                    <a:lnTo>
                      <a:pt x="33" y="5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1" name="Freeform 155"/>
              <p:cNvSpPr>
                <a:spLocks/>
              </p:cNvSpPr>
              <p:nvPr/>
            </p:nvSpPr>
            <p:spPr bwMode="auto">
              <a:xfrm>
                <a:off x="2786" y="1235"/>
                <a:ext cx="26" cy="28"/>
              </a:xfrm>
              <a:custGeom>
                <a:avLst/>
                <a:gdLst>
                  <a:gd name="T0" fmla="*/ 26 w 26"/>
                  <a:gd name="T1" fmla="*/ 0 h 28"/>
                  <a:gd name="T2" fmla="*/ 26 w 26"/>
                  <a:gd name="T3" fmla="*/ 7 h 28"/>
                  <a:gd name="T4" fmla="*/ 19 w 26"/>
                  <a:gd name="T5" fmla="*/ 18 h 28"/>
                  <a:gd name="T6" fmla="*/ 10 w 26"/>
                  <a:gd name="T7" fmla="*/ 27 h 28"/>
                  <a:gd name="T8" fmla="*/ 0 w 26"/>
                  <a:gd name="T9" fmla="*/ 28 h 28"/>
                  <a:gd name="T10" fmla="*/ 8 w 26"/>
                  <a:gd name="T11" fmla="*/ 22 h 28"/>
                  <a:gd name="T12" fmla="*/ 16 w 26"/>
                  <a:gd name="T13" fmla="*/ 10 h 28"/>
                  <a:gd name="T14" fmla="*/ 22 w 26"/>
                  <a:gd name="T15" fmla="*/ 0 h 28"/>
                  <a:gd name="T16" fmla="*/ 26 w 26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8"/>
                  <a:gd name="T29" fmla="*/ 26 w 26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8">
                    <a:moveTo>
                      <a:pt x="26" y="0"/>
                    </a:moveTo>
                    <a:lnTo>
                      <a:pt x="26" y="7"/>
                    </a:lnTo>
                    <a:lnTo>
                      <a:pt x="19" y="18"/>
                    </a:lnTo>
                    <a:lnTo>
                      <a:pt x="10" y="27"/>
                    </a:lnTo>
                    <a:lnTo>
                      <a:pt x="0" y="28"/>
                    </a:lnTo>
                    <a:lnTo>
                      <a:pt x="8" y="22"/>
                    </a:lnTo>
                    <a:lnTo>
                      <a:pt x="16" y="10"/>
                    </a:lnTo>
                    <a:lnTo>
                      <a:pt x="22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2" name="Freeform 156"/>
              <p:cNvSpPr>
                <a:spLocks/>
              </p:cNvSpPr>
              <p:nvPr/>
            </p:nvSpPr>
            <p:spPr bwMode="auto">
              <a:xfrm>
                <a:off x="3022" y="1238"/>
                <a:ext cx="29" cy="38"/>
              </a:xfrm>
              <a:custGeom>
                <a:avLst/>
                <a:gdLst>
                  <a:gd name="T0" fmla="*/ 0 w 29"/>
                  <a:gd name="T1" fmla="*/ 38 h 38"/>
                  <a:gd name="T2" fmla="*/ 4 w 29"/>
                  <a:gd name="T3" fmla="*/ 29 h 38"/>
                  <a:gd name="T4" fmla="*/ 13 w 29"/>
                  <a:gd name="T5" fmla="*/ 15 h 38"/>
                  <a:gd name="T6" fmla="*/ 22 w 29"/>
                  <a:gd name="T7" fmla="*/ 3 h 38"/>
                  <a:gd name="T8" fmla="*/ 29 w 29"/>
                  <a:gd name="T9" fmla="*/ 0 h 38"/>
                  <a:gd name="T10" fmla="*/ 29 w 29"/>
                  <a:gd name="T11" fmla="*/ 9 h 38"/>
                  <a:gd name="T12" fmla="*/ 20 w 29"/>
                  <a:gd name="T13" fmla="*/ 19 h 38"/>
                  <a:gd name="T14" fmla="*/ 9 w 29"/>
                  <a:gd name="T15" fmla="*/ 31 h 38"/>
                  <a:gd name="T16" fmla="*/ 0 w 29"/>
                  <a:gd name="T17" fmla="*/ 38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38"/>
                  <a:gd name="T29" fmla="*/ 29 w 29"/>
                  <a:gd name="T30" fmla="*/ 38 h 3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38">
                    <a:moveTo>
                      <a:pt x="0" y="38"/>
                    </a:moveTo>
                    <a:lnTo>
                      <a:pt x="4" y="29"/>
                    </a:lnTo>
                    <a:lnTo>
                      <a:pt x="13" y="15"/>
                    </a:lnTo>
                    <a:lnTo>
                      <a:pt x="22" y="3"/>
                    </a:lnTo>
                    <a:lnTo>
                      <a:pt x="29" y="0"/>
                    </a:lnTo>
                    <a:lnTo>
                      <a:pt x="29" y="9"/>
                    </a:lnTo>
                    <a:lnTo>
                      <a:pt x="20" y="19"/>
                    </a:lnTo>
                    <a:lnTo>
                      <a:pt x="9" y="3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3" name="Freeform 157"/>
              <p:cNvSpPr>
                <a:spLocks/>
              </p:cNvSpPr>
              <p:nvPr/>
            </p:nvSpPr>
            <p:spPr bwMode="auto">
              <a:xfrm>
                <a:off x="3020" y="1278"/>
                <a:ext cx="40" cy="15"/>
              </a:xfrm>
              <a:custGeom>
                <a:avLst/>
                <a:gdLst>
                  <a:gd name="T0" fmla="*/ 0 w 40"/>
                  <a:gd name="T1" fmla="*/ 0 h 15"/>
                  <a:gd name="T2" fmla="*/ 8 w 40"/>
                  <a:gd name="T3" fmla="*/ 3 h 15"/>
                  <a:gd name="T4" fmla="*/ 20 w 40"/>
                  <a:gd name="T5" fmla="*/ 10 h 15"/>
                  <a:gd name="T6" fmla="*/ 33 w 40"/>
                  <a:gd name="T7" fmla="*/ 15 h 15"/>
                  <a:gd name="T8" fmla="*/ 40 w 40"/>
                  <a:gd name="T9" fmla="*/ 13 h 15"/>
                  <a:gd name="T10" fmla="*/ 40 w 40"/>
                  <a:gd name="T11" fmla="*/ 10 h 15"/>
                  <a:gd name="T12" fmla="*/ 37 w 40"/>
                  <a:gd name="T13" fmla="*/ 7 h 15"/>
                  <a:gd name="T14" fmla="*/ 31 w 40"/>
                  <a:gd name="T15" fmla="*/ 6 h 15"/>
                  <a:gd name="T16" fmla="*/ 25 w 40"/>
                  <a:gd name="T17" fmla="*/ 4 h 15"/>
                  <a:gd name="T18" fmla="*/ 18 w 40"/>
                  <a:gd name="T19" fmla="*/ 3 h 15"/>
                  <a:gd name="T20" fmla="*/ 11 w 40"/>
                  <a:gd name="T21" fmla="*/ 1 h 15"/>
                  <a:gd name="T22" fmla="*/ 5 w 40"/>
                  <a:gd name="T23" fmla="*/ 0 h 15"/>
                  <a:gd name="T24" fmla="*/ 0 w 40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15"/>
                  <a:gd name="T41" fmla="*/ 40 w 40"/>
                  <a:gd name="T42" fmla="*/ 15 h 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15">
                    <a:moveTo>
                      <a:pt x="0" y="0"/>
                    </a:moveTo>
                    <a:lnTo>
                      <a:pt x="8" y="3"/>
                    </a:lnTo>
                    <a:lnTo>
                      <a:pt x="20" y="10"/>
                    </a:lnTo>
                    <a:lnTo>
                      <a:pt x="33" y="15"/>
                    </a:lnTo>
                    <a:lnTo>
                      <a:pt x="40" y="13"/>
                    </a:lnTo>
                    <a:lnTo>
                      <a:pt x="40" y="10"/>
                    </a:lnTo>
                    <a:lnTo>
                      <a:pt x="37" y="7"/>
                    </a:lnTo>
                    <a:lnTo>
                      <a:pt x="31" y="6"/>
                    </a:lnTo>
                    <a:lnTo>
                      <a:pt x="25" y="4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4" name="Freeform 158"/>
              <p:cNvSpPr>
                <a:spLocks/>
              </p:cNvSpPr>
              <p:nvPr/>
            </p:nvSpPr>
            <p:spPr bwMode="auto">
              <a:xfrm>
                <a:off x="3028" y="1260"/>
                <a:ext cx="43" cy="13"/>
              </a:xfrm>
              <a:custGeom>
                <a:avLst/>
                <a:gdLst>
                  <a:gd name="T0" fmla="*/ 0 w 43"/>
                  <a:gd name="T1" fmla="*/ 13 h 13"/>
                  <a:gd name="T2" fmla="*/ 3 w 43"/>
                  <a:gd name="T3" fmla="*/ 13 h 13"/>
                  <a:gd name="T4" fmla="*/ 9 w 43"/>
                  <a:gd name="T5" fmla="*/ 12 h 13"/>
                  <a:gd name="T6" fmla="*/ 16 w 43"/>
                  <a:gd name="T7" fmla="*/ 12 h 13"/>
                  <a:gd name="T8" fmla="*/ 23 w 43"/>
                  <a:gd name="T9" fmla="*/ 12 h 13"/>
                  <a:gd name="T10" fmla="*/ 31 w 43"/>
                  <a:gd name="T11" fmla="*/ 10 h 13"/>
                  <a:gd name="T12" fmla="*/ 37 w 43"/>
                  <a:gd name="T13" fmla="*/ 9 h 13"/>
                  <a:gd name="T14" fmla="*/ 41 w 43"/>
                  <a:gd name="T15" fmla="*/ 6 h 13"/>
                  <a:gd name="T16" fmla="*/ 43 w 43"/>
                  <a:gd name="T17" fmla="*/ 3 h 13"/>
                  <a:gd name="T18" fmla="*/ 37 w 43"/>
                  <a:gd name="T19" fmla="*/ 0 h 13"/>
                  <a:gd name="T20" fmla="*/ 25 w 43"/>
                  <a:gd name="T21" fmla="*/ 3 h 13"/>
                  <a:gd name="T22" fmla="*/ 10 w 43"/>
                  <a:gd name="T23" fmla="*/ 9 h 13"/>
                  <a:gd name="T24" fmla="*/ 0 w 43"/>
                  <a:gd name="T25" fmla="*/ 13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13"/>
                  <a:gd name="T41" fmla="*/ 43 w 43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13">
                    <a:moveTo>
                      <a:pt x="0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16" y="12"/>
                    </a:lnTo>
                    <a:lnTo>
                      <a:pt x="23" y="12"/>
                    </a:lnTo>
                    <a:lnTo>
                      <a:pt x="31" y="10"/>
                    </a:lnTo>
                    <a:lnTo>
                      <a:pt x="37" y="9"/>
                    </a:lnTo>
                    <a:lnTo>
                      <a:pt x="41" y="6"/>
                    </a:lnTo>
                    <a:lnTo>
                      <a:pt x="43" y="3"/>
                    </a:lnTo>
                    <a:lnTo>
                      <a:pt x="37" y="0"/>
                    </a:lnTo>
                    <a:lnTo>
                      <a:pt x="25" y="3"/>
                    </a:lnTo>
                    <a:lnTo>
                      <a:pt x="1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5" name="Freeform 159"/>
              <p:cNvSpPr>
                <a:spLocks/>
              </p:cNvSpPr>
              <p:nvPr/>
            </p:nvSpPr>
            <p:spPr bwMode="auto">
              <a:xfrm>
                <a:off x="3007" y="1284"/>
                <a:ext cx="41" cy="31"/>
              </a:xfrm>
              <a:custGeom>
                <a:avLst/>
                <a:gdLst>
                  <a:gd name="T0" fmla="*/ 0 w 41"/>
                  <a:gd name="T1" fmla="*/ 0 h 31"/>
                  <a:gd name="T2" fmla="*/ 6 w 41"/>
                  <a:gd name="T3" fmla="*/ 3 h 31"/>
                  <a:gd name="T4" fmla="*/ 12 w 41"/>
                  <a:gd name="T5" fmla="*/ 6 h 31"/>
                  <a:gd name="T6" fmla="*/ 19 w 41"/>
                  <a:gd name="T7" fmla="*/ 10 h 31"/>
                  <a:gd name="T8" fmla="*/ 28 w 41"/>
                  <a:gd name="T9" fmla="*/ 14 h 31"/>
                  <a:gd name="T10" fmla="*/ 34 w 41"/>
                  <a:gd name="T11" fmla="*/ 20 h 31"/>
                  <a:gd name="T12" fmla="*/ 38 w 41"/>
                  <a:gd name="T13" fmla="*/ 25 h 31"/>
                  <a:gd name="T14" fmla="*/ 41 w 41"/>
                  <a:gd name="T15" fmla="*/ 28 h 31"/>
                  <a:gd name="T16" fmla="*/ 41 w 41"/>
                  <a:gd name="T17" fmla="*/ 31 h 31"/>
                  <a:gd name="T18" fmla="*/ 34 w 41"/>
                  <a:gd name="T19" fmla="*/ 29 h 31"/>
                  <a:gd name="T20" fmla="*/ 21 w 41"/>
                  <a:gd name="T21" fmla="*/ 19 h 31"/>
                  <a:gd name="T22" fmla="*/ 9 w 41"/>
                  <a:gd name="T23" fmla="*/ 9 h 31"/>
                  <a:gd name="T24" fmla="*/ 0 w 41"/>
                  <a:gd name="T25" fmla="*/ 0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1"/>
                  <a:gd name="T41" fmla="*/ 41 w 41"/>
                  <a:gd name="T42" fmla="*/ 31 h 3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1">
                    <a:moveTo>
                      <a:pt x="0" y="0"/>
                    </a:moveTo>
                    <a:lnTo>
                      <a:pt x="6" y="3"/>
                    </a:lnTo>
                    <a:lnTo>
                      <a:pt x="12" y="6"/>
                    </a:lnTo>
                    <a:lnTo>
                      <a:pt x="19" y="10"/>
                    </a:lnTo>
                    <a:lnTo>
                      <a:pt x="28" y="14"/>
                    </a:lnTo>
                    <a:lnTo>
                      <a:pt x="34" y="20"/>
                    </a:lnTo>
                    <a:lnTo>
                      <a:pt x="38" y="25"/>
                    </a:lnTo>
                    <a:lnTo>
                      <a:pt x="41" y="28"/>
                    </a:lnTo>
                    <a:lnTo>
                      <a:pt x="41" y="31"/>
                    </a:lnTo>
                    <a:lnTo>
                      <a:pt x="34" y="29"/>
                    </a:lnTo>
                    <a:lnTo>
                      <a:pt x="21" y="19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6" name="Freeform 160"/>
              <p:cNvSpPr>
                <a:spLocks/>
              </p:cNvSpPr>
              <p:nvPr/>
            </p:nvSpPr>
            <p:spPr bwMode="auto">
              <a:xfrm>
                <a:off x="2796" y="1270"/>
                <a:ext cx="12" cy="57"/>
              </a:xfrm>
              <a:custGeom>
                <a:avLst/>
                <a:gdLst>
                  <a:gd name="T0" fmla="*/ 7 w 12"/>
                  <a:gd name="T1" fmla="*/ 0 h 57"/>
                  <a:gd name="T2" fmla="*/ 10 w 12"/>
                  <a:gd name="T3" fmla="*/ 14 h 57"/>
                  <a:gd name="T4" fmla="*/ 12 w 12"/>
                  <a:gd name="T5" fmla="*/ 33 h 57"/>
                  <a:gd name="T6" fmla="*/ 10 w 12"/>
                  <a:gd name="T7" fmla="*/ 48 h 57"/>
                  <a:gd name="T8" fmla="*/ 4 w 12"/>
                  <a:gd name="T9" fmla="*/ 57 h 57"/>
                  <a:gd name="T10" fmla="*/ 0 w 12"/>
                  <a:gd name="T11" fmla="*/ 51 h 57"/>
                  <a:gd name="T12" fmla="*/ 1 w 12"/>
                  <a:gd name="T13" fmla="*/ 34 h 57"/>
                  <a:gd name="T14" fmla="*/ 6 w 12"/>
                  <a:gd name="T15" fmla="*/ 15 h 57"/>
                  <a:gd name="T16" fmla="*/ 7 w 12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7"/>
                  <a:gd name="T29" fmla="*/ 12 w 12"/>
                  <a:gd name="T30" fmla="*/ 57 h 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7">
                    <a:moveTo>
                      <a:pt x="7" y="0"/>
                    </a:moveTo>
                    <a:lnTo>
                      <a:pt x="10" y="14"/>
                    </a:lnTo>
                    <a:lnTo>
                      <a:pt x="12" y="33"/>
                    </a:lnTo>
                    <a:lnTo>
                      <a:pt x="10" y="48"/>
                    </a:lnTo>
                    <a:lnTo>
                      <a:pt x="4" y="57"/>
                    </a:lnTo>
                    <a:lnTo>
                      <a:pt x="0" y="51"/>
                    </a:lnTo>
                    <a:lnTo>
                      <a:pt x="1" y="34"/>
                    </a:lnTo>
                    <a:lnTo>
                      <a:pt x="6" y="1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7" name="Freeform 161"/>
              <p:cNvSpPr>
                <a:spLocks/>
              </p:cNvSpPr>
              <p:nvPr/>
            </p:nvSpPr>
            <p:spPr bwMode="auto">
              <a:xfrm>
                <a:off x="2774" y="1263"/>
                <a:ext cx="16" cy="55"/>
              </a:xfrm>
              <a:custGeom>
                <a:avLst/>
                <a:gdLst>
                  <a:gd name="T0" fmla="*/ 16 w 16"/>
                  <a:gd name="T1" fmla="*/ 0 h 55"/>
                  <a:gd name="T2" fmla="*/ 16 w 16"/>
                  <a:gd name="T3" fmla="*/ 13 h 55"/>
                  <a:gd name="T4" fmla="*/ 15 w 16"/>
                  <a:gd name="T5" fmla="*/ 31 h 55"/>
                  <a:gd name="T6" fmla="*/ 10 w 16"/>
                  <a:gd name="T7" fmla="*/ 47 h 55"/>
                  <a:gd name="T8" fmla="*/ 3 w 16"/>
                  <a:gd name="T9" fmla="*/ 55 h 55"/>
                  <a:gd name="T10" fmla="*/ 0 w 16"/>
                  <a:gd name="T11" fmla="*/ 47 h 55"/>
                  <a:gd name="T12" fmla="*/ 4 w 16"/>
                  <a:gd name="T13" fmla="*/ 31 h 55"/>
                  <a:gd name="T14" fmla="*/ 12 w 16"/>
                  <a:gd name="T15" fmla="*/ 12 h 55"/>
                  <a:gd name="T16" fmla="*/ 16 w 16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55"/>
                  <a:gd name="T29" fmla="*/ 16 w 16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55">
                    <a:moveTo>
                      <a:pt x="16" y="0"/>
                    </a:moveTo>
                    <a:lnTo>
                      <a:pt x="16" y="13"/>
                    </a:lnTo>
                    <a:lnTo>
                      <a:pt x="15" y="31"/>
                    </a:lnTo>
                    <a:lnTo>
                      <a:pt x="10" y="47"/>
                    </a:lnTo>
                    <a:lnTo>
                      <a:pt x="3" y="55"/>
                    </a:lnTo>
                    <a:lnTo>
                      <a:pt x="0" y="47"/>
                    </a:lnTo>
                    <a:lnTo>
                      <a:pt x="4" y="31"/>
                    </a:lnTo>
                    <a:lnTo>
                      <a:pt x="12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8" name="Freeform 162"/>
              <p:cNvSpPr>
                <a:spLocks/>
              </p:cNvSpPr>
              <p:nvPr/>
            </p:nvSpPr>
            <p:spPr bwMode="auto">
              <a:xfrm>
                <a:off x="2825" y="1287"/>
                <a:ext cx="11" cy="51"/>
              </a:xfrm>
              <a:custGeom>
                <a:avLst/>
                <a:gdLst>
                  <a:gd name="T0" fmla="*/ 3 w 11"/>
                  <a:gd name="T1" fmla="*/ 0 h 51"/>
                  <a:gd name="T2" fmla="*/ 8 w 11"/>
                  <a:gd name="T3" fmla="*/ 7 h 51"/>
                  <a:gd name="T4" fmla="*/ 11 w 11"/>
                  <a:gd name="T5" fmla="*/ 23 h 51"/>
                  <a:gd name="T6" fmla="*/ 11 w 11"/>
                  <a:gd name="T7" fmla="*/ 41 h 51"/>
                  <a:gd name="T8" fmla="*/ 6 w 11"/>
                  <a:gd name="T9" fmla="*/ 51 h 51"/>
                  <a:gd name="T10" fmla="*/ 0 w 11"/>
                  <a:gd name="T11" fmla="*/ 48 h 51"/>
                  <a:gd name="T12" fmla="*/ 0 w 11"/>
                  <a:gd name="T13" fmla="*/ 34 h 51"/>
                  <a:gd name="T14" fmla="*/ 3 w 11"/>
                  <a:gd name="T15" fmla="*/ 14 h 51"/>
                  <a:gd name="T16" fmla="*/ 3 w 11"/>
                  <a:gd name="T17" fmla="*/ 0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51"/>
                  <a:gd name="T29" fmla="*/ 11 w 11"/>
                  <a:gd name="T30" fmla="*/ 51 h 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51">
                    <a:moveTo>
                      <a:pt x="3" y="0"/>
                    </a:moveTo>
                    <a:lnTo>
                      <a:pt x="8" y="7"/>
                    </a:lnTo>
                    <a:lnTo>
                      <a:pt x="11" y="23"/>
                    </a:lnTo>
                    <a:lnTo>
                      <a:pt x="11" y="41"/>
                    </a:lnTo>
                    <a:lnTo>
                      <a:pt x="6" y="51"/>
                    </a:lnTo>
                    <a:lnTo>
                      <a:pt x="0" y="48"/>
                    </a:lnTo>
                    <a:lnTo>
                      <a:pt x="0" y="34"/>
                    </a:lnTo>
                    <a:lnTo>
                      <a:pt x="3" y="1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09" name="Freeform 163"/>
              <p:cNvSpPr>
                <a:spLocks/>
              </p:cNvSpPr>
              <p:nvPr/>
            </p:nvSpPr>
            <p:spPr bwMode="auto">
              <a:xfrm>
                <a:off x="2849" y="1291"/>
                <a:ext cx="21" cy="61"/>
              </a:xfrm>
              <a:custGeom>
                <a:avLst/>
                <a:gdLst>
                  <a:gd name="T0" fmla="*/ 0 w 21"/>
                  <a:gd name="T1" fmla="*/ 0 h 61"/>
                  <a:gd name="T2" fmla="*/ 9 w 21"/>
                  <a:gd name="T3" fmla="*/ 15 h 61"/>
                  <a:gd name="T4" fmla="*/ 18 w 21"/>
                  <a:gd name="T5" fmla="*/ 34 h 61"/>
                  <a:gd name="T6" fmla="*/ 21 w 21"/>
                  <a:gd name="T7" fmla="*/ 52 h 61"/>
                  <a:gd name="T8" fmla="*/ 18 w 21"/>
                  <a:gd name="T9" fmla="*/ 61 h 61"/>
                  <a:gd name="T10" fmla="*/ 10 w 21"/>
                  <a:gd name="T11" fmla="*/ 55 h 61"/>
                  <a:gd name="T12" fmla="*/ 6 w 21"/>
                  <a:gd name="T13" fmla="*/ 36 h 61"/>
                  <a:gd name="T14" fmla="*/ 3 w 21"/>
                  <a:gd name="T15" fmla="*/ 15 h 61"/>
                  <a:gd name="T16" fmla="*/ 0 w 21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61"/>
                  <a:gd name="T29" fmla="*/ 21 w 21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61">
                    <a:moveTo>
                      <a:pt x="0" y="0"/>
                    </a:moveTo>
                    <a:lnTo>
                      <a:pt x="9" y="15"/>
                    </a:lnTo>
                    <a:lnTo>
                      <a:pt x="18" y="34"/>
                    </a:lnTo>
                    <a:lnTo>
                      <a:pt x="21" y="52"/>
                    </a:lnTo>
                    <a:lnTo>
                      <a:pt x="18" y="61"/>
                    </a:lnTo>
                    <a:lnTo>
                      <a:pt x="10" y="55"/>
                    </a:lnTo>
                    <a:lnTo>
                      <a:pt x="6" y="36"/>
                    </a:lnTo>
                    <a:lnTo>
                      <a:pt x="3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0" name="Freeform 164"/>
              <p:cNvSpPr>
                <a:spLocks/>
              </p:cNvSpPr>
              <p:nvPr/>
            </p:nvSpPr>
            <p:spPr bwMode="auto">
              <a:xfrm>
                <a:off x="2877" y="1300"/>
                <a:ext cx="24" cy="65"/>
              </a:xfrm>
              <a:custGeom>
                <a:avLst/>
                <a:gdLst>
                  <a:gd name="T0" fmla="*/ 0 w 24"/>
                  <a:gd name="T1" fmla="*/ 0 h 65"/>
                  <a:gd name="T2" fmla="*/ 9 w 24"/>
                  <a:gd name="T3" fmla="*/ 15 h 65"/>
                  <a:gd name="T4" fmla="*/ 18 w 24"/>
                  <a:gd name="T5" fmla="*/ 37 h 65"/>
                  <a:gd name="T6" fmla="*/ 24 w 24"/>
                  <a:gd name="T7" fmla="*/ 58 h 65"/>
                  <a:gd name="T8" fmla="*/ 21 w 24"/>
                  <a:gd name="T9" fmla="*/ 65 h 65"/>
                  <a:gd name="T10" fmla="*/ 13 w 24"/>
                  <a:gd name="T11" fmla="*/ 56 h 65"/>
                  <a:gd name="T12" fmla="*/ 7 w 24"/>
                  <a:gd name="T13" fmla="*/ 35 h 65"/>
                  <a:gd name="T14" fmla="*/ 3 w 24"/>
                  <a:gd name="T15" fmla="*/ 13 h 65"/>
                  <a:gd name="T16" fmla="*/ 0 w 24"/>
                  <a:gd name="T17" fmla="*/ 0 h 6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4"/>
                  <a:gd name="T28" fmla="*/ 0 h 65"/>
                  <a:gd name="T29" fmla="*/ 24 w 24"/>
                  <a:gd name="T30" fmla="*/ 65 h 6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4" h="65">
                    <a:moveTo>
                      <a:pt x="0" y="0"/>
                    </a:moveTo>
                    <a:lnTo>
                      <a:pt x="9" y="15"/>
                    </a:lnTo>
                    <a:lnTo>
                      <a:pt x="18" y="37"/>
                    </a:lnTo>
                    <a:lnTo>
                      <a:pt x="24" y="58"/>
                    </a:lnTo>
                    <a:lnTo>
                      <a:pt x="21" y="65"/>
                    </a:lnTo>
                    <a:lnTo>
                      <a:pt x="13" y="56"/>
                    </a:lnTo>
                    <a:lnTo>
                      <a:pt x="7" y="35"/>
                    </a:lnTo>
                    <a:lnTo>
                      <a:pt x="3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1" name="Freeform 165"/>
              <p:cNvSpPr>
                <a:spLocks/>
              </p:cNvSpPr>
              <p:nvPr/>
            </p:nvSpPr>
            <p:spPr bwMode="auto">
              <a:xfrm>
                <a:off x="2927" y="1297"/>
                <a:ext cx="42" cy="69"/>
              </a:xfrm>
              <a:custGeom>
                <a:avLst/>
                <a:gdLst>
                  <a:gd name="T0" fmla="*/ 0 w 42"/>
                  <a:gd name="T1" fmla="*/ 0 h 69"/>
                  <a:gd name="T2" fmla="*/ 8 w 42"/>
                  <a:gd name="T3" fmla="*/ 6 h 69"/>
                  <a:gd name="T4" fmla="*/ 15 w 42"/>
                  <a:gd name="T5" fmla="*/ 15 h 69"/>
                  <a:gd name="T6" fmla="*/ 22 w 42"/>
                  <a:gd name="T7" fmla="*/ 25 h 69"/>
                  <a:gd name="T8" fmla="*/ 30 w 42"/>
                  <a:gd name="T9" fmla="*/ 37 h 69"/>
                  <a:gd name="T10" fmla="*/ 36 w 42"/>
                  <a:gd name="T11" fmla="*/ 47 h 69"/>
                  <a:gd name="T12" fmla="*/ 40 w 42"/>
                  <a:gd name="T13" fmla="*/ 58 h 69"/>
                  <a:gd name="T14" fmla="*/ 42 w 42"/>
                  <a:gd name="T15" fmla="*/ 65 h 69"/>
                  <a:gd name="T16" fmla="*/ 40 w 42"/>
                  <a:gd name="T17" fmla="*/ 69 h 69"/>
                  <a:gd name="T18" fmla="*/ 31 w 42"/>
                  <a:gd name="T19" fmla="*/ 61 h 69"/>
                  <a:gd name="T20" fmla="*/ 21 w 42"/>
                  <a:gd name="T21" fmla="*/ 38 h 69"/>
                  <a:gd name="T22" fmla="*/ 11 w 42"/>
                  <a:gd name="T23" fmla="*/ 13 h 69"/>
                  <a:gd name="T24" fmla="*/ 0 w 42"/>
                  <a:gd name="T25" fmla="*/ 0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69"/>
                  <a:gd name="T41" fmla="*/ 42 w 42"/>
                  <a:gd name="T42" fmla="*/ 69 h 6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69">
                    <a:moveTo>
                      <a:pt x="0" y="0"/>
                    </a:moveTo>
                    <a:lnTo>
                      <a:pt x="8" y="6"/>
                    </a:lnTo>
                    <a:lnTo>
                      <a:pt x="15" y="15"/>
                    </a:lnTo>
                    <a:lnTo>
                      <a:pt x="22" y="25"/>
                    </a:lnTo>
                    <a:lnTo>
                      <a:pt x="30" y="37"/>
                    </a:lnTo>
                    <a:lnTo>
                      <a:pt x="36" y="47"/>
                    </a:lnTo>
                    <a:lnTo>
                      <a:pt x="40" y="58"/>
                    </a:lnTo>
                    <a:lnTo>
                      <a:pt x="42" y="65"/>
                    </a:lnTo>
                    <a:lnTo>
                      <a:pt x="40" y="69"/>
                    </a:lnTo>
                    <a:lnTo>
                      <a:pt x="31" y="61"/>
                    </a:lnTo>
                    <a:lnTo>
                      <a:pt x="21" y="38"/>
                    </a:lnTo>
                    <a:lnTo>
                      <a:pt x="11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2" name="Freeform 166"/>
              <p:cNvSpPr>
                <a:spLocks/>
              </p:cNvSpPr>
              <p:nvPr/>
            </p:nvSpPr>
            <p:spPr bwMode="auto">
              <a:xfrm>
                <a:off x="2983" y="1287"/>
                <a:ext cx="48" cy="63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4 h 63"/>
                  <a:gd name="T4" fmla="*/ 14 w 48"/>
                  <a:gd name="T5" fmla="*/ 13 h 63"/>
                  <a:gd name="T6" fmla="*/ 23 w 48"/>
                  <a:gd name="T7" fmla="*/ 22 h 63"/>
                  <a:gd name="T8" fmla="*/ 31 w 48"/>
                  <a:gd name="T9" fmla="*/ 32 h 63"/>
                  <a:gd name="T10" fmla="*/ 39 w 48"/>
                  <a:gd name="T11" fmla="*/ 43 h 63"/>
                  <a:gd name="T12" fmla="*/ 45 w 48"/>
                  <a:gd name="T13" fmla="*/ 51 h 63"/>
                  <a:gd name="T14" fmla="*/ 48 w 48"/>
                  <a:gd name="T15" fmla="*/ 59 h 63"/>
                  <a:gd name="T16" fmla="*/ 46 w 48"/>
                  <a:gd name="T17" fmla="*/ 63 h 63"/>
                  <a:gd name="T18" fmla="*/ 42 w 48"/>
                  <a:gd name="T19" fmla="*/ 62 h 63"/>
                  <a:gd name="T20" fmla="*/ 36 w 48"/>
                  <a:gd name="T21" fmla="*/ 56 h 63"/>
                  <a:gd name="T22" fmla="*/ 28 w 48"/>
                  <a:gd name="T23" fmla="*/ 47 h 63"/>
                  <a:gd name="T24" fmla="*/ 23 w 48"/>
                  <a:gd name="T25" fmla="*/ 35 h 63"/>
                  <a:gd name="T26" fmla="*/ 15 w 48"/>
                  <a:gd name="T27" fmla="*/ 23 h 63"/>
                  <a:gd name="T28" fmla="*/ 9 w 48"/>
                  <a:gd name="T29" fmla="*/ 13 h 63"/>
                  <a:gd name="T30" fmla="*/ 5 w 48"/>
                  <a:gd name="T31" fmla="*/ 4 h 63"/>
                  <a:gd name="T32" fmla="*/ 0 w 48"/>
                  <a:gd name="T33" fmla="*/ 0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63"/>
                  <a:gd name="T53" fmla="*/ 48 w 48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63">
                    <a:moveTo>
                      <a:pt x="0" y="0"/>
                    </a:moveTo>
                    <a:lnTo>
                      <a:pt x="6" y="4"/>
                    </a:lnTo>
                    <a:lnTo>
                      <a:pt x="14" y="13"/>
                    </a:lnTo>
                    <a:lnTo>
                      <a:pt x="23" y="22"/>
                    </a:lnTo>
                    <a:lnTo>
                      <a:pt x="31" y="32"/>
                    </a:lnTo>
                    <a:lnTo>
                      <a:pt x="39" y="43"/>
                    </a:lnTo>
                    <a:lnTo>
                      <a:pt x="45" y="51"/>
                    </a:lnTo>
                    <a:lnTo>
                      <a:pt x="48" y="59"/>
                    </a:lnTo>
                    <a:lnTo>
                      <a:pt x="46" y="63"/>
                    </a:lnTo>
                    <a:lnTo>
                      <a:pt x="42" y="62"/>
                    </a:lnTo>
                    <a:lnTo>
                      <a:pt x="36" y="56"/>
                    </a:lnTo>
                    <a:lnTo>
                      <a:pt x="28" y="47"/>
                    </a:lnTo>
                    <a:lnTo>
                      <a:pt x="23" y="35"/>
                    </a:lnTo>
                    <a:lnTo>
                      <a:pt x="15" y="23"/>
                    </a:lnTo>
                    <a:lnTo>
                      <a:pt x="9" y="13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3" name="Freeform 167"/>
              <p:cNvSpPr>
                <a:spLocks/>
              </p:cNvSpPr>
              <p:nvPr/>
            </p:nvSpPr>
            <p:spPr bwMode="auto">
              <a:xfrm>
                <a:off x="2902" y="1301"/>
                <a:ext cx="40" cy="58"/>
              </a:xfrm>
              <a:custGeom>
                <a:avLst/>
                <a:gdLst>
                  <a:gd name="T0" fmla="*/ 0 w 40"/>
                  <a:gd name="T1" fmla="*/ 0 h 58"/>
                  <a:gd name="T2" fmla="*/ 5 w 40"/>
                  <a:gd name="T3" fmla="*/ 5 h 58"/>
                  <a:gd name="T4" fmla="*/ 12 w 40"/>
                  <a:gd name="T5" fmla="*/ 12 h 58"/>
                  <a:gd name="T6" fmla="*/ 19 w 40"/>
                  <a:gd name="T7" fmla="*/ 21 h 58"/>
                  <a:gd name="T8" fmla="*/ 28 w 40"/>
                  <a:gd name="T9" fmla="*/ 31 h 58"/>
                  <a:gd name="T10" fmla="*/ 34 w 40"/>
                  <a:gd name="T11" fmla="*/ 40 h 58"/>
                  <a:gd name="T12" fmla="*/ 39 w 40"/>
                  <a:gd name="T13" fmla="*/ 49 h 58"/>
                  <a:gd name="T14" fmla="*/ 40 w 40"/>
                  <a:gd name="T15" fmla="*/ 55 h 58"/>
                  <a:gd name="T16" fmla="*/ 37 w 40"/>
                  <a:gd name="T17" fmla="*/ 58 h 58"/>
                  <a:gd name="T18" fmla="*/ 27 w 40"/>
                  <a:gd name="T19" fmla="*/ 51 h 58"/>
                  <a:gd name="T20" fmla="*/ 16 w 40"/>
                  <a:gd name="T21" fmla="*/ 33 h 58"/>
                  <a:gd name="T22" fmla="*/ 6 w 40"/>
                  <a:gd name="T23" fmla="*/ 12 h 58"/>
                  <a:gd name="T24" fmla="*/ 0 w 40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58"/>
                  <a:gd name="T41" fmla="*/ 40 w 40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58">
                    <a:moveTo>
                      <a:pt x="0" y="0"/>
                    </a:moveTo>
                    <a:lnTo>
                      <a:pt x="5" y="5"/>
                    </a:lnTo>
                    <a:lnTo>
                      <a:pt x="12" y="12"/>
                    </a:lnTo>
                    <a:lnTo>
                      <a:pt x="19" y="21"/>
                    </a:lnTo>
                    <a:lnTo>
                      <a:pt x="28" y="31"/>
                    </a:lnTo>
                    <a:lnTo>
                      <a:pt x="34" y="40"/>
                    </a:lnTo>
                    <a:lnTo>
                      <a:pt x="39" y="49"/>
                    </a:lnTo>
                    <a:lnTo>
                      <a:pt x="40" y="55"/>
                    </a:lnTo>
                    <a:lnTo>
                      <a:pt x="37" y="58"/>
                    </a:lnTo>
                    <a:lnTo>
                      <a:pt x="27" y="51"/>
                    </a:lnTo>
                    <a:lnTo>
                      <a:pt x="16" y="33"/>
                    </a:lnTo>
                    <a:lnTo>
                      <a:pt x="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4" name="Freeform 168"/>
              <p:cNvSpPr>
                <a:spLocks/>
              </p:cNvSpPr>
              <p:nvPr/>
            </p:nvSpPr>
            <p:spPr bwMode="auto">
              <a:xfrm>
                <a:off x="2905" y="1214"/>
                <a:ext cx="50" cy="92"/>
              </a:xfrm>
              <a:custGeom>
                <a:avLst/>
                <a:gdLst>
                  <a:gd name="T0" fmla="*/ 49 w 50"/>
                  <a:gd name="T1" fmla="*/ 0 h 92"/>
                  <a:gd name="T2" fmla="*/ 50 w 50"/>
                  <a:gd name="T3" fmla="*/ 6 h 92"/>
                  <a:gd name="T4" fmla="*/ 49 w 50"/>
                  <a:gd name="T5" fmla="*/ 15 h 92"/>
                  <a:gd name="T6" fmla="*/ 43 w 50"/>
                  <a:gd name="T7" fmla="*/ 30 h 92"/>
                  <a:gd name="T8" fmla="*/ 37 w 50"/>
                  <a:gd name="T9" fmla="*/ 45 h 92"/>
                  <a:gd name="T10" fmla="*/ 28 w 50"/>
                  <a:gd name="T11" fmla="*/ 59 h 92"/>
                  <a:gd name="T12" fmla="*/ 19 w 50"/>
                  <a:gd name="T13" fmla="*/ 74 h 92"/>
                  <a:gd name="T14" fmla="*/ 9 w 50"/>
                  <a:gd name="T15" fmla="*/ 84 h 92"/>
                  <a:gd name="T16" fmla="*/ 0 w 50"/>
                  <a:gd name="T17" fmla="*/ 92 h 92"/>
                  <a:gd name="T18" fmla="*/ 3 w 50"/>
                  <a:gd name="T19" fmla="*/ 84 h 92"/>
                  <a:gd name="T20" fmla="*/ 9 w 50"/>
                  <a:gd name="T21" fmla="*/ 73 h 92"/>
                  <a:gd name="T22" fmla="*/ 16 w 50"/>
                  <a:gd name="T23" fmla="*/ 58 h 92"/>
                  <a:gd name="T24" fmla="*/ 24 w 50"/>
                  <a:gd name="T25" fmla="*/ 42 h 92"/>
                  <a:gd name="T26" fmla="*/ 33 w 50"/>
                  <a:gd name="T27" fmla="*/ 25 h 92"/>
                  <a:gd name="T28" fmla="*/ 40 w 50"/>
                  <a:gd name="T29" fmla="*/ 12 h 92"/>
                  <a:gd name="T30" fmla="*/ 46 w 50"/>
                  <a:gd name="T31" fmla="*/ 3 h 92"/>
                  <a:gd name="T32" fmla="*/ 49 w 50"/>
                  <a:gd name="T33" fmla="*/ 0 h 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92"/>
                  <a:gd name="T53" fmla="*/ 50 w 50"/>
                  <a:gd name="T54" fmla="*/ 92 h 9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92">
                    <a:moveTo>
                      <a:pt x="49" y="0"/>
                    </a:moveTo>
                    <a:lnTo>
                      <a:pt x="50" y="6"/>
                    </a:lnTo>
                    <a:lnTo>
                      <a:pt x="49" y="15"/>
                    </a:lnTo>
                    <a:lnTo>
                      <a:pt x="43" y="30"/>
                    </a:lnTo>
                    <a:lnTo>
                      <a:pt x="37" y="45"/>
                    </a:lnTo>
                    <a:lnTo>
                      <a:pt x="28" y="59"/>
                    </a:lnTo>
                    <a:lnTo>
                      <a:pt x="19" y="74"/>
                    </a:lnTo>
                    <a:lnTo>
                      <a:pt x="9" y="84"/>
                    </a:lnTo>
                    <a:lnTo>
                      <a:pt x="0" y="92"/>
                    </a:lnTo>
                    <a:lnTo>
                      <a:pt x="3" y="84"/>
                    </a:lnTo>
                    <a:lnTo>
                      <a:pt x="9" y="73"/>
                    </a:lnTo>
                    <a:lnTo>
                      <a:pt x="16" y="58"/>
                    </a:lnTo>
                    <a:lnTo>
                      <a:pt x="24" y="42"/>
                    </a:lnTo>
                    <a:lnTo>
                      <a:pt x="33" y="25"/>
                    </a:lnTo>
                    <a:lnTo>
                      <a:pt x="40" y="12"/>
                    </a:lnTo>
                    <a:lnTo>
                      <a:pt x="46" y="3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5" name="Freeform 169"/>
              <p:cNvSpPr>
                <a:spLocks/>
              </p:cNvSpPr>
              <p:nvPr/>
            </p:nvSpPr>
            <p:spPr bwMode="auto">
              <a:xfrm>
                <a:off x="2951" y="1228"/>
                <a:ext cx="43" cy="70"/>
              </a:xfrm>
              <a:custGeom>
                <a:avLst/>
                <a:gdLst>
                  <a:gd name="T0" fmla="*/ 43 w 43"/>
                  <a:gd name="T1" fmla="*/ 0 h 70"/>
                  <a:gd name="T2" fmla="*/ 43 w 43"/>
                  <a:gd name="T3" fmla="*/ 2 h 70"/>
                  <a:gd name="T4" fmla="*/ 41 w 43"/>
                  <a:gd name="T5" fmla="*/ 10 h 70"/>
                  <a:gd name="T6" fmla="*/ 38 w 43"/>
                  <a:gd name="T7" fmla="*/ 20 h 70"/>
                  <a:gd name="T8" fmla="*/ 32 w 43"/>
                  <a:gd name="T9" fmla="*/ 31 h 70"/>
                  <a:gd name="T10" fmla="*/ 25 w 43"/>
                  <a:gd name="T11" fmla="*/ 44 h 70"/>
                  <a:gd name="T12" fmla="*/ 18 w 43"/>
                  <a:gd name="T13" fmla="*/ 54 h 70"/>
                  <a:gd name="T14" fmla="*/ 9 w 43"/>
                  <a:gd name="T15" fmla="*/ 65 h 70"/>
                  <a:gd name="T16" fmla="*/ 0 w 43"/>
                  <a:gd name="T17" fmla="*/ 70 h 70"/>
                  <a:gd name="T18" fmla="*/ 10 w 43"/>
                  <a:gd name="T19" fmla="*/ 53 h 70"/>
                  <a:gd name="T20" fmla="*/ 24 w 43"/>
                  <a:gd name="T21" fmla="*/ 28 h 70"/>
                  <a:gd name="T22" fmla="*/ 35 w 43"/>
                  <a:gd name="T23" fmla="*/ 7 h 70"/>
                  <a:gd name="T24" fmla="*/ 43 w 43"/>
                  <a:gd name="T25" fmla="*/ 0 h 7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70"/>
                  <a:gd name="T41" fmla="*/ 43 w 43"/>
                  <a:gd name="T42" fmla="*/ 70 h 7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70">
                    <a:moveTo>
                      <a:pt x="43" y="0"/>
                    </a:moveTo>
                    <a:lnTo>
                      <a:pt x="43" y="2"/>
                    </a:lnTo>
                    <a:lnTo>
                      <a:pt x="41" y="10"/>
                    </a:lnTo>
                    <a:lnTo>
                      <a:pt x="38" y="20"/>
                    </a:lnTo>
                    <a:lnTo>
                      <a:pt x="32" y="31"/>
                    </a:lnTo>
                    <a:lnTo>
                      <a:pt x="25" y="44"/>
                    </a:lnTo>
                    <a:lnTo>
                      <a:pt x="18" y="54"/>
                    </a:lnTo>
                    <a:lnTo>
                      <a:pt x="9" y="65"/>
                    </a:lnTo>
                    <a:lnTo>
                      <a:pt x="0" y="70"/>
                    </a:lnTo>
                    <a:lnTo>
                      <a:pt x="10" y="53"/>
                    </a:lnTo>
                    <a:lnTo>
                      <a:pt x="24" y="28"/>
                    </a:lnTo>
                    <a:lnTo>
                      <a:pt x="35" y="7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6" name="Freeform 170"/>
              <p:cNvSpPr>
                <a:spLocks/>
              </p:cNvSpPr>
              <p:nvPr/>
            </p:nvSpPr>
            <p:spPr bwMode="auto">
              <a:xfrm>
                <a:off x="2957" y="1294"/>
                <a:ext cx="46" cy="62"/>
              </a:xfrm>
              <a:custGeom>
                <a:avLst/>
                <a:gdLst>
                  <a:gd name="T0" fmla="*/ 0 w 46"/>
                  <a:gd name="T1" fmla="*/ 0 h 62"/>
                  <a:gd name="T2" fmla="*/ 6 w 46"/>
                  <a:gd name="T3" fmla="*/ 4 h 62"/>
                  <a:gd name="T4" fmla="*/ 13 w 46"/>
                  <a:gd name="T5" fmla="*/ 13 h 62"/>
                  <a:gd name="T6" fmla="*/ 21 w 46"/>
                  <a:gd name="T7" fmla="*/ 22 h 62"/>
                  <a:gd name="T8" fmla="*/ 29 w 46"/>
                  <a:gd name="T9" fmla="*/ 33 h 62"/>
                  <a:gd name="T10" fmla="*/ 37 w 46"/>
                  <a:gd name="T11" fmla="*/ 43 h 62"/>
                  <a:gd name="T12" fmla="*/ 43 w 46"/>
                  <a:gd name="T13" fmla="*/ 52 h 62"/>
                  <a:gd name="T14" fmla="*/ 46 w 46"/>
                  <a:gd name="T15" fmla="*/ 58 h 62"/>
                  <a:gd name="T16" fmla="*/ 44 w 46"/>
                  <a:gd name="T17" fmla="*/ 62 h 62"/>
                  <a:gd name="T18" fmla="*/ 40 w 46"/>
                  <a:gd name="T19" fmla="*/ 62 h 62"/>
                  <a:gd name="T20" fmla="*/ 34 w 46"/>
                  <a:gd name="T21" fmla="*/ 56 h 62"/>
                  <a:gd name="T22" fmla="*/ 26 w 46"/>
                  <a:gd name="T23" fmla="*/ 47 h 62"/>
                  <a:gd name="T24" fmla="*/ 21 w 46"/>
                  <a:gd name="T25" fmla="*/ 36 h 62"/>
                  <a:gd name="T26" fmla="*/ 15 w 46"/>
                  <a:gd name="T27" fmla="*/ 24 h 62"/>
                  <a:gd name="T28" fmla="*/ 9 w 46"/>
                  <a:gd name="T29" fmla="*/ 13 h 62"/>
                  <a:gd name="T30" fmla="*/ 3 w 46"/>
                  <a:gd name="T31" fmla="*/ 4 h 62"/>
                  <a:gd name="T32" fmla="*/ 0 w 46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6"/>
                  <a:gd name="T52" fmla="*/ 0 h 62"/>
                  <a:gd name="T53" fmla="*/ 46 w 46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6" h="62">
                    <a:moveTo>
                      <a:pt x="0" y="0"/>
                    </a:moveTo>
                    <a:lnTo>
                      <a:pt x="6" y="4"/>
                    </a:lnTo>
                    <a:lnTo>
                      <a:pt x="13" y="13"/>
                    </a:lnTo>
                    <a:lnTo>
                      <a:pt x="21" y="22"/>
                    </a:lnTo>
                    <a:lnTo>
                      <a:pt x="29" y="33"/>
                    </a:lnTo>
                    <a:lnTo>
                      <a:pt x="37" y="43"/>
                    </a:lnTo>
                    <a:lnTo>
                      <a:pt x="43" y="52"/>
                    </a:lnTo>
                    <a:lnTo>
                      <a:pt x="46" y="58"/>
                    </a:lnTo>
                    <a:lnTo>
                      <a:pt x="44" y="62"/>
                    </a:lnTo>
                    <a:lnTo>
                      <a:pt x="40" y="62"/>
                    </a:lnTo>
                    <a:lnTo>
                      <a:pt x="34" y="56"/>
                    </a:lnTo>
                    <a:lnTo>
                      <a:pt x="26" y="47"/>
                    </a:lnTo>
                    <a:lnTo>
                      <a:pt x="21" y="36"/>
                    </a:lnTo>
                    <a:lnTo>
                      <a:pt x="15" y="24"/>
                    </a:lnTo>
                    <a:lnTo>
                      <a:pt x="9" y="13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7" name="Freeform 171"/>
              <p:cNvSpPr>
                <a:spLocks/>
              </p:cNvSpPr>
              <p:nvPr/>
            </p:nvSpPr>
            <p:spPr bwMode="auto">
              <a:xfrm>
                <a:off x="1342" y="2241"/>
                <a:ext cx="112" cy="293"/>
              </a:xfrm>
              <a:custGeom>
                <a:avLst/>
                <a:gdLst>
                  <a:gd name="T0" fmla="*/ 20 w 112"/>
                  <a:gd name="T1" fmla="*/ 0 h 293"/>
                  <a:gd name="T2" fmla="*/ 22 w 112"/>
                  <a:gd name="T3" fmla="*/ 0 h 293"/>
                  <a:gd name="T4" fmla="*/ 23 w 112"/>
                  <a:gd name="T5" fmla="*/ 3 h 293"/>
                  <a:gd name="T6" fmla="*/ 25 w 112"/>
                  <a:gd name="T7" fmla="*/ 6 h 293"/>
                  <a:gd name="T8" fmla="*/ 26 w 112"/>
                  <a:gd name="T9" fmla="*/ 8 h 293"/>
                  <a:gd name="T10" fmla="*/ 14 w 112"/>
                  <a:gd name="T11" fmla="*/ 54 h 293"/>
                  <a:gd name="T12" fmla="*/ 13 w 112"/>
                  <a:gd name="T13" fmla="*/ 98 h 293"/>
                  <a:gd name="T14" fmla="*/ 20 w 112"/>
                  <a:gd name="T15" fmla="*/ 139 h 293"/>
                  <a:gd name="T16" fmla="*/ 35 w 112"/>
                  <a:gd name="T17" fmla="*/ 176 h 293"/>
                  <a:gd name="T18" fmla="*/ 53 w 112"/>
                  <a:gd name="T19" fmla="*/ 212 h 293"/>
                  <a:gd name="T20" fmla="*/ 73 w 112"/>
                  <a:gd name="T21" fmla="*/ 243 h 293"/>
                  <a:gd name="T22" fmla="*/ 94 w 112"/>
                  <a:gd name="T23" fmla="*/ 271 h 293"/>
                  <a:gd name="T24" fmla="*/ 112 w 112"/>
                  <a:gd name="T25" fmla="*/ 293 h 293"/>
                  <a:gd name="T26" fmla="*/ 90 w 112"/>
                  <a:gd name="T27" fmla="*/ 281 h 293"/>
                  <a:gd name="T28" fmla="*/ 66 w 112"/>
                  <a:gd name="T29" fmla="*/ 255 h 293"/>
                  <a:gd name="T30" fmla="*/ 42 w 112"/>
                  <a:gd name="T31" fmla="*/ 219 h 293"/>
                  <a:gd name="T32" fmla="*/ 22 w 112"/>
                  <a:gd name="T33" fmla="*/ 175 h 293"/>
                  <a:gd name="T34" fmla="*/ 7 w 112"/>
                  <a:gd name="T35" fmla="*/ 129 h 293"/>
                  <a:gd name="T36" fmla="*/ 0 w 112"/>
                  <a:gd name="T37" fmla="*/ 82 h 293"/>
                  <a:gd name="T38" fmla="*/ 4 w 112"/>
                  <a:gd name="T39" fmla="*/ 37 h 293"/>
                  <a:gd name="T40" fmla="*/ 20 w 112"/>
                  <a:gd name="T41" fmla="*/ 0 h 29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293"/>
                  <a:gd name="T65" fmla="*/ 112 w 112"/>
                  <a:gd name="T66" fmla="*/ 293 h 29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293">
                    <a:moveTo>
                      <a:pt x="20" y="0"/>
                    </a:moveTo>
                    <a:lnTo>
                      <a:pt x="22" y="0"/>
                    </a:lnTo>
                    <a:lnTo>
                      <a:pt x="23" y="3"/>
                    </a:lnTo>
                    <a:lnTo>
                      <a:pt x="25" y="6"/>
                    </a:lnTo>
                    <a:lnTo>
                      <a:pt x="26" y="8"/>
                    </a:lnTo>
                    <a:lnTo>
                      <a:pt x="14" y="54"/>
                    </a:lnTo>
                    <a:lnTo>
                      <a:pt x="13" y="98"/>
                    </a:lnTo>
                    <a:lnTo>
                      <a:pt x="20" y="139"/>
                    </a:lnTo>
                    <a:lnTo>
                      <a:pt x="35" y="176"/>
                    </a:lnTo>
                    <a:lnTo>
                      <a:pt x="53" y="212"/>
                    </a:lnTo>
                    <a:lnTo>
                      <a:pt x="73" y="243"/>
                    </a:lnTo>
                    <a:lnTo>
                      <a:pt x="94" y="271"/>
                    </a:lnTo>
                    <a:lnTo>
                      <a:pt x="112" y="293"/>
                    </a:lnTo>
                    <a:lnTo>
                      <a:pt x="90" y="281"/>
                    </a:lnTo>
                    <a:lnTo>
                      <a:pt x="66" y="255"/>
                    </a:lnTo>
                    <a:lnTo>
                      <a:pt x="42" y="219"/>
                    </a:lnTo>
                    <a:lnTo>
                      <a:pt x="22" y="175"/>
                    </a:lnTo>
                    <a:lnTo>
                      <a:pt x="7" y="129"/>
                    </a:lnTo>
                    <a:lnTo>
                      <a:pt x="0" y="82"/>
                    </a:lnTo>
                    <a:lnTo>
                      <a:pt x="4" y="37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8" name="Freeform 172"/>
              <p:cNvSpPr>
                <a:spLocks/>
              </p:cNvSpPr>
              <p:nvPr/>
            </p:nvSpPr>
            <p:spPr bwMode="auto">
              <a:xfrm>
                <a:off x="1396" y="2469"/>
                <a:ext cx="98" cy="21"/>
              </a:xfrm>
              <a:custGeom>
                <a:avLst/>
                <a:gdLst>
                  <a:gd name="T0" fmla="*/ 98 w 98"/>
                  <a:gd name="T1" fmla="*/ 18 h 21"/>
                  <a:gd name="T2" fmla="*/ 95 w 98"/>
                  <a:gd name="T3" fmla="*/ 19 h 21"/>
                  <a:gd name="T4" fmla="*/ 86 w 98"/>
                  <a:gd name="T5" fmla="*/ 21 h 21"/>
                  <a:gd name="T6" fmla="*/ 74 w 98"/>
                  <a:gd name="T7" fmla="*/ 21 h 21"/>
                  <a:gd name="T8" fmla="*/ 58 w 98"/>
                  <a:gd name="T9" fmla="*/ 19 h 21"/>
                  <a:gd name="T10" fmla="*/ 42 w 98"/>
                  <a:gd name="T11" fmla="*/ 18 h 21"/>
                  <a:gd name="T12" fmla="*/ 25 w 98"/>
                  <a:gd name="T13" fmla="*/ 13 h 21"/>
                  <a:gd name="T14" fmla="*/ 12 w 98"/>
                  <a:gd name="T15" fmla="*/ 8 h 21"/>
                  <a:gd name="T16" fmla="*/ 0 w 98"/>
                  <a:gd name="T17" fmla="*/ 0 h 21"/>
                  <a:gd name="T18" fmla="*/ 11 w 98"/>
                  <a:gd name="T19" fmla="*/ 2 h 21"/>
                  <a:gd name="T20" fmla="*/ 25 w 98"/>
                  <a:gd name="T21" fmla="*/ 5 h 21"/>
                  <a:gd name="T22" fmla="*/ 42 w 98"/>
                  <a:gd name="T23" fmla="*/ 6 h 21"/>
                  <a:gd name="T24" fmla="*/ 58 w 98"/>
                  <a:gd name="T25" fmla="*/ 9 h 21"/>
                  <a:gd name="T26" fmla="*/ 73 w 98"/>
                  <a:gd name="T27" fmla="*/ 10 h 21"/>
                  <a:gd name="T28" fmla="*/ 86 w 98"/>
                  <a:gd name="T29" fmla="*/ 13 h 21"/>
                  <a:gd name="T30" fmla="*/ 95 w 98"/>
                  <a:gd name="T31" fmla="*/ 15 h 21"/>
                  <a:gd name="T32" fmla="*/ 98 w 98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21"/>
                  <a:gd name="T53" fmla="*/ 98 w 98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21">
                    <a:moveTo>
                      <a:pt x="98" y="18"/>
                    </a:moveTo>
                    <a:lnTo>
                      <a:pt x="95" y="19"/>
                    </a:lnTo>
                    <a:lnTo>
                      <a:pt x="86" y="21"/>
                    </a:lnTo>
                    <a:lnTo>
                      <a:pt x="74" y="21"/>
                    </a:lnTo>
                    <a:lnTo>
                      <a:pt x="58" y="19"/>
                    </a:lnTo>
                    <a:lnTo>
                      <a:pt x="42" y="18"/>
                    </a:lnTo>
                    <a:lnTo>
                      <a:pt x="25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25" y="5"/>
                    </a:lnTo>
                    <a:lnTo>
                      <a:pt x="42" y="6"/>
                    </a:lnTo>
                    <a:lnTo>
                      <a:pt x="58" y="9"/>
                    </a:lnTo>
                    <a:lnTo>
                      <a:pt x="73" y="10"/>
                    </a:lnTo>
                    <a:lnTo>
                      <a:pt x="86" y="13"/>
                    </a:lnTo>
                    <a:lnTo>
                      <a:pt x="95" y="15"/>
                    </a:lnTo>
                    <a:lnTo>
                      <a:pt x="98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19" name="Freeform 173"/>
              <p:cNvSpPr>
                <a:spLocks/>
              </p:cNvSpPr>
              <p:nvPr/>
            </p:nvSpPr>
            <p:spPr bwMode="auto">
              <a:xfrm>
                <a:off x="1380" y="2443"/>
                <a:ext cx="117" cy="29"/>
              </a:xfrm>
              <a:custGeom>
                <a:avLst/>
                <a:gdLst>
                  <a:gd name="T0" fmla="*/ 117 w 117"/>
                  <a:gd name="T1" fmla="*/ 25 h 29"/>
                  <a:gd name="T2" fmla="*/ 112 w 117"/>
                  <a:gd name="T3" fmla="*/ 28 h 29"/>
                  <a:gd name="T4" fmla="*/ 102 w 117"/>
                  <a:gd name="T5" fmla="*/ 29 h 29"/>
                  <a:gd name="T6" fmla="*/ 86 w 117"/>
                  <a:gd name="T7" fmla="*/ 28 h 29"/>
                  <a:gd name="T8" fmla="*/ 68 w 117"/>
                  <a:gd name="T9" fmla="*/ 25 h 29"/>
                  <a:gd name="T10" fmla="*/ 49 w 117"/>
                  <a:gd name="T11" fmla="*/ 20 h 29"/>
                  <a:gd name="T12" fmla="*/ 30 w 117"/>
                  <a:gd name="T13" fmla="*/ 14 h 29"/>
                  <a:gd name="T14" fmla="*/ 13 w 117"/>
                  <a:gd name="T15" fmla="*/ 8 h 29"/>
                  <a:gd name="T16" fmla="*/ 0 w 117"/>
                  <a:gd name="T17" fmla="*/ 0 h 29"/>
                  <a:gd name="T18" fmla="*/ 9 w 117"/>
                  <a:gd name="T19" fmla="*/ 2 h 29"/>
                  <a:gd name="T20" fmla="*/ 25 w 117"/>
                  <a:gd name="T21" fmla="*/ 4 h 29"/>
                  <a:gd name="T22" fmla="*/ 43 w 117"/>
                  <a:gd name="T23" fmla="*/ 7 h 29"/>
                  <a:gd name="T24" fmla="*/ 64 w 117"/>
                  <a:gd name="T25" fmla="*/ 10 h 29"/>
                  <a:gd name="T26" fmla="*/ 84 w 117"/>
                  <a:gd name="T27" fmla="*/ 14 h 29"/>
                  <a:gd name="T28" fmla="*/ 100 w 117"/>
                  <a:gd name="T29" fmla="*/ 17 h 29"/>
                  <a:gd name="T30" fmla="*/ 112 w 117"/>
                  <a:gd name="T31" fmla="*/ 20 h 29"/>
                  <a:gd name="T32" fmla="*/ 117 w 117"/>
                  <a:gd name="T33" fmla="*/ 25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7"/>
                  <a:gd name="T52" fmla="*/ 0 h 29"/>
                  <a:gd name="T53" fmla="*/ 117 w 117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7" h="29">
                    <a:moveTo>
                      <a:pt x="117" y="25"/>
                    </a:moveTo>
                    <a:lnTo>
                      <a:pt x="112" y="28"/>
                    </a:lnTo>
                    <a:lnTo>
                      <a:pt x="102" y="29"/>
                    </a:lnTo>
                    <a:lnTo>
                      <a:pt x="86" y="28"/>
                    </a:lnTo>
                    <a:lnTo>
                      <a:pt x="68" y="25"/>
                    </a:lnTo>
                    <a:lnTo>
                      <a:pt x="49" y="20"/>
                    </a:lnTo>
                    <a:lnTo>
                      <a:pt x="30" y="14"/>
                    </a:lnTo>
                    <a:lnTo>
                      <a:pt x="13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4"/>
                    </a:lnTo>
                    <a:lnTo>
                      <a:pt x="43" y="7"/>
                    </a:lnTo>
                    <a:lnTo>
                      <a:pt x="64" y="10"/>
                    </a:lnTo>
                    <a:lnTo>
                      <a:pt x="84" y="14"/>
                    </a:lnTo>
                    <a:lnTo>
                      <a:pt x="100" y="17"/>
                    </a:lnTo>
                    <a:lnTo>
                      <a:pt x="112" y="20"/>
                    </a:lnTo>
                    <a:lnTo>
                      <a:pt x="117" y="2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0" name="Freeform 174"/>
              <p:cNvSpPr>
                <a:spLocks/>
              </p:cNvSpPr>
              <p:nvPr/>
            </p:nvSpPr>
            <p:spPr bwMode="auto">
              <a:xfrm>
                <a:off x="1359" y="2401"/>
                <a:ext cx="123" cy="22"/>
              </a:xfrm>
              <a:custGeom>
                <a:avLst/>
                <a:gdLst>
                  <a:gd name="T0" fmla="*/ 123 w 123"/>
                  <a:gd name="T1" fmla="*/ 16 h 22"/>
                  <a:gd name="T2" fmla="*/ 117 w 123"/>
                  <a:gd name="T3" fmla="*/ 19 h 22"/>
                  <a:gd name="T4" fmla="*/ 105 w 123"/>
                  <a:gd name="T5" fmla="*/ 22 h 22"/>
                  <a:gd name="T6" fmla="*/ 89 w 123"/>
                  <a:gd name="T7" fmla="*/ 22 h 22"/>
                  <a:gd name="T8" fmla="*/ 68 w 123"/>
                  <a:gd name="T9" fmla="*/ 21 h 22"/>
                  <a:gd name="T10" fmla="*/ 48 w 123"/>
                  <a:gd name="T11" fmla="*/ 18 h 22"/>
                  <a:gd name="T12" fmla="*/ 28 w 123"/>
                  <a:gd name="T13" fmla="*/ 13 h 22"/>
                  <a:gd name="T14" fmla="*/ 12 w 123"/>
                  <a:gd name="T15" fmla="*/ 8 h 22"/>
                  <a:gd name="T16" fmla="*/ 0 w 123"/>
                  <a:gd name="T17" fmla="*/ 0 h 22"/>
                  <a:gd name="T18" fmla="*/ 9 w 123"/>
                  <a:gd name="T19" fmla="*/ 2 h 22"/>
                  <a:gd name="T20" fmla="*/ 25 w 123"/>
                  <a:gd name="T21" fmla="*/ 2 h 22"/>
                  <a:gd name="T22" fmla="*/ 45 w 123"/>
                  <a:gd name="T23" fmla="*/ 5 h 22"/>
                  <a:gd name="T24" fmla="*/ 67 w 123"/>
                  <a:gd name="T25" fmla="*/ 6 h 22"/>
                  <a:gd name="T26" fmla="*/ 87 w 123"/>
                  <a:gd name="T27" fmla="*/ 9 h 22"/>
                  <a:gd name="T28" fmla="*/ 105 w 123"/>
                  <a:gd name="T29" fmla="*/ 10 h 22"/>
                  <a:gd name="T30" fmla="*/ 118 w 123"/>
                  <a:gd name="T31" fmla="*/ 13 h 22"/>
                  <a:gd name="T32" fmla="*/ 123 w 123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3"/>
                  <a:gd name="T52" fmla="*/ 0 h 22"/>
                  <a:gd name="T53" fmla="*/ 123 w 123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3" h="22">
                    <a:moveTo>
                      <a:pt x="123" y="16"/>
                    </a:moveTo>
                    <a:lnTo>
                      <a:pt x="117" y="19"/>
                    </a:lnTo>
                    <a:lnTo>
                      <a:pt x="105" y="22"/>
                    </a:lnTo>
                    <a:lnTo>
                      <a:pt x="89" y="22"/>
                    </a:lnTo>
                    <a:lnTo>
                      <a:pt x="68" y="21"/>
                    </a:lnTo>
                    <a:lnTo>
                      <a:pt x="48" y="18"/>
                    </a:lnTo>
                    <a:lnTo>
                      <a:pt x="28" y="13"/>
                    </a:lnTo>
                    <a:lnTo>
                      <a:pt x="12" y="8"/>
                    </a:lnTo>
                    <a:lnTo>
                      <a:pt x="0" y="0"/>
                    </a:lnTo>
                    <a:lnTo>
                      <a:pt x="9" y="2"/>
                    </a:lnTo>
                    <a:lnTo>
                      <a:pt x="25" y="2"/>
                    </a:lnTo>
                    <a:lnTo>
                      <a:pt x="45" y="5"/>
                    </a:lnTo>
                    <a:lnTo>
                      <a:pt x="67" y="6"/>
                    </a:lnTo>
                    <a:lnTo>
                      <a:pt x="87" y="9"/>
                    </a:lnTo>
                    <a:lnTo>
                      <a:pt x="105" y="10"/>
                    </a:lnTo>
                    <a:lnTo>
                      <a:pt x="118" y="13"/>
                    </a:lnTo>
                    <a:lnTo>
                      <a:pt x="123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1" name="Freeform 175"/>
              <p:cNvSpPr>
                <a:spLocks/>
              </p:cNvSpPr>
              <p:nvPr/>
            </p:nvSpPr>
            <p:spPr bwMode="auto">
              <a:xfrm>
                <a:off x="1353" y="2375"/>
                <a:ext cx="108" cy="16"/>
              </a:xfrm>
              <a:custGeom>
                <a:avLst/>
                <a:gdLst>
                  <a:gd name="T0" fmla="*/ 108 w 108"/>
                  <a:gd name="T1" fmla="*/ 13 h 16"/>
                  <a:gd name="T2" fmla="*/ 105 w 108"/>
                  <a:gd name="T3" fmla="*/ 14 h 16"/>
                  <a:gd name="T4" fmla="*/ 93 w 108"/>
                  <a:gd name="T5" fmla="*/ 16 h 16"/>
                  <a:gd name="T6" fmla="*/ 79 w 108"/>
                  <a:gd name="T7" fmla="*/ 16 h 16"/>
                  <a:gd name="T8" fmla="*/ 60 w 108"/>
                  <a:gd name="T9" fmla="*/ 14 h 16"/>
                  <a:gd name="T10" fmla="*/ 40 w 108"/>
                  <a:gd name="T11" fmla="*/ 13 h 16"/>
                  <a:gd name="T12" fmla="*/ 23 w 108"/>
                  <a:gd name="T13" fmla="*/ 10 h 16"/>
                  <a:gd name="T14" fmla="*/ 9 w 108"/>
                  <a:gd name="T15" fmla="*/ 5 h 16"/>
                  <a:gd name="T16" fmla="*/ 0 w 108"/>
                  <a:gd name="T17" fmla="*/ 0 h 16"/>
                  <a:gd name="T18" fmla="*/ 11 w 108"/>
                  <a:gd name="T19" fmla="*/ 1 h 16"/>
                  <a:gd name="T20" fmla="*/ 26 w 108"/>
                  <a:gd name="T21" fmla="*/ 1 h 16"/>
                  <a:gd name="T22" fmla="*/ 43 w 108"/>
                  <a:gd name="T23" fmla="*/ 1 h 16"/>
                  <a:gd name="T24" fmla="*/ 61 w 108"/>
                  <a:gd name="T25" fmla="*/ 2 h 16"/>
                  <a:gd name="T26" fmla="*/ 80 w 108"/>
                  <a:gd name="T27" fmla="*/ 4 h 16"/>
                  <a:gd name="T28" fmla="*/ 95 w 108"/>
                  <a:gd name="T29" fmla="*/ 5 h 16"/>
                  <a:gd name="T30" fmla="*/ 105 w 108"/>
                  <a:gd name="T31" fmla="*/ 8 h 16"/>
                  <a:gd name="T32" fmla="*/ 108 w 108"/>
                  <a:gd name="T33" fmla="*/ 1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8"/>
                  <a:gd name="T52" fmla="*/ 0 h 16"/>
                  <a:gd name="T53" fmla="*/ 108 w 108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8" h="16">
                    <a:moveTo>
                      <a:pt x="108" y="13"/>
                    </a:moveTo>
                    <a:lnTo>
                      <a:pt x="105" y="14"/>
                    </a:lnTo>
                    <a:lnTo>
                      <a:pt x="93" y="16"/>
                    </a:lnTo>
                    <a:lnTo>
                      <a:pt x="79" y="16"/>
                    </a:lnTo>
                    <a:lnTo>
                      <a:pt x="60" y="14"/>
                    </a:lnTo>
                    <a:lnTo>
                      <a:pt x="40" y="13"/>
                    </a:lnTo>
                    <a:lnTo>
                      <a:pt x="23" y="10"/>
                    </a:lnTo>
                    <a:lnTo>
                      <a:pt x="9" y="5"/>
                    </a:lnTo>
                    <a:lnTo>
                      <a:pt x="0" y="0"/>
                    </a:lnTo>
                    <a:lnTo>
                      <a:pt x="11" y="1"/>
                    </a:lnTo>
                    <a:lnTo>
                      <a:pt x="26" y="1"/>
                    </a:lnTo>
                    <a:lnTo>
                      <a:pt x="43" y="1"/>
                    </a:lnTo>
                    <a:lnTo>
                      <a:pt x="61" y="2"/>
                    </a:lnTo>
                    <a:lnTo>
                      <a:pt x="80" y="4"/>
                    </a:lnTo>
                    <a:lnTo>
                      <a:pt x="95" y="5"/>
                    </a:lnTo>
                    <a:lnTo>
                      <a:pt x="105" y="8"/>
                    </a:lnTo>
                    <a:lnTo>
                      <a:pt x="108" y="1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2" name="Freeform 176"/>
              <p:cNvSpPr>
                <a:spLocks/>
              </p:cNvSpPr>
              <p:nvPr/>
            </p:nvSpPr>
            <p:spPr bwMode="auto">
              <a:xfrm>
                <a:off x="1345" y="2326"/>
                <a:ext cx="93" cy="15"/>
              </a:xfrm>
              <a:custGeom>
                <a:avLst/>
                <a:gdLst>
                  <a:gd name="T0" fmla="*/ 93 w 93"/>
                  <a:gd name="T1" fmla="*/ 4 h 15"/>
                  <a:gd name="T2" fmla="*/ 90 w 93"/>
                  <a:gd name="T3" fmla="*/ 7 h 15"/>
                  <a:gd name="T4" fmla="*/ 81 w 93"/>
                  <a:gd name="T5" fmla="*/ 12 h 15"/>
                  <a:gd name="T6" fmla="*/ 69 w 93"/>
                  <a:gd name="T7" fmla="*/ 13 h 15"/>
                  <a:gd name="T8" fmla="*/ 56 w 93"/>
                  <a:gd name="T9" fmla="*/ 15 h 15"/>
                  <a:gd name="T10" fmla="*/ 39 w 93"/>
                  <a:gd name="T11" fmla="*/ 15 h 15"/>
                  <a:gd name="T12" fmla="*/ 25 w 93"/>
                  <a:gd name="T13" fmla="*/ 12 h 15"/>
                  <a:gd name="T14" fmla="*/ 11 w 93"/>
                  <a:gd name="T15" fmla="*/ 7 h 15"/>
                  <a:gd name="T16" fmla="*/ 0 w 93"/>
                  <a:gd name="T17" fmla="*/ 1 h 15"/>
                  <a:gd name="T18" fmla="*/ 8 w 93"/>
                  <a:gd name="T19" fmla="*/ 1 h 15"/>
                  <a:gd name="T20" fmla="*/ 22 w 93"/>
                  <a:gd name="T21" fmla="*/ 1 h 15"/>
                  <a:gd name="T22" fmla="*/ 38 w 93"/>
                  <a:gd name="T23" fmla="*/ 1 h 15"/>
                  <a:gd name="T24" fmla="*/ 53 w 93"/>
                  <a:gd name="T25" fmla="*/ 0 h 15"/>
                  <a:gd name="T26" fmla="*/ 68 w 93"/>
                  <a:gd name="T27" fmla="*/ 0 h 15"/>
                  <a:gd name="T28" fmla="*/ 81 w 93"/>
                  <a:gd name="T29" fmla="*/ 0 h 15"/>
                  <a:gd name="T30" fmla="*/ 90 w 93"/>
                  <a:gd name="T31" fmla="*/ 1 h 15"/>
                  <a:gd name="T32" fmla="*/ 93 w 93"/>
                  <a:gd name="T33" fmla="*/ 4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3"/>
                  <a:gd name="T52" fmla="*/ 0 h 15"/>
                  <a:gd name="T53" fmla="*/ 93 w 93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3" h="15">
                    <a:moveTo>
                      <a:pt x="93" y="4"/>
                    </a:moveTo>
                    <a:lnTo>
                      <a:pt x="90" y="7"/>
                    </a:lnTo>
                    <a:lnTo>
                      <a:pt x="81" y="12"/>
                    </a:lnTo>
                    <a:lnTo>
                      <a:pt x="69" y="13"/>
                    </a:lnTo>
                    <a:lnTo>
                      <a:pt x="56" y="15"/>
                    </a:lnTo>
                    <a:lnTo>
                      <a:pt x="39" y="15"/>
                    </a:lnTo>
                    <a:lnTo>
                      <a:pt x="25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8" y="1"/>
                    </a:lnTo>
                    <a:lnTo>
                      <a:pt x="22" y="1"/>
                    </a:lnTo>
                    <a:lnTo>
                      <a:pt x="38" y="1"/>
                    </a:lnTo>
                    <a:lnTo>
                      <a:pt x="53" y="0"/>
                    </a:lnTo>
                    <a:lnTo>
                      <a:pt x="68" y="0"/>
                    </a:lnTo>
                    <a:lnTo>
                      <a:pt x="81" y="0"/>
                    </a:lnTo>
                    <a:lnTo>
                      <a:pt x="90" y="1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3" name="Freeform 177"/>
              <p:cNvSpPr>
                <a:spLocks/>
              </p:cNvSpPr>
              <p:nvPr/>
            </p:nvSpPr>
            <p:spPr bwMode="auto">
              <a:xfrm>
                <a:off x="1356" y="2249"/>
                <a:ext cx="45" cy="18"/>
              </a:xfrm>
              <a:custGeom>
                <a:avLst/>
                <a:gdLst>
                  <a:gd name="T0" fmla="*/ 45 w 45"/>
                  <a:gd name="T1" fmla="*/ 3 h 18"/>
                  <a:gd name="T2" fmla="*/ 43 w 45"/>
                  <a:gd name="T3" fmla="*/ 6 h 18"/>
                  <a:gd name="T4" fmla="*/ 39 w 45"/>
                  <a:gd name="T5" fmla="*/ 9 h 18"/>
                  <a:gd name="T6" fmla="*/ 33 w 45"/>
                  <a:gd name="T7" fmla="*/ 12 h 18"/>
                  <a:gd name="T8" fmla="*/ 26 w 45"/>
                  <a:gd name="T9" fmla="*/ 15 h 18"/>
                  <a:gd name="T10" fmla="*/ 18 w 45"/>
                  <a:gd name="T11" fmla="*/ 18 h 18"/>
                  <a:gd name="T12" fmla="*/ 11 w 45"/>
                  <a:gd name="T13" fmla="*/ 18 h 18"/>
                  <a:gd name="T14" fmla="*/ 5 w 45"/>
                  <a:gd name="T15" fmla="*/ 16 h 18"/>
                  <a:gd name="T16" fmla="*/ 0 w 45"/>
                  <a:gd name="T17" fmla="*/ 13 h 18"/>
                  <a:gd name="T18" fmla="*/ 6 w 45"/>
                  <a:gd name="T19" fmla="*/ 15 h 18"/>
                  <a:gd name="T20" fmla="*/ 14 w 45"/>
                  <a:gd name="T21" fmla="*/ 13 h 18"/>
                  <a:gd name="T22" fmla="*/ 21 w 45"/>
                  <a:gd name="T23" fmla="*/ 10 h 18"/>
                  <a:gd name="T24" fmla="*/ 28 w 45"/>
                  <a:gd name="T25" fmla="*/ 6 h 18"/>
                  <a:gd name="T26" fmla="*/ 34 w 45"/>
                  <a:gd name="T27" fmla="*/ 3 h 18"/>
                  <a:gd name="T28" fmla="*/ 40 w 45"/>
                  <a:gd name="T29" fmla="*/ 0 h 18"/>
                  <a:gd name="T30" fmla="*/ 43 w 45"/>
                  <a:gd name="T31" fmla="*/ 0 h 18"/>
                  <a:gd name="T32" fmla="*/ 45 w 45"/>
                  <a:gd name="T33" fmla="*/ 3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5"/>
                  <a:gd name="T52" fmla="*/ 0 h 18"/>
                  <a:gd name="T53" fmla="*/ 45 w 45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5" h="18">
                    <a:moveTo>
                      <a:pt x="45" y="3"/>
                    </a:moveTo>
                    <a:lnTo>
                      <a:pt x="43" y="6"/>
                    </a:lnTo>
                    <a:lnTo>
                      <a:pt x="39" y="9"/>
                    </a:lnTo>
                    <a:lnTo>
                      <a:pt x="33" y="12"/>
                    </a:lnTo>
                    <a:lnTo>
                      <a:pt x="26" y="15"/>
                    </a:lnTo>
                    <a:lnTo>
                      <a:pt x="18" y="18"/>
                    </a:lnTo>
                    <a:lnTo>
                      <a:pt x="11" y="18"/>
                    </a:lnTo>
                    <a:lnTo>
                      <a:pt x="5" y="16"/>
                    </a:lnTo>
                    <a:lnTo>
                      <a:pt x="0" y="13"/>
                    </a:lnTo>
                    <a:lnTo>
                      <a:pt x="6" y="15"/>
                    </a:lnTo>
                    <a:lnTo>
                      <a:pt x="14" y="13"/>
                    </a:lnTo>
                    <a:lnTo>
                      <a:pt x="21" y="10"/>
                    </a:lnTo>
                    <a:lnTo>
                      <a:pt x="28" y="6"/>
                    </a:lnTo>
                    <a:lnTo>
                      <a:pt x="34" y="3"/>
                    </a:lnTo>
                    <a:lnTo>
                      <a:pt x="40" y="0"/>
                    </a:lnTo>
                    <a:lnTo>
                      <a:pt x="43" y="0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4" name="Freeform 178"/>
              <p:cNvSpPr>
                <a:spLocks/>
              </p:cNvSpPr>
              <p:nvPr/>
            </p:nvSpPr>
            <p:spPr bwMode="auto">
              <a:xfrm>
                <a:off x="1418" y="2497"/>
                <a:ext cx="83" cy="21"/>
              </a:xfrm>
              <a:custGeom>
                <a:avLst/>
                <a:gdLst>
                  <a:gd name="T0" fmla="*/ 83 w 83"/>
                  <a:gd name="T1" fmla="*/ 18 h 21"/>
                  <a:gd name="T2" fmla="*/ 80 w 83"/>
                  <a:gd name="T3" fmla="*/ 19 h 21"/>
                  <a:gd name="T4" fmla="*/ 74 w 83"/>
                  <a:gd name="T5" fmla="*/ 21 h 21"/>
                  <a:gd name="T6" fmla="*/ 64 w 83"/>
                  <a:gd name="T7" fmla="*/ 21 h 21"/>
                  <a:gd name="T8" fmla="*/ 51 w 83"/>
                  <a:gd name="T9" fmla="*/ 19 h 21"/>
                  <a:gd name="T10" fmla="*/ 37 w 83"/>
                  <a:gd name="T11" fmla="*/ 18 h 21"/>
                  <a:gd name="T12" fmla="*/ 24 w 83"/>
                  <a:gd name="T13" fmla="*/ 14 h 21"/>
                  <a:gd name="T14" fmla="*/ 11 w 83"/>
                  <a:gd name="T15" fmla="*/ 8 h 21"/>
                  <a:gd name="T16" fmla="*/ 0 w 83"/>
                  <a:gd name="T17" fmla="*/ 0 h 21"/>
                  <a:gd name="T18" fmla="*/ 11 w 83"/>
                  <a:gd name="T19" fmla="*/ 3 h 21"/>
                  <a:gd name="T20" fmla="*/ 23 w 83"/>
                  <a:gd name="T21" fmla="*/ 5 h 21"/>
                  <a:gd name="T22" fmla="*/ 36 w 83"/>
                  <a:gd name="T23" fmla="*/ 8 h 21"/>
                  <a:gd name="T24" fmla="*/ 51 w 83"/>
                  <a:gd name="T25" fmla="*/ 9 h 21"/>
                  <a:gd name="T26" fmla="*/ 62 w 83"/>
                  <a:gd name="T27" fmla="*/ 11 h 21"/>
                  <a:gd name="T28" fmla="*/ 73 w 83"/>
                  <a:gd name="T29" fmla="*/ 14 h 21"/>
                  <a:gd name="T30" fmla="*/ 80 w 83"/>
                  <a:gd name="T31" fmla="*/ 15 h 21"/>
                  <a:gd name="T32" fmla="*/ 83 w 83"/>
                  <a:gd name="T33" fmla="*/ 18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3"/>
                  <a:gd name="T52" fmla="*/ 0 h 21"/>
                  <a:gd name="T53" fmla="*/ 83 w 8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3" h="21">
                    <a:moveTo>
                      <a:pt x="83" y="18"/>
                    </a:moveTo>
                    <a:lnTo>
                      <a:pt x="80" y="19"/>
                    </a:lnTo>
                    <a:lnTo>
                      <a:pt x="74" y="21"/>
                    </a:lnTo>
                    <a:lnTo>
                      <a:pt x="64" y="21"/>
                    </a:lnTo>
                    <a:lnTo>
                      <a:pt x="51" y="19"/>
                    </a:lnTo>
                    <a:lnTo>
                      <a:pt x="37" y="18"/>
                    </a:lnTo>
                    <a:lnTo>
                      <a:pt x="24" y="14"/>
                    </a:lnTo>
                    <a:lnTo>
                      <a:pt x="11" y="8"/>
                    </a:lnTo>
                    <a:lnTo>
                      <a:pt x="0" y="0"/>
                    </a:lnTo>
                    <a:lnTo>
                      <a:pt x="11" y="3"/>
                    </a:lnTo>
                    <a:lnTo>
                      <a:pt x="23" y="5"/>
                    </a:lnTo>
                    <a:lnTo>
                      <a:pt x="36" y="8"/>
                    </a:lnTo>
                    <a:lnTo>
                      <a:pt x="51" y="9"/>
                    </a:lnTo>
                    <a:lnTo>
                      <a:pt x="62" y="11"/>
                    </a:lnTo>
                    <a:lnTo>
                      <a:pt x="73" y="14"/>
                    </a:lnTo>
                    <a:lnTo>
                      <a:pt x="80" y="15"/>
                    </a:lnTo>
                    <a:lnTo>
                      <a:pt x="83" y="1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5" name="Freeform 179"/>
              <p:cNvSpPr>
                <a:spLocks/>
              </p:cNvSpPr>
              <p:nvPr/>
            </p:nvSpPr>
            <p:spPr bwMode="auto">
              <a:xfrm>
                <a:off x="1371" y="2425"/>
                <a:ext cx="118" cy="22"/>
              </a:xfrm>
              <a:custGeom>
                <a:avLst/>
                <a:gdLst>
                  <a:gd name="T0" fmla="*/ 118 w 118"/>
                  <a:gd name="T1" fmla="*/ 16 h 22"/>
                  <a:gd name="T2" fmla="*/ 114 w 118"/>
                  <a:gd name="T3" fmla="*/ 19 h 22"/>
                  <a:gd name="T4" fmla="*/ 102 w 118"/>
                  <a:gd name="T5" fmla="*/ 22 h 22"/>
                  <a:gd name="T6" fmla="*/ 86 w 118"/>
                  <a:gd name="T7" fmla="*/ 22 h 22"/>
                  <a:gd name="T8" fmla="*/ 67 w 118"/>
                  <a:gd name="T9" fmla="*/ 20 h 22"/>
                  <a:gd name="T10" fmla="*/ 46 w 118"/>
                  <a:gd name="T11" fmla="*/ 18 h 22"/>
                  <a:gd name="T12" fmla="*/ 27 w 118"/>
                  <a:gd name="T13" fmla="*/ 13 h 22"/>
                  <a:gd name="T14" fmla="*/ 11 w 118"/>
                  <a:gd name="T15" fmla="*/ 7 h 22"/>
                  <a:gd name="T16" fmla="*/ 0 w 118"/>
                  <a:gd name="T17" fmla="*/ 0 h 22"/>
                  <a:gd name="T18" fmla="*/ 9 w 118"/>
                  <a:gd name="T19" fmla="*/ 0 h 22"/>
                  <a:gd name="T20" fmla="*/ 24 w 118"/>
                  <a:gd name="T21" fmla="*/ 1 h 22"/>
                  <a:gd name="T22" fmla="*/ 43 w 118"/>
                  <a:gd name="T23" fmla="*/ 3 h 22"/>
                  <a:gd name="T24" fmla="*/ 64 w 118"/>
                  <a:gd name="T25" fmla="*/ 6 h 22"/>
                  <a:gd name="T26" fmla="*/ 84 w 118"/>
                  <a:gd name="T27" fmla="*/ 7 h 22"/>
                  <a:gd name="T28" fmla="*/ 102 w 118"/>
                  <a:gd name="T29" fmla="*/ 10 h 22"/>
                  <a:gd name="T30" fmla="*/ 114 w 118"/>
                  <a:gd name="T31" fmla="*/ 13 h 22"/>
                  <a:gd name="T32" fmla="*/ 118 w 118"/>
                  <a:gd name="T33" fmla="*/ 16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8"/>
                  <a:gd name="T52" fmla="*/ 0 h 22"/>
                  <a:gd name="T53" fmla="*/ 118 w 118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8" h="22">
                    <a:moveTo>
                      <a:pt x="118" y="16"/>
                    </a:moveTo>
                    <a:lnTo>
                      <a:pt x="114" y="19"/>
                    </a:lnTo>
                    <a:lnTo>
                      <a:pt x="102" y="22"/>
                    </a:lnTo>
                    <a:lnTo>
                      <a:pt x="86" y="22"/>
                    </a:lnTo>
                    <a:lnTo>
                      <a:pt x="67" y="20"/>
                    </a:lnTo>
                    <a:lnTo>
                      <a:pt x="46" y="18"/>
                    </a:lnTo>
                    <a:lnTo>
                      <a:pt x="27" y="13"/>
                    </a:lnTo>
                    <a:lnTo>
                      <a:pt x="11" y="7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4" y="1"/>
                    </a:lnTo>
                    <a:lnTo>
                      <a:pt x="43" y="3"/>
                    </a:lnTo>
                    <a:lnTo>
                      <a:pt x="64" y="6"/>
                    </a:lnTo>
                    <a:lnTo>
                      <a:pt x="84" y="7"/>
                    </a:lnTo>
                    <a:lnTo>
                      <a:pt x="102" y="10"/>
                    </a:lnTo>
                    <a:lnTo>
                      <a:pt x="114" y="13"/>
                    </a:lnTo>
                    <a:lnTo>
                      <a:pt x="118" y="1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6" name="Freeform 180"/>
              <p:cNvSpPr>
                <a:spLocks/>
              </p:cNvSpPr>
              <p:nvPr/>
            </p:nvSpPr>
            <p:spPr bwMode="auto">
              <a:xfrm>
                <a:off x="1348" y="2348"/>
                <a:ext cx="106" cy="13"/>
              </a:xfrm>
              <a:custGeom>
                <a:avLst/>
                <a:gdLst>
                  <a:gd name="T0" fmla="*/ 106 w 106"/>
                  <a:gd name="T1" fmla="*/ 4 h 13"/>
                  <a:gd name="T2" fmla="*/ 101 w 106"/>
                  <a:gd name="T3" fmla="*/ 7 h 13"/>
                  <a:gd name="T4" fmla="*/ 93 w 106"/>
                  <a:gd name="T5" fmla="*/ 10 h 13"/>
                  <a:gd name="T6" fmla="*/ 78 w 106"/>
                  <a:gd name="T7" fmla="*/ 13 h 13"/>
                  <a:gd name="T8" fmla="*/ 62 w 106"/>
                  <a:gd name="T9" fmla="*/ 13 h 13"/>
                  <a:gd name="T10" fmla="*/ 44 w 106"/>
                  <a:gd name="T11" fmla="*/ 13 h 13"/>
                  <a:gd name="T12" fmla="*/ 26 w 106"/>
                  <a:gd name="T13" fmla="*/ 12 h 13"/>
                  <a:gd name="T14" fmla="*/ 11 w 106"/>
                  <a:gd name="T15" fmla="*/ 7 h 13"/>
                  <a:gd name="T16" fmla="*/ 0 w 106"/>
                  <a:gd name="T17" fmla="*/ 1 h 13"/>
                  <a:gd name="T18" fmla="*/ 10 w 106"/>
                  <a:gd name="T19" fmla="*/ 1 h 13"/>
                  <a:gd name="T20" fmla="*/ 25 w 106"/>
                  <a:gd name="T21" fmla="*/ 1 h 13"/>
                  <a:gd name="T22" fmla="*/ 41 w 106"/>
                  <a:gd name="T23" fmla="*/ 1 h 13"/>
                  <a:gd name="T24" fmla="*/ 60 w 106"/>
                  <a:gd name="T25" fmla="*/ 0 h 13"/>
                  <a:gd name="T26" fmla="*/ 78 w 106"/>
                  <a:gd name="T27" fmla="*/ 0 h 13"/>
                  <a:gd name="T28" fmla="*/ 93 w 106"/>
                  <a:gd name="T29" fmla="*/ 0 h 13"/>
                  <a:gd name="T30" fmla="*/ 101 w 106"/>
                  <a:gd name="T31" fmla="*/ 1 h 13"/>
                  <a:gd name="T32" fmla="*/ 106 w 106"/>
                  <a:gd name="T33" fmla="*/ 4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6"/>
                  <a:gd name="T52" fmla="*/ 0 h 13"/>
                  <a:gd name="T53" fmla="*/ 106 w 106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6" h="13">
                    <a:moveTo>
                      <a:pt x="106" y="4"/>
                    </a:moveTo>
                    <a:lnTo>
                      <a:pt x="101" y="7"/>
                    </a:lnTo>
                    <a:lnTo>
                      <a:pt x="93" y="10"/>
                    </a:lnTo>
                    <a:lnTo>
                      <a:pt x="78" y="13"/>
                    </a:lnTo>
                    <a:lnTo>
                      <a:pt x="62" y="13"/>
                    </a:lnTo>
                    <a:lnTo>
                      <a:pt x="44" y="13"/>
                    </a:lnTo>
                    <a:lnTo>
                      <a:pt x="26" y="12"/>
                    </a:lnTo>
                    <a:lnTo>
                      <a:pt x="11" y="7"/>
                    </a:lnTo>
                    <a:lnTo>
                      <a:pt x="0" y="1"/>
                    </a:lnTo>
                    <a:lnTo>
                      <a:pt x="10" y="1"/>
                    </a:lnTo>
                    <a:lnTo>
                      <a:pt x="25" y="1"/>
                    </a:lnTo>
                    <a:lnTo>
                      <a:pt x="41" y="1"/>
                    </a:lnTo>
                    <a:lnTo>
                      <a:pt x="60" y="0"/>
                    </a:lnTo>
                    <a:lnTo>
                      <a:pt x="78" y="0"/>
                    </a:lnTo>
                    <a:lnTo>
                      <a:pt x="93" y="0"/>
                    </a:lnTo>
                    <a:lnTo>
                      <a:pt x="101" y="1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7" name="Freeform 181"/>
              <p:cNvSpPr>
                <a:spLocks/>
              </p:cNvSpPr>
              <p:nvPr/>
            </p:nvSpPr>
            <p:spPr bwMode="auto">
              <a:xfrm>
                <a:off x="1346" y="2305"/>
                <a:ext cx="87" cy="12"/>
              </a:xfrm>
              <a:custGeom>
                <a:avLst/>
                <a:gdLst>
                  <a:gd name="T0" fmla="*/ 87 w 87"/>
                  <a:gd name="T1" fmla="*/ 7 h 12"/>
                  <a:gd name="T2" fmla="*/ 84 w 87"/>
                  <a:gd name="T3" fmla="*/ 10 h 12"/>
                  <a:gd name="T4" fmla="*/ 74 w 87"/>
                  <a:gd name="T5" fmla="*/ 12 h 12"/>
                  <a:gd name="T6" fmla="*/ 61 w 87"/>
                  <a:gd name="T7" fmla="*/ 12 h 12"/>
                  <a:gd name="T8" fmla="*/ 46 w 87"/>
                  <a:gd name="T9" fmla="*/ 12 h 12"/>
                  <a:gd name="T10" fmla="*/ 30 w 87"/>
                  <a:gd name="T11" fmla="*/ 10 h 12"/>
                  <a:gd name="T12" fmla="*/ 16 w 87"/>
                  <a:gd name="T13" fmla="*/ 7 h 12"/>
                  <a:gd name="T14" fmla="*/ 6 w 87"/>
                  <a:gd name="T15" fmla="*/ 4 h 12"/>
                  <a:gd name="T16" fmla="*/ 0 w 87"/>
                  <a:gd name="T17" fmla="*/ 0 h 12"/>
                  <a:gd name="T18" fmla="*/ 9 w 87"/>
                  <a:gd name="T19" fmla="*/ 0 h 12"/>
                  <a:gd name="T20" fmla="*/ 19 w 87"/>
                  <a:gd name="T21" fmla="*/ 0 h 12"/>
                  <a:gd name="T22" fmla="*/ 33 w 87"/>
                  <a:gd name="T23" fmla="*/ 2 h 12"/>
                  <a:gd name="T24" fmla="*/ 47 w 87"/>
                  <a:gd name="T25" fmla="*/ 2 h 12"/>
                  <a:gd name="T26" fmla="*/ 61 w 87"/>
                  <a:gd name="T27" fmla="*/ 2 h 12"/>
                  <a:gd name="T28" fmla="*/ 74 w 87"/>
                  <a:gd name="T29" fmla="*/ 3 h 12"/>
                  <a:gd name="T30" fmla="*/ 83 w 87"/>
                  <a:gd name="T31" fmla="*/ 4 h 12"/>
                  <a:gd name="T32" fmla="*/ 87 w 87"/>
                  <a:gd name="T33" fmla="*/ 7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12"/>
                  <a:gd name="T53" fmla="*/ 87 w 8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12">
                    <a:moveTo>
                      <a:pt x="87" y="7"/>
                    </a:moveTo>
                    <a:lnTo>
                      <a:pt x="84" y="10"/>
                    </a:lnTo>
                    <a:lnTo>
                      <a:pt x="74" y="12"/>
                    </a:lnTo>
                    <a:lnTo>
                      <a:pt x="61" y="12"/>
                    </a:lnTo>
                    <a:lnTo>
                      <a:pt x="46" y="12"/>
                    </a:lnTo>
                    <a:lnTo>
                      <a:pt x="30" y="10"/>
                    </a:lnTo>
                    <a:lnTo>
                      <a:pt x="16" y="7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9" y="0"/>
                    </a:lnTo>
                    <a:lnTo>
                      <a:pt x="33" y="2"/>
                    </a:lnTo>
                    <a:lnTo>
                      <a:pt x="47" y="2"/>
                    </a:lnTo>
                    <a:lnTo>
                      <a:pt x="61" y="2"/>
                    </a:lnTo>
                    <a:lnTo>
                      <a:pt x="74" y="3"/>
                    </a:lnTo>
                    <a:lnTo>
                      <a:pt x="83" y="4"/>
                    </a:lnTo>
                    <a:lnTo>
                      <a:pt x="87" y="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8" name="Freeform 182"/>
              <p:cNvSpPr>
                <a:spLocks/>
              </p:cNvSpPr>
              <p:nvPr/>
            </p:nvSpPr>
            <p:spPr bwMode="auto">
              <a:xfrm>
                <a:off x="1349" y="2277"/>
                <a:ext cx="55" cy="13"/>
              </a:xfrm>
              <a:custGeom>
                <a:avLst/>
                <a:gdLst>
                  <a:gd name="T0" fmla="*/ 55 w 55"/>
                  <a:gd name="T1" fmla="*/ 3 h 13"/>
                  <a:gd name="T2" fmla="*/ 53 w 55"/>
                  <a:gd name="T3" fmla="*/ 6 h 13"/>
                  <a:gd name="T4" fmla="*/ 47 w 55"/>
                  <a:gd name="T5" fmla="*/ 9 h 13"/>
                  <a:gd name="T6" fmla="*/ 40 w 55"/>
                  <a:gd name="T7" fmla="*/ 10 h 13"/>
                  <a:gd name="T8" fmla="*/ 31 w 55"/>
                  <a:gd name="T9" fmla="*/ 13 h 13"/>
                  <a:gd name="T10" fmla="*/ 21 w 55"/>
                  <a:gd name="T11" fmla="*/ 13 h 13"/>
                  <a:gd name="T12" fmla="*/ 12 w 55"/>
                  <a:gd name="T13" fmla="*/ 13 h 13"/>
                  <a:gd name="T14" fmla="*/ 4 w 55"/>
                  <a:gd name="T15" fmla="*/ 12 h 13"/>
                  <a:gd name="T16" fmla="*/ 0 w 55"/>
                  <a:gd name="T17" fmla="*/ 7 h 13"/>
                  <a:gd name="T18" fmla="*/ 7 w 55"/>
                  <a:gd name="T19" fmla="*/ 9 h 13"/>
                  <a:gd name="T20" fmla="*/ 15 w 55"/>
                  <a:gd name="T21" fmla="*/ 9 h 13"/>
                  <a:gd name="T22" fmla="*/ 25 w 55"/>
                  <a:gd name="T23" fmla="*/ 6 h 13"/>
                  <a:gd name="T24" fmla="*/ 34 w 55"/>
                  <a:gd name="T25" fmla="*/ 3 h 13"/>
                  <a:gd name="T26" fmla="*/ 41 w 55"/>
                  <a:gd name="T27" fmla="*/ 1 h 13"/>
                  <a:gd name="T28" fmla="*/ 49 w 55"/>
                  <a:gd name="T29" fmla="*/ 0 h 13"/>
                  <a:gd name="T30" fmla="*/ 53 w 55"/>
                  <a:gd name="T31" fmla="*/ 0 h 13"/>
                  <a:gd name="T32" fmla="*/ 55 w 55"/>
                  <a:gd name="T33" fmla="*/ 3 h 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3"/>
                  <a:gd name="T53" fmla="*/ 55 w 55"/>
                  <a:gd name="T54" fmla="*/ 13 h 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3">
                    <a:moveTo>
                      <a:pt x="55" y="3"/>
                    </a:moveTo>
                    <a:lnTo>
                      <a:pt x="53" y="6"/>
                    </a:lnTo>
                    <a:lnTo>
                      <a:pt x="47" y="9"/>
                    </a:lnTo>
                    <a:lnTo>
                      <a:pt x="40" y="10"/>
                    </a:lnTo>
                    <a:lnTo>
                      <a:pt x="31" y="13"/>
                    </a:lnTo>
                    <a:lnTo>
                      <a:pt x="21" y="13"/>
                    </a:lnTo>
                    <a:lnTo>
                      <a:pt x="12" y="13"/>
                    </a:lnTo>
                    <a:lnTo>
                      <a:pt x="4" y="12"/>
                    </a:lnTo>
                    <a:lnTo>
                      <a:pt x="0" y="7"/>
                    </a:lnTo>
                    <a:lnTo>
                      <a:pt x="7" y="9"/>
                    </a:lnTo>
                    <a:lnTo>
                      <a:pt x="15" y="9"/>
                    </a:lnTo>
                    <a:lnTo>
                      <a:pt x="25" y="6"/>
                    </a:lnTo>
                    <a:lnTo>
                      <a:pt x="34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53" y="0"/>
                    </a:lnTo>
                    <a:lnTo>
                      <a:pt x="55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29" name="Freeform 183"/>
              <p:cNvSpPr>
                <a:spLocks/>
              </p:cNvSpPr>
              <p:nvPr/>
            </p:nvSpPr>
            <p:spPr bwMode="auto">
              <a:xfrm>
                <a:off x="1436" y="2521"/>
                <a:ext cx="53" cy="21"/>
              </a:xfrm>
              <a:custGeom>
                <a:avLst/>
                <a:gdLst>
                  <a:gd name="T0" fmla="*/ 0 w 53"/>
                  <a:gd name="T1" fmla="*/ 0 h 21"/>
                  <a:gd name="T2" fmla="*/ 5 w 53"/>
                  <a:gd name="T3" fmla="*/ 0 h 21"/>
                  <a:gd name="T4" fmla="*/ 12 w 53"/>
                  <a:gd name="T5" fmla="*/ 1 h 21"/>
                  <a:gd name="T6" fmla="*/ 21 w 53"/>
                  <a:gd name="T7" fmla="*/ 3 h 21"/>
                  <a:gd name="T8" fmla="*/ 31 w 53"/>
                  <a:gd name="T9" fmla="*/ 4 h 21"/>
                  <a:gd name="T10" fmla="*/ 40 w 53"/>
                  <a:gd name="T11" fmla="*/ 7 h 21"/>
                  <a:gd name="T12" fmla="*/ 47 w 53"/>
                  <a:gd name="T13" fmla="*/ 9 h 21"/>
                  <a:gd name="T14" fmla="*/ 52 w 53"/>
                  <a:gd name="T15" fmla="*/ 13 h 21"/>
                  <a:gd name="T16" fmla="*/ 53 w 53"/>
                  <a:gd name="T17" fmla="*/ 18 h 21"/>
                  <a:gd name="T18" fmla="*/ 50 w 53"/>
                  <a:gd name="T19" fmla="*/ 21 h 21"/>
                  <a:gd name="T20" fmla="*/ 44 w 53"/>
                  <a:gd name="T21" fmla="*/ 21 h 21"/>
                  <a:gd name="T22" fmla="*/ 36 w 53"/>
                  <a:gd name="T23" fmla="*/ 19 h 21"/>
                  <a:gd name="T24" fmla="*/ 28 w 53"/>
                  <a:gd name="T25" fmla="*/ 15 h 21"/>
                  <a:gd name="T26" fmla="*/ 19 w 53"/>
                  <a:gd name="T27" fmla="*/ 10 h 21"/>
                  <a:gd name="T28" fmla="*/ 12 w 53"/>
                  <a:gd name="T29" fmla="*/ 6 h 21"/>
                  <a:gd name="T30" fmla="*/ 5 w 53"/>
                  <a:gd name="T31" fmla="*/ 3 h 21"/>
                  <a:gd name="T32" fmla="*/ 0 w 53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3"/>
                  <a:gd name="T52" fmla="*/ 0 h 21"/>
                  <a:gd name="T53" fmla="*/ 53 w 53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3" h="21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21" y="3"/>
                    </a:lnTo>
                    <a:lnTo>
                      <a:pt x="31" y="4"/>
                    </a:lnTo>
                    <a:lnTo>
                      <a:pt x="40" y="7"/>
                    </a:lnTo>
                    <a:lnTo>
                      <a:pt x="47" y="9"/>
                    </a:lnTo>
                    <a:lnTo>
                      <a:pt x="52" y="13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44" y="21"/>
                    </a:lnTo>
                    <a:lnTo>
                      <a:pt x="36" y="19"/>
                    </a:lnTo>
                    <a:lnTo>
                      <a:pt x="28" y="15"/>
                    </a:lnTo>
                    <a:lnTo>
                      <a:pt x="19" y="10"/>
                    </a:lnTo>
                    <a:lnTo>
                      <a:pt x="12" y="6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0" name="Freeform 184"/>
              <p:cNvSpPr>
                <a:spLocks/>
              </p:cNvSpPr>
              <p:nvPr/>
            </p:nvSpPr>
            <p:spPr bwMode="auto">
              <a:xfrm>
                <a:off x="1432" y="2518"/>
                <a:ext cx="10" cy="50"/>
              </a:xfrm>
              <a:custGeom>
                <a:avLst/>
                <a:gdLst>
                  <a:gd name="T0" fmla="*/ 1 w 10"/>
                  <a:gd name="T1" fmla="*/ 0 h 50"/>
                  <a:gd name="T2" fmla="*/ 1 w 10"/>
                  <a:gd name="T3" fmla="*/ 9 h 50"/>
                  <a:gd name="T4" fmla="*/ 0 w 10"/>
                  <a:gd name="T5" fmla="*/ 27 h 50"/>
                  <a:gd name="T6" fmla="*/ 0 w 10"/>
                  <a:gd name="T7" fmla="*/ 43 h 50"/>
                  <a:gd name="T8" fmla="*/ 6 w 10"/>
                  <a:gd name="T9" fmla="*/ 50 h 50"/>
                  <a:gd name="T10" fmla="*/ 10 w 10"/>
                  <a:gd name="T11" fmla="*/ 44 h 50"/>
                  <a:gd name="T12" fmla="*/ 9 w 10"/>
                  <a:gd name="T13" fmla="*/ 29 h 50"/>
                  <a:gd name="T14" fmla="*/ 4 w 10"/>
                  <a:gd name="T15" fmla="*/ 12 h 50"/>
                  <a:gd name="T16" fmla="*/ 1 w 10"/>
                  <a:gd name="T17" fmla="*/ 0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0"/>
                  <a:gd name="T29" fmla="*/ 10 w 10"/>
                  <a:gd name="T30" fmla="*/ 50 h 5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0">
                    <a:moveTo>
                      <a:pt x="1" y="0"/>
                    </a:moveTo>
                    <a:lnTo>
                      <a:pt x="1" y="9"/>
                    </a:lnTo>
                    <a:lnTo>
                      <a:pt x="0" y="27"/>
                    </a:lnTo>
                    <a:lnTo>
                      <a:pt x="0" y="43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9" y="29"/>
                    </a:lnTo>
                    <a:lnTo>
                      <a:pt x="4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1" name="Freeform 185"/>
              <p:cNvSpPr>
                <a:spLocks/>
              </p:cNvSpPr>
              <p:nvPr/>
            </p:nvSpPr>
            <p:spPr bwMode="auto">
              <a:xfrm>
                <a:off x="1451" y="2533"/>
                <a:ext cx="31" cy="43"/>
              </a:xfrm>
              <a:custGeom>
                <a:avLst/>
                <a:gdLst>
                  <a:gd name="T0" fmla="*/ 0 w 31"/>
                  <a:gd name="T1" fmla="*/ 0 h 43"/>
                  <a:gd name="T2" fmla="*/ 4 w 31"/>
                  <a:gd name="T3" fmla="*/ 9 h 43"/>
                  <a:gd name="T4" fmla="*/ 13 w 31"/>
                  <a:gd name="T5" fmla="*/ 25 h 43"/>
                  <a:gd name="T6" fmla="*/ 21 w 31"/>
                  <a:gd name="T7" fmla="*/ 38 h 43"/>
                  <a:gd name="T8" fmla="*/ 29 w 31"/>
                  <a:gd name="T9" fmla="*/ 43 h 43"/>
                  <a:gd name="T10" fmla="*/ 31 w 31"/>
                  <a:gd name="T11" fmla="*/ 35 h 43"/>
                  <a:gd name="T12" fmla="*/ 22 w 31"/>
                  <a:gd name="T13" fmla="*/ 22 h 43"/>
                  <a:gd name="T14" fmla="*/ 9 w 31"/>
                  <a:gd name="T15" fmla="*/ 9 h 43"/>
                  <a:gd name="T16" fmla="*/ 0 w 31"/>
                  <a:gd name="T17" fmla="*/ 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43"/>
                  <a:gd name="T29" fmla="*/ 31 w 31"/>
                  <a:gd name="T30" fmla="*/ 43 h 4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43">
                    <a:moveTo>
                      <a:pt x="0" y="0"/>
                    </a:moveTo>
                    <a:lnTo>
                      <a:pt x="4" y="9"/>
                    </a:lnTo>
                    <a:lnTo>
                      <a:pt x="13" y="25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1" y="35"/>
                    </a:lnTo>
                    <a:lnTo>
                      <a:pt x="22" y="22"/>
                    </a:lnTo>
                    <a:lnTo>
                      <a:pt x="9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2" name="Freeform 186"/>
              <p:cNvSpPr>
                <a:spLocks/>
              </p:cNvSpPr>
              <p:nvPr/>
            </p:nvSpPr>
            <p:spPr bwMode="auto">
              <a:xfrm>
                <a:off x="1289" y="2281"/>
                <a:ext cx="66" cy="15"/>
              </a:xfrm>
              <a:custGeom>
                <a:avLst/>
                <a:gdLst>
                  <a:gd name="T0" fmla="*/ 66 w 66"/>
                  <a:gd name="T1" fmla="*/ 3 h 15"/>
                  <a:gd name="T2" fmla="*/ 59 w 66"/>
                  <a:gd name="T3" fmla="*/ 8 h 15"/>
                  <a:gd name="T4" fmla="*/ 50 w 66"/>
                  <a:gd name="T5" fmla="*/ 11 h 15"/>
                  <a:gd name="T6" fmla="*/ 39 w 66"/>
                  <a:gd name="T7" fmla="*/ 14 h 15"/>
                  <a:gd name="T8" fmla="*/ 29 w 66"/>
                  <a:gd name="T9" fmla="*/ 15 h 15"/>
                  <a:gd name="T10" fmla="*/ 17 w 66"/>
                  <a:gd name="T11" fmla="*/ 15 h 15"/>
                  <a:gd name="T12" fmla="*/ 8 w 66"/>
                  <a:gd name="T13" fmla="*/ 14 h 15"/>
                  <a:gd name="T14" fmla="*/ 2 w 66"/>
                  <a:gd name="T15" fmla="*/ 11 h 15"/>
                  <a:gd name="T16" fmla="*/ 0 w 66"/>
                  <a:gd name="T17" fmla="*/ 6 h 15"/>
                  <a:gd name="T18" fmla="*/ 1 w 66"/>
                  <a:gd name="T19" fmla="*/ 2 h 15"/>
                  <a:gd name="T20" fmla="*/ 7 w 66"/>
                  <a:gd name="T21" fmla="*/ 0 h 15"/>
                  <a:gd name="T22" fmla="*/ 14 w 66"/>
                  <a:gd name="T23" fmla="*/ 0 h 15"/>
                  <a:gd name="T24" fmla="*/ 26 w 66"/>
                  <a:gd name="T25" fmla="*/ 0 h 15"/>
                  <a:gd name="T26" fmla="*/ 36 w 66"/>
                  <a:gd name="T27" fmla="*/ 2 h 15"/>
                  <a:gd name="T28" fmla="*/ 48 w 66"/>
                  <a:gd name="T29" fmla="*/ 2 h 15"/>
                  <a:gd name="T30" fmla="*/ 59 w 66"/>
                  <a:gd name="T31" fmla="*/ 3 h 15"/>
                  <a:gd name="T32" fmla="*/ 66 w 66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3"/>
                    </a:moveTo>
                    <a:lnTo>
                      <a:pt x="59" y="8"/>
                    </a:lnTo>
                    <a:lnTo>
                      <a:pt x="50" y="11"/>
                    </a:lnTo>
                    <a:lnTo>
                      <a:pt x="39" y="14"/>
                    </a:lnTo>
                    <a:lnTo>
                      <a:pt x="29" y="15"/>
                    </a:lnTo>
                    <a:lnTo>
                      <a:pt x="17" y="15"/>
                    </a:lnTo>
                    <a:lnTo>
                      <a:pt x="8" y="14"/>
                    </a:lnTo>
                    <a:lnTo>
                      <a:pt x="2" y="11"/>
                    </a:lnTo>
                    <a:lnTo>
                      <a:pt x="0" y="6"/>
                    </a:lnTo>
                    <a:lnTo>
                      <a:pt x="1" y="2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26" y="0"/>
                    </a:lnTo>
                    <a:lnTo>
                      <a:pt x="36" y="2"/>
                    </a:lnTo>
                    <a:lnTo>
                      <a:pt x="48" y="2"/>
                    </a:lnTo>
                    <a:lnTo>
                      <a:pt x="59" y="3"/>
                    </a:lnTo>
                    <a:lnTo>
                      <a:pt x="66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3" name="Freeform 187"/>
              <p:cNvSpPr>
                <a:spLocks/>
              </p:cNvSpPr>
              <p:nvPr/>
            </p:nvSpPr>
            <p:spPr bwMode="auto">
              <a:xfrm>
                <a:off x="1303" y="2231"/>
                <a:ext cx="64" cy="27"/>
              </a:xfrm>
              <a:custGeom>
                <a:avLst/>
                <a:gdLst>
                  <a:gd name="T0" fmla="*/ 64 w 64"/>
                  <a:gd name="T1" fmla="*/ 27 h 27"/>
                  <a:gd name="T2" fmla="*/ 58 w 64"/>
                  <a:gd name="T3" fmla="*/ 27 h 27"/>
                  <a:gd name="T4" fmla="*/ 48 w 64"/>
                  <a:gd name="T5" fmla="*/ 25 h 27"/>
                  <a:gd name="T6" fmla="*/ 37 w 64"/>
                  <a:gd name="T7" fmla="*/ 22 h 27"/>
                  <a:gd name="T8" fmla="*/ 27 w 64"/>
                  <a:gd name="T9" fmla="*/ 19 h 27"/>
                  <a:gd name="T10" fmla="*/ 17 w 64"/>
                  <a:gd name="T11" fmla="*/ 16 h 27"/>
                  <a:gd name="T12" fmla="*/ 8 w 64"/>
                  <a:gd name="T13" fmla="*/ 12 h 27"/>
                  <a:gd name="T14" fmla="*/ 2 w 64"/>
                  <a:gd name="T15" fmla="*/ 8 h 27"/>
                  <a:gd name="T16" fmla="*/ 0 w 64"/>
                  <a:gd name="T17" fmla="*/ 3 h 27"/>
                  <a:gd name="T18" fmla="*/ 3 w 64"/>
                  <a:gd name="T19" fmla="*/ 0 h 27"/>
                  <a:gd name="T20" fmla="*/ 9 w 64"/>
                  <a:gd name="T21" fmla="*/ 0 h 27"/>
                  <a:gd name="T22" fmla="*/ 18 w 64"/>
                  <a:gd name="T23" fmla="*/ 3 h 27"/>
                  <a:gd name="T24" fmla="*/ 30 w 64"/>
                  <a:gd name="T25" fmla="*/ 8 h 27"/>
                  <a:gd name="T26" fmla="*/ 40 w 64"/>
                  <a:gd name="T27" fmla="*/ 13 h 27"/>
                  <a:gd name="T28" fmla="*/ 50 w 64"/>
                  <a:gd name="T29" fmla="*/ 19 h 27"/>
                  <a:gd name="T30" fmla="*/ 59 w 64"/>
                  <a:gd name="T31" fmla="*/ 24 h 27"/>
                  <a:gd name="T32" fmla="*/ 64 w 64"/>
                  <a:gd name="T33" fmla="*/ 27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27"/>
                  <a:gd name="T53" fmla="*/ 64 w 64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27">
                    <a:moveTo>
                      <a:pt x="64" y="27"/>
                    </a:moveTo>
                    <a:lnTo>
                      <a:pt x="58" y="27"/>
                    </a:lnTo>
                    <a:lnTo>
                      <a:pt x="48" y="25"/>
                    </a:lnTo>
                    <a:lnTo>
                      <a:pt x="37" y="22"/>
                    </a:lnTo>
                    <a:lnTo>
                      <a:pt x="27" y="19"/>
                    </a:lnTo>
                    <a:lnTo>
                      <a:pt x="17" y="16"/>
                    </a:lnTo>
                    <a:lnTo>
                      <a:pt x="8" y="12"/>
                    </a:lnTo>
                    <a:lnTo>
                      <a:pt x="2" y="8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8" y="3"/>
                    </a:lnTo>
                    <a:lnTo>
                      <a:pt x="30" y="8"/>
                    </a:lnTo>
                    <a:lnTo>
                      <a:pt x="40" y="13"/>
                    </a:lnTo>
                    <a:lnTo>
                      <a:pt x="50" y="19"/>
                    </a:lnTo>
                    <a:lnTo>
                      <a:pt x="59" y="24"/>
                    </a:lnTo>
                    <a:lnTo>
                      <a:pt x="64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4" name="Freeform 188"/>
              <p:cNvSpPr>
                <a:spLocks/>
              </p:cNvSpPr>
              <p:nvPr/>
            </p:nvSpPr>
            <p:spPr bwMode="auto">
              <a:xfrm>
                <a:off x="1289" y="2305"/>
                <a:ext cx="60" cy="15"/>
              </a:xfrm>
              <a:custGeom>
                <a:avLst/>
                <a:gdLst>
                  <a:gd name="T0" fmla="*/ 60 w 60"/>
                  <a:gd name="T1" fmla="*/ 0 h 15"/>
                  <a:gd name="T2" fmla="*/ 57 w 60"/>
                  <a:gd name="T3" fmla="*/ 4 h 15"/>
                  <a:gd name="T4" fmla="*/ 51 w 60"/>
                  <a:gd name="T5" fmla="*/ 9 h 15"/>
                  <a:gd name="T6" fmla="*/ 42 w 60"/>
                  <a:gd name="T7" fmla="*/ 12 h 15"/>
                  <a:gd name="T8" fmla="*/ 32 w 60"/>
                  <a:gd name="T9" fmla="*/ 15 h 15"/>
                  <a:gd name="T10" fmla="*/ 22 w 60"/>
                  <a:gd name="T11" fmla="*/ 15 h 15"/>
                  <a:gd name="T12" fmla="*/ 13 w 60"/>
                  <a:gd name="T13" fmla="*/ 15 h 15"/>
                  <a:gd name="T14" fmla="*/ 4 w 60"/>
                  <a:gd name="T15" fmla="*/ 12 h 15"/>
                  <a:gd name="T16" fmla="*/ 0 w 60"/>
                  <a:gd name="T17" fmla="*/ 9 h 15"/>
                  <a:gd name="T18" fmla="*/ 0 w 60"/>
                  <a:gd name="T19" fmla="*/ 6 h 15"/>
                  <a:gd name="T20" fmla="*/ 2 w 60"/>
                  <a:gd name="T21" fmla="*/ 3 h 15"/>
                  <a:gd name="T22" fmla="*/ 10 w 60"/>
                  <a:gd name="T23" fmla="*/ 2 h 15"/>
                  <a:gd name="T24" fmla="*/ 20 w 60"/>
                  <a:gd name="T25" fmla="*/ 2 h 15"/>
                  <a:gd name="T26" fmla="*/ 32 w 60"/>
                  <a:gd name="T27" fmla="*/ 2 h 15"/>
                  <a:gd name="T28" fmla="*/ 42 w 60"/>
                  <a:gd name="T29" fmla="*/ 2 h 15"/>
                  <a:gd name="T30" fmla="*/ 53 w 60"/>
                  <a:gd name="T31" fmla="*/ 2 h 15"/>
                  <a:gd name="T32" fmla="*/ 60 w 60"/>
                  <a:gd name="T33" fmla="*/ 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0"/>
                  <a:gd name="T52" fmla="*/ 0 h 15"/>
                  <a:gd name="T53" fmla="*/ 60 w 60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0" h="15">
                    <a:moveTo>
                      <a:pt x="60" y="0"/>
                    </a:moveTo>
                    <a:lnTo>
                      <a:pt x="57" y="4"/>
                    </a:lnTo>
                    <a:lnTo>
                      <a:pt x="51" y="9"/>
                    </a:lnTo>
                    <a:lnTo>
                      <a:pt x="42" y="12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3" y="15"/>
                    </a:lnTo>
                    <a:lnTo>
                      <a:pt x="4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10" y="2"/>
                    </a:lnTo>
                    <a:lnTo>
                      <a:pt x="20" y="2"/>
                    </a:lnTo>
                    <a:lnTo>
                      <a:pt x="32" y="2"/>
                    </a:lnTo>
                    <a:lnTo>
                      <a:pt x="42" y="2"/>
                    </a:lnTo>
                    <a:lnTo>
                      <a:pt x="53" y="2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5" name="Freeform 189"/>
              <p:cNvSpPr>
                <a:spLocks/>
              </p:cNvSpPr>
              <p:nvPr/>
            </p:nvSpPr>
            <p:spPr bwMode="auto">
              <a:xfrm>
                <a:off x="1284" y="2327"/>
                <a:ext cx="65" cy="21"/>
              </a:xfrm>
              <a:custGeom>
                <a:avLst/>
                <a:gdLst>
                  <a:gd name="T0" fmla="*/ 65 w 65"/>
                  <a:gd name="T1" fmla="*/ 0 h 21"/>
                  <a:gd name="T2" fmla="*/ 61 w 65"/>
                  <a:gd name="T3" fmla="*/ 6 h 21"/>
                  <a:gd name="T4" fmla="*/ 53 w 65"/>
                  <a:gd name="T5" fmla="*/ 11 h 21"/>
                  <a:gd name="T6" fmla="*/ 44 w 65"/>
                  <a:gd name="T7" fmla="*/ 15 h 21"/>
                  <a:gd name="T8" fmla="*/ 33 w 65"/>
                  <a:gd name="T9" fmla="*/ 18 h 21"/>
                  <a:gd name="T10" fmla="*/ 22 w 65"/>
                  <a:gd name="T11" fmla="*/ 19 h 21"/>
                  <a:gd name="T12" fmla="*/ 12 w 65"/>
                  <a:gd name="T13" fmla="*/ 21 h 21"/>
                  <a:gd name="T14" fmla="*/ 5 w 65"/>
                  <a:gd name="T15" fmla="*/ 19 h 21"/>
                  <a:gd name="T16" fmla="*/ 0 w 65"/>
                  <a:gd name="T17" fmla="*/ 16 h 21"/>
                  <a:gd name="T18" fmla="*/ 0 w 65"/>
                  <a:gd name="T19" fmla="*/ 14 h 21"/>
                  <a:gd name="T20" fmla="*/ 5 w 65"/>
                  <a:gd name="T21" fmla="*/ 12 h 21"/>
                  <a:gd name="T22" fmla="*/ 12 w 65"/>
                  <a:gd name="T23" fmla="*/ 9 h 21"/>
                  <a:gd name="T24" fmla="*/ 21 w 65"/>
                  <a:gd name="T25" fmla="*/ 8 h 21"/>
                  <a:gd name="T26" fmla="*/ 33 w 65"/>
                  <a:gd name="T27" fmla="*/ 8 h 21"/>
                  <a:gd name="T28" fmla="*/ 44 w 65"/>
                  <a:gd name="T29" fmla="*/ 5 h 21"/>
                  <a:gd name="T30" fmla="*/ 55 w 65"/>
                  <a:gd name="T31" fmla="*/ 3 h 21"/>
                  <a:gd name="T32" fmla="*/ 65 w 65"/>
                  <a:gd name="T33" fmla="*/ 0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21"/>
                  <a:gd name="T53" fmla="*/ 65 w 65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21">
                    <a:moveTo>
                      <a:pt x="65" y="0"/>
                    </a:moveTo>
                    <a:lnTo>
                      <a:pt x="61" y="6"/>
                    </a:lnTo>
                    <a:lnTo>
                      <a:pt x="53" y="11"/>
                    </a:lnTo>
                    <a:lnTo>
                      <a:pt x="44" y="15"/>
                    </a:lnTo>
                    <a:lnTo>
                      <a:pt x="33" y="18"/>
                    </a:lnTo>
                    <a:lnTo>
                      <a:pt x="22" y="19"/>
                    </a:lnTo>
                    <a:lnTo>
                      <a:pt x="12" y="21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5" y="12"/>
                    </a:lnTo>
                    <a:lnTo>
                      <a:pt x="12" y="9"/>
                    </a:lnTo>
                    <a:lnTo>
                      <a:pt x="21" y="8"/>
                    </a:lnTo>
                    <a:lnTo>
                      <a:pt x="33" y="8"/>
                    </a:lnTo>
                    <a:lnTo>
                      <a:pt x="44" y="5"/>
                    </a:lnTo>
                    <a:lnTo>
                      <a:pt x="55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6" name="Freeform 190"/>
              <p:cNvSpPr>
                <a:spLocks/>
              </p:cNvSpPr>
              <p:nvPr/>
            </p:nvSpPr>
            <p:spPr bwMode="auto">
              <a:xfrm>
                <a:off x="1289" y="2346"/>
                <a:ext cx="62" cy="27"/>
              </a:xfrm>
              <a:custGeom>
                <a:avLst/>
                <a:gdLst>
                  <a:gd name="T0" fmla="*/ 62 w 62"/>
                  <a:gd name="T1" fmla="*/ 0 h 27"/>
                  <a:gd name="T2" fmla="*/ 57 w 62"/>
                  <a:gd name="T3" fmla="*/ 6 h 27"/>
                  <a:gd name="T4" fmla="*/ 48 w 62"/>
                  <a:gd name="T5" fmla="*/ 14 h 27"/>
                  <a:gd name="T6" fmla="*/ 39 w 62"/>
                  <a:gd name="T7" fmla="*/ 18 h 27"/>
                  <a:gd name="T8" fmla="*/ 29 w 62"/>
                  <a:gd name="T9" fmla="*/ 23 h 27"/>
                  <a:gd name="T10" fmla="*/ 19 w 62"/>
                  <a:gd name="T11" fmla="*/ 26 h 27"/>
                  <a:gd name="T12" fmla="*/ 10 w 62"/>
                  <a:gd name="T13" fmla="*/ 27 h 27"/>
                  <a:gd name="T14" fmla="*/ 2 w 62"/>
                  <a:gd name="T15" fmla="*/ 27 h 27"/>
                  <a:gd name="T16" fmla="*/ 0 w 62"/>
                  <a:gd name="T17" fmla="*/ 24 h 27"/>
                  <a:gd name="T18" fmla="*/ 1 w 62"/>
                  <a:gd name="T19" fmla="*/ 21 h 27"/>
                  <a:gd name="T20" fmla="*/ 5 w 62"/>
                  <a:gd name="T21" fmla="*/ 17 h 27"/>
                  <a:gd name="T22" fmla="*/ 13 w 62"/>
                  <a:gd name="T23" fmla="*/ 14 h 27"/>
                  <a:gd name="T24" fmla="*/ 23 w 62"/>
                  <a:gd name="T25" fmla="*/ 12 h 27"/>
                  <a:gd name="T26" fmla="*/ 33 w 62"/>
                  <a:gd name="T27" fmla="*/ 9 h 27"/>
                  <a:gd name="T28" fmla="*/ 44 w 62"/>
                  <a:gd name="T29" fmla="*/ 6 h 27"/>
                  <a:gd name="T30" fmla="*/ 54 w 62"/>
                  <a:gd name="T31" fmla="*/ 3 h 27"/>
                  <a:gd name="T32" fmla="*/ 62 w 62"/>
                  <a:gd name="T33" fmla="*/ 0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7"/>
                  <a:gd name="T53" fmla="*/ 62 w 62"/>
                  <a:gd name="T54" fmla="*/ 27 h 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7">
                    <a:moveTo>
                      <a:pt x="62" y="0"/>
                    </a:moveTo>
                    <a:lnTo>
                      <a:pt x="57" y="6"/>
                    </a:lnTo>
                    <a:lnTo>
                      <a:pt x="48" y="14"/>
                    </a:lnTo>
                    <a:lnTo>
                      <a:pt x="39" y="18"/>
                    </a:lnTo>
                    <a:lnTo>
                      <a:pt x="29" y="23"/>
                    </a:lnTo>
                    <a:lnTo>
                      <a:pt x="19" y="26"/>
                    </a:lnTo>
                    <a:lnTo>
                      <a:pt x="10" y="27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1" y="21"/>
                    </a:lnTo>
                    <a:lnTo>
                      <a:pt x="5" y="17"/>
                    </a:lnTo>
                    <a:lnTo>
                      <a:pt x="13" y="14"/>
                    </a:lnTo>
                    <a:lnTo>
                      <a:pt x="23" y="12"/>
                    </a:lnTo>
                    <a:lnTo>
                      <a:pt x="33" y="9"/>
                    </a:lnTo>
                    <a:lnTo>
                      <a:pt x="44" y="6"/>
                    </a:lnTo>
                    <a:lnTo>
                      <a:pt x="54" y="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7" name="Freeform 191"/>
              <p:cNvSpPr>
                <a:spLocks/>
              </p:cNvSpPr>
              <p:nvPr/>
            </p:nvSpPr>
            <p:spPr bwMode="auto">
              <a:xfrm>
                <a:off x="1291" y="2370"/>
                <a:ext cx="65" cy="40"/>
              </a:xfrm>
              <a:custGeom>
                <a:avLst/>
                <a:gdLst>
                  <a:gd name="T0" fmla="*/ 65 w 65"/>
                  <a:gd name="T1" fmla="*/ 0 h 40"/>
                  <a:gd name="T2" fmla="*/ 58 w 65"/>
                  <a:gd name="T3" fmla="*/ 6 h 40"/>
                  <a:gd name="T4" fmla="*/ 51 w 65"/>
                  <a:gd name="T5" fmla="*/ 13 h 40"/>
                  <a:gd name="T6" fmla="*/ 40 w 65"/>
                  <a:gd name="T7" fmla="*/ 22 h 40"/>
                  <a:gd name="T8" fmla="*/ 30 w 65"/>
                  <a:gd name="T9" fmla="*/ 30 h 40"/>
                  <a:gd name="T10" fmla="*/ 20 w 65"/>
                  <a:gd name="T11" fmla="*/ 36 h 40"/>
                  <a:gd name="T12" fmla="*/ 12 w 65"/>
                  <a:gd name="T13" fmla="*/ 39 h 40"/>
                  <a:gd name="T14" fmla="*/ 5 w 65"/>
                  <a:gd name="T15" fmla="*/ 40 h 40"/>
                  <a:gd name="T16" fmla="*/ 0 w 65"/>
                  <a:gd name="T17" fmla="*/ 37 h 40"/>
                  <a:gd name="T18" fmla="*/ 0 w 65"/>
                  <a:gd name="T19" fmla="*/ 33 h 40"/>
                  <a:gd name="T20" fmla="*/ 6 w 65"/>
                  <a:gd name="T21" fmla="*/ 27 h 40"/>
                  <a:gd name="T22" fmla="*/ 14 w 65"/>
                  <a:gd name="T23" fmla="*/ 22 h 40"/>
                  <a:gd name="T24" fmla="*/ 26 w 65"/>
                  <a:gd name="T25" fmla="*/ 16 h 40"/>
                  <a:gd name="T26" fmla="*/ 37 w 65"/>
                  <a:gd name="T27" fmla="*/ 12 h 40"/>
                  <a:gd name="T28" fmla="*/ 49 w 65"/>
                  <a:gd name="T29" fmla="*/ 7 h 40"/>
                  <a:gd name="T30" fmla="*/ 58 w 65"/>
                  <a:gd name="T31" fmla="*/ 3 h 40"/>
                  <a:gd name="T32" fmla="*/ 65 w 65"/>
                  <a:gd name="T33" fmla="*/ 0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40"/>
                  <a:gd name="T53" fmla="*/ 65 w 65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40">
                    <a:moveTo>
                      <a:pt x="65" y="0"/>
                    </a:moveTo>
                    <a:lnTo>
                      <a:pt x="58" y="6"/>
                    </a:lnTo>
                    <a:lnTo>
                      <a:pt x="51" y="13"/>
                    </a:lnTo>
                    <a:lnTo>
                      <a:pt x="40" y="22"/>
                    </a:lnTo>
                    <a:lnTo>
                      <a:pt x="30" y="30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5" y="40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6" y="27"/>
                    </a:lnTo>
                    <a:lnTo>
                      <a:pt x="14" y="22"/>
                    </a:lnTo>
                    <a:lnTo>
                      <a:pt x="26" y="16"/>
                    </a:lnTo>
                    <a:lnTo>
                      <a:pt x="37" y="12"/>
                    </a:lnTo>
                    <a:lnTo>
                      <a:pt x="49" y="7"/>
                    </a:lnTo>
                    <a:lnTo>
                      <a:pt x="58" y="3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8" name="Freeform 192"/>
              <p:cNvSpPr>
                <a:spLocks/>
              </p:cNvSpPr>
              <p:nvPr/>
            </p:nvSpPr>
            <p:spPr bwMode="auto">
              <a:xfrm>
                <a:off x="1303" y="2397"/>
                <a:ext cx="64" cy="54"/>
              </a:xfrm>
              <a:custGeom>
                <a:avLst/>
                <a:gdLst>
                  <a:gd name="T0" fmla="*/ 64 w 64"/>
                  <a:gd name="T1" fmla="*/ 0 h 54"/>
                  <a:gd name="T2" fmla="*/ 58 w 64"/>
                  <a:gd name="T3" fmla="*/ 6 h 54"/>
                  <a:gd name="T4" fmla="*/ 50 w 64"/>
                  <a:gd name="T5" fmla="*/ 14 h 54"/>
                  <a:gd name="T6" fmla="*/ 40 w 64"/>
                  <a:gd name="T7" fmla="*/ 25 h 54"/>
                  <a:gd name="T8" fmla="*/ 30 w 64"/>
                  <a:gd name="T9" fmla="*/ 35 h 54"/>
                  <a:gd name="T10" fmla="*/ 19 w 64"/>
                  <a:gd name="T11" fmla="*/ 44 h 54"/>
                  <a:gd name="T12" fmla="*/ 11 w 64"/>
                  <a:gd name="T13" fmla="*/ 51 h 54"/>
                  <a:gd name="T14" fmla="*/ 3 w 64"/>
                  <a:gd name="T15" fmla="*/ 54 h 54"/>
                  <a:gd name="T16" fmla="*/ 0 w 64"/>
                  <a:gd name="T17" fmla="*/ 51 h 54"/>
                  <a:gd name="T18" fmla="*/ 2 w 64"/>
                  <a:gd name="T19" fmla="*/ 46 h 54"/>
                  <a:gd name="T20" fmla="*/ 8 w 64"/>
                  <a:gd name="T21" fmla="*/ 38 h 54"/>
                  <a:gd name="T22" fmla="*/ 17 w 64"/>
                  <a:gd name="T23" fmla="*/ 31 h 54"/>
                  <a:gd name="T24" fmla="*/ 28 w 64"/>
                  <a:gd name="T25" fmla="*/ 23 h 54"/>
                  <a:gd name="T26" fmla="*/ 39 w 64"/>
                  <a:gd name="T27" fmla="*/ 16 h 54"/>
                  <a:gd name="T28" fmla="*/ 50 w 64"/>
                  <a:gd name="T29" fmla="*/ 9 h 54"/>
                  <a:gd name="T30" fmla="*/ 59 w 64"/>
                  <a:gd name="T31" fmla="*/ 4 h 54"/>
                  <a:gd name="T32" fmla="*/ 64 w 64"/>
                  <a:gd name="T33" fmla="*/ 0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54"/>
                  <a:gd name="T53" fmla="*/ 64 w 64"/>
                  <a:gd name="T54" fmla="*/ 54 h 5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54">
                    <a:moveTo>
                      <a:pt x="64" y="0"/>
                    </a:moveTo>
                    <a:lnTo>
                      <a:pt x="58" y="6"/>
                    </a:lnTo>
                    <a:lnTo>
                      <a:pt x="50" y="14"/>
                    </a:lnTo>
                    <a:lnTo>
                      <a:pt x="40" y="25"/>
                    </a:lnTo>
                    <a:lnTo>
                      <a:pt x="30" y="35"/>
                    </a:lnTo>
                    <a:lnTo>
                      <a:pt x="19" y="44"/>
                    </a:lnTo>
                    <a:lnTo>
                      <a:pt x="11" y="51"/>
                    </a:lnTo>
                    <a:lnTo>
                      <a:pt x="3" y="54"/>
                    </a:lnTo>
                    <a:lnTo>
                      <a:pt x="0" y="51"/>
                    </a:lnTo>
                    <a:lnTo>
                      <a:pt x="2" y="46"/>
                    </a:lnTo>
                    <a:lnTo>
                      <a:pt x="8" y="38"/>
                    </a:lnTo>
                    <a:lnTo>
                      <a:pt x="17" y="31"/>
                    </a:lnTo>
                    <a:lnTo>
                      <a:pt x="28" y="23"/>
                    </a:lnTo>
                    <a:lnTo>
                      <a:pt x="39" y="16"/>
                    </a:lnTo>
                    <a:lnTo>
                      <a:pt x="50" y="9"/>
                    </a:lnTo>
                    <a:lnTo>
                      <a:pt x="59" y="4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39" name="Freeform 193"/>
              <p:cNvSpPr>
                <a:spLocks/>
              </p:cNvSpPr>
              <p:nvPr/>
            </p:nvSpPr>
            <p:spPr bwMode="auto">
              <a:xfrm>
                <a:off x="1312" y="2428"/>
                <a:ext cx="65" cy="62"/>
              </a:xfrm>
              <a:custGeom>
                <a:avLst/>
                <a:gdLst>
                  <a:gd name="T0" fmla="*/ 65 w 65"/>
                  <a:gd name="T1" fmla="*/ 0 h 62"/>
                  <a:gd name="T2" fmla="*/ 61 w 65"/>
                  <a:gd name="T3" fmla="*/ 7 h 62"/>
                  <a:gd name="T4" fmla="*/ 53 w 65"/>
                  <a:gd name="T5" fmla="*/ 17 h 62"/>
                  <a:gd name="T6" fmla="*/ 43 w 65"/>
                  <a:gd name="T7" fmla="*/ 29 h 62"/>
                  <a:gd name="T8" fmla="*/ 33 w 65"/>
                  <a:gd name="T9" fmla="*/ 41 h 62"/>
                  <a:gd name="T10" fmla="*/ 22 w 65"/>
                  <a:gd name="T11" fmla="*/ 51 h 62"/>
                  <a:gd name="T12" fmla="*/ 13 w 65"/>
                  <a:gd name="T13" fmla="*/ 59 h 62"/>
                  <a:gd name="T14" fmla="*/ 5 w 65"/>
                  <a:gd name="T15" fmla="*/ 62 h 62"/>
                  <a:gd name="T16" fmla="*/ 0 w 65"/>
                  <a:gd name="T17" fmla="*/ 59 h 62"/>
                  <a:gd name="T18" fmla="*/ 0 w 65"/>
                  <a:gd name="T19" fmla="*/ 53 h 62"/>
                  <a:gd name="T20" fmla="*/ 5 w 65"/>
                  <a:gd name="T21" fmla="*/ 46 h 62"/>
                  <a:gd name="T22" fmla="*/ 15 w 65"/>
                  <a:gd name="T23" fmla="*/ 38 h 62"/>
                  <a:gd name="T24" fmla="*/ 27 w 65"/>
                  <a:gd name="T25" fmla="*/ 29 h 62"/>
                  <a:gd name="T26" fmla="*/ 39 w 65"/>
                  <a:gd name="T27" fmla="*/ 22 h 62"/>
                  <a:gd name="T28" fmla="*/ 50 w 65"/>
                  <a:gd name="T29" fmla="*/ 13 h 62"/>
                  <a:gd name="T30" fmla="*/ 59 w 65"/>
                  <a:gd name="T31" fmla="*/ 6 h 62"/>
                  <a:gd name="T32" fmla="*/ 65 w 65"/>
                  <a:gd name="T33" fmla="*/ 0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5"/>
                  <a:gd name="T52" fmla="*/ 0 h 62"/>
                  <a:gd name="T53" fmla="*/ 65 w 65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5" h="62">
                    <a:moveTo>
                      <a:pt x="65" y="0"/>
                    </a:moveTo>
                    <a:lnTo>
                      <a:pt x="61" y="7"/>
                    </a:lnTo>
                    <a:lnTo>
                      <a:pt x="53" y="17"/>
                    </a:lnTo>
                    <a:lnTo>
                      <a:pt x="43" y="29"/>
                    </a:lnTo>
                    <a:lnTo>
                      <a:pt x="33" y="41"/>
                    </a:lnTo>
                    <a:lnTo>
                      <a:pt x="22" y="51"/>
                    </a:lnTo>
                    <a:lnTo>
                      <a:pt x="13" y="59"/>
                    </a:lnTo>
                    <a:lnTo>
                      <a:pt x="5" y="62"/>
                    </a:lnTo>
                    <a:lnTo>
                      <a:pt x="0" y="59"/>
                    </a:lnTo>
                    <a:lnTo>
                      <a:pt x="0" y="53"/>
                    </a:lnTo>
                    <a:lnTo>
                      <a:pt x="5" y="46"/>
                    </a:lnTo>
                    <a:lnTo>
                      <a:pt x="15" y="38"/>
                    </a:lnTo>
                    <a:lnTo>
                      <a:pt x="27" y="29"/>
                    </a:lnTo>
                    <a:lnTo>
                      <a:pt x="39" y="22"/>
                    </a:lnTo>
                    <a:lnTo>
                      <a:pt x="50" y="13"/>
                    </a:lnTo>
                    <a:lnTo>
                      <a:pt x="59" y="6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0" name="Freeform 194"/>
              <p:cNvSpPr>
                <a:spLocks/>
              </p:cNvSpPr>
              <p:nvPr/>
            </p:nvSpPr>
            <p:spPr bwMode="auto">
              <a:xfrm>
                <a:off x="1330" y="2451"/>
                <a:ext cx="62" cy="71"/>
              </a:xfrm>
              <a:custGeom>
                <a:avLst/>
                <a:gdLst>
                  <a:gd name="T0" fmla="*/ 62 w 62"/>
                  <a:gd name="T1" fmla="*/ 0 h 71"/>
                  <a:gd name="T2" fmla="*/ 59 w 62"/>
                  <a:gd name="T3" fmla="*/ 9 h 71"/>
                  <a:gd name="T4" fmla="*/ 53 w 62"/>
                  <a:gd name="T5" fmla="*/ 21 h 71"/>
                  <a:gd name="T6" fmla="*/ 46 w 62"/>
                  <a:gd name="T7" fmla="*/ 33 h 71"/>
                  <a:gd name="T8" fmla="*/ 38 w 62"/>
                  <a:gd name="T9" fmla="*/ 45 h 71"/>
                  <a:gd name="T10" fmla="*/ 29 w 62"/>
                  <a:gd name="T11" fmla="*/ 55 h 71"/>
                  <a:gd name="T12" fmla="*/ 21 w 62"/>
                  <a:gd name="T13" fmla="*/ 64 h 71"/>
                  <a:gd name="T14" fmla="*/ 10 w 62"/>
                  <a:gd name="T15" fmla="*/ 70 h 71"/>
                  <a:gd name="T16" fmla="*/ 1 w 62"/>
                  <a:gd name="T17" fmla="*/ 71 h 71"/>
                  <a:gd name="T18" fmla="*/ 0 w 62"/>
                  <a:gd name="T19" fmla="*/ 68 h 71"/>
                  <a:gd name="T20" fmla="*/ 3 w 62"/>
                  <a:gd name="T21" fmla="*/ 61 h 71"/>
                  <a:gd name="T22" fmla="*/ 12 w 62"/>
                  <a:gd name="T23" fmla="*/ 51 h 71"/>
                  <a:gd name="T24" fmla="*/ 22 w 62"/>
                  <a:gd name="T25" fmla="*/ 39 h 71"/>
                  <a:gd name="T26" fmla="*/ 34 w 62"/>
                  <a:gd name="T27" fmla="*/ 27 h 71"/>
                  <a:gd name="T28" fmla="*/ 46 w 62"/>
                  <a:gd name="T29" fmla="*/ 15 h 71"/>
                  <a:gd name="T30" fmla="*/ 56 w 62"/>
                  <a:gd name="T31" fmla="*/ 6 h 71"/>
                  <a:gd name="T32" fmla="*/ 62 w 62"/>
                  <a:gd name="T33" fmla="*/ 0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71"/>
                  <a:gd name="T53" fmla="*/ 62 w 62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71">
                    <a:moveTo>
                      <a:pt x="62" y="0"/>
                    </a:moveTo>
                    <a:lnTo>
                      <a:pt x="59" y="9"/>
                    </a:lnTo>
                    <a:lnTo>
                      <a:pt x="53" y="21"/>
                    </a:lnTo>
                    <a:lnTo>
                      <a:pt x="46" y="33"/>
                    </a:lnTo>
                    <a:lnTo>
                      <a:pt x="38" y="45"/>
                    </a:lnTo>
                    <a:lnTo>
                      <a:pt x="29" y="55"/>
                    </a:lnTo>
                    <a:lnTo>
                      <a:pt x="21" y="64"/>
                    </a:lnTo>
                    <a:lnTo>
                      <a:pt x="10" y="70"/>
                    </a:lnTo>
                    <a:lnTo>
                      <a:pt x="1" y="71"/>
                    </a:lnTo>
                    <a:lnTo>
                      <a:pt x="0" y="68"/>
                    </a:lnTo>
                    <a:lnTo>
                      <a:pt x="3" y="61"/>
                    </a:lnTo>
                    <a:lnTo>
                      <a:pt x="12" y="51"/>
                    </a:lnTo>
                    <a:lnTo>
                      <a:pt x="22" y="39"/>
                    </a:lnTo>
                    <a:lnTo>
                      <a:pt x="34" y="27"/>
                    </a:lnTo>
                    <a:lnTo>
                      <a:pt x="46" y="15"/>
                    </a:lnTo>
                    <a:lnTo>
                      <a:pt x="56" y="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1" name="Freeform 195"/>
              <p:cNvSpPr>
                <a:spLocks/>
              </p:cNvSpPr>
              <p:nvPr/>
            </p:nvSpPr>
            <p:spPr bwMode="auto">
              <a:xfrm>
                <a:off x="1370" y="2469"/>
                <a:ext cx="28" cy="78"/>
              </a:xfrm>
              <a:custGeom>
                <a:avLst/>
                <a:gdLst>
                  <a:gd name="T0" fmla="*/ 0 w 28"/>
                  <a:gd name="T1" fmla="*/ 78 h 78"/>
                  <a:gd name="T2" fmla="*/ 1 w 28"/>
                  <a:gd name="T3" fmla="*/ 67 h 78"/>
                  <a:gd name="T4" fmla="*/ 9 w 28"/>
                  <a:gd name="T5" fmla="*/ 43 h 78"/>
                  <a:gd name="T6" fmla="*/ 19 w 28"/>
                  <a:gd name="T7" fmla="*/ 18 h 78"/>
                  <a:gd name="T8" fmla="*/ 26 w 28"/>
                  <a:gd name="T9" fmla="*/ 0 h 78"/>
                  <a:gd name="T10" fmla="*/ 28 w 28"/>
                  <a:gd name="T11" fmla="*/ 24 h 78"/>
                  <a:gd name="T12" fmla="*/ 22 w 28"/>
                  <a:gd name="T13" fmla="*/ 52 h 78"/>
                  <a:gd name="T14" fmla="*/ 13 w 28"/>
                  <a:gd name="T15" fmla="*/ 73 h 78"/>
                  <a:gd name="T16" fmla="*/ 0 w 28"/>
                  <a:gd name="T17" fmla="*/ 78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8"/>
                  <a:gd name="T29" fmla="*/ 28 w 28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8">
                    <a:moveTo>
                      <a:pt x="0" y="78"/>
                    </a:moveTo>
                    <a:lnTo>
                      <a:pt x="1" y="67"/>
                    </a:lnTo>
                    <a:lnTo>
                      <a:pt x="9" y="43"/>
                    </a:lnTo>
                    <a:lnTo>
                      <a:pt x="19" y="18"/>
                    </a:lnTo>
                    <a:lnTo>
                      <a:pt x="26" y="0"/>
                    </a:lnTo>
                    <a:lnTo>
                      <a:pt x="28" y="24"/>
                    </a:lnTo>
                    <a:lnTo>
                      <a:pt x="22" y="52"/>
                    </a:lnTo>
                    <a:lnTo>
                      <a:pt x="13" y="73"/>
                    </a:ln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2" name="Freeform 196"/>
              <p:cNvSpPr>
                <a:spLocks/>
              </p:cNvSpPr>
              <p:nvPr/>
            </p:nvSpPr>
            <p:spPr bwMode="auto">
              <a:xfrm>
                <a:off x="1392" y="2496"/>
                <a:ext cx="28" cy="75"/>
              </a:xfrm>
              <a:custGeom>
                <a:avLst/>
                <a:gdLst>
                  <a:gd name="T0" fmla="*/ 0 w 28"/>
                  <a:gd name="T1" fmla="*/ 75 h 75"/>
                  <a:gd name="T2" fmla="*/ 1 w 28"/>
                  <a:gd name="T3" fmla="*/ 63 h 75"/>
                  <a:gd name="T4" fmla="*/ 10 w 28"/>
                  <a:gd name="T5" fmla="*/ 40 h 75"/>
                  <a:gd name="T6" fmla="*/ 21 w 28"/>
                  <a:gd name="T7" fmla="*/ 16 h 75"/>
                  <a:gd name="T8" fmla="*/ 26 w 28"/>
                  <a:gd name="T9" fmla="*/ 0 h 75"/>
                  <a:gd name="T10" fmla="*/ 28 w 28"/>
                  <a:gd name="T11" fmla="*/ 23 h 75"/>
                  <a:gd name="T12" fmla="*/ 22 w 28"/>
                  <a:gd name="T13" fmla="*/ 50 h 75"/>
                  <a:gd name="T14" fmla="*/ 13 w 28"/>
                  <a:gd name="T15" fmla="*/ 71 h 75"/>
                  <a:gd name="T16" fmla="*/ 0 w 28"/>
                  <a:gd name="T17" fmla="*/ 7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8"/>
                  <a:gd name="T28" fmla="*/ 0 h 75"/>
                  <a:gd name="T29" fmla="*/ 28 w 28"/>
                  <a:gd name="T30" fmla="*/ 75 h 7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8" h="75">
                    <a:moveTo>
                      <a:pt x="0" y="75"/>
                    </a:moveTo>
                    <a:lnTo>
                      <a:pt x="1" y="63"/>
                    </a:lnTo>
                    <a:lnTo>
                      <a:pt x="10" y="40"/>
                    </a:lnTo>
                    <a:lnTo>
                      <a:pt x="21" y="16"/>
                    </a:lnTo>
                    <a:lnTo>
                      <a:pt x="26" y="0"/>
                    </a:lnTo>
                    <a:lnTo>
                      <a:pt x="28" y="23"/>
                    </a:lnTo>
                    <a:lnTo>
                      <a:pt x="22" y="50"/>
                    </a:lnTo>
                    <a:lnTo>
                      <a:pt x="13" y="71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3" name="Freeform 197"/>
              <p:cNvSpPr>
                <a:spLocks/>
              </p:cNvSpPr>
              <p:nvPr/>
            </p:nvSpPr>
            <p:spPr bwMode="auto">
              <a:xfrm>
                <a:off x="1275" y="2419"/>
                <a:ext cx="83" cy="383"/>
              </a:xfrm>
              <a:custGeom>
                <a:avLst/>
                <a:gdLst>
                  <a:gd name="T0" fmla="*/ 12 w 83"/>
                  <a:gd name="T1" fmla="*/ 4 h 383"/>
                  <a:gd name="T2" fmla="*/ 9 w 83"/>
                  <a:gd name="T3" fmla="*/ 3 h 383"/>
                  <a:gd name="T4" fmla="*/ 6 w 83"/>
                  <a:gd name="T5" fmla="*/ 1 h 383"/>
                  <a:gd name="T6" fmla="*/ 3 w 83"/>
                  <a:gd name="T7" fmla="*/ 1 h 383"/>
                  <a:gd name="T8" fmla="*/ 0 w 83"/>
                  <a:gd name="T9" fmla="*/ 0 h 383"/>
                  <a:gd name="T10" fmla="*/ 28 w 83"/>
                  <a:gd name="T11" fmla="*/ 56 h 383"/>
                  <a:gd name="T12" fmla="*/ 49 w 83"/>
                  <a:gd name="T13" fmla="*/ 111 h 383"/>
                  <a:gd name="T14" fmla="*/ 62 w 83"/>
                  <a:gd name="T15" fmla="*/ 164 h 383"/>
                  <a:gd name="T16" fmla="*/ 70 w 83"/>
                  <a:gd name="T17" fmla="*/ 214 h 383"/>
                  <a:gd name="T18" fmla="*/ 73 w 83"/>
                  <a:gd name="T19" fmla="*/ 261 h 383"/>
                  <a:gd name="T20" fmla="*/ 74 w 83"/>
                  <a:gd name="T21" fmla="*/ 306 h 383"/>
                  <a:gd name="T22" fmla="*/ 74 w 83"/>
                  <a:gd name="T23" fmla="*/ 346 h 383"/>
                  <a:gd name="T24" fmla="*/ 73 w 83"/>
                  <a:gd name="T25" fmla="*/ 383 h 383"/>
                  <a:gd name="T26" fmla="*/ 78 w 83"/>
                  <a:gd name="T27" fmla="*/ 355 h 383"/>
                  <a:gd name="T28" fmla="*/ 83 w 83"/>
                  <a:gd name="T29" fmla="*/ 315 h 383"/>
                  <a:gd name="T30" fmla="*/ 83 w 83"/>
                  <a:gd name="T31" fmla="*/ 263 h 383"/>
                  <a:gd name="T32" fmla="*/ 80 w 83"/>
                  <a:gd name="T33" fmla="*/ 207 h 383"/>
                  <a:gd name="T34" fmla="*/ 71 w 83"/>
                  <a:gd name="T35" fmla="*/ 149 h 383"/>
                  <a:gd name="T36" fmla="*/ 58 w 83"/>
                  <a:gd name="T37" fmla="*/ 93 h 383"/>
                  <a:gd name="T38" fmla="*/ 39 w 83"/>
                  <a:gd name="T39" fmla="*/ 44 h 383"/>
                  <a:gd name="T40" fmla="*/ 12 w 83"/>
                  <a:gd name="T41" fmla="*/ 4 h 38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383"/>
                  <a:gd name="T65" fmla="*/ 83 w 83"/>
                  <a:gd name="T66" fmla="*/ 383 h 38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383">
                    <a:moveTo>
                      <a:pt x="12" y="4"/>
                    </a:moveTo>
                    <a:lnTo>
                      <a:pt x="9" y="3"/>
                    </a:lnTo>
                    <a:lnTo>
                      <a:pt x="6" y="1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28" y="56"/>
                    </a:lnTo>
                    <a:lnTo>
                      <a:pt x="49" y="111"/>
                    </a:lnTo>
                    <a:lnTo>
                      <a:pt x="62" y="164"/>
                    </a:lnTo>
                    <a:lnTo>
                      <a:pt x="70" y="214"/>
                    </a:lnTo>
                    <a:lnTo>
                      <a:pt x="73" y="261"/>
                    </a:lnTo>
                    <a:lnTo>
                      <a:pt x="74" y="306"/>
                    </a:lnTo>
                    <a:lnTo>
                      <a:pt x="74" y="346"/>
                    </a:lnTo>
                    <a:lnTo>
                      <a:pt x="73" y="383"/>
                    </a:lnTo>
                    <a:lnTo>
                      <a:pt x="78" y="355"/>
                    </a:lnTo>
                    <a:lnTo>
                      <a:pt x="83" y="315"/>
                    </a:lnTo>
                    <a:lnTo>
                      <a:pt x="83" y="263"/>
                    </a:lnTo>
                    <a:lnTo>
                      <a:pt x="80" y="207"/>
                    </a:lnTo>
                    <a:lnTo>
                      <a:pt x="71" y="149"/>
                    </a:lnTo>
                    <a:lnTo>
                      <a:pt x="58" y="93"/>
                    </a:lnTo>
                    <a:lnTo>
                      <a:pt x="39" y="4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4" name="Freeform 198"/>
              <p:cNvSpPr>
                <a:spLocks/>
              </p:cNvSpPr>
              <p:nvPr/>
            </p:nvSpPr>
            <p:spPr bwMode="auto">
              <a:xfrm>
                <a:off x="1296" y="2722"/>
                <a:ext cx="57" cy="56"/>
              </a:xfrm>
              <a:custGeom>
                <a:avLst/>
                <a:gdLst>
                  <a:gd name="T0" fmla="*/ 0 w 57"/>
                  <a:gd name="T1" fmla="*/ 55 h 56"/>
                  <a:gd name="T2" fmla="*/ 3 w 57"/>
                  <a:gd name="T3" fmla="*/ 56 h 56"/>
                  <a:gd name="T4" fmla="*/ 9 w 57"/>
                  <a:gd name="T5" fmla="*/ 55 h 56"/>
                  <a:gd name="T6" fmla="*/ 18 w 57"/>
                  <a:gd name="T7" fmla="*/ 50 h 56"/>
                  <a:gd name="T8" fmla="*/ 28 w 57"/>
                  <a:gd name="T9" fmla="*/ 44 h 56"/>
                  <a:gd name="T10" fmla="*/ 37 w 57"/>
                  <a:gd name="T11" fmla="*/ 35 h 56"/>
                  <a:gd name="T12" fmla="*/ 47 w 57"/>
                  <a:gd name="T13" fmla="*/ 25 h 56"/>
                  <a:gd name="T14" fmla="*/ 53 w 57"/>
                  <a:gd name="T15" fmla="*/ 13 h 56"/>
                  <a:gd name="T16" fmla="*/ 57 w 57"/>
                  <a:gd name="T17" fmla="*/ 0 h 56"/>
                  <a:gd name="T18" fmla="*/ 52 w 57"/>
                  <a:gd name="T19" fmla="*/ 7 h 56"/>
                  <a:gd name="T20" fmla="*/ 43 w 57"/>
                  <a:gd name="T21" fmla="*/ 15 h 56"/>
                  <a:gd name="T22" fmla="*/ 34 w 57"/>
                  <a:gd name="T23" fmla="*/ 22 h 56"/>
                  <a:gd name="T24" fmla="*/ 24 w 57"/>
                  <a:gd name="T25" fmla="*/ 29 h 56"/>
                  <a:gd name="T26" fmla="*/ 13 w 57"/>
                  <a:gd name="T27" fmla="*/ 38 h 56"/>
                  <a:gd name="T28" fmla="*/ 6 w 57"/>
                  <a:gd name="T29" fmla="*/ 44 h 56"/>
                  <a:gd name="T30" fmla="*/ 1 w 57"/>
                  <a:gd name="T31" fmla="*/ 50 h 56"/>
                  <a:gd name="T32" fmla="*/ 0 w 57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56"/>
                  <a:gd name="T53" fmla="*/ 57 w 57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56">
                    <a:moveTo>
                      <a:pt x="0" y="55"/>
                    </a:moveTo>
                    <a:lnTo>
                      <a:pt x="3" y="56"/>
                    </a:lnTo>
                    <a:lnTo>
                      <a:pt x="9" y="55"/>
                    </a:lnTo>
                    <a:lnTo>
                      <a:pt x="18" y="50"/>
                    </a:lnTo>
                    <a:lnTo>
                      <a:pt x="28" y="44"/>
                    </a:lnTo>
                    <a:lnTo>
                      <a:pt x="37" y="35"/>
                    </a:lnTo>
                    <a:lnTo>
                      <a:pt x="47" y="25"/>
                    </a:lnTo>
                    <a:lnTo>
                      <a:pt x="53" y="13"/>
                    </a:lnTo>
                    <a:lnTo>
                      <a:pt x="57" y="0"/>
                    </a:lnTo>
                    <a:lnTo>
                      <a:pt x="52" y="7"/>
                    </a:lnTo>
                    <a:lnTo>
                      <a:pt x="43" y="15"/>
                    </a:lnTo>
                    <a:lnTo>
                      <a:pt x="34" y="22"/>
                    </a:lnTo>
                    <a:lnTo>
                      <a:pt x="24" y="29"/>
                    </a:lnTo>
                    <a:lnTo>
                      <a:pt x="13" y="38"/>
                    </a:lnTo>
                    <a:lnTo>
                      <a:pt x="6" y="44"/>
                    </a:lnTo>
                    <a:lnTo>
                      <a:pt x="1" y="5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5" name="Freeform 199"/>
              <p:cNvSpPr>
                <a:spLocks/>
              </p:cNvSpPr>
              <p:nvPr/>
            </p:nvSpPr>
            <p:spPr bwMode="auto">
              <a:xfrm>
                <a:off x="1290" y="2654"/>
                <a:ext cx="66" cy="71"/>
              </a:xfrm>
              <a:custGeom>
                <a:avLst/>
                <a:gdLst>
                  <a:gd name="T0" fmla="*/ 0 w 66"/>
                  <a:gd name="T1" fmla="*/ 69 h 71"/>
                  <a:gd name="T2" fmla="*/ 4 w 66"/>
                  <a:gd name="T3" fmla="*/ 71 h 71"/>
                  <a:gd name="T4" fmla="*/ 12 w 66"/>
                  <a:gd name="T5" fmla="*/ 69 h 71"/>
                  <a:gd name="T6" fmla="*/ 21 w 66"/>
                  <a:gd name="T7" fmla="*/ 62 h 71"/>
                  <a:gd name="T8" fmla="*/ 32 w 66"/>
                  <a:gd name="T9" fmla="*/ 53 h 71"/>
                  <a:gd name="T10" fmla="*/ 43 w 66"/>
                  <a:gd name="T11" fmla="*/ 41 h 71"/>
                  <a:gd name="T12" fmla="*/ 53 w 66"/>
                  <a:gd name="T13" fmla="*/ 28 h 71"/>
                  <a:gd name="T14" fmla="*/ 62 w 66"/>
                  <a:gd name="T15" fmla="*/ 15 h 71"/>
                  <a:gd name="T16" fmla="*/ 66 w 66"/>
                  <a:gd name="T17" fmla="*/ 0 h 71"/>
                  <a:gd name="T18" fmla="*/ 62 w 66"/>
                  <a:gd name="T19" fmla="*/ 6 h 71"/>
                  <a:gd name="T20" fmla="*/ 52 w 66"/>
                  <a:gd name="T21" fmla="*/ 13 h 71"/>
                  <a:gd name="T22" fmla="*/ 41 w 66"/>
                  <a:gd name="T23" fmla="*/ 24 h 71"/>
                  <a:gd name="T24" fmla="*/ 30 w 66"/>
                  <a:gd name="T25" fmla="*/ 34 h 71"/>
                  <a:gd name="T26" fmla="*/ 18 w 66"/>
                  <a:gd name="T27" fmla="*/ 44 h 71"/>
                  <a:gd name="T28" fmla="*/ 7 w 66"/>
                  <a:gd name="T29" fmla="*/ 55 h 71"/>
                  <a:gd name="T30" fmla="*/ 1 w 66"/>
                  <a:gd name="T31" fmla="*/ 63 h 71"/>
                  <a:gd name="T32" fmla="*/ 0 w 66"/>
                  <a:gd name="T33" fmla="*/ 69 h 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71"/>
                  <a:gd name="T53" fmla="*/ 66 w 66"/>
                  <a:gd name="T54" fmla="*/ 71 h 7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71">
                    <a:moveTo>
                      <a:pt x="0" y="69"/>
                    </a:moveTo>
                    <a:lnTo>
                      <a:pt x="4" y="71"/>
                    </a:lnTo>
                    <a:lnTo>
                      <a:pt x="12" y="69"/>
                    </a:lnTo>
                    <a:lnTo>
                      <a:pt x="21" y="62"/>
                    </a:lnTo>
                    <a:lnTo>
                      <a:pt x="32" y="53"/>
                    </a:lnTo>
                    <a:lnTo>
                      <a:pt x="43" y="41"/>
                    </a:lnTo>
                    <a:lnTo>
                      <a:pt x="53" y="28"/>
                    </a:lnTo>
                    <a:lnTo>
                      <a:pt x="62" y="15"/>
                    </a:lnTo>
                    <a:lnTo>
                      <a:pt x="66" y="0"/>
                    </a:lnTo>
                    <a:lnTo>
                      <a:pt x="62" y="6"/>
                    </a:lnTo>
                    <a:lnTo>
                      <a:pt x="52" y="13"/>
                    </a:lnTo>
                    <a:lnTo>
                      <a:pt x="41" y="24"/>
                    </a:lnTo>
                    <a:lnTo>
                      <a:pt x="30" y="34"/>
                    </a:lnTo>
                    <a:lnTo>
                      <a:pt x="18" y="44"/>
                    </a:lnTo>
                    <a:lnTo>
                      <a:pt x="7" y="55"/>
                    </a:lnTo>
                    <a:lnTo>
                      <a:pt x="1" y="63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6" name="Freeform 200"/>
              <p:cNvSpPr>
                <a:spLocks/>
              </p:cNvSpPr>
              <p:nvPr/>
            </p:nvSpPr>
            <p:spPr bwMode="auto">
              <a:xfrm>
                <a:off x="1277" y="2620"/>
                <a:ext cx="74" cy="62"/>
              </a:xfrm>
              <a:custGeom>
                <a:avLst/>
                <a:gdLst>
                  <a:gd name="T0" fmla="*/ 0 w 74"/>
                  <a:gd name="T1" fmla="*/ 59 h 62"/>
                  <a:gd name="T2" fmla="*/ 4 w 74"/>
                  <a:gd name="T3" fmla="*/ 62 h 62"/>
                  <a:gd name="T4" fmla="*/ 14 w 74"/>
                  <a:gd name="T5" fmla="*/ 60 h 62"/>
                  <a:gd name="T6" fmla="*/ 25 w 74"/>
                  <a:gd name="T7" fmla="*/ 55 h 62"/>
                  <a:gd name="T8" fmla="*/ 38 w 74"/>
                  <a:gd name="T9" fmla="*/ 47 h 62"/>
                  <a:gd name="T10" fmla="*/ 50 w 74"/>
                  <a:gd name="T11" fmla="*/ 37 h 62"/>
                  <a:gd name="T12" fmla="*/ 62 w 74"/>
                  <a:gd name="T13" fmla="*/ 25 h 62"/>
                  <a:gd name="T14" fmla="*/ 69 w 74"/>
                  <a:gd name="T15" fmla="*/ 12 h 62"/>
                  <a:gd name="T16" fmla="*/ 74 w 74"/>
                  <a:gd name="T17" fmla="*/ 0 h 62"/>
                  <a:gd name="T18" fmla="*/ 68 w 74"/>
                  <a:gd name="T19" fmla="*/ 3 h 62"/>
                  <a:gd name="T20" fmla="*/ 59 w 74"/>
                  <a:gd name="T21" fmla="*/ 10 h 62"/>
                  <a:gd name="T22" fmla="*/ 45 w 74"/>
                  <a:gd name="T23" fmla="*/ 18 h 62"/>
                  <a:gd name="T24" fmla="*/ 32 w 74"/>
                  <a:gd name="T25" fmla="*/ 28 h 62"/>
                  <a:gd name="T26" fmla="*/ 20 w 74"/>
                  <a:gd name="T27" fmla="*/ 37 h 62"/>
                  <a:gd name="T28" fmla="*/ 9 w 74"/>
                  <a:gd name="T29" fmla="*/ 47 h 62"/>
                  <a:gd name="T30" fmla="*/ 1 w 74"/>
                  <a:gd name="T31" fmla="*/ 55 h 62"/>
                  <a:gd name="T32" fmla="*/ 0 w 74"/>
                  <a:gd name="T33" fmla="*/ 59 h 6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62"/>
                  <a:gd name="T53" fmla="*/ 74 w 74"/>
                  <a:gd name="T54" fmla="*/ 62 h 6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62">
                    <a:moveTo>
                      <a:pt x="0" y="59"/>
                    </a:moveTo>
                    <a:lnTo>
                      <a:pt x="4" y="62"/>
                    </a:lnTo>
                    <a:lnTo>
                      <a:pt x="14" y="60"/>
                    </a:lnTo>
                    <a:lnTo>
                      <a:pt x="25" y="55"/>
                    </a:lnTo>
                    <a:lnTo>
                      <a:pt x="38" y="47"/>
                    </a:lnTo>
                    <a:lnTo>
                      <a:pt x="50" y="37"/>
                    </a:lnTo>
                    <a:lnTo>
                      <a:pt x="62" y="25"/>
                    </a:lnTo>
                    <a:lnTo>
                      <a:pt x="69" y="12"/>
                    </a:lnTo>
                    <a:lnTo>
                      <a:pt x="74" y="0"/>
                    </a:lnTo>
                    <a:lnTo>
                      <a:pt x="68" y="3"/>
                    </a:lnTo>
                    <a:lnTo>
                      <a:pt x="59" y="10"/>
                    </a:lnTo>
                    <a:lnTo>
                      <a:pt x="45" y="18"/>
                    </a:lnTo>
                    <a:lnTo>
                      <a:pt x="32" y="28"/>
                    </a:lnTo>
                    <a:lnTo>
                      <a:pt x="20" y="37"/>
                    </a:lnTo>
                    <a:lnTo>
                      <a:pt x="9" y="47"/>
                    </a:lnTo>
                    <a:lnTo>
                      <a:pt x="1" y="55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7" name="Freeform 201"/>
              <p:cNvSpPr>
                <a:spLocks/>
              </p:cNvSpPr>
              <p:nvPr/>
            </p:nvSpPr>
            <p:spPr bwMode="auto">
              <a:xfrm>
                <a:off x="1275" y="2555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2 w 68"/>
                  <a:gd name="T5" fmla="*/ 52 h 53"/>
                  <a:gd name="T6" fmla="*/ 22 w 68"/>
                  <a:gd name="T7" fmla="*/ 46 h 53"/>
                  <a:gd name="T8" fmla="*/ 34 w 68"/>
                  <a:gd name="T9" fmla="*/ 38 h 53"/>
                  <a:gd name="T10" fmla="*/ 46 w 68"/>
                  <a:gd name="T11" fmla="*/ 29 h 53"/>
                  <a:gd name="T12" fmla="*/ 56 w 68"/>
                  <a:gd name="T13" fmla="*/ 21 h 53"/>
                  <a:gd name="T14" fmla="*/ 65 w 68"/>
                  <a:gd name="T15" fmla="*/ 10 h 53"/>
                  <a:gd name="T16" fmla="*/ 68 w 68"/>
                  <a:gd name="T17" fmla="*/ 0 h 53"/>
                  <a:gd name="T18" fmla="*/ 62 w 68"/>
                  <a:gd name="T19" fmla="*/ 4 h 53"/>
                  <a:gd name="T20" fmla="*/ 52 w 68"/>
                  <a:gd name="T21" fmla="*/ 10 h 53"/>
                  <a:gd name="T22" fmla="*/ 40 w 68"/>
                  <a:gd name="T23" fmla="*/ 16 h 53"/>
                  <a:gd name="T24" fmla="*/ 28 w 68"/>
                  <a:gd name="T25" fmla="*/ 23 h 53"/>
                  <a:gd name="T26" fmla="*/ 16 w 68"/>
                  <a:gd name="T27" fmla="*/ 31 h 53"/>
                  <a:gd name="T28" fmla="*/ 6 w 68"/>
                  <a:gd name="T29" fmla="*/ 38 h 53"/>
                  <a:gd name="T30" fmla="*/ 2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2" y="52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6" y="29"/>
                    </a:lnTo>
                    <a:lnTo>
                      <a:pt x="56" y="21"/>
                    </a:lnTo>
                    <a:lnTo>
                      <a:pt x="65" y="1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2" y="10"/>
                    </a:lnTo>
                    <a:lnTo>
                      <a:pt x="40" y="16"/>
                    </a:lnTo>
                    <a:lnTo>
                      <a:pt x="28" y="23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2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8" name="Freeform 202"/>
              <p:cNvSpPr>
                <a:spLocks/>
              </p:cNvSpPr>
              <p:nvPr/>
            </p:nvSpPr>
            <p:spPr bwMode="auto">
              <a:xfrm>
                <a:off x="1272" y="2528"/>
                <a:ext cx="62" cy="39"/>
              </a:xfrm>
              <a:custGeom>
                <a:avLst/>
                <a:gdLst>
                  <a:gd name="T0" fmla="*/ 0 w 62"/>
                  <a:gd name="T1" fmla="*/ 34 h 39"/>
                  <a:gd name="T2" fmla="*/ 3 w 62"/>
                  <a:gd name="T3" fmla="*/ 37 h 39"/>
                  <a:gd name="T4" fmla="*/ 11 w 62"/>
                  <a:gd name="T5" fmla="*/ 39 h 39"/>
                  <a:gd name="T6" fmla="*/ 19 w 62"/>
                  <a:gd name="T7" fmla="*/ 37 h 39"/>
                  <a:gd name="T8" fmla="*/ 30 w 62"/>
                  <a:gd name="T9" fmla="*/ 34 h 39"/>
                  <a:gd name="T10" fmla="*/ 40 w 62"/>
                  <a:gd name="T11" fmla="*/ 28 h 39"/>
                  <a:gd name="T12" fmla="*/ 50 w 62"/>
                  <a:gd name="T13" fmla="*/ 21 h 39"/>
                  <a:gd name="T14" fmla="*/ 58 w 62"/>
                  <a:gd name="T15" fmla="*/ 12 h 39"/>
                  <a:gd name="T16" fmla="*/ 62 w 62"/>
                  <a:gd name="T17" fmla="*/ 0 h 39"/>
                  <a:gd name="T18" fmla="*/ 56 w 62"/>
                  <a:gd name="T19" fmla="*/ 3 h 39"/>
                  <a:gd name="T20" fmla="*/ 48 w 62"/>
                  <a:gd name="T21" fmla="*/ 8 h 39"/>
                  <a:gd name="T22" fmla="*/ 36 w 62"/>
                  <a:gd name="T23" fmla="*/ 12 h 39"/>
                  <a:gd name="T24" fmla="*/ 25 w 62"/>
                  <a:gd name="T25" fmla="*/ 17 h 39"/>
                  <a:gd name="T26" fmla="*/ 15 w 62"/>
                  <a:gd name="T27" fmla="*/ 21 h 39"/>
                  <a:gd name="T28" fmla="*/ 6 w 62"/>
                  <a:gd name="T29" fmla="*/ 25 h 39"/>
                  <a:gd name="T30" fmla="*/ 2 w 62"/>
                  <a:gd name="T31" fmla="*/ 30 h 39"/>
                  <a:gd name="T32" fmla="*/ 0 w 62"/>
                  <a:gd name="T33" fmla="*/ 3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39"/>
                  <a:gd name="T53" fmla="*/ 62 w 6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39">
                    <a:moveTo>
                      <a:pt x="0" y="34"/>
                    </a:moveTo>
                    <a:lnTo>
                      <a:pt x="3" y="37"/>
                    </a:lnTo>
                    <a:lnTo>
                      <a:pt x="11" y="39"/>
                    </a:lnTo>
                    <a:lnTo>
                      <a:pt x="19" y="37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50" y="21"/>
                    </a:lnTo>
                    <a:lnTo>
                      <a:pt x="58" y="12"/>
                    </a:lnTo>
                    <a:lnTo>
                      <a:pt x="62" y="0"/>
                    </a:lnTo>
                    <a:lnTo>
                      <a:pt x="56" y="3"/>
                    </a:lnTo>
                    <a:lnTo>
                      <a:pt x="48" y="8"/>
                    </a:lnTo>
                    <a:lnTo>
                      <a:pt x="36" y="12"/>
                    </a:lnTo>
                    <a:lnTo>
                      <a:pt x="25" y="17"/>
                    </a:lnTo>
                    <a:lnTo>
                      <a:pt x="15" y="21"/>
                    </a:lnTo>
                    <a:lnTo>
                      <a:pt x="6" y="25"/>
                    </a:lnTo>
                    <a:lnTo>
                      <a:pt x="2" y="3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49" name="Freeform 203"/>
              <p:cNvSpPr>
                <a:spLocks/>
              </p:cNvSpPr>
              <p:nvPr/>
            </p:nvSpPr>
            <p:spPr bwMode="auto">
              <a:xfrm>
                <a:off x="1263" y="2469"/>
                <a:ext cx="48" cy="30"/>
              </a:xfrm>
              <a:custGeom>
                <a:avLst/>
                <a:gdLst>
                  <a:gd name="T0" fmla="*/ 0 w 48"/>
                  <a:gd name="T1" fmla="*/ 27 h 30"/>
                  <a:gd name="T2" fmla="*/ 3 w 48"/>
                  <a:gd name="T3" fmla="*/ 30 h 30"/>
                  <a:gd name="T4" fmla="*/ 9 w 48"/>
                  <a:gd name="T5" fmla="*/ 30 h 30"/>
                  <a:gd name="T6" fmla="*/ 17 w 48"/>
                  <a:gd name="T7" fmla="*/ 27 h 30"/>
                  <a:gd name="T8" fmla="*/ 26 w 48"/>
                  <a:gd name="T9" fmla="*/ 24 h 30"/>
                  <a:gd name="T10" fmla="*/ 34 w 48"/>
                  <a:gd name="T11" fmla="*/ 18 h 30"/>
                  <a:gd name="T12" fmla="*/ 40 w 48"/>
                  <a:gd name="T13" fmla="*/ 12 h 30"/>
                  <a:gd name="T14" fmla="*/ 46 w 48"/>
                  <a:gd name="T15" fmla="*/ 6 h 30"/>
                  <a:gd name="T16" fmla="*/ 48 w 48"/>
                  <a:gd name="T17" fmla="*/ 0 h 30"/>
                  <a:gd name="T18" fmla="*/ 43 w 48"/>
                  <a:gd name="T19" fmla="*/ 3 h 30"/>
                  <a:gd name="T20" fmla="*/ 36 w 48"/>
                  <a:gd name="T21" fmla="*/ 6 h 30"/>
                  <a:gd name="T22" fmla="*/ 28 w 48"/>
                  <a:gd name="T23" fmla="*/ 9 h 30"/>
                  <a:gd name="T24" fmla="*/ 21 w 48"/>
                  <a:gd name="T25" fmla="*/ 12 h 30"/>
                  <a:gd name="T26" fmla="*/ 14 w 48"/>
                  <a:gd name="T27" fmla="*/ 15 h 30"/>
                  <a:gd name="T28" fmla="*/ 6 w 48"/>
                  <a:gd name="T29" fmla="*/ 19 h 30"/>
                  <a:gd name="T30" fmla="*/ 2 w 48"/>
                  <a:gd name="T31" fmla="*/ 22 h 30"/>
                  <a:gd name="T32" fmla="*/ 0 w 48"/>
                  <a:gd name="T33" fmla="*/ 2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30"/>
                  <a:gd name="T53" fmla="*/ 48 w 48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30">
                    <a:moveTo>
                      <a:pt x="0" y="27"/>
                    </a:moveTo>
                    <a:lnTo>
                      <a:pt x="3" y="30"/>
                    </a:lnTo>
                    <a:lnTo>
                      <a:pt x="9" y="30"/>
                    </a:lnTo>
                    <a:lnTo>
                      <a:pt x="17" y="27"/>
                    </a:lnTo>
                    <a:lnTo>
                      <a:pt x="26" y="24"/>
                    </a:lnTo>
                    <a:lnTo>
                      <a:pt x="34" y="18"/>
                    </a:lnTo>
                    <a:lnTo>
                      <a:pt x="40" y="12"/>
                    </a:lnTo>
                    <a:lnTo>
                      <a:pt x="46" y="6"/>
                    </a:lnTo>
                    <a:lnTo>
                      <a:pt x="48" y="0"/>
                    </a:lnTo>
                    <a:lnTo>
                      <a:pt x="43" y="3"/>
                    </a:lnTo>
                    <a:lnTo>
                      <a:pt x="36" y="6"/>
                    </a:lnTo>
                    <a:lnTo>
                      <a:pt x="28" y="9"/>
                    </a:lnTo>
                    <a:lnTo>
                      <a:pt x="21" y="12"/>
                    </a:lnTo>
                    <a:lnTo>
                      <a:pt x="14" y="15"/>
                    </a:lnTo>
                    <a:lnTo>
                      <a:pt x="6" y="19"/>
                    </a:lnTo>
                    <a:lnTo>
                      <a:pt x="2" y="22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0" name="Freeform 204"/>
              <p:cNvSpPr>
                <a:spLocks/>
              </p:cNvSpPr>
              <p:nvPr/>
            </p:nvSpPr>
            <p:spPr bwMode="auto">
              <a:xfrm>
                <a:off x="1268" y="2443"/>
                <a:ext cx="31" cy="22"/>
              </a:xfrm>
              <a:custGeom>
                <a:avLst/>
                <a:gdLst>
                  <a:gd name="T0" fmla="*/ 1 w 31"/>
                  <a:gd name="T1" fmla="*/ 20 h 22"/>
                  <a:gd name="T2" fmla="*/ 10 w 31"/>
                  <a:gd name="T3" fmla="*/ 22 h 22"/>
                  <a:gd name="T4" fmla="*/ 22 w 31"/>
                  <a:gd name="T5" fmla="*/ 19 h 22"/>
                  <a:gd name="T6" fmla="*/ 31 w 31"/>
                  <a:gd name="T7" fmla="*/ 10 h 22"/>
                  <a:gd name="T8" fmla="*/ 29 w 31"/>
                  <a:gd name="T9" fmla="*/ 0 h 22"/>
                  <a:gd name="T10" fmla="*/ 23 w 31"/>
                  <a:gd name="T11" fmla="*/ 8 h 22"/>
                  <a:gd name="T12" fmla="*/ 12 w 31"/>
                  <a:gd name="T13" fmla="*/ 11 h 22"/>
                  <a:gd name="T14" fmla="*/ 0 w 31"/>
                  <a:gd name="T15" fmla="*/ 14 h 22"/>
                  <a:gd name="T16" fmla="*/ 1 w 31"/>
                  <a:gd name="T17" fmla="*/ 2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"/>
                  <a:gd name="T28" fmla="*/ 0 h 22"/>
                  <a:gd name="T29" fmla="*/ 31 w 31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" h="22">
                    <a:moveTo>
                      <a:pt x="1" y="20"/>
                    </a:moveTo>
                    <a:lnTo>
                      <a:pt x="10" y="22"/>
                    </a:lnTo>
                    <a:lnTo>
                      <a:pt x="22" y="19"/>
                    </a:lnTo>
                    <a:lnTo>
                      <a:pt x="31" y="10"/>
                    </a:lnTo>
                    <a:lnTo>
                      <a:pt x="29" y="0"/>
                    </a:lnTo>
                    <a:lnTo>
                      <a:pt x="23" y="8"/>
                    </a:lnTo>
                    <a:lnTo>
                      <a:pt x="12" y="11"/>
                    </a:lnTo>
                    <a:lnTo>
                      <a:pt x="0" y="14"/>
                    </a:lnTo>
                    <a:lnTo>
                      <a:pt x="1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1" name="Freeform 205"/>
              <p:cNvSpPr>
                <a:spLocks/>
              </p:cNvSpPr>
              <p:nvPr/>
            </p:nvSpPr>
            <p:spPr bwMode="auto">
              <a:xfrm>
                <a:off x="1293" y="2686"/>
                <a:ext cx="62" cy="64"/>
              </a:xfrm>
              <a:custGeom>
                <a:avLst/>
                <a:gdLst>
                  <a:gd name="T0" fmla="*/ 0 w 62"/>
                  <a:gd name="T1" fmla="*/ 61 h 64"/>
                  <a:gd name="T2" fmla="*/ 4 w 62"/>
                  <a:gd name="T3" fmla="*/ 64 h 64"/>
                  <a:gd name="T4" fmla="*/ 12 w 62"/>
                  <a:gd name="T5" fmla="*/ 61 h 64"/>
                  <a:gd name="T6" fmla="*/ 21 w 62"/>
                  <a:gd name="T7" fmla="*/ 57 h 64"/>
                  <a:gd name="T8" fmla="*/ 31 w 62"/>
                  <a:gd name="T9" fmla="*/ 49 h 64"/>
                  <a:gd name="T10" fmla="*/ 41 w 62"/>
                  <a:gd name="T11" fmla="*/ 39 h 64"/>
                  <a:gd name="T12" fmla="*/ 50 w 62"/>
                  <a:gd name="T13" fmla="*/ 27 h 64"/>
                  <a:gd name="T14" fmla="*/ 58 w 62"/>
                  <a:gd name="T15" fmla="*/ 14 h 64"/>
                  <a:gd name="T16" fmla="*/ 62 w 62"/>
                  <a:gd name="T17" fmla="*/ 0 h 64"/>
                  <a:gd name="T18" fmla="*/ 58 w 62"/>
                  <a:gd name="T19" fmla="*/ 5 h 64"/>
                  <a:gd name="T20" fmla="*/ 49 w 62"/>
                  <a:gd name="T21" fmla="*/ 12 h 64"/>
                  <a:gd name="T22" fmla="*/ 38 w 62"/>
                  <a:gd name="T23" fmla="*/ 21 h 64"/>
                  <a:gd name="T24" fmla="*/ 27 w 62"/>
                  <a:gd name="T25" fmla="*/ 30 h 64"/>
                  <a:gd name="T26" fmla="*/ 16 w 62"/>
                  <a:gd name="T27" fmla="*/ 39 h 64"/>
                  <a:gd name="T28" fmla="*/ 7 w 62"/>
                  <a:gd name="T29" fmla="*/ 48 h 64"/>
                  <a:gd name="T30" fmla="*/ 1 w 62"/>
                  <a:gd name="T31" fmla="*/ 55 h 64"/>
                  <a:gd name="T32" fmla="*/ 0 w 62"/>
                  <a:gd name="T33" fmla="*/ 61 h 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64"/>
                  <a:gd name="T53" fmla="*/ 62 w 62"/>
                  <a:gd name="T54" fmla="*/ 64 h 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64">
                    <a:moveTo>
                      <a:pt x="0" y="61"/>
                    </a:moveTo>
                    <a:lnTo>
                      <a:pt x="4" y="64"/>
                    </a:lnTo>
                    <a:lnTo>
                      <a:pt x="12" y="61"/>
                    </a:lnTo>
                    <a:lnTo>
                      <a:pt x="21" y="57"/>
                    </a:lnTo>
                    <a:lnTo>
                      <a:pt x="31" y="49"/>
                    </a:lnTo>
                    <a:lnTo>
                      <a:pt x="41" y="39"/>
                    </a:lnTo>
                    <a:lnTo>
                      <a:pt x="50" y="27"/>
                    </a:lnTo>
                    <a:lnTo>
                      <a:pt x="58" y="14"/>
                    </a:lnTo>
                    <a:lnTo>
                      <a:pt x="62" y="0"/>
                    </a:lnTo>
                    <a:lnTo>
                      <a:pt x="58" y="5"/>
                    </a:lnTo>
                    <a:lnTo>
                      <a:pt x="49" y="12"/>
                    </a:lnTo>
                    <a:lnTo>
                      <a:pt x="38" y="21"/>
                    </a:lnTo>
                    <a:lnTo>
                      <a:pt x="27" y="30"/>
                    </a:lnTo>
                    <a:lnTo>
                      <a:pt x="16" y="39"/>
                    </a:lnTo>
                    <a:lnTo>
                      <a:pt x="7" y="48"/>
                    </a:lnTo>
                    <a:lnTo>
                      <a:pt x="1" y="55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2" name="Freeform 206"/>
              <p:cNvSpPr>
                <a:spLocks/>
              </p:cNvSpPr>
              <p:nvPr/>
            </p:nvSpPr>
            <p:spPr bwMode="auto">
              <a:xfrm>
                <a:off x="1305" y="2756"/>
                <a:ext cx="48" cy="49"/>
              </a:xfrm>
              <a:custGeom>
                <a:avLst/>
                <a:gdLst>
                  <a:gd name="T0" fmla="*/ 0 w 48"/>
                  <a:gd name="T1" fmla="*/ 47 h 49"/>
                  <a:gd name="T2" fmla="*/ 3 w 48"/>
                  <a:gd name="T3" fmla="*/ 49 h 49"/>
                  <a:gd name="T4" fmla="*/ 7 w 48"/>
                  <a:gd name="T5" fmla="*/ 49 h 49"/>
                  <a:gd name="T6" fmla="*/ 15 w 48"/>
                  <a:gd name="T7" fmla="*/ 46 h 49"/>
                  <a:gd name="T8" fmla="*/ 23 w 48"/>
                  <a:gd name="T9" fmla="*/ 41 h 49"/>
                  <a:gd name="T10" fmla="*/ 31 w 48"/>
                  <a:gd name="T11" fmla="*/ 34 h 49"/>
                  <a:gd name="T12" fmla="*/ 38 w 48"/>
                  <a:gd name="T13" fmla="*/ 24 h 49"/>
                  <a:gd name="T14" fmla="*/ 46 w 48"/>
                  <a:gd name="T15" fmla="*/ 13 h 49"/>
                  <a:gd name="T16" fmla="*/ 48 w 48"/>
                  <a:gd name="T17" fmla="*/ 0 h 49"/>
                  <a:gd name="T18" fmla="*/ 43 w 48"/>
                  <a:gd name="T19" fmla="*/ 6 h 49"/>
                  <a:gd name="T20" fmla="*/ 35 w 48"/>
                  <a:gd name="T21" fmla="*/ 13 h 49"/>
                  <a:gd name="T22" fmla="*/ 26 w 48"/>
                  <a:gd name="T23" fmla="*/ 19 h 49"/>
                  <a:gd name="T24" fmla="*/ 17 w 48"/>
                  <a:gd name="T25" fmla="*/ 26 h 49"/>
                  <a:gd name="T26" fmla="*/ 10 w 48"/>
                  <a:gd name="T27" fmla="*/ 32 h 49"/>
                  <a:gd name="T28" fmla="*/ 4 w 48"/>
                  <a:gd name="T29" fmla="*/ 38 h 49"/>
                  <a:gd name="T30" fmla="*/ 0 w 48"/>
                  <a:gd name="T31" fmla="*/ 44 h 49"/>
                  <a:gd name="T32" fmla="*/ 0 w 48"/>
                  <a:gd name="T33" fmla="*/ 47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8"/>
                  <a:gd name="T52" fmla="*/ 0 h 49"/>
                  <a:gd name="T53" fmla="*/ 48 w 48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8" h="49">
                    <a:moveTo>
                      <a:pt x="0" y="47"/>
                    </a:moveTo>
                    <a:lnTo>
                      <a:pt x="3" y="49"/>
                    </a:lnTo>
                    <a:lnTo>
                      <a:pt x="7" y="49"/>
                    </a:lnTo>
                    <a:lnTo>
                      <a:pt x="15" y="46"/>
                    </a:lnTo>
                    <a:lnTo>
                      <a:pt x="23" y="41"/>
                    </a:lnTo>
                    <a:lnTo>
                      <a:pt x="31" y="34"/>
                    </a:lnTo>
                    <a:lnTo>
                      <a:pt x="38" y="24"/>
                    </a:lnTo>
                    <a:lnTo>
                      <a:pt x="46" y="13"/>
                    </a:lnTo>
                    <a:lnTo>
                      <a:pt x="48" y="0"/>
                    </a:lnTo>
                    <a:lnTo>
                      <a:pt x="43" y="6"/>
                    </a:lnTo>
                    <a:lnTo>
                      <a:pt x="35" y="13"/>
                    </a:lnTo>
                    <a:lnTo>
                      <a:pt x="26" y="19"/>
                    </a:lnTo>
                    <a:lnTo>
                      <a:pt x="17" y="26"/>
                    </a:lnTo>
                    <a:lnTo>
                      <a:pt x="10" y="32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3" name="Freeform 207"/>
              <p:cNvSpPr>
                <a:spLocks/>
              </p:cNvSpPr>
              <p:nvPr/>
            </p:nvSpPr>
            <p:spPr bwMode="auto">
              <a:xfrm>
                <a:off x="1283" y="2583"/>
                <a:ext cx="68" cy="53"/>
              </a:xfrm>
              <a:custGeom>
                <a:avLst/>
                <a:gdLst>
                  <a:gd name="T0" fmla="*/ 0 w 68"/>
                  <a:gd name="T1" fmla="*/ 52 h 53"/>
                  <a:gd name="T2" fmla="*/ 3 w 68"/>
                  <a:gd name="T3" fmla="*/ 53 h 53"/>
                  <a:gd name="T4" fmla="*/ 11 w 68"/>
                  <a:gd name="T5" fmla="*/ 50 h 53"/>
                  <a:gd name="T6" fmla="*/ 22 w 68"/>
                  <a:gd name="T7" fmla="*/ 46 h 53"/>
                  <a:gd name="T8" fmla="*/ 34 w 68"/>
                  <a:gd name="T9" fmla="*/ 38 h 53"/>
                  <a:gd name="T10" fmla="*/ 45 w 68"/>
                  <a:gd name="T11" fmla="*/ 29 h 53"/>
                  <a:gd name="T12" fmla="*/ 56 w 68"/>
                  <a:gd name="T13" fmla="*/ 19 h 53"/>
                  <a:gd name="T14" fmla="*/ 65 w 68"/>
                  <a:gd name="T15" fmla="*/ 9 h 53"/>
                  <a:gd name="T16" fmla="*/ 68 w 68"/>
                  <a:gd name="T17" fmla="*/ 0 h 53"/>
                  <a:gd name="T18" fmla="*/ 62 w 68"/>
                  <a:gd name="T19" fmla="*/ 4 h 53"/>
                  <a:gd name="T20" fmla="*/ 51 w 68"/>
                  <a:gd name="T21" fmla="*/ 9 h 53"/>
                  <a:gd name="T22" fmla="*/ 39 w 68"/>
                  <a:gd name="T23" fmla="*/ 16 h 53"/>
                  <a:gd name="T24" fmla="*/ 28 w 68"/>
                  <a:gd name="T25" fmla="*/ 24 h 53"/>
                  <a:gd name="T26" fmla="*/ 16 w 68"/>
                  <a:gd name="T27" fmla="*/ 31 h 53"/>
                  <a:gd name="T28" fmla="*/ 6 w 68"/>
                  <a:gd name="T29" fmla="*/ 38 h 53"/>
                  <a:gd name="T30" fmla="*/ 1 w 68"/>
                  <a:gd name="T31" fmla="*/ 46 h 53"/>
                  <a:gd name="T32" fmla="*/ 0 w 68"/>
                  <a:gd name="T33" fmla="*/ 52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3"/>
                  <a:gd name="T53" fmla="*/ 68 w 6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3">
                    <a:moveTo>
                      <a:pt x="0" y="52"/>
                    </a:moveTo>
                    <a:lnTo>
                      <a:pt x="3" y="53"/>
                    </a:lnTo>
                    <a:lnTo>
                      <a:pt x="11" y="50"/>
                    </a:lnTo>
                    <a:lnTo>
                      <a:pt x="22" y="46"/>
                    </a:lnTo>
                    <a:lnTo>
                      <a:pt x="34" y="38"/>
                    </a:lnTo>
                    <a:lnTo>
                      <a:pt x="45" y="29"/>
                    </a:lnTo>
                    <a:lnTo>
                      <a:pt x="56" y="19"/>
                    </a:lnTo>
                    <a:lnTo>
                      <a:pt x="65" y="9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1" y="9"/>
                    </a:lnTo>
                    <a:lnTo>
                      <a:pt x="39" y="16"/>
                    </a:lnTo>
                    <a:lnTo>
                      <a:pt x="28" y="24"/>
                    </a:lnTo>
                    <a:lnTo>
                      <a:pt x="16" y="31"/>
                    </a:lnTo>
                    <a:lnTo>
                      <a:pt x="6" y="38"/>
                    </a:lnTo>
                    <a:lnTo>
                      <a:pt x="1" y="46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4" name="Freeform 208"/>
              <p:cNvSpPr>
                <a:spLocks/>
              </p:cNvSpPr>
              <p:nvPr/>
            </p:nvSpPr>
            <p:spPr bwMode="auto">
              <a:xfrm>
                <a:off x="1268" y="2497"/>
                <a:ext cx="56" cy="40"/>
              </a:xfrm>
              <a:custGeom>
                <a:avLst/>
                <a:gdLst>
                  <a:gd name="T0" fmla="*/ 0 w 56"/>
                  <a:gd name="T1" fmla="*/ 37 h 40"/>
                  <a:gd name="T2" fmla="*/ 4 w 56"/>
                  <a:gd name="T3" fmla="*/ 40 h 40"/>
                  <a:gd name="T4" fmla="*/ 10 w 56"/>
                  <a:gd name="T5" fmla="*/ 39 h 40"/>
                  <a:gd name="T6" fmla="*/ 21 w 56"/>
                  <a:gd name="T7" fmla="*/ 34 h 40"/>
                  <a:gd name="T8" fmla="*/ 31 w 56"/>
                  <a:gd name="T9" fmla="*/ 28 h 40"/>
                  <a:gd name="T10" fmla="*/ 40 w 56"/>
                  <a:gd name="T11" fmla="*/ 21 h 40"/>
                  <a:gd name="T12" fmla="*/ 49 w 56"/>
                  <a:gd name="T13" fmla="*/ 14 h 40"/>
                  <a:gd name="T14" fmla="*/ 54 w 56"/>
                  <a:gd name="T15" fmla="*/ 6 h 40"/>
                  <a:gd name="T16" fmla="*/ 56 w 56"/>
                  <a:gd name="T17" fmla="*/ 0 h 40"/>
                  <a:gd name="T18" fmla="*/ 52 w 56"/>
                  <a:gd name="T19" fmla="*/ 3 h 40"/>
                  <a:gd name="T20" fmla="*/ 44 w 56"/>
                  <a:gd name="T21" fmla="*/ 8 h 40"/>
                  <a:gd name="T22" fmla="*/ 35 w 56"/>
                  <a:gd name="T23" fmla="*/ 12 h 40"/>
                  <a:gd name="T24" fmla="*/ 25 w 56"/>
                  <a:gd name="T25" fmla="*/ 16 h 40"/>
                  <a:gd name="T26" fmla="*/ 16 w 56"/>
                  <a:gd name="T27" fmla="*/ 22 h 40"/>
                  <a:gd name="T28" fmla="*/ 9 w 56"/>
                  <a:gd name="T29" fmla="*/ 28 h 40"/>
                  <a:gd name="T30" fmla="*/ 3 w 56"/>
                  <a:gd name="T31" fmla="*/ 33 h 40"/>
                  <a:gd name="T32" fmla="*/ 0 w 56"/>
                  <a:gd name="T33" fmla="*/ 37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40"/>
                  <a:gd name="T53" fmla="*/ 56 w 56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40">
                    <a:moveTo>
                      <a:pt x="0" y="37"/>
                    </a:moveTo>
                    <a:lnTo>
                      <a:pt x="4" y="40"/>
                    </a:lnTo>
                    <a:lnTo>
                      <a:pt x="10" y="39"/>
                    </a:lnTo>
                    <a:lnTo>
                      <a:pt x="21" y="34"/>
                    </a:lnTo>
                    <a:lnTo>
                      <a:pt x="31" y="28"/>
                    </a:lnTo>
                    <a:lnTo>
                      <a:pt x="40" y="2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56" y="0"/>
                    </a:lnTo>
                    <a:lnTo>
                      <a:pt x="52" y="3"/>
                    </a:lnTo>
                    <a:lnTo>
                      <a:pt x="44" y="8"/>
                    </a:lnTo>
                    <a:lnTo>
                      <a:pt x="35" y="12"/>
                    </a:lnTo>
                    <a:lnTo>
                      <a:pt x="25" y="16"/>
                    </a:lnTo>
                    <a:lnTo>
                      <a:pt x="16" y="22"/>
                    </a:lnTo>
                    <a:lnTo>
                      <a:pt x="9" y="28"/>
                    </a:lnTo>
                    <a:lnTo>
                      <a:pt x="3" y="33"/>
                    </a:lnTo>
                    <a:lnTo>
                      <a:pt x="0" y="37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5" name="Freeform 209"/>
              <p:cNvSpPr>
                <a:spLocks/>
              </p:cNvSpPr>
              <p:nvPr/>
            </p:nvSpPr>
            <p:spPr bwMode="auto">
              <a:xfrm>
                <a:off x="1345" y="2781"/>
                <a:ext cx="8" cy="58"/>
              </a:xfrm>
              <a:custGeom>
                <a:avLst/>
                <a:gdLst>
                  <a:gd name="T0" fmla="*/ 4 w 8"/>
                  <a:gd name="T1" fmla="*/ 0 h 58"/>
                  <a:gd name="T2" fmla="*/ 6 w 8"/>
                  <a:gd name="T3" fmla="*/ 12 h 58"/>
                  <a:gd name="T4" fmla="*/ 7 w 8"/>
                  <a:gd name="T5" fmla="*/ 33 h 58"/>
                  <a:gd name="T6" fmla="*/ 8 w 8"/>
                  <a:gd name="T7" fmla="*/ 50 h 58"/>
                  <a:gd name="T8" fmla="*/ 4 w 8"/>
                  <a:gd name="T9" fmla="*/ 58 h 58"/>
                  <a:gd name="T10" fmla="*/ 0 w 8"/>
                  <a:gd name="T11" fmla="*/ 50 h 58"/>
                  <a:gd name="T12" fmla="*/ 0 w 8"/>
                  <a:gd name="T13" fmla="*/ 33 h 58"/>
                  <a:gd name="T14" fmla="*/ 3 w 8"/>
                  <a:gd name="T15" fmla="*/ 13 h 58"/>
                  <a:gd name="T16" fmla="*/ 4 w 8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8"/>
                  <a:gd name="T29" fmla="*/ 8 w 8"/>
                  <a:gd name="T30" fmla="*/ 58 h 5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8">
                    <a:moveTo>
                      <a:pt x="4" y="0"/>
                    </a:moveTo>
                    <a:lnTo>
                      <a:pt x="6" y="12"/>
                    </a:lnTo>
                    <a:lnTo>
                      <a:pt x="7" y="33"/>
                    </a:lnTo>
                    <a:lnTo>
                      <a:pt x="8" y="50"/>
                    </a:lnTo>
                    <a:lnTo>
                      <a:pt x="4" y="58"/>
                    </a:lnTo>
                    <a:lnTo>
                      <a:pt x="0" y="50"/>
                    </a:lnTo>
                    <a:lnTo>
                      <a:pt x="0" y="33"/>
                    </a:lnTo>
                    <a:lnTo>
                      <a:pt x="3" y="1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6" name="Freeform 210"/>
              <p:cNvSpPr>
                <a:spLocks/>
              </p:cNvSpPr>
              <p:nvPr/>
            </p:nvSpPr>
            <p:spPr bwMode="auto">
              <a:xfrm>
                <a:off x="1355" y="2714"/>
                <a:ext cx="63" cy="82"/>
              </a:xfrm>
              <a:custGeom>
                <a:avLst/>
                <a:gdLst>
                  <a:gd name="T0" fmla="*/ 0 w 63"/>
                  <a:gd name="T1" fmla="*/ 0 h 82"/>
                  <a:gd name="T2" fmla="*/ 4 w 63"/>
                  <a:gd name="T3" fmla="*/ 9 h 82"/>
                  <a:gd name="T4" fmla="*/ 12 w 63"/>
                  <a:gd name="T5" fmla="*/ 23 h 82"/>
                  <a:gd name="T6" fmla="*/ 21 w 63"/>
                  <a:gd name="T7" fmla="*/ 37 h 82"/>
                  <a:gd name="T8" fmla="*/ 31 w 63"/>
                  <a:gd name="T9" fmla="*/ 52 h 82"/>
                  <a:gd name="T10" fmla="*/ 41 w 63"/>
                  <a:gd name="T11" fmla="*/ 66 h 82"/>
                  <a:gd name="T12" fmla="*/ 50 w 63"/>
                  <a:gd name="T13" fmla="*/ 76 h 82"/>
                  <a:gd name="T14" fmla="*/ 59 w 63"/>
                  <a:gd name="T15" fmla="*/ 82 h 82"/>
                  <a:gd name="T16" fmla="*/ 63 w 63"/>
                  <a:gd name="T17" fmla="*/ 80 h 82"/>
                  <a:gd name="T18" fmla="*/ 63 w 63"/>
                  <a:gd name="T19" fmla="*/ 74 h 82"/>
                  <a:gd name="T20" fmla="*/ 59 w 63"/>
                  <a:gd name="T21" fmla="*/ 64 h 82"/>
                  <a:gd name="T22" fmla="*/ 50 w 63"/>
                  <a:gd name="T23" fmla="*/ 54 h 82"/>
                  <a:gd name="T24" fmla="*/ 38 w 63"/>
                  <a:gd name="T25" fmla="*/ 42 h 82"/>
                  <a:gd name="T26" fmla="*/ 27 w 63"/>
                  <a:gd name="T27" fmla="*/ 30 h 82"/>
                  <a:gd name="T28" fmla="*/ 15 w 63"/>
                  <a:gd name="T29" fmla="*/ 18 h 82"/>
                  <a:gd name="T30" fmla="*/ 6 w 63"/>
                  <a:gd name="T31" fmla="*/ 8 h 82"/>
                  <a:gd name="T32" fmla="*/ 0 w 63"/>
                  <a:gd name="T33" fmla="*/ 0 h 8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3"/>
                  <a:gd name="T52" fmla="*/ 0 h 82"/>
                  <a:gd name="T53" fmla="*/ 63 w 63"/>
                  <a:gd name="T54" fmla="*/ 82 h 8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3" h="82">
                    <a:moveTo>
                      <a:pt x="0" y="0"/>
                    </a:moveTo>
                    <a:lnTo>
                      <a:pt x="4" y="9"/>
                    </a:lnTo>
                    <a:lnTo>
                      <a:pt x="12" y="23"/>
                    </a:lnTo>
                    <a:lnTo>
                      <a:pt x="21" y="37"/>
                    </a:lnTo>
                    <a:lnTo>
                      <a:pt x="31" y="52"/>
                    </a:lnTo>
                    <a:lnTo>
                      <a:pt x="41" y="66"/>
                    </a:lnTo>
                    <a:lnTo>
                      <a:pt x="50" y="76"/>
                    </a:lnTo>
                    <a:lnTo>
                      <a:pt x="59" y="82"/>
                    </a:lnTo>
                    <a:lnTo>
                      <a:pt x="63" y="80"/>
                    </a:lnTo>
                    <a:lnTo>
                      <a:pt x="63" y="74"/>
                    </a:lnTo>
                    <a:lnTo>
                      <a:pt x="59" y="64"/>
                    </a:lnTo>
                    <a:lnTo>
                      <a:pt x="50" y="54"/>
                    </a:lnTo>
                    <a:lnTo>
                      <a:pt x="38" y="42"/>
                    </a:lnTo>
                    <a:lnTo>
                      <a:pt x="27" y="30"/>
                    </a:lnTo>
                    <a:lnTo>
                      <a:pt x="15" y="18"/>
                    </a:lnTo>
                    <a:lnTo>
                      <a:pt x="6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7" name="Freeform 211"/>
              <p:cNvSpPr>
                <a:spLocks/>
              </p:cNvSpPr>
              <p:nvPr/>
            </p:nvSpPr>
            <p:spPr bwMode="auto">
              <a:xfrm>
                <a:off x="1353" y="2686"/>
                <a:ext cx="68" cy="74"/>
              </a:xfrm>
              <a:custGeom>
                <a:avLst/>
                <a:gdLst>
                  <a:gd name="T0" fmla="*/ 0 w 68"/>
                  <a:gd name="T1" fmla="*/ 0 h 74"/>
                  <a:gd name="T2" fmla="*/ 6 w 68"/>
                  <a:gd name="T3" fmla="*/ 9 h 74"/>
                  <a:gd name="T4" fmla="*/ 15 w 68"/>
                  <a:gd name="T5" fmla="*/ 23 h 74"/>
                  <a:gd name="T6" fmla="*/ 26 w 68"/>
                  <a:gd name="T7" fmla="*/ 36 h 74"/>
                  <a:gd name="T8" fmla="*/ 37 w 68"/>
                  <a:gd name="T9" fmla="*/ 49 h 74"/>
                  <a:gd name="T10" fmla="*/ 48 w 68"/>
                  <a:gd name="T11" fmla="*/ 61 h 74"/>
                  <a:gd name="T12" fmla="*/ 58 w 68"/>
                  <a:gd name="T13" fmla="*/ 70 h 74"/>
                  <a:gd name="T14" fmla="*/ 65 w 68"/>
                  <a:gd name="T15" fmla="*/ 74 h 74"/>
                  <a:gd name="T16" fmla="*/ 68 w 68"/>
                  <a:gd name="T17" fmla="*/ 73 h 74"/>
                  <a:gd name="T18" fmla="*/ 67 w 68"/>
                  <a:gd name="T19" fmla="*/ 65 h 74"/>
                  <a:gd name="T20" fmla="*/ 60 w 68"/>
                  <a:gd name="T21" fmla="*/ 57 h 74"/>
                  <a:gd name="T22" fmla="*/ 49 w 68"/>
                  <a:gd name="T23" fmla="*/ 46 h 74"/>
                  <a:gd name="T24" fmla="*/ 37 w 68"/>
                  <a:gd name="T25" fmla="*/ 34 h 74"/>
                  <a:gd name="T26" fmla="*/ 26 w 68"/>
                  <a:gd name="T27" fmla="*/ 24 h 74"/>
                  <a:gd name="T28" fmla="*/ 14 w 68"/>
                  <a:gd name="T29" fmla="*/ 14 h 74"/>
                  <a:gd name="T30" fmla="*/ 5 w 68"/>
                  <a:gd name="T31" fmla="*/ 6 h 74"/>
                  <a:gd name="T32" fmla="*/ 0 w 68"/>
                  <a:gd name="T33" fmla="*/ 0 h 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74"/>
                  <a:gd name="T53" fmla="*/ 68 w 68"/>
                  <a:gd name="T54" fmla="*/ 74 h 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74">
                    <a:moveTo>
                      <a:pt x="0" y="0"/>
                    </a:moveTo>
                    <a:lnTo>
                      <a:pt x="6" y="9"/>
                    </a:lnTo>
                    <a:lnTo>
                      <a:pt x="15" y="23"/>
                    </a:lnTo>
                    <a:lnTo>
                      <a:pt x="26" y="36"/>
                    </a:lnTo>
                    <a:lnTo>
                      <a:pt x="37" y="49"/>
                    </a:lnTo>
                    <a:lnTo>
                      <a:pt x="48" y="61"/>
                    </a:lnTo>
                    <a:lnTo>
                      <a:pt x="58" y="70"/>
                    </a:lnTo>
                    <a:lnTo>
                      <a:pt x="65" y="74"/>
                    </a:lnTo>
                    <a:lnTo>
                      <a:pt x="68" y="73"/>
                    </a:lnTo>
                    <a:lnTo>
                      <a:pt x="67" y="65"/>
                    </a:lnTo>
                    <a:lnTo>
                      <a:pt x="60" y="57"/>
                    </a:lnTo>
                    <a:lnTo>
                      <a:pt x="49" y="46"/>
                    </a:lnTo>
                    <a:lnTo>
                      <a:pt x="37" y="34"/>
                    </a:lnTo>
                    <a:lnTo>
                      <a:pt x="26" y="24"/>
                    </a:lnTo>
                    <a:lnTo>
                      <a:pt x="14" y="14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8" name="Freeform 212"/>
              <p:cNvSpPr>
                <a:spLocks/>
              </p:cNvSpPr>
              <p:nvPr/>
            </p:nvSpPr>
            <p:spPr bwMode="auto">
              <a:xfrm>
                <a:off x="1353" y="2654"/>
                <a:ext cx="71" cy="65"/>
              </a:xfrm>
              <a:custGeom>
                <a:avLst/>
                <a:gdLst>
                  <a:gd name="T0" fmla="*/ 0 w 71"/>
                  <a:gd name="T1" fmla="*/ 0 h 65"/>
                  <a:gd name="T2" fmla="*/ 8 w 71"/>
                  <a:gd name="T3" fmla="*/ 10 h 65"/>
                  <a:gd name="T4" fmla="*/ 17 w 71"/>
                  <a:gd name="T5" fmla="*/ 22 h 65"/>
                  <a:gd name="T6" fmla="*/ 29 w 71"/>
                  <a:gd name="T7" fmla="*/ 34 h 65"/>
                  <a:gd name="T8" fmla="*/ 40 w 71"/>
                  <a:gd name="T9" fmla="*/ 46 h 65"/>
                  <a:gd name="T10" fmla="*/ 51 w 71"/>
                  <a:gd name="T11" fmla="*/ 56 h 65"/>
                  <a:gd name="T12" fmla="*/ 61 w 71"/>
                  <a:gd name="T13" fmla="*/ 62 h 65"/>
                  <a:gd name="T14" fmla="*/ 68 w 71"/>
                  <a:gd name="T15" fmla="*/ 65 h 65"/>
                  <a:gd name="T16" fmla="*/ 71 w 71"/>
                  <a:gd name="T17" fmla="*/ 63 h 65"/>
                  <a:gd name="T18" fmla="*/ 70 w 71"/>
                  <a:gd name="T19" fmla="*/ 58 h 65"/>
                  <a:gd name="T20" fmla="*/ 62 w 71"/>
                  <a:gd name="T21" fmla="*/ 50 h 65"/>
                  <a:gd name="T22" fmla="*/ 52 w 71"/>
                  <a:gd name="T23" fmla="*/ 41 h 65"/>
                  <a:gd name="T24" fmla="*/ 40 w 71"/>
                  <a:gd name="T25" fmla="*/ 32 h 65"/>
                  <a:gd name="T26" fmla="*/ 27 w 71"/>
                  <a:gd name="T27" fmla="*/ 24 h 65"/>
                  <a:gd name="T28" fmla="*/ 15 w 71"/>
                  <a:gd name="T29" fmla="*/ 15 h 65"/>
                  <a:gd name="T30" fmla="*/ 6 w 71"/>
                  <a:gd name="T31" fmla="*/ 7 h 65"/>
                  <a:gd name="T32" fmla="*/ 0 w 71"/>
                  <a:gd name="T33" fmla="*/ 0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1"/>
                  <a:gd name="T52" fmla="*/ 0 h 65"/>
                  <a:gd name="T53" fmla="*/ 71 w 71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1" h="65">
                    <a:moveTo>
                      <a:pt x="0" y="0"/>
                    </a:moveTo>
                    <a:lnTo>
                      <a:pt x="8" y="10"/>
                    </a:lnTo>
                    <a:lnTo>
                      <a:pt x="17" y="22"/>
                    </a:lnTo>
                    <a:lnTo>
                      <a:pt x="29" y="34"/>
                    </a:lnTo>
                    <a:lnTo>
                      <a:pt x="40" y="46"/>
                    </a:lnTo>
                    <a:lnTo>
                      <a:pt x="51" y="56"/>
                    </a:lnTo>
                    <a:lnTo>
                      <a:pt x="61" y="62"/>
                    </a:lnTo>
                    <a:lnTo>
                      <a:pt x="68" y="65"/>
                    </a:lnTo>
                    <a:lnTo>
                      <a:pt x="71" y="63"/>
                    </a:lnTo>
                    <a:lnTo>
                      <a:pt x="70" y="58"/>
                    </a:lnTo>
                    <a:lnTo>
                      <a:pt x="62" y="50"/>
                    </a:lnTo>
                    <a:lnTo>
                      <a:pt x="52" y="41"/>
                    </a:lnTo>
                    <a:lnTo>
                      <a:pt x="40" y="32"/>
                    </a:lnTo>
                    <a:lnTo>
                      <a:pt x="27" y="24"/>
                    </a:lnTo>
                    <a:lnTo>
                      <a:pt x="15" y="15"/>
                    </a:lnTo>
                    <a:lnTo>
                      <a:pt x="6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59" name="Freeform 213"/>
              <p:cNvSpPr>
                <a:spLocks/>
              </p:cNvSpPr>
              <p:nvPr/>
            </p:nvSpPr>
            <p:spPr bwMode="auto">
              <a:xfrm>
                <a:off x="1348" y="2621"/>
                <a:ext cx="67" cy="51"/>
              </a:xfrm>
              <a:custGeom>
                <a:avLst/>
                <a:gdLst>
                  <a:gd name="T0" fmla="*/ 0 w 67"/>
                  <a:gd name="T1" fmla="*/ 0 h 51"/>
                  <a:gd name="T2" fmla="*/ 5 w 67"/>
                  <a:gd name="T3" fmla="*/ 8 h 51"/>
                  <a:gd name="T4" fmla="*/ 14 w 67"/>
                  <a:gd name="T5" fmla="*/ 17 h 51"/>
                  <a:gd name="T6" fmla="*/ 26 w 67"/>
                  <a:gd name="T7" fmla="*/ 27 h 51"/>
                  <a:gd name="T8" fmla="*/ 38 w 67"/>
                  <a:gd name="T9" fmla="*/ 36 h 51"/>
                  <a:gd name="T10" fmla="*/ 48 w 67"/>
                  <a:gd name="T11" fmla="*/ 45 h 51"/>
                  <a:gd name="T12" fmla="*/ 59 w 67"/>
                  <a:gd name="T13" fmla="*/ 49 h 51"/>
                  <a:gd name="T14" fmla="*/ 65 w 67"/>
                  <a:gd name="T15" fmla="*/ 51 h 51"/>
                  <a:gd name="T16" fmla="*/ 67 w 67"/>
                  <a:gd name="T17" fmla="*/ 46 h 51"/>
                  <a:gd name="T18" fmla="*/ 65 w 67"/>
                  <a:gd name="T19" fmla="*/ 39 h 51"/>
                  <a:gd name="T20" fmla="*/ 59 w 67"/>
                  <a:gd name="T21" fmla="*/ 33 h 51"/>
                  <a:gd name="T22" fmla="*/ 50 w 67"/>
                  <a:gd name="T23" fmla="*/ 27 h 51"/>
                  <a:gd name="T24" fmla="*/ 38 w 67"/>
                  <a:gd name="T25" fmla="*/ 21 h 51"/>
                  <a:gd name="T26" fmla="*/ 26 w 67"/>
                  <a:gd name="T27" fmla="*/ 15 h 51"/>
                  <a:gd name="T28" fmla="*/ 16 w 67"/>
                  <a:gd name="T29" fmla="*/ 11 h 51"/>
                  <a:gd name="T30" fmla="*/ 5 w 67"/>
                  <a:gd name="T31" fmla="*/ 5 h 51"/>
                  <a:gd name="T32" fmla="*/ 0 w 67"/>
                  <a:gd name="T33" fmla="*/ 0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51"/>
                  <a:gd name="T53" fmla="*/ 67 w 67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51">
                    <a:moveTo>
                      <a:pt x="0" y="0"/>
                    </a:moveTo>
                    <a:lnTo>
                      <a:pt x="5" y="8"/>
                    </a:lnTo>
                    <a:lnTo>
                      <a:pt x="14" y="17"/>
                    </a:lnTo>
                    <a:lnTo>
                      <a:pt x="26" y="27"/>
                    </a:lnTo>
                    <a:lnTo>
                      <a:pt x="38" y="36"/>
                    </a:lnTo>
                    <a:lnTo>
                      <a:pt x="48" y="45"/>
                    </a:lnTo>
                    <a:lnTo>
                      <a:pt x="59" y="49"/>
                    </a:lnTo>
                    <a:lnTo>
                      <a:pt x="65" y="51"/>
                    </a:lnTo>
                    <a:lnTo>
                      <a:pt x="67" y="46"/>
                    </a:lnTo>
                    <a:lnTo>
                      <a:pt x="65" y="39"/>
                    </a:lnTo>
                    <a:lnTo>
                      <a:pt x="59" y="33"/>
                    </a:lnTo>
                    <a:lnTo>
                      <a:pt x="50" y="27"/>
                    </a:lnTo>
                    <a:lnTo>
                      <a:pt x="38" y="21"/>
                    </a:lnTo>
                    <a:lnTo>
                      <a:pt x="26" y="15"/>
                    </a:lnTo>
                    <a:lnTo>
                      <a:pt x="16" y="11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0" name="Freeform 214"/>
              <p:cNvSpPr>
                <a:spLocks/>
              </p:cNvSpPr>
              <p:nvPr/>
            </p:nvSpPr>
            <p:spPr bwMode="auto">
              <a:xfrm>
                <a:off x="1343" y="2584"/>
                <a:ext cx="67" cy="46"/>
              </a:xfrm>
              <a:custGeom>
                <a:avLst/>
                <a:gdLst>
                  <a:gd name="T0" fmla="*/ 0 w 67"/>
                  <a:gd name="T1" fmla="*/ 0 h 46"/>
                  <a:gd name="T2" fmla="*/ 6 w 67"/>
                  <a:gd name="T3" fmla="*/ 6 h 46"/>
                  <a:gd name="T4" fmla="*/ 16 w 67"/>
                  <a:gd name="T5" fmla="*/ 15 h 46"/>
                  <a:gd name="T6" fmla="*/ 28 w 67"/>
                  <a:gd name="T7" fmla="*/ 24 h 46"/>
                  <a:gd name="T8" fmla="*/ 40 w 67"/>
                  <a:gd name="T9" fmla="*/ 33 h 46"/>
                  <a:gd name="T10" fmla="*/ 50 w 67"/>
                  <a:gd name="T11" fmla="*/ 40 h 46"/>
                  <a:gd name="T12" fmla="*/ 59 w 67"/>
                  <a:gd name="T13" fmla="*/ 45 h 46"/>
                  <a:gd name="T14" fmla="*/ 65 w 67"/>
                  <a:gd name="T15" fmla="*/ 46 h 46"/>
                  <a:gd name="T16" fmla="*/ 67 w 67"/>
                  <a:gd name="T17" fmla="*/ 42 h 46"/>
                  <a:gd name="T18" fmla="*/ 64 w 67"/>
                  <a:gd name="T19" fmla="*/ 34 h 46"/>
                  <a:gd name="T20" fmla="*/ 56 w 67"/>
                  <a:gd name="T21" fmla="*/ 28 h 46"/>
                  <a:gd name="T22" fmla="*/ 46 w 67"/>
                  <a:gd name="T23" fmla="*/ 23 h 46"/>
                  <a:gd name="T24" fmla="*/ 36 w 67"/>
                  <a:gd name="T25" fmla="*/ 17 h 46"/>
                  <a:gd name="T26" fmla="*/ 24 w 67"/>
                  <a:gd name="T27" fmla="*/ 12 h 46"/>
                  <a:gd name="T28" fmla="*/ 13 w 67"/>
                  <a:gd name="T29" fmla="*/ 8 h 46"/>
                  <a:gd name="T30" fmla="*/ 5 w 67"/>
                  <a:gd name="T31" fmla="*/ 3 h 46"/>
                  <a:gd name="T32" fmla="*/ 0 w 67"/>
                  <a:gd name="T33" fmla="*/ 0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46"/>
                  <a:gd name="T53" fmla="*/ 67 w 6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46">
                    <a:moveTo>
                      <a:pt x="0" y="0"/>
                    </a:moveTo>
                    <a:lnTo>
                      <a:pt x="6" y="6"/>
                    </a:lnTo>
                    <a:lnTo>
                      <a:pt x="16" y="15"/>
                    </a:lnTo>
                    <a:lnTo>
                      <a:pt x="28" y="24"/>
                    </a:lnTo>
                    <a:lnTo>
                      <a:pt x="40" y="33"/>
                    </a:lnTo>
                    <a:lnTo>
                      <a:pt x="50" y="40"/>
                    </a:lnTo>
                    <a:lnTo>
                      <a:pt x="59" y="45"/>
                    </a:lnTo>
                    <a:lnTo>
                      <a:pt x="65" y="46"/>
                    </a:lnTo>
                    <a:lnTo>
                      <a:pt x="67" y="42"/>
                    </a:lnTo>
                    <a:lnTo>
                      <a:pt x="64" y="34"/>
                    </a:lnTo>
                    <a:lnTo>
                      <a:pt x="56" y="28"/>
                    </a:lnTo>
                    <a:lnTo>
                      <a:pt x="46" y="23"/>
                    </a:lnTo>
                    <a:lnTo>
                      <a:pt x="36" y="17"/>
                    </a:lnTo>
                    <a:lnTo>
                      <a:pt x="24" y="12"/>
                    </a:lnTo>
                    <a:lnTo>
                      <a:pt x="13" y="8"/>
                    </a:ln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1" name="Freeform 215"/>
              <p:cNvSpPr>
                <a:spLocks/>
              </p:cNvSpPr>
              <p:nvPr/>
            </p:nvSpPr>
            <p:spPr bwMode="auto">
              <a:xfrm>
                <a:off x="1337" y="2550"/>
                <a:ext cx="58" cy="24"/>
              </a:xfrm>
              <a:custGeom>
                <a:avLst/>
                <a:gdLst>
                  <a:gd name="T0" fmla="*/ 0 w 58"/>
                  <a:gd name="T1" fmla="*/ 0 h 24"/>
                  <a:gd name="T2" fmla="*/ 8 w 58"/>
                  <a:gd name="T3" fmla="*/ 6 h 24"/>
                  <a:gd name="T4" fmla="*/ 16 w 58"/>
                  <a:gd name="T5" fmla="*/ 11 h 24"/>
                  <a:gd name="T6" fmla="*/ 25 w 58"/>
                  <a:gd name="T7" fmla="*/ 17 h 24"/>
                  <a:gd name="T8" fmla="*/ 36 w 58"/>
                  <a:gd name="T9" fmla="*/ 21 h 24"/>
                  <a:gd name="T10" fmla="*/ 45 w 58"/>
                  <a:gd name="T11" fmla="*/ 24 h 24"/>
                  <a:gd name="T12" fmla="*/ 52 w 58"/>
                  <a:gd name="T13" fmla="*/ 24 h 24"/>
                  <a:gd name="T14" fmla="*/ 56 w 58"/>
                  <a:gd name="T15" fmla="*/ 23 h 24"/>
                  <a:gd name="T16" fmla="*/ 58 w 58"/>
                  <a:gd name="T17" fmla="*/ 18 h 24"/>
                  <a:gd name="T18" fmla="*/ 55 w 58"/>
                  <a:gd name="T19" fmla="*/ 12 h 24"/>
                  <a:gd name="T20" fmla="*/ 50 w 58"/>
                  <a:gd name="T21" fmla="*/ 8 h 24"/>
                  <a:gd name="T22" fmla="*/ 43 w 58"/>
                  <a:gd name="T23" fmla="*/ 6 h 24"/>
                  <a:gd name="T24" fmla="*/ 34 w 58"/>
                  <a:gd name="T25" fmla="*/ 5 h 24"/>
                  <a:gd name="T26" fmla="*/ 24 w 58"/>
                  <a:gd name="T27" fmla="*/ 5 h 24"/>
                  <a:gd name="T28" fmla="*/ 15 w 58"/>
                  <a:gd name="T29" fmla="*/ 3 h 24"/>
                  <a:gd name="T30" fmla="*/ 6 w 58"/>
                  <a:gd name="T31" fmla="*/ 2 h 24"/>
                  <a:gd name="T32" fmla="*/ 0 w 58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8"/>
                  <a:gd name="T52" fmla="*/ 0 h 24"/>
                  <a:gd name="T53" fmla="*/ 58 w 5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8" h="24">
                    <a:moveTo>
                      <a:pt x="0" y="0"/>
                    </a:moveTo>
                    <a:lnTo>
                      <a:pt x="8" y="6"/>
                    </a:lnTo>
                    <a:lnTo>
                      <a:pt x="16" y="11"/>
                    </a:lnTo>
                    <a:lnTo>
                      <a:pt x="25" y="17"/>
                    </a:lnTo>
                    <a:lnTo>
                      <a:pt x="36" y="21"/>
                    </a:lnTo>
                    <a:lnTo>
                      <a:pt x="45" y="24"/>
                    </a:lnTo>
                    <a:lnTo>
                      <a:pt x="52" y="24"/>
                    </a:lnTo>
                    <a:lnTo>
                      <a:pt x="56" y="23"/>
                    </a:lnTo>
                    <a:lnTo>
                      <a:pt x="58" y="18"/>
                    </a:lnTo>
                    <a:lnTo>
                      <a:pt x="55" y="12"/>
                    </a:lnTo>
                    <a:lnTo>
                      <a:pt x="50" y="8"/>
                    </a:lnTo>
                    <a:lnTo>
                      <a:pt x="43" y="6"/>
                    </a:lnTo>
                    <a:lnTo>
                      <a:pt x="34" y="5"/>
                    </a:lnTo>
                    <a:lnTo>
                      <a:pt x="24" y="5"/>
                    </a:lnTo>
                    <a:lnTo>
                      <a:pt x="15" y="3"/>
                    </a:lnTo>
                    <a:lnTo>
                      <a:pt x="6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2" name="Freeform 216"/>
              <p:cNvSpPr>
                <a:spLocks/>
              </p:cNvSpPr>
              <p:nvPr/>
            </p:nvSpPr>
            <p:spPr bwMode="auto">
              <a:xfrm>
                <a:off x="1331" y="2524"/>
                <a:ext cx="51" cy="12"/>
              </a:xfrm>
              <a:custGeom>
                <a:avLst/>
                <a:gdLst>
                  <a:gd name="T0" fmla="*/ 0 w 51"/>
                  <a:gd name="T1" fmla="*/ 0 h 12"/>
                  <a:gd name="T2" fmla="*/ 6 w 51"/>
                  <a:gd name="T3" fmla="*/ 1 h 12"/>
                  <a:gd name="T4" fmla="*/ 12 w 51"/>
                  <a:gd name="T5" fmla="*/ 4 h 12"/>
                  <a:gd name="T6" fmla="*/ 21 w 51"/>
                  <a:gd name="T7" fmla="*/ 7 h 12"/>
                  <a:gd name="T8" fmla="*/ 30 w 51"/>
                  <a:gd name="T9" fmla="*/ 10 h 12"/>
                  <a:gd name="T10" fmla="*/ 39 w 51"/>
                  <a:gd name="T11" fmla="*/ 12 h 12"/>
                  <a:gd name="T12" fmla="*/ 45 w 51"/>
                  <a:gd name="T13" fmla="*/ 12 h 12"/>
                  <a:gd name="T14" fmla="*/ 49 w 51"/>
                  <a:gd name="T15" fmla="*/ 10 h 12"/>
                  <a:gd name="T16" fmla="*/ 51 w 51"/>
                  <a:gd name="T17" fmla="*/ 6 h 12"/>
                  <a:gd name="T18" fmla="*/ 48 w 51"/>
                  <a:gd name="T19" fmla="*/ 1 h 12"/>
                  <a:gd name="T20" fmla="*/ 43 w 51"/>
                  <a:gd name="T21" fmla="*/ 0 h 12"/>
                  <a:gd name="T22" fmla="*/ 37 w 51"/>
                  <a:gd name="T23" fmla="*/ 0 h 12"/>
                  <a:gd name="T24" fmla="*/ 30 w 51"/>
                  <a:gd name="T25" fmla="*/ 0 h 12"/>
                  <a:gd name="T26" fmla="*/ 22 w 51"/>
                  <a:gd name="T27" fmla="*/ 1 h 12"/>
                  <a:gd name="T28" fmla="*/ 14 w 51"/>
                  <a:gd name="T29" fmla="*/ 1 h 12"/>
                  <a:gd name="T30" fmla="*/ 6 w 51"/>
                  <a:gd name="T31" fmla="*/ 1 h 12"/>
                  <a:gd name="T32" fmla="*/ 0 w 51"/>
                  <a:gd name="T33" fmla="*/ 0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2"/>
                  <a:gd name="T53" fmla="*/ 51 w 51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2">
                    <a:moveTo>
                      <a:pt x="0" y="0"/>
                    </a:moveTo>
                    <a:lnTo>
                      <a:pt x="6" y="1"/>
                    </a:lnTo>
                    <a:lnTo>
                      <a:pt x="12" y="4"/>
                    </a:lnTo>
                    <a:lnTo>
                      <a:pt x="21" y="7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5" y="12"/>
                    </a:lnTo>
                    <a:lnTo>
                      <a:pt x="49" y="10"/>
                    </a:lnTo>
                    <a:lnTo>
                      <a:pt x="51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0"/>
                    </a:lnTo>
                    <a:lnTo>
                      <a:pt x="22" y="1"/>
                    </a:lnTo>
                    <a:lnTo>
                      <a:pt x="14" y="1"/>
                    </a:lnTo>
                    <a:lnTo>
                      <a:pt x="6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3" name="Freeform 217"/>
              <p:cNvSpPr>
                <a:spLocks/>
              </p:cNvSpPr>
              <p:nvPr/>
            </p:nvSpPr>
            <p:spPr bwMode="auto">
              <a:xfrm>
                <a:off x="1322" y="2491"/>
                <a:ext cx="51" cy="15"/>
              </a:xfrm>
              <a:custGeom>
                <a:avLst/>
                <a:gdLst>
                  <a:gd name="T0" fmla="*/ 0 w 51"/>
                  <a:gd name="T1" fmla="*/ 8 h 15"/>
                  <a:gd name="T2" fmla="*/ 5 w 51"/>
                  <a:gd name="T3" fmla="*/ 11 h 15"/>
                  <a:gd name="T4" fmla="*/ 12 w 51"/>
                  <a:gd name="T5" fmla="*/ 12 h 15"/>
                  <a:gd name="T6" fmla="*/ 20 w 51"/>
                  <a:gd name="T7" fmla="*/ 14 h 15"/>
                  <a:gd name="T8" fmla="*/ 29 w 51"/>
                  <a:gd name="T9" fmla="*/ 15 h 15"/>
                  <a:gd name="T10" fmla="*/ 36 w 51"/>
                  <a:gd name="T11" fmla="*/ 14 h 15"/>
                  <a:gd name="T12" fmla="*/ 43 w 51"/>
                  <a:gd name="T13" fmla="*/ 12 h 15"/>
                  <a:gd name="T14" fmla="*/ 48 w 51"/>
                  <a:gd name="T15" fmla="*/ 9 h 15"/>
                  <a:gd name="T16" fmla="*/ 51 w 51"/>
                  <a:gd name="T17" fmla="*/ 5 h 15"/>
                  <a:gd name="T18" fmla="*/ 49 w 51"/>
                  <a:gd name="T19" fmla="*/ 2 h 15"/>
                  <a:gd name="T20" fmla="*/ 46 w 51"/>
                  <a:gd name="T21" fmla="*/ 0 h 15"/>
                  <a:gd name="T22" fmla="*/ 40 w 51"/>
                  <a:gd name="T23" fmla="*/ 0 h 15"/>
                  <a:gd name="T24" fmla="*/ 33 w 51"/>
                  <a:gd name="T25" fmla="*/ 2 h 15"/>
                  <a:gd name="T26" fmla="*/ 24 w 51"/>
                  <a:gd name="T27" fmla="*/ 3 h 15"/>
                  <a:gd name="T28" fmla="*/ 17 w 51"/>
                  <a:gd name="T29" fmla="*/ 6 h 15"/>
                  <a:gd name="T30" fmla="*/ 8 w 51"/>
                  <a:gd name="T31" fmla="*/ 8 h 15"/>
                  <a:gd name="T32" fmla="*/ 0 w 51"/>
                  <a:gd name="T33" fmla="*/ 8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15"/>
                  <a:gd name="T53" fmla="*/ 51 w 51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15">
                    <a:moveTo>
                      <a:pt x="0" y="8"/>
                    </a:moveTo>
                    <a:lnTo>
                      <a:pt x="5" y="11"/>
                    </a:lnTo>
                    <a:lnTo>
                      <a:pt x="12" y="12"/>
                    </a:lnTo>
                    <a:lnTo>
                      <a:pt x="20" y="14"/>
                    </a:lnTo>
                    <a:lnTo>
                      <a:pt x="29" y="15"/>
                    </a:lnTo>
                    <a:lnTo>
                      <a:pt x="36" y="14"/>
                    </a:lnTo>
                    <a:lnTo>
                      <a:pt x="43" y="12"/>
                    </a:lnTo>
                    <a:lnTo>
                      <a:pt x="48" y="9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3" y="2"/>
                    </a:lnTo>
                    <a:lnTo>
                      <a:pt x="24" y="3"/>
                    </a:lnTo>
                    <a:lnTo>
                      <a:pt x="17" y="6"/>
                    </a:lnTo>
                    <a:lnTo>
                      <a:pt x="8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4" name="Freeform 218"/>
              <p:cNvSpPr>
                <a:spLocks/>
              </p:cNvSpPr>
              <p:nvPr/>
            </p:nvSpPr>
            <p:spPr bwMode="auto">
              <a:xfrm>
                <a:off x="1297" y="2447"/>
                <a:ext cx="55" cy="15"/>
              </a:xfrm>
              <a:custGeom>
                <a:avLst/>
                <a:gdLst>
                  <a:gd name="T0" fmla="*/ 0 w 55"/>
                  <a:gd name="T1" fmla="*/ 3 h 15"/>
                  <a:gd name="T2" fmla="*/ 5 w 55"/>
                  <a:gd name="T3" fmla="*/ 4 h 15"/>
                  <a:gd name="T4" fmla="*/ 12 w 55"/>
                  <a:gd name="T5" fmla="*/ 7 h 15"/>
                  <a:gd name="T6" fmla="*/ 20 w 55"/>
                  <a:gd name="T7" fmla="*/ 10 h 15"/>
                  <a:gd name="T8" fmla="*/ 28 w 55"/>
                  <a:gd name="T9" fmla="*/ 13 h 15"/>
                  <a:gd name="T10" fmla="*/ 36 w 55"/>
                  <a:gd name="T11" fmla="*/ 15 h 15"/>
                  <a:gd name="T12" fmla="*/ 43 w 55"/>
                  <a:gd name="T13" fmla="*/ 15 h 15"/>
                  <a:gd name="T14" fmla="*/ 51 w 55"/>
                  <a:gd name="T15" fmla="*/ 13 h 15"/>
                  <a:gd name="T16" fmla="*/ 55 w 55"/>
                  <a:gd name="T17" fmla="*/ 10 h 15"/>
                  <a:gd name="T18" fmla="*/ 55 w 55"/>
                  <a:gd name="T19" fmla="*/ 6 h 15"/>
                  <a:gd name="T20" fmla="*/ 52 w 55"/>
                  <a:gd name="T21" fmla="*/ 3 h 15"/>
                  <a:gd name="T22" fmla="*/ 45 w 55"/>
                  <a:gd name="T23" fmla="*/ 1 h 15"/>
                  <a:gd name="T24" fmla="*/ 34 w 55"/>
                  <a:gd name="T25" fmla="*/ 0 h 15"/>
                  <a:gd name="T26" fmla="*/ 24 w 55"/>
                  <a:gd name="T27" fmla="*/ 1 h 15"/>
                  <a:gd name="T28" fmla="*/ 14 w 55"/>
                  <a:gd name="T29" fmla="*/ 1 h 15"/>
                  <a:gd name="T30" fmla="*/ 6 w 55"/>
                  <a:gd name="T31" fmla="*/ 3 h 15"/>
                  <a:gd name="T32" fmla="*/ 0 w 55"/>
                  <a:gd name="T33" fmla="*/ 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5"/>
                  <a:gd name="T52" fmla="*/ 0 h 15"/>
                  <a:gd name="T53" fmla="*/ 55 w 55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5" h="15">
                    <a:moveTo>
                      <a:pt x="0" y="3"/>
                    </a:moveTo>
                    <a:lnTo>
                      <a:pt x="5" y="4"/>
                    </a:lnTo>
                    <a:lnTo>
                      <a:pt x="12" y="7"/>
                    </a:lnTo>
                    <a:lnTo>
                      <a:pt x="20" y="10"/>
                    </a:lnTo>
                    <a:lnTo>
                      <a:pt x="28" y="13"/>
                    </a:lnTo>
                    <a:lnTo>
                      <a:pt x="36" y="15"/>
                    </a:lnTo>
                    <a:lnTo>
                      <a:pt x="43" y="15"/>
                    </a:lnTo>
                    <a:lnTo>
                      <a:pt x="51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2" y="3"/>
                    </a:lnTo>
                    <a:lnTo>
                      <a:pt x="45" y="1"/>
                    </a:lnTo>
                    <a:lnTo>
                      <a:pt x="34" y="0"/>
                    </a:lnTo>
                    <a:lnTo>
                      <a:pt x="24" y="1"/>
                    </a:lnTo>
                    <a:lnTo>
                      <a:pt x="14" y="1"/>
                    </a:lnTo>
                    <a:lnTo>
                      <a:pt x="6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5" name="Freeform 219"/>
              <p:cNvSpPr>
                <a:spLocks/>
              </p:cNvSpPr>
              <p:nvPr/>
            </p:nvSpPr>
            <p:spPr bwMode="auto">
              <a:xfrm>
                <a:off x="1353" y="2746"/>
                <a:ext cx="52" cy="84"/>
              </a:xfrm>
              <a:custGeom>
                <a:avLst/>
                <a:gdLst>
                  <a:gd name="T0" fmla="*/ 52 w 52"/>
                  <a:gd name="T1" fmla="*/ 81 h 84"/>
                  <a:gd name="T2" fmla="*/ 51 w 52"/>
                  <a:gd name="T3" fmla="*/ 76 h 84"/>
                  <a:gd name="T4" fmla="*/ 45 w 52"/>
                  <a:gd name="T5" fmla="*/ 69 h 84"/>
                  <a:gd name="T6" fmla="*/ 37 w 52"/>
                  <a:gd name="T7" fmla="*/ 59 h 84"/>
                  <a:gd name="T8" fmla="*/ 29 w 52"/>
                  <a:gd name="T9" fmla="*/ 47 h 84"/>
                  <a:gd name="T10" fmla="*/ 18 w 52"/>
                  <a:gd name="T11" fmla="*/ 35 h 84"/>
                  <a:gd name="T12" fmla="*/ 9 w 52"/>
                  <a:gd name="T13" fmla="*/ 22 h 84"/>
                  <a:gd name="T14" fmla="*/ 3 w 52"/>
                  <a:gd name="T15" fmla="*/ 10 h 84"/>
                  <a:gd name="T16" fmla="*/ 0 w 52"/>
                  <a:gd name="T17" fmla="*/ 0 h 84"/>
                  <a:gd name="T18" fmla="*/ 3 w 52"/>
                  <a:gd name="T19" fmla="*/ 13 h 84"/>
                  <a:gd name="T20" fmla="*/ 9 w 52"/>
                  <a:gd name="T21" fmla="*/ 28 h 84"/>
                  <a:gd name="T22" fmla="*/ 18 w 52"/>
                  <a:gd name="T23" fmla="*/ 44 h 84"/>
                  <a:gd name="T24" fmla="*/ 26 w 52"/>
                  <a:gd name="T25" fmla="*/ 59 h 84"/>
                  <a:gd name="T26" fmla="*/ 34 w 52"/>
                  <a:gd name="T27" fmla="*/ 70 h 84"/>
                  <a:gd name="T28" fmla="*/ 42 w 52"/>
                  <a:gd name="T29" fmla="*/ 79 h 84"/>
                  <a:gd name="T30" fmla="*/ 48 w 52"/>
                  <a:gd name="T31" fmla="*/ 84 h 84"/>
                  <a:gd name="T32" fmla="*/ 52 w 52"/>
                  <a:gd name="T33" fmla="*/ 81 h 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2"/>
                  <a:gd name="T52" fmla="*/ 0 h 84"/>
                  <a:gd name="T53" fmla="*/ 52 w 52"/>
                  <a:gd name="T54" fmla="*/ 84 h 8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2" h="84">
                    <a:moveTo>
                      <a:pt x="52" y="81"/>
                    </a:moveTo>
                    <a:lnTo>
                      <a:pt x="51" y="76"/>
                    </a:lnTo>
                    <a:lnTo>
                      <a:pt x="45" y="69"/>
                    </a:lnTo>
                    <a:lnTo>
                      <a:pt x="37" y="59"/>
                    </a:lnTo>
                    <a:lnTo>
                      <a:pt x="29" y="47"/>
                    </a:lnTo>
                    <a:lnTo>
                      <a:pt x="18" y="35"/>
                    </a:lnTo>
                    <a:lnTo>
                      <a:pt x="9" y="22"/>
                    </a:lnTo>
                    <a:lnTo>
                      <a:pt x="3" y="10"/>
                    </a:lnTo>
                    <a:lnTo>
                      <a:pt x="0" y="0"/>
                    </a:lnTo>
                    <a:lnTo>
                      <a:pt x="3" y="13"/>
                    </a:lnTo>
                    <a:lnTo>
                      <a:pt x="9" y="28"/>
                    </a:lnTo>
                    <a:lnTo>
                      <a:pt x="18" y="44"/>
                    </a:lnTo>
                    <a:lnTo>
                      <a:pt x="26" y="59"/>
                    </a:lnTo>
                    <a:lnTo>
                      <a:pt x="34" y="70"/>
                    </a:lnTo>
                    <a:lnTo>
                      <a:pt x="42" y="79"/>
                    </a:lnTo>
                    <a:lnTo>
                      <a:pt x="48" y="84"/>
                    </a:lnTo>
                    <a:lnTo>
                      <a:pt x="52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6" name="Freeform 220"/>
              <p:cNvSpPr>
                <a:spLocks/>
              </p:cNvSpPr>
              <p:nvPr/>
            </p:nvSpPr>
            <p:spPr bwMode="auto">
              <a:xfrm>
                <a:off x="1349" y="2781"/>
                <a:ext cx="33" cy="61"/>
              </a:xfrm>
              <a:custGeom>
                <a:avLst/>
                <a:gdLst>
                  <a:gd name="T0" fmla="*/ 0 w 33"/>
                  <a:gd name="T1" fmla="*/ 0 h 61"/>
                  <a:gd name="T2" fmla="*/ 7 w 33"/>
                  <a:gd name="T3" fmla="*/ 19 h 61"/>
                  <a:gd name="T4" fmla="*/ 18 w 33"/>
                  <a:gd name="T5" fmla="*/ 40 h 61"/>
                  <a:gd name="T6" fmla="*/ 27 w 33"/>
                  <a:gd name="T7" fmla="*/ 58 h 61"/>
                  <a:gd name="T8" fmla="*/ 33 w 33"/>
                  <a:gd name="T9" fmla="*/ 61 h 61"/>
                  <a:gd name="T10" fmla="*/ 30 w 33"/>
                  <a:gd name="T11" fmla="*/ 49 h 61"/>
                  <a:gd name="T12" fmla="*/ 21 w 33"/>
                  <a:gd name="T13" fmla="*/ 31 h 61"/>
                  <a:gd name="T14" fmla="*/ 9 w 33"/>
                  <a:gd name="T15" fmla="*/ 13 h 61"/>
                  <a:gd name="T16" fmla="*/ 0 w 33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61"/>
                  <a:gd name="T29" fmla="*/ 33 w 33"/>
                  <a:gd name="T30" fmla="*/ 61 h 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61">
                    <a:moveTo>
                      <a:pt x="0" y="0"/>
                    </a:moveTo>
                    <a:lnTo>
                      <a:pt x="7" y="19"/>
                    </a:lnTo>
                    <a:lnTo>
                      <a:pt x="18" y="40"/>
                    </a:lnTo>
                    <a:lnTo>
                      <a:pt x="27" y="58"/>
                    </a:lnTo>
                    <a:lnTo>
                      <a:pt x="33" y="61"/>
                    </a:lnTo>
                    <a:lnTo>
                      <a:pt x="30" y="49"/>
                    </a:lnTo>
                    <a:lnTo>
                      <a:pt x="21" y="31"/>
                    </a:lnTo>
                    <a:lnTo>
                      <a:pt x="9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7" name="Freeform 221"/>
              <p:cNvSpPr>
                <a:spLocks/>
              </p:cNvSpPr>
              <p:nvPr/>
            </p:nvSpPr>
            <p:spPr bwMode="auto">
              <a:xfrm>
                <a:off x="1110" y="2296"/>
                <a:ext cx="88" cy="322"/>
              </a:xfrm>
              <a:custGeom>
                <a:avLst/>
                <a:gdLst>
                  <a:gd name="T0" fmla="*/ 77 w 88"/>
                  <a:gd name="T1" fmla="*/ 0 h 322"/>
                  <a:gd name="T2" fmla="*/ 80 w 88"/>
                  <a:gd name="T3" fmla="*/ 0 h 322"/>
                  <a:gd name="T4" fmla="*/ 83 w 88"/>
                  <a:gd name="T5" fmla="*/ 0 h 322"/>
                  <a:gd name="T6" fmla="*/ 86 w 88"/>
                  <a:gd name="T7" fmla="*/ 2 h 322"/>
                  <a:gd name="T8" fmla="*/ 88 w 88"/>
                  <a:gd name="T9" fmla="*/ 2 h 322"/>
                  <a:gd name="T10" fmla="*/ 54 w 88"/>
                  <a:gd name="T11" fmla="*/ 42 h 322"/>
                  <a:gd name="T12" fmla="*/ 32 w 88"/>
                  <a:gd name="T13" fmla="*/ 84 h 322"/>
                  <a:gd name="T14" fmla="*/ 18 w 88"/>
                  <a:gd name="T15" fmla="*/ 129 h 322"/>
                  <a:gd name="T16" fmla="*/ 12 w 88"/>
                  <a:gd name="T17" fmla="*/ 173 h 322"/>
                  <a:gd name="T18" fmla="*/ 10 w 88"/>
                  <a:gd name="T19" fmla="*/ 216 h 322"/>
                  <a:gd name="T20" fmla="*/ 13 w 88"/>
                  <a:gd name="T21" fmla="*/ 256 h 322"/>
                  <a:gd name="T22" fmla="*/ 19 w 88"/>
                  <a:gd name="T23" fmla="*/ 291 h 322"/>
                  <a:gd name="T24" fmla="*/ 23 w 88"/>
                  <a:gd name="T25" fmla="*/ 322 h 322"/>
                  <a:gd name="T26" fmla="*/ 12 w 88"/>
                  <a:gd name="T27" fmla="*/ 297 h 322"/>
                  <a:gd name="T28" fmla="*/ 3 w 88"/>
                  <a:gd name="T29" fmla="*/ 260 h 322"/>
                  <a:gd name="T30" fmla="*/ 0 w 88"/>
                  <a:gd name="T31" fmla="*/ 215 h 322"/>
                  <a:gd name="T32" fmla="*/ 3 w 88"/>
                  <a:gd name="T33" fmla="*/ 164 h 322"/>
                  <a:gd name="T34" fmla="*/ 12 w 88"/>
                  <a:gd name="T35" fmla="*/ 114 h 322"/>
                  <a:gd name="T36" fmla="*/ 26 w 88"/>
                  <a:gd name="T37" fmla="*/ 67 h 322"/>
                  <a:gd name="T38" fmla="*/ 47 w 88"/>
                  <a:gd name="T39" fmla="*/ 28 h 322"/>
                  <a:gd name="T40" fmla="*/ 77 w 88"/>
                  <a:gd name="T41" fmla="*/ 0 h 3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8"/>
                  <a:gd name="T64" fmla="*/ 0 h 322"/>
                  <a:gd name="T65" fmla="*/ 88 w 88"/>
                  <a:gd name="T66" fmla="*/ 322 h 3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8" h="322">
                    <a:moveTo>
                      <a:pt x="77" y="0"/>
                    </a:moveTo>
                    <a:lnTo>
                      <a:pt x="80" y="0"/>
                    </a:lnTo>
                    <a:lnTo>
                      <a:pt x="83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54" y="42"/>
                    </a:lnTo>
                    <a:lnTo>
                      <a:pt x="32" y="84"/>
                    </a:lnTo>
                    <a:lnTo>
                      <a:pt x="18" y="129"/>
                    </a:lnTo>
                    <a:lnTo>
                      <a:pt x="12" y="173"/>
                    </a:lnTo>
                    <a:lnTo>
                      <a:pt x="10" y="216"/>
                    </a:lnTo>
                    <a:lnTo>
                      <a:pt x="13" y="256"/>
                    </a:lnTo>
                    <a:lnTo>
                      <a:pt x="19" y="291"/>
                    </a:lnTo>
                    <a:lnTo>
                      <a:pt x="23" y="322"/>
                    </a:lnTo>
                    <a:lnTo>
                      <a:pt x="12" y="297"/>
                    </a:lnTo>
                    <a:lnTo>
                      <a:pt x="3" y="260"/>
                    </a:lnTo>
                    <a:lnTo>
                      <a:pt x="0" y="215"/>
                    </a:lnTo>
                    <a:lnTo>
                      <a:pt x="3" y="164"/>
                    </a:lnTo>
                    <a:lnTo>
                      <a:pt x="12" y="114"/>
                    </a:lnTo>
                    <a:lnTo>
                      <a:pt x="26" y="67"/>
                    </a:lnTo>
                    <a:lnTo>
                      <a:pt x="47" y="2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8" name="Freeform 222"/>
              <p:cNvSpPr>
                <a:spLocks/>
              </p:cNvSpPr>
              <p:nvPr/>
            </p:nvSpPr>
            <p:spPr bwMode="auto">
              <a:xfrm>
                <a:off x="1120" y="2567"/>
                <a:ext cx="64" cy="43"/>
              </a:xfrm>
              <a:custGeom>
                <a:avLst/>
                <a:gdLst>
                  <a:gd name="T0" fmla="*/ 0 w 64"/>
                  <a:gd name="T1" fmla="*/ 0 h 43"/>
                  <a:gd name="T2" fmla="*/ 6 w 64"/>
                  <a:gd name="T3" fmla="*/ 9 h 43"/>
                  <a:gd name="T4" fmla="*/ 15 w 64"/>
                  <a:gd name="T5" fmla="*/ 17 h 43"/>
                  <a:gd name="T6" fmla="*/ 24 w 64"/>
                  <a:gd name="T7" fmla="*/ 25 h 43"/>
                  <a:gd name="T8" fmla="*/ 34 w 64"/>
                  <a:gd name="T9" fmla="*/ 32 h 43"/>
                  <a:gd name="T10" fmla="*/ 44 w 64"/>
                  <a:gd name="T11" fmla="*/ 38 h 43"/>
                  <a:gd name="T12" fmla="*/ 53 w 64"/>
                  <a:gd name="T13" fmla="*/ 41 h 43"/>
                  <a:gd name="T14" fmla="*/ 61 w 64"/>
                  <a:gd name="T15" fmla="*/ 43 h 43"/>
                  <a:gd name="T16" fmla="*/ 64 w 64"/>
                  <a:gd name="T17" fmla="*/ 41 h 43"/>
                  <a:gd name="T18" fmla="*/ 64 w 64"/>
                  <a:gd name="T19" fmla="*/ 38 h 43"/>
                  <a:gd name="T20" fmla="*/ 58 w 64"/>
                  <a:gd name="T21" fmla="*/ 34 h 43"/>
                  <a:gd name="T22" fmla="*/ 50 w 64"/>
                  <a:gd name="T23" fmla="*/ 29 h 43"/>
                  <a:gd name="T24" fmla="*/ 42 w 64"/>
                  <a:gd name="T25" fmla="*/ 25 h 43"/>
                  <a:gd name="T26" fmla="*/ 30 w 64"/>
                  <a:gd name="T27" fmla="*/ 19 h 43"/>
                  <a:gd name="T28" fmla="*/ 19 w 64"/>
                  <a:gd name="T29" fmla="*/ 13 h 43"/>
                  <a:gd name="T30" fmla="*/ 9 w 64"/>
                  <a:gd name="T31" fmla="*/ 7 h 43"/>
                  <a:gd name="T32" fmla="*/ 0 w 64"/>
                  <a:gd name="T33" fmla="*/ 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4"/>
                  <a:gd name="T52" fmla="*/ 0 h 43"/>
                  <a:gd name="T53" fmla="*/ 64 w 64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4" h="43">
                    <a:moveTo>
                      <a:pt x="0" y="0"/>
                    </a:moveTo>
                    <a:lnTo>
                      <a:pt x="6" y="9"/>
                    </a:lnTo>
                    <a:lnTo>
                      <a:pt x="15" y="17"/>
                    </a:lnTo>
                    <a:lnTo>
                      <a:pt x="24" y="25"/>
                    </a:lnTo>
                    <a:lnTo>
                      <a:pt x="34" y="32"/>
                    </a:lnTo>
                    <a:lnTo>
                      <a:pt x="44" y="38"/>
                    </a:lnTo>
                    <a:lnTo>
                      <a:pt x="53" y="41"/>
                    </a:lnTo>
                    <a:lnTo>
                      <a:pt x="61" y="43"/>
                    </a:lnTo>
                    <a:lnTo>
                      <a:pt x="64" y="41"/>
                    </a:lnTo>
                    <a:lnTo>
                      <a:pt x="64" y="38"/>
                    </a:lnTo>
                    <a:lnTo>
                      <a:pt x="58" y="34"/>
                    </a:lnTo>
                    <a:lnTo>
                      <a:pt x="50" y="29"/>
                    </a:lnTo>
                    <a:lnTo>
                      <a:pt x="42" y="25"/>
                    </a:lnTo>
                    <a:lnTo>
                      <a:pt x="30" y="19"/>
                    </a:lnTo>
                    <a:lnTo>
                      <a:pt x="19" y="13"/>
                    </a:lnTo>
                    <a:lnTo>
                      <a:pt x="9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69" name="Freeform 223"/>
              <p:cNvSpPr>
                <a:spLocks/>
              </p:cNvSpPr>
              <p:nvPr/>
            </p:nvSpPr>
            <p:spPr bwMode="auto">
              <a:xfrm>
                <a:off x="1117" y="2536"/>
                <a:ext cx="76" cy="63"/>
              </a:xfrm>
              <a:custGeom>
                <a:avLst/>
                <a:gdLst>
                  <a:gd name="T0" fmla="*/ 76 w 76"/>
                  <a:gd name="T1" fmla="*/ 63 h 63"/>
                  <a:gd name="T2" fmla="*/ 71 w 76"/>
                  <a:gd name="T3" fmla="*/ 63 h 63"/>
                  <a:gd name="T4" fmla="*/ 64 w 76"/>
                  <a:gd name="T5" fmla="*/ 60 h 63"/>
                  <a:gd name="T6" fmla="*/ 53 w 76"/>
                  <a:gd name="T7" fmla="*/ 54 h 63"/>
                  <a:gd name="T8" fmla="*/ 40 w 76"/>
                  <a:gd name="T9" fmla="*/ 47 h 63"/>
                  <a:gd name="T10" fmla="*/ 27 w 76"/>
                  <a:gd name="T11" fmla="*/ 37 h 63"/>
                  <a:gd name="T12" fmla="*/ 15 w 76"/>
                  <a:gd name="T13" fmla="*/ 25 h 63"/>
                  <a:gd name="T14" fmla="*/ 6 w 76"/>
                  <a:gd name="T15" fmla="*/ 13 h 63"/>
                  <a:gd name="T16" fmla="*/ 0 w 76"/>
                  <a:gd name="T17" fmla="*/ 0 h 63"/>
                  <a:gd name="T18" fmla="*/ 8 w 76"/>
                  <a:gd name="T19" fmla="*/ 7 h 63"/>
                  <a:gd name="T20" fmla="*/ 19 w 76"/>
                  <a:gd name="T21" fmla="*/ 16 h 63"/>
                  <a:gd name="T22" fmla="*/ 33 w 76"/>
                  <a:gd name="T23" fmla="*/ 26 h 63"/>
                  <a:gd name="T24" fmla="*/ 46 w 76"/>
                  <a:gd name="T25" fmla="*/ 35 h 63"/>
                  <a:gd name="T26" fmla="*/ 58 w 76"/>
                  <a:gd name="T27" fmla="*/ 44 h 63"/>
                  <a:gd name="T28" fmla="*/ 68 w 76"/>
                  <a:gd name="T29" fmla="*/ 53 h 63"/>
                  <a:gd name="T30" fmla="*/ 74 w 76"/>
                  <a:gd name="T31" fmla="*/ 59 h 63"/>
                  <a:gd name="T32" fmla="*/ 76 w 76"/>
                  <a:gd name="T33" fmla="*/ 63 h 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63"/>
                  <a:gd name="T53" fmla="*/ 76 w 76"/>
                  <a:gd name="T54" fmla="*/ 63 h 6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63">
                    <a:moveTo>
                      <a:pt x="76" y="63"/>
                    </a:moveTo>
                    <a:lnTo>
                      <a:pt x="71" y="63"/>
                    </a:lnTo>
                    <a:lnTo>
                      <a:pt x="64" y="60"/>
                    </a:lnTo>
                    <a:lnTo>
                      <a:pt x="53" y="54"/>
                    </a:lnTo>
                    <a:lnTo>
                      <a:pt x="40" y="47"/>
                    </a:lnTo>
                    <a:lnTo>
                      <a:pt x="27" y="37"/>
                    </a:lnTo>
                    <a:lnTo>
                      <a:pt x="15" y="25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8" y="7"/>
                    </a:lnTo>
                    <a:lnTo>
                      <a:pt x="19" y="16"/>
                    </a:lnTo>
                    <a:lnTo>
                      <a:pt x="33" y="26"/>
                    </a:lnTo>
                    <a:lnTo>
                      <a:pt x="46" y="35"/>
                    </a:lnTo>
                    <a:lnTo>
                      <a:pt x="58" y="44"/>
                    </a:lnTo>
                    <a:lnTo>
                      <a:pt x="68" y="53"/>
                    </a:lnTo>
                    <a:lnTo>
                      <a:pt x="74" y="59"/>
                    </a:lnTo>
                    <a:lnTo>
                      <a:pt x="76" y="6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0" name="Freeform 224"/>
              <p:cNvSpPr>
                <a:spLocks/>
              </p:cNvSpPr>
              <p:nvPr/>
            </p:nvSpPr>
            <p:spPr bwMode="auto">
              <a:xfrm>
                <a:off x="1114" y="2475"/>
                <a:ext cx="90" cy="83"/>
              </a:xfrm>
              <a:custGeom>
                <a:avLst/>
                <a:gdLst>
                  <a:gd name="T0" fmla="*/ 90 w 90"/>
                  <a:gd name="T1" fmla="*/ 81 h 83"/>
                  <a:gd name="T2" fmla="*/ 86 w 90"/>
                  <a:gd name="T3" fmla="*/ 83 h 83"/>
                  <a:gd name="T4" fmla="*/ 76 w 90"/>
                  <a:gd name="T5" fmla="*/ 78 h 83"/>
                  <a:gd name="T6" fmla="*/ 62 w 90"/>
                  <a:gd name="T7" fmla="*/ 70 h 83"/>
                  <a:gd name="T8" fmla="*/ 48 w 90"/>
                  <a:gd name="T9" fmla="*/ 58 h 83"/>
                  <a:gd name="T10" fmla="*/ 33 w 90"/>
                  <a:gd name="T11" fmla="*/ 43 h 83"/>
                  <a:gd name="T12" fmla="*/ 18 w 90"/>
                  <a:gd name="T13" fmla="*/ 28 h 83"/>
                  <a:gd name="T14" fmla="*/ 8 w 90"/>
                  <a:gd name="T15" fmla="*/ 13 h 83"/>
                  <a:gd name="T16" fmla="*/ 0 w 90"/>
                  <a:gd name="T17" fmla="*/ 0 h 83"/>
                  <a:gd name="T18" fmla="*/ 8 w 90"/>
                  <a:gd name="T19" fmla="*/ 6 h 83"/>
                  <a:gd name="T20" fmla="*/ 19 w 90"/>
                  <a:gd name="T21" fmla="*/ 16 h 83"/>
                  <a:gd name="T22" fmla="*/ 34 w 90"/>
                  <a:gd name="T23" fmla="*/ 28 h 83"/>
                  <a:gd name="T24" fmla="*/ 52 w 90"/>
                  <a:gd name="T25" fmla="*/ 41 h 83"/>
                  <a:gd name="T26" fmla="*/ 67 w 90"/>
                  <a:gd name="T27" fmla="*/ 55 h 83"/>
                  <a:gd name="T28" fmla="*/ 80 w 90"/>
                  <a:gd name="T29" fmla="*/ 67 h 83"/>
                  <a:gd name="T30" fmla="*/ 89 w 90"/>
                  <a:gd name="T31" fmla="*/ 75 h 83"/>
                  <a:gd name="T32" fmla="*/ 90 w 90"/>
                  <a:gd name="T33" fmla="*/ 81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0"/>
                  <a:gd name="T52" fmla="*/ 0 h 83"/>
                  <a:gd name="T53" fmla="*/ 90 w 90"/>
                  <a:gd name="T54" fmla="*/ 83 h 8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0" h="83">
                    <a:moveTo>
                      <a:pt x="90" y="81"/>
                    </a:moveTo>
                    <a:lnTo>
                      <a:pt x="86" y="83"/>
                    </a:lnTo>
                    <a:lnTo>
                      <a:pt x="76" y="78"/>
                    </a:lnTo>
                    <a:lnTo>
                      <a:pt x="62" y="70"/>
                    </a:lnTo>
                    <a:lnTo>
                      <a:pt x="48" y="58"/>
                    </a:lnTo>
                    <a:lnTo>
                      <a:pt x="33" y="43"/>
                    </a:lnTo>
                    <a:lnTo>
                      <a:pt x="18" y="28"/>
                    </a:lnTo>
                    <a:lnTo>
                      <a:pt x="8" y="13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6"/>
                    </a:lnTo>
                    <a:lnTo>
                      <a:pt x="34" y="28"/>
                    </a:lnTo>
                    <a:lnTo>
                      <a:pt x="52" y="41"/>
                    </a:lnTo>
                    <a:lnTo>
                      <a:pt x="67" y="55"/>
                    </a:lnTo>
                    <a:lnTo>
                      <a:pt x="80" y="67"/>
                    </a:lnTo>
                    <a:lnTo>
                      <a:pt x="89" y="75"/>
                    </a:lnTo>
                    <a:lnTo>
                      <a:pt x="90" y="8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1" name="Freeform 225"/>
              <p:cNvSpPr>
                <a:spLocks/>
              </p:cNvSpPr>
              <p:nvPr/>
            </p:nvSpPr>
            <p:spPr bwMode="auto">
              <a:xfrm>
                <a:off x="1122" y="2417"/>
                <a:ext cx="97" cy="76"/>
              </a:xfrm>
              <a:custGeom>
                <a:avLst/>
                <a:gdLst>
                  <a:gd name="T0" fmla="*/ 97 w 97"/>
                  <a:gd name="T1" fmla="*/ 74 h 76"/>
                  <a:gd name="T2" fmla="*/ 91 w 97"/>
                  <a:gd name="T3" fmla="*/ 76 h 76"/>
                  <a:gd name="T4" fmla="*/ 79 w 97"/>
                  <a:gd name="T5" fmla="*/ 71 h 76"/>
                  <a:gd name="T6" fmla="*/ 65 w 97"/>
                  <a:gd name="T7" fmla="*/ 64 h 76"/>
                  <a:gd name="T8" fmla="*/ 48 w 97"/>
                  <a:gd name="T9" fmla="*/ 52 h 76"/>
                  <a:gd name="T10" fmla="*/ 32 w 97"/>
                  <a:gd name="T11" fmla="*/ 39 h 76"/>
                  <a:gd name="T12" fmla="*/ 17 w 97"/>
                  <a:gd name="T13" fmla="*/ 26 h 76"/>
                  <a:gd name="T14" fmla="*/ 6 w 97"/>
                  <a:gd name="T15" fmla="*/ 12 h 76"/>
                  <a:gd name="T16" fmla="*/ 0 w 97"/>
                  <a:gd name="T17" fmla="*/ 0 h 76"/>
                  <a:gd name="T18" fmla="*/ 7 w 97"/>
                  <a:gd name="T19" fmla="*/ 5 h 76"/>
                  <a:gd name="T20" fmla="*/ 20 w 97"/>
                  <a:gd name="T21" fmla="*/ 14 h 76"/>
                  <a:gd name="T22" fmla="*/ 37 w 97"/>
                  <a:gd name="T23" fmla="*/ 24 h 76"/>
                  <a:gd name="T24" fmla="*/ 54 w 97"/>
                  <a:gd name="T25" fmla="*/ 37 h 76"/>
                  <a:gd name="T26" fmla="*/ 71 w 97"/>
                  <a:gd name="T27" fmla="*/ 49 h 76"/>
                  <a:gd name="T28" fmla="*/ 85 w 97"/>
                  <a:gd name="T29" fmla="*/ 61 h 76"/>
                  <a:gd name="T30" fmla="*/ 94 w 97"/>
                  <a:gd name="T31" fmla="*/ 70 h 76"/>
                  <a:gd name="T32" fmla="*/ 97 w 97"/>
                  <a:gd name="T33" fmla="*/ 74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7"/>
                  <a:gd name="T52" fmla="*/ 0 h 76"/>
                  <a:gd name="T53" fmla="*/ 97 w 97"/>
                  <a:gd name="T54" fmla="*/ 76 h 7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7" h="76">
                    <a:moveTo>
                      <a:pt x="97" y="74"/>
                    </a:moveTo>
                    <a:lnTo>
                      <a:pt x="91" y="76"/>
                    </a:lnTo>
                    <a:lnTo>
                      <a:pt x="79" y="71"/>
                    </a:lnTo>
                    <a:lnTo>
                      <a:pt x="65" y="64"/>
                    </a:lnTo>
                    <a:lnTo>
                      <a:pt x="48" y="52"/>
                    </a:lnTo>
                    <a:lnTo>
                      <a:pt x="32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4"/>
                    </a:lnTo>
                    <a:lnTo>
                      <a:pt x="37" y="24"/>
                    </a:lnTo>
                    <a:lnTo>
                      <a:pt x="54" y="37"/>
                    </a:lnTo>
                    <a:lnTo>
                      <a:pt x="71" y="49"/>
                    </a:lnTo>
                    <a:lnTo>
                      <a:pt x="85" y="61"/>
                    </a:lnTo>
                    <a:lnTo>
                      <a:pt x="94" y="70"/>
                    </a:lnTo>
                    <a:lnTo>
                      <a:pt x="97" y="74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2" name="Freeform 226"/>
              <p:cNvSpPr>
                <a:spLocks/>
              </p:cNvSpPr>
              <p:nvPr/>
            </p:nvSpPr>
            <p:spPr bwMode="auto">
              <a:xfrm>
                <a:off x="1133" y="2394"/>
                <a:ext cx="89" cy="65"/>
              </a:xfrm>
              <a:custGeom>
                <a:avLst/>
                <a:gdLst>
                  <a:gd name="T0" fmla="*/ 89 w 89"/>
                  <a:gd name="T1" fmla="*/ 65 h 65"/>
                  <a:gd name="T2" fmla="*/ 85 w 89"/>
                  <a:gd name="T3" fmla="*/ 65 h 65"/>
                  <a:gd name="T4" fmla="*/ 74 w 89"/>
                  <a:gd name="T5" fmla="*/ 60 h 65"/>
                  <a:gd name="T6" fmla="*/ 61 w 89"/>
                  <a:gd name="T7" fmla="*/ 53 h 65"/>
                  <a:gd name="T8" fmla="*/ 45 w 89"/>
                  <a:gd name="T9" fmla="*/ 43 h 65"/>
                  <a:gd name="T10" fmla="*/ 29 w 89"/>
                  <a:gd name="T11" fmla="*/ 32 h 65"/>
                  <a:gd name="T12" fmla="*/ 15 w 89"/>
                  <a:gd name="T13" fmla="*/ 20 h 65"/>
                  <a:gd name="T14" fmla="*/ 5 w 89"/>
                  <a:gd name="T15" fmla="*/ 9 h 65"/>
                  <a:gd name="T16" fmla="*/ 0 w 89"/>
                  <a:gd name="T17" fmla="*/ 0 h 65"/>
                  <a:gd name="T18" fmla="*/ 9 w 89"/>
                  <a:gd name="T19" fmla="*/ 6 h 65"/>
                  <a:gd name="T20" fmla="*/ 21 w 89"/>
                  <a:gd name="T21" fmla="*/ 13 h 65"/>
                  <a:gd name="T22" fmla="*/ 37 w 89"/>
                  <a:gd name="T23" fmla="*/ 22 h 65"/>
                  <a:gd name="T24" fmla="*/ 54 w 89"/>
                  <a:gd name="T25" fmla="*/ 31 h 65"/>
                  <a:gd name="T26" fmla="*/ 68 w 89"/>
                  <a:gd name="T27" fmla="*/ 41 h 65"/>
                  <a:gd name="T28" fmla="*/ 80 w 89"/>
                  <a:gd name="T29" fmla="*/ 50 h 65"/>
                  <a:gd name="T30" fmla="*/ 88 w 89"/>
                  <a:gd name="T31" fmla="*/ 59 h 65"/>
                  <a:gd name="T32" fmla="*/ 89 w 89"/>
                  <a:gd name="T33" fmla="*/ 6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9"/>
                  <a:gd name="T52" fmla="*/ 0 h 65"/>
                  <a:gd name="T53" fmla="*/ 89 w 89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9" h="65">
                    <a:moveTo>
                      <a:pt x="89" y="65"/>
                    </a:moveTo>
                    <a:lnTo>
                      <a:pt x="85" y="65"/>
                    </a:lnTo>
                    <a:lnTo>
                      <a:pt x="74" y="60"/>
                    </a:lnTo>
                    <a:lnTo>
                      <a:pt x="61" y="53"/>
                    </a:lnTo>
                    <a:lnTo>
                      <a:pt x="45" y="43"/>
                    </a:lnTo>
                    <a:lnTo>
                      <a:pt x="29" y="32"/>
                    </a:lnTo>
                    <a:lnTo>
                      <a:pt x="15" y="20"/>
                    </a:lnTo>
                    <a:lnTo>
                      <a:pt x="5" y="9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1" y="13"/>
                    </a:lnTo>
                    <a:lnTo>
                      <a:pt x="37" y="22"/>
                    </a:lnTo>
                    <a:lnTo>
                      <a:pt x="54" y="31"/>
                    </a:lnTo>
                    <a:lnTo>
                      <a:pt x="68" y="41"/>
                    </a:lnTo>
                    <a:lnTo>
                      <a:pt x="80" y="50"/>
                    </a:lnTo>
                    <a:lnTo>
                      <a:pt x="88" y="59"/>
                    </a:lnTo>
                    <a:lnTo>
                      <a:pt x="89" y="6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3" name="Freeform 227"/>
              <p:cNvSpPr>
                <a:spLocks/>
              </p:cNvSpPr>
              <p:nvPr/>
            </p:nvSpPr>
            <p:spPr bwMode="auto">
              <a:xfrm>
                <a:off x="1145" y="2348"/>
                <a:ext cx="76" cy="55"/>
              </a:xfrm>
              <a:custGeom>
                <a:avLst/>
                <a:gdLst>
                  <a:gd name="T0" fmla="*/ 76 w 76"/>
                  <a:gd name="T1" fmla="*/ 53 h 55"/>
                  <a:gd name="T2" fmla="*/ 71 w 76"/>
                  <a:gd name="T3" fmla="*/ 55 h 55"/>
                  <a:gd name="T4" fmla="*/ 62 w 76"/>
                  <a:gd name="T5" fmla="*/ 53 h 55"/>
                  <a:gd name="T6" fmla="*/ 52 w 76"/>
                  <a:gd name="T7" fmla="*/ 49 h 55"/>
                  <a:gd name="T8" fmla="*/ 39 w 76"/>
                  <a:gd name="T9" fmla="*/ 41 h 55"/>
                  <a:gd name="T10" fmla="*/ 27 w 76"/>
                  <a:gd name="T11" fmla="*/ 34 h 55"/>
                  <a:gd name="T12" fmla="*/ 15 w 76"/>
                  <a:gd name="T13" fmla="*/ 24 h 55"/>
                  <a:gd name="T14" fmla="*/ 6 w 76"/>
                  <a:gd name="T15" fmla="*/ 12 h 55"/>
                  <a:gd name="T16" fmla="*/ 0 w 76"/>
                  <a:gd name="T17" fmla="*/ 0 h 55"/>
                  <a:gd name="T18" fmla="*/ 8 w 76"/>
                  <a:gd name="T19" fmla="*/ 6 h 55"/>
                  <a:gd name="T20" fmla="*/ 19 w 76"/>
                  <a:gd name="T21" fmla="*/ 12 h 55"/>
                  <a:gd name="T22" fmla="*/ 33 w 76"/>
                  <a:gd name="T23" fmla="*/ 21 h 55"/>
                  <a:gd name="T24" fmla="*/ 46 w 76"/>
                  <a:gd name="T25" fmla="*/ 28 h 55"/>
                  <a:gd name="T26" fmla="*/ 58 w 76"/>
                  <a:gd name="T27" fmla="*/ 37 h 55"/>
                  <a:gd name="T28" fmla="*/ 68 w 76"/>
                  <a:gd name="T29" fmla="*/ 43 h 55"/>
                  <a:gd name="T30" fmla="*/ 74 w 76"/>
                  <a:gd name="T31" fmla="*/ 49 h 55"/>
                  <a:gd name="T32" fmla="*/ 76 w 76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6"/>
                  <a:gd name="T52" fmla="*/ 0 h 55"/>
                  <a:gd name="T53" fmla="*/ 76 w 76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6" h="55">
                    <a:moveTo>
                      <a:pt x="76" y="53"/>
                    </a:moveTo>
                    <a:lnTo>
                      <a:pt x="71" y="55"/>
                    </a:lnTo>
                    <a:lnTo>
                      <a:pt x="62" y="53"/>
                    </a:lnTo>
                    <a:lnTo>
                      <a:pt x="52" y="49"/>
                    </a:lnTo>
                    <a:lnTo>
                      <a:pt x="39" y="41"/>
                    </a:lnTo>
                    <a:lnTo>
                      <a:pt x="27" y="34"/>
                    </a:lnTo>
                    <a:lnTo>
                      <a:pt x="15" y="24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8" y="6"/>
                    </a:lnTo>
                    <a:lnTo>
                      <a:pt x="19" y="12"/>
                    </a:lnTo>
                    <a:lnTo>
                      <a:pt x="33" y="21"/>
                    </a:lnTo>
                    <a:lnTo>
                      <a:pt x="46" y="28"/>
                    </a:lnTo>
                    <a:lnTo>
                      <a:pt x="58" y="37"/>
                    </a:lnTo>
                    <a:lnTo>
                      <a:pt x="68" y="43"/>
                    </a:lnTo>
                    <a:lnTo>
                      <a:pt x="74" y="49"/>
                    </a:lnTo>
                    <a:lnTo>
                      <a:pt x="76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4" name="Freeform 228"/>
              <p:cNvSpPr>
                <a:spLocks/>
              </p:cNvSpPr>
              <p:nvPr/>
            </p:nvSpPr>
            <p:spPr bwMode="auto">
              <a:xfrm>
                <a:off x="1191" y="2308"/>
                <a:ext cx="44" cy="15"/>
              </a:xfrm>
              <a:custGeom>
                <a:avLst/>
                <a:gdLst>
                  <a:gd name="T0" fmla="*/ 44 w 44"/>
                  <a:gd name="T1" fmla="*/ 10 h 15"/>
                  <a:gd name="T2" fmla="*/ 41 w 44"/>
                  <a:gd name="T3" fmla="*/ 13 h 15"/>
                  <a:gd name="T4" fmla="*/ 36 w 44"/>
                  <a:gd name="T5" fmla="*/ 15 h 15"/>
                  <a:gd name="T6" fmla="*/ 30 w 44"/>
                  <a:gd name="T7" fmla="*/ 15 h 15"/>
                  <a:gd name="T8" fmla="*/ 21 w 44"/>
                  <a:gd name="T9" fmla="*/ 15 h 15"/>
                  <a:gd name="T10" fmla="*/ 13 w 44"/>
                  <a:gd name="T11" fmla="*/ 13 h 15"/>
                  <a:gd name="T12" fmla="*/ 6 w 44"/>
                  <a:gd name="T13" fmla="*/ 10 h 15"/>
                  <a:gd name="T14" fmla="*/ 2 w 44"/>
                  <a:gd name="T15" fmla="*/ 6 h 15"/>
                  <a:gd name="T16" fmla="*/ 0 w 44"/>
                  <a:gd name="T17" fmla="*/ 0 h 15"/>
                  <a:gd name="T18" fmla="*/ 6 w 44"/>
                  <a:gd name="T19" fmla="*/ 4 h 15"/>
                  <a:gd name="T20" fmla="*/ 12 w 44"/>
                  <a:gd name="T21" fmla="*/ 6 h 15"/>
                  <a:gd name="T22" fmla="*/ 21 w 44"/>
                  <a:gd name="T23" fmla="*/ 6 h 15"/>
                  <a:gd name="T24" fmla="*/ 30 w 44"/>
                  <a:gd name="T25" fmla="*/ 6 h 15"/>
                  <a:gd name="T26" fmla="*/ 37 w 44"/>
                  <a:gd name="T27" fmla="*/ 6 h 15"/>
                  <a:gd name="T28" fmla="*/ 41 w 44"/>
                  <a:gd name="T29" fmla="*/ 6 h 15"/>
                  <a:gd name="T30" fmla="*/ 44 w 44"/>
                  <a:gd name="T31" fmla="*/ 7 h 15"/>
                  <a:gd name="T32" fmla="*/ 44 w 44"/>
                  <a:gd name="T33" fmla="*/ 10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15"/>
                  <a:gd name="T53" fmla="*/ 44 w 44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15">
                    <a:moveTo>
                      <a:pt x="44" y="10"/>
                    </a:moveTo>
                    <a:lnTo>
                      <a:pt x="41" y="13"/>
                    </a:lnTo>
                    <a:lnTo>
                      <a:pt x="36" y="15"/>
                    </a:lnTo>
                    <a:lnTo>
                      <a:pt x="30" y="15"/>
                    </a:lnTo>
                    <a:lnTo>
                      <a:pt x="21" y="15"/>
                    </a:lnTo>
                    <a:lnTo>
                      <a:pt x="13" y="13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lnTo>
                      <a:pt x="6" y="4"/>
                    </a:lnTo>
                    <a:lnTo>
                      <a:pt x="12" y="6"/>
                    </a:lnTo>
                    <a:lnTo>
                      <a:pt x="21" y="6"/>
                    </a:lnTo>
                    <a:lnTo>
                      <a:pt x="30" y="6"/>
                    </a:lnTo>
                    <a:lnTo>
                      <a:pt x="37" y="6"/>
                    </a:lnTo>
                    <a:lnTo>
                      <a:pt x="41" y="6"/>
                    </a:lnTo>
                    <a:lnTo>
                      <a:pt x="44" y="7"/>
                    </a:ln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5" name="Freeform 229"/>
              <p:cNvSpPr>
                <a:spLocks/>
              </p:cNvSpPr>
              <p:nvPr/>
            </p:nvSpPr>
            <p:spPr bwMode="auto">
              <a:xfrm>
                <a:off x="1113" y="2503"/>
                <a:ext cx="84" cy="73"/>
              </a:xfrm>
              <a:custGeom>
                <a:avLst/>
                <a:gdLst>
                  <a:gd name="T0" fmla="*/ 84 w 84"/>
                  <a:gd name="T1" fmla="*/ 71 h 73"/>
                  <a:gd name="T2" fmla="*/ 80 w 84"/>
                  <a:gd name="T3" fmla="*/ 73 h 73"/>
                  <a:gd name="T4" fmla="*/ 71 w 84"/>
                  <a:gd name="T5" fmla="*/ 68 h 73"/>
                  <a:gd name="T6" fmla="*/ 57 w 84"/>
                  <a:gd name="T7" fmla="*/ 62 h 73"/>
                  <a:gd name="T8" fmla="*/ 44 w 84"/>
                  <a:gd name="T9" fmla="*/ 52 h 73"/>
                  <a:gd name="T10" fmla="*/ 29 w 84"/>
                  <a:gd name="T11" fmla="*/ 40 h 73"/>
                  <a:gd name="T12" fmla="*/ 18 w 84"/>
                  <a:gd name="T13" fmla="*/ 27 h 73"/>
                  <a:gd name="T14" fmla="*/ 7 w 84"/>
                  <a:gd name="T15" fmla="*/ 13 h 73"/>
                  <a:gd name="T16" fmla="*/ 0 w 84"/>
                  <a:gd name="T17" fmla="*/ 0 h 73"/>
                  <a:gd name="T18" fmla="*/ 7 w 84"/>
                  <a:gd name="T19" fmla="*/ 6 h 73"/>
                  <a:gd name="T20" fmla="*/ 18 w 84"/>
                  <a:gd name="T21" fmla="*/ 13 h 73"/>
                  <a:gd name="T22" fmla="*/ 32 w 84"/>
                  <a:gd name="T23" fmla="*/ 24 h 73"/>
                  <a:gd name="T24" fmla="*/ 47 w 84"/>
                  <a:gd name="T25" fmla="*/ 36 h 73"/>
                  <a:gd name="T26" fmla="*/ 62 w 84"/>
                  <a:gd name="T27" fmla="*/ 47 h 73"/>
                  <a:gd name="T28" fmla="*/ 74 w 84"/>
                  <a:gd name="T29" fmla="*/ 58 h 73"/>
                  <a:gd name="T30" fmla="*/ 83 w 84"/>
                  <a:gd name="T31" fmla="*/ 65 h 73"/>
                  <a:gd name="T32" fmla="*/ 84 w 84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4"/>
                  <a:gd name="T52" fmla="*/ 0 h 73"/>
                  <a:gd name="T53" fmla="*/ 84 w 84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4" h="73">
                    <a:moveTo>
                      <a:pt x="84" y="71"/>
                    </a:moveTo>
                    <a:lnTo>
                      <a:pt x="80" y="73"/>
                    </a:lnTo>
                    <a:lnTo>
                      <a:pt x="71" y="68"/>
                    </a:lnTo>
                    <a:lnTo>
                      <a:pt x="57" y="62"/>
                    </a:lnTo>
                    <a:lnTo>
                      <a:pt x="44" y="52"/>
                    </a:lnTo>
                    <a:lnTo>
                      <a:pt x="29" y="40"/>
                    </a:lnTo>
                    <a:lnTo>
                      <a:pt x="18" y="27"/>
                    </a:lnTo>
                    <a:lnTo>
                      <a:pt x="7" y="13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8" y="13"/>
                    </a:lnTo>
                    <a:lnTo>
                      <a:pt x="32" y="24"/>
                    </a:lnTo>
                    <a:lnTo>
                      <a:pt x="47" y="36"/>
                    </a:lnTo>
                    <a:lnTo>
                      <a:pt x="62" y="47"/>
                    </a:lnTo>
                    <a:lnTo>
                      <a:pt x="74" y="58"/>
                    </a:lnTo>
                    <a:lnTo>
                      <a:pt x="83" y="65"/>
                    </a:lnTo>
                    <a:lnTo>
                      <a:pt x="84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6" name="Freeform 230"/>
              <p:cNvSpPr>
                <a:spLocks/>
              </p:cNvSpPr>
              <p:nvPr/>
            </p:nvSpPr>
            <p:spPr bwMode="auto">
              <a:xfrm>
                <a:off x="1116" y="2448"/>
                <a:ext cx="96" cy="73"/>
              </a:xfrm>
              <a:custGeom>
                <a:avLst/>
                <a:gdLst>
                  <a:gd name="T0" fmla="*/ 96 w 96"/>
                  <a:gd name="T1" fmla="*/ 71 h 73"/>
                  <a:gd name="T2" fmla="*/ 90 w 96"/>
                  <a:gd name="T3" fmla="*/ 73 h 73"/>
                  <a:gd name="T4" fmla="*/ 78 w 96"/>
                  <a:gd name="T5" fmla="*/ 68 h 73"/>
                  <a:gd name="T6" fmla="*/ 65 w 96"/>
                  <a:gd name="T7" fmla="*/ 61 h 73"/>
                  <a:gd name="T8" fmla="*/ 48 w 96"/>
                  <a:gd name="T9" fmla="*/ 51 h 73"/>
                  <a:gd name="T10" fmla="*/ 31 w 96"/>
                  <a:gd name="T11" fmla="*/ 39 h 73"/>
                  <a:gd name="T12" fmla="*/ 17 w 96"/>
                  <a:gd name="T13" fmla="*/ 26 h 73"/>
                  <a:gd name="T14" fmla="*/ 6 w 96"/>
                  <a:gd name="T15" fmla="*/ 12 h 73"/>
                  <a:gd name="T16" fmla="*/ 0 w 96"/>
                  <a:gd name="T17" fmla="*/ 0 h 73"/>
                  <a:gd name="T18" fmla="*/ 7 w 96"/>
                  <a:gd name="T19" fmla="*/ 5 h 73"/>
                  <a:gd name="T20" fmla="*/ 20 w 96"/>
                  <a:gd name="T21" fmla="*/ 12 h 73"/>
                  <a:gd name="T22" fmla="*/ 35 w 96"/>
                  <a:gd name="T23" fmla="*/ 24 h 73"/>
                  <a:gd name="T24" fmla="*/ 53 w 96"/>
                  <a:gd name="T25" fmla="*/ 36 h 73"/>
                  <a:gd name="T26" fmla="*/ 71 w 96"/>
                  <a:gd name="T27" fmla="*/ 48 h 73"/>
                  <a:gd name="T28" fmla="*/ 84 w 96"/>
                  <a:gd name="T29" fmla="*/ 58 h 73"/>
                  <a:gd name="T30" fmla="*/ 93 w 96"/>
                  <a:gd name="T31" fmla="*/ 67 h 73"/>
                  <a:gd name="T32" fmla="*/ 96 w 96"/>
                  <a:gd name="T33" fmla="*/ 71 h 7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6"/>
                  <a:gd name="T52" fmla="*/ 0 h 73"/>
                  <a:gd name="T53" fmla="*/ 96 w 96"/>
                  <a:gd name="T54" fmla="*/ 73 h 7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6" h="73">
                    <a:moveTo>
                      <a:pt x="96" y="71"/>
                    </a:moveTo>
                    <a:lnTo>
                      <a:pt x="90" y="73"/>
                    </a:lnTo>
                    <a:lnTo>
                      <a:pt x="78" y="68"/>
                    </a:lnTo>
                    <a:lnTo>
                      <a:pt x="65" y="61"/>
                    </a:lnTo>
                    <a:lnTo>
                      <a:pt x="48" y="51"/>
                    </a:lnTo>
                    <a:lnTo>
                      <a:pt x="31" y="39"/>
                    </a:lnTo>
                    <a:lnTo>
                      <a:pt x="17" y="26"/>
                    </a:lnTo>
                    <a:lnTo>
                      <a:pt x="6" y="12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20" y="12"/>
                    </a:lnTo>
                    <a:lnTo>
                      <a:pt x="35" y="24"/>
                    </a:lnTo>
                    <a:lnTo>
                      <a:pt x="53" y="36"/>
                    </a:lnTo>
                    <a:lnTo>
                      <a:pt x="71" y="48"/>
                    </a:lnTo>
                    <a:lnTo>
                      <a:pt x="84" y="58"/>
                    </a:lnTo>
                    <a:lnTo>
                      <a:pt x="93" y="67"/>
                    </a:lnTo>
                    <a:lnTo>
                      <a:pt x="96" y="71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7" name="Freeform 231"/>
              <p:cNvSpPr>
                <a:spLocks/>
              </p:cNvSpPr>
              <p:nvPr/>
            </p:nvSpPr>
            <p:spPr bwMode="auto">
              <a:xfrm>
                <a:off x="1133" y="2370"/>
                <a:ext cx="92" cy="55"/>
              </a:xfrm>
              <a:custGeom>
                <a:avLst/>
                <a:gdLst>
                  <a:gd name="T0" fmla="*/ 92 w 92"/>
                  <a:gd name="T1" fmla="*/ 53 h 55"/>
                  <a:gd name="T2" fmla="*/ 88 w 92"/>
                  <a:gd name="T3" fmla="*/ 55 h 55"/>
                  <a:gd name="T4" fmla="*/ 77 w 92"/>
                  <a:gd name="T5" fmla="*/ 53 h 55"/>
                  <a:gd name="T6" fmla="*/ 64 w 92"/>
                  <a:gd name="T7" fmla="*/ 49 h 55"/>
                  <a:gd name="T8" fmla="*/ 49 w 92"/>
                  <a:gd name="T9" fmla="*/ 41 h 55"/>
                  <a:gd name="T10" fmla="*/ 33 w 92"/>
                  <a:gd name="T11" fmla="*/ 33 h 55"/>
                  <a:gd name="T12" fmla="*/ 18 w 92"/>
                  <a:gd name="T13" fmla="*/ 24 h 55"/>
                  <a:gd name="T14" fmla="*/ 8 w 92"/>
                  <a:gd name="T15" fmla="*/ 12 h 55"/>
                  <a:gd name="T16" fmla="*/ 0 w 92"/>
                  <a:gd name="T17" fmla="*/ 0 h 55"/>
                  <a:gd name="T18" fmla="*/ 9 w 92"/>
                  <a:gd name="T19" fmla="*/ 6 h 55"/>
                  <a:gd name="T20" fmla="*/ 23 w 92"/>
                  <a:gd name="T21" fmla="*/ 12 h 55"/>
                  <a:gd name="T22" fmla="*/ 39 w 92"/>
                  <a:gd name="T23" fmla="*/ 19 h 55"/>
                  <a:gd name="T24" fmla="*/ 55 w 92"/>
                  <a:gd name="T25" fmla="*/ 28 h 55"/>
                  <a:gd name="T26" fmla="*/ 70 w 92"/>
                  <a:gd name="T27" fmla="*/ 36 h 55"/>
                  <a:gd name="T28" fmla="*/ 83 w 92"/>
                  <a:gd name="T29" fmla="*/ 43 h 55"/>
                  <a:gd name="T30" fmla="*/ 91 w 92"/>
                  <a:gd name="T31" fmla="*/ 49 h 55"/>
                  <a:gd name="T32" fmla="*/ 92 w 92"/>
                  <a:gd name="T33" fmla="*/ 53 h 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2"/>
                  <a:gd name="T52" fmla="*/ 0 h 55"/>
                  <a:gd name="T53" fmla="*/ 92 w 92"/>
                  <a:gd name="T54" fmla="*/ 55 h 5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2" h="55">
                    <a:moveTo>
                      <a:pt x="92" y="53"/>
                    </a:moveTo>
                    <a:lnTo>
                      <a:pt x="88" y="55"/>
                    </a:lnTo>
                    <a:lnTo>
                      <a:pt x="77" y="53"/>
                    </a:lnTo>
                    <a:lnTo>
                      <a:pt x="64" y="49"/>
                    </a:lnTo>
                    <a:lnTo>
                      <a:pt x="49" y="41"/>
                    </a:lnTo>
                    <a:lnTo>
                      <a:pt x="33" y="33"/>
                    </a:lnTo>
                    <a:lnTo>
                      <a:pt x="18" y="24"/>
                    </a:lnTo>
                    <a:lnTo>
                      <a:pt x="8" y="12"/>
                    </a:lnTo>
                    <a:lnTo>
                      <a:pt x="0" y="0"/>
                    </a:lnTo>
                    <a:lnTo>
                      <a:pt x="9" y="6"/>
                    </a:lnTo>
                    <a:lnTo>
                      <a:pt x="23" y="12"/>
                    </a:lnTo>
                    <a:lnTo>
                      <a:pt x="39" y="19"/>
                    </a:lnTo>
                    <a:lnTo>
                      <a:pt x="55" y="28"/>
                    </a:lnTo>
                    <a:lnTo>
                      <a:pt x="70" y="36"/>
                    </a:lnTo>
                    <a:lnTo>
                      <a:pt x="83" y="43"/>
                    </a:lnTo>
                    <a:lnTo>
                      <a:pt x="91" y="49"/>
                    </a:lnTo>
                    <a:lnTo>
                      <a:pt x="92" y="53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8" name="Freeform 232"/>
              <p:cNvSpPr>
                <a:spLocks/>
              </p:cNvSpPr>
              <p:nvPr/>
            </p:nvSpPr>
            <p:spPr bwMode="auto">
              <a:xfrm>
                <a:off x="1157" y="2330"/>
                <a:ext cx="68" cy="56"/>
              </a:xfrm>
              <a:custGeom>
                <a:avLst/>
                <a:gdLst>
                  <a:gd name="T0" fmla="*/ 68 w 68"/>
                  <a:gd name="T1" fmla="*/ 55 h 56"/>
                  <a:gd name="T2" fmla="*/ 64 w 68"/>
                  <a:gd name="T3" fmla="*/ 56 h 56"/>
                  <a:gd name="T4" fmla="*/ 55 w 68"/>
                  <a:gd name="T5" fmla="*/ 52 h 56"/>
                  <a:gd name="T6" fmla="*/ 44 w 68"/>
                  <a:gd name="T7" fmla="*/ 45 h 56"/>
                  <a:gd name="T8" fmla="*/ 33 w 68"/>
                  <a:gd name="T9" fmla="*/ 36 h 56"/>
                  <a:gd name="T10" fmla="*/ 19 w 68"/>
                  <a:gd name="T11" fmla="*/ 25 h 56"/>
                  <a:gd name="T12" fmla="*/ 9 w 68"/>
                  <a:gd name="T13" fmla="*/ 15 h 56"/>
                  <a:gd name="T14" fmla="*/ 3 w 68"/>
                  <a:gd name="T15" fmla="*/ 6 h 56"/>
                  <a:gd name="T16" fmla="*/ 0 w 68"/>
                  <a:gd name="T17" fmla="*/ 0 h 56"/>
                  <a:gd name="T18" fmla="*/ 7 w 68"/>
                  <a:gd name="T19" fmla="*/ 5 h 56"/>
                  <a:gd name="T20" fmla="*/ 16 w 68"/>
                  <a:gd name="T21" fmla="*/ 11 h 56"/>
                  <a:gd name="T22" fmla="*/ 28 w 68"/>
                  <a:gd name="T23" fmla="*/ 18 h 56"/>
                  <a:gd name="T24" fmla="*/ 39 w 68"/>
                  <a:gd name="T25" fmla="*/ 27 h 56"/>
                  <a:gd name="T26" fmla="*/ 50 w 68"/>
                  <a:gd name="T27" fmla="*/ 36 h 56"/>
                  <a:gd name="T28" fmla="*/ 59 w 68"/>
                  <a:gd name="T29" fmla="*/ 43 h 56"/>
                  <a:gd name="T30" fmla="*/ 65 w 68"/>
                  <a:gd name="T31" fmla="*/ 50 h 56"/>
                  <a:gd name="T32" fmla="*/ 68 w 68"/>
                  <a:gd name="T33" fmla="*/ 55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8"/>
                  <a:gd name="T52" fmla="*/ 0 h 56"/>
                  <a:gd name="T53" fmla="*/ 68 w 68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8" h="56">
                    <a:moveTo>
                      <a:pt x="68" y="55"/>
                    </a:moveTo>
                    <a:lnTo>
                      <a:pt x="64" y="56"/>
                    </a:lnTo>
                    <a:lnTo>
                      <a:pt x="55" y="52"/>
                    </a:lnTo>
                    <a:lnTo>
                      <a:pt x="44" y="45"/>
                    </a:lnTo>
                    <a:lnTo>
                      <a:pt x="33" y="36"/>
                    </a:lnTo>
                    <a:lnTo>
                      <a:pt x="19" y="25"/>
                    </a:lnTo>
                    <a:lnTo>
                      <a:pt x="9" y="15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7" y="5"/>
                    </a:lnTo>
                    <a:lnTo>
                      <a:pt x="16" y="11"/>
                    </a:lnTo>
                    <a:lnTo>
                      <a:pt x="28" y="18"/>
                    </a:lnTo>
                    <a:lnTo>
                      <a:pt x="39" y="27"/>
                    </a:lnTo>
                    <a:lnTo>
                      <a:pt x="50" y="36"/>
                    </a:lnTo>
                    <a:lnTo>
                      <a:pt x="59" y="43"/>
                    </a:lnTo>
                    <a:lnTo>
                      <a:pt x="65" y="50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79" name="Freeform 233"/>
              <p:cNvSpPr>
                <a:spLocks/>
              </p:cNvSpPr>
              <p:nvPr/>
            </p:nvSpPr>
            <p:spPr bwMode="auto">
              <a:xfrm>
                <a:off x="1166" y="2321"/>
                <a:ext cx="50" cy="22"/>
              </a:xfrm>
              <a:custGeom>
                <a:avLst/>
                <a:gdLst>
                  <a:gd name="T0" fmla="*/ 50 w 50"/>
                  <a:gd name="T1" fmla="*/ 20 h 22"/>
                  <a:gd name="T2" fmla="*/ 47 w 50"/>
                  <a:gd name="T3" fmla="*/ 21 h 22"/>
                  <a:gd name="T4" fmla="*/ 41 w 50"/>
                  <a:gd name="T5" fmla="*/ 22 h 22"/>
                  <a:gd name="T6" fmla="*/ 34 w 50"/>
                  <a:gd name="T7" fmla="*/ 21 h 22"/>
                  <a:gd name="T8" fmla="*/ 25 w 50"/>
                  <a:gd name="T9" fmla="*/ 20 h 22"/>
                  <a:gd name="T10" fmla="*/ 16 w 50"/>
                  <a:gd name="T11" fmla="*/ 17 h 22"/>
                  <a:gd name="T12" fmla="*/ 9 w 50"/>
                  <a:gd name="T13" fmla="*/ 12 h 22"/>
                  <a:gd name="T14" fmla="*/ 3 w 50"/>
                  <a:gd name="T15" fmla="*/ 6 h 22"/>
                  <a:gd name="T16" fmla="*/ 0 w 50"/>
                  <a:gd name="T17" fmla="*/ 0 h 22"/>
                  <a:gd name="T18" fmla="*/ 6 w 50"/>
                  <a:gd name="T19" fmla="*/ 5 h 22"/>
                  <a:gd name="T20" fmla="*/ 13 w 50"/>
                  <a:gd name="T21" fmla="*/ 8 h 22"/>
                  <a:gd name="T22" fmla="*/ 24 w 50"/>
                  <a:gd name="T23" fmla="*/ 9 h 22"/>
                  <a:gd name="T24" fmla="*/ 32 w 50"/>
                  <a:gd name="T25" fmla="*/ 11 h 22"/>
                  <a:gd name="T26" fmla="*/ 41 w 50"/>
                  <a:gd name="T27" fmla="*/ 12 h 22"/>
                  <a:gd name="T28" fmla="*/ 47 w 50"/>
                  <a:gd name="T29" fmla="*/ 14 h 22"/>
                  <a:gd name="T30" fmla="*/ 50 w 50"/>
                  <a:gd name="T31" fmla="*/ 17 h 22"/>
                  <a:gd name="T32" fmla="*/ 50 w 50"/>
                  <a:gd name="T33" fmla="*/ 2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22"/>
                  <a:gd name="T53" fmla="*/ 50 w 50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22">
                    <a:moveTo>
                      <a:pt x="50" y="20"/>
                    </a:moveTo>
                    <a:lnTo>
                      <a:pt x="47" y="21"/>
                    </a:lnTo>
                    <a:lnTo>
                      <a:pt x="41" y="22"/>
                    </a:lnTo>
                    <a:lnTo>
                      <a:pt x="34" y="21"/>
                    </a:lnTo>
                    <a:lnTo>
                      <a:pt x="25" y="20"/>
                    </a:lnTo>
                    <a:lnTo>
                      <a:pt x="16" y="17"/>
                    </a:lnTo>
                    <a:lnTo>
                      <a:pt x="9" y="12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6" y="5"/>
                    </a:lnTo>
                    <a:lnTo>
                      <a:pt x="13" y="8"/>
                    </a:lnTo>
                    <a:lnTo>
                      <a:pt x="24" y="9"/>
                    </a:lnTo>
                    <a:lnTo>
                      <a:pt x="32" y="11"/>
                    </a:lnTo>
                    <a:lnTo>
                      <a:pt x="41" y="12"/>
                    </a:lnTo>
                    <a:lnTo>
                      <a:pt x="47" y="14"/>
                    </a:lnTo>
                    <a:lnTo>
                      <a:pt x="50" y="17"/>
                    </a:lnTo>
                    <a:lnTo>
                      <a:pt x="50" y="2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0" name="Freeform 234"/>
              <p:cNvSpPr>
                <a:spLocks/>
              </p:cNvSpPr>
              <p:nvPr/>
            </p:nvSpPr>
            <p:spPr bwMode="auto">
              <a:xfrm>
                <a:off x="1126" y="2592"/>
                <a:ext cx="40" cy="43"/>
              </a:xfrm>
              <a:custGeom>
                <a:avLst/>
                <a:gdLst>
                  <a:gd name="T0" fmla="*/ 0 w 40"/>
                  <a:gd name="T1" fmla="*/ 0 h 43"/>
                  <a:gd name="T2" fmla="*/ 5 w 40"/>
                  <a:gd name="T3" fmla="*/ 3 h 43"/>
                  <a:gd name="T4" fmla="*/ 10 w 40"/>
                  <a:gd name="T5" fmla="*/ 7 h 43"/>
                  <a:gd name="T6" fmla="*/ 18 w 40"/>
                  <a:gd name="T7" fmla="*/ 13 h 43"/>
                  <a:gd name="T8" fmla="*/ 25 w 40"/>
                  <a:gd name="T9" fmla="*/ 19 h 43"/>
                  <a:gd name="T10" fmla="*/ 33 w 40"/>
                  <a:gd name="T11" fmla="*/ 26 h 43"/>
                  <a:gd name="T12" fmla="*/ 37 w 40"/>
                  <a:gd name="T13" fmla="*/ 32 h 43"/>
                  <a:gd name="T14" fmla="*/ 40 w 40"/>
                  <a:gd name="T15" fmla="*/ 38 h 43"/>
                  <a:gd name="T16" fmla="*/ 38 w 40"/>
                  <a:gd name="T17" fmla="*/ 43 h 43"/>
                  <a:gd name="T18" fmla="*/ 30 w 40"/>
                  <a:gd name="T19" fmla="*/ 41 h 43"/>
                  <a:gd name="T20" fmla="*/ 18 w 40"/>
                  <a:gd name="T21" fmla="*/ 28 h 43"/>
                  <a:gd name="T22" fmla="*/ 7 w 40"/>
                  <a:gd name="T23" fmla="*/ 12 h 43"/>
                  <a:gd name="T24" fmla="*/ 0 w 40"/>
                  <a:gd name="T25" fmla="*/ 0 h 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3"/>
                  <a:gd name="T41" fmla="*/ 40 w 40"/>
                  <a:gd name="T42" fmla="*/ 43 h 4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3">
                    <a:moveTo>
                      <a:pt x="0" y="0"/>
                    </a:moveTo>
                    <a:lnTo>
                      <a:pt x="5" y="3"/>
                    </a:lnTo>
                    <a:lnTo>
                      <a:pt x="10" y="7"/>
                    </a:lnTo>
                    <a:lnTo>
                      <a:pt x="18" y="13"/>
                    </a:lnTo>
                    <a:lnTo>
                      <a:pt x="25" y="19"/>
                    </a:lnTo>
                    <a:lnTo>
                      <a:pt x="33" y="26"/>
                    </a:lnTo>
                    <a:lnTo>
                      <a:pt x="37" y="32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0" y="41"/>
                    </a:lnTo>
                    <a:lnTo>
                      <a:pt x="18" y="28"/>
                    </a:lnTo>
                    <a:lnTo>
                      <a:pt x="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1" name="Freeform 235"/>
              <p:cNvSpPr>
                <a:spLocks/>
              </p:cNvSpPr>
              <p:nvPr/>
            </p:nvSpPr>
            <p:spPr bwMode="auto">
              <a:xfrm>
                <a:off x="1125" y="2601"/>
                <a:ext cx="10" cy="53"/>
              </a:xfrm>
              <a:custGeom>
                <a:avLst/>
                <a:gdLst>
                  <a:gd name="T0" fmla="*/ 3 w 10"/>
                  <a:gd name="T1" fmla="*/ 0 h 53"/>
                  <a:gd name="T2" fmla="*/ 3 w 10"/>
                  <a:gd name="T3" fmla="*/ 10 h 53"/>
                  <a:gd name="T4" fmla="*/ 0 w 10"/>
                  <a:gd name="T5" fmla="*/ 28 h 53"/>
                  <a:gd name="T6" fmla="*/ 0 w 10"/>
                  <a:gd name="T7" fmla="*/ 45 h 53"/>
                  <a:gd name="T8" fmla="*/ 6 w 10"/>
                  <a:gd name="T9" fmla="*/ 53 h 53"/>
                  <a:gd name="T10" fmla="*/ 10 w 10"/>
                  <a:gd name="T11" fmla="*/ 45 h 53"/>
                  <a:gd name="T12" fmla="*/ 10 w 10"/>
                  <a:gd name="T13" fmla="*/ 31 h 53"/>
                  <a:gd name="T14" fmla="*/ 6 w 10"/>
                  <a:gd name="T15" fmla="*/ 13 h 53"/>
                  <a:gd name="T16" fmla="*/ 3 w 10"/>
                  <a:gd name="T17" fmla="*/ 0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53"/>
                  <a:gd name="T29" fmla="*/ 10 w 10"/>
                  <a:gd name="T30" fmla="*/ 53 h 5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53">
                    <a:moveTo>
                      <a:pt x="3" y="0"/>
                    </a:moveTo>
                    <a:lnTo>
                      <a:pt x="3" y="10"/>
                    </a:lnTo>
                    <a:lnTo>
                      <a:pt x="0" y="28"/>
                    </a:lnTo>
                    <a:lnTo>
                      <a:pt x="0" y="45"/>
                    </a:lnTo>
                    <a:lnTo>
                      <a:pt x="6" y="53"/>
                    </a:lnTo>
                    <a:lnTo>
                      <a:pt x="10" y="45"/>
                    </a:lnTo>
                    <a:lnTo>
                      <a:pt x="10" y="31"/>
                    </a:lnTo>
                    <a:lnTo>
                      <a:pt x="6" y="1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2" name="Freeform 236"/>
              <p:cNvSpPr>
                <a:spLocks/>
              </p:cNvSpPr>
              <p:nvPr/>
            </p:nvSpPr>
            <p:spPr bwMode="auto">
              <a:xfrm>
                <a:off x="1085" y="2590"/>
                <a:ext cx="43" cy="49"/>
              </a:xfrm>
              <a:custGeom>
                <a:avLst/>
                <a:gdLst>
                  <a:gd name="T0" fmla="*/ 43 w 43"/>
                  <a:gd name="T1" fmla="*/ 0 h 49"/>
                  <a:gd name="T2" fmla="*/ 32 w 43"/>
                  <a:gd name="T3" fmla="*/ 15 h 49"/>
                  <a:gd name="T4" fmla="*/ 19 w 43"/>
                  <a:gd name="T5" fmla="*/ 33 h 49"/>
                  <a:gd name="T6" fmla="*/ 7 w 43"/>
                  <a:gd name="T7" fmla="*/ 48 h 49"/>
                  <a:gd name="T8" fmla="*/ 0 w 43"/>
                  <a:gd name="T9" fmla="*/ 49 h 49"/>
                  <a:gd name="T10" fmla="*/ 0 w 43"/>
                  <a:gd name="T11" fmla="*/ 45 h 49"/>
                  <a:gd name="T12" fmla="*/ 3 w 43"/>
                  <a:gd name="T13" fmla="*/ 39 h 49"/>
                  <a:gd name="T14" fmla="*/ 9 w 43"/>
                  <a:gd name="T15" fmla="*/ 33 h 49"/>
                  <a:gd name="T16" fmla="*/ 16 w 43"/>
                  <a:gd name="T17" fmla="*/ 24 h 49"/>
                  <a:gd name="T18" fmla="*/ 25 w 43"/>
                  <a:gd name="T19" fmla="*/ 17 h 49"/>
                  <a:gd name="T20" fmla="*/ 32 w 43"/>
                  <a:gd name="T21" fmla="*/ 11 h 49"/>
                  <a:gd name="T22" fmla="*/ 38 w 43"/>
                  <a:gd name="T23" fmla="*/ 5 h 49"/>
                  <a:gd name="T24" fmla="*/ 43 w 43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3"/>
                  <a:gd name="T40" fmla="*/ 0 h 49"/>
                  <a:gd name="T41" fmla="*/ 43 w 43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3" h="49">
                    <a:moveTo>
                      <a:pt x="43" y="0"/>
                    </a:moveTo>
                    <a:lnTo>
                      <a:pt x="32" y="15"/>
                    </a:lnTo>
                    <a:lnTo>
                      <a:pt x="19" y="33"/>
                    </a:lnTo>
                    <a:lnTo>
                      <a:pt x="7" y="48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3" y="39"/>
                    </a:lnTo>
                    <a:lnTo>
                      <a:pt x="9" y="33"/>
                    </a:lnTo>
                    <a:lnTo>
                      <a:pt x="16" y="24"/>
                    </a:lnTo>
                    <a:lnTo>
                      <a:pt x="25" y="17"/>
                    </a:lnTo>
                    <a:lnTo>
                      <a:pt x="32" y="11"/>
                    </a:lnTo>
                    <a:lnTo>
                      <a:pt x="38" y="5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3" name="Freeform 237"/>
              <p:cNvSpPr>
                <a:spLocks/>
              </p:cNvSpPr>
              <p:nvPr/>
            </p:nvSpPr>
            <p:spPr bwMode="auto">
              <a:xfrm>
                <a:off x="1094" y="2320"/>
                <a:ext cx="66" cy="15"/>
              </a:xfrm>
              <a:custGeom>
                <a:avLst/>
                <a:gdLst>
                  <a:gd name="T0" fmla="*/ 66 w 66"/>
                  <a:gd name="T1" fmla="*/ 12 h 15"/>
                  <a:gd name="T2" fmla="*/ 59 w 66"/>
                  <a:gd name="T3" fmla="*/ 13 h 15"/>
                  <a:gd name="T4" fmla="*/ 48 w 66"/>
                  <a:gd name="T5" fmla="*/ 15 h 15"/>
                  <a:gd name="T6" fmla="*/ 38 w 66"/>
                  <a:gd name="T7" fmla="*/ 15 h 15"/>
                  <a:gd name="T8" fmla="*/ 28 w 66"/>
                  <a:gd name="T9" fmla="*/ 15 h 15"/>
                  <a:gd name="T10" fmla="*/ 17 w 66"/>
                  <a:gd name="T11" fmla="*/ 15 h 15"/>
                  <a:gd name="T12" fmla="*/ 8 w 66"/>
                  <a:gd name="T13" fmla="*/ 13 h 15"/>
                  <a:gd name="T14" fmla="*/ 3 w 66"/>
                  <a:gd name="T15" fmla="*/ 10 h 15"/>
                  <a:gd name="T16" fmla="*/ 0 w 66"/>
                  <a:gd name="T17" fmla="*/ 6 h 15"/>
                  <a:gd name="T18" fmla="*/ 1 w 66"/>
                  <a:gd name="T19" fmla="*/ 1 h 15"/>
                  <a:gd name="T20" fmla="*/ 7 w 66"/>
                  <a:gd name="T21" fmla="*/ 0 h 15"/>
                  <a:gd name="T22" fmla="*/ 16 w 66"/>
                  <a:gd name="T23" fmla="*/ 1 h 15"/>
                  <a:gd name="T24" fmla="*/ 26 w 66"/>
                  <a:gd name="T25" fmla="*/ 3 h 15"/>
                  <a:gd name="T26" fmla="*/ 37 w 66"/>
                  <a:gd name="T27" fmla="*/ 6 h 15"/>
                  <a:gd name="T28" fmla="*/ 48 w 66"/>
                  <a:gd name="T29" fmla="*/ 9 h 15"/>
                  <a:gd name="T30" fmla="*/ 59 w 66"/>
                  <a:gd name="T31" fmla="*/ 10 h 15"/>
                  <a:gd name="T32" fmla="*/ 66 w 66"/>
                  <a:gd name="T33" fmla="*/ 12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5"/>
                  <a:gd name="T53" fmla="*/ 66 w 66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5">
                    <a:moveTo>
                      <a:pt x="66" y="12"/>
                    </a:moveTo>
                    <a:lnTo>
                      <a:pt x="59" y="13"/>
                    </a:lnTo>
                    <a:lnTo>
                      <a:pt x="48" y="15"/>
                    </a:lnTo>
                    <a:lnTo>
                      <a:pt x="38" y="15"/>
                    </a:lnTo>
                    <a:lnTo>
                      <a:pt x="28" y="15"/>
                    </a:lnTo>
                    <a:lnTo>
                      <a:pt x="17" y="15"/>
                    </a:lnTo>
                    <a:lnTo>
                      <a:pt x="8" y="13"/>
                    </a:lnTo>
                    <a:lnTo>
                      <a:pt x="3" y="10"/>
                    </a:lnTo>
                    <a:lnTo>
                      <a:pt x="0" y="6"/>
                    </a:lnTo>
                    <a:lnTo>
                      <a:pt x="1" y="1"/>
                    </a:lnTo>
                    <a:lnTo>
                      <a:pt x="7" y="0"/>
                    </a:lnTo>
                    <a:lnTo>
                      <a:pt x="16" y="1"/>
                    </a:lnTo>
                    <a:lnTo>
                      <a:pt x="26" y="3"/>
                    </a:lnTo>
                    <a:lnTo>
                      <a:pt x="37" y="6"/>
                    </a:lnTo>
                    <a:lnTo>
                      <a:pt x="48" y="9"/>
                    </a:lnTo>
                    <a:lnTo>
                      <a:pt x="59" y="10"/>
                    </a:lnTo>
                    <a:lnTo>
                      <a:pt x="66" y="12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4" name="Freeform 238"/>
              <p:cNvSpPr>
                <a:spLocks/>
              </p:cNvSpPr>
              <p:nvPr/>
            </p:nvSpPr>
            <p:spPr bwMode="auto">
              <a:xfrm>
                <a:off x="1108" y="2292"/>
                <a:ext cx="62" cy="28"/>
              </a:xfrm>
              <a:custGeom>
                <a:avLst/>
                <a:gdLst>
                  <a:gd name="T0" fmla="*/ 62 w 62"/>
                  <a:gd name="T1" fmla="*/ 28 h 28"/>
                  <a:gd name="T2" fmla="*/ 56 w 62"/>
                  <a:gd name="T3" fmla="*/ 28 h 28"/>
                  <a:gd name="T4" fmla="*/ 48 w 62"/>
                  <a:gd name="T5" fmla="*/ 26 h 28"/>
                  <a:gd name="T6" fmla="*/ 37 w 62"/>
                  <a:gd name="T7" fmla="*/ 23 h 28"/>
                  <a:gd name="T8" fmla="*/ 27 w 62"/>
                  <a:gd name="T9" fmla="*/ 20 h 28"/>
                  <a:gd name="T10" fmla="*/ 18 w 62"/>
                  <a:gd name="T11" fmla="*/ 16 h 28"/>
                  <a:gd name="T12" fmla="*/ 9 w 62"/>
                  <a:gd name="T13" fmla="*/ 12 h 28"/>
                  <a:gd name="T14" fmla="*/ 3 w 62"/>
                  <a:gd name="T15" fmla="*/ 7 h 28"/>
                  <a:gd name="T16" fmla="*/ 0 w 62"/>
                  <a:gd name="T17" fmla="*/ 3 h 28"/>
                  <a:gd name="T18" fmla="*/ 2 w 62"/>
                  <a:gd name="T19" fmla="*/ 0 h 28"/>
                  <a:gd name="T20" fmla="*/ 8 w 62"/>
                  <a:gd name="T21" fmla="*/ 0 h 28"/>
                  <a:gd name="T22" fmla="*/ 18 w 62"/>
                  <a:gd name="T23" fmla="*/ 3 h 28"/>
                  <a:gd name="T24" fmla="*/ 28 w 62"/>
                  <a:gd name="T25" fmla="*/ 9 h 28"/>
                  <a:gd name="T26" fmla="*/ 39 w 62"/>
                  <a:gd name="T27" fmla="*/ 15 h 28"/>
                  <a:gd name="T28" fmla="*/ 49 w 62"/>
                  <a:gd name="T29" fmla="*/ 20 h 28"/>
                  <a:gd name="T30" fmla="*/ 58 w 62"/>
                  <a:gd name="T31" fmla="*/ 25 h 28"/>
                  <a:gd name="T32" fmla="*/ 62 w 62"/>
                  <a:gd name="T33" fmla="*/ 28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28"/>
                  <a:gd name="T53" fmla="*/ 62 w 62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28">
                    <a:moveTo>
                      <a:pt x="62" y="28"/>
                    </a:moveTo>
                    <a:lnTo>
                      <a:pt x="56" y="28"/>
                    </a:lnTo>
                    <a:lnTo>
                      <a:pt x="48" y="26"/>
                    </a:lnTo>
                    <a:lnTo>
                      <a:pt x="37" y="23"/>
                    </a:lnTo>
                    <a:lnTo>
                      <a:pt x="27" y="20"/>
                    </a:lnTo>
                    <a:lnTo>
                      <a:pt x="18" y="16"/>
                    </a:lnTo>
                    <a:lnTo>
                      <a:pt x="9" y="12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18" y="3"/>
                    </a:lnTo>
                    <a:lnTo>
                      <a:pt x="28" y="9"/>
                    </a:lnTo>
                    <a:lnTo>
                      <a:pt x="39" y="15"/>
                    </a:lnTo>
                    <a:lnTo>
                      <a:pt x="49" y="20"/>
                    </a:lnTo>
                    <a:lnTo>
                      <a:pt x="58" y="25"/>
                    </a:lnTo>
                    <a:lnTo>
                      <a:pt x="62" y="28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5" name="Freeform 239"/>
              <p:cNvSpPr>
                <a:spLocks/>
              </p:cNvSpPr>
              <p:nvPr/>
            </p:nvSpPr>
            <p:spPr bwMode="auto">
              <a:xfrm>
                <a:off x="1094" y="2348"/>
                <a:ext cx="62" cy="15"/>
              </a:xfrm>
              <a:custGeom>
                <a:avLst/>
                <a:gdLst>
                  <a:gd name="T0" fmla="*/ 62 w 62"/>
                  <a:gd name="T1" fmla="*/ 6 h 15"/>
                  <a:gd name="T2" fmla="*/ 59 w 62"/>
                  <a:gd name="T3" fmla="*/ 9 h 15"/>
                  <a:gd name="T4" fmla="*/ 53 w 62"/>
                  <a:gd name="T5" fmla="*/ 12 h 15"/>
                  <a:gd name="T6" fmla="*/ 42 w 62"/>
                  <a:gd name="T7" fmla="*/ 13 h 15"/>
                  <a:gd name="T8" fmla="*/ 32 w 62"/>
                  <a:gd name="T9" fmla="*/ 15 h 15"/>
                  <a:gd name="T10" fmla="*/ 22 w 62"/>
                  <a:gd name="T11" fmla="*/ 15 h 15"/>
                  <a:gd name="T12" fmla="*/ 11 w 62"/>
                  <a:gd name="T13" fmla="*/ 13 h 15"/>
                  <a:gd name="T14" fmla="*/ 4 w 62"/>
                  <a:gd name="T15" fmla="*/ 10 h 15"/>
                  <a:gd name="T16" fmla="*/ 0 w 62"/>
                  <a:gd name="T17" fmla="*/ 6 h 15"/>
                  <a:gd name="T18" fmla="*/ 0 w 62"/>
                  <a:gd name="T19" fmla="*/ 1 h 15"/>
                  <a:gd name="T20" fmla="*/ 4 w 62"/>
                  <a:gd name="T21" fmla="*/ 0 h 15"/>
                  <a:gd name="T22" fmla="*/ 13 w 62"/>
                  <a:gd name="T23" fmla="*/ 0 h 15"/>
                  <a:gd name="T24" fmla="*/ 22 w 62"/>
                  <a:gd name="T25" fmla="*/ 1 h 15"/>
                  <a:gd name="T26" fmla="*/ 34 w 62"/>
                  <a:gd name="T27" fmla="*/ 3 h 15"/>
                  <a:gd name="T28" fmla="*/ 44 w 62"/>
                  <a:gd name="T29" fmla="*/ 4 h 15"/>
                  <a:gd name="T30" fmla="*/ 54 w 62"/>
                  <a:gd name="T31" fmla="*/ 6 h 15"/>
                  <a:gd name="T32" fmla="*/ 62 w 62"/>
                  <a:gd name="T33" fmla="*/ 6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2"/>
                  <a:gd name="T52" fmla="*/ 0 h 15"/>
                  <a:gd name="T53" fmla="*/ 62 w 62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2" h="15">
                    <a:moveTo>
                      <a:pt x="62" y="6"/>
                    </a:moveTo>
                    <a:lnTo>
                      <a:pt x="59" y="9"/>
                    </a:lnTo>
                    <a:lnTo>
                      <a:pt x="53" y="12"/>
                    </a:lnTo>
                    <a:lnTo>
                      <a:pt x="42" y="13"/>
                    </a:lnTo>
                    <a:lnTo>
                      <a:pt x="32" y="15"/>
                    </a:lnTo>
                    <a:lnTo>
                      <a:pt x="22" y="15"/>
                    </a:lnTo>
                    <a:lnTo>
                      <a:pt x="11" y="13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0" y="1"/>
                    </a:lnTo>
                    <a:lnTo>
                      <a:pt x="4" y="0"/>
                    </a:lnTo>
                    <a:lnTo>
                      <a:pt x="13" y="0"/>
                    </a:lnTo>
                    <a:lnTo>
                      <a:pt x="22" y="1"/>
                    </a:lnTo>
                    <a:lnTo>
                      <a:pt x="34" y="3"/>
                    </a:lnTo>
                    <a:lnTo>
                      <a:pt x="44" y="4"/>
                    </a:lnTo>
                    <a:lnTo>
                      <a:pt x="54" y="6"/>
                    </a:lnTo>
                    <a:lnTo>
                      <a:pt x="62" y="6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6" name="Freeform 240"/>
              <p:cNvSpPr>
                <a:spLocks/>
              </p:cNvSpPr>
              <p:nvPr/>
            </p:nvSpPr>
            <p:spPr bwMode="auto">
              <a:xfrm>
                <a:off x="1077" y="2375"/>
                <a:ext cx="67" cy="10"/>
              </a:xfrm>
              <a:custGeom>
                <a:avLst/>
                <a:gdLst>
                  <a:gd name="T0" fmla="*/ 67 w 67"/>
                  <a:gd name="T1" fmla="*/ 0 h 10"/>
                  <a:gd name="T2" fmla="*/ 61 w 67"/>
                  <a:gd name="T3" fmla="*/ 2 h 10"/>
                  <a:gd name="T4" fmla="*/ 54 w 67"/>
                  <a:gd name="T5" fmla="*/ 4 h 10"/>
                  <a:gd name="T6" fmla="*/ 43 w 67"/>
                  <a:gd name="T7" fmla="*/ 7 h 10"/>
                  <a:gd name="T8" fmla="*/ 31 w 67"/>
                  <a:gd name="T9" fmla="*/ 8 h 10"/>
                  <a:gd name="T10" fmla="*/ 21 w 67"/>
                  <a:gd name="T11" fmla="*/ 10 h 10"/>
                  <a:gd name="T12" fmla="*/ 11 w 67"/>
                  <a:gd name="T13" fmla="*/ 10 h 10"/>
                  <a:gd name="T14" fmla="*/ 5 w 67"/>
                  <a:gd name="T15" fmla="*/ 8 h 10"/>
                  <a:gd name="T16" fmla="*/ 0 w 67"/>
                  <a:gd name="T17" fmla="*/ 5 h 10"/>
                  <a:gd name="T18" fmla="*/ 0 w 67"/>
                  <a:gd name="T19" fmla="*/ 2 h 10"/>
                  <a:gd name="T20" fmla="*/ 5 w 67"/>
                  <a:gd name="T21" fmla="*/ 0 h 10"/>
                  <a:gd name="T22" fmla="*/ 12 w 67"/>
                  <a:gd name="T23" fmla="*/ 0 h 10"/>
                  <a:gd name="T24" fmla="*/ 23 w 67"/>
                  <a:gd name="T25" fmla="*/ 0 h 10"/>
                  <a:gd name="T26" fmla="*/ 34 w 67"/>
                  <a:gd name="T27" fmla="*/ 0 h 10"/>
                  <a:gd name="T28" fmla="*/ 46 w 67"/>
                  <a:gd name="T29" fmla="*/ 1 h 10"/>
                  <a:gd name="T30" fmla="*/ 56 w 67"/>
                  <a:gd name="T31" fmla="*/ 1 h 10"/>
                  <a:gd name="T32" fmla="*/ 67 w 67"/>
                  <a:gd name="T33" fmla="*/ 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7"/>
                  <a:gd name="T52" fmla="*/ 0 h 10"/>
                  <a:gd name="T53" fmla="*/ 67 w 67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7" h="10">
                    <a:moveTo>
                      <a:pt x="67" y="0"/>
                    </a:moveTo>
                    <a:lnTo>
                      <a:pt x="61" y="2"/>
                    </a:lnTo>
                    <a:lnTo>
                      <a:pt x="54" y="4"/>
                    </a:lnTo>
                    <a:lnTo>
                      <a:pt x="43" y="7"/>
                    </a:lnTo>
                    <a:lnTo>
                      <a:pt x="31" y="8"/>
                    </a:lnTo>
                    <a:lnTo>
                      <a:pt x="21" y="10"/>
                    </a:lnTo>
                    <a:lnTo>
                      <a:pt x="11" y="10"/>
                    </a:lnTo>
                    <a:lnTo>
                      <a:pt x="5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1"/>
                    </a:lnTo>
                    <a:lnTo>
                      <a:pt x="56" y="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7" name="Freeform 241"/>
              <p:cNvSpPr>
                <a:spLocks/>
              </p:cNvSpPr>
              <p:nvPr/>
            </p:nvSpPr>
            <p:spPr bwMode="auto">
              <a:xfrm>
                <a:off x="1066" y="2397"/>
                <a:ext cx="66" cy="14"/>
              </a:xfrm>
              <a:custGeom>
                <a:avLst/>
                <a:gdLst>
                  <a:gd name="T0" fmla="*/ 66 w 66"/>
                  <a:gd name="T1" fmla="*/ 0 h 14"/>
                  <a:gd name="T2" fmla="*/ 60 w 66"/>
                  <a:gd name="T3" fmla="*/ 1 h 14"/>
                  <a:gd name="T4" fmla="*/ 51 w 66"/>
                  <a:gd name="T5" fmla="*/ 4 h 14"/>
                  <a:gd name="T6" fmla="*/ 39 w 66"/>
                  <a:gd name="T7" fmla="*/ 9 h 14"/>
                  <a:gd name="T8" fmla="*/ 29 w 66"/>
                  <a:gd name="T9" fmla="*/ 12 h 14"/>
                  <a:gd name="T10" fmla="*/ 17 w 66"/>
                  <a:gd name="T11" fmla="*/ 13 h 14"/>
                  <a:gd name="T12" fmla="*/ 8 w 66"/>
                  <a:gd name="T13" fmla="*/ 14 h 14"/>
                  <a:gd name="T14" fmla="*/ 3 w 66"/>
                  <a:gd name="T15" fmla="*/ 13 h 14"/>
                  <a:gd name="T16" fmla="*/ 0 w 66"/>
                  <a:gd name="T17" fmla="*/ 10 h 14"/>
                  <a:gd name="T18" fmla="*/ 1 w 66"/>
                  <a:gd name="T19" fmla="*/ 6 h 14"/>
                  <a:gd name="T20" fmla="*/ 7 w 66"/>
                  <a:gd name="T21" fmla="*/ 4 h 14"/>
                  <a:gd name="T22" fmla="*/ 16 w 66"/>
                  <a:gd name="T23" fmla="*/ 3 h 14"/>
                  <a:gd name="T24" fmla="*/ 26 w 66"/>
                  <a:gd name="T25" fmla="*/ 1 h 14"/>
                  <a:gd name="T26" fmla="*/ 36 w 66"/>
                  <a:gd name="T27" fmla="*/ 1 h 14"/>
                  <a:gd name="T28" fmla="*/ 47 w 66"/>
                  <a:gd name="T29" fmla="*/ 1 h 14"/>
                  <a:gd name="T30" fmla="*/ 57 w 66"/>
                  <a:gd name="T31" fmla="*/ 1 h 14"/>
                  <a:gd name="T32" fmla="*/ 66 w 66"/>
                  <a:gd name="T33" fmla="*/ 0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66"/>
                  <a:gd name="T52" fmla="*/ 0 h 14"/>
                  <a:gd name="T53" fmla="*/ 66 w 66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66" h="14">
                    <a:moveTo>
                      <a:pt x="66" y="0"/>
                    </a:moveTo>
                    <a:lnTo>
                      <a:pt x="60" y="1"/>
                    </a:lnTo>
                    <a:lnTo>
                      <a:pt x="51" y="4"/>
                    </a:lnTo>
                    <a:lnTo>
                      <a:pt x="39" y="9"/>
                    </a:lnTo>
                    <a:lnTo>
                      <a:pt x="29" y="12"/>
                    </a:lnTo>
                    <a:lnTo>
                      <a:pt x="17" y="13"/>
                    </a:lnTo>
                    <a:lnTo>
                      <a:pt x="8" y="14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1" y="6"/>
                    </a:lnTo>
                    <a:lnTo>
                      <a:pt x="7" y="4"/>
                    </a:lnTo>
                    <a:lnTo>
                      <a:pt x="16" y="3"/>
                    </a:lnTo>
                    <a:lnTo>
                      <a:pt x="26" y="1"/>
                    </a:lnTo>
                    <a:lnTo>
                      <a:pt x="36" y="1"/>
                    </a:lnTo>
                    <a:lnTo>
                      <a:pt x="47" y="1"/>
                    </a:lnTo>
                    <a:lnTo>
                      <a:pt x="57" y="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8" name="Freeform 242"/>
              <p:cNvSpPr>
                <a:spLocks/>
              </p:cNvSpPr>
              <p:nvPr/>
            </p:nvSpPr>
            <p:spPr bwMode="auto">
              <a:xfrm>
                <a:off x="1052" y="2420"/>
                <a:ext cx="74" cy="18"/>
              </a:xfrm>
              <a:custGeom>
                <a:avLst/>
                <a:gdLst>
                  <a:gd name="T0" fmla="*/ 74 w 74"/>
                  <a:gd name="T1" fmla="*/ 0 h 18"/>
                  <a:gd name="T2" fmla="*/ 65 w 74"/>
                  <a:gd name="T3" fmla="*/ 5 h 18"/>
                  <a:gd name="T4" fmla="*/ 55 w 74"/>
                  <a:gd name="T5" fmla="*/ 9 h 18"/>
                  <a:gd name="T6" fmla="*/ 43 w 74"/>
                  <a:gd name="T7" fmla="*/ 12 h 18"/>
                  <a:gd name="T8" fmla="*/ 31 w 74"/>
                  <a:gd name="T9" fmla="*/ 17 h 18"/>
                  <a:gd name="T10" fmla="*/ 19 w 74"/>
                  <a:gd name="T11" fmla="*/ 18 h 18"/>
                  <a:gd name="T12" fmla="*/ 9 w 74"/>
                  <a:gd name="T13" fmla="*/ 18 h 18"/>
                  <a:gd name="T14" fmla="*/ 3 w 74"/>
                  <a:gd name="T15" fmla="*/ 15 h 18"/>
                  <a:gd name="T16" fmla="*/ 0 w 74"/>
                  <a:gd name="T17" fmla="*/ 11 h 18"/>
                  <a:gd name="T18" fmla="*/ 2 w 74"/>
                  <a:gd name="T19" fmla="*/ 6 h 18"/>
                  <a:gd name="T20" fmla="*/ 9 w 74"/>
                  <a:gd name="T21" fmla="*/ 3 h 18"/>
                  <a:gd name="T22" fmla="*/ 19 w 74"/>
                  <a:gd name="T23" fmla="*/ 2 h 18"/>
                  <a:gd name="T24" fmla="*/ 31 w 74"/>
                  <a:gd name="T25" fmla="*/ 0 h 18"/>
                  <a:gd name="T26" fmla="*/ 45 w 74"/>
                  <a:gd name="T27" fmla="*/ 2 h 18"/>
                  <a:gd name="T28" fmla="*/ 56 w 74"/>
                  <a:gd name="T29" fmla="*/ 2 h 18"/>
                  <a:gd name="T30" fmla="*/ 67 w 74"/>
                  <a:gd name="T31" fmla="*/ 2 h 18"/>
                  <a:gd name="T32" fmla="*/ 74 w 74"/>
                  <a:gd name="T33" fmla="*/ 0 h 1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4"/>
                  <a:gd name="T52" fmla="*/ 0 h 18"/>
                  <a:gd name="T53" fmla="*/ 74 w 74"/>
                  <a:gd name="T54" fmla="*/ 18 h 1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4" h="18">
                    <a:moveTo>
                      <a:pt x="74" y="0"/>
                    </a:moveTo>
                    <a:lnTo>
                      <a:pt x="65" y="5"/>
                    </a:lnTo>
                    <a:lnTo>
                      <a:pt x="55" y="9"/>
                    </a:lnTo>
                    <a:lnTo>
                      <a:pt x="43" y="12"/>
                    </a:lnTo>
                    <a:lnTo>
                      <a:pt x="31" y="17"/>
                    </a:lnTo>
                    <a:lnTo>
                      <a:pt x="19" y="18"/>
                    </a:lnTo>
                    <a:lnTo>
                      <a:pt x="9" y="18"/>
                    </a:lnTo>
                    <a:lnTo>
                      <a:pt x="3" y="15"/>
                    </a:lnTo>
                    <a:lnTo>
                      <a:pt x="0" y="11"/>
                    </a:lnTo>
                    <a:lnTo>
                      <a:pt x="2" y="6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31" y="0"/>
                    </a:lnTo>
                    <a:lnTo>
                      <a:pt x="45" y="2"/>
                    </a:lnTo>
                    <a:lnTo>
                      <a:pt x="56" y="2"/>
                    </a:lnTo>
                    <a:lnTo>
                      <a:pt x="67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89" name="Freeform 243"/>
              <p:cNvSpPr>
                <a:spLocks/>
              </p:cNvSpPr>
              <p:nvPr/>
            </p:nvSpPr>
            <p:spPr bwMode="auto">
              <a:xfrm>
                <a:off x="1040" y="2447"/>
                <a:ext cx="82" cy="25"/>
              </a:xfrm>
              <a:custGeom>
                <a:avLst/>
                <a:gdLst>
                  <a:gd name="T0" fmla="*/ 82 w 82"/>
                  <a:gd name="T1" fmla="*/ 0 h 25"/>
                  <a:gd name="T2" fmla="*/ 74 w 82"/>
                  <a:gd name="T3" fmla="*/ 3 h 25"/>
                  <a:gd name="T4" fmla="*/ 62 w 82"/>
                  <a:gd name="T5" fmla="*/ 9 h 25"/>
                  <a:gd name="T6" fmla="*/ 48 w 82"/>
                  <a:gd name="T7" fmla="*/ 15 h 25"/>
                  <a:gd name="T8" fmla="*/ 34 w 82"/>
                  <a:gd name="T9" fmla="*/ 19 h 25"/>
                  <a:gd name="T10" fmla="*/ 20 w 82"/>
                  <a:gd name="T11" fmla="*/ 24 h 25"/>
                  <a:gd name="T12" fmla="*/ 9 w 82"/>
                  <a:gd name="T13" fmla="*/ 25 h 25"/>
                  <a:gd name="T14" fmla="*/ 2 w 82"/>
                  <a:gd name="T15" fmla="*/ 25 h 25"/>
                  <a:gd name="T16" fmla="*/ 0 w 82"/>
                  <a:gd name="T17" fmla="*/ 21 h 25"/>
                  <a:gd name="T18" fmla="*/ 5 w 82"/>
                  <a:gd name="T19" fmla="*/ 15 h 25"/>
                  <a:gd name="T20" fmla="*/ 12 w 82"/>
                  <a:gd name="T21" fmla="*/ 12 h 25"/>
                  <a:gd name="T22" fmla="*/ 24 w 82"/>
                  <a:gd name="T23" fmla="*/ 9 h 25"/>
                  <a:gd name="T24" fmla="*/ 39 w 82"/>
                  <a:gd name="T25" fmla="*/ 6 h 25"/>
                  <a:gd name="T26" fmla="*/ 52 w 82"/>
                  <a:gd name="T27" fmla="*/ 4 h 25"/>
                  <a:gd name="T28" fmla="*/ 65 w 82"/>
                  <a:gd name="T29" fmla="*/ 3 h 25"/>
                  <a:gd name="T30" fmla="*/ 76 w 82"/>
                  <a:gd name="T31" fmla="*/ 1 h 25"/>
                  <a:gd name="T32" fmla="*/ 82 w 82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"/>
                  <a:gd name="T52" fmla="*/ 0 h 25"/>
                  <a:gd name="T53" fmla="*/ 82 w 82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" h="25">
                    <a:moveTo>
                      <a:pt x="82" y="0"/>
                    </a:moveTo>
                    <a:lnTo>
                      <a:pt x="74" y="3"/>
                    </a:lnTo>
                    <a:lnTo>
                      <a:pt x="62" y="9"/>
                    </a:lnTo>
                    <a:lnTo>
                      <a:pt x="48" y="15"/>
                    </a:lnTo>
                    <a:lnTo>
                      <a:pt x="34" y="19"/>
                    </a:lnTo>
                    <a:lnTo>
                      <a:pt x="20" y="24"/>
                    </a:lnTo>
                    <a:lnTo>
                      <a:pt x="9" y="25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5" y="15"/>
                    </a:lnTo>
                    <a:lnTo>
                      <a:pt x="12" y="12"/>
                    </a:lnTo>
                    <a:lnTo>
                      <a:pt x="24" y="9"/>
                    </a:lnTo>
                    <a:lnTo>
                      <a:pt x="39" y="6"/>
                    </a:lnTo>
                    <a:lnTo>
                      <a:pt x="52" y="4"/>
                    </a:lnTo>
                    <a:lnTo>
                      <a:pt x="65" y="3"/>
                    </a:lnTo>
                    <a:lnTo>
                      <a:pt x="76" y="1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  <p:sp>
            <p:nvSpPr>
              <p:cNvPr id="990" name="Freeform 244"/>
              <p:cNvSpPr>
                <a:spLocks/>
              </p:cNvSpPr>
              <p:nvPr/>
            </p:nvSpPr>
            <p:spPr bwMode="auto">
              <a:xfrm>
                <a:off x="1033" y="2468"/>
                <a:ext cx="87" cy="34"/>
              </a:xfrm>
              <a:custGeom>
                <a:avLst/>
                <a:gdLst>
                  <a:gd name="T0" fmla="*/ 87 w 87"/>
                  <a:gd name="T1" fmla="*/ 0 h 34"/>
                  <a:gd name="T2" fmla="*/ 80 w 87"/>
                  <a:gd name="T3" fmla="*/ 7 h 34"/>
                  <a:gd name="T4" fmla="*/ 68 w 87"/>
                  <a:gd name="T5" fmla="*/ 16 h 34"/>
                  <a:gd name="T6" fmla="*/ 53 w 87"/>
                  <a:gd name="T7" fmla="*/ 22 h 34"/>
                  <a:gd name="T8" fmla="*/ 38 w 87"/>
                  <a:gd name="T9" fmla="*/ 28 h 34"/>
                  <a:gd name="T10" fmla="*/ 24 w 87"/>
                  <a:gd name="T11" fmla="*/ 32 h 34"/>
                  <a:gd name="T12" fmla="*/ 12 w 87"/>
                  <a:gd name="T13" fmla="*/ 34 h 34"/>
                  <a:gd name="T14" fmla="*/ 3 w 87"/>
                  <a:gd name="T15" fmla="*/ 32 h 34"/>
                  <a:gd name="T16" fmla="*/ 0 w 87"/>
                  <a:gd name="T17" fmla="*/ 28 h 34"/>
                  <a:gd name="T18" fmla="*/ 2 w 87"/>
                  <a:gd name="T19" fmla="*/ 22 h 34"/>
                  <a:gd name="T20" fmla="*/ 10 w 87"/>
                  <a:gd name="T21" fmla="*/ 16 h 34"/>
                  <a:gd name="T22" fmla="*/ 21 w 87"/>
                  <a:gd name="T23" fmla="*/ 11 h 34"/>
                  <a:gd name="T24" fmla="*/ 36 w 87"/>
                  <a:gd name="T25" fmla="*/ 9 h 34"/>
                  <a:gd name="T26" fmla="*/ 50 w 87"/>
                  <a:gd name="T27" fmla="*/ 6 h 34"/>
                  <a:gd name="T28" fmla="*/ 65 w 87"/>
                  <a:gd name="T29" fmla="*/ 3 h 34"/>
                  <a:gd name="T30" fmla="*/ 78 w 87"/>
                  <a:gd name="T31" fmla="*/ 1 h 34"/>
                  <a:gd name="T32" fmla="*/ 87 w 87"/>
                  <a:gd name="T33" fmla="*/ 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34"/>
                  <a:gd name="T53" fmla="*/ 87 w 8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34">
                    <a:moveTo>
                      <a:pt x="87" y="0"/>
                    </a:moveTo>
                    <a:lnTo>
                      <a:pt x="80" y="7"/>
                    </a:lnTo>
                    <a:lnTo>
                      <a:pt x="68" y="16"/>
                    </a:lnTo>
                    <a:lnTo>
                      <a:pt x="53" y="22"/>
                    </a:lnTo>
                    <a:lnTo>
                      <a:pt x="38" y="28"/>
                    </a:lnTo>
                    <a:lnTo>
                      <a:pt x="24" y="32"/>
                    </a:lnTo>
                    <a:lnTo>
                      <a:pt x="12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2" y="22"/>
                    </a:lnTo>
                    <a:lnTo>
                      <a:pt x="10" y="16"/>
                    </a:lnTo>
                    <a:lnTo>
                      <a:pt x="21" y="11"/>
                    </a:lnTo>
                    <a:lnTo>
                      <a:pt x="36" y="9"/>
                    </a:lnTo>
                    <a:lnTo>
                      <a:pt x="50" y="6"/>
                    </a:lnTo>
                    <a:lnTo>
                      <a:pt x="65" y="3"/>
                    </a:lnTo>
                    <a:lnTo>
                      <a:pt x="78" y="1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rot="10800000" vert="eaVert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.VnTime" pitchFamily="34" charset="0"/>
                </a:endParaRPr>
              </a:p>
            </p:txBody>
          </p:sp>
        </p:grpSp>
        <p:sp>
          <p:nvSpPr>
            <p:cNvPr id="671" name="Freeform 245"/>
            <p:cNvSpPr>
              <a:spLocks/>
            </p:cNvSpPr>
            <p:nvPr/>
          </p:nvSpPr>
          <p:spPr bwMode="auto">
            <a:xfrm>
              <a:off x="1039" y="2502"/>
              <a:ext cx="83" cy="54"/>
            </a:xfrm>
            <a:custGeom>
              <a:avLst/>
              <a:gdLst>
                <a:gd name="T0" fmla="*/ 83 w 83"/>
                <a:gd name="T1" fmla="*/ 0 h 54"/>
                <a:gd name="T2" fmla="*/ 75 w 83"/>
                <a:gd name="T3" fmla="*/ 9 h 54"/>
                <a:gd name="T4" fmla="*/ 65 w 83"/>
                <a:gd name="T5" fmla="*/ 17 h 54"/>
                <a:gd name="T6" fmla="*/ 52 w 83"/>
                <a:gd name="T7" fmla="*/ 28 h 54"/>
                <a:gd name="T8" fmla="*/ 38 w 83"/>
                <a:gd name="T9" fmla="*/ 38 h 54"/>
                <a:gd name="T10" fmla="*/ 25 w 83"/>
                <a:gd name="T11" fmla="*/ 45 h 54"/>
                <a:gd name="T12" fmla="*/ 13 w 83"/>
                <a:gd name="T13" fmla="*/ 51 h 54"/>
                <a:gd name="T14" fmla="*/ 4 w 83"/>
                <a:gd name="T15" fmla="*/ 54 h 54"/>
                <a:gd name="T16" fmla="*/ 0 w 83"/>
                <a:gd name="T17" fmla="*/ 51 h 54"/>
                <a:gd name="T18" fmla="*/ 1 w 83"/>
                <a:gd name="T19" fmla="*/ 45 h 54"/>
                <a:gd name="T20" fmla="*/ 7 w 83"/>
                <a:gd name="T21" fmla="*/ 38 h 54"/>
                <a:gd name="T22" fmla="*/ 16 w 83"/>
                <a:gd name="T23" fmla="*/ 31 h 54"/>
                <a:gd name="T24" fmla="*/ 30 w 83"/>
                <a:gd name="T25" fmla="*/ 22 h 54"/>
                <a:gd name="T26" fmla="*/ 43 w 83"/>
                <a:gd name="T27" fmla="*/ 14 h 54"/>
                <a:gd name="T28" fmla="*/ 58 w 83"/>
                <a:gd name="T29" fmla="*/ 7 h 54"/>
                <a:gd name="T30" fmla="*/ 71 w 83"/>
                <a:gd name="T31" fmla="*/ 3 h 54"/>
                <a:gd name="T32" fmla="*/ 83 w 83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54"/>
                <a:gd name="T53" fmla="*/ 83 w 83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54">
                  <a:moveTo>
                    <a:pt x="83" y="0"/>
                  </a:moveTo>
                  <a:lnTo>
                    <a:pt x="75" y="9"/>
                  </a:lnTo>
                  <a:lnTo>
                    <a:pt x="65" y="17"/>
                  </a:lnTo>
                  <a:lnTo>
                    <a:pt x="52" y="28"/>
                  </a:lnTo>
                  <a:lnTo>
                    <a:pt x="38" y="38"/>
                  </a:lnTo>
                  <a:lnTo>
                    <a:pt x="25" y="45"/>
                  </a:lnTo>
                  <a:lnTo>
                    <a:pt x="13" y="51"/>
                  </a:lnTo>
                  <a:lnTo>
                    <a:pt x="4" y="54"/>
                  </a:lnTo>
                  <a:lnTo>
                    <a:pt x="0" y="51"/>
                  </a:lnTo>
                  <a:lnTo>
                    <a:pt x="1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30" y="22"/>
                  </a:lnTo>
                  <a:lnTo>
                    <a:pt x="43" y="14"/>
                  </a:lnTo>
                  <a:lnTo>
                    <a:pt x="58" y="7"/>
                  </a:lnTo>
                  <a:lnTo>
                    <a:pt x="71" y="3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2" name="Freeform 246"/>
            <p:cNvSpPr>
              <a:spLocks/>
            </p:cNvSpPr>
            <p:nvPr/>
          </p:nvSpPr>
          <p:spPr bwMode="auto">
            <a:xfrm>
              <a:off x="1052" y="2533"/>
              <a:ext cx="70" cy="69"/>
            </a:xfrm>
            <a:custGeom>
              <a:avLst/>
              <a:gdLst>
                <a:gd name="T0" fmla="*/ 70 w 70"/>
                <a:gd name="T1" fmla="*/ 0 h 69"/>
                <a:gd name="T2" fmla="*/ 65 w 70"/>
                <a:gd name="T3" fmla="*/ 9 h 69"/>
                <a:gd name="T4" fmla="*/ 56 w 70"/>
                <a:gd name="T5" fmla="*/ 19 h 69"/>
                <a:gd name="T6" fmla="*/ 46 w 70"/>
                <a:gd name="T7" fmla="*/ 32 h 69"/>
                <a:gd name="T8" fmla="*/ 36 w 70"/>
                <a:gd name="T9" fmla="*/ 44 h 69"/>
                <a:gd name="T10" fmla="*/ 24 w 70"/>
                <a:gd name="T11" fmla="*/ 56 h 69"/>
                <a:gd name="T12" fmla="*/ 14 w 70"/>
                <a:gd name="T13" fmla="*/ 65 h 69"/>
                <a:gd name="T14" fmla="*/ 5 w 70"/>
                <a:gd name="T15" fmla="*/ 69 h 69"/>
                <a:gd name="T16" fmla="*/ 0 w 70"/>
                <a:gd name="T17" fmla="*/ 68 h 69"/>
                <a:gd name="T18" fmla="*/ 0 w 70"/>
                <a:gd name="T19" fmla="*/ 60 h 69"/>
                <a:gd name="T20" fmla="*/ 6 w 70"/>
                <a:gd name="T21" fmla="*/ 51 h 69"/>
                <a:gd name="T22" fmla="*/ 15 w 70"/>
                <a:gd name="T23" fmla="*/ 40 h 69"/>
                <a:gd name="T24" fmla="*/ 27 w 70"/>
                <a:gd name="T25" fmla="*/ 29 h 69"/>
                <a:gd name="T26" fmla="*/ 40 w 70"/>
                <a:gd name="T27" fmla="*/ 17 h 69"/>
                <a:gd name="T28" fmla="*/ 52 w 70"/>
                <a:gd name="T29" fmla="*/ 9 h 69"/>
                <a:gd name="T30" fmla="*/ 62 w 70"/>
                <a:gd name="T31" fmla="*/ 3 h 69"/>
                <a:gd name="T32" fmla="*/ 70 w 70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9"/>
                <a:gd name="T53" fmla="*/ 70 w 70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9">
                  <a:moveTo>
                    <a:pt x="70" y="0"/>
                  </a:moveTo>
                  <a:lnTo>
                    <a:pt x="65" y="9"/>
                  </a:lnTo>
                  <a:lnTo>
                    <a:pt x="56" y="19"/>
                  </a:lnTo>
                  <a:lnTo>
                    <a:pt x="46" y="32"/>
                  </a:lnTo>
                  <a:lnTo>
                    <a:pt x="36" y="44"/>
                  </a:lnTo>
                  <a:lnTo>
                    <a:pt x="24" y="56"/>
                  </a:lnTo>
                  <a:lnTo>
                    <a:pt x="14" y="65"/>
                  </a:lnTo>
                  <a:lnTo>
                    <a:pt x="5" y="69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6" y="51"/>
                  </a:lnTo>
                  <a:lnTo>
                    <a:pt x="15" y="40"/>
                  </a:lnTo>
                  <a:lnTo>
                    <a:pt x="27" y="29"/>
                  </a:lnTo>
                  <a:lnTo>
                    <a:pt x="40" y="17"/>
                  </a:lnTo>
                  <a:lnTo>
                    <a:pt x="52" y="9"/>
                  </a:lnTo>
                  <a:lnTo>
                    <a:pt x="62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3" name="Freeform 247"/>
            <p:cNvSpPr>
              <a:spLocks/>
            </p:cNvSpPr>
            <p:nvPr/>
          </p:nvSpPr>
          <p:spPr bwMode="auto">
            <a:xfrm>
              <a:off x="1061" y="2562"/>
              <a:ext cx="64" cy="62"/>
            </a:xfrm>
            <a:custGeom>
              <a:avLst/>
              <a:gdLst>
                <a:gd name="T0" fmla="*/ 0 w 64"/>
                <a:gd name="T1" fmla="*/ 59 h 62"/>
                <a:gd name="T2" fmla="*/ 2 w 64"/>
                <a:gd name="T3" fmla="*/ 55 h 62"/>
                <a:gd name="T4" fmla="*/ 8 w 64"/>
                <a:gd name="T5" fmla="*/ 49 h 62"/>
                <a:gd name="T6" fmla="*/ 16 w 64"/>
                <a:gd name="T7" fmla="*/ 43 h 62"/>
                <a:gd name="T8" fmla="*/ 27 w 64"/>
                <a:gd name="T9" fmla="*/ 34 h 62"/>
                <a:gd name="T10" fmla="*/ 39 w 64"/>
                <a:gd name="T11" fmla="*/ 25 h 62"/>
                <a:gd name="T12" fmla="*/ 49 w 64"/>
                <a:gd name="T13" fmla="*/ 16 h 62"/>
                <a:gd name="T14" fmla="*/ 58 w 64"/>
                <a:gd name="T15" fmla="*/ 8 h 62"/>
                <a:gd name="T16" fmla="*/ 64 w 64"/>
                <a:gd name="T17" fmla="*/ 0 h 62"/>
                <a:gd name="T18" fmla="*/ 61 w 64"/>
                <a:gd name="T19" fmla="*/ 11 h 62"/>
                <a:gd name="T20" fmla="*/ 53 w 64"/>
                <a:gd name="T21" fmla="*/ 22 h 62"/>
                <a:gd name="T22" fmla="*/ 44 w 64"/>
                <a:gd name="T23" fmla="*/ 34 h 62"/>
                <a:gd name="T24" fmla="*/ 34 w 64"/>
                <a:gd name="T25" fmla="*/ 46 h 62"/>
                <a:gd name="T26" fmla="*/ 24 w 64"/>
                <a:gd name="T27" fmla="*/ 55 h 62"/>
                <a:gd name="T28" fmla="*/ 15 w 64"/>
                <a:gd name="T29" fmla="*/ 61 h 62"/>
                <a:gd name="T30" fmla="*/ 6 w 64"/>
                <a:gd name="T31" fmla="*/ 62 h 62"/>
                <a:gd name="T32" fmla="*/ 0 w 64"/>
                <a:gd name="T33" fmla="*/ 59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62"/>
                <a:gd name="T53" fmla="*/ 64 w 64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62">
                  <a:moveTo>
                    <a:pt x="0" y="59"/>
                  </a:moveTo>
                  <a:lnTo>
                    <a:pt x="2" y="55"/>
                  </a:lnTo>
                  <a:lnTo>
                    <a:pt x="8" y="49"/>
                  </a:lnTo>
                  <a:lnTo>
                    <a:pt x="16" y="43"/>
                  </a:lnTo>
                  <a:lnTo>
                    <a:pt x="27" y="34"/>
                  </a:lnTo>
                  <a:lnTo>
                    <a:pt x="39" y="25"/>
                  </a:lnTo>
                  <a:lnTo>
                    <a:pt x="49" y="16"/>
                  </a:lnTo>
                  <a:lnTo>
                    <a:pt x="58" y="8"/>
                  </a:lnTo>
                  <a:lnTo>
                    <a:pt x="64" y="0"/>
                  </a:lnTo>
                  <a:lnTo>
                    <a:pt x="61" y="11"/>
                  </a:lnTo>
                  <a:lnTo>
                    <a:pt x="53" y="22"/>
                  </a:lnTo>
                  <a:lnTo>
                    <a:pt x="44" y="34"/>
                  </a:lnTo>
                  <a:lnTo>
                    <a:pt x="34" y="46"/>
                  </a:lnTo>
                  <a:lnTo>
                    <a:pt x="24" y="55"/>
                  </a:lnTo>
                  <a:lnTo>
                    <a:pt x="15" y="61"/>
                  </a:lnTo>
                  <a:lnTo>
                    <a:pt x="6" y="6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4" name="Freeform 248"/>
            <p:cNvSpPr>
              <a:spLocks/>
            </p:cNvSpPr>
            <p:nvPr/>
          </p:nvSpPr>
          <p:spPr bwMode="auto">
            <a:xfrm>
              <a:off x="1184" y="2627"/>
              <a:ext cx="75" cy="303"/>
            </a:xfrm>
            <a:custGeom>
              <a:avLst/>
              <a:gdLst>
                <a:gd name="T0" fmla="*/ 68 w 75"/>
                <a:gd name="T1" fmla="*/ 0 h 303"/>
                <a:gd name="T2" fmla="*/ 69 w 75"/>
                <a:gd name="T3" fmla="*/ 0 h 303"/>
                <a:gd name="T4" fmla="*/ 72 w 75"/>
                <a:gd name="T5" fmla="*/ 2 h 303"/>
                <a:gd name="T6" fmla="*/ 74 w 75"/>
                <a:gd name="T7" fmla="*/ 5 h 303"/>
                <a:gd name="T8" fmla="*/ 75 w 75"/>
                <a:gd name="T9" fmla="*/ 8 h 303"/>
                <a:gd name="T10" fmla="*/ 45 w 75"/>
                <a:gd name="T11" fmla="*/ 45 h 303"/>
                <a:gd name="T12" fmla="*/ 26 w 75"/>
                <a:gd name="T13" fmla="*/ 85 h 303"/>
                <a:gd name="T14" fmla="*/ 16 w 75"/>
                <a:gd name="T15" fmla="*/ 126 h 303"/>
                <a:gd name="T16" fmla="*/ 14 w 75"/>
                <a:gd name="T17" fmla="*/ 166 h 303"/>
                <a:gd name="T18" fmla="*/ 16 w 75"/>
                <a:gd name="T19" fmla="*/ 206 h 303"/>
                <a:gd name="T20" fmla="*/ 22 w 75"/>
                <a:gd name="T21" fmla="*/ 241 h 303"/>
                <a:gd name="T22" fmla="*/ 29 w 75"/>
                <a:gd name="T23" fmla="*/ 275 h 303"/>
                <a:gd name="T24" fmla="*/ 37 w 75"/>
                <a:gd name="T25" fmla="*/ 303 h 303"/>
                <a:gd name="T26" fmla="*/ 20 w 75"/>
                <a:gd name="T27" fmla="*/ 284 h 303"/>
                <a:gd name="T28" fmla="*/ 9 w 75"/>
                <a:gd name="T29" fmla="*/ 252 h 303"/>
                <a:gd name="T30" fmla="*/ 1 w 75"/>
                <a:gd name="T31" fmla="*/ 210 h 303"/>
                <a:gd name="T32" fmla="*/ 0 w 75"/>
                <a:gd name="T33" fmla="*/ 163 h 303"/>
                <a:gd name="T34" fmla="*/ 6 w 75"/>
                <a:gd name="T35" fmla="*/ 114 h 303"/>
                <a:gd name="T36" fmla="*/ 17 w 75"/>
                <a:gd name="T37" fmla="*/ 67 h 303"/>
                <a:gd name="T38" fmla="*/ 38 w 75"/>
                <a:gd name="T39" fmla="*/ 28 h 303"/>
                <a:gd name="T40" fmla="*/ 68 w 75"/>
                <a:gd name="T41" fmla="*/ 0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303"/>
                <a:gd name="T65" fmla="*/ 75 w 75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303">
                  <a:moveTo>
                    <a:pt x="68" y="0"/>
                  </a:moveTo>
                  <a:lnTo>
                    <a:pt x="69" y="0"/>
                  </a:lnTo>
                  <a:lnTo>
                    <a:pt x="72" y="2"/>
                  </a:lnTo>
                  <a:lnTo>
                    <a:pt x="74" y="5"/>
                  </a:lnTo>
                  <a:lnTo>
                    <a:pt x="75" y="8"/>
                  </a:lnTo>
                  <a:lnTo>
                    <a:pt x="45" y="45"/>
                  </a:lnTo>
                  <a:lnTo>
                    <a:pt x="26" y="85"/>
                  </a:lnTo>
                  <a:lnTo>
                    <a:pt x="16" y="126"/>
                  </a:lnTo>
                  <a:lnTo>
                    <a:pt x="14" y="166"/>
                  </a:lnTo>
                  <a:lnTo>
                    <a:pt x="16" y="206"/>
                  </a:lnTo>
                  <a:lnTo>
                    <a:pt x="22" y="241"/>
                  </a:lnTo>
                  <a:lnTo>
                    <a:pt x="29" y="275"/>
                  </a:lnTo>
                  <a:lnTo>
                    <a:pt x="37" y="303"/>
                  </a:lnTo>
                  <a:lnTo>
                    <a:pt x="20" y="284"/>
                  </a:lnTo>
                  <a:lnTo>
                    <a:pt x="9" y="252"/>
                  </a:lnTo>
                  <a:lnTo>
                    <a:pt x="1" y="210"/>
                  </a:lnTo>
                  <a:lnTo>
                    <a:pt x="0" y="163"/>
                  </a:lnTo>
                  <a:lnTo>
                    <a:pt x="6" y="114"/>
                  </a:lnTo>
                  <a:lnTo>
                    <a:pt x="17" y="67"/>
                  </a:lnTo>
                  <a:lnTo>
                    <a:pt x="38" y="28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5" name="Freeform 249"/>
            <p:cNvSpPr>
              <a:spLocks/>
            </p:cNvSpPr>
            <p:nvPr/>
          </p:nvSpPr>
          <p:spPr bwMode="auto">
            <a:xfrm>
              <a:off x="1201" y="2889"/>
              <a:ext cx="65" cy="37"/>
            </a:xfrm>
            <a:custGeom>
              <a:avLst/>
              <a:gdLst>
                <a:gd name="T0" fmla="*/ 0 w 65"/>
                <a:gd name="T1" fmla="*/ 0 h 37"/>
                <a:gd name="T2" fmla="*/ 8 w 65"/>
                <a:gd name="T3" fmla="*/ 7 h 37"/>
                <a:gd name="T4" fmla="*/ 17 w 65"/>
                <a:gd name="T5" fmla="*/ 15 h 37"/>
                <a:gd name="T6" fmla="*/ 27 w 65"/>
                <a:gd name="T7" fmla="*/ 22 h 37"/>
                <a:gd name="T8" fmla="*/ 37 w 65"/>
                <a:gd name="T9" fmla="*/ 28 h 37"/>
                <a:gd name="T10" fmla="*/ 48 w 65"/>
                <a:gd name="T11" fmla="*/ 32 h 37"/>
                <a:gd name="T12" fmla="*/ 57 w 65"/>
                <a:gd name="T13" fmla="*/ 37 h 37"/>
                <a:gd name="T14" fmla="*/ 62 w 65"/>
                <a:gd name="T15" fmla="*/ 37 h 37"/>
                <a:gd name="T16" fmla="*/ 65 w 65"/>
                <a:gd name="T17" fmla="*/ 35 h 37"/>
                <a:gd name="T18" fmla="*/ 65 w 65"/>
                <a:gd name="T19" fmla="*/ 32 h 37"/>
                <a:gd name="T20" fmla="*/ 59 w 65"/>
                <a:gd name="T21" fmla="*/ 29 h 37"/>
                <a:gd name="T22" fmla="*/ 52 w 65"/>
                <a:gd name="T23" fmla="*/ 25 h 37"/>
                <a:gd name="T24" fmla="*/ 42 w 65"/>
                <a:gd name="T25" fmla="*/ 21 h 37"/>
                <a:gd name="T26" fmla="*/ 31 w 65"/>
                <a:gd name="T27" fmla="*/ 16 h 37"/>
                <a:gd name="T28" fmla="*/ 20 w 65"/>
                <a:gd name="T29" fmla="*/ 12 h 37"/>
                <a:gd name="T30" fmla="*/ 9 w 65"/>
                <a:gd name="T31" fmla="*/ 6 h 37"/>
                <a:gd name="T32" fmla="*/ 0 w 65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37"/>
                <a:gd name="T53" fmla="*/ 65 w 65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37">
                  <a:moveTo>
                    <a:pt x="0" y="0"/>
                  </a:moveTo>
                  <a:lnTo>
                    <a:pt x="8" y="7"/>
                  </a:lnTo>
                  <a:lnTo>
                    <a:pt x="17" y="15"/>
                  </a:lnTo>
                  <a:lnTo>
                    <a:pt x="27" y="22"/>
                  </a:lnTo>
                  <a:lnTo>
                    <a:pt x="37" y="28"/>
                  </a:lnTo>
                  <a:lnTo>
                    <a:pt x="48" y="32"/>
                  </a:lnTo>
                  <a:lnTo>
                    <a:pt x="57" y="37"/>
                  </a:lnTo>
                  <a:lnTo>
                    <a:pt x="62" y="37"/>
                  </a:lnTo>
                  <a:lnTo>
                    <a:pt x="65" y="35"/>
                  </a:lnTo>
                  <a:lnTo>
                    <a:pt x="65" y="32"/>
                  </a:lnTo>
                  <a:lnTo>
                    <a:pt x="59" y="29"/>
                  </a:lnTo>
                  <a:lnTo>
                    <a:pt x="52" y="25"/>
                  </a:lnTo>
                  <a:lnTo>
                    <a:pt x="42" y="21"/>
                  </a:lnTo>
                  <a:lnTo>
                    <a:pt x="31" y="16"/>
                  </a:lnTo>
                  <a:lnTo>
                    <a:pt x="20" y="12"/>
                  </a:lnTo>
                  <a:lnTo>
                    <a:pt x="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6" name="Freeform 250"/>
            <p:cNvSpPr>
              <a:spLocks/>
            </p:cNvSpPr>
            <p:nvPr/>
          </p:nvSpPr>
          <p:spPr bwMode="auto">
            <a:xfrm>
              <a:off x="1194" y="2862"/>
              <a:ext cx="74" cy="45"/>
            </a:xfrm>
            <a:custGeom>
              <a:avLst/>
              <a:gdLst>
                <a:gd name="T0" fmla="*/ 74 w 74"/>
                <a:gd name="T1" fmla="*/ 43 h 45"/>
                <a:gd name="T2" fmla="*/ 71 w 74"/>
                <a:gd name="T3" fmla="*/ 45 h 45"/>
                <a:gd name="T4" fmla="*/ 64 w 74"/>
                <a:gd name="T5" fmla="*/ 43 h 45"/>
                <a:gd name="T6" fmla="*/ 55 w 74"/>
                <a:gd name="T7" fmla="*/ 40 h 45"/>
                <a:gd name="T8" fmla="*/ 43 w 74"/>
                <a:gd name="T9" fmla="*/ 34 h 45"/>
                <a:gd name="T10" fmla="*/ 31 w 74"/>
                <a:gd name="T11" fmla="*/ 28 h 45"/>
                <a:gd name="T12" fmla="*/ 19 w 74"/>
                <a:gd name="T13" fmla="*/ 21 h 45"/>
                <a:gd name="T14" fmla="*/ 9 w 74"/>
                <a:gd name="T15" fmla="*/ 11 h 45"/>
                <a:gd name="T16" fmla="*/ 0 w 74"/>
                <a:gd name="T17" fmla="*/ 0 h 45"/>
                <a:gd name="T18" fmla="*/ 9 w 74"/>
                <a:gd name="T19" fmla="*/ 5 h 45"/>
                <a:gd name="T20" fmla="*/ 21 w 74"/>
                <a:gd name="T21" fmla="*/ 11 h 45"/>
                <a:gd name="T22" fmla="*/ 33 w 74"/>
                <a:gd name="T23" fmla="*/ 17 h 45"/>
                <a:gd name="T24" fmla="*/ 46 w 74"/>
                <a:gd name="T25" fmla="*/ 24 h 45"/>
                <a:gd name="T26" fmla="*/ 56 w 74"/>
                <a:gd name="T27" fmla="*/ 30 h 45"/>
                <a:gd name="T28" fmla="*/ 66 w 74"/>
                <a:gd name="T29" fmla="*/ 34 h 45"/>
                <a:gd name="T30" fmla="*/ 72 w 74"/>
                <a:gd name="T31" fmla="*/ 40 h 45"/>
                <a:gd name="T32" fmla="*/ 74 w 74"/>
                <a:gd name="T33" fmla="*/ 43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4"/>
                <a:gd name="T52" fmla="*/ 0 h 45"/>
                <a:gd name="T53" fmla="*/ 74 w 74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4" h="45">
                  <a:moveTo>
                    <a:pt x="74" y="43"/>
                  </a:moveTo>
                  <a:lnTo>
                    <a:pt x="71" y="45"/>
                  </a:lnTo>
                  <a:lnTo>
                    <a:pt x="64" y="43"/>
                  </a:lnTo>
                  <a:lnTo>
                    <a:pt x="55" y="40"/>
                  </a:lnTo>
                  <a:lnTo>
                    <a:pt x="43" y="34"/>
                  </a:lnTo>
                  <a:lnTo>
                    <a:pt x="31" y="28"/>
                  </a:lnTo>
                  <a:lnTo>
                    <a:pt x="19" y="21"/>
                  </a:lnTo>
                  <a:lnTo>
                    <a:pt x="9" y="11"/>
                  </a:lnTo>
                  <a:lnTo>
                    <a:pt x="0" y="0"/>
                  </a:lnTo>
                  <a:lnTo>
                    <a:pt x="9" y="5"/>
                  </a:lnTo>
                  <a:lnTo>
                    <a:pt x="21" y="11"/>
                  </a:lnTo>
                  <a:lnTo>
                    <a:pt x="33" y="17"/>
                  </a:lnTo>
                  <a:lnTo>
                    <a:pt x="46" y="24"/>
                  </a:lnTo>
                  <a:lnTo>
                    <a:pt x="56" y="30"/>
                  </a:lnTo>
                  <a:lnTo>
                    <a:pt x="66" y="34"/>
                  </a:lnTo>
                  <a:lnTo>
                    <a:pt x="72" y="40"/>
                  </a:lnTo>
                  <a:lnTo>
                    <a:pt x="74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7" name="Freeform 251"/>
            <p:cNvSpPr>
              <a:spLocks/>
            </p:cNvSpPr>
            <p:nvPr/>
          </p:nvSpPr>
          <p:spPr bwMode="auto">
            <a:xfrm>
              <a:off x="1188" y="2802"/>
              <a:ext cx="95" cy="59"/>
            </a:xfrm>
            <a:custGeom>
              <a:avLst/>
              <a:gdLst>
                <a:gd name="T0" fmla="*/ 95 w 95"/>
                <a:gd name="T1" fmla="*/ 57 h 59"/>
                <a:gd name="T2" fmla="*/ 90 w 95"/>
                <a:gd name="T3" fmla="*/ 59 h 59"/>
                <a:gd name="T4" fmla="*/ 80 w 95"/>
                <a:gd name="T5" fmla="*/ 56 h 59"/>
                <a:gd name="T6" fmla="*/ 67 w 95"/>
                <a:gd name="T7" fmla="*/ 51 h 59"/>
                <a:gd name="T8" fmla="*/ 52 w 95"/>
                <a:gd name="T9" fmla="*/ 44 h 59"/>
                <a:gd name="T10" fmla="*/ 36 w 95"/>
                <a:gd name="T11" fmla="*/ 34 h 59"/>
                <a:gd name="T12" fmla="*/ 21 w 95"/>
                <a:gd name="T13" fmla="*/ 23 h 59"/>
                <a:gd name="T14" fmla="*/ 8 w 95"/>
                <a:gd name="T15" fmla="*/ 12 h 59"/>
                <a:gd name="T16" fmla="*/ 0 w 95"/>
                <a:gd name="T17" fmla="*/ 0 h 59"/>
                <a:gd name="T18" fmla="*/ 8 w 95"/>
                <a:gd name="T19" fmla="*/ 4 h 59"/>
                <a:gd name="T20" fmla="*/ 19 w 95"/>
                <a:gd name="T21" fmla="*/ 12 h 59"/>
                <a:gd name="T22" fmla="*/ 36 w 95"/>
                <a:gd name="T23" fmla="*/ 20 h 59"/>
                <a:gd name="T24" fmla="*/ 53 w 95"/>
                <a:gd name="T25" fmla="*/ 29 h 59"/>
                <a:gd name="T26" fmla="*/ 70 w 95"/>
                <a:gd name="T27" fmla="*/ 38 h 59"/>
                <a:gd name="T28" fmla="*/ 83 w 95"/>
                <a:gd name="T29" fmla="*/ 46 h 59"/>
                <a:gd name="T30" fmla="*/ 92 w 95"/>
                <a:gd name="T31" fmla="*/ 53 h 59"/>
                <a:gd name="T32" fmla="*/ 95 w 95"/>
                <a:gd name="T33" fmla="*/ 57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5"/>
                <a:gd name="T52" fmla="*/ 0 h 59"/>
                <a:gd name="T53" fmla="*/ 95 w 95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5" h="59">
                  <a:moveTo>
                    <a:pt x="95" y="57"/>
                  </a:moveTo>
                  <a:lnTo>
                    <a:pt x="90" y="59"/>
                  </a:lnTo>
                  <a:lnTo>
                    <a:pt x="80" y="56"/>
                  </a:lnTo>
                  <a:lnTo>
                    <a:pt x="67" y="51"/>
                  </a:lnTo>
                  <a:lnTo>
                    <a:pt x="52" y="44"/>
                  </a:lnTo>
                  <a:lnTo>
                    <a:pt x="36" y="34"/>
                  </a:lnTo>
                  <a:lnTo>
                    <a:pt x="21" y="23"/>
                  </a:lnTo>
                  <a:lnTo>
                    <a:pt x="8" y="12"/>
                  </a:lnTo>
                  <a:lnTo>
                    <a:pt x="0" y="0"/>
                  </a:lnTo>
                  <a:lnTo>
                    <a:pt x="8" y="4"/>
                  </a:lnTo>
                  <a:lnTo>
                    <a:pt x="19" y="12"/>
                  </a:lnTo>
                  <a:lnTo>
                    <a:pt x="36" y="20"/>
                  </a:lnTo>
                  <a:lnTo>
                    <a:pt x="53" y="29"/>
                  </a:lnTo>
                  <a:lnTo>
                    <a:pt x="70" y="38"/>
                  </a:lnTo>
                  <a:lnTo>
                    <a:pt x="83" y="46"/>
                  </a:lnTo>
                  <a:lnTo>
                    <a:pt x="92" y="53"/>
                  </a:lnTo>
                  <a:lnTo>
                    <a:pt x="95" y="5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8" name="Freeform 252"/>
            <p:cNvSpPr>
              <a:spLocks/>
            </p:cNvSpPr>
            <p:nvPr/>
          </p:nvSpPr>
          <p:spPr bwMode="auto">
            <a:xfrm>
              <a:off x="1193" y="2746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0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20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0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20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79" name="Freeform 253"/>
            <p:cNvSpPr>
              <a:spLocks/>
            </p:cNvSpPr>
            <p:nvPr/>
          </p:nvSpPr>
          <p:spPr bwMode="auto">
            <a:xfrm>
              <a:off x="1203" y="2709"/>
              <a:ext cx="83" cy="69"/>
            </a:xfrm>
            <a:custGeom>
              <a:avLst/>
              <a:gdLst>
                <a:gd name="T0" fmla="*/ 83 w 83"/>
                <a:gd name="T1" fmla="*/ 69 h 69"/>
                <a:gd name="T2" fmla="*/ 78 w 83"/>
                <a:gd name="T3" fmla="*/ 69 h 69"/>
                <a:gd name="T4" fmla="*/ 69 w 83"/>
                <a:gd name="T5" fmla="*/ 65 h 69"/>
                <a:gd name="T6" fmla="*/ 56 w 83"/>
                <a:gd name="T7" fmla="*/ 56 h 69"/>
                <a:gd name="T8" fmla="*/ 41 w 83"/>
                <a:gd name="T9" fmla="*/ 45 h 69"/>
                <a:gd name="T10" fmla="*/ 26 w 83"/>
                <a:gd name="T11" fmla="*/ 32 h 69"/>
                <a:gd name="T12" fmla="*/ 13 w 83"/>
                <a:gd name="T13" fmla="*/ 20 h 69"/>
                <a:gd name="T14" fmla="*/ 4 w 83"/>
                <a:gd name="T15" fmla="*/ 8 h 69"/>
                <a:gd name="T16" fmla="*/ 0 w 83"/>
                <a:gd name="T17" fmla="*/ 0 h 69"/>
                <a:gd name="T18" fmla="*/ 7 w 83"/>
                <a:gd name="T19" fmla="*/ 5 h 69"/>
                <a:gd name="T20" fmla="*/ 19 w 83"/>
                <a:gd name="T21" fmla="*/ 14 h 69"/>
                <a:gd name="T22" fmla="*/ 34 w 83"/>
                <a:gd name="T23" fmla="*/ 25 h 69"/>
                <a:gd name="T24" fmla="*/ 50 w 83"/>
                <a:gd name="T25" fmla="*/ 35 h 69"/>
                <a:gd name="T26" fmla="*/ 63 w 83"/>
                <a:gd name="T27" fmla="*/ 45 h 69"/>
                <a:gd name="T28" fmla="*/ 75 w 83"/>
                <a:gd name="T29" fmla="*/ 56 h 69"/>
                <a:gd name="T30" fmla="*/ 83 w 83"/>
                <a:gd name="T31" fmla="*/ 63 h 69"/>
                <a:gd name="T32" fmla="*/ 83 w 83"/>
                <a:gd name="T33" fmla="*/ 69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69"/>
                <a:gd name="T53" fmla="*/ 83 w 83"/>
                <a:gd name="T54" fmla="*/ 69 h 6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69">
                  <a:moveTo>
                    <a:pt x="83" y="69"/>
                  </a:moveTo>
                  <a:lnTo>
                    <a:pt x="78" y="69"/>
                  </a:lnTo>
                  <a:lnTo>
                    <a:pt x="69" y="65"/>
                  </a:lnTo>
                  <a:lnTo>
                    <a:pt x="56" y="56"/>
                  </a:lnTo>
                  <a:lnTo>
                    <a:pt x="41" y="45"/>
                  </a:lnTo>
                  <a:lnTo>
                    <a:pt x="26" y="32"/>
                  </a:lnTo>
                  <a:lnTo>
                    <a:pt x="13" y="20"/>
                  </a:lnTo>
                  <a:lnTo>
                    <a:pt x="4" y="8"/>
                  </a:lnTo>
                  <a:lnTo>
                    <a:pt x="0" y="0"/>
                  </a:lnTo>
                  <a:lnTo>
                    <a:pt x="7" y="5"/>
                  </a:lnTo>
                  <a:lnTo>
                    <a:pt x="19" y="14"/>
                  </a:lnTo>
                  <a:lnTo>
                    <a:pt x="34" y="25"/>
                  </a:lnTo>
                  <a:lnTo>
                    <a:pt x="50" y="35"/>
                  </a:lnTo>
                  <a:lnTo>
                    <a:pt x="63" y="45"/>
                  </a:lnTo>
                  <a:lnTo>
                    <a:pt x="75" y="56"/>
                  </a:lnTo>
                  <a:lnTo>
                    <a:pt x="83" y="63"/>
                  </a:lnTo>
                  <a:lnTo>
                    <a:pt x="83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0" name="Freeform 254"/>
            <p:cNvSpPr>
              <a:spLocks/>
            </p:cNvSpPr>
            <p:nvPr/>
          </p:nvSpPr>
          <p:spPr bwMode="auto">
            <a:xfrm>
              <a:off x="1213" y="2680"/>
              <a:ext cx="70" cy="60"/>
            </a:xfrm>
            <a:custGeom>
              <a:avLst/>
              <a:gdLst>
                <a:gd name="T0" fmla="*/ 70 w 70"/>
                <a:gd name="T1" fmla="*/ 60 h 60"/>
                <a:gd name="T2" fmla="*/ 65 w 70"/>
                <a:gd name="T3" fmla="*/ 60 h 60"/>
                <a:gd name="T4" fmla="*/ 58 w 70"/>
                <a:gd name="T5" fmla="*/ 58 h 60"/>
                <a:gd name="T6" fmla="*/ 47 w 70"/>
                <a:gd name="T7" fmla="*/ 52 h 60"/>
                <a:gd name="T8" fmla="*/ 36 w 70"/>
                <a:gd name="T9" fmla="*/ 45 h 60"/>
                <a:gd name="T10" fmla="*/ 24 w 70"/>
                <a:gd name="T11" fmla="*/ 34 h 60"/>
                <a:gd name="T12" fmla="*/ 14 w 70"/>
                <a:gd name="T13" fmla="*/ 24 h 60"/>
                <a:gd name="T14" fmla="*/ 5 w 70"/>
                <a:gd name="T15" fmla="*/ 12 h 60"/>
                <a:gd name="T16" fmla="*/ 0 w 70"/>
                <a:gd name="T17" fmla="*/ 0 h 60"/>
                <a:gd name="T18" fmla="*/ 8 w 70"/>
                <a:gd name="T19" fmla="*/ 6 h 60"/>
                <a:gd name="T20" fmla="*/ 18 w 70"/>
                <a:gd name="T21" fmla="*/ 15 h 60"/>
                <a:gd name="T22" fmla="*/ 30 w 70"/>
                <a:gd name="T23" fmla="*/ 24 h 60"/>
                <a:gd name="T24" fmla="*/ 43 w 70"/>
                <a:gd name="T25" fmla="*/ 33 h 60"/>
                <a:gd name="T26" fmla="*/ 55 w 70"/>
                <a:gd name="T27" fmla="*/ 42 h 60"/>
                <a:gd name="T28" fmla="*/ 64 w 70"/>
                <a:gd name="T29" fmla="*/ 49 h 60"/>
                <a:gd name="T30" fmla="*/ 70 w 70"/>
                <a:gd name="T31" fmla="*/ 55 h 60"/>
                <a:gd name="T32" fmla="*/ 70 w 70"/>
                <a:gd name="T33" fmla="*/ 6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60"/>
                <a:gd name="T53" fmla="*/ 70 w 70"/>
                <a:gd name="T54" fmla="*/ 60 h 6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60">
                  <a:moveTo>
                    <a:pt x="70" y="60"/>
                  </a:moveTo>
                  <a:lnTo>
                    <a:pt x="65" y="60"/>
                  </a:lnTo>
                  <a:lnTo>
                    <a:pt x="58" y="58"/>
                  </a:lnTo>
                  <a:lnTo>
                    <a:pt x="47" y="52"/>
                  </a:lnTo>
                  <a:lnTo>
                    <a:pt x="36" y="45"/>
                  </a:lnTo>
                  <a:lnTo>
                    <a:pt x="24" y="34"/>
                  </a:lnTo>
                  <a:lnTo>
                    <a:pt x="14" y="24"/>
                  </a:lnTo>
                  <a:lnTo>
                    <a:pt x="5" y="12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5"/>
                  </a:lnTo>
                  <a:lnTo>
                    <a:pt x="30" y="24"/>
                  </a:lnTo>
                  <a:lnTo>
                    <a:pt x="43" y="33"/>
                  </a:lnTo>
                  <a:lnTo>
                    <a:pt x="55" y="42"/>
                  </a:lnTo>
                  <a:lnTo>
                    <a:pt x="64" y="49"/>
                  </a:lnTo>
                  <a:lnTo>
                    <a:pt x="70" y="55"/>
                  </a:lnTo>
                  <a:lnTo>
                    <a:pt x="70" y="6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1" name="Freeform 255"/>
            <p:cNvSpPr>
              <a:spLocks/>
            </p:cNvSpPr>
            <p:nvPr/>
          </p:nvSpPr>
          <p:spPr bwMode="auto">
            <a:xfrm>
              <a:off x="1234" y="2652"/>
              <a:ext cx="49" cy="52"/>
            </a:xfrm>
            <a:custGeom>
              <a:avLst/>
              <a:gdLst>
                <a:gd name="T0" fmla="*/ 49 w 49"/>
                <a:gd name="T1" fmla="*/ 52 h 52"/>
                <a:gd name="T2" fmla="*/ 44 w 49"/>
                <a:gd name="T3" fmla="*/ 52 h 52"/>
                <a:gd name="T4" fmla="*/ 38 w 49"/>
                <a:gd name="T5" fmla="*/ 48 h 52"/>
                <a:gd name="T6" fmla="*/ 29 w 49"/>
                <a:gd name="T7" fmla="*/ 42 h 52"/>
                <a:gd name="T8" fmla="*/ 21 w 49"/>
                <a:gd name="T9" fmla="*/ 33 h 52"/>
                <a:gd name="T10" fmla="*/ 13 w 49"/>
                <a:gd name="T11" fmla="*/ 24 h 52"/>
                <a:gd name="T12" fmla="*/ 6 w 49"/>
                <a:gd name="T13" fmla="*/ 14 h 52"/>
                <a:gd name="T14" fmla="*/ 1 w 49"/>
                <a:gd name="T15" fmla="*/ 6 h 52"/>
                <a:gd name="T16" fmla="*/ 0 w 49"/>
                <a:gd name="T17" fmla="*/ 0 h 52"/>
                <a:gd name="T18" fmla="*/ 4 w 49"/>
                <a:gd name="T19" fmla="*/ 6 h 52"/>
                <a:gd name="T20" fmla="*/ 12 w 49"/>
                <a:gd name="T21" fmla="*/ 12 h 52"/>
                <a:gd name="T22" fmla="*/ 21 w 49"/>
                <a:gd name="T23" fmla="*/ 20 h 52"/>
                <a:gd name="T24" fmla="*/ 28 w 49"/>
                <a:gd name="T25" fmla="*/ 27 h 52"/>
                <a:gd name="T26" fmla="*/ 35 w 49"/>
                <a:gd name="T27" fmla="*/ 34 h 52"/>
                <a:gd name="T28" fmla="*/ 43 w 49"/>
                <a:gd name="T29" fmla="*/ 42 h 52"/>
                <a:gd name="T30" fmla="*/ 47 w 49"/>
                <a:gd name="T31" fmla="*/ 48 h 52"/>
                <a:gd name="T32" fmla="*/ 49 w 49"/>
                <a:gd name="T33" fmla="*/ 52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2"/>
                <a:gd name="T53" fmla="*/ 49 w 49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2">
                  <a:moveTo>
                    <a:pt x="49" y="52"/>
                  </a:moveTo>
                  <a:lnTo>
                    <a:pt x="44" y="52"/>
                  </a:lnTo>
                  <a:lnTo>
                    <a:pt x="38" y="48"/>
                  </a:lnTo>
                  <a:lnTo>
                    <a:pt x="29" y="42"/>
                  </a:lnTo>
                  <a:lnTo>
                    <a:pt x="21" y="33"/>
                  </a:lnTo>
                  <a:lnTo>
                    <a:pt x="13" y="24"/>
                  </a:lnTo>
                  <a:lnTo>
                    <a:pt x="6" y="14"/>
                  </a:lnTo>
                  <a:lnTo>
                    <a:pt x="1" y="6"/>
                  </a:lnTo>
                  <a:lnTo>
                    <a:pt x="0" y="0"/>
                  </a:lnTo>
                  <a:lnTo>
                    <a:pt x="4" y="6"/>
                  </a:lnTo>
                  <a:lnTo>
                    <a:pt x="12" y="12"/>
                  </a:lnTo>
                  <a:lnTo>
                    <a:pt x="21" y="20"/>
                  </a:lnTo>
                  <a:lnTo>
                    <a:pt x="28" y="27"/>
                  </a:lnTo>
                  <a:lnTo>
                    <a:pt x="35" y="34"/>
                  </a:lnTo>
                  <a:lnTo>
                    <a:pt x="43" y="42"/>
                  </a:lnTo>
                  <a:lnTo>
                    <a:pt x="47" y="48"/>
                  </a:lnTo>
                  <a:lnTo>
                    <a:pt x="49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2" name="Freeform 256"/>
            <p:cNvSpPr>
              <a:spLocks/>
            </p:cNvSpPr>
            <p:nvPr/>
          </p:nvSpPr>
          <p:spPr bwMode="auto">
            <a:xfrm>
              <a:off x="1246" y="2636"/>
              <a:ext cx="29" cy="34"/>
            </a:xfrm>
            <a:custGeom>
              <a:avLst/>
              <a:gdLst>
                <a:gd name="T0" fmla="*/ 29 w 29"/>
                <a:gd name="T1" fmla="*/ 34 h 34"/>
                <a:gd name="T2" fmla="*/ 22 w 29"/>
                <a:gd name="T3" fmla="*/ 33 h 34"/>
                <a:gd name="T4" fmla="*/ 10 w 29"/>
                <a:gd name="T5" fmla="*/ 24 h 34"/>
                <a:gd name="T6" fmla="*/ 0 w 29"/>
                <a:gd name="T7" fmla="*/ 12 h 34"/>
                <a:gd name="T8" fmla="*/ 0 w 29"/>
                <a:gd name="T9" fmla="*/ 0 h 34"/>
                <a:gd name="T10" fmla="*/ 7 w 29"/>
                <a:gd name="T11" fmla="*/ 12 h 34"/>
                <a:gd name="T12" fmla="*/ 19 w 29"/>
                <a:gd name="T13" fmla="*/ 21 h 34"/>
                <a:gd name="T14" fmla="*/ 29 w 29"/>
                <a:gd name="T15" fmla="*/ 28 h 34"/>
                <a:gd name="T16" fmla="*/ 29 w 29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29" y="34"/>
                  </a:moveTo>
                  <a:lnTo>
                    <a:pt x="22" y="33"/>
                  </a:lnTo>
                  <a:lnTo>
                    <a:pt x="10" y="24"/>
                  </a:lnTo>
                  <a:lnTo>
                    <a:pt x="0" y="12"/>
                  </a:lnTo>
                  <a:lnTo>
                    <a:pt x="0" y="0"/>
                  </a:lnTo>
                  <a:lnTo>
                    <a:pt x="7" y="12"/>
                  </a:lnTo>
                  <a:lnTo>
                    <a:pt x="19" y="21"/>
                  </a:lnTo>
                  <a:lnTo>
                    <a:pt x="29" y="28"/>
                  </a:lnTo>
                  <a:lnTo>
                    <a:pt x="29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3" name="Freeform 257"/>
            <p:cNvSpPr>
              <a:spLocks/>
            </p:cNvSpPr>
            <p:nvPr/>
          </p:nvSpPr>
          <p:spPr bwMode="auto">
            <a:xfrm>
              <a:off x="1213" y="2913"/>
              <a:ext cx="43" cy="37"/>
            </a:xfrm>
            <a:custGeom>
              <a:avLst/>
              <a:gdLst>
                <a:gd name="T0" fmla="*/ 0 w 43"/>
                <a:gd name="T1" fmla="*/ 0 h 37"/>
                <a:gd name="T2" fmla="*/ 3 w 43"/>
                <a:gd name="T3" fmla="*/ 3 h 37"/>
                <a:gd name="T4" fmla="*/ 9 w 43"/>
                <a:gd name="T5" fmla="*/ 5 h 37"/>
                <a:gd name="T6" fmla="*/ 18 w 43"/>
                <a:gd name="T7" fmla="*/ 11 h 37"/>
                <a:gd name="T8" fmla="*/ 25 w 43"/>
                <a:gd name="T9" fmla="*/ 16 h 37"/>
                <a:gd name="T10" fmla="*/ 34 w 43"/>
                <a:gd name="T11" fmla="*/ 22 h 37"/>
                <a:gd name="T12" fmla="*/ 40 w 43"/>
                <a:gd name="T13" fmla="*/ 28 h 37"/>
                <a:gd name="T14" fmla="*/ 43 w 43"/>
                <a:gd name="T15" fmla="*/ 32 h 37"/>
                <a:gd name="T16" fmla="*/ 42 w 43"/>
                <a:gd name="T17" fmla="*/ 37 h 37"/>
                <a:gd name="T18" fmla="*/ 33 w 43"/>
                <a:gd name="T19" fmla="*/ 37 h 37"/>
                <a:gd name="T20" fmla="*/ 21 w 43"/>
                <a:gd name="T21" fmla="*/ 25 h 37"/>
                <a:gd name="T22" fmla="*/ 9 w 43"/>
                <a:gd name="T23" fmla="*/ 10 h 37"/>
                <a:gd name="T24" fmla="*/ 0 w 43"/>
                <a:gd name="T25" fmla="*/ 0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37"/>
                <a:gd name="T41" fmla="*/ 43 w 43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37">
                  <a:moveTo>
                    <a:pt x="0" y="0"/>
                  </a:moveTo>
                  <a:lnTo>
                    <a:pt x="3" y="3"/>
                  </a:lnTo>
                  <a:lnTo>
                    <a:pt x="9" y="5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22"/>
                  </a:lnTo>
                  <a:lnTo>
                    <a:pt x="40" y="28"/>
                  </a:lnTo>
                  <a:lnTo>
                    <a:pt x="43" y="32"/>
                  </a:lnTo>
                  <a:lnTo>
                    <a:pt x="42" y="37"/>
                  </a:lnTo>
                  <a:lnTo>
                    <a:pt x="33" y="37"/>
                  </a:lnTo>
                  <a:lnTo>
                    <a:pt x="21" y="2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4" name="Freeform 258"/>
            <p:cNvSpPr>
              <a:spLocks/>
            </p:cNvSpPr>
            <p:nvPr/>
          </p:nvSpPr>
          <p:spPr bwMode="auto">
            <a:xfrm>
              <a:off x="1191" y="2911"/>
              <a:ext cx="21" cy="46"/>
            </a:xfrm>
            <a:custGeom>
              <a:avLst/>
              <a:gdLst>
                <a:gd name="T0" fmla="*/ 21 w 21"/>
                <a:gd name="T1" fmla="*/ 0 h 46"/>
                <a:gd name="T2" fmla="*/ 16 w 21"/>
                <a:gd name="T3" fmla="*/ 7 h 46"/>
                <a:gd name="T4" fmla="*/ 7 w 21"/>
                <a:gd name="T5" fmla="*/ 22 h 46"/>
                <a:gd name="T6" fmla="*/ 0 w 21"/>
                <a:gd name="T7" fmla="*/ 36 h 46"/>
                <a:gd name="T8" fmla="*/ 2 w 21"/>
                <a:gd name="T9" fmla="*/ 46 h 46"/>
                <a:gd name="T10" fmla="*/ 7 w 21"/>
                <a:gd name="T11" fmla="*/ 43 h 46"/>
                <a:gd name="T12" fmla="*/ 13 w 21"/>
                <a:gd name="T13" fmla="*/ 30 h 46"/>
                <a:gd name="T14" fmla="*/ 18 w 21"/>
                <a:gd name="T15" fmla="*/ 12 h 46"/>
                <a:gd name="T16" fmla="*/ 21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6"/>
                <a:gd name="T29" fmla="*/ 21 w 21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6">
                  <a:moveTo>
                    <a:pt x="21" y="0"/>
                  </a:moveTo>
                  <a:lnTo>
                    <a:pt x="16" y="7"/>
                  </a:lnTo>
                  <a:lnTo>
                    <a:pt x="7" y="22"/>
                  </a:lnTo>
                  <a:lnTo>
                    <a:pt x="0" y="36"/>
                  </a:lnTo>
                  <a:lnTo>
                    <a:pt x="2" y="46"/>
                  </a:lnTo>
                  <a:lnTo>
                    <a:pt x="7" y="43"/>
                  </a:lnTo>
                  <a:lnTo>
                    <a:pt x="13" y="30"/>
                  </a:lnTo>
                  <a:lnTo>
                    <a:pt x="18" y="1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5" name="Freeform 259"/>
            <p:cNvSpPr>
              <a:spLocks/>
            </p:cNvSpPr>
            <p:nvPr/>
          </p:nvSpPr>
          <p:spPr bwMode="auto">
            <a:xfrm>
              <a:off x="1215" y="2920"/>
              <a:ext cx="13" cy="52"/>
            </a:xfrm>
            <a:custGeom>
              <a:avLst/>
              <a:gdLst>
                <a:gd name="T0" fmla="*/ 0 w 13"/>
                <a:gd name="T1" fmla="*/ 0 h 52"/>
                <a:gd name="T2" fmla="*/ 1 w 13"/>
                <a:gd name="T3" fmla="*/ 10 h 52"/>
                <a:gd name="T4" fmla="*/ 1 w 13"/>
                <a:gd name="T5" fmla="*/ 28 h 52"/>
                <a:gd name="T6" fmla="*/ 3 w 13"/>
                <a:gd name="T7" fmla="*/ 44 h 52"/>
                <a:gd name="T8" fmla="*/ 9 w 13"/>
                <a:gd name="T9" fmla="*/ 52 h 52"/>
                <a:gd name="T10" fmla="*/ 13 w 13"/>
                <a:gd name="T11" fmla="*/ 46 h 52"/>
                <a:gd name="T12" fmla="*/ 10 w 13"/>
                <a:gd name="T13" fmla="*/ 30 h 52"/>
                <a:gd name="T14" fmla="*/ 4 w 13"/>
                <a:gd name="T15" fmla="*/ 12 h 52"/>
                <a:gd name="T16" fmla="*/ 0 w 13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52"/>
                <a:gd name="T29" fmla="*/ 13 w 13"/>
                <a:gd name="T30" fmla="*/ 52 h 5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52">
                  <a:moveTo>
                    <a:pt x="0" y="0"/>
                  </a:moveTo>
                  <a:lnTo>
                    <a:pt x="1" y="10"/>
                  </a:lnTo>
                  <a:lnTo>
                    <a:pt x="1" y="28"/>
                  </a:lnTo>
                  <a:lnTo>
                    <a:pt x="3" y="44"/>
                  </a:lnTo>
                  <a:lnTo>
                    <a:pt x="9" y="52"/>
                  </a:lnTo>
                  <a:lnTo>
                    <a:pt x="13" y="46"/>
                  </a:lnTo>
                  <a:lnTo>
                    <a:pt x="10" y="30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6" name="Freeform 260"/>
            <p:cNvSpPr>
              <a:spLocks/>
            </p:cNvSpPr>
            <p:nvPr/>
          </p:nvSpPr>
          <p:spPr bwMode="auto">
            <a:xfrm>
              <a:off x="1166" y="2895"/>
              <a:ext cx="38" cy="46"/>
            </a:xfrm>
            <a:custGeom>
              <a:avLst/>
              <a:gdLst>
                <a:gd name="T0" fmla="*/ 38 w 38"/>
                <a:gd name="T1" fmla="*/ 0 h 46"/>
                <a:gd name="T2" fmla="*/ 30 w 38"/>
                <a:gd name="T3" fmla="*/ 15 h 46"/>
                <a:gd name="T4" fmla="*/ 19 w 38"/>
                <a:gd name="T5" fmla="*/ 31 h 46"/>
                <a:gd name="T6" fmla="*/ 7 w 38"/>
                <a:gd name="T7" fmla="*/ 44 h 46"/>
                <a:gd name="T8" fmla="*/ 0 w 38"/>
                <a:gd name="T9" fmla="*/ 46 h 46"/>
                <a:gd name="T10" fmla="*/ 0 w 38"/>
                <a:gd name="T11" fmla="*/ 41 h 46"/>
                <a:gd name="T12" fmla="*/ 3 w 38"/>
                <a:gd name="T13" fmla="*/ 37 h 46"/>
                <a:gd name="T14" fmla="*/ 7 w 38"/>
                <a:gd name="T15" fmla="*/ 29 h 46"/>
                <a:gd name="T16" fmla="*/ 15 w 38"/>
                <a:gd name="T17" fmla="*/ 22 h 46"/>
                <a:gd name="T18" fmla="*/ 22 w 38"/>
                <a:gd name="T19" fmla="*/ 16 h 46"/>
                <a:gd name="T20" fmla="*/ 30 w 38"/>
                <a:gd name="T21" fmla="*/ 9 h 46"/>
                <a:gd name="T22" fmla="*/ 35 w 38"/>
                <a:gd name="T23" fmla="*/ 4 h 46"/>
                <a:gd name="T24" fmla="*/ 38 w 38"/>
                <a:gd name="T25" fmla="*/ 0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6"/>
                <a:gd name="T41" fmla="*/ 38 w 38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6">
                  <a:moveTo>
                    <a:pt x="38" y="0"/>
                  </a:moveTo>
                  <a:lnTo>
                    <a:pt x="30" y="15"/>
                  </a:lnTo>
                  <a:lnTo>
                    <a:pt x="19" y="31"/>
                  </a:lnTo>
                  <a:lnTo>
                    <a:pt x="7" y="44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3" y="37"/>
                  </a:lnTo>
                  <a:lnTo>
                    <a:pt x="7" y="29"/>
                  </a:lnTo>
                  <a:lnTo>
                    <a:pt x="15" y="22"/>
                  </a:lnTo>
                  <a:lnTo>
                    <a:pt x="22" y="16"/>
                  </a:lnTo>
                  <a:lnTo>
                    <a:pt x="30" y="9"/>
                  </a:lnTo>
                  <a:lnTo>
                    <a:pt x="35" y="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7" name="Freeform 261"/>
            <p:cNvSpPr>
              <a:spLocks/>
            </p:cNvSpPr>
            <p:nvPr/>
          </p:nvSpPr>
          <p:spPr bwMode="auto">
            <a:xfrm>
              <a:off x="1170" y="2645"/>
              <a:ext cx="67" cy="13"/>
            </a:xfrm>
            <a:custGeom>
              <a:avLst/>
              <a:gdLst>
                <a:gd name="T0" fmla="*/ 67 w 67"/>
                <a:gd name="T1" fmla="*/ 12 h 13"/>
                <a:gd name="T2" fmla="*/ 59 w 67"/>
                <a:gd name="T3" fmla="*/ 12 h 13"/>
                <a:gd name="T4" fmla="*/ 49 w 67"/>
                <a:gd name="T5" fmla="*/ 13 h 13"/>
                <a:gd name="T6" fmla="*/ 39 w 67"/>
                <a:gd name="T7" fmla="*/ 13 h 13"/>
                <a:gd name="T8" fmla="*/ 28 w 67"/>
                <a:gd name="T9" fmla="*/ 13 h 13"/>
                <a:gd name="T10" fmla="*/ 18 w 67"/>
                <a:gd name="T11" fmla="*/ 13 h 13"/>
                <a:gd name="T12" fmla="*/ 9 w 67"/>
                <a:gd name="T13" fmla="*/ 12 h 13"/>
                <a:gd name="T14" fmla="*/ 3 w 67"/>
                <a:gd name="T15" fmla="*/ 9 h 13"/>
                <a:gd name="T16" fmla="*/ 0 w 67"/>
                <a:gd name="T17" fmla="*/ 4 h 13"/>
                <a:gd name="T18" fmla="*/ 2 w 67"/>
                <a:gd name="T19" fmla="*/ 1 h 13"/>
                <a:gd name="T20" fmla="*/ 8 w 67"/>
                <a:gd name="T21" fmla="*/ 0 h 13"/>
                <a:gd name="T22" fmla="*/ 17 w 67"/>
                <a:gd name="T23" fmla="*/ 0 h 13"/>
                <a:gd name="T24" fmla="*/ 27 w 67"/>
                <a:gd name="T25" fmla="*/ 3 h 13"/>
                <a:gd name="T26" fmla="*/ 37 w 67"/>
                <a:gd name="T27" fmla="*/ 6 h 13"/>
                <a:gd name="T28" fmla="*/ 49 w 67"/>
                <a:gd name="T29" fmla="*/ 9 h 13"/>
                <a:gd name="T30" fmla="*/ 59 w 67"/>
                <a:gd name="T31" fmla="*/ 10 h 13"/>
                <a:gd name="T32" fmla="*/ 67 w 67"/>
                <a:gd name="T33" fmla="*/ 1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13"/>
                <a:gd name="T53" fmla="*/ 67 w 6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13">
                  <a:moveTo>
                    <a:pt x="67" y="12"/>
                  </a:moveTo>
                  <a:lnTo>
                    <a:pt x="59" y="12"/>
                  </a:lnTo>
                  <a:lnTo>
                    <a:pt x="49" y="13"/>
                  </a:lnTo>
                  <a:lnTo>
                    <a:pt x="39" y="13"/>
                  </a:lnTo>
                  <a:lnTo>
                    <a:pt x="28" y="13"/>
                  </a:lnTo>
                  <a:lnTo>
                    <a:pt x="18" y="13"/>
                  </a:lnTo>
                  <a:lnTo>
                    <a:pt x="9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8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37" y="6"/>
                  </a:lnTo>
                  <a:lnTo>
                    <a:pt x="49" y="9"/>
                  </a:lnTo>
                  <a:lnTo>
                    <a:pt x="59" y="10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8" name="Freeform 262"/>
            <p:cNvSpPr>
              <a:spLocks/>
            </p:cNvSpPr>
            <p:nvPr/>
          </p:nvSpPr>
          <p:spPr bwMode="auto">
            <a:xfrm>
              <a:off x="1182" y="2618"/>
              <a:ext cx="64" cy="23"/>
            </a:xfrm>
            <a:custGeom>
              <a:avLst/>
              <a:gdLst>
                <a:gd name="T0" fmla="*/ 64 w 64"/>
                <a:gd name="T1" fmla="*/ 23 h 23"/>
                <a:gd name="T2" fmla="*/ 58 w 64"/>
                <a:gd name="T3" fmla="*/ 23 h 23"/>
                <a:gd name="T4" fmla="*/ 49 w 64"/>
                <a:gd name="T5" fmla="*/ 21 h 23"/>
                <a:gd name="T6" fmla="*/ 39 w 64"/>
                <a:gd name="T7" fmla="*/ 20 h 23"/>
                <a:gd name="T8" fmla="*/ 28 w 64"/>
                <a:gd name="T9" fmla="*/ 18 h 23"/>
                <a:gd name="T10" fmla="*/ 18 w 64"/>
                <a:gd name="T11" fmla="*/ 15 h 23"/>
                <a:gd name="T12" fmla="*/ 9 w 64"/>
                <a:gd name="T13" fmla="*/ 12 h 23"/>
                <a:gd name="T14" fmla="*/ 3 w 64"/>
                <a:gd name="T15" fmla="*/ 8 h 23"/>
                <a:gd name="T16" fmla="*/ 0 w 64"/>
                <a:gd name="T17" fmla="*/ 3 h 23"/>
                <a:gd name="T18" fmla="*/ 2 w 64"/>
                <a:gd name="T19" fmla="*/ 0 h 23"/>
                <a:gd name="T20" fmla="*/ 9 w 64"/>
                <a:gd name="T21" fmla="*/ 0 h 23"/>
                <a:gd name="T22" fmla="*/ 18 w 64"/>
                <a:gd name="T23" fmla="*/ 3 h 23"/>
                <a:gd name="T24" fmla="*/ 28 w 64"/>
                <a:gd name="T25" fmla="*/ 8 h 23"/>
                <a:gd name="T26" fmla="*/ 40 w 64"/>
                <a:gd name="T27" fmla="*/ 12 h 23"/>
                <a:gd name="T28" fmla="*/ 50 w 64"/>
                <a:gd name="T29" fmla="*/ 17 h 23"/>
                <a:gd name="T30" fmla="*/ 59 w 64"/>
                <a:gd name="T31" fmla="*/ 21 h 23"/>
                <a:gd name="T32" fmla="*/ 64 w 64"/>
                <a:gd name="T33" fmla="*/ 2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23"/>
                <a:gd name="T53" fmla="*/ 64 w 64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23">
                  <a:moveTo>
                    <a:pt x="64" y="23"/>
                  </a:moveTo>
                  <a:lnTo>
                    <a:pt x="58" y="23"/>
                  </a:lnTo>
                  <a:lnTo>
                    <a:pt x="49" y="21"/>
                  </a:lnTo>
                  <a:lnTo>
                    <a:pt x="39" y="20"/>
                  </a:lnTo>
                  <a:lnTo>
                    <a:pt x="28" y="18"/>
                  </a:lnTo>
                  <a:lnTo>
                    <a:pt x="18" y="15"/>
                  </a:lnTo>
                  <a:lnTo>
                    <a:pt x="9" y="12"/>
                  </a:lnTo>
                  <a:lnTo>
                    <a:pt x="3" y="8"/>
                  </a:lnTo>
                  <a:lnTo>
                    <a:pt x="0" y="3"/>
                  </a:lnTo>
                  <a:lnTo>
                    <a:pt x="2" y="0"/>
                  </a:lnTo>
                  <a:lnTo>
                    <a:pt x="9" y="0"/>
                  </a:lnTo>
                  <a:lnTo>
                    <a:pt x="18" y="3"/>
                  </a:lnTo>
                  <a:lnTo>
                    <a:pt x="28" y="8"/>
                  </a:lnTo>
                  <a:lnTo>
                    <a:pt x="40" y="12"/>
                  </a:lnTo>
                  <a:lnTo>
                    <a:pt x="50" y="17"/>
                  </a:lnTo>
                  <a:lnTo>
                    <a:pt x="59" y="21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89" name="Freeform 263"/>
            <p:cNvSpPr>
              <a:spLocks/>
            </p:cNvSpPr>
            <p:nvPr/>
          </p:nvSpPr>
          <p:spPr bwMode="auto">
            <a:xfrm>
              <a:off x="1153" y="2678"/>
              <a:ext cx="62" cy="13"/>
            </a:xfrm>
            <a:custGeom>
              <a:avLst/>
              <a:gdLst>
                <a:gd name="T0" fmla="*/ 62 w 62"/>
                <a:gd name="T1" fmla="*/ 5 h 13"/>
                <a:gd name="T2" fmla="*/ 59 w 62"/>
                <a:gd name="T3" fmla="*/ 8 h 13"/>
                <a:gd name="T4" fmla="*/ 53 w 62"/>
                <a:gd name="T5" fmla="*/ 10 h 13"/>
                <a:gd name="T6" fmla="*/ 44 w 62"/>
                <a:gd name="T7" fmla="*/ 13 h 13"/>
                <a:gd name="T8" fmla="*/ 34 w 62"/>
                <a:gd name="T9" fmla="*/ 13 h 13"/>
                <a:gd name="T10" fmla="*/ 22 w 62"/>
                <a:gd name="T11" fmla="*/ 13 h 13"/>
                <a:gd name="T12" fmla="*/ 13 w 62"/>
                <a:gd name="T13" fmla="*/ 11 h 13"/>
                <a:gd name="T14" fmla="*/ 4 w 62"/>
                <a:gd name="T15" fmla="*/ 10 h 13"/>
                <a:gd name="T16" fmla="*/ 0 w 62"/>
                <a:gd name="T17" fmla="*/ 5 h 13"/>
                <a:gd name="T18" fmla="*/ 0 w 62"/>
                <a:gd name="T19" fmla="*/ 1 h 13"/>
                <a:gd name="T20" fmla="*/ 4 w 62"/>
                <a:gd name="T21" fmla="*/ 0 h 13"/>
                <a:gd name="T22" fmla="*/ 13 w 62"/>
                <a:gd name="T23" fmla="*/ 0 h 13"/>
                <a:gd name="T24" fmla="*/ 22 w 62"/>
                <a:gd name="T25" fmla="*/ 1 h 13"/>
                <a:gd name="T26" fmla="*/ 34 w 62"/>
                <a:gd name="T27" fmla="*/ 2 h 13"/>
                <a:gd name="T28" fmla="*/ 44 w 62"/>
                <a:gd name="T29" fmla="*/ 4 h 13"/>
                <a:gd name="T30" fmla="*/ 54 w 62"/>
                <a:gd name="T31" fmla="*/ 5 h 13"/>
                <a:gd name="T32" fmla="*/ 62 w 62"/>
                <a:gd name="T33" fmla="*/ 5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2"/>
                <a:gd name="T52" fmla="*/ 0 h 13"/>
                <a:gd name="T53" fmla="*/ 62 w 6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2" h="13">
                  <a:moveTo>
                    <a:pt x="62" y="5"/>
                  </a:moveTo>
                  <a:lnTo>
                    <a:pt x="59" y="8"/>
                  </a:lnTo>
                  <a:lnTo>
                    <a:pt x="53" y="10"/>
                  </a:lnTo>
                  <a:lnTo>
                    <a:pt x="44" y="13"/>
                  </a:lnTo>
                  <a:lnTo>
                    <a:pt x="34" y="13"/>
                  </a:lnTo>
                  <a:lnTo>
                    <a:pt x="22" y="13"/>
                  </a:lnTo>
                  <a:lnTo>
                    <a:pt x="13" y="11"/>
                  </a:lnTo>
                  <a:lnTo>
                    <a:pt x="4" y="10"/>
                  </a:lnTo>
                  <a:lnTo>
                    <a:pt x="0" y="5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0"/>
                  </a:lnTo>
                  <a:lnTo>
                    <a:pt x="22" y="1"/>
                  </a:lnTo>
                  <a:lnTo>
                    <a:pt x="34" y="2"/>
                  </a:lnTo>
                  <a:lnTo>
                    <a:pt x="44" y="4"/>
                  </a:lnTo>
                  <a:lnTo>
                    <a:pt x="54" y="5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0" name="Freeform 264"/>
            <p:cNvSpPr>
              <a:spLocks/>
            </p:cNvSpPr>
            <p:nvPr/>
          </p:nvSpPr>
          <p:spPr bwMode="auto">
            <a:xfrm>
              <a:off x="1135" y="2709"/>
              <a:ext cx="72" cy="20"/>
            </a:xfrm>
            <a:custGeom>
              <a:avLst/>
              <a:gdLst>
                <a:gd name="T0" fmla="*/ 72 w 72"/>
                <a:gd name="T1" fmla="*/ 0 h 20"/>
                <a:gd name="T2" fmla="*/ 65 w 72"/>
                <a:gd name="T3" fmla="*/ 4 h 20"/>
                <a:gd name="T4" fmla="*/ 55 w 72"/>
                <a:gd name="T5" fmla="*/ 8 h 20"/>
                <a:gd name="T6" fmla="*/ 43 w 72"/>
                <a:gd name="T7" fmla="*/ 13 h 20"/>
                <a:gd name="T8" fmla="*/ 32 w 72"/>
                <a:gd name="T9" fmla="*/ 17 h 20"/>
                <a:gd name="T10" fmla="*/ 21 w 72"/>
                <a:gd name="T11" fmla="*/ 20 h 20"/>
                <a:gd name="T12" fmla="*/ 10 w 72"/>
                <a:gd name="T13" fmla="*/ 20 h 20"/>
                <a:gd name="T14" fmla="*/ 4 w 72"/>
                <a:gd name="T15" fmla="*/ 20 h 20"/>
                <a:gd name="T16" fmla="*/ 0 w 72"/>
                <a:gd name="T17" fmla="*/ 16 h 20"/>
                <a:gd name="T18" fmla="*/ 1 w 72"/>
                <a:gd name="T19" fmla="*/ 11 h 20"/>
                <a:gd name="T20" fmla="*/ 9 w 72"/>
                <a:gd name="T21" fmla="*/ 8 h 20"/>
                <a:gd name="T22" fmla="*/ 18 w 72"/>
                <a:gd name="T23" fmla="*/ 5 h 20"/>
                <a:gd name="T24" fmla="*/ 29 w 72"/>
                <a:gd name="T25" fmla="*/ 4 h 20"/>
                <a:gd name="T26" fmla="*/ 43 w 72"/>
                <a:gd name="T27" fmla="*/ 4 h 20"/>
                <a:gd name="T28" fmla="*/ 55 w 72"/>
                <a:gd name="T29" fmla="*/ 3 h 20"/>
                <a:gd name="T30" fmla="*/ 65 w 72"/>
                <a:gd name="T31" fmla="*/ 1 h 20"/>
                <a:gd name="T32" fmla="*/ 72 w 72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2"/>
                <a:gd name="T52" fmla="*/ 0 h 20"/>
                <a:gd name="T53" fmla="*/ 72 w 72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2" h="20">
                  <a:moveTo>
                    <a:pt x="72" y="0"/>
                  </a:moveTo>
                  <a:lnTo>
                    <a:pt x="65" y="4"/>
                  </a:lnTo>
                  <a:lnTo>
                    <a:pt x="55" y="8"/>
                  </a:lnTo>
                  <a:lnTo>
                    <a:pt x="43" y="13"/>
                  </a:lnTo>
                  <a:lnTo>
                    <a:pt x="32" y="17"/>
                  </a:lnTo>
                  <a:lnTo>
                    <a:pt x="21" y="20"/>
                  </a:lnTo>
                  <a:lnTo>
                    <a:pt x="10" y="20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9" y="8"/>
                  </a:lnTo>
                  <a:lnTo>
                    <a:pt x="18" y="5"/>
                  </a:lnTo>
                  <a:lnTo>
                    <a:pt x="29" y="4"/>
                  </a:lnTo>
                  <a:lnTo>
                    <a:pt x="43" y="4"/>
                  </a:lnTo>
                  <a:lnTo>
                    <a:pt x="55" y="3"/>
                  </a:lnTo>
                  <a:lnTo>
                    <a:pt x="65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1" name="Freeform 265"/>
            <p:cNvSpPr>
              <a:spLocks/>
            </p:cNvSpPr>
            <p:nvPr/>
          </p:nvSpPr>
          <p:spPr bwMode="auto">
            <a:xfrm>
              <a:off x="1117" y="2741"/>
              <a:ext cx="79" cy="25"/>
            </a:xfrm>
            <a:custGeom>
              <a:avLst/>
              <a:gdLst>
                <a:gd name="T0" fmla="*/ 79 w 79"/>
                <a:gd name="T1" fmla="*/ 0 h 25"/>
                <a:gd name="T2" fmla="*/ 71 w 79"/>
                <a:gd name="T3" fmla="*/ 3 h 25"/>
                <a:gd name="T4" fmla="*/ 61 w 79"/>
                <a:gd name="T5" fmla="*/ 9 h 25"/>
                <a:gd name="T6" fmla="*/ 47 w 79"/>
                <a:gd name="T7" fmla="*/ 13 h 25"/>
                <a:gd name="T8" fmla="*/ 34 w 79"/>
                <a:gd name="T9" fmla="*/ 19 h 25"/>
                <a:gd name="T10" fmla="*/ 21 w 79"/>
                <a:gd name="T11" fmla="*/ 22 h 25"/>
                <a:gd name="T12" fmla="*/ 11 w 79"/>
                <a:gd name="T13" fmla="*/ 25 h 25"/>
                <a:gd name="T14" fmla="*/ 3 w 79"/>
                <a:gd name="T15" fmla="*/ 24 h 25"/>
                <a:gd name="T16" fmla="*/ 0 w 79"/>
                <a:gd name="T17" fmla="*/ 21 h 25"/>
                <a:gd name="T18" fmla="*/ 3 w 79"/>
                <a:gd name="T19" fmla="*/ 15 h 25"/>
                <a:gd name="T20" fmla="*/ 12 w 79"/>
                <a:gd name="T21" fmla="*/ 12 h 25"/>
                <a:gd name="T22" fmla="*/ 24 w 79"/>
                <a:gd name="T23" fmla="*/ 9 h 25"/>
                <a:gd name="T24" fmla="*/ 37 w 79"/>
                <a:gd name="T25" fmla="*/ 6 h 25"/>
                <a:gd name="T26" fmla="*/ 50 w 79"/>
                <a:gd name="T27" fmla="*/ 5 h 25"/>
                <a:gd name="T28" fmla="*/ 62 w 79"/>
                <a:gd name="T29" fmla="*/ 3 h 25"/>
                <a:gd name="T30" fmla="*/ 73 w 79"/>
                <a:gd name="T31" fmla="*/ 2 h 25"/>
                <a:gd name="T32" fmla="*/ 79 w 79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9"/>
                <a:gd name="T52" fmla="*/ 0 h 25"/>
                <a:gd name="T53" fmla="*/ 79 w 7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9" h="25">
                  <a:moveTo>
                    <a:pt x="79" y="0"/>
                  </a:moveTo>
                  <a:lnTo>
                    <a:pt x="71" y="3"/>
                  </a:lnTo>
                  <a:lnTo>
                    <a:pt x="61" y="9"/>
                  </a:lnTo>
                  <a:lnTo>
                    <a:pt x="47" y="13"/>
                  </a:lnTo>
                  <a:lnTo>
                    <a:pt x="34" y="19"/>
                  </a:lnTo>
                  <a:lnTo>
                    <a:pt x="21" y="22"/>
                  </a:lnTo>
                  <a:lnTo>
                    <a:pt x="11" y="25"/>
                  </a:lnTo>
                  <a:lnTo>
                    <a:pt x="3" y="24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12" y="12"/>
                  </a:lnTo>
                  <a:lnTo>
                    <a:pt x="24" y="9"/>
                  </a:lnTo>
                  <a:lnTo>
                    <a:pt x="37" y="6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3" y="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2" name="Freeform 266"/>
            <p:cNvSpPr>
              <a:spLocks/>
            </p:cNvSpPr>
            <p:nvPr/>
          </p:nvSpPr>
          <p:spPr bwMode="auto">
            <a:xfrm>
              <a:off x="1111" y="2800"/>
              <a:ext cx="85" cy="45"/>
            </a:xfrm>
            <a:custGeom>
              <a:avLst/>
              <a:gdLst>
                <a:gd name="T0" fmla="*/ 85 w 85"/>
                <a:gd name="T1" fmla="*/ 0 h 45"/>
                <a:gd name="T2" fmla="*/ 77 w 85"/>
                <a:gd name="T3" fmla="*/ 8 h 45"/>
                <a:gd name="T4" fmla="*/ 65 w 85"/>
                <a:gd name="T5" fmla="*/ 16 h 45"/>
                <a:gd name="T6" fmla="*/ 53 w 85"/>
                <a:gd name="T7" fmla="*/ 24 h 45"/>
                <a:gd name="T8" fmla="*/ 39 w 85"/>
                <a:gd name="T9" fmla="*/ 31 h 45"/>
                <a:gd name="T10" fmla="*/ 25 w 85"/>
                <a:gd name="T11" fmla="*/ 39 h 45"/>
                <a:gd name="T12" fmla="*/ 14 w 85"/>
                <a:gd name="T13" fmla="*/ 43 h 45"/>
                <a:gd name="T14" fmla="*/ 5 w 85"/>
                <a:gd name="T15" fmla="*/ 45 h 45"/>
                <a:gd name="T16" fmla="*/ 0 w 85"/>
                <a:gd name="T17" fmla="*/ 42 h 45"/>
                <a:gd name="T18" fmla="*/ 2 w 85"/>
                <a:gd name="T19" fmla="*/ 37 h 45"/>
                <a:gd name="T20" fmla="*/ 11 w 85"/>
                <a:gd name="T21" fmla="*/ 33 h 45"/>
                <a:gd name="T22" fmla="*/ 22 w 85"/>
                <a:gd name="T23" fmla="*/ 27 h 45"/>
                <a:gd name="T24" fmla="*/ 37 w 85"/>
                <a:gd name="T25" fmla="*/ 21 h 45"/>
                <a:gd name="T26" fmla="*/ 53 w 85"/>
                <a:gd name="T27" fmla="*/ 16 h 45"/>
                <a:gd name="T28" fmla="*/ 67 w 85"/>
                <a:gd name="T29" fmla="*/ 11 h 45"/>
                <a:gd name="T30" fmla="*/ 79 w 85"/>
                <a:gd name="T31" fmla="*/ 5 h 45"/>
                <a:gd name="T32" fmla="*/ 85 w 85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5"/>
                <a:gd name="T52" fmla="*/ 0 h 45"/>
                <a:gd name="T53" fmla="*/ 85 w 85"/>
                <a:gd name="T54" fmla="*/ 45 h 4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5" h="45">
                  <a:moveTo>
                    <a:pt x="85" y="0"/>
                  </a:moveTo>
                  <a:lnTo>
                    <a:pt x="77" y="8"/>
                  </a:lnTo>
                  <a:lnTo>
                    <a:pt x="65" y="16"/>
                  </a:lnTo>
                  <a:lnTo>
                    <a:pt x="53" y="24"/>
                  </a:lnTo>
                  <a:lnTo>
                    <a:pt x="39" y="31"/>
                  </a:lnTo>
                  <a:lnTo>
                    <a:pt x="25" y="39"/>
                  </a:lnTo>
                  <a:lnTo>
                    <a:pt x="14" y="43"/>
                  </a:lnTo>
                  <a:lnTo>
                    <a:pt x="5" y="45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11" y="33"/>
                  </a:lnTo>
                  <a:lnTo>
                    <a:pt x="22" y="27"/>
                  </a:lnTo>
                  <a:lnTo>
                    <a:pt x="37" y="21"/>
                  </a:lnTo>
                  <a:lnTo>
                    <a:pt x="53" y="16"/>
                  </a:lnTo>
                  <a:lnTo>
                    <a:pt x="67" y="11"/>
                  </a:lnTo>
                  <a:lnTo>
                    <a:pt x="79" y="5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3" name="Freeform 267"/>
            <p:cNvSpPr>
              <a:spLocks/>
            </p:cNvSpPr>
            <p:nvPr/>
          </p:nvSpPr>
          <p:spPr bwMode="auto">
            <a:xfrm>
              <a:off x="1125" y="2868"/>
              <a:ext cx="78" cy="50"/>
            </a:xfrm>
            <a:custGeom>
              <a:avLst/>
              <a:gdLst>
                <a:gd name="T0" fmla="*/ 78 w 78"/>
                <a:gd name="T1" fmla="*/ 0 h 50"/>
                <a:gd name="T2" fmla="*/ 72 w 78"/>
                <a:gd name="T3" fmla="*/ 6 h 50"/>
                <a:gd name="T4" fmla="*/ 62 w 78"/>
                <a:gd name="T5" fmla="*/ 15 h 50"/>
                <a:gd name="T6" fmla="*/ 50 w 78"/>
                <a:gd name="T7" fmla="*/ 24 h 50"/>
                <a:gd name="T8" fmla="*/ 37 w 78"/>
                <a:gd name="T9" fmla="*/ 33 h 50"/>
                <a:gd name="T10" fmla="*/ 23 w 78"/>
                <a:gd name="T11" fmla="*/ 42 h 50"/>
                <a:gd name="T12" fmla="*/ 13 w 78"/>
                <a:gd name="T13" fmla="*/ 48 h 50"/>
                <a:gd name="T14" fmla="*/ 4 w 78"/>
                <a:gd name="T15" fmla="*/ 50 h 50"/>
                <a:gd name="T16" fmla="*/ 0 w 78"/>
                <a:gd name="T17" fmla="*/ 48 h 50"/>
                <a:gd name="T18" fmla="*/ 1 w 78"/>
                <a:gd name="T19" fmla="*/ 42 h 50"/>
                <a:gd name="T20" fmla="*/ 8 w 78"/>
                <a:gd name="T21" fmla="*/ 36 h 50"/>
                <a:gd name="T22" fmla="*/ 20 w 78"/>
                <a:gd name="T23" fmla="*/ 28 h 50"/>
                <a:gd name="T24" fmla="*/ 35 w 78"/>
                <a:gd name="T25" fmla="*/ 21 h 50"/>
                <a:gd name="T26" fmla="*/ 48 w 78"/>
                <a:gd name="T27" fmla="*/ 15 h 50"/>
                <a:gd name="T28" fmla="*/ 62 w 78"/>
                <a:gd name="T29" fmla="*/ 9 h 50"/>
                <a:gd name="T30" fmla="*/ 72 w 78"/>
                <a:gd name="T31" fmla="*/ 3 h 50"/>
                <a:gd name="T32" fmla="*/ 78 w 7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8"/>
                <a:gd name="T52" fmla="*/ 0 h 50"/>
                <a:gd name="T53" fmla="*/ 78 w 7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8" h="50">
                  <a:moveTo>
                    <a:pt x="78" y="0"/>
                  </a:moveTo>
                  <a:lnTo>
                    <a:pt x="72" y="6"/>
                  </a:lnTo>
                  <a:lnTo>
                    <a:pt x="62" y="15"/>
                  </a:lnTo>
                  <a:lnTo>
                    <a:pt x="50" y="24"/>
                  </a:lnTo>
                  <a:lnTo>
                    <a:pt x="37" y="33"/>
                  </a:lnTo>
                  <a:lnTo>
                    <a:pt x="23" y="42"/>
                  </a:lnTo>
                  <a:lnTo>
                    <a:pt x="13" y="48"/>
                  </a:lnTo>
                  <a:lnTo>
                    <a:pt x="4" y="50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8" y="36"/>
                  </a:lnTo>
                  <a:lnTo>
                    <a:pt x="20" y="28"/>
                  </a:lnTo>
                  <a:lnTo>
                    <a:pt x="35" y="21"/>
                  </a:lnTo>
                  <a:lnTo>
                    <a:pt x="48" y="15"/>
                  </a:lnTo>
                  <a:lnTo>
                    <a:pt x="62" y="9"/>
                  </a:lnTo>
                  <a:lnTo>
                    <a:pt x="72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4" name="Freeform 268"/>
            <p:cNvSpPr>
              <a:spLocks/>
            </p:cNvSpPr>
            <p:nvPr/>
          </p:nvSpPr>
          <p:spPr bwMode="auto">
            <a:xfrm>
              <a:off x="1122" y="2771"/>
              <a:ext cx="71" cy="43"/>
            </a:xfrm>
            <a:custGeom>
              <a:avLst/>
              <a:gdLst>
                <a:gd name="T0" fmla="*/ 71 w 71"/>
                <a:gd name="T1" fmla="*/ 0 h 43"/>
                <a:gd name="T2" fmla="*/ 65 w 71"/>
                <a:gd name="T3" fmla="*/ 6 h 43"/>
                <a:gd name="T4" fmla="*/ 54 w 71"/>
                <a:gd name="T5" fmla="*/ 13 h 43"/>
                <a:gd name="T6" fmla="*/ 44 w 71"/>
                <a:gd name="T7" fmla="*/ 20 h 43"/>
                <a:gd name="T8" fmla="*/ 31 w 71"/>
                <a:gd name="T9" fmla="*/ 29 h 43"/>
                <a:gd name="T10" fmla="*/ 20 w 71"/>
                <a:gd name="T11" fmla="*/ 37 h 43"/>
                <a:gd name="T12" fmla="*/ 10 w 71"/>
                <a:gd name="T13" fmla="*/ 41 h 43"/>
                <a:gd name="T14" fmla="*/ 3 w 71"/>
                <a:gd name="T15" fmla="*/ 43 h 43"/>
                <a:gd name="T16" fmla="*/ 0 w 71"/>
                <a:gd name="T17" fmla="*/ 40 h 43"/>
                <a:gd name="T18" fmla="*/ 3 w 71"/>
                <a:gd name="T19" fmla="*/ 34 h 43"/>
                <a:gd name="T20" fmla="*/ 9 w 71"/>
                <a:gd name="T21" fmla="*/ 28 h 43"/>
                <a:gd name="T22" fmla="*/ 19 w 71"/>
                <a:gd name="T23" fmla="*/ 22 h 43"/>
                <a:gd name="T24" fmla="*/ 32 w 71"/>
                <a:gd name="T25" fmla="*/ 16 h 43"/>
                <a:gd name="T26" fmla="*/ 44 w 71"/>
                <a:gd name="T27" fmla="*/ 10 h 43"/>
                <a:gd name="T28" fmla="*/ 56 w 71"/>
                <a:gd name="T29" fmla="*/ 6 h 43"/>
                <a:gd name="T30" fmla="*/ 65 w 71"/>
                <a:gd name="T31" fmla="*/ 3 h 43"/>
                <a:gd name="T32" fmla="*/ 71 w 71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3"/>
                <a:gd name="T53" fmla="*/ 71 w 71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3">
                  <a:moveTo>
                    <a:pt x="71" y="0"/>
                  </a:moveTo>
                  <a:lnTo>
                    <a:pt x="65" y="6"/>
                  </a:lnTo>
                  <a:lnTo>
                    <a:pt x="54" y="13"/>
                  </a:lnTo>
                  <a:lnTo>
                    <a:pt x="44" y="20"/>
                  </a:lnTo>
                  <a:lnTo>
                    <a:pt x="31" y="29"/>
                  </a:lnTo>
                  <a:lnTo>
                    <a:pt x="20" y="37"/>
                  </a:lnTo>
                  <a:lnTo>
                    <a:pt x="10" y="41"/>
                  </a:lnTo>
                  <a:lnTo>
                    <a:pt x="3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9" y="28"/>
                  </a:lnTo>
                  <a:lnTo>
                    <a:pt x="19" y="22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5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5" name="Freeform 269"/>
            <p:cNvSpPr>
              <a:spLocks/>
            </p:cNvSpPr>
            <p:nvPr/>
          </p:nvSpPr>
          <p:spPr bwMode="auto">
            <a:xfrm>
              <a:off x="1187" y="2774"/>
              <a:ext cx="103" cy="65"/>
            </a:xfrm>
            <a:custGeom>
              <a:avLst/>
              <a:gdLst>
                <a:gd name="T0" fmla="*/ 103 w 103"/>
                <a:gd name="T1" fmla="*/ 63 h 65"/>
                <a:gd name="T2" fmla="*/ 97 w 103"/>
                <a:gd name="T3" fmla="*/ 65 h 65"/>
                <a:gd name="T4" fmla="*/ 85 w 103"/>
                <a:gd name="T5" fmla="*/ 62 h 65"/>
                <a:gd name="T6" fmla="*/ 71 w 103"/>
                <a:gd name="T7" fmla="*/ 54 h 65"/>
                <a:gd name="T8" fmla="*/ 53 w 103"/>
                <a:gd name="T9" fmla="*/ 45 h 65"/>
                <a:gd name="T10" fmla="*/ 35 w 103"/>
                <a:gd name="T11" fmla="*/ 35 h 65"/>
                <a:gd name="T12" fmla="*/ 19 w 103"/>
                <a:gd name="T13" fmla="*/ 23 h 65"/>
                <a:gd name="T14" fmla="*/ 7 w 103"/>
                <a:gd name="T15" fmla="*/ 11 h 65"/>
                <a:gd name="T16" fmla="*/ 0 w 103"/>
                <a:gd name="T17" fmla="*/ 0 h 65"/>
                <a:gd name="T18" fmla="*/ 7 w 103"/>
                <a:gd name="T19" fmla="*/ 4 h 65"/>
                <a:gd name="T20" fmla="*/ 22 w 103"/>
                <a:gd name="T21" fmla="*/ 11 h 65"/>
                <a:gd name="T22" fmla="*/ 38 w 103"/>
                <a:gd name="T23" fmla="*/ 20 h 65"/>
                <a:gd name="T24" fmla="*/ 57 w 103"/>
                <a:gd name="T25" fmla="*/ 31 h 65"/>
                <a:gd name="T26" fmla="*/ 75 w 103"/>
                <a:gd name="T27" fmla="*/ 42 h 65"/>
                <a:gd name="T28" fmla="*/ 90 w 103"/>
                <a:gd name="T29" fmla="*/ 51 h 65"/>
                <a:gd name="T30" fmla="*/ 100 w 103"/>
                <a:gd name="T31" fmla="*/ 59 h 65"/>
                <a:gd name="T32" fmla="*/ 103 w 103"/>
                <a:gd name="T33" fmla="*/ 63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3"/>
                <a:gd name="T52" fmla="*/ 0 h 65"/>
                <a:gd name="T53" fmla="*/ 103 w 103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3" h="65">
                  <a:moveTo>
                    <a:pt x="103" y="63"/>
                  </a:moveTo>
                  <a:lnTo>
                    <a:pt x="97" y="65"/>
                  </a:lnTo>
                  <a:lnTo>
                    <a:pt x="85" y="62"/>
                  </a:lnTo>
                  <a:lnTo>
                    <a:pt x="71" y="54"/>
                  </a:lnTo>
                  <a:lnTo>
                    <a:pt x="53" y="45"/>
                  </a:lnTo>
                  <a:lnTo>
                    <a:pt x="35" y="35"/>
                  </a:lnTo>
                  <a:lnTo>
                    <a:pt x="19" y="23"/>
                  </a:lnTo>
                  <a:lnTo>
                    <a:pt x="7" y="11"/>
                  </a:lnTo>
                  <a:lnTo>
                    <a:pt x="0" y="0"/>
                  </a:lnTo>
                  <a:lnTo>
                    <a:pt x="7" y="4"/>
                  </a:lnTo>
                  <a:lnTo>
                    <a:pt x="22" y="11"/>
                  </a:lnTo>
                  <a:lnTo>
                    <a:pt x="38" y="20"/>
                  </a:lnTo>
                  <a:lnTo>
                    <a:pt x="57" y="31"/>
                  </a:lnTo>
                  <a:lnTo>
                    <a:pt x="75" y="42"/>
                  </a:lnTo>
                  <a:lnTo>
                    <a:pt x="90" y="51"/>
                  </a:lnTo>
                  <a:lnTo>
                    <a:pt x="100" y="59"/>
                  </a:lnTo>
                  <a:lnTo>
                    <a:pt x="103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6" name="Freeform 270"/>
            <p:cNvSpPr>
              <a:spLocks/>
            </p:cNvSpPr>
            <p:nvPr/>
          </p:nvSpPr>
          <p:spPr bwMode="auto">
            <a:xfrm>
              <a:off x="1191" y="2827"/>
              <a:ext cx="81" cy="56"/>
            </a:xfrm>
            <a:custGeom>
              <a:avLst/>
              <a:gdLst>
                <a:gd name="T0" fmla="*/ 81 w 81"/>
                <a:gd name="T1" fmla="*/ 56 h 56"/>
                <a:gd name="T2" fmla="*/ 77 w 81"/>
                <a:gd name="T3" fmla="*/ 56 h 56"/>
                <a:gd name="T4" fmla="*/ 69 w 81"/>
                <a:gd name="T5" fmla="*/ 55 h 56"/>
                <a:gd name="T6" fmla="*/ 58 w 81"/>
                <a:gd name="T7" fmla="*/ 50 h 56"/>
                <a:gd name="T8" fmla="*/ 44 w 81"/>
                <a:gd name="T9" fmla="*/ 43 h 56"/>
                <a:gd name="T10" fmla="*/ 31 w 81"/>
                <a:gd name="T11" fmla="*/ 34 h 56"/>
                <a:gd name="T12" fmla="*/ 18 w 81"/>
                <a:gd name="T13" fmla="*/ 23 h 56"/>
                <a:gd name="T14" fmla="*/ 7 w 81"/>
                <a:gd name="T15" fmla="*/ 12 h 56"/>
                <a:gd name="T16" fmla="*/ 0 w 81"/>
                <a:gd name="T17" fmla="*/ 0 h 56"/>
                <a:gd name="T18" fmla="*/ 9 w 81"/>
                <a:gd name="T19" fmla="*/ 7 h 56"/>
                <a:gd name="T20" fmla="*/ 21 w 81"/>
                <a:gd name="T21" fmla="*/ 15 h 56"/>
                <a:gd name="T22" fmla="*/ 36 w 81"/>
                <a:gd name="T23" fmla="*/ 23 h 56"/>
                <a:gd name="T24" fmla="*/ 49 w 81"/>
                <a:gd name="T25" fmla="*/ 32 h 56"/>
                <a:gd name="T26" fmla="*/ 62 w 81"/>
                <a:gd name="T27" fmla="*/ 40 h 56"/>
                <a:gd name="T28" fmla="*/ 72 w 81"/>
                <a:gd name="T29" fmla="*/ 47 h 56"/>
                <a:gd name="T30" fmla="*/ 80 w 81"/>
                <a:gd name="T31" fmla="*/ 53 h 56"/>
                <a:gd name="T32" fmla="*/ 81 w 81"/>
                <a:gd name="T33" fmla="*/ 56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56"/>
                <a:gd name="T53" fmla="*/ 81 w 8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56">
                  <a:moveTo>
                    <a:pt x="81" y="56"/>
                  </a:moveTo>
                  <a:lnTo>
                    <a:pt x="77" y="56"/>
                  </a:lnTo>
                  <a:lnTo>
                    <a:pt x="69" y="55"/>
                  </a:lnTo>
                  <a:lnTo>
                    <a:pt x="58" y="50"/>
                  </a:lnTo>
                  <a:lnTo>
                    <a:pt x="44" y="43"/>
                  </a:lnTo>
                  <a:lnTo>
                    <a:pt x="31" y="34"/>
                  </a:lnTo>
                  <a:lnTo>
                    <a:pt x="18" y="23"/>
                  </a:lnTo>
                  <a:lnTo>
                    <a:pt x="7" y="12"/>
                  </a:lnTo>
                  <a:lnTo>
                    <a:pt x="0" y="0"/>
                  </a:lnTo>
                  <a:lnTo>
                    <a:pt x="9" y="7"/>
                  </a:lnTo>
                  <a:lnTo>
                    <a:pt x="21" y="15"/>
                  </a:lnTo>
                  <a:lnTo>
                    <a:pt x="36" y="23"/>
                  </a:lnTo>
                  <a:lnTo>
                    <a:pt x="49" y="32"/>
                  </a:lnTo>
                  <a:lnTo>
                    <a:pt x="62" y="40"/>
                  </a:lnTo>
                  <a:lnTo>
                    <a:pt x="72" y="47"/>
                  </a:lnTo>
                  <a:lnTo>
                    <a:pt x="80" y="53"/>
                  </a:lnTo>
                  <a:lnTo>
                    <a:pt x="81" y="5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7" name="Freeform 271"/>
            <p:cNvSpPr>
              <a:spLocks/>
            </p:cNvSpPr>
            <p:nvPr/>
          </p:nvSpPr>
          <p:spPr bwMode="auto">
            <a:xfrm>
              <a:off x="1120" y="2834"/>
              <a:ext cx="77" cy="50"/>
            </a:xfrm>
            <a:custGeom>
              <a:avLst/>
              <a:gdLst>
                <a:gd name="T0" fmla="*/ 77 w 77"/>
                <a:gd name="T1" fmla="*/ 0 h 50"/>
                <a:gd name="T2" fmla="*/ 71 w 77"/>
                <a:gd name="T3" fmla="*/ 6 h 50"/>
                <a:gd name="T4" fmla="*/ 61 w 77"/>
                <a:gd name="T5" fmla="*/ 15 h 50"/>
                <a:gd name="T6" fmla="*/ 49 w 77"/>
                <a:gd name="T7" fmla="*/ 24 h 50"/>
                <a:gd name="T8" fmla="*/ 37 w 77"/>
                <a:gd name="T9" fmla="*/ 34 h 50"/>
                <a:gd name="T10" fmla="*/ 24 w 77"/>
                <a:gd name="T11" fmla="*/ 42 h 50"/>
                <a:gd name="T12" fmla="*/ 13 w 77"/>
                <a:gd name="T13" fmla="*/ 48 h 50"/>
                <a:gd name="T14" fmla="*/ 5 w 77"/>
                <a:gd name="T15" fmla="*/ 50 h 50"/>
                <a:gd name="T16" fmla="*/ 0 w 77"/>
                <a:gd name="T17" fmla="*/ 48 h 50"/>
                <a:gd name="T18" fmla="*/ 2 w 77"/>
                <a:gd name="T19" fmla="*/ 42 h 50"/>
                <a:gd name="T20" fmla="*/ 8 w 77"/>
                <a:gd name="T21" fmla="*/ 36 h 50"/>
                <a:gd name="T22" fmla="*/ 19 w 77"/>
                <a:gd name="T23" fmla="*/ 30 h 50"/>
                <a:gd name="T24" fmla="*/ 34 w 77"/>
                <a:gd name="T25" fmla="*/ 22 h 50"/>
                <a:gd name="T26" fmla="*/ 47 w 77"/>
                <a:gd name="T27" fmla="*/ 15 h 50"/>
                <a:gd name="T28" fmla="*/ 61 w 77"/>
                <a:gd name="T29" fmla="*/ 9 h 50"/>
                <a:gd name="T30" fmla="*/ 71 w 77"/>
                <a:gd name="T31" fmla="*/ 5 h 50"/>
                <a:gd name="T32" fmla="*/ 77 w 77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7"/>
                <a:gd name="T52" fmla="*/ 0 h 50"/>
                <a:gd name="T53" fmla="*/ 77 w 77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7" h="50">
                  <a:moveTo>
                    <a:pt x="77" y="0"/>
                  </a:moveTo>
                  <a:lnTo>
                    <a:pt x="71" y="6"/>
                  </a:lnTo>
                  <a:lnTo>
                    <a:pt x="61" y="15"/>
                  </a:lnTo>
                  <a:lnTo>
                    <a:pt x="49" y="24"/>
                  </a:lnTo>
                  <a:lnTo>
                    <a:pt x="37" y="34"/>
                  </a:lnTo>
                  <a:lnTo>
                    <a:pt x="24" y="42"/>
                  </a:lnTo>
                  <a:lnTo>
                    <a:pt x="13" y="48"/>
                  </a:lnTo>
                  <a:lnTo>
                    <a:pt x="5" y="50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8" y="36"/>
                  </a:lnTo>
                  <a:lnTo>
                    <a:pt x="19" y="30"/>
                  </a:lnTo>
                  <a:lnTo>
                    <a:pt x="34" y="22"/>
                  </a:lnTo>
                  <a:lnTo>
                    <a:pt x="47" y="15"/>
                  </a:lnTo>
                  <a:lnTo>
                    <a:pt x="61" y="9"/>
                  </a:lnTo>
                  <a:lnTo>
                    <a:pt x="71" y="5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8" name="Freeform 272"/>
            <p:cNvSpPr>
              <a:spLocks/>
            </p:cNvSpPr>
            <p:nvPr/>
          </p:nvSpPr>
          <p:spPr bwMode="auto">
            <a:xfrm>
              <a:off x="1297" y="2893"/>
              <a:ext cx="62" cy="258"/>
            </a:xfrm>
            <a:custGeom>
              <a:avLst/>
              <a:gdLst>
                <a:gd name="T0" fmla="*/ 56 w 62"/>
                <a:gd name="T1" fmla="*/ 0 h 258"/>
                <a:gd name="T2" fmla="*/ 58 w 62"/>
                <a:gd name="T3" fmla="*/ 0 h 258"/>
                <a:gd name="T4" fmla="*/ 61 w 62"/>
                <a:gd name="T5" fmla="*/ 2 h 258"/>
                <a:gd name="T6" fmla="*/ 62 w 62"/>
                <a:gd name="T7" fmla="*/ 5 h 258"/>
                <a:gd name="T8" fmla="*/ 62 w 62"/>
                <a:gd name="T9" fmla="*/ 6 h 258"/>
                <a:gd name="T10" fmla="*/ 37 w 62"/>
                <a:gd name="T11" fmla="*/ 37 h 258"/>
                <a:gd name="T12" fmla="*/ 21 w 62"/>
                <a:gd name="T13" fmla="*/ 71 h 258"/>
                <a:gd name="T14" fmla="*/ 14 w 62"/>
                <a:gd name="T15" fmla="*/ 107 h 258"/>
                <a:gd name="T16" fmla="*/ 11 w 62"/>
                <a:gd name="T17" fmla="*/ 141 h 258"/>
                <a:gd name="T18" fmla="*/ 14 w 62"/>
                <a:gd name="T19" fmla="*/ 175 h 258"/>
                <a:gd name="T20" fmla="*/ 18 w 62"/>
                <a:gd name="T21" fmla="*/ 206 h 258"/>
                <a:gd name="T22" fmla="*/ 25 w 62"/>
                <a:gd name="T23" fmla="*/ 234 h 258"/>
                <a:gd name="T24" fmla="*/ 31 w 62"/>
                <a:gd name="T25" fmla="*/ 258 h 258"/>
                <a:gd name="T26" fmla="*/ 18 w 62"/>
                <a:gd name="T27" fmla="*/ 241 h 258"/>
                <a:gd name="T28" fmla="*/ 8 w 62"/>
                <a:gd name="T29" fmla="*/ 215 h 258"/>
                <a:gd name="T30" fmla="*/ 2 w 62"/>
                <a:gd name="T31" fmla="*/ 178 h 258"/>
                <a:gd name="T32" fmla="*/ 0 w 62"/>
                <a:gd name="T33" fmla="*/ 138 h 258"/>
                <a:gd name="T34" fmla="*/ 5 w 62"/>
                <a:gd name="T35" fmla="*/ 96 h 258"/>
                <a:gd name="T36" fmla="*/ 15 w 62"/>
                <a:gd name="T37" fmla="*/ 57 h 258"/>
                <a:gd name="T38" fmla="*/ 31 w 62"/>
                <a:gd name="T39" fmla="*/ 24 h 258"/>
                <a:gd name="T40" fmla="*/ 56 w 62"/>
                <a:gd name="T41" fmla="*/ 0 h 2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2"/>
                <a:gd name="T64" fmla="*/ 0 h 258"/>
                <a:gd name="T65" fmla="*/ 62 w 62"/>
                <a:gd name="T66" fmla="*/ 258 h 2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2" h="258">
                  <a:moveTo>
                    <a:pt x="56" y="0"/>
                  </a:moveTo>
                  <a:lnTo>
                    <a:pt x="58" y="0"/>
                  </a:lnTo>
                  <a:lnTo>
                    <a:pt x="61" y="2"/>
                  </a:lnTo>
                  <a:lnTo>
                    <a:pt x="62" y="5"/>
                  </a:lnTo>
                  <a:lnTo>
                    <a:pt x="62" y="6"/>
                  </a:lnTo>
                  <a:lnTo>
                    <a:pt x="37" y="37"/>
                  </a:lnTo>
                  <a:lnTo>
                    <a:pt x="21" y="71"/>
                  </a:lnTo>
                  <a:lnTo>
                    <a:pt x="14" y="107"/>
                  </a:lnTo>
                  <a:lnTo>
                    <a:pt x="11" y="141"/>
                  </a:lnTo>
                  <a:lnTo>
                    <a:pt x="14" y="175"/>
                  </a:lnTo>
                  <a:lnTo>
                    <a:pt x="18" y="206"/>
                  </a:lnTo>
                  <a:lnTo>
                    <a:pt x="25" y="234"/>
                  </a:lnTo>
                  <a:lnTo>
                    <a:pt x="31" y="258"/>
                  </a:lnTo>
                  <a:lnTo>
                    <a:pt x="18" y="241"/>
                  </a:lnTo>
                  <a:lnTo>
                    <a:pt x="8" y="215"/>
                  </a:lnTo>
                  <a:lnTo>
                    <a:pt x="2" y="178"/>
                  </a:lnTo>
                  <a:lnTo>
                    <a:pt x="0" y="138"/>
                  </a:lnTo>
                  <a:lnTo>
                    <a:pt x="5" y="96"/>
                  </a:lnTo>
                  <a:lnTo>
                    <a:pt x="15" y="57"/>
                  </a:lnTo>
                  <a:lnTo>
                    <a:pt x="31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699" name="Freeform 273"/>
            <p:cNvSpPr>
              <a:spLocks/>
            </p:cNvSpPr>
            <p:nvPr/>
          </p:nvSpPr>
          <p:spPr bwMode="auto">
            <a:xfrm>
              <a:off x="1311" y="3115"/>
              <a:ext cx="56" cy="33"/>
            </a:xfrm>
            <a:custGeom>
              <a:avLst/>
              <a:gdLst>
                <a:gd name="T0" fmla="*/ 0 w 56"/>
                <a:gd name="T1" fmla="*/ 0 h 33"/>
                <a:gd name="T2" fmla="*/ 6 w 56"/>
                <a:gd name="T3" fmla="*/ 6 h 33"/>
                <a:gd name="T4" fmla="*/ 13 w 56"/>
                <a:gd name="T5" fmla="*/ 13 h 33"/>
                <a:gd name="T6" fmla="*/ 22 w 56"/>
                <a:gd name="T7" fmla="*/ 19 h 33"/>
                <a:gd name="T8" fmla="*/ 32 w 56"/>
                <a:gd name="T9" fmla="*/ 24 h 33"/>
                <a:gd name="T10" fmla="*/ 40 w 56"/>
                <a:gd name="T11" fmla="*/ 28 h 33"/>
                <a:gd name="T12" fmla="*/ 47 w 56"/>
                <a:gd name="T13" fmla="*/ 31 h 33"/>
                <a:gd name="T14" fmla="*/ 53 w 56"/>
                <a:gd name="T15" fmla="*/ 33 h 33"/>
                <a:gd name="T16" fmla="*/ 56 w 56"/>
                <a:gd name="T17" fmla="*/ 31 h 33"/>
                <a:gd name="T18" fmla="*/ 56 w 56"/>
                <a:gd name="T19" fmla="*/ 28 h 33"/>
                <a:gd name="T20" fmla="*/ 51 w 56"/>
                <a:gd name="T21" fmla="*/ 25 h 33"/>
                <a:gd name="T22" fmla="*/ 45 w 56"/>
                <a:gd name="T23" fmla="*/ 22 h 33"/>
                <a:gd name="T24" fmla="*/ 37 w 56"/>
                <a:gd name="T25" fmla="*/ 18 h 33"/>
                <a:gd name="T26" fmla="*/ 28 w 56"/>
                <a:gd name="T27" fmla="*/ 15 h 33"/>
                <a:gd name="T28" fmla="*/ 17 w 56"/>
                <a:gd name="T29" fmla="*/ 10 h 33"/>
                <a:gd name="T30" fmla="*/ 7 w 56"/>
                <a:gd name="T31" fmla="*/ 6 h 33"/>
                <a:gd name="T32" fmla="*/ 0 w 56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33"/>
                <a:gd name="T53" fmla="*/ 56 w 5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33">
                  <a:moveTo>
                    <a:pt x="0" y="0"/>
                  </a:moveTo>
                  <a:lnTo>
                    <a:pt x="6" y="6"/>
                  </a:lnTo>
                  <a:lnTo>
                    <a:pt x="13" y="13"/>
                  </a:lnTo>
                  <a:lnTo>
                    <a:pt x="22" y="19"/>
                  </a:lnTo>
                  <a:lnTo>
                    <a:pt x="32" y="24"/>
                  </a:lnTo>
                  <a:lnTo>
                    <a:pt x="40" y="28"/>
                  </a:lnTo>
                  <a:lnTo>
                    <a:pt x="47" y="31"/>
                  </a:lnTo>
                  <a:lnTo>
                    <a:pt x="53" y="33"/>
                  </a:lnTo>
                  <a:lnTo>
                    <a:pt x="56" y="31"/>
                  </a:lnTo>
                  <a:lnTo>
                    <a:pt x="56" y="28"/>
                  </a:lnTo>
                  <a:lnTo>
                    <a:pt x="51" y="25"/>
                  </a:lnTo>
                  <a:lnTo>
                    <a:pt x="45" y="22"/>
                  </a:lnTo>
                  <a:lnTo>
                    <a:pt x="37" y="18"/>
                  </a:lnTo>
                  <a:lnTo>
                    <a:pt x="28" y="15"/>
                  </a:lnTo>
                  <a:lnTo>
                    <a:pt x="17" y="1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0" name="Freeform 274"/>
            <p:cNvSpPr>
              <a:spLocks/>
            </p:cNvSpPr>
            <p:nvPr/>
          </p:nvSpPr>
          <p:spPr bwMode="auto">
            <a:xfrm>
              <a:off x="1306" y="3093"/>
              <a:ext cx="61" cy="37"/>
            </a:xfrm>
            <a:custGeom>
              <a:avLst/>
              <a:gdLst>
                <a:gd name="T0" fmla="*/ 61 w 61"/>
                <a:gd name="T1" fmla="*/ 35 h 37"/>
                <a:gd name="T2" fmla="*/ 58 w 61"/>
                <a:gd name="T3" fmla="*/ 37 h 37"/>
                <a:gd name="T4" fmla="*/ 53 w 61"/>
                <a:gd name="T5" fmla="*/ 35 h 37"/>
                <a:gd name="T6" fmla="*/ 45 w 61"/>
                <a:gd name="T7" fmla="*/ 34 h 37"/>
                <a:gd name="T8" fmla="*/ 36 w 61"/>
                <a:gd name="T9" fmla="*/ 29 h 37"/>
                <a:gd name="T10" fmla="*/ 25 w 61"/>
                <a:gd name="T11" fmla="*/ 24 h 37"/>
                <a:gd name="T12" fmla="*/ 15 w 61"/>
                <a:gd name="T13" fmla="*/ 16 h 37"/>
                <a:gd name="T14" fmla="*/ 8 w 61"/>
                <a:gd name="T15" fmla="*/ 9 h 37"/>
                <a:gd name="T16" fmla="*/ 0 w 61"/>
                <a:gd name="T17" fmla="*/ 0 h 37"/>
                <a:gd name="T18" fmla="*/ 8 w 61"/>
                <a:gd name="T19" fmla="*/ 4 h 37"/>
                <a:gd name="T20" fmla="*/ 16 w 61"/>
                <a:gd name="T21" fmla="*/ 9 h 37"/>
                <a:gd name="T22" fmla="*/ 27 w 61"/>
                <a:gd name="T23" fmla="*/ 15 h 37"/>
                <a:gd name="T24" fmla="*/ 37 w 61"/>
                <a:gd name="T25" fmla="*/ 19 h 37"/>
                <a:gd name="T26" fmla="*/ 47 w 61"/>
                <a:gd name="T27" fmla="*/ 25 h 37"/>
                <a:gd name="T28" fmla="*/ 55 w 61"/>
                <a:gd name="T29" fmla="*/ 29 h 37"/>
                <a:gd name="T30" fmla="*/ 59 w 61"/>
                <a:gd name="T31" fmla="*/ 32 h 37"/>
                <a:gd name="T32" fmla="*/ 61 w 61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5"/>
                  </a:moveTo>
                  <a:lnTo>
                    <a:pt x="58" y="37"/>
                  </a:lnTo>
                  <a:lnTo>
                    <a:pt x="53" y="35"/>
                  </a:lnTo>
                  <a:lnTo>
                    <a:pt x="45" y="34"/>
                  </a:lnTo>
                  <a:lnTo>
                    <a:pt x="36" y="29"/>
                  </a:lnTo>
                  <a:lnTo>
                    <a:pt x="25" y="24"/>
                  </a:lnTo>
                  <a:lnTo>
                    <a:pt x="15" y="16"/>
                  </a:lnTo>
                  <a:lnTo>
                    <a:pt x="8" y="9"/>
                  </a:lnTo>
                  <a:lnTo>
                    <a:pt x="0" y="0"/>
                  </a:lnTo>
                  <a:lnTo>
                    <a:pt x="8" y="4"/>
                  </a:lnTo>
                  <a:lnTo>
                    <a:pt x="16" y="9"/>
                  </a:lnTo>
                  <a:lnTo>
                    <a:pt x="27" y="15"/>
                  </a:lnTo>
                  <a:lnTo>
                    <a:pt x="37" y="19"/>
                  </a:lnTo>
                  <a:lnTo>
                    <a:pt x="47" y="25"/>
                  </a:lnTo>
                  <a:lnTo>
                    <a:pt x="55" y="29"/>
                  </a:lnTo>
                  <a:lnTo>
                    <a:pt x="59" y="32"/>
                  </a:lnTo>
                  <a:lnTo>
                    <a:pt x="61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1" name="Freeform 275"/>
            <p:cNvSpPr>
              <a:spLocks/>
            </p:cNvSpPr>
            <p:nvPr/>
          </p:nvSpPr>
          <p:spPr bwMode="auto">
            <a:xfrm>
              <a:off x="1300" y="3041"/>
              <a:ext cx="80" cy="50"/>
            </a:xfrm>
            <a:custGeom>
              <a:avLst/>
              <a:gdLst>
                <a:gd name="T0" fmla="*/ 80 w 80"/>
                <a:gd name="T1" fmla="*/ 49 h 50"/>
                <a:gd name="T2" fmla="*/ 76 w 80"/>
                <a:gd name="T3" fmla="*/ 50 h 50"/>
                <a:gd name="T4" fmla="*/ 67 w 80"/>
                <a:gd name="T5" fmla="*/ 49 h 50"/>
                <a:gd name="T6" fmla="*/ 56 w 80"/>
                <a:gd name="T7" fmla="*/ 44 h 50"/>
                <a:gd name="T8" fmla="*/ 43 w 80"/>
                <a:gd name="T9" fmla="*/ 37 h 50"/>
                <a:gd name="T10" fmla="*/ 30 w 80"/>
                <a:gd name="T11" fmla="*/ 30 h 50"/>
                <a:gd name="T12" fmla="*/ 17 w 80"/>
                <a:gd name="T13" fmla="*/ 21 h 50"/>
                <a:gd name="T14" fmla="*/ 6 w 80"/>
                <a:gd name="T15" fmla="*/ 10 h 50"/>
                <a:gd name="T16" fmla="*/ 0 w 80"/>
                <a:gd name="T17" fmla="*/ 0 h 50"/>
                <a:gd name="T18" fmla="*/ 6 w 80"/>
                <a:gd name="T19" fmla="*/ 5 h 50"/>
                <a:gd name="T20" fmla="*/ 17 w 80"/>
                <a:gd name="T21" fmla="*/ 10 h 50"/>
                <a:gd name="T22" fmla="*/ 31 w 80"/>
                <a:gd name="T23" fmla="*/ 18 h 50"/>
                <a:gd name="T24" fmla="*/ 45 w 80"/>
                <a:gd name="T25" fmla="*/ 25 h 50"/>
                <a:gd name="T26" fmla="*/ 59 w 80"/>
                <a:gd name="T27" fmla="*/ 33 h 50"/>
                <a:gd name="T28" fmla="*/ 71 w 80"/>
                <a:gd name="T29" fmla="*/ 40 h 50"/>
                <a:gd name="T30" fmla="*/ 79 w 80"/>
                <a:gd name="T31" fmla="*/ 44 h 50"/>
                <a:gd name="T32" fmla="*/ 80 w 80"/>
                <a:gd name="T33" fmla="*/ 4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0"/>
                <a:gd name="T52" fmla="*/ 0 h 50"/>
                <a:gd name="T53" fmla="*/ 80 w 80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0" h="50">
                  <a:moveTo>
                    <a:pt x="80" y="49"/>
                  </a:moveTo>
                  <a:lnTo>
                    <a:pt x="76" y="50"/>
                  </a:lnTo>
                  <a:lnTo>
                    <a:pt x="67" y="49"/>
                  </a:lnTo>
                  <a:lnTo>
                    <a:pt x="56" y="44"/>
                  </a:lnTo>
                  <a:lnTo>
                    <a:pt x="43" y="37"/>
                  </a:lnTo>
                  <a:lnTo>
                    <a:pt x="30" y="30"/>
                  </a:lnTo>
                  <a:lnTo>
                    <a:pt x="17" y="21"/>
                  </a:lnTo>
                  <a:lnTo>
                    <a:pt x="6" y="10"/>
                  </a:lnTo>
                  <a:lnTo>
                    <a:pt x="0" y="0"/>
                  </a:lnTo>
                  <a:lnTo>
                    <a:pt x="6" y="5"/>
                  </a:lnTo>
                  <a:lnTo>
                    <a:pt x="17" y="10"/>
                  </a:lnTo>
                  <a:lnTo>
                    <a:pt x="31" y="18"/>
                  </a:lnTo>
                  <a:lnTo>
                    <a:pt x="45" y="25"/>
                  </a:lnTo>
                  <a:lnTo>
                    <a:pt x="59" y="33"/>
                  </a:lnTo>
                  <a:lnTo>
                    <a:pt x="71" y="40"/>
                  </a:lnTo>
                  <a:lnTo>
                    <a:pt x="79" y="44"/>
                  </a:lnTo>
                  <a:lnTo>
                    <a:pt x="8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2" name="Freeform 276"/>
            <p:cNvSpPr>
              <a:spLocks/>
            </p:cNvSpPr>
            <p:nvPr/>
          </p:nvSpPr>
          <p:spPr bwMode="auto">
            <a:xfrm>
              <a:off x="1305" y="2994"/>
              <a:ext cx="87" cy="56"/>
            </a:xfrm>
            <a:custGeom>
              <a:avLst/>
              <a:gdLst>
                <a:gd name="T0" fmla="*/ 87 w 87"/>
                <a:gd name="T1" fmla="*/ 55 h 56"/>
                <a:gd name="T2" fmla="*/ 82 w 87"/>
                <a:gd name="T3" fmla="*/ 56 h 56"/>
                <a:gd name="T4" fmla="*/ 72 w 87"/>
                <a:gd name="T5" fmla="*/ 53 h 56"/>
                <a:gd name="T6" fmla="*/ 59 w 87"/>
                <a:gd name="T7" fmla="*/ 47 h 56"/>
                <a:gd name="T8" fmla="*/ 44 w 87"/>
                <a:gd name="T9" fmla="*/ 38 h 56"/>
                <a:gd name="T10" fmla="*/ 29 w 87"/>
                <a:gd name="T11" fmla="*/ 29 h 56"/>
                <a:gd name="T12" fmla="*/ 16 w 87"/>
                <a:gd name="T13" fmla="*/ 19 h 56"/>
                <a:gd name="T14" fmla="*/ 6 w 87"/>
                <a:gd name="T15" fmla="*/ 9 h 56"/>
                <a:gd name="T16" fmla="*/ 0 w 87"/>
                <a:gd name="T17" fmla="*/ 0 h 56"/>
                <a:gd name="T18" fmla="*/ 6 w 87"/>
                <a:gd name="T19" fmla="*/ 4 h 56"/>
                <a:gd name="T20" fmla="*/ 17 w 87"/>
                <a:gd name="T21" fmla="*/ 10 h 56"/>
                <a:gd name="T22" fmla="*/ 32 w 87"/>
                <a:gd name="T23" fmla="*/ 18 h 56"/>
                <a:gd name="T24" fmla="*/ 48 w 87"/>
                <a:gd name="T25" fmla="*/ 26 h 56"/>
                <a:gd name="T26" fmla="*/ 63 w 87"/>
                <a:gd name="T27" fmla="*/ 37 h 56"/>
                <a:gd name="T28" fmla="*/ 75 w 87"/>
                <a:gd name="T29" fmla="*/ 44 h 56"/>
                <a:gd name="T30" fmla="*/ 84 w 87"/>
                <a:gd name="T31" fmla="*/ 50 h 56"/>
                <a:gd name="T32" fmla="*/ 87 w 87"/>
                <a:gd name="T33" fmla="*/ 55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6"/>
                <a:gd name="T53" fmla="*/ 87 w 8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6">
                  <a:moveTo>
                    <a:pt x="87" y="55"/>
                  </a:moveTo>
                  <a:lnTo>
                    <a:pt x="82" y="56"/>
                  </a:lnTo>
                  <a:lnTo>
                    <a:pt x="72" y="53"/>
                  </a:lnTo>
                  <a:lnTo>
                    <a:pt x="59" y="47"/>
                  </a:lnTo>
                  <a:lnTo>
                    <a:pt x="44" y="38"/>
                  </a:lnTo>
                  <a:lnTo>
                    <a:pt x="29" y="29"/>
                  </a:lnTo>
                  <a:lnTo>
                    <a:pt x="16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6" y="4"/>
                  </a:lnTo>
                  <a:lnTo>
                    <a:pt x="17" y="10"/>
                  </a:lnTo>
                  <a:lnTo>
                    <a:pt x="32" y="18"/>
                  </a:lnTo>
                  <a:lnTo>
                    <a:pt x="48" y="26"/>
                  </a:lnTo>
                  <a:lnTo>
                    <a:pt x="63" y="37"/>
                  </a:lnTo>
                  <a:lnTo>
                    <a:pt x="75" y="44"/>
                  </a:lnTo>
                  <a:lnTo>
                    <a:pt x="84" y="50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3" name="Freeform 277"/>
            <p:cNvSpPr>
              <a:spLocks/>
            </p:cNvSpPr>
            <p:nvPr/>
          </p:nvSpPr>
          <p:spPr bwMode="auto">
            <a:xfrm>
              <a:off x="1312" y="2963"/>
              <a:ext cx="71" cy="59"/>
            </a:xfrm>
            <a:custGeom>
              <a:avLst/>
              <a:gdLst>
                <a:gd name="T0" fmla="*/ 71 w 71"/>
                <a:gd name="T1" fmla="*/ 59 h 59"/>
                <a:gd name="T2" fmla="*/ 67 w 71"/>
                <a:gd name="T3" fmla="*/ 59 h 59"/>
                <a:gd name="T4" fmla="*/ 59 w 71"/>
                <a:gd name="T5" fmla="*/ 54 h 59"/>
                <a:gd name="T6" fmla="*/ 47 w 71"/>
                <a:gd name="T7" fmla="*/ 47 h 59"/>
                <a:gd name="T8" fmla="*/ 36 w 71"/>
                <a:gd name="T9" fmla="*/ 38 h 59"/>
                <a:gd name="T10" fmla="*/ 22 w 71"/>
                <a:gd name="T11" fmla="*/ 28 h 59"/>
                <a:gd name="T12" fmla="*/ 12 w 71"/>
                <a:gd name="T13" fmla="*/ 18 h 59"/>
                <a:gd name="T14" fmla="*/ 3 w 71"/>
                <a:gd name="T15" fmla="*/ 7 h 59"/>
                <a:gd name="T16" fmla="*/ 0 w 71"/>
                <a:gd name="T17" fmla="*/ 0 h 59"/>
                <a:gd name="T18" fmla="*/ 8 w 71"/>
                <a:gd name="T19" fmla="*/ 4 h 59"/>
                <a:gd name="T20" fmla="*/ 18 w 71"/>
                <a:gd name="T21" fmla="*/ 12 h 59"/>
                <a:gd name="T22" fmla="*/ 30 w 71"/>
                <a:gd name="T23" fmla="*/ 20 h 59"/>
                <a:gd name="T24" fmla="*/ 43 w 71"/>
                <a:gd name="T25" fmla="*/ 29 h 59"/>
                <a:gd name="T26" fmla="*/ 55 w 71"/>
                <a:gd name="T27" fmla="*/ 40 h 59"/>
                <a:gd name="T28" fmla="*/ 65 w 71"/>
                <a:gd name="T29" fmla="*/ 47 h 59"/>
                <a:gd name="T30" fmla="*/ 71 w 71"/>
                <a:gd name="T31" fmla="*/ 54 h 59"/>
                <a:gd name="T32" fmla="*/ 71 w 71"/>
                <a:gd name="T33" fmla="*/ 59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59"/>
                <a:gd name="T53" fmla="*/ 71 w 71"/>
                <a:gd name="T54" fmla="*/ 59 h 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59">
                  <a:moveTo>
                    <a:pt x="71" y="59"/>
                  </a:moveTo>
                  <a:lnTo>
                    <a:pt x="67" y="59"/>
                  </a:lnTo>
                  <a:lnTo>
                    <a:pt x="59" y="54"/>
                  </a:lnTo>
                  <a:lnTo>
                    <a:pt x="47" y="47"/>
                  </a:lnTo>
                  <a:lnTo>
                    <a:pt x="36" y="38"/>
                  </a:lnTo>
                  <a:lnTo>
                    <a:pt x="22" y="28"/>
                  </a:lnTo>
                  <a:lnTo>
                    <a:pt x="12" y="18"/>
                  </a:lnTo>
                  <a:lnTo>
                    <a:pt x="3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8" y="12"/>
                  </a:lnTo>
                  <a:lnTo>
                    <a:pt x="30" y="20"/>
                  </a:lnTo>
                  <a:lnTo>
                    <a:pt x="43" y="29"/>
                  </a:lnTo>
                  <a:lnTo>
                    <a:pt x="55" y="40"/>
                  </a:lnTo>
                  <a:lnTo>
                    <a:pt x="65" y="47"/>
                  </a:lnTo>
                  <a:lnTo>
                    <a:pt x="71" y="54"/>
                  </a:lnTo>
                  <a:lnTo>
                    <a:pt x="71" y="5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4" name="Freeform 278"/>
            <p:cNvSpPr>
              <a:spLocks/>
            </p:cNvSpPr>
            <p:nvPr/>
          </p:nvSpPr>
          <p:spPr bwMode="auto">
            <a:xfrm>
              <a:off x="1322" y="2939"/>
              <a:ext cx="58" cy="49"/>
            </a:xfrm>
            <a:custGeom>
              <a:avLst/>
              <a:gdLst>
                <a:gd name="T0" fmla="*/ 58 w 58"/>
                <a:gd name="T1" fmla="*/ 49 h 49"/>
                <a:gd name="T2" fmla="*/ 55 w 58"/>
                <a:gd name="T3" fmla="*/ 49 h 49"/>
                <a:gd name="T4" fmla="*/ 48 w 58"/>
                <a:gd name="T5" fmla="*/ 47 h 49"/>
                <a:gd name="T6" fmla="*/ 39 w 58"/>
                <a:gd name="T7" fmla="*/ 43 h 49"/>
                <a:gd name="T8" fmla="*/ 30 w 58"/>
                <a:gd name="T9" fmla="*/ 37 h 49"/>
                <a:gd name="T10" fmla="*/ 20 w 58"/>
                <a:gd name="T11" fmla="*/ 28 h 49"/>
                <a:gd name="T12" fmla="*/ 11 w 58"/>
                <a:gd name="T13" fmla="*/ 19 h 49"/>
                <a:gd name="T14" fmla="*/ 3 w 58"/>
                <a:gd name="T15" fmla="*/ 11 h 49"/>
                <a:gd name="T16" fmla="*/ 0 w 58"/>
                <a:gd name="T17" fmla="*/ 0 h 49"/>
                <a:gd name="T18" fmla="*/ 6 w 58"/>
                <a:gd name="T19" fmla="*/ 6 h 49"/>
                <a:gd name="T20" fmla="*/ 15 w 58"/>
                <a:gd name="T21" fmla="*/ 12 h 49"/>
                <a:gd name="T22" fmla="*/ 24 w 58"/>
                <a:gd name="T23" fmla="*/ 19 h 49"/>
                <a:gd name="T24" fmla="*/ 36 w 58"/>
                <a:gd name="T25" fmla="*/ 27 h 49"/>
                <a:gd name="T26" fmla="*/ 45 w 58"/>
                <a:gd name="T27" fmla="*/ 34 h 49"/>
                <a:gd name="T28" fmla="*/ 54 w 58"/>
                <a:gd name="T29" fmla="*/ 42 h 49"/>
                <a:gd name="T30" fmla="*/ 58 w 58"/>
                <a:gd name="T31" fmla="*/ 46 h 49"/>
                <a:gd name="T32" fmla="*/ 58 w 58"/>
                <a:gd name="T33" fmla="*/ 49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49"/>
                <a:gd name="T53" fmla="*/ 58 w 58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49">
                  <a:moveTo>
                    <a:pt x="58" y="49"/>
                  </a:moveTo>
                  <a:lnTo>
                    <a:pt x="55" y="49"/>
                  </a:lnTo>
                  <a:lnTo>
                    <a:pt x="48" y="47"/>
                  </a:lnTo>
                  <a:lnTo>
                    <a:pt x="39" y="43"/>
                  </a:lnTo>
                  <a:lnTo>
                    <a:pt x="30" y="37"/>
                  </a:lnTo>
                  <a:lnTo>
                    <a:pt x="20" y="28"/>
                  </a:lnTo>
                  <a:lnTo>
                    <a:pt x="11" y="19"/>
                  </a:lnTo>
                  <a:lnTo>
                    <a:pt x="3" y="11"/>
                  </a:lnTo>
                  <a:lnTo>
                    <a:pt x="0" y="0"/>
                  </a:lnTo>
                  <a:lnTo>
                    <a:pt x="6" y="6"/>
                  </a:lnTo>
                  <a:lnTo>
                    <a:pt x="15" y="12"/>
                  </a:lnTo>
                  <a:lnTo>
                    <a:pt x="24" y="19"/>
                  </a:lnTo>
                  <a:lnTo>
                    <a:pt x="36" y="27"/>
                  </a:lnTo>
                  <a:lnTo>
                    <a:pt x="45" y="34"/>
                  </a:lnTo>
                  <a:lnTo>
                    <a:pt x="54" y="42"/>
                  </a:lnTo>
                  <a:lnTo>
                    <a:pt x="58" y="46"/>
                  </a:lnTo>
                  <a:lnTo>
                    <a:pt x="58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5" name="Freeform 279"/>
            <p:cNvSpPr>
              <a:spLocks/>
            </p:cNvSpPr>
            <p:nvPr/>
          </p:nvSpPr>
          <p:spPr bwMode="auto">
            <a:xfrm>
              <a:off x="1339" y="2916"/>
              <a:ext cx="41" cy="42"/>
            </a:xfrm>
            <a:custGeom>
              <a:avLst/>
              <a:gdLst>
                <a:gd name="T0" fmla="*/ 41 w 41"/>
                <a:gd name="T1" fmla="*/ 42 h 42"/>
                <a:gd name="T2" fmla="*/ 38 w 41"/>
                <a:gd name="T3" fmla="*/ 42 h 42"/>
                <a:gd name="T4" fmla="*/ 32 w 41"/>
                <a:gd name="T5" fmla="*/ 39 h 42"/>
                <a:gd name="T6" fmla="*/ 25 w 41"/>
                <a:gd name="T7" fmla="*/ 34 h 42"/>
                <a:gd name="T8" fmla="*/ 17 w 41"/>
                <a:gd name="T9" fmla="*/ 26 h 42"/>
                <a:gd name="T10" fmla="*/ 10 w 41"/>
                <a:gd name="T11" fmla="*/ 19 h 42"/>
                <a:gd name="T12" fmla="*/ 4 w 41"/>
                <a:gd name="T13" fmla="*/ 11 h 42"/>
                <a:gd name="T14" fmla="*/ 1 w 41"/>
                <a:gd name="T15" fmla="*/ 4 h 42"/>
                <a:gd name="T16" fmla="*/ 0 w 41"/>
                <a:gd name="T17" fmla="*/ 0 h 42"/>
                <a:gd name="T18" fmla="*/ 10 w 41"/>
                <a:gd name="T19" fmla="*/ 8 h 42"/>
                <a:gd name="T20" fmla="*/ 23 w 41"/>
                <a:gd name="T21" fmla="*/ 22 h 42"/>
                <a:gd name="T22" fmla="*/ 35 w 41"/>
                <a:gd name="T23" fmla="*/ 34 h 42"/>
                <a:gd name="T24" fmla="*/ 41 w 41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"/>
                <a:gd name="T40" fmla="*/ 0 h 42"/>
                <a:gd name="T41" fmla="*/ 41 w 41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" h="42">
                  <a:moveTo>
                    <a:pt x="41" y="42"/>
                  </a:moveTo>
                  <a:lnTo>
                    <a:pt x="38" y="42"/>
                  </a:lnTo>
                  <a:lnTo>
                    <a:pt x="32" y="39"/>
                  </a:lnTo>
                  <a:lnTo>
                    <a:pt x="25" y="34"/>
                  </a:lnTo>
                  <a:lnTo>
                    <a:pt x="17" y="26"/>
                  </a:lnTo>
                  <a:lnTo>
                    <a:pt x="10" y="19"/>
                  </a:lnTo>
                  <a:lnTo>
                    <a:pt x="4" y="11"/>
                  </a:lnTo>
                  <a:lnTo>
                    <a:pt x="1" y="4"/>
                  </a:lnTo>
                  <a:lnTo>
                    <a:pt x="0" y="0"/>
                  </a:lnTo>
                  <a:lnTo>
                    <a:pt x="10" y="8"/>
                  </a:lnTo>
                  <a:lnTo>
                    <a:pt x="23" y="22"/>
                  </a:lnTo>
                  <a:lnTo>
                    <a:pt x="35" y="34"/>
                  </a:lnTo>
                  <a:lnTo>
                    <a:pt x="41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6" name="Freeform 280"/>
            <p:cNvSpPr>
              <a:spLocks/>
            </p:cNvSpPr>
            <p:nvPr/>
          </p:nvSpPr>
          <p:spPr bwMode="auto">
            <a:xfrm>
              <a:off x="1349" y="2901"/>
              <a:ext cx="25" cy="28"/>
            </a:xfrm>
            <a:custGeom>
              <a:avLst/>
              <a:gdLst>
                <a:gd name="T0" fmla="*/ 25 w 25"/>
                <a:gd name="T1" fmla="*/ 28 h 28"/>
                <a:gd name="T2" fmla="*/ 18 w 25"/>
                <a:gd name="T3" fmla="*/ 26 h 28"/>
                <a:gd name="T4" fmla="*/ 9 w 25"/>
                <a:gd name="T5" fmla="*/ 20 h 28"/>
                <a:gd name="T6" fmla="*/ 0 w 25"/>
                <a:gd name="T7" fmla="*/ 10 h 28"/>
                <a:gd name="T8" fmla="*/ 0 w 25"/>
                <a:gd name="T9" fmla="*/ 0 h 28"/>
                <a:gd name="T10" fmla="*/ 6 w 25"/>
                <a:gd name="T11" fmla="*/ 10 h 28"/>
                <a:gd name="T12" fmla="*/ 18 w 25"/>
                <a:gd name="T13" fmla="*/ 17 h 28"/>
                <a:gd name="T14" fmla="*/ 25 w 25"/>
                <a:gd name="T15" fmla="*/ 23 h 28"/>
                <a:gd name="T16" fmla="*/ 25 w 25"/>
                <a:gd name="T17" fmla="*/ 28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28"/>
                <a:gd name="T29" fmla="*/ 25 w 2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28">
                  <a:moveTo>
                    <a:pt x="25" y="28"/>
                  </a:moveTo>
                  <a:lnTo>
                    <a:pt x="18" y="26"/>
                  </a:lnTo>
                  <a:lnTo>
                    <a:pt x="9" y="20"/>
                  </a:lnTo>
                  <a:lnTo>
                    <a:pt x="0" y="10"/>
                  </a:lnTo>
                  <a:lnTo>
                    <a:pt x="0" y="0"/>
                  </a:lnTo>
                  <a:lnTo>
                    <a:pt x="6" y="10"/>
                  </a:lnTo>
                  <a:lnTo>
                    <a:pt x="18" y="17"/>
                  </a:lnTo>
                  <a:lnTo>
                    <a:pt x="25" y="2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7" name="Freeform 281"/>
            <p:cNvSpPr>
              <a:spLocks/>
            </p:cNvSpPr>
            <p:nvPr/>
          </p:nvSpPr>
          <p:spPr bwMode="auto">
            <a:xfrm>
              <a:off x="1321" y="3136"/>
              <a:ext cx="35" cy="32"/>
            </a:xfrm>
            <a:custGeom>
              <a:avLst/>
              <a:gdLst>
                <a:gd name="T0" fmla="*/ 0 w 35"/>
                <a:gd name="T1" fmla="*/ 0 h 32"/>
                <a:gd name="T2" fmla="*/ 9 w 35"/>
                <a:gd name="T3" fmla="*/ 4 h 32"/>
                <a:gd name="T4" fmla="*/ 22 w 35"/>
                <a:gd name="T5" fmla="*/ 13 h 32"/>
                <a:gd name="T6" fmla="*/ 34 w 35"/>
                <a:gd name="T7" fmla="*/ 23 h 32"/>
                <a:gd name="T8" fmla="*/ 35 w 35"/>
                <a:gd name="T9" fmla="*/ 32 h 32"/>
                <a:gd name="T10" fmla="*/ 28 w 35"/>
                <a:gd name="T11" fmla="*/ 31 h 32"/>
                <a:gd name="T12" fmla="*/ 18 w 35"/>
                <a:gd name="T13" fmla="*/ 22 h 32"/>
                <a:gd name="T14" fmla="*/ 7 w 35"/>
                <a:gd name="T15" fmla="*/ 9 h 32"/>
                <a:gd name="T16" fmla="*/ 0 w 35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32"/>
                <a:gd name="T29" fmla="*/ 35 w 3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32">
                  <a:moveTo>
                    <a:pt x="0" y="0"/>
                  </a:moveTo>
                  <a:lnTo>
                    <a:pt x="9" y="4"/>
                  </a:lnTo>
                  <a:lnTo>
                    <a:pt x="22" y="13"/>
                  </a:lnTo>
                  <a:lnTo>
                    <a:pt x="34" y="23"/>
                  </a:lnTo>
                  <a:lnTo>
                    <a:pt x="35" y="32"/>
                  </a:lnTo>
                  <a:lnTo>
                    <a:pt x="28" y="31"/>
                  </a:lnTo>
                  <a:lnTo>
                    <a:pt x="18" y="22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8" name="Freeform 282"/>
            <p:cNvSpPr>
              <a:spLocks/>
            </p:cNvSpPr>
            <p:nvPr/>
          </p:nvSpPr>
          <p:spPr bwMode="auto">
            <a:xfrm>
              <a:off x="1302" y="3134"/>
              <a:ext cx="18" cy="39"/>
            </a:xfrm>
            <a:custGeom>
              <a:avLst/>
              <a:gdLst>
                <a:gd name="T0" fmla="*/ 18 w 18"/>
                <a:gd name="T1" fmla="*/ 0 h 39"/>
                <a:gd name="T2" fmla="*/ 13 w 18"/>
                <a:gd name="T3" fmla="*/ 8 h 39"/>
                <a:gd name="T4" fmla="*/ 6 w 18"/>
                <a:gd name="T5" fmla="*/ 19 h 39"/>
                <a:gd name="T6" fmla="*/ 0 w 18"/>
                <a:gd name="T7" fmla="*/ 31 h 39"/>
                <a:gd name="T8" fmla="*/ 1 w 18"/>
                <a:gd name="T9" fmla="*/ 39 h 39"/>
                <a:gd name="T10" fmla="*/ 7 w 18"/>
                <a:gd name="T11" fmla="*/ 36 h 39"/>
                <a:gd name="T12" fmla="*/ 12 w 18"/>
                <a:gd name="T13" fmla="*/ 25 h 39"/>
                <a:gd name="T14" fmla="*/ 16 w 18"/>
                <a:gd name="T15" fmla="*/ 11 h 39"/>
                <a:gd name="T16" fmla="*/ 18 w 18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9"/>
                <a:gd name="T29" fmla="*/ 18 w 18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9">
                  <a:moveTo>
                    <a:pt x="18" y="0"/>
                  </a:moveTo>
                  <a:lnTo>
                    <a:pt x="13" y="8"/>
                  </a:lnTo>
                  <a:lnTo>
                    <a:pt x="6" y="19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7" y="36"/>
                  </a:lnTo>
                  <a:lnTo>
                    <a:pt x="12" y="25"/>
                  </a:lnTo>
                  <a:lnTo>
                    <a:pt x="16" y="1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09" name="Freeform 283"/>
            <p:cNvSpPr>
              <a:spLocks/>
            </p:cNvSpPr>
            <p:nvPr/>
          </p:nvSpPr>
          <p:spPr bwMode="auto">
            <a:xfrm>
              <a:off x="1324" y="3143"/>
              <a:ext cx="10" cy="43"/>
            </a:xfrm>
            <a:custGeom>
              <a:avLst/>
              <a:gdLst>
                <a:gd name="T0" fmla="*/ 0 w 10"/>
                <a:gd name="T1" fmla="*/ 0 h 43"/>
                <a:gd name="T2" fmla="*/ 0 w 10"/>
                <a:gd name="T3" fmla="*/ 8 h 43"/>
                <a:gd name="T4" fmla="*/ 0 w 10"/>
                <a:gd name="T5" fmla="*/ 22 h 43"/>
                <a:gd name="T6" fmla="*/ 1 w 10"/>
                <a:gd name="T7" fmla="*/ 37 h 43"/>
                <a:gd name="T8" fmla="*/ 6 w 10"/>
                <a:gd name="T9" fmla="*/ 43 h 43"/>
                <a:gd name="T10" fmla="*/ 10 w 10"/>
                <a:gd name="T11" fmla="*/ 37 h 43"/>
                <a:gd name="T12" fmla="*/ 7 w 10"/>
                <a:gd name="T13" fmla="*/ 24 h 43"/>
                <a:gd name="T14" fmla="*/ 3 w 10"/>
                <a:gd name="T15" fmla="*/ 10 h 43"/>
                <a:gd name="T16" fmla="*/ 0 w 10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3"/>
                <a:gd name="T29" fmla="*/ 10 w 10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3">
                  <a:moveTo>
                    <a:pt x="0" y="0"/>
                  </a:moveTo>
                  <a:lnTo>
                    <a:pt x="0" y="8"/>
                  </a:lnTo>
                  <a:lnTo>
                    <a:pt x="0" y="22"/>
                  </a:lnTo>
                  <a:lnTo>
                    <a:pt x="1" y="37"/>
                  </a:lnTo>
                  <a:lnTo>
                    <a:pt x="6" y="43"/>
                  </a:lnTo>
                  <a:lnTo>
                    <a:pt x="10" y="37"/>
                  </a:lnTo>
                  <a:lnTo>
                    <a:pt x="7" y="24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0" name="Freeform 284"/>
            <p:cNvSpPr>
              <a:spLocks/>
            </p:cNvSpPr>
            <p:nvPr/>
          </p:nvSpPr>
          <p:spPr bwMode="auto">
            <a:xfrm>
              <a:off x="1281" y="3121"/>
              <a:ext cx="33" cy="38"/>
            </a:xfrm>
            <a:custGeom>
              <a:avLst/>
              <a:gdLst>
                <a:gd name="T0" fmla="*/ 33 w 33"/>
                <a:gd name="T1" fmla="*/ 0 h 38"/>
                <a:gd name="T2" fmla="*/ 25 w 33"/>
                <a:gd name="T3" fmla="*/ 12 h 38"/>
                <a:gd name="T4" fmla="*/ 16 w 33"/>
                <a:gd name="T5" fmla="*/ 27 h 38"/>
                <a:gd name="T6" fmla="*/ 8 w 33"/>
                <a:gd name="T7" fmla="*/ 37 h 38"/>
                <a:gd name="T8" fmla="*/ 0 w 33"/>
                <a:gd name="T9" fmla="*/ 38 h 38"/>
                <a:gd name="T10" fmla="*/ 2 w 33"/>
                <a:gd name="T11" fmla="*/ 31 h 38"/>
                <a:gd name="T12" fmla="*/ 12 w 33"/>
                <a:gd name="T13" fmla="*/ 19 h 38"/>
                <a:gd name="T14" fmla="*/ 24 w 33"/>
                <a:gd name="T15" fmla="*/ 7 h 38"/>
                <a:gd name="T16" fmla="*/ 33 w 33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38"/>
                <a:gd name="T29" fmla="*/ 33 w 33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38">
                  <a:moveTo>
                    <a:pt x="33" y="0"/>
                  </a:moveTo>
                  <a:lnTo>
                    <a:pt x="25" y="12"/>
                  </a:lnTo>
                  <a:lnTo>
                    <a:pt x="16" y="27"/>
                  </a:lnTo>
                  <a:lnTo>
                    <a:pt x="8" y="37"/>
                  </a:lnTo>
                  <a:lnTo>
                    <a:pt x="0" y="38"/>
                  </a:lnTo>
                  <a:lnTo>
                    <a:pt x="2" y="31"/>
                  </a:lnTo>
                  <a:lnTo>
                    <a:pt x="12" y="19"/>
                  </a:lnTo>
                  <a:lnTo>
                    <a:pt x="24" y="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1" name="Freeform 285"/>
            <p:cNvSpPr>
              <a:spLocks/>
            </p:cNvSpPr>
            <p:nvPr/>
          </p:nvSpPr>
          <p:spPr bwMode="auto">
            <a:xfrm>
              <a:off x="1286" y="2908"/>
              <a:ext cx="56" cy="12"/>
            </a:xfrm>
            <a:custGeom>
              <a:avLst/>
              <a:gdLst>
                <a:gd name="T0" fmla="*/ 56 w 56"/>
                <a:gd name="T1" fmla="*/ 10 h 12"/>
                <a:gd name="T2" fmla="*/ 50 w 56"/>
                <a:gd name="T3" fmla="*/ 10 h 12"/>
                <a:gd name="T4" fmla="*/ 41 w 56"/>
                <a:gd name="T5" fmla="*/ 12 h 12"/>
                <a:gd name="T6" fmla="*/ 32 w 56"/>
                <a:gd name="T7" fmla="*/ 12 h 12"/>
                <a:gd name="T8" fmla="*/ 23 w 56"/>
                <a:gd name="T9" fmla="*/ 12 h 12"/>
                <a:gd name="T10" fmla="*/ 14 w 56"/>
                <a:gd name="T11" fmla="*/ 12 h 12"/>
                <a:gd name="T12" fmla="*/ 7 w 56"/>
                <a:gd name="T13" fmla="*/ 10 h 12"/>
                <a:gd name="T14" fmla="*/ 3 w 56"/>
                <a:gd name="T15" fmla="*/ 8 h 12"/>
                <a:gd name="T16" fmla="*/ 0 w 56"/>
                <a:gd name="T17" fmla="*/ 5 h 12"/>
                <a:gd name="T18" fmla="*/ 1 w 56"/>
                <a:gd name="T19" fmla="*/ 2 h 12"/>
                <a:gd name="T20" fmla="*/ 5 w 56"/>
                <a:gd name="T21" fmla="*/ 0 h 12"/>
                <a:gd name="T22" fmla="*/ 13 w 56"/>
                <a:gd name="T23" fmla="*/ 0 h 12"/>
                <a:gd name="T24" fmla="*/ 22 w 56"/>
                <a:gd name="T25" fmla="*/ 3 h 12"/>
                <a:gd name="T26" fmla="*/ 31 w 56"/>
                <a:gd name="T27" fmla="*/ 5 h 12"/>
                <a:gd name="T28" fmla="*/ 41 w 56"/>
                <a:gd name="T29" fmla="*/ 8 h 12"/>
                <a:gd name="T30" fmla="*/ 48 w 56"/>
                <a:gd name="T31" fmla="*/ 9 h 12"/>
                <a:gd name="T32" fmla="*/ 56 w 56"/>
                <a:gd name="T33" fmla="*/ 1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2"/>
                <a:gd name="T53" fmla="*/ 56 w 56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2">
                  <a:moveTo>
                    <a:pt x="56" y="10"/>
                  </a:moveTo>
                  <a:lnTo>
                    <a:pt x="50" y="10"/>
                  </a:lnTo>
                  <a:lnTo>
                    <a:pt x="41" y="12"/>
                  </a:lnTo>
                  <a:lnTo>
                    <a:pt x="32" y="12"/>
                  </a:lnTo>
                  <a:lnTo>
                    <a:pt x="23" y="12"/>
                  </a:lnTo>
                  <a:lnTo>
                    <a:pt x="14" y="12"/>
                  </a:lnTo>
                  <a:lnTo>
                    <a:pt x="7" y="10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2"/>
                  </a:lnTo>
                  <a:lnTo>
                    <a:pt x="5" y="0"/>
                  </a:lnTo>
                  <a:lnTo>
                    <a:pt x="13" y="0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1" y="8"/>
                  </a:lnTo>
                  <a:lnTo>
                    <a:pt x="48" y="9"/>
                  </a:lnTo>
                  <a:lnTo>
                    <a:pt x="56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2" name="Freeform 286"/>
            <p:cNvSpPr>
              <a:spLocks/>
            </p:cNvSpPr>
            <p:nvPr/>
          </p:nvSpPr>
          <p:spPr bwMode="auto">
            <a:xfrm>
              <a:off x="1294" y="2886"/>
              <a:ext cx="55" cy="19"/>
            </a:xfrm>
            <a:custGeom>
              <a:avLst/>
              <a:gdLst>
                <a:gd name="T0" fmla="*/ 55 w 55"/>
                <a:gd name="T1" fmla="*/ 19 h 19"/>
                <a:gd name="T2" fmla="*/ 49 w 55"/>
                <a:gd name="T3" fmla="*/ 19 h 19"/>
                <a:gd name="T4" fmla="*/ 42 w 55"/>
                <a:gd name="T5" fmla="*/ 18 h 19"/>
                <a:gd name="T6" fmla="*/ 33 w 55"/>
                <a:gd name="T7" fmla="*/ 16 h 19"/>
                <a:gd name="T8" fmla="*/ 24 w 55"/>
                <a:gd name="T9" fmla="*/ 15 h 19"/>
                <a:gd name="T10" fmla="*/ 15 w 55"/>
                <a:gd name="T11" fmla="*/ 13 h 19"/>
                <a:gd name="T12" fmla="*/ 8 w 55"/>
                <a:gd name="T13" fmla="*/ 10 h 19"/>
                <a:gd name="T14" fmla="*/ 3 w 55"/>
                <a:gd name="T15" fmla="*/ 6 h 19"/>
                <a:gd name="T16" fmla="*/ 0 w 55"/>
                <a:gd name="T17" fmla="*/ 3 h 19"/>
                <a:gd name="T18" fmla="*/ 2 w 55"/>
                <a:gd name="T19" fmla="*/ 0 h 19"/>
                <a:gd name="T20" fmla="*/ 8 w 55"/>
                <a:gd name="T21" fmla="*/ 0 h 19"/>
                <a:gd name="T22" fmla="*/ 15 w 55"/>
                <a:gd name="T23" fmla="*/ 1 h 19"/>
                <a:gd name="T24" fmla="*/ 24 w 55"/>
                <a:gd name="T25" fmla="*/ 6 h 19"/>
                <a:gd name="T26" fmla="*/ 34 w 55"/>
                <a:gd name="T27" fmla="*/ 10 h 19"/>
                <a:gd name="T28" fmla="*/ 43 w 55"/>
                <a:gd name="T29" fmla="*/ 13 h 19"/>
                <a:gd name="T30" fmla="*/ 51 w 55"/>
                <a:gd name="T31" fmla="*/ 18 h 19"/>
                <a:gd name="T32" fmla="*/ 55 w 55"/>
                <a:gd name="T33" fmla="*/ 19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9"/>
                <a:gd name="T53" fmla="*/ 55 w 5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9">
                  <a:moveTo>
                    <a:pt x="55" y="19"/>
                  </a:moveTo>
                  <a:lnTo>
                    <a:pt x="49" y="19"/>
                  </a:lnTo>
                  <a:lnTo>
                    <a:pt x="42" y="18"/>
                  </a:lnTo>
                  <a:lnTo>
                    <a:pt x="33" y="16"/>
                  </a:lnTo>
                  <a:lnTo>
                    <a:pt x="24" y="15"/>
                  </a:lnTo>
                  <a:lnTo>
                    <a:pt x="15" y="13"/>
                  </a:lnTo>
                  <a:lnTo>
                    <a:pt x="8" y="10"/>
                  </a:lnTo>
                  <a:lnTo>
                    <a:pt x="3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24" y="6"/>
                  </a:lnTo>
                  <a:lnTo>
                    <a:pt x="34" y="10"/>
                  </a:lnTo>
                  <a:lnTo>
                    <a:pt x="43" y="13"/>
                  </a:lnTo>
                  <a:lnTo>
                    <a:pt x="51" y="18"/>
                  </a:lnTo>
                  <a:lnTo>
                    <a:pt x="55" y="1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3" name="Freeform 287"/>
            <p:cNvSpPr>
              <a:spLocks/>
            </p:cNvSpPr>
            <p:nvPr/>
          </p:nvSpPr>
          <p:spPr bwMode="auto">
            <a:xfrm>
              <a:off x="1271" y="2936"/>
              <a:ext cx="51" cy="12"/>
            </a:xfrm>
            <a:custGeom>
              <a:avLst/>
              <a:gdLst>
                <a:gd name="T0" fmla="*/ 51 w 51"/>
                <a:gd name="T1" fmla="*/ 5 h 12"/>
                <a:gd name="T2" fmla="*/ 50 w 51"/>
                <a:gd name="T3" fmla="*/ 8 h 12"/>
                <a:gd name="T4" fmla="*/ 44 w 51"/>
                <a:gd name="T5" fmla="*/ 9 h 12"/>
                <a:gd name="T6" fmla="*/ 37 w 51"/>
                <a:gd name="T7" fmla="*/ 11 h 12"/>
                <a:gd name="T8" fmla="*/ 28 w 51"/>
                <a:gd name="T9" fmla="*/ 12 h 12"/>
                <a:gd name="T10" fmla="*/ 18 w 51"/>
                <a:gd name="T11" fmla="*/ 12 h 12"/>
                <a:gd name="T12" fmla="*/ 10 w 51"/>
                <a:gd name="T13" fmla="*/ 11 h 12"/>
                <a:gd name="T14" fmla="*/ 3 w 51"/>
                <a:gd name="T15" fmla="*/ 9 h 12"/>
                <a:gd name="T16" fmla="*/ 0 w 51"/>
                <a:gd name="T17" fmla="*/ 5 h 12"/>
                <a:gd name="T18" fmla="*/ 0 w 51"/>
                <a:gd name="T19" fmla="*/ 2 h 12"/>
                <a:gd name="T20" fmla="*/ 3 w 51"/>
                <a:gd name="T21" fmla="*/ 0 h 12"/>
                <a:gd name="T22" fmla="*/ 10 w 51"/>
                <a:gd name="T23" fmla="*/ 0 h 12"/>
                <a:gd name="T24" fmla="*/ 18 w 51"/>
                <a:gd name="T25" fmla="*/ 2 h 12"/>
                <a:gd name="T26" fmla="*/ 26 w 51"/>
                <a:gd name="T27" fmla="*/ 3 h 12"/>
                <a:gd name="T28" fmla="*/ 37 w 51"/>
                <a:gd name="T29" fmla="*/ 3 h 12"/>
                <a:gd name="T30" fmla="*/ 44 w 51"/>
                <a:gd name="T31" fmla="*/ 5 h 12"/>
                <a:gd name="T32" fmla="*/ 51 w 51"/>
                <a:gd name="T33" fmla="*/ 5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2"/>
                <a:gd name="T53" fmla="*/ 51 w 5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2">
                  <a:moveTo>
                    <a:pt x="51" y="5"/>
                  </a:moveTo>
                  <a:lnTo>
                    <a:pt x="50" y="8"/>
                  </a:lnTo>
                  <a:lnTo>
                    <a:pt x="44" y="9"/>
                  </a:lnTo>
                  <a:lnTo>
                    <a:pt x="37" y="11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0" y="11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8" y="2"/>
                  </a:lnTo>
                  <a:lnTo>
                    <a:pt x="26" y="3"/>
                  </a:lnTo>
                  <a:lnTo>
                    <a:pt x="37" y="3"/>
                  </a:lnTo>
                  <a:lnTo>
                    <a:pt x="44" y="5"/>
                  </a:lnTo>
                  <a:lnTo>
                    <a:pt x="51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4" name="Freeform 288"/>
            <p:cNvSpPr>
              <a:spLocks/>
            </p:cNvSpPr>
            <p:nvPr/>
          </p:nvSpPr>
          <p:spPr bwMode="auto">
            <a:xfrm>
              <a:off x="1256" y="2961"/>
              <a:ext cx="61" cy="20"/>
            </a:xfrm>
            <a:custGeom>
              <a:avLst/>
              <a:gdLst>
                <a:gd name="T0" fmla="*/ 61 w 61"/>
                <a:gd name="T1" fmla="*/ 0 h 20"/>
                <a:gd name="T2" fmla="*/ 53 w 61"/>
                <a:gd name="T3" fmla="*/ 5 h 20"/>
                <a:gd name="T4" fmla="*/ 46 w 61"/>
                <a:gd name="T5" fmla="*/ 9 h 20"/>
                <a:gd name="T6" fmla="*/ 35 w 61"/>
                <a:gd name="T7" fmla="*/ 12 h 20"/>
                <a:gd name="T8" fmla="*/ 25 w 61"/>
                <a:gd name="T9" fmla="*/ 17 h 20"/>
                <a:gd name="T10" fmla="*/ 16 w 61"/>
                <a:gd name="T11" fmla="*/ 18 h 20"/>
                <a:gd name="T12" fmla="*/ 7 w 61"/>
                <a:gd name="T13" fmla="*/ 20 h 20"/>
                <a:gd name="T14" fmla="*/ 3 w 61"/>
                <a:gd name="T15" fmla="*/ 18 h 20"/>
                <a:gd name="T16" fmla="*/ 0 w 61"/>
                <a:gd name="T17" fmla="*/ 15 h 20"/>
                <a:gd name="T18" fmla="*/ 2 w 61"/>
                <a:gd name="T19" fmla="*/ 11 h 20"/>
                <a:gd name="T20" fmla="*/ 6 w 61"/>
                <a:gd name="T21" fmla="*/ 8 h 20"/>
                <a:gd name="T22" fmla="*/ 15 w 61"/>
                <a:gd name="T23" fmla="*/ 6 h 20"/>
                <a:gd name="T24" fmla="*/ 25 w 61"/>
                <a:gd name="T25" fmla="*/ 5 h 20"/>
                <a:gd name="T26" fmla="*/ 35 w 61"/>
                <a:gd name="T27" fmla="*/ 5 h 20"/>
                <a:gd name="T28" fmla="*/ 46 w 61"/>
                <a:gd name="T29" fmla="*/ 3 h 20"/>
                <a:gd name="T30" fmla="*/ 55 w 61"/>
                <a:gd name="T31" fmla="*/ 2 h 20"/>
                <a:gd name="T32" fmla="*/ 61 w 61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0"/>
                <a:gd name="T53" fmla="*/ 61 w 61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0">
                  <a:moveTo>
                    <a:pt x="61" y="0"/>
                  </a:moveTo>
                  <a:lnTo>
                    <a:pt x="53" y="5"/>
                  </a:lnTo>
                  <a:lnTo>
                    <a:pt x="46" y="9"/>
                  </a:lnTo>
                  <a:lnTo>
                    <a:pt x="35" y="12"/>
                  </a:lnTo>
                  <a:lnTo>
                    <a:pt x="25" y="17"/>
                  </a:lnTo>
                  <a:lnTo>
                    <a:pt x="16" y="18"/>
                  </a:lnTo>
                  <a:lnTo>
                    <a:pt x="7" y="20"/>
                  </a:lnTo>
                  <a:lnTo>
                    <a:pt x="3" y="18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6" y="8"/>
                  </a:lnTo>
                  <a:lnTo>
                    <a:pt x="15" y="6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6" y="3"/>
                  </a:lnTo>
                  <a:lnTo>
                    <a:pt x="55" y="2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5" name="Freeform 289"/>
            <p:cNvSpPr>
              <a:spLocks/>
            </p:cNvSpPr>
            <p:nvPr/>
          </p:nvSpPr>
          <p:spPr bwMode="auto">
            <a:xfrm>
              <a:off x="1240" y="2989"/>
              <a:ext cx="66" cy="23"/>
            </a:xfrm>
            <a:custGeom>
              <a:avLst/>
              <a:gdLst>
                <a:gd name="T0" fmla="*/ 66 w 66"/>
                <a:gd name="T1" fmla="*/ 0 h 23"/>
                <a:gd name="T2" fmla="*/ 60 w 66"/>
                <a:gd name="T3" fmla="*/ 3 h 23"/>
                <a:gd name="T4" fmla="*/ 50 w 66"/>
                <a:gd name="T5" fmla="*/ 8 h 23"/>
                <a:gd name="T6" fmla="*/ 40 w 66"/>
                <a:gd name="T7" fmla="*/ 12 h 23"/>
                <a:gd name="T8" fmla="*/ 28 w 66"/>
                <a:gd name="T9" fmla="*/ 17 h 23"/>
                <a:gd name="T10" fmla="*/ 18 w 66"/>
                <a:gd name="T11" fmla="*/ 20 h 23"/>
                <a:gd name="T12" fmla="*/ 7 w 66"/>
                <a:gd name="T13" fmla="*/ 23 h 23"/>
                <a:gd name="T14" fmla="*/ 1 w 66"/>
                <a:gd name="T15" fmla="*/ 21 h 23"/>
                <a:gd name="T16" fmla="*/ 0 w 66"/>
                <a:gd name="T17" fmla="*/ 18 h 23"/>
                <a:gd name="T18" fmla="*/ 3 w 66"/>
                <a:gd name="T19" fmla="*/ 14 h 23"/>
                <a:gd name="T20" fmla="*/ 10 w 66"/>
                <a:gd name="T21" fmla="*/ 11 h 23"/>
                <a:gd name="T22" fmla="*/ 19 w 66"/>
                <a:gd name="T23" fmla="*/ 8 h 23"/>
                <a:gd name="T24" fmla="*/ 31 w 66"/>
                <a:gd name="T25" fmla="*/ 6 h 23"/>
                <a:gd name="T26" fmla="*/ 43 w 66"/>
                <a:gd name="T27" fmla="*/ 5 h 23"/>
                <a:gd name="T28" fmla="*/ 53 w 66"/>
                <a:gd name="T29" fmla="*/ 3 h 23"/>
                <a:gd name="T30" fmla="*/ 62 w 66"/>
                <a:gd name="T31" fmla="*/ 2 h 23"/>
                <a:gd name="T32" fmla="*/ 66 w 6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"/>
                <a:gd name="T52" fmla="*/ 0 h 23"/>
                <a:gd name="T53" fmla="*/ 66 w 6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" h="23">
                  <a:moveTo>
                    <a:pt x="66" y="0"/>
                  </a:moveTo>
                  <a:lnTo>
                    <a:pt x="60" y="3"/>
                  </a:lnTo>
                  <a:lnTo>
                    <a:pt x="50" y="8"/>
                  </a:lnTo>
                  <a:lnTo>
                    <a:pt x="40" y="12"/>
                  </a:lnTo>
                  <a:lnTo>
                    <a:pt x="28" y="17"/>
                  </a:lnTo>
                  <a:lnTo>
                    <a:pt x="18" y="20"/>
                  </a:lnTo>
                  <a:lnTo>
                    <a:pt x="7" y="23"/>
                  </a:lnTo>
                  <a:lnTo>
                    <a:pt x="1" y="2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10" y="11"/>
                  </a:lnTo>
                  <a:lnTo>
                    <a:pt x="19" y="8"/>
                  </a:lnTo>
                  <a:lnTo>
                    <a:pt x="31" y="6"/>
                  </a:lnTo>
                  <a:lnTo>
                    <a:pt x="43" y="5"/>
                  </a:lnTo>
                  <a:lnTo>
                    <a:pt x="53" y="3"/>
                  </a:lnTo>
                  <a:lnTo>
                    <a:pt x="62" y="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6" name="Freeform 290"/>
            <p:cNvSpPr>
              <a:spLocks/>
            </p:cNvSpPr>
            <p:nvPr/>
          </p:nvSpPr>
          <p:spPr bwMode="auto">
            <a:xfrm>
              <a:off x="1235" y="3041"/>
              <a:ext cx="71" cy="36"/>
            </a:xfrm>
            <a:custGeom>
              <a:avLst/>
              <a:gdLst>
                <a:gd name="T0" fmla="*/ 71 w 71"/>
                <a:gd name="T1" fmla="*/ 0 h 36"/>
                <a:gd name="T2" fmla="*/ 64 w 71"/>
                <a:gd name="T3" fmla="*/ 6 h 36"/>
                <a:gd name="T4" fmla="*/ 55 w 71"/>
                <a:gd name="T5" fmla="*/ 13 h 36"/>
                <a:gd name="T6" fmla="*/ 45 w 71"/>
                <a:gd name="T7" fmla="*/ 21 h 36"/>
                <a:gd name="T8" fmla="*/ 33 w 71"/>
                <a:gd name="T9" fmla="*/ 27 h 36"/>
                <a:gd name="T10" fmla="*/ 21 w 71"/>
                <a:gd name="T11" fmla="*/ 31 h 36"/>
                <a:gd name="T12" fmla="*/ 12 w 71"/>
                <a:gd name="T13" fmla="*/ 36 h 36"/>
                <a:gd name="T14" fmla="*/ 5 w 71"/>
                <a:gd name="T15" fmla="*/ 36 h 36"/>
                <a:gd name="T16" fmla="*/ 0 w 71"/>
                <a:gd name="T17" fmla="*/ 34 h 36"/>
                <a:gd name="T18" fmla="*/ 2 w 71"/>
                <a:gd name="T19" fmla="*/ 30 h 36"/>
                <a:gd name="T20" fmla="*/ 9 w 71"/>
                <a:gd name="T21" fmla="*/ 25 h 36"/>
                <a:gd name="T22" fmla="*/ 20 w 71"/>
                <a:gd name="T23" fmla="*/ 21 h 36"/>
                <a:gd name="T24" fmla="*/ 31 w 71"/>
                <a:gd name="T25" fmla="*/ 16 h 36"/>
                <a:gd name="T26" fmla="*/ 45 w 71"/>
                <a:gd name="T27" fmla="*/ 13 h 36"/>
                <a:gd name="T28" fmla="*/ 56 w 71"/>
                <a:gd name="T29" fmla="*/ 9 h 36"/>
                <a:gd name="T30" fmla="*/ 65 w 71"/>
                <a:gd name="T31" fmla="*/ 5 h 36"/>
                <a:gd name="T32" fmla="*/ 71 w 71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36"/>
                <a:gd name="T53" fmla="*/ 71 w 71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36">
                  <a:moveTo>
                    <a:pt x="71" y="0"/>
                  </a:moveTo>
                  <a:lnTo>
                    <a:pt x="64" y="6"/>
                  </a:lnTo>
                  <a:lnTo>
                    <a:pt x="55" y="13"/>
                  </a:lnTo>
                  <a:lnTo>
                    <a:pt x="45" y="21"/>
                  </a:lnTo>
                  <a:lnTo>
                    <a:pt x="33" y="27"/>
                  </a:lnTo>
                  <a:lnTo>
                    <a:pt x="21" y="31"/>
                  </a:lnTo>
                  <a:lnTo>
                    <a:pt x="12" y="36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9" y="25"/>
                  </a:lnTo>
                  <a:lnTo>
                    <a:pt x="20" y="21"/>
                  </a:lnTo>
                  <a:lnTo>
                    <a:pt x="31" y="16"/>
                  </a:lnTo>
                  <a:lnTo>
                    <a:pt x="45" y="13"/>
                  </a:lnTo>
                  <a:lnTo>
                    <a:pt x="56" y="9"/>
                  </a:lnTo>
                  <a:lnTo>
                    <a:pt x="65" y="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7" name="Freeform 291"/>
            <p:cNvSpPr>
              <a:spLocks/>
            </p:cNvSpPr>
            <p:nvPr/>
          </p:nvSpPr>
          <p:spPr bwMode="auto">
            <a:xfrm>
              <a:off x="1247" y="3097"/>
              <a:ext cx="65" cy="43"/>
            </a:xfrm>
            <a:custGeom>
              <a:avLst/>
              <a:gdLst>
                <a:gd name="T0" fmla="*/ 65 w 65"/>
                <a:gd name="T1" fmla="*/ 0 h 43"/>
                <a:gd name="T2" fmla="*/ 61 w 65"/>
                <a:gd name="T3" fmla="*/ 6 h 43"/>
                <a:gd name="T4" fmla="*/ 52 w 65"/>
                <a:gd name="T5" fmla="*/ 14 h 43"/>
                <a:gd name="T6" fmla="*/ 42 w 65"/>
                <a:gd name="T7" fmla="*/ 21 h 43"/>
                <a:gd name="T8" fmla="*/ 31 w 65"/>
                <a:gd name="T9" fmla="*/ 30 h 43"/>
                <a:gd name="T10" fmla="*/ 21 w 65"/>
                <a:gd name="T11" fmla="*/ 36 h 43"/>
                <a:gd name="T12" fmla="*/ 11 w 65"/>
                <a:gd name="T13" fmla="*/ 42 h 43"/>
                <a:gd name="T14" fmla="*/ 5 w 65"/>
                <a:gd name="T15" fmla="*/ 43 h 43"/>
                <a:gd name="T16" fmla="*/ 0 w 65"/>
                <a:gd name="T17" fmla="*/ 42 h 43"/>
                <a:gd name="T18" fmla="*/ 2 w 65"/>
                <a:gd name="T19" fmla="*/ 37 h 43"/>
                <a:gd name="T20" fmla="*/ 8 w 65"/>
                <a:gd name="T21" fmla="*/ 31 h 43"/>
                <a:gd name="T22" fmla="*/ 16 w 65"/>
                <a:gd name="T23" fmla="*/ 25 h 43"/>
                <a:gd name="T24" fmla="*/ 28 w 65"/>
                <a:gd name="T25" fmla="*/ 20 h 43"/>
                <a:gd name="T26" fmla="*/ 42 w 65"/>
                <a:gd name="T27" fmla="*/ 14 h 43"/>
                <a:gd name="T28" fmla="*/ 52 w 65"/>
                <a:gd name="T29" fmla="*/ 8 h 43"/>
                <a:gd name="T30" fmla="*/ 61 w 65"/>
                <a:gd name="T31" fmla="*/ 3 h 43"/>
                <a:gd name="T32" fmla="*/ 65 w 65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43"/>
                <a:gd name="T53" fmla="*/ 65 w 65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43">
                  <a:moveTo>
                    <a:pt x="65" y="0"/>
                  </a:moveTo>
                  <a:lnTo>
                    <a:pt x="61" y="6"/>
                  </a:lnTo>
                  <a:lnTo>
                    <a:pt x="52" y="14"/>
                  </a:lnTo>
                  <a:lnTo>
                    <a:pt x="42" y="21"/>
                  </a:lnTo>
                  <a:lnTo>
                    <a:pt x="31" y="30"/>
                  </a:lnTo>
                  <a:lnTo>
                    <a:pt x="21" y="36"/>
                  </a:lnTo>
                  <a:lnTo>
                    <a:pt x="11" y="42"/>
                  </a:lnTo>
                  <a:lnTo>
                    <a:pt x="5" y="43"/>
                  </a:lnTo>
                  <a:lnTo>
                    <a:pt x="0" y="42"/>
                  </a:lnTo>
                  <a:lnTo>
                    <a:pt x="2" y="37"/>
                  </a:lnTo>
                  <a:lnTo>
                    <a:pt x="8" y="31"/>
                  </a:lnTo>
                  <a:lnTo>
                    <a:pt x="16" y="25"/>
                  </a:lnTo>
                  <a:lnTo>
                    <a:pt x="28" y="20"/>
                  </a:lnTo>
                  <a:lnTo>
                    <a:pt x="42" y="14"/>
                  </a:lnTo>
                  <a:lnTo>
                    <a:pt x="52" y="8"/>
                  </a:lnTo>
                  <a:lnTo>
                    <a:pt x="61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8" name="Freeform 292"/>
            <p:cNvSpPr>
              <a:spLocks/>
            </p:cNvSpPr>
            <p:nvPr/>
          </p:nvSpPr>
          <p:spPr bwMode="auto">
            <a:xfrm>
              <a:off x="1244" y="3015"/>
              <a:ext cx="59" cy="36"/>
            </a:xfrm>
            <a:custGeom>
              <a:avLst/>
              <a:gdLst>
                <a:gd name="T0" fmla="*/ 59 w 59"/>
                <a:gd name="T1" fmla="*/ 0 h 36"/>
                <a:gd name="T2" fmla="*/ 55 w 59"/>
                <a:gd name="T3" fmla="*/ 4 h 36"/>
                <a:gd name="T4" fmla="*/ 46 w 59"/>
                <a:gd name="T5" fmla="*/ 10 h 36"/>
                <a:gd name="T6" fmla="*/ 37 w 59"/>
                <a:gd name="T7" fmla="*/ 17 h 36"/>
                <a:gd name="T8" fmla="*/ 27 w 59"/>
                <a:gd name="T9" fmla="*/ 25 h 36"/>
                <a:gd name="T10" fmla="*/ 18 w 59"/>
                <a:gd name="T11" fmla="*/ 31 h 36"/>
                <a:gd name="T12" fmla="*/ 9 w 59"/>
                <a:gd name="T13" fmla="*/ 35 h 36"/>
                <a:gd name="T14" fmla="*/ 3 w 59"/>
                <a:gd name="T15" fmla="*/ 36 h 36"/>
                <a:gd name="T16" fmla="*/ 0 w 59"/>
                <a:gd name="T17" fmla="*/ 34 h 36"/>
                <a:gd name="T18" fmla="*/ 2 w 59"/>
                <a:gd name="T19" fmla="*/ 29 h 36"/>
                <a:gd name="T20" fmla="*/ 8 w 59"/>
                <a:gd name="T21" fmla="*/ 23 h 36"/>
                <a:gd name="T22" fmla="*/ 16 w 59"/>
                <a:gd name="T23" fmla="*/ 19 h 36"/>
                <a:gd name="T24" fmla="*/ 27 w 59"/>
                <a:gd name="T25" fmla="*/ 14 h 36"/>
                <a:gd name="T26" fmla="*/ 37 w 59"/>
                <a:gd name="T27" fmla="*/ 10 h 36"/>
                <a:gd name="T28" fmla="*/ 47 w 59"/>
                <a:gd name="T29" fmla="*/ 5 h 36"/>
                <a:gd name="T30" fmla="*/ 55 w 59"/>
                <a:gd name="T31" fmla="*/ 2 h 36"/>
                <a:gd name="T32" fmla="*/ 59 w 5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36"/>
                <a:gd name="T53" fmla="*/ 59 w 59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36">
                  <a:moveTo>
                    <a:pt x="59" y="0"/>
                  </a:moveTo>
                  <a:lnTo>
                    <a:pt x="55" y="4"/>
                  </a:lnTo>
                  <a:lnTo>
                    <a:pt x="46" y="10"/>
                  </a:lnTo>
                  <a:lnTo>
                    <a:pt x="37" y="17"/>
                  </a:lnTo>
                  <a:lnTo>
                    <a:pt x="27" y="25"/>
                  </a:lnTo>
                  <a:lnTo>
                    <a:pt x="18" y="31"/>
                  </a:lnTo>
                  <a:lnTo>
                    <a:pt x="9" y="35"/>
                  </a:lnTo>
                  <a:lnTo>
                    <a:pt x="3" y="36"/>
                  </a:lnTo>
                  <a:lnTo>
                    <a:pt x="0" y="34"/>
                  </a:lnTo>
                  <a:lnTo>
                    <a:pt x="2" y="29"/>
                  </a:lnTo>
                  <a:lnTo>
                    <a:pt x="8" y="23"/>
                  </a:lnTo>
                  <a:lnTo>
                    <a:pt x="16" y="19"/>
                  </a:lnTo>
                  <a:lnTo>
                    <a:pt x="27" y="14"/>
                  </a:lnTo>
                  <a:lnTo>
                    <a:pt x="37" y="10"/>
                  </a:lnTo>
                  <a:lnTo>
                    <a:pt x="47" y="5"/>
                  </a:lnTo>
                  <a:lnTo>
                    <a:pt x="55" y="2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19" name="Freeform 293"/>
            <p:cNvSpPr>
              <a:spLocks/>
            </p:cNvSpPr>
            <p:nvPr/>
          </p:nvSpPr>
          <p:spPr bwMode="auto">
            <a:xfrm>
              <a:off x="1299" y="3017"/>
              <a:ext cx="87" cy="57"/>
            </a:xfrm>
            <a:custGeom>
              <a:avLst/>
              <a:gdLst>
                <a:gd name="T0" fmla="*/ 87 w 87"/>
                <a:gd name="T1" fmla="*/ 55 h 57"/>
                <a:gd name="T2" fmla="*/ 83 w 87"/>
                <a:gd name="T3" fmla="*/ 57 h 57"/>
                <a:gd name="T4" fmla="*/ 72 w 87"/>
                <a:gd name="T5" fmla="*/ 54 h 57"/>
                <a:gd name="T6" fmla="*/ 59 w 87"/>
                <a:gd name="T7" fmla="*/ 48 h 57"/>
                <a:gd name="T8" fmla="*/ 44 w 87"/>
                <a:gd name="T9" fmla="*/ 40 h 57"/>
                <a:gd name="T10" fmla="*/ 29 w 87"/>
                <a:gd name="T11" fmla="*/ 30 h 57"/>
                <a:gd name="T12" fmla="*/ 16 w 87"/>
                <a:gd name="T13" fmla="*/ 20 h 57"/>
                <a:gd name="T14" fmla="*/ 6 w 87"/>
                <a:gd name="T15" fmla="*/ 9 h 57"/>
                <a:gd name="T16" fmla="*/ 0 w 87"/>
                <a:gd name="T17" fmla="*/ 0 h 57"/>
                <a:gd name="T18" fmla="*/ 7 w 87"/>
                <a:gd name="T19" fmla="*/ 5 h 57"/>
                <a:gd name="T20" fmla="*/ 18 w 87"/>
                <a:gd name="T21" fmla="*/ 11 h 57"/>
                <a:gd name="T22" fmla="*/ 32 w 87"/>
                <a:gd name="T23" fmla="*/ 18 h 57"/>
                <a:gd name="T24" fmla="*/ 49 w 87"/>
                <a:gd name="T25" fmla="*/ 27 h 57"/>
                <a:gd name="T26" fmla="*/ 63 w 87"/>
                <a:gd name="T27" fmla="*/ 37 h 57"/>
                <a:gd name="T28" fmla="*/ 77 w 87"/>
                <a:gd name="T29" fmla="*/ 45 h 57"/>
                <a:gd name="T30" fmla="*/ 84 w 87"/>
                <a:gd name="T31" fmla="*/ 51 h 57"/>
                <a:gd name="T32" fmla="*/ 87 w 87"/>
                <a:gd name="T33" fmla="*/ 55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7"/>
                <a:gd name="T52" fmla="*/ 0 h 57"/>
                <a:gd name="T53" fmla="*/ 87 w 87"/>
                <a:gd name="T54" fmla="*/ 57 h 5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7" h="57">
                  <a:moveTo>
                    <a:pt x="87" y="55"/>
                  </a:moveTo>
                  <a:lnTo>
                    <a:pt x="83" y="57"/>
                  </a:lnTo>
                  <a:lnTo>
                    <a:pt x="72" y="54"/>
                  </a:lnTo>
                  <a:lnTo>
                    <a:pt x="59" y="48"/>
                  </a:lnTo>
                  <a:lnTo>
                    <a:pt x="44" y="40"/>
                  </a:lnTo>
                  <a:lnTo>
                    <a:pt x="29" y="30"/>
                  </a:lnTo>
                  <a:lnTo>
                    <a:pt x="16" y="20"/>
                  </a:lnTo>
                  <a:lnTo>
                    <a:pt x="6" y="9"/>
                  </a:lnTo>
                  <a:lnTo>
                    <a:pt x="0" y="0"/>
                  </a:lnTo>
                  <a:lnTo>
                    <a:pt x="7" y="5"/>
                  </a:lnTo>
                  <a:lnTo>
                    <a:pt x="18" y="11"/>
                  </a:lnTo>
                  <a:lnTo>
                    <a:pt x="32" y="18"/>
                  </a:lnTo>
                  <a:lnTo>
                    <a:pt x="49" y="27"/>
                  </a:lnTo>
                  <a:lnTo>
                    <a:pt x="63" y="37"/>
                  </a:lnTo>
                  <a:lnTo>
                    <a:pt x="77" y="45"/>
                  </a:lnTo>
                  <a:lnTo>
                    <a:pt x="84" y="51"/>
                  </a:lnTo>
                  <a:lnTo>
                    <a:pt x="87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0" name="Freeform 294"/>
            <p:cNvSpPr>
              <a:spLocks/>
            </p:cNvSpPr>
            <p:nvPr/>
          </p:nvSpPr>
          <p:spPr bwMode="auto">
            <a:xfrm>
              <a:off x="1303" y="3063"/>
              <a:ext cx="68" cy="48"/>
            </a:xfrm>
            <a:custGeom>
              <a:avLst/>
              <a:gdLst>
                <a:gd name="T0" fmla="*/ 68 w 68"/>
                <a:gd name="T1" fmla="*/ 48 h 48"/>
                <a:gd name="T2" fmla="*/ 65 w 68"/>
                <a:gd name="T3" fmla="*/ 48 h 48"/>
                <a:gd name="T4" fmla="*/ 58 w 68"/>
                <a:gd name="T5" fmla="*/ 46 h 48"/>
                <a:gd name="T6" fmla="*/ 48 w 68"/>
                <a:gd name="T7" fmla="*/ 42 h 48"/>
                <a:gd name="T8" fmla="*/ 37 w 68"/>
                <a:gd name="T9" fmla="*/ 36 h 48"/>
                <a:gd name="T10" fmla="*/ 25 w 68"/>
                <a:gd name="T11" fmla="*/ 28 h 48"/>
                <a:gd name="T12" fmla="*/ 15 w 68"/>
                <a:gd name="T13" fmla="*/ 20 h 48"/>
                <a:gd name="T14" fmla="*/ 6 w 68"/>
                <a:gd name="T15" fmla="*/ 11 h 48"/>
                <a:gd name="T16" fmla="*/ 0 w 68"/>
                <a:gd name="T17" fmla="*/ 0 h 48"/>
                <a:gd name="T18" fmla="*/ 8 w 68"/>
                <a:gd name="T19" fmla="*/ 6 h 48"/>
                <a:gd name="T20" fmla="*/ 18 w 68"/>
                <a:gd name="T21" fmla="*/ 12 h 48"/>
                <a:gd name="T22" fmla="*/ 28 w 68"/>
                <a:gd name="T23" fmla="*/ 20 h 48"/>
                <a:gd name="T24" fmla="*/ 42 w 68"/>
                <a:gd name="T25" fmla="*/ 27 h 48"/>
                <a:gd name="T26" fmla="*/ 52 w 68"/>
                <a:gd name="T27" fmla="*/ 34 h 48"/>
                <a:gd name="T28" fmla="*/ 61 w 68"/>
                <a:gd name="T29" fmla="*/ 40 h 48"/>
                <a:gd name="T30" fmla="*/ 67 w 68"/>
                <a:gd name="T31" fmla="*/ 45 h 48"/>
                <a:gd name="T32" fmla="*/ 68 w 68"/>
                <a:gd name="T33" fmla="*/ 4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48"/>
                <a:gd name="T53" fmla="*/ 68 w 68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48">
                  <a:moveTo>
                    <a:pt x="68" y="48"/>
                  </a:moveTo>
                  <a:lnTo>
                    <a:pt x="65" y="48"/>
                  </a:lnTo>
                  <a:lnTo>
                    <a:pt x="58" y="46"/>
                  </a:lnTo>
                  <a:lnTo>
                    <a:pt x="48" y="42"/>
                  </a:lnTo>
                  <a:lnTo>
                    <a:pt x="37" y="36"/>
                  </a:lnTo>
                  <a:lnTo>
                    <a:pt x="25" y="28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lnTo>
                    <a:pt x="8" y="6"/>
                  </a:lnTo>
                  <a:lnTo>
                    <a:pt x="18" y="12"/>
                  </a:lnTo>
                  <a:lnTo>
                    <a:pt x="28" y="20"/>
                  </a:lnTo>
                  <a:lnTo>
                    <a:pt x="42" y="27"/>
                  </a:lnTo>
                  <a:lnTo>
                    <a:pt x="52" y="34"/>
                  </a:lnTo>
                  <a:lnTo>
                    <a:pt x="61" y="40"/>
                  </a:lnTo>
                  <a:lnTo>
                    <a:pt x="67" y="4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1" name="Freeform 295"/>
            <p:cNvSpPr>
              <a:spLocks/>
            </p:cNvSpPr>
            <p:nvPr/>
          </p:nvSpPr>
          <p:spPr bwMode="auto">
            <a:xfrm>
              <a:off x="1241" y="3069"/>
              <a:ext cx="67" cy="42"/>
            </a:xfrm>
            <a:custGeom>
              <a:avLst/>
              <a:gdLst>
                <a:gd name="T0" fmla="*/ 67 w 67"/>
                <a:gd name="T1" fmla="*/ 0 h 42"/>
                <a:gd name="T2" fmla="*/ 62 w 67"/>
                <a:gd name="T3" fmla="*/ 6 h 42"/>
                <a:gd name="T4" fmla="*/ 53 w 67"/>
                <a:gd name="T5" fmla="*/ 14 h 42"/>
                <a:gd name="T6" fmla="*/ 43 w 67"/>
                <a:gd name="T7" fmla="*/ 21 h 42"/>
                <a:gd name="T8" fmla="*/ 33 w 67"/>
                <a:gd name="T9" fmla="*/ 28 h 42"/>
                <a:gd name="T10" fmla="*/ 21 w 67"/>
                <a:gd name="T11" fmla="*/ 36 h 42"/>
                <a:gd name="T12" fmla="*/ 12 w 67"/>
                <a:gd name="T13" fmla="*/ 40 h 42"/>
                <a:gd name="T14" fmla="*/ 5 w 67"/>
                <a:gd name="T15" fmla="*/ 42 h 42"/>
                <a:gd name="T16" fmla="*/ 0 w 67"/>
                <a:gd name="T17" fmla="*/ 40 h 42"/>
                <a:gd name="T18" fmla="*/ 2 w 67"/>
                <a:gd name="T19" fmla="*/ 36 h 42"/>
                <a:gd name="T20" fmla="*/ 8 w 67"/>
                <a:gd name="T21" fmla="*/ 31 h 42"/>
                <a:gd name="T22" fmla="*/ 18 w 67"/>
                <a:gd name="T23" fmla="*/ 25 h 42"/>
                <a:gd name="T24" fmla="*/ 30 w 67"/>
                <a:gd name="T25" fmla="*/ 19 h 42"/>
                <a:gd name="T26" fmla="*/ 43 w 67"/>
                <a:gd name="T27" fmla="*/ 14 h 42"/>
                <a:gd name="T28" fmla="*/ 53 w 67"/>
                <a:gd name="T29" fmla="*/ 8 h 42"/>
                <a:gd name="T30" fmla="*/ 62 w 67"/>
                <a:gd name="T31" fmla="*/ 3 h 42"/>
                <a:gd name="T32" fmla="*/ 67 w 6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7"/>
                <a:gd name="T52" fmla="*/ 0 h 42"/>
                <a:gd name="T53" fmla="*/ 67 w 6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7" h="42">
                  <a:moveTo>
                    <a:pt x="67" y="0"/>
                  </a:moveTo>
                  <a:lnTo>
                    <a:pt x="62" y="6"/>
                  </a:lnTo>
                  <a:lnTo>
                    <a:pt x="53" y="14"/>
                  </a:lnTo>
                  <a:lnTo>
                    <a:pt x="43" y="21"/>
                  </a:lnTo>
                  <a:lnTo>
                    <a:pt x="33" y="28"/>
                  </a:lnTo>
                  <a:lnTo>
                    <a:pt x="21" y="36"/>
                  </a:lnTo>
                  <a:lnTo>
                    <a:pt x="12" y="40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2" y="36"/>
                  </a:lnTo>
                  <a:lnTo>
                    <a:pt x="8" y="31"/>
                  </a:lnTo>
                  <a:lnTo>
                    <a:pt x="18" y="25"/>
                  </a:lnTo>
                  <a:lnTo>
                    <a:pt x="30" y="19"/>
                  </a:lnTo>
                  <a:lnTo>
                    <a:pt x="43" y="14"/>
                  </a:lnTo>
                  <a:lnTo>
                    <a:pt x="53" y="8"/>
                  </a:lnTo>
                  <a:lnTo>
                    <a:pt x="62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2" name="Freeform 296"/>
            <p:cNvSpPr>
              <a:spLocks/>
            </p:cNvSpPr>
            <p:nvPr/>
          </p:nvSpPr>
          <p:spPr bwMode="auto">
            <a:xfrm>
              <a:off x="1012" y="1171"/>
              <a:ext cx="652" cy="643"/>
            </a:xfrm>
            <a:custGeom>
              <a:avLst/>
              <a:gdLst>
                <a:gd name="T0" fmla="*/ 257 w 652"/>
                <a:gd name="T1" fmla="*/ 150 h 643"/>
                <a:gd name="T2" fmla="*/ 179 w 652"/>
                <a:gd name="T3" fmla="*/ 95 h 643"/>
                <a:gd name="T4" fmla="*/ 76 w 652"/>
                <a:gd name="T5" fmla="*/ 73 h 643"/>
                <a:gd name="T6" fmla="*/ 37 w 652"/>
                <a:gd name="T7" fmla="*/ 61 h 643"/>
                <a:gd name="T8" fmla="*/ 64 w 652"/>
                <a:gd name="T9" fmla="*/ 148 h 643"/>
                <a:gd name="T10" fmla="*/ 104 w 652"/>
                <a:gd name="T11" fmla="*/ 225 h 643"/>
                <a:gd name="T12" fmla="*/ 182 w 652"/>
                <a:gd name="T13" fmla="*/ 272 h 643"/>
                <a:gd name="T14" fmla="*/ 243 w 652"/>
                <a:gd name="T15" fmla="*/ 306 h 643"/>
                <a:gd name="T16" fmla="*/ 216 w 652"/>
                <a:gd name="T17" fmla="*/ 318 h 643"/>
                <a:gd name="T18" fmla="*/ 166 w 652"/>
                <a:gd name="T19" fmla="*/ 308 h 643"/>
                <a:gd name="T20" fmla="*/ 99 w 652"/>
                <a:gd name="T21" fmla="*/ 339 h 643"/>
                <a:gd name="T22" fmla="*/ 55 w 652"/>
                <a:gd name="T23" fmla="*/ 396 h 643"/>
                <a:gd name="T24" fmla="*/ 11 w 652"/>
                <a:gd name="T25" fmla="*/ 428 h 643"/>
                <a:gd name="T26" fmla="*/ 17 w 652"/>
                <a:gd name="T27" fmla="*/ 448 h 643"/>
                <a:gd name="T28" fmla="*/ 55 w 652"/>
                <a:gd name="T29" fmla="*/ 466 h 643"/>
                <a:gd name="T30" fmla="*/ 135 w 652"/>
                <a:gd name="T31" fmla="*/ 476 h 643"/>
                <a:gd name="T32" fmla="*/ 225 w 652"/>
                <a:gd name="T33" fmla="*/ 422 h 643"/>
                <a:gd name="T34" fmla="*/ 246 w 652"/>
                <a:gd name="T35" fmla="*/ 377 h 643"/>
                <a:gd name="T36" fmla="*/ 272 w 652"/>
                <a:gd name="T37" fmla="*/ 337 h 643"/>
                <a:gd name="T38" fmla="*/ 290 w 652"/>
                <a:gd name="T39" fmla="*/ 355 h 643"/>
                <a:gd name="T40" fmla="*/ 262 w 652"/>
                <a:gd name="T41" fmla="*/ 411 h 643"/>
                <a:gd name="T42" fmla="*/ 215 w 652"/>
                <a:gd name="T43" fmla="*/ 445 h 643"/>
                <a:gd name="T44" fmla="*/ 185 w 652"/>
                <a:gd name="T45" fmla="*/ 515 h 643"/>
                <a:gd name="T46" fmla="*/ 189 w 652"/>
                <a:gd name="T47" fmla="*/ 572 h 643"/>
                <a:gd name="T48" fmla="*/ 182 w 652"/>
                <a:gd name="T49" fmla="*/ 633 h 643"/>
                <a:gd name="T50" fmla="*/ 240 w 652"/>
                <a:gd name="T51" fmla="*/ 634 h 643"/>
                <a:gd name="T52" fmla="*/ 352 w 652"/>
                <a:gd name="T53" fmla="*/ 496 h 643"/>
                <a:gd name="T54" fmla="*/ 321 w 652"/>
                <a:gd name="T55" fmla="*/ 386 h 643"/>
                <a:gd name="T56" fmla="*/ 340 w 652"/>
                <a:gd name="T57" fmla="*/ 365 h 643"/>
                <a:gd name="T58" fmla="*/ 365 w 652"/>
                <a:gd name="T59" fmla="*/ 448 h 643"/>
                <a:gd name="T60" fmla="*/ 399 w 652"/>
                <a:gd name="T61" fmla="*/ 515 h 643"/>
                <a:gd name="T62" fmla="*/ 491 w 652"/>
                <a:gd name="T63" fmla="*/ 556 h 643"/>
                <a:gd name="T64" fmla="*/ 554 w 652"/>
                <a:gd name="T65" fmla="*/ 606 h 643"/>
                <a:gd name="T66" fmla="*/ 553 w 652"/>
                <a:gd name="T67" fmla="*/ 462 h 643"/>
                <a:gd name="T68" fmla="*/ 464 w 652"/>
                <a:gd name="T69" fmla="*/ 392 h 643"/>
                <a:gd name="T70" fmla="*/ 423 w 652"/>
                <a:gd name="T71" fmla="*/ 382 h 643"/>
                <a:gd name="T72" fmla="*/ 430 w 652"/>
                <a:gd name="T73" fmla="*/ 360 h 643"/>
                <a:gd name="T74" fmla="*/ 535 w 652"/>
                <a:gd name="T75" fmla="*/ 389 h 643"/>
                <a:gd name="T76" fmla="*/ 607 w 652"/>
                <a:gd name="T77" fmla="*/ 371 h 643"/>
                <a:gd name="T78" fmla="*/ 646 w 652"/>
                <a:gd name="T79" fmla="*/ 360 h 643"/>
                <a:gd name="T80" fmla="*/ 604 w 652"/>
                <a:gd name="T81" fmla="*/ 330 h 643"/>
                <a:gd name="T82" fmla="*/ 560 w 652"/>
                <a:gd name="T83" fmla="*/ 275 h 643"/>
                <a:gd name="T84" fmla="*/ 471 w 652"/>
                <a:gd name="T85" fmla="*/ 240 h 643"/>
                <a:gd name="T86" fmla="*/ 414 w 652"/>
                <a:gd name="T87" fmla="*/ 263 h 643"/>
                <a:gd name="T88" fmla="*/ 390 w 652"/>
                <a:gd name="T89" fmla="*/ 274 h 643"/>
                <a:gd name="T90" fmla="*/ 393 w 652"/>
                <a:gd name="T91" fmla="*/ 247 h 643"/>
                <a:gd name="T92" fmla="*/ 420 w 652"/>
                <a:gd name="T93" fmla="*/ 240 h 643"/>
                <a:gd name="T94" fmla="*/ 468 w 652"/>
                <a:gd name="T95" fmla="*/ 188 h 643"/>
                <a:gd name="T96" fmla="*/ 476 w 652"/>
                <a:gd name="T97" fmla="*/ 89 h 643"/>
                <a:gd name="T98" fmla="*/ 452 w 652"/>
                <a:gd name="T99" fmla="*/ 14 h 643"/>
                <a:gd name="T100" fmla="*/ 399 w 652"/>
                <a:gd name="T101" fmla="*/ 62 h 643"/>
                <a:gd name="T102" fmla="*/ 328 w 652"/>
                <a:gd name="T103" fmla="*/ 110 h 643"/>
                <a:gd name="T104" fmla="*/ 308 w 652"/>
                <a:gd name="T105" fmla="*/ 234 h 64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2"/>
                <a:gd name="T160" fmla="*/ 0 h 643"/>
                <a:gd name="T161" fmla="*/ 652 w 652"/>
                <a:gd name="T162" fmla="*/ 643 h 64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2" h="643">
                  <a:moveTo>
                    <a:pt x="284" y="235"/>
                  </a:moveTo>
                  <a:lnTo>
                    <a:pt x="282" y="213"/>
                  </a:lnTo>
                  <a:lnTo>
                    <a:pt x="277" y="191"/>
                  </a:lnTo>
                  <a:lnTo>
                    <a:pt x="269" y="170"/>
                  </a:lnTo>
                  <a:lnTo>
                    <a:pt x="257" y="150"/>
                  </a:lnTo>
                  <a:lnTo>
                    <a:pt x="244" y="132"/>
                  </a:lnTo>
                  <a:lnTo>
                    <a:pt x="229" y="117"/>
                  </a:lnTo>
                  <a:lnTo>
                    <a:pt x="213" y="105"/>
                  </a:lnTo>
                  <a:lnTo>
                    <a:pt x="197" y="99"/>
                  </a:lnTo>
                  <a:lnTo>
                    <a:pt x="179" y="95"/>
                  </a:lnTo>
                  <a:lnTo>
                    <a:pt x="158" y="91"/>
                  </a:lnTo>
                  <a:lnTo>
                    <a:pt x="136" y="86"/>
                  </a:lnTo>
                  <a:lnTo>
                    <a:pt x="114" y="82"/>
                  </a:lnTo>
                  <a:lnTo>
                    <a:pt x="93" y="77"/>
                  </a:lnTo>
                  <a:lnTo>
                    <a:pt x="76" y="73"/>
                  </a:lnTo>
                  <a:lnTo>
                    <a:pt x="61" y="68"/>
                  </a:lnTo>
                  <a:lnTo>
                    <a:pt x="52" y="64"/>
                  </a:lnTo>
                  <a:lnTo>
                    <a:pt x="43" y="58"/>
                  </a:lnTo>
                  <a:lnTo>
                    <a:pt x="37" y="57"/>
                  </a:lnTo>
                  <a:lnTo>
                    <a:pt x="37" y="61"/>
                  </a:lnTo>
                  <a:lnTo>
                    <a:pt x="43" y="68"/>
                  </a:lnTo>
                  <a:lnTo>
                    <a:pt x="52" y="82"/>
                  </a:lnTo>
                  <a:lnTo>
                    <a:pt x="57" y="101"/>
                  </a:lnTo>
                  <a:lnTo>
                    <a:pt x="61" y="125"/>
                  </a:lnTo>
                  <a:lnTo>
                    <a:pt x="64" y="148"/>
                  </a:lnTo>
                  <a:lnTo>
                    <a:pt x="67" y="161"/>
                  </a:lnTo>
                  <a:lnTo>
                    <a:pt x="73" y="176"/>
                  </a:lnTo>
                  <a:lnTo>
                    <a:pt x="82" y="192"/>
                  </a:lnTo>
                  <a:lnTo>
                    <a:pt x="92" y="209"/>
                  </a:lnTo>
                  <a:lnTo>
                    <a:pt x="104" y="225"/>
                  </a:lnTo>
                  <a:lnTo>
                    <a:pt x="119" y="240"/>
                  </a:lnTo>
                  <a:lnTo>
                    <a:pt x="133" y="252"/>
                  </a:lnTo>
                  <a:lnTo>
                    <a:pt x="151" y="260"/>
                  </a:lnTo>
                  <a:lnTo>
                    <a:pt x="167" y="266"/>
                  </a:lnTo>
                  <a:lnTo>
                    <a:pt x="182" y="272"/>
                  </a:lnTo>
                  <a:lnTo>
                    <a:pt x="197" y="277"/>
                  </a:lnTo>
                  <a:lnTo>
                    <a:pt x="210" y="283"/>
                  </a:lnTo>
                  <a:lnTo>
                    <a:pt x="222" y="289"/>
                  </a:lnTo>
                  <a:lnTo>
                    <a:pt x="232" y="296"/>
                  </a:lnTo>
                  <a:lnTo>
                    <a:pt x="243" y="306"/>
                  </a:lnTo>
                  <a:lnTo>
                    <a:pt x="251" y="320"/>
                  </a:lnTo>
                  <a:lnTo>
                    <a:pt x="243" y="323"/>
                  </a:lnTo>
                  <a:lnTo>
                    <a:pt x="232" y="323"/>
                  </a:lnTo>
                  <a:lnTo>
                    <a:pt x="225" y="321"/>
                  </a:lnTo>
                  <a:lnTo>
                    <a:pt x="216" y="318"/>
                  </a:lnTo>
                  <a:lnTo>
                    <a:pt x="207" y="317"/>
                  </a:lnTo>
                  <a:lnTo>
                    <a:pt x="200" y="314"/>
                  </a:lnTo>
                  <a:lnTo>
                    <a:pt x="189" y="311"/>
                  </a:lnTo>
                  <a:lnTo>
                    <a:pt x="181" y="309"/>
                  </a:lnTo>
                  <a:lnTo>
                    <a:pt x="166" y="308"/>
                  </a:lnTo>
                  <a:lnTo>
                    <a:pt x="152" y="311"/>
                  </a:lnTo>
                  <a:lnTo>
                    <a:pt x="138" y="315"/>
                  </a:lnTo>
                  <a:lnTo>
                    <a:pt x="124" y="321"/>
                  </a:lnTo>
                  <a:lnTo>
                    <a:pt x="111" y="328"/>
                  </a:lnTo>
                  <a:lnTo>
                    <a:pt x="99" y="339"/>
                  </a:lnTo>
                  <a:lnTo>
                    <a:pt x="90" y="351"/>
                  </a:lnTo>
                  <a:lnTo>
                    <a:pt x="82" y="362"/>
                  </a:lnTo>
                  <a:lnTo>
                    <a:pt x="74" y="374"/>
                  </a:lnTo>
                  <a:lnTo>
                    <a:pt x="65" y="386"/>
                  </a:lnTo>
                  <a:lnTo>
                    <a:pt x="55" y="396"/>
                  </a:lnTo>
                  <a:lnTo>
                    <a:pt x="45" y="405"/>
                  </a:lnTo>
                  <a:lnTo>
                    <a:pt x="36" y="413"/>
                  </a:lnTo>
                  <a:lnTo>
                    <a:pt x="26" y="419"/>
                  </a:lnTo>
                  <a:lnTo>
                    <a:pt x="18" y="425"/>
                  </a:lnTo>
                  <a:lnTo>
                    <a:pt x="11" y="428"/>
                  </a:lnTo>
                  <a:lnTo>
                    <a:pt x="3" y="432"/>
                  </a:lnTo>
                  <a:lnTo>
                    <a:pt x="0" y="436"/>
                  </a:lnTo>
                  <a:lnTo>
                    <a:pt x="5" y="439"/>
                  </a:lnTo>
                  <a:lnTo>
                    <a:pt x="14" y="447"/>
                  </a:lnTo>
                  <a:lnTo>
                    <a:pt x="17" y="448"/>
                  </a:lnTo>
                  <a:lnTo>
                    <a:pt x="23" y="451"/>
                  </a:lnTo>
                  <a:lnTo>
                    <a:pt x="28" y="454"/>
                  </a:lnTo>
                  <a:lnTo>
                    <a:pt x="37" y="459"/>
                  </a:lnTo>
                  <a:lnTo>
                    <a:pt x="45" y="462"/>
                  </a:lnTo>
                  <a:lnTo>
                    <a:pt x="55" y="466"/>
                  </a:lnTo>
                  <a:lnTo>
                    <a:pt x="65" y="469"/>
                  </a:lnTo>
                  <a:lnTo>
                    <a:pt x="77" y="472"/>
                  </a:lnTo>
                  <a:lnTo>
                    <a:pt x="95" y="475"/>
                  </a:lnTo>
                  <a:lnTo>
                    <a:pt x="114" y="476"/>
                  </a:lnTo>
                  <a:lnTo>
                    <a:pt x="135" y="476"/>
                  </a:lnTo>
                  <a:lnTo>
                    <a:pt x="154" y="473"/>
                  </a:lnTo>
                  <a:lnTo>
                    <a:pt x="173" y="466"/>
                  </a:lnTo>
                  <a:lnTo>
                    <a:pt x="192" y="456"/>
                  </a:lnTo>
                  <a:lnTo>
                    <a:pt x="210" y="441"/>
                  </a:lnTo>
                  <a:lnTo>
                    <a:pt x="225" y="422"/>
                  </a:lnTo>
                  <a:lnTo>
                    <a:pt x="229" y="414"/>
                  </a:lnTo>
                  <a:lnTo>
                    <a:pt x="234" y="405"/>
                  </a:lnTo>
                  <a:lnTo>
                    <a:pt x="237" y="398"/>
                  </a:lnTo>
                  <a:lnTo>
                    <a:pt x="241" y="389"/>
                  </a:lnTo>
                  <a:lnTo>
                    <a:pt x="246" y="377"/>
                  </a:lnTo>
                  <a:lnTo>
                    <a:pt x="250" y="365"/>
                  </a:lnTo>
                  <a:lnTo>
                    <a:pt x="254" y="357"/>
                  </a:lnTo>
                  <a:lnTo>
                    <a:pt x="260" y="349"/>
                  </a:lnTo>
                  <a:lnTo>
                    <a:pt x="266" y="342"/>
                  </a:lnTo>
                  <a:lnTo>
                    <a:pt x="272" y="337"/>
                  </a:lnTo>
                  <a:lnTo>
                    <a:pt x="279" y="334"/>
                  </a:lnTo>
                  <a:lnTo>
                    <a:pt x="287" y="333"/>
                  </a:lnTo>
                  <a:lnTo>
                    <a:pt x="287" y="342"/>
                  </a:lnTo>
                  <a:lnTo>
                    <a:pt x="287" y="349"/>
                  </a:lnTo>
                  <a:lnTo>
                    <a:pt x="290" y="355"/>
                  </a:lnTo>
                  <a:lnTo>
                    <a:pt x="293" y="361"/>
                  </a:lnTo>
                  <a:lnTo>
                    <a:pt x="291" y="377"/>
                  </a:lnTo>
                  <a:lnTo>
                    <a:pt x="287" y="391"/>
                  </a:lnTo>
                  <a:lnTo>
                    <a:pt x="277" y="402"/>
                  </a:lnTo>
                  <a:lnTo>
                    <a:pt x="262" y="411"/>
                  </a:lnTo>
                  <a:lnTo>
                    <a:pt x="251" y="416"/>
                  </a:lnTo>
                  <a:lnTo>
                    <a:pt x="243" y="420"/>
                  </a:lnTo>
                  <a:lnTo>
                    <a:pt x="234" y="428"/>
                  </a:lnTo>
                  <a:lnTo>
                    <a:pt x="225" y="435"/>
                  </a:lnTo>
                  <a:lnTo>
                    <a:pt x="215" y="445"/>
                  </a:lnTo>
                  <a:lnTo>
                    <a:pt x="206" y="457"/>
                  </a:lnTo>
                  <a:lnTo>
                    <a:pt x="198" y="470"/>
                  </a:lnTo>
                  <a:lnTo>
                    <a:pt x="192" y="485"/>
                  </a:lnTo>
                  <a:lnTo>
                    <a:pt x="188" y="498"/>
                  </a:lnTo>
                  <a:lnTo>
                    <a:pt x="185" y="515"/>
                  </a:lnTo>
                  <a:lnTo>
                    <a:pt x="184" y="530"/>
                  </a:lnTo>
                  <a:lnTo>
                    <a:pt x="185" y="544"/>
                  </a:lnTo>
                  <a:lnTo>
                    <a:pt x="186" y="555"/>
                  </a:lnTo>
                  <a:lnTo>
                    <a:pt x="188" y="564"/>
                  </a:lnTo>
                  <a:lnTo>
                    <a:pt x="189" y="572"/>
                  </a:lnTo>
                  <a:lnTo>
                    <a:pt x="189" y="580"/>
                  </a:lnTo>
                  <a:lnTo>
                    <a:pt x="191" y="599"/>
                  </a:lnTo>
                  <a:lnTo>
                    <a:pt x="189" y="614"/>
                  </a:lnTo>
                  <a:lnTo>
                    <a:pt x="186" y="626"/>
                  </a:lnTo>
                  <a:lnTo>
                    <a:pt x="182" y="633"/>
                  </a:lnTo>
                  <a:lnTo>
                    <a:pt x="178" y="640"/>
                  </a:lnTo>
                  <a:lnTo>
                    <a:pt x="181" y="643"/>
                  </a:lnTo>
                  <a:lnTo>
                    <a:pt x="188" y="643"/>
                  </a:lnTo>
                  <a:lnTo>
                    <a:pt x="197" y="642"/>
                  </a:lnTo>
                  <a:lnTo>
                    <a:pt x="240" y="634"/>
                  </a:lnTo>
                  <a:lnTo>
                    <a:pt x="278" y="618"/>
                  </a:lnTo>
                  <a:lnTo>
                    <a:pt x="308" y="595"/>
                  </a:lnTo>
                  <a:lnTo>
                    <a:pt x="331" y="565"/>
                  </a:lnTo>
                  <a:lnTo>
                    <a:pt x="346" y="531"/>
                  </a:lnTo>
                  <a:lnTo>
                    <a:pt x="352" y="496"/>
                  </a:lnTo>
                  <a:lnTo>
                    <a:pt x="350" y="460"/>
                  </a:lnTo>
                  <a:lnTo>
                    <a:pt x="340" y="425"/>
                  </a:lnTo>
                  <a:lnTo>
                    <a:pt x="333" y="408"/>
                  </a:lnTo>
                  <a:lnTo>
                    <a:pt x="325" y="395"/>
                  </a:lnTo>
                  <a:lnTo>
                    <a:pt x="321" y="386"/>
                  </a:lnTo>
                  <a:lnTo>
                    <a:pt x="318" y="376"/>
                  </a:lnTo>
                  <a:lnTo>
                    <a:pt x="324" y="374"/>
                  </a:lnTo>
                  <a:lnTo>
                    <a:pt x="331" y="371"/>
                  </a:lnTo>
                  <a:lnTo>
                    <a:pt x="337" y="368"/>
                  </a:lnTo>
                  <a:lnTo>
                    <a:pt x="340" y="365"/>
                  </a:lnTo>
                  <a:lnTo>
                    <a:pt x="350" y="376"/>
                  </a:lnTo>
                  <a:lnTo>
                    <a:pt x="356" y="394"/>
                  </a:lnTo>
                  <a:lnTo>
                    <a:pt x="361" y="413"/>
                  </a:lnTo>
                  <a:lnTo>
                    <a:pt x="364" y="433"/>
                  </a:lnTo>
                  <a:lnTo>
                    <a:pt x="365" y="448"/>
                  </a:lnTo>
                  <a:lnTo>
                    <a:pt x="368" y="463"/>
                  </a:lnTo>
                  <a:lnTo>
                    <a:pt x="372" y="476"/>
                  </a:lnTo>
                  <a:lnTo>
                    <a:pt x="378" y="490"/>
                  </a:lnTo>
                  <a:lnTo>
                    <a:pt x="387" y="503"/>
                  </a:lnTo>
                  <a:lnTo>
                    <a:pt x="399" y="515"/>
                  </a:lnTo>
                  <a:lnTo>
                    <a:pt x="414" y="525"/>
                  </a:lnTo>
                  <a:lnTo>
                    <a:pt x="432" y="534"/>
                  </a:lnTo>
                  <a:lnTo>
                    <a:pt x="452" y="541"/>
                  </a:lnTo>
                  <a:lnTo>
                    <a:pt x="471" y="549"/>
                  </a:lnTo>
                  <a:lnTo>
                    <a:pt x="491" y="556"/>
                  </a:lnTo>
                  <a:lnTo>
                    <a:pt x="507" y="564"/>
                  </a:lnTo>
                  <a:lnTo>
                    <a:pt x="522" y="572"/>
                  </a:lnTo>
                  <a:lnTo>
                    <a:pt x="535" y="581"/>
                  </a:lnTo>
                  <a:lnTo>
                    <a:pt x="545" y="593"/>
                  </a:lnTo>
                  <a:lnTo>
                    <a:pt x="554" y="606"/>
                  </a:lnTo>
                  <a:lnTo>
                    <a:pt x="559" y="586"/>
                  </a:lnTo>
                  <a:lnTo>
                    <a:pt x="561" y="559"/>
                  </a:lnTo>
                  <a:lnTo>
                    <a:pt x="563" y="528"/>
                  </a:lnTo>
                  <a:lnTo>
                    <a:pt x="560" y="494"/>
                  </a:lnTo>
                  <a:lnTo>
                    <a:pt x="553" y="462"/>
                  </a:lnTo>
                  <a:lnTo>
                    <a:pt x="538" y="433"/>
                  </a:lnTo>
                  <a:lnTo>
                    <a:pt x="516" y="411"/>
                  </a:lnTo>
                  <a:lnTo>
                    <a:pt x="485" y="396"/>
                  </a:lnTo>
                  <a:lnTo>
                    <a:pt x="474" y="394"/>
                  </a:lnTo>
                  <a:lnTo>
                    <a:pt x="464" y="392"/>
                  </a:lnTo>
                  <a:lnTo>
                    <a:pt x="454" y="389"/>
                  </a:lnTo>
                  <a:lnTo>
                    <a:pt x="445" y="388"/>
                  </a:lnTo>
                  <a:lnTo>
                    <a:pt x="436" y="385"/>
                  </a:lnTo>
                  <a:lnTo>
                    <a:pt x="429" y="383"/>
                  </a:lnTo>
                  <a:lnTo>
                    <a:pt x="423" y="382"/>
                  </a:lnTo>
                  <a:lnTo>
                    <a:pt x="418" y="380"/>
                  </a:lnTo>
                  <a:lnTo>
                    <a:pt x="421" y="376"/>
                  </a:lnTo>
                  <a:lnTo>
                    <a:pt x="426" y="370"/>
                  </a:lnTo>
                  <a:lnTo>
                    <a:pt x="429" y="364"/>
                  </a:lnTo>
                  <a:lnTo>
                    <a:pt x="430" y="360"/>
                  </a:lnTo>
                  <a:lnTo>
                    <a:pt x="452" y="370"/>
                  </a:lnTo>
                  <a:lnTo>
                    <a:pt x="474" y="379"/>
                  </a:lnTo>
                  <a:lnTo>
                    <a:pt x="495" y="385"/>
                  </a:lnTo>
                  <a:lnTo>
                    <a:pt x="516" y="388"/>
                  </a:lnTo>
                  <a:lnTo>
                    <a:pt x="535" y="389"/>
                  </a:lnTo>
                  <a:lnTo>
                    <a:pt x="553" y="389"/>
                  </a:lnTo>
                  <a:lnTo>
                    <a:pt x="569" y="386"/>
                  </a:lnTo>
                  <a:lnTo>
                    <a:pt x="584" y="382"/>
                  </a:lnTo>
                  <a:lnTo>
                    <a:pt x="597" y="376"/>
                  </a:lnTo>
                  <a:lnTo>
                    <a:pt x="607" y="371"/>
                  </a:lnTo>
                  <a:lnTo>
                    <a:pt x="618" y="367"/>
                  </a:lnTo>
                  <a:lnTo>
                    <a:pt x="626" y="364"/>
                  </a:lnTo>
                  <a:lnTo>
                    <a:pt x="634" y="361"/>
                  </a:lnTo>
                  <a:lnTo>
                    <a:pt x="640" y="360"/>
                  </a:lnTo>
                  <a:lnTo>
                    <a:pt x="646" y="360"/>
                  </a:lnTo>
                  <a:lnTo>
                    <a:pt x="652" y="360"/>
                  </a:lnTo>
                  <a:lnTo>
                    <a:pt x="638" y="354"/>
                  </a:lnTo>
                  <a:lnTo>
                    <a:pt x="626" y="348"/>
                  </a:lnTo>
                  <a:lnTo>
                    <a:pt x="615" y="339"/>
                  </a:lnTo>
                  <a:lnTo>
                    <a:pt x="604" y="330"/>
                  </a:lnTo>
                  <a:lnTo>
                    <a:pt x="595" y="321"/>
                  </a:lnTo>
                  <a:lnTo>
                    <a:pt x="587" y="311"/>
                  </a:lnTo>
                  <a:lnTo>
                    <a:pt x="578" y="299"/>
                  </a:lnTo>
                  <a:lnTo>
                    <a:pt x="570" y="287"/>
                  </a:lnTo>
                  <a:lnTo>
                    <a:pt x="560" y="275"/>
                  </a:lnTo>
                  <a:lnTo>
                    <a:pt x="547" y="263"/>
                  </a:lnTo>
                  <a:lnTo>
                    <a:pt x="529" y="253"/>
                  </a:lnTo>
                  <a:lnTo>
                    <a:pt x="511" y="246"/>
                  </a:lnTo>
                  <a:lnTo>
                    <a:pt x="491" y="241"/>
                  </a:lnTo>
                  <a:lnTo>
                    <a:pt x="471" y="240"/>
                  </a:lnTo>
                  <a:lnTo>
                    <a:pt x="454" y="243"/>
                  </a:lnTo>
                  <a:lnTo>
                    <a:pt x="439" y="249"/>
                  </a:lnTo>
                  <a:lnTo>
                    <a:pt x="430" y="255"/>
                  </a:lnTo>
                  <a:lnTo>
                    <a:pt x="421" y="260"/>
                  </a:lnTo>
                  <a:lnTo>
                    <a:pt x="414" y="263"/>
                  </a:lnTo>
                  <a:lnTo>
                    <a:pt x="408" y="268"/>
                  </a:lnTo>
                  <a:lnTo>
                    <a:pt x="402" y="269"/>
                  </a:lnTo>
                  <a:lnTo>
                    <a:pt x="398" y="272"/>
                  </a:lnTo>
                  <a:lnTo>
                    <a:pt x="393" y="272"/>
                  </a:lnTo>
                  <a:lnTo>
                    <a:pt x="390" y="274"/>
                  </a:lnTo>
                  <a:lnTo>
                    <a:pt x="392" y="269"/>
                  </a:lnTo>
                  <a:lnTo>
                    <a:pt x="392" y="262"/>
                  </a:lnTo>
                  <a:lnTo>
                    <a:pt x="390" y="255"/>
                  </a:lnTo>
                  <a:lnTo>
                    <a:pt x="387" y="250"/>
                  </a:lnTo>
                  <a:lnTo>
                    <a:pt x="393" y="247"/>
                  </a:lnTo>
                  <a:lnTo>
                    <a:pt x="398" y="244"/>
                  </a:lnTo>
                  <a:lnTo>
                    <a:pt x="403" y="243"/>
                  </a:lnTo>
                  <a:lnTo>
                    <a:pt x="409" y="241"/>
                  </a:lnTo>
                  <a:lnTo>
                    <a:pt x="414" y="241"/>
                  </a:lnTo>
                  <a:lnTo>
                    <a:pt x="420" y="240"/>
                  </a:lnTo>
                  <a:lnTo>
                    <a:pt x="426" y="238"/>
                  </a:lnTo>
                  <a:lnTo>
                    <a:pt x="432" y="235"/>
                  </a:lnTo>
                  <a:lnTo>
                    <a:pt x="446" y="224"/>
                  </a:lnTo>
                  <a:lnTo>
                    <a:pt x="458" y="207"/>
                  </a:lnTo>
                  <a:lnTo>
                    <a:pt x="468" y="188"/>
                  </a:lnTo>
                  <a:lnTo>
                    <a:pt x="476" y="166"/>
                  </a:lnTo>
                  <a:lnTo>
                    <a:pt x="482" y="144"/>
                  </a:lnTo>
                  <a:lnTo>
                    <a:pt x="483" y="122"/>
                  </a:lnTo>
                  <a:lnTo>
                    <a:pt x="482" y="104"/>
                  </a:lnTo>
                  <a:lnTo>
                    <a:pt x="476" y="89"/>
                  </a:lnTo>
                  <a:lnTo>
                    <a:pt x="467" y="67"/>
                  </a:lnTo>
                  <a:lnTo>
                    <a:pt x="463" y="42"/>
                  </a:lnTo>
                  <a:lnTo>
                    <a:pt x="461" y="18"/>
                  </a:lnTo>
                  <a:lnTo>
                    <a:pt x="463" y="0"/>
                  </a:lnTo>
                  <a:lnTo>
                    <a:pt x="452" y="14"/>
                  </a:lnTo>
                  <a:lnTo>
                    <a:pt x="442" y="27"/>
                  </a:lnTo>
                  <a:lnTo>
                    <a:pt x="432" y="39"/>
                  </a:lnTo>
                  <a:lnTo>
                    <a:pt x="421" y="48"/>
                  </a:lnTo>
                  <a:lnTo>
                    <a:pt x="409" y="57"/>
                  </a:lnTo>
                  <a:lnTo>
                    <a:pt x="399" y="62"/>
                  </a:lnTo>
                  <a:lnTo>
                    <a:pt x="389" y="68"/>
                  </a:lnTo>
                  <a:lnTo>
                    <a:pt x="380" y="71"/>
                  </a:lnTo>
                  <a:lnTo>
                    <a:pt x="361" y="79"/>
                  </a:lnTo>
                  <a:lnTo>
                    <a:pt x="343" y="92"/>
                  </a:lnTo>
                  <a:lnTo>
                    <a:pt x="328" y="110"/>
                  </a:lnTo>
                  <a:lnTo>
                    <a:pt x="315" y="130"/>
                  </a:lnTo>
                  <a:lnTo>
                    <a:pt x="305" y="154"/>
                  </a:lnTo>
                  <a:lnTo>
                    <a:pt x="300" y="179"/>
                  </a:lnTo>
                  <a:lnTo>
                    <a:pt x="300" y="206"/>
                  </a:lnTo>
                  <a:lnTo>
                    <a:pt x="308" y="234"/>
                  </a:lnTo>
                  <a:lnTo>
                    <a:pt x="303" y="232"/>
                  </a:lnTo>
                  <a:lnTo>
                    <a:pt x="296" y="232"/>
                  </a:lnTo>
                  <a:lnTo>
                    <a:pt x="288" y="232"/>
                  </a:lnTo>
                  <a:lnTo>
                    <a:pt x="284" y="235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3" name="Freeform 297"/>
            <p:cNvSpPr>
              <a:spLocks/>
            </p:cNvSpPr>
            <p:nvPr/>
          </p:nvSpPr>
          <p:spPr bwMode="auto">
            <a:xfrm>
              <a:off x="1194" y="1127"/>
              <a:ext cx="198" cy="279"/>
            </a:xfrm>
            <a:custGeom>
              <a:avLst/>
              <a:gdLst>
                <a:gd name="T0" fmla="*/ 198 w 198"/>
                <a:gd name="T1" fmla="*/ 115 h 279"/>
                <a:gd name="T2" fmla="*/ 186 w 198"/>
                <a:gd name="T3" fmla="*/ 120 h 279"/>
                <a:gd name="T4" fmla="*/ 174 w 198"/>
                <a:gd name="T5" fmla="*/ 127 h 279"/>
                <a:gd name="T6" fmla="*/ 162 w 198"/>
                <a:gd name="T7" fmla="*/ 136 h 279"/>
                <a:gd name="T8" fmla="*/ 151 w 198"/>
                <a:gd name="T9" fmla="*/ 146 h 279"/>
                <a:gd name="T10" fmla="*/ 142 w 198"/>
                <a:gd name="T11" fmla="*/ 158 h 279"/>
                <a:gd name="T12" fmla="*/ 133 w 198"/>
                <a:gd name="T13" fmla="*/ 173 h 279"/>
                <a:gd name="T14" fmla="*/ 126 w 198"/>
                <a:gd name="T15" fmla="*/ 188 h 279"/>
                <a:gd name="T16" fmla="*/ 121 w 198"/>
                <a:gd name="T17" fmla="*/ 204 h 279"/>
                <a:gd name="T18" fmla="*/ 120 w 198"/>
                <a:gd name="T19" fmla="*/ 210 h 279"/>
                <a:gd name="T20" fmla="*/ 120 w 198"/>
                <a:gd name="T21" fmla="*/ 214 h 279"/>
                <a:gd name="T22" fmla="*/ 118 w 198"/>
                <a:gd name="T23" fmla="*/ 220 h 279"/>
                <a:gd name="T24" fmla="*/ 118 w 198"/>
                <a:gd name="T25" fmla="*/ 226 h 279"/>
                <a:gd name="T26" fmla="*/ 118 w 198"/>
                <a:gd name="T27" fmla="*/ 238 h 279"/>
                <a:gd name="T28" fmla="*/ 120 w 198"/>
                <a:gd name="T29" fmla="*/ 251 h 279"/>
                <a:gd name="T30" fmla="*/ 121 w 198"/>
                <a:gd name="T31" fmla="*/ 265 h 279"/>
                <a:gd name="T32" fmla="*/ 126 w 198"/>
                <a:gd name="T33" fmla="*/ 278 h 279"/>
                <a:gd name="T34" fmla="*/ 121 w 198"/>
                <a:gd name="T35" fmla="*/ 276 h 279"/>
                <a:gd name="T36" fmla="*/ 114 w 198"/>
                <a:gd name="T37" fmla="*/ 276 h 279"/>
                <a:gd name="T38" fmla="*/ 106 w 198"/>
                <a:gd name="T39" fmla="*/ 276 h 279"/>
                <a:gd name="T40" fmla="*/ 102 w 198"/>
                <a:gd name="T41" fmla="*/ 279 h 279"/>
                <a:gd name="T42" fmla="*/ 100 w 198"/>
                <a:gd name="T43" fmla="*/ 257 h 279"/>
                <a:gd name="T44" fmla="*/ 95 w 198"/>
                <a:gd name="T45" fmla="*/ 235 h 279"/>
                <a:gd name="T46" fmla="*/ 87 w 198"/>
                <a:gd name="T47" fmla="*/ 214 h 279"/>
                <a:gd name="T48" fmla="*/ 75 w 198"/>
                <a:gd name="T49" fmla="*/ 194 h 279"/>
                <a:gd name="T50" fmla="*/ 62 w 198"/>
                <a:gd name="T51" fmla="*/ 176 h 279"/>
                <a:gd name="T52" fmla="*/ 47 w 198"/>
                <a:gd name="T53" fmla="*/ 161 h 279"/>
                <a:gd name="T54" fmla="*/ 31 w 198"/>
                <a:gd name="T55" fmla="*/ 149 h 279"/>
                <a:gd name="T56" fmla="*/ 15 w 198"/>
                <a:gd name="T57" fmla="*/ 143 h 279"/>
                <a:gd name="T58" fmla="*/ 16 w 198"/>
                <a:gd name="T59" fmla="*/ 130 h 279"/>
                <a:gd name="T60" fmla="*/ 16 w 198"/>
                <a:gd name="T61" fmla="*/ 117 h 279"/>
                <a:gd name="T62" fmla="*/ 10 w 198"/>
                <a:gd name="T63" fmla="*/ 106 h 279"/>
                <a:gd name="T64" fmla="*/ 0 w 198"/>
                <a:gd name="T65" fmla="*/ 99 h 279"/>
                <a:gd name="T66" fmla="*/ 12 w 198"/>
                <a:gd name="T67" fmla="*/ 80 h 279"/>
                <a:gd name="T68" fmla="*/ 22 w 198"/>
                <a:gd name="T69" fmla="*/ 53 h 279"/>
                <a:gd name="T70" fmla="*/ 27 w 198"/>
                <a:gd name="T71" fmla="*/ 24 h 279"/>
                <a:gd name="T72" fmla="*/ 18 w 198"/>
                <a:gd name="T73" fmla="*/ 0 h 279"/>
                <a:gd name="T74" fmla="*/ 27 w 198"/>
                <a:gd name="T75" fmla="*/ 7 h 279"/>
                <a:gd name="T76" fmla="*/ 37 w 198"/>
                <a:gd name="T77" fmla="*/ 16 h 279"/>
                <a:gd name="T78" fmla="*/ 47 w 198"/>
                <a:gd name="T79" fmla="*/ 25 h 279"/>
                <a:gd name="T80" fmla="*/ 59 w 198"/>
                <a:gd name="T81" fmla="*/ 33 h 279"/>
                <a:gd name="T82" fmla="*/ 72 w 198"/>
                <a:gd name="T83" fmla="*/ 38 h 279"/>
                <a:gd name="T84" fmla="*/ 87 w 198"/>
                <a:gd name="T85" fmla="*/ 43 h 279"/>
                <a:gd name="T86" fmla="*/ 103 w 198"/>
                <a:gd name="T87" fmla="*/ 44 h 279"/>
                <a:gd name="T88" fmla="*/ 121 w 198"/>
                <a:gd name="T89" fmla="*/ 43 h 279"/>
                <a:gd name="T90" fmla="*/ 121 w 198"/>
                <a:gd name="T91" fmla="*/ 56 h 279"/>
                <a:gd name="T92" fmla="*/ 123 w 198"/>
                <a:gd name="T93" fmla="*/ 71 h 279"/>
                <a:gd name="T94" fmla="*/ 126 w 198"/>
                <a:gd name="T95" fmla="*/ 86 h 279"/>
                <a:gd name="T96" fmla="*/ 131 w 198"/>
                <a:gd name="T97" fmla="*/ 99 h 279"/>
                <a:gd name="T98" fmla="*/ 142 w 198"/>
                <a:gd name="T99" fmla="*/ 111 h 279"/>
                <a:gd name="T100" fmla="*/ 155 w 198"/>
                <a:gd name="T101" fmla="*/ 117 h 279"/>
                <a:gd name="T102" fmla="*/ 174 w 198"/>
                <a:gd name="T103" fmla="*/ 120 h 279"/>
                <a:gd name="T104" fmla="*/ 198 w 198"/>
                <a:gd name="T105" fmla="*/ 115 h 27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8"/>
                <a:gd name="T160" fmla="*/ 0 h 279"/>
                <a:gd name="T161" fmla="*/ 198 w 198"/>
                <a:gd name="T162" fmla="*/ 279 h 27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8" h="279">
                  <a:moveTo>
                    <a:pt x="198" y="115"/>
                  </a:moveTo>
                  <a:lnTo>
                    <a:pt x="186" y="120"/>
                  </a:lnTo>
                  <a:lnTo>
                    <a:pt x="174" y="127"/>
                  </a:lnTo>
                  <a:lnTo>
                    <a:pt x="162" y="136"/>
                  </a:lnTo>
                  <a:lnTo>
                    <a:pt x="151" y="146"/>
                  </a:lnTo>
                  <a:lnTo>
                    <a:pt x="142" y="158"/>
                  </a:lnTo>
                  <a:lnTo>
                    <a:pt x="133" y="173"/>
                  </a:lnTo>
                  <a:lnTo>
                    <a:pt x="126" y="188"/>
                  </a:lnTo>
                  <a:lnTo>
                    <a:pt x="121" y="204"/>
                  </a:lnTo>
                  <a:lnTo>
                    <a:pt x="120" y="210"/>
                  </a:lnTo>
                  <a:lnTo>
                    <a:pt x="120" y="214"/>
                  </a:lnTo>
                  <a:lnTo>
                    <a:pt x="118" y="220"/>
                  </a:lnTo>
                  <a:lnTo>
                    <a:pt x="118" y="226"/>
                  </a:lnTo>
                  <a:lnTo>
                    <a:pt x="118" y="238"/>
                  </a:lnTo>
                  <a:lnTo>
                    <a:pt x="120" y="251"/>
                  </a:lnTo>
                  <a:lnTo>
                    <a:pt x="121" y="265"/>
                  </a:lnTo>
                  <a:lnTo>
                    <a:pt x="126" y="278"/>
                  </a:lnTo>
                  <a:lnTo>
                    <a:pt x="121" y="276"/>
                  </a:lnTo>
                  <a:lnTo>
                    <a:pt x="114" y="276"/>
                  </a:lnTo>
                  <a:lnTo>
                    <a:pt x="106" y="276"/>
                  </a:lnTo>
                  <a:lnTo>
                    <a:pt x="102" y="279"/>
                  </a:lnTo>
                  <a:lnTo>
                    <a:pt x="100" y="257"/>
                  </a:lnTo>
                  <a:lnTo>
                    <a:pt x="95" y="235"/>
                  </a:lnTo>
                  <a:lnTo>
                    <a:pt x="87" y="214"/>
                  </a:lnTo>
                  <a:lnTo>
                    <a:pt x="75" y="194"/>
                  </a:lnTo>
                  <a:lnTo>
                    <a:pt x="62" y="176"/>
                  </a:lnTo>
                  <a:lnTo>
                    <a:pt x="47" y="161"/>
                  </a:lnTo>
                  <a:lnTo>
                    <a:pt x="31" y="149"/>
                  </a:lnTo>
                  <a:lnTo>
                    <a:pt x="15" y="143"/>
                  </a:lnTo>
                  <a:lnTo>
                    <a:pt x="16" y="130"/>
                  </a:lnTo>
                  <a:lnTo>
                    <a:pt x="16" y="117"/>
                  </a:lnTo>
                  <a:lnTo>
                    <a:pt x="10" y="106"/>
                  </a:lnTo>
                  <a:lnTo>
                    <a:pt x="0" y="99"/>
                  </a:lnTo>
                  <a:lnTo>
                    <a:pt x="12" y="80"/>
                  </a:lnTo>
                  <a:lnTo>
                    <a:pt x="22" y="53"/>
                  </a:lnTo>
                  <a:lnTo>
                    <a:pt x="27" y="24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7" y="16"/>
                  </a:lnTo>
                  <a:lnTo>
                    <a:pt x="47" y="25"/>
                  </a:lnTo>
                  <a:lnTo>
                    <a:pt x="59" y="33"/>
                  </a:lnTo>
                  <a:lnTo>
                    <a:pt x="72" y="38"/>
                  </a:lnTo>
                  <a:lnTo>
                    <a:pt x="87" y="43"/>
                  </a:lnTo>
                  <a:lnTo>
                    <a:pt x="103" y="44"/>
                  </a:lnTo>
                  <a:lnTo>
                    <a:pt x="121" y="43"/>
                  </a:lnTo>
                  <a:lnTo>
                    <a:pt x="121" y="56"/>
                  </a:lnTo>
                  <a:lnTo>
                    <a:pt x="123" y="71"/>
                  </a:lnTo>
                  <a:lnTo>
                    <a:pt x="126" y="86"/>
                  </a:lnTo>
                  <a:lnTo>
                    <a:pt x="131" y="99"/>
                  </a:lnTo>
                  <a:lnTo>
                    <a:pt x="142" y="111"/>
                  </a:lnTo>
                  <a:lnTo>
                    <a:pt x="155" y="117"/>
                  </a:lnTo>
                  <a:lnTo>
                    <a:pt x="174" y="120"/>
                  </a:lnTo>
                  <a:lnTo>
                    <a:pt x="198" y="11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4" name="Freeform 298"/>
            <p:cNvSpPr>
              <a:spLocks/>
            </p:cNvSpPr>
            <p:nvPr/>
          </p:nvSpPr>
          <p:spPr bwMode="auto">
            <a:xfrm>
              <a:off x="1015" y="1593"/>
              <a:ext cx="223" cy="260"/>
            </a:xfrm>
            <a:custGeom>
              <a:avLst/>
              <a:gdLst>
                <a:gd name="T0" fmla="*/ 80 w 223"/>
                <a:gd name="T1" fmla="*/ 51 h 260"/>
                <a:gd name="T2" fmla="*/ 93 w 223"/>
                <a:gd name="T3" fmla="*/ 54 h 260"/>
                <a:gd name="T4" fmla="*/ 107 w 223"/>
                <a:gd name="T5" fmla="*/ 54 h 260"/>
                <a:gd name="T6" fmla="*/ 121 w 223"/>
                <a:gd name="T7" fmla="*/ 54 h 260"/>
                <a:gd name="T8" fmla="*/ 136 w 223"/>
                <a:gd name="T9" fmla="*/ 54 h 260"/>
                <a:gd name="T10" fmla="*/ 149 w 223"/>
                <a:gd name="T11" fmla="*/ 51 h 260"/>
                <a:gd name="T12" fmla="*/ 166 w 223"/>
                <a:gd name="T13" fmla="*/ 47 h 260"/>
                <a:gd name="T14" fmla="*/ 183 w 223"/>
                <a:gd name="T15" fmla="*/ 38 h 260"/>
                <a:gd name="T16" fmla="*/ 200 w 223"/>
                <a:gd name="T17" fmla="*/ 26 h 260"/>
                <a:gd name="T18" fmla="*/ 214 w 223"/>
                <a:gd name="T19" fmla="*/ 10 h 260"/>
                <a:gd name="T20" fmla="*/ 223 w 223"/>
                <a:gd name="T21" fmla="*/ 3 h 260"/>
                <a:gd name="T22" fmla="*/ 223 w 223"/>
                <a:gd name="T23" fmla="*/ 10 h 260"/>
                <a:gd name="T24" fmla="*/ 212 w 223"/>
                <a:gd name="T25" fmla="*/ 23 h 260"/>
                <a:gd name="T26" fmla="*/ 195 w 223"/>
                <a:gd name="T27" fmla="*/ 48 h 260"/>
                <a:gd name="T28" fmla="*/ 185 w 223"/>
                <a:gd name="T29" fmla="*/ 76 h 260"/>
                <a:gd name="T30" fmla="*/ 181 w 223"/>
                <a:gd name="T31" fmla="*/ 108 h 260"/>
                <a:gd name="T32" fmla="*/ 183 w 223"/>
                <a:gd name="T33" fmla="*/ 133 h 260"/>
                <a:gd name="T34" fmla="*/ 186 w 223"/>
                <a:gd name="T35" fmla="*/ 150 h 260"/>
                <a:gd name="T36" fmla="*/ 181 w 223"/>
                <a:gd name="T37" fmla="*/ 156 h 260"/>
                <a:gd name="T38" fmla="*/ 163 w 223"/>
                <a:gd name="T39" fmla="*/ 165 h 260"/>
                <a:gd name="T40" fmla="*/ 147 w 223"/>
                <a:gd name="T41" fmla="*/ 184 h 260"/>
                <a:gd name="T42" fmla="*/ 138 w 223"/>
                <a:gd name="T43" fmla="*/ 218 h 260"/>
                <a:gd name="T44" fmla="*/ 129 w 223"/>
                <a:gd name="T45" fmla="*/ 233 h 260"/>
                <a:gd name="T46" fmla="*/ 102 w 223"/>
                <a:gd name="T47" fmla="*/ 226 h 260"/>
                <a:gd name="T48" fmla="*/ 71 w 223"/>
                <a:gd name="T49" fmla="*/ 229 h 260"/>
                <a:gd name="T50" fmla="*/ 46 w 223"/>
                <a:gd name="T51" fmla="*/ 245 h 260"/>
                <a:gd name="T52" fmla="*/ 39 w 223"/>
                <a:gd name="T53" fmla="*/ 232 h 260"/>
                <a:gd name="T54" fmla="*/ 21 w 223"/>
                <a:gd name="T55" fmla="*/ 177 h 260"/>
                <a:gd name="T56" fmla="*/ 14 w 223"/>
                <a:gd name="T57" fmla="*/ 147 h 260"/>
                <a:gd name="T58" fmla="*/ 24 w 223"/>
                <a:gd name="T59" fmla="*/ 106 h 260"/>
                <a:gd name="T60" fmla="*/ 28 w 223"/>
                <a:gd name="T61" fmla="*/ 90 h 260"/>
                <a:gd name="T62" fmla="*/ 45 w 223"/>
                <a:gd name="T63" fmla="*/ 82 h 260"/>
                <a:gd name="T64" fmla="*/ 59 w 223"/>
                <a:gd name="T65" fmla="*/ 72 h 260"/>
                <a:gd name="T66" fmla="*/ 71 w 223"/>
                <a:gd name="T67" fmla="*/ 59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3"/>
                <a:gd name="T103" fmla="*/ 0 h 260"/>
                <a:gd name="T104" fmla="*/ 223 w 223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3" h="260">
                  <a:moveTo>
                    <a:pt x="74" y="50"/>
                  </a:moveTo>
                  <a:lnTo>
                    <a:pt x="80" y="51"/>
                  </a:lnTo>
                  <a:lnTo>
                    <a:pt x="87" y="53"/>
                  </a:lnTo>
                  <a:lnTo>
                    <a:pt x="93" y="54"/>
                  </a:lnTo>
                  <a:lnTo>
                    <a:pt x="101" y="54"/>
                  </a:lnTo>
                  <a:lnTo>
                    <a:pt x="107" y="54"/>
                  </a:lnTo>
                  <a:lnTo>
                    <a:pt x="114" y="54"/>
                  </a:lnTo>
                  <a:lnTo>
                    <a:pt x="121" y="54"/>
                  </a:lnTo>
                  <a:lnTo>
                    <a:pt x="129" y="54"/>
                  </a:lnTo>
                  <a:lnTo>
                    <a:pt x="136" y="54"/>
                  </a:lnTo>
                  <a:lnTo>
                    <a:pt x="144" y="53"/>
                  </a:lnTo>
                  <a:lnTo>
                    <a:pt x="149" y="51"/>
                  </a:lnTo>
                  <a:lnTo>
                    <a:pt x="157" y="50"/>
                  </a:lnTo>
                  <a:lnTo>
                    <a:pt x="166" y="47"/>
                  </a:lnTo>
                  <a:lnTo>
                    <a:pt x="175" y="42"/>
                  </a:lnTo>
                  <a:lnTo>
                    <a:pt x="183" y="38"/>
                  </a:lnTo>
                  <a:lnTo>
                    <a:pt x="192" y="32"/>
                  </a:lnTo>
                  <a:lnTo>
                    <a:pt x="200" y="26"/>
                  </a:lnTo>
                  <a:lnTo>
                    <a:pt x="207" y="19"/>
                  </a:lnTo>
                  <a:lnTo>
                    <a:pt x="214" y="10"/>
                  </a:lnTo>
                  <a:lnTo>
                    <a:pt x="222" y="0"/>
                  </a:lnTo>
                  <a:lnTo>
                    <a:pt x="223" y="3"/>
                  </a:lnTo>
                  <a:lnTo>
                    <a:pt x="223" y="6"/>
                  </a:lnTo>
                  <a:lnTo>
                    <a:pt x="223" y="10"/>
                  </a:lnTo>
                  <a:lnTo>
                    <a:pt x="222" y="13"/>
                  </a:lnTo>
                  <a:lnTo>
                    <a:pt x="212" y="23"/>
                  </a:lnTo>
                  <a:lnTo>
                    <a:pt x="203" y="35"/>
                  </a:lnTo>
                  <a:lnTo>
                    <a:pt x="195" y="48"/>
                  </a:lnTo>
                  <a:lnTo>
                    <a:pt x="189" y="63"/>
                  </a:lnTo>
                  <a:lnTo>
                    <a:pt x="185" y="76"/>
                  </a:lnTo>
                  <a:lnTo>
                    <a:pt x="182" y="93"/>
                  </a:lnTo>
                  <a:lnTo>
                    <a:pt x="181" y="108"/>
                  </a:lnTo>
                  <a:lnTo>
                    <a:pt x="182" y="122"/>
                  </a:lnTo>
                  <a:lnTo>
                    <a:pt x="183" y="133"/>
                  </a:lnTo>
                  <a:lnTo>
                    <a:pt x="185" y="142"/>
                  </a:lnTo>
                  <a:lnTo>
                    <a:pt x="186" y="150"/>
                  </a:lnTo>
                  <a:lnTo>
                    <a:pt x="186" y="158"/>
                  </a:lnTo>
                  <a:lnTo>
                    <a:pt x="181" y="156"/>
                  </a:lnTo>
                  <a:lnTo>
                    <a:pt x="172" y="159"/>
                  </a:lnTo>
                  <a:lnTo>
                    <a:pt x="163" y="165"/>
                  </a:lnTo>
                  <a:lnTo>
                    <a:pt x="154" y="173"/>
                  </a:lnTo>
                  <a:lnTo>
                    <a:pt x="147" y="184"/>
                  </a:lnTo>
                  <a:lnTo>
                    <a:pt x="141" y="201"/>
                  </a:lnTo>
                  <a:lnTo>
                    <a:pt x="138" y="218"/>
                  </a:lnTo>
                  <a:lnTo>
                    <a:pt x="138" y="241"/>
                  </a:lnTo>
                  <a:lnTo>
                    <a:pt x="129" y="233"/>
                  </a:lnTo>
                  <a:lnTo>
                    <a:pt x="116" y="227"/>
                  </a:lnTo>
                  <a:lnTo>
                    <a:pt x="102" y="226"/>
                  </a:lnTo>
                  <a:lnTo>
                    <a:pt x="86" y="226"/>
                  </a:lnTo>
                  <a:lnTo>
                    <a:pt x="71" y="229"/>
                  </a:lnTo>
                  <a:lnTo>
                    <a:pt x="58" y="235"/>
                  </a:lnTo>
                  <a:lnTo>
                    <a:pt x="46" y="245"/>
                  </a:lnTo>
                  <a:lnTo>
                    <a:pt x="39" y="260"/>
                  </a:lnTo>
                  <a:lnTo>
                    <a:pt x="39" y="232"/>
                  </a:lnTo>
                  <a:lnTo>
                    <a:pt x="33" y="201"/>
                  </a:lnTo>
                  <a:lnTo>
                    <a:pt x="21" y="177"/>
                  </a:lnTo>
                  <a:lnTo>
                    <a:pt x="0" y="165"/>
                  </a:lnTo>
                  <a:lnTo>
                    <a:pt x="14" y="147"/>
                  </a:lnTo>
                  <a:lnTo>
                    <a:pt x="21" y="127"/>
                  </a:lnTo>
                  <a:lnTo>
                    <a:pt x="24" y="106"/>
                  </a:lnTo>
                  <a:lnTo>
                    <a:pt x="20" y="93"/>
                  </a:lnTo>
                  <a:lnTo>
                    <a:pt x="28" y="90"/>
                  </a:lnTo>
                  <a:lnTo>
                    <a:pt x="37" y="87"/>
                  </a:lnTo>
                  <a:lnTo>
                    <a:pt x="45" y="82"/>
                  </a:lnTo>
                  <a:lnTo>
                    <a:pt x="54" y="78"/>
                  </a:lnTo>
                  <a:lnTo>
                    <a:pt x="59" y="72"/>
                  </a:lnTo>
                  <a:lnTo>
                    <a:pt x="67" y="66"/>
                  </a:lnTo>
                  <a:lnTo>
                    <a:pt x="71" y="59"/>
                  </a:lnTo>
                  <a:lnTo>
                    <a:pt x="74" y="5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5" name="Freeform 299"/>
            <p:cNvSpPr>
              <a:spLocks/>
            </p:cNvSpPr>
            <p:nvPr/>
          </p:nvSpPr>
          <p:spPr bwMode="auto">
            <a:xfrm>
              <a:off x="1204" y="1158"/>
              <a:ext cx="138" cy="195"/>
            </a:xfrm>
            <a:custGeom>
              <a:avLst/>
              <a:gdLst>
                <a:gd name="T0" fmla="*/ 110 w 138"/>
                <a:gd name="T1" fmla="*/ 179 h 195"/>
                <a:gd name="T2" fmla="*/ 108 w 138"/>
                <a:gd name="T3" fmla="*/ 189 h 195"/>
                <a:gd name="T4" fmla="*/ 102 w 138"/>
                <a:gd name="T5" fmla="*/ 185 h 195"/>
                <a:gd name="T6" fmla="*/ 90 w 138"/>
                <a:gd name="T7" fmla="*/ 158 h 195"/>
                <a:gd name="T8" fmla="*/ 85 w 138"/>
                <a:gd name="T9" fmla="*/ 148 h 195"/>
                <a:gd name="T10" fmla="*/ 73 w 138"/>
                <a:gd name="T11" fmla="*/ 142 h 195"/>
                <a:gd name="T12" fmla="*/ 58 w 138"/>
                <a:gd name="T13" fmla="*/ 138 h 195"/>
                <a:gd name="T14" fmla="*/ 45 w 138"/>
                <a:gd name="T15" fmla="*/ 133 h 195"/>
                <a:gd name="T16" fmla="*/ 39 w 138"/>
                <a:gd name="T17" fmla="*/ 132 h 195"/>
                <a:gd name="T18" fmla="*/ 36 w 138"/>
                <a:gd name="T19" fmla="*/ 129 h 195"/>
                <a:gd name="T20" fmla="*/ 39 w 138"/>
                <a:gd name="T21" fmla="*/ 127 h 195"/>
                <a:gd name="T22" fmla="*/ 54 w 138"/>
                <a:gd name="T23" fmla="*/ 129 h 195"/>
                <a:gd name="T24" fmla="*/ 70 w 138"/>
                <a:gd name="T25" fmla="*/ 132 h 195"/>
                <a:gd name="T26" fmla="*/ 83 w 138"/>
                <a:gd name="T27" fmla="*/ 133 h 195"/>
                <a:gd name="T28" fmla="*/ 83 w 138"/>
                <a:gd name="T29" fmla="*/ 123 h 195"/>
                <a:gd name="T30" fmla="*/ 76 w 138"/>
                <a:gd name="T31" fmla="*/ 108 h 195"/>
                <a:gd name="T32" fmla="*/ 62 w 138"/>
                <a:gd name="T33" fmla="*/ 98 h 195"/>
                <a:gd name="T34" fmla="*/ 42 w 138"/>
                <a:gd name="T35" fmla="*/ 87 h 195"/>
                <a:gd name="T36" fmla="*/ 24 w 138"/>
                <a:gd name="T37" fmla="*/ 77 h 195"/>
                <a:gd name="T38" fmla="*/ 9 w 138"/>
                <a:gd name="T39" fmla="*/ 70 h 195"/>
                <a:gd name="T40" fmla="*/ 2 w 138"/>
                <a:gd name="T41" fmla="*/ 67 h 195"/>
                <a:gd name="T42" fmla="*/ 2 w 138"/>
                <a:gd name="T43" fmla="*/ 62 h 195"/>
                <a:gd name="T44" fmla="*/ 12 w 138"/>
                <a:gd name="T45" fmla="*/ 67 h 195"/>
                <a:gd name="T46" fmla="*/ 27 w 138"/>
                <a:gd name="T47" fmla="*/ 72 h 195"/>
                <a:gd name="T48" fmla="*/ 45 w 138"/>
                <a:gd name="T49" fmla="*/ 81 h 195"/>
                <a:gd name="T50" fmla="*/ 62 w 138"/>
                <a:gd name="T51" fmla="*/ 89 h 195"/>
                <a:gd name="T52" fmla="*/ 65 w 138"/>
                <a:gd name="T53" fmla="*/ 70 h 195"/>
                <a:gd name="T54" fmla="*/ 42 w 138"/>
                <a:gd name="T55" fmla="*/ 21 h 195"/>
                <a:gd name="T56" fmla="*/ 28 w 138"/>
                <a:gd name="T57" fmla="*/ 2 h 195"/>
                <a:gd name="T58" fmla="*/ 34 w 138"/>
                <a:gd name="T59" fmla="*/ 2 h 195"/>
                <a:gd name="T60" fmla="*/ 52 w 138"/>
                <a:gd name="T61" fmla="*/ 24 h 195"/>
                <a:gd name="T62" fmla="*/ 74 w 138"/>
                <a:gd name="T63" fmla="*/ 65 h 195"/>
                <a:gd name="T64" fmla="*/ 89 w 138"/>
                <a:gd name="T65" fmla="*/ 71 h 195"/>
                <a:gd name="T66" fmla="*/ 102 w 138"/>
                <a:gd name="T67" fmla="*/ 38 h 195"/>
                <a:gd name="T68" fmla="*/ 104 w 138"/>
                <a:gd name="T69" fmla="*/ 21 h 195"/>
                <a:gd name="T70" fmla="*/ 107 w 138"/>
                <a:gd name="T71" fmla="*/ 24 h 195"/>
                <a:gd name="T72" fmla="*/ 107 w 138"/>
                <a:gd name="T73" fmla="*/ 43 h 195"/>
                <a:gd name="T74" fmla="*/ 99 w 138"/>
                <a:gd name="T75" fmla="*/ 81 h 195"/>
                <a:gd name="T76" fmla="*/ 90 w 138"/>
                <a:gd name="T77" fmla="*/ 108 h 195"/>
                <a:gd name="T78" fmla="*/ 96 w 138"/>
                <a:gd name="T79" fmla="*/ 129 h 195"/>
                <a:gd name="T80" fmla="*/ 108 w 138"/>
                <a:gd name="T81" fmla="*/ 129 h 195"/>
                <a:gd name="T82" fmla="*/ 124 w 138"/>
                <a:gd name="T83" fmla="*/ 115 h 195"/>
                <a:gd name="T84" fmla="*/ 133 w 138"/>
                <a:gd name="T85" fmla="*/ 99 h 195"/>
                <a:gd name="T86" fmla="*/ 138 w 138"/>
                <a:gd name="T87" fmla="*/ 101 h 195"/>
                <a:gd name="T88" fmla="*/ 133 w 138"/>
                <a:gd name="T89" fmla="*/ 117 h 195"/>
                <a:gd name="T90" fmla="*/ 113 w 138"/>
                <a:gd name="T91" fmla="*/ 142 h 195"/>
                <a:gd name="T92" fmla="*/ 105 w 138"/>
                <a:gd name="T93" fmla="*/ 155 h 195"/>
                <a:gd name="T94" fmla="*/ 110 w 138"/>
                <a:gd name="T95" fmla="*/ 169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195"/>
                <a:gd name="T146" fmla="*/ 138 w 138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195">
                  <a:moveTo>
                    <a:pt x="111" y="173"/>
                  </a:moveTo>
                  <a:lnTo>
                    <a:pt x="110" y="179"/>
                  </a:lnTo>
                  <a:lnTo>
                    <a:pt x="110" y="183"/>
                  </a:lnTo>
                  <a:lnTo>
                    <a:pt x="108" y="189"/>
                  </a:lnTo>
                  <a:lnTo>
                    <a:pt x="108" y="195"/>
                  </a:lnTo>
                  <a:lnTo>
                    <a:pt x="102" y="185"/>
                  </a:lnTo>
                  <a:lnTo>
                    <a:pt x="96" y="172"/>
                  </a:lnTo>
                  <a:lnTo>
                    <a:pt x="90" y="158"/>
                  </a:lnTo>
                  <a:lnTo>
                    <a:pt x="89" y="149"/>
                  </a:lnTo>
                  <a:lnTo>
                    <a:pt x="85" y="148"/>
                  </a:lnTo>
                  <a:lnTo>
                    <a:pt x="79" y="145"/>
                  </a:lnTo>
                  <a:lnTo>
                    <a:pt x="73" y="142"/>
                  </a:lnTo>
                  <a:lnTo>
                    <a:pt x="65" y="139"/>
                  </a:lnTo>
                  <a:lnTo>
                    <a:pt x="58" y="138"/>
                  </a:lnTo>
                  <a:lnTo>
                    <a:pt x="52" y="135"/>
                  </a:lnTo>
                  <a:lnTo>
                    <a:pt x="45" y="133"/>
                  </a:lnTo>
                  <a:lnTo>
                    <a:pt x="40" y="133"/>
                  </a:lnTo>
                  <a:lnTo>
                    <a:pt x="39" y="132"/>
                  </a:lnTo>
                  <a:lnTo>
                    <a:pt x="37" y="130"/>
                  </a:lnTo>
                  <a:lnTo>
                    <a:pt x="36" y="129"/>
                  </a:lnTo>
                  <a:lnTo>
                    <a:pt x="34" y="127"/>
                  </a:lnTo>
                  <a:lnTo>
                    <a:pt x="39" y="127"/>
                  </a:lnTo>
                  <a:lnTo>
                    <a:pt x="46" y="129"/>
                  </a:lnTo>
                  <a:lnTo>
                    <a:pt x="54" y="129"/>
                  </a:lnTo>
                  <a:lnTo>
                    <a:pt x="62" y="130"/>
                  </a:lnTo>
                  <a:lnTo>
                    <a:pt x="70" y="132"/>
                  </a:lnTo>
                  <a:lnTo>
                    <a:pt x="77" y="133"/>
                  </a:lnTo>
                  <a:lnTo>
                    <a:pt x="83" y="133"/>
                  </a:lnTo>
                  <a:lnTo>
                    <a:pt x="86" y="135"/>
                  </a:lnTo>
                  <a:lnTo>
                    <a:pt x="83" y="123"/>
                  </a:lnTo>
                  <a:lnTo>
                    <a:pt x="80" y="114"/>
                  </a:lnTo>
                  <a:lnTo>
                    <a:pt x="76" y="108"/>
                  </a:lnTo>
                  <a:lnTo>
                    <a:pt x="73" y="102"/>
                  </a:lnTo>
                  <a:lnTo>
                    <a:pt x="62" y="98"/>
                  </a:lnTo>
                  <a:lnTo>
                    <a:pt x="52" y="93"/>
                  </a:lnTo>
                  <a:lnTo>
                    <a:pt x="42" y="87"/>
                  </a:lnTo>
                  <a:lnTo>
                    <a:pt x="33" y="83"/>
                  </a:lnTo>
                  <a:lnTo>
                    <a:pt x="24" y="77"/>
                  </a:lnTo>
                  <a:lnTo>
                    <a:pt x="17" y="72"/>
                  </a:lnTo>
                  <a:lnTo>
                    <a:pt x="9" y="70"/>
                  </a:lnTo>
                  <a:lnTo>
                    <a:pt x="5" y="68"/>
                  </a:lnTo>
                  <a:lnTo>
                    <a:pt x="2" y="67"/>
                  </a:lnTo>
                  <a:lnTo>
                    <a:pt x="0" y="64"/>
                  </a:lnTo>
                  <a:lnTo>
                    <a:pt x="2" y="62"/>
                  </a:lnTo>
                  <a:lnTo>
                    <a:pt x="8" y="64"/>
                  </a:lnTo>
                  <a:lnTo>
                    <a:pt x="12" y="67"/>
                  </a:lnTo>
                  <a:lnTo>
                    <a:pt x="20" y="70"/>
                  </a:lnTo>
                  <a:lnTo>
                    <a:pt x="27" y="72"/>
                  </a:lnTo>
                  <a:lnTo>
                    <a:pt x="36" y="77"/>
                  </a:lnTo>
                  <a:lnTo>
                    <a:pt x="45" y="81"/>
                  </a:lnTo>
                  <a:lnTo>
                    <a:pt x="54" y="86"/>
                  </a:lnTo>
                  <a:lnTo>
                    <a:pt x="62" y="89"/>
                  </a:lnTo>
                  <a:lnTo>
                    <a:pt x="70" y="90"/>
                  </a:lnTo>
                  <a:lnTo>
                    <a:pt x="65" y="70"/>
                  </a:lnTo>
                  <a:lnTo>
                    <a:pt x="54" y="44"/>
                  </a:lnTo>
                  <a:lnTo>
                    <a:pt x="42" y="21"/>
                  </a:lnTo>
                  <a:lnTo>
                    <a:pt x="31" y="7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4" y="2"/>
                  </a:lnTo>
                  <a:lnTo>
                    <a:pt x="42" y="9"/>
                  </a:lnTo>
                  <a:lnTo>
                    <a:pt x="52" y="24"/>
                  </a:lnTo>
                  <a:lnTo>
                    <a:pt x="64" y="44"/>
                  </a:lnTo>
                  <a:lnTo>
                    <a:pt x="74" y="65"/>
                  </a:lnTo>
                  <a:lnTo>
                    <a:pt x="80" y="81"/>
                  </a:lnTo>
                  <a:lnTo>
                    <a:pt x="89" y="71"/>
                  </a:lnTo>
                  <a:lnTo>
                    <a:pt x="96" y="55"/>
                  </a:lnTo>
                  <a:lnTo>
                    <a:pt x="102" y="38"/>
                  </a:lnTo>
                  <a:lnTo>
                    <a:pt x="104" y="25"/>
                  </a:lnTo>
                  <a:lnTo>
                    <a:pt x="104" y="21"/>
                  </a:lnTo>
                  <a:lnTo>
                    <a:pt x="105" y="19"/>
                  </a:lnTo>
                  <a:lnTo>
                    <a:pt x="107" y="24"/>
                  </a:lnTo>
                  <a:lnTo>
                    <a:pt x="107" y="30"/>
                  </a:lnTo>
                  <a:lnTo>
                    <a:pt x="107" y="43"/>
                  </a:lnTo>
                  <a:lnTo>
                    <a:pt x="105" y="61"/>
                  </a:lnTo>
                  <a:lnTo>
                    <a:pt x="99" y="81"/>
                  </a:lnTo>
                  <a:lnTo>
                    <a:pt x="86" y="98"/>
                  </a:lnTo>
                  <a:lnTo>
                    <a:pt x="90" y="108"/>
                  </a:lnTo>
                  <a:lnTo>
                    <a:pt x="95" y="118"/>
                  </a:lnTo>
                  <a:lnTo>
                    <a:pt x="96" y="129"/>
                  </a:lnTo>
                  <a:lnTo>
                    <a:pt x="98" y="135"/>
                  </a:lnTo>
                  <a:lnTo>
                    <a:pt x="108" y="129"/>
                  </a:lnTo>
                  <a:lnTo>
                    <a:pt x="117" y="123"/>
                  </a:lnTo>
                  <a:lnTo>
                    <a:pt x="124" y="115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8"/>
                  </a:lnTo>
                  <a:lnTo>
                    <a:pt x="138" y="101"/>
                  </a:lnTo>
                  <a:lnTo>
                    <a:pt x="138" y="106"/>
                  </a:lnTo>
                  <a:lnTo>
                    <a:pt x="133" y="117"/>
                  </a:lnTo>
                  <a:lnTo>
                    <a:pt x="124" y="130"/>
                  </a:lnTo>
                  <a:lnTo>
                    <a:pt x="113" y="142"/>
                  </a:lnTo>
                  <a:lnTo>
                    <a:pt x="102" y="149"/>
                  </a:lnTo>
                  <a:lnTo>
                    <a:pt x="105" y="155"/>
                  </a:lnTo>
                  <a:lnTo>
                    <a:pt x="107" y="163"/>
                  </a:lnTo>
                  <a:lnTo>
                    <a:pt x="110" y="169"/>
                  </a:lnTo>
                  <a:lnTo>
                    <a:pt x="111" y="173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6" name="Freeform 300"/>
            <p:cNvSpPr>
              <a:spLocks/>
            </p:cNvSpPr>
            <p:nvPr/>
          </p:nvSpPr>
          <p:spPr bwMode="auto">
            <a:xfrm>
              <a:off x="1036" y="1643"/>
              <a:ext cx="136" cy="176"/>
            </a:xfrm>
            <a:custGeom>
              <a:avLst/>
              <a:gdLst>
                <a:gd name="T0" fmla="*/ 128 w 136"/>
                <a:gd name="T1" fmla="*/ 1 h 176"/>
                <a:gd name="T2" fmla="*/ 115 w 136"/>
                <a:gd name="T3" fmla="*/ 4 h 176"/>
                <a:gd name="T4" fmla="*/ 106 w 136"/>
                <a:gd name="T5" fmla="*/ 12 h 176"/>
                <a:gd name="T6" fmla="*/ 96 w 136"/>
                <a:gd name="T7" fmla="*/ 28 h 176"/>
                <a:gd name="T8" fmla="*/ 81 w 136"/>
                <a:gd name="T9" fmla="*/ 32 h 176"/>
                <a:gd name="T10" fmla="*/ 64 w 136"/>
                <a:gd name="T11" fmla="*/ 35 h 176"/>
                <a:gd name="T12" fmla="*/ 43 w 136"/>
                <a:gd name="T13" fmla="*/ 40 h 176"/>
                <a:gd name="T14" fmla="*/ 27 w 136"/>
                <a:gd name="T15" fmla="*/ 47 h 176"/>
                <a:gd name="T16" fmla="*/ 21 w 136"/>
                <a:gd name="T17" fmla="*/ 55 h 176"/>
                <a:gd name="T18" fmla="*/ 21 w 136"/>
                <a:gd name="T19" fmla="*/ 55 h 176"/>
                <a:gd name="T20" fmla="*/ 30 w 136"/>
                <a:gd name="T21" fmla="*/ 52 h 176"/>
                <a:gd name="T22" fmla="*/ 43 w 136"/>
                <a:gd name="T23" fmla="*/ 47 h 176"/>
                <a:gd name="T24" fmla="*/ 59 w 136"/>
                <a:gd name="T25" fmla="*/ 43 h 176"/>
                <a:gd name="T26" fmla="*/ 77 w 136"/>
                <a:gd name="T27" fmla="*/ 43 h 176"/>
                <a:gd name="T28" fmla="*/ 78 w 136"/>
                <a:gd name="T29" fmla="*/ 56 h 176"/>
                <a:gd name="T30" fmla="*/ 66 w 136"/>
                <a:gd name="T31" fmla="*/ 81 h 176"/>
                <a:gd name="T32" fmla="*/ 56 w 136"/>
                <a:gd name="T33" fmla="*/ 89 h 176"/>
                <a:gd name="T34" fmla="*/ 41 w 136"/>
                <a:gd name="T35" fmla="*/ 93 h 176"/>
                <a:gd name="T36" fmla="*/ 24 w 136"/>
                <a:gd name="T37" fmla="*/ 97 h 176"/>
                <a:gd name="T38" fmla="*/ 9 w 136"/>
                <a:gd name="T39" fmla="*/ 100 h 176"/>
                <a:gd name="T40" fmla="*/ 2 w 136"/>
                <a:gd name="T41" fmla="*/ 103 h 176"/>
                <a:gd name="T42" fmla="*/ 2 w 136"/>
                <a:gd name="T43" fmla="*/ 105 h 176"/>
                <a:gd name="T44" fmla="*/ 12 w 136"/>
                <a:gd name="T45" fmla="*/ 105 h 176"/>
                <a:gd name="T46" fmla="*/ 24 w 136"/>
                <a:gd name="T47" fmla="*/ 103 h 176"/>
                <a:gd name="T48" fmla="*/ 37 w 136"/>
                <a:gd name="T49" fmla="*/ 100 h 176"/>
                <a:gd name="T50" fmla="*/ 52 w 136"/>
                <a:gd name="T51" fmla="*/ 99 h 176"/>
                <a:gd name="T52" fmla="*/ 49 w 136"/>
                <a:gd name="T53" fmla="*/ 109 h 176"/>
                <a:gd name="T54" fmla="*/ 33 w 136"/>
                <a:gd name="T55" fmla="*/ 142 h 176"/>
                <a:gd name="T56" fmla="*/ 37 w 136"/>
                <a:gd name="T57" fmla="*/ 159 h 176"/>
                <a:gd name="T58" fmla="*/ 58 w 136"/>
                <a:gd name="T59" fmla="*/ 117 h 176"/>
                <a:gd name="T60" fmla="*/ 71 w 136"/>
                <a:gd name="T61" fmla="*/ 118 h 176"/>
                <a:gd name="T62" fmla="*/ 84 w 136"/>
                <a:gd name="T63" fmla="*/ 148 h 176"/>
                <a:gd name="T64" fmla="*/ 96 w 136"/>
                <a:gd name="T65" fmla="*/ 162 h 176"/>
                <a:gd name="T66" fmla="*/ 95 w 136"/>
                <a:gd name="T67" fmla="*/ 158 h 176"/>
                <a:gd name="T68" fmla="*/ 86 w 136"/>
                <a:gd name="T69" fmla="*/ 137 h 176"/>
                <a:gd name="T70" fmla="*/ 78 w 136"/>
                <a:gd name="T71" fmla="*/ 106 h 176"/>
                <a:gd name="T72" fmla="*/ 81 w 136"/>
                <a:gd name="T73" fmla="*/ 83 h 176"/>
                <a:gd name="T74" fmla="*/ 96 w 136"/>
                <a:gd name="T75" fmla="*/ 55 h 176"/>
                <a:gd name="T76" fmla="*/ 109 w 136"/>
                <a:gd name="T77" fmla="*/ 56 h 176"/>
                <a:gd name="T78" fmla="*/ 127 w 136"/>
                <a:gd name="T79" fmla="*/ 84 h 176"/>
                <a:gd name="T80" fmla="*/ 131 w 136"/>
                <a:gd name="T81" fmla="*/ 112 h 176"/>
                <a:gd name="T82" fmla="*/ 136 w 136"/>
                <a:gd name="T83" fmla="*/ 108 h 176"/>
                <a:gd name="T84" fmla="*/ 133 w 136"/>
                <a:gd name="T85" fmla="*/ 83 h 176"/>
                <a:gd name="T86" fmla="*/ 121 w 136"/>
                <a:gd name="T87" fmla="*/ 47 h 176"/>
                <a:gd name="T88" fmla="*/ 121 w 136"/>
                <a:gd name="T89" fmla="*/ 29 h 176"/>
                <a:gd name="T90" fmla="*/ 133 w 136"/>
                <a:gd name="T91" fmla="*/ 9 h 176"/>
                <a:gd name="T92" fmla="*/ 136 w 136"/>
                <a:gd name="T93" fmla="*/ 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36"/>
                <a:gd name="T142" fmla="*/ 0 h 176"/>
                <a:gd name="T143" fmla="*/ 136 w 136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36" h="176">
                  <a:moveTo>
                    <a:pt x="136" y="0"/>
                  </a:moveTo>
                  <a:lnTo>
                    <a:pt x="128" y="1"/>
                  </a:lnTo>
                  <a:lnTo>
                    <a:pt x="123" y="3"/>
                  </a:lnTo>
                  <a:lnTo>
                    <a:pt x="115" y="4"/>
                  </a:lnTo>
                  <a:lnTo>
                    <a:pt x="108" y="4"/>
                  </a:lnTo>
                  <a:lnTo>
                    <a:pt x="106" y="12"/>
                  </a:lnTo>
                  <a:lnTo>
                    <a:pt x="102" y="21"/>
                  </a:lnTo>
                  <a:lnTo>
                    <a:pt x="96" y="28"/>
                  </a:lnTo>
                  <a:lnTo>
                    <a:pt x="89" y="31"/>
                  </a:lnTo>
                  <a:lnTo>
                    <a:pt x="81" y="32"/>
                  </a:lnTo>
                  <a:lnTo>
                    <a:pt x="72" y="32"/>
                  </a:lnTo>
                  <a:lnTo>
                    <a:pt x="64" y="35"/>
                  </a:lnTo>
                  <a:lnTo>
                    <a:pt x="53" y="37"/>
                  </a:lnTo>
                  <a:lnTo>
                    <a:pt x="43" y="40"/>
                  </a:lnTo>
                  <a:lnTo>
                    <a:pt x="34" y="44"/>
                  </a:lnTo>
                  <a:lnTo>
                    <a:pt x="27" y="47"/>
                  </a:lnTo>
                  <a:lnTo>
                    <a:pt x="22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5" y="53"/>
                  </a:lnTo>
                  <a:lnTo>
                    <a:pt x="30" y="52"/>
                  </a:lnTo>
                  <a:lnTo>
                    <a:pt x="35" y="49"/>
                  </a:lnTo>
                  <a:lnTo>
                    <a:pt x="43" y="47"/>
                  </a:lnTo>
                  <a:lnTo>
                    <a:pt x="50" y="44"/>
                  </a:lnTo>
                  <a:lnTo>
                    <a:pt x="59" y="43"/>
                  </a:lnTo>
                  <a:lnTo>
                    <a:pt x="68" y="43"/>
                  </a:lnTo>
                  <a:lnTo>
                    <a:pt x="77" y="43"/>
                  </a:lnTo>
                  <a:lnTo>
                    <a:pt x="84" y="44"/>
                  </a:lnTo>
                  <a:lnTo>
                    <a:pt x="78" y="56"/>
                  </a:lnTo>
                  <a:lnTo>
                    <a:pt x="72" y="69"/>
                  </a:lnTo>
                  <a:lnTo>
                    <a:pt x="66" y="81"/>
                  </a:lnTo>
                  <a:lnTo>
                    <a:pt x="61" y="87"/>
                  </a:lnTo>
                  <a:lnTo>
                    <a:pt x="56" y="89"/>
                  </a:lnTo>
                  <a:lnTo>
                    <a:pt x="49" y="92"/>
                  </a:lnTo>
                  <a:lnTo>
                    <a:pt x="41" y="93"/>
                  </a:lnTo>
                  <a:lnTo>
                    <a:pt x="33" y="96"/>
                  </a:lnTo>
                  <a:lnTo>
                    <a:pt x="24" y="97"/>
                  </a:lnTo>
                  <a:lnTo>
                    <a:pt x="16" y="99"/>
                  </a:lnTo>
                  <a:lnTo>
                    <a:pt x="9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0" y="103"/>
                  </a:lnTo>
                  <a:lnTo>
                    <a:pt x="2" y="105"/>
                  </a:lnTo>
                  <a:lnTo>
                    <a:pt x="7" y="105"/>
                  </a:lnTo>
                  <a:lnTo>
                    <a:pt x="12" y="105"/>
                  </a:lnTo>
                  <a:lnTo>
                    <a:pt x="18" y="103"/>
                  </a:lnTo>
                  <a:lnTo>
                    <a:pt x="24" y="103"/>
                  </a:lnTo>
                  <a:lnTo>
                    <a:pt x="31" y="102"/>
                  </a:lnTo>
                  <a:lnTo>
                    <a:pt x="37" y="100"/>
                  </a:lnTo>
                  <a:lnTo>
                    <a:pt x="44" y="100"/>
                  </a:lnTo>
                  <a:lnTo>
                    <a:pt x="52" y="99"/>
                  </a:lnTo>
                  <a:lnTo>
                    <a:pt x="58" y="97"/>
                  </a:lnTo>
                  <a:lnTo>
                    <a:pt x="49" y="109"/>
                  </a:lnTo>
                  <a:lnTo>
                    <a:pt x="40" y="121"/>
                  </a:lnTo>
                  <a:lnTo>
                    <a:pt x="33" y="142"/>
                  </a:lnTo>
                  <a:lnTo>
                    <a:pt x="30" y="176"/>
                  </a:lnTo>
                  <a:lnTo>
                    <a:pt x="37" y="159"/>
                  </a:lnTo>
                  <a:lnTo>
                    <a:pt x="47" y="137"/>
                  </a:lnTo>
                  <a:lnTo>
                    <a:pt x="58" y="117"/>
                  </a:lnTo>
                  <a:lnTo>
                    <a:pt x="68" y="103"/>
                  </a:lnTo>
                  <a:lnTo>
                    <a:pt x="71" y="118"/>
                  </a:lnTo>
                  <a:lnTo>
                    <a:pt x="77" y="134"/>
                  </a:lnTo>
                  <a:lnTo>
                    <a:pt x="84" y="148"/>
                  </a:lnTo>
                  <a:lnTo>
                    <a:pt x="92" y="158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5" y="158"/>
                  </a:lnTo>
                  <a:lnTo>
                    <a:pt x="92" y="154"/>
                  </a:lnTo>
                  <a:lnTo>
                    <a:pt x="86" y="137"/>
                  </a:lnTo>
                  <a:lnTo>
                    <a:pt x="81" y="121"/>
                  </a:lnTo>
                  <a:lnTo>
                    <a:pt x="78" y="106"/>
                  </a:lnTo>
                  <a:lnTo>
                    <a:pt x="78" y="94"/>
                  </a:lnTo>
                  <a:lnTo>
                    <a:pt x="81" y="83"/>
                  </a:lnTo>
                  <a:lnTo>
                    <a:pt x="89" y="68"/>
                  </a:lnTo>
                  <a:lnTo>
                    <a:pt x="96" y="55"/>
                  </a:lnTo>
                  <a:lnTo>
                    <a:pt x="100" y="47"/>
                  </a:lnTo>
                  <a:lnTo>
                    <a:pt x="109" y="56"/>
                  </a:lnTo>
                  <a:lnTo>
                    <a:pt x="120" y="69"/>
                  </a:lnTo>
                  <a:lnTo>
                    <a:pt x="127" y="84"/>
                  </a:lnTo>
                  <a:lnTo>
                    <a:pt x="131" y="105"/>
                  </a:lnTo>
                  <a:lnTo>
                    <a:pt x="131" y="112"/>
                  </a:lnTo>
                  <a:lnTo>
                    <a:pt x="134" y="112"/>
                  </a:lnTo>
                  <a:lnTo>
                    <a:pt x="136" y="108"/>
                  </a:lnTo>
                  <a:lnTo>
                    <a:pt x="136" y="102"/>
                  </a:lnTo>
                  <a:lnTo>
                    <a:pt x="133" y="83"/>
                  </a:lnTo>
                  <a:lnTo>
                    <a:pt x="128" y="62"/>
                  </a:lnTo>
                  <a:lnTo>
                    <a:pt x="121" y="47"/>
                  </a:lnTo>
                  <a:lnTo>
                    <a:pt x="115" y="38"/>
                  </a:lnTo>
                  <a:lnTo>
                    <a:pt x="121" y="29"/>
                  </a:lnTo>
                  <a:lnTo>
                    <a:pt x="127" y="19"/>
                  </a:lnTo>
                  <a:lnTo>
                    <a:pt x="133" y="9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7" name="Freeform 301"/>
            <p:cNvSpPr>
              <a:spLocks/>
            </p:cNvSpPr>
            <p:nvPr/>
          </p:nvSpPr>
          <p:spPr bwMode="auto">
            <a:xfrm>
              <a:off x="1249" y="1403"/>
              <a:ext cx="193" cy="150"/>
            </a:xfrm>
            <a:custGeom>
              <a:avLst/>
              <a:gdLst>
                <a:gd name="T0" fmla="*/ 115 w 193"/>
                <a:gd name="T1" fmla="*/ 9 h 150"/>
                <a:gd name="T2" fmla="*/ 134 w 193"/>
                <a:gd name="T3" fmla="*/ 9 h 150"/>
                <a:gd name="T4" fmla="*/ 152 w 193"/>
                <a:gd name="T5" fmla="*/ 20 h 150"/>
                <a:gd name="T6" fmla="*/ 155 w 193"/>
                <a:gd name="T7" fmla="*/ 30 h 150"/>
                <a:gd name="T8" fmla="*/ 150 w 193"/>
                <a:gd name="T9" fmla="*/ 46 h 150"/>
                <a:gd name="T10" fmla="*/ 124 w 193"/>
                <a:gd name="T11" fmla="*/ 54 h 150"/>
                <a:gd name="T12" fmla="*/ 112 w 193"/>
                <a:gd name="T13" fmla="*/ 64 h 150"/>
                <a:gd name="T14" fmla="*/ 110 w 193"/>
                <a:gd name="T15" fmla="*/ 68 h 150"/>
                <a:gd name="T16" fmla="*/ 116 w 193"/>
                <a:gd name="T17" fmla="*/ 65 h 150"/>
                <a:gd name="T18" fmla="*/ 135 w 193"/>
                <a:gd name="T19" fmla="*/ 61 h 150"/>
                <a:gd name="T20" fmla="*/ 144 w 193"/>
                <a:gd name="T21" fmla="*/ 68 h 150"/>
                <a:gd name="T22" fmla="*/ 149 w 193"/>
                <a:gd name="T23" fmla="*/ 74 h 150"/>
                <a:gd name="T24" fmla="*/ 149 w 193"/>
                <a:gd name="T25" fmla="*/ 83 h 150"/>
                <a:gd name="T26" fmla="*/ 143 w 193"/>
                <a:gd name="T27" fmla="*/ 94 h 150"/>
                <a:gd name="T28" fmla="*/ 149 w 193"/>
                <a:gd name="T29" fmla="*/ 98 h 150"/>
                <a:gd name="T30" fmla="*/ 169 w 193"/>
                <a:gd name="T31" fmla="*/ 95 h 150"/>
                <a:gd name="T32" fmla="*/ 190 w 193"/>
                <a:gd name="T33" fmla="*/ 113 h 150"/>
                <a:gd name="T34" fmla="*/ 186 w 193"/>
                <a:gd name="T35" fmla="*/ 141 h 150"/>
                <a:gd name="T36" fmla="*/ 158 w 193"/>
                <a:gd name="T37" fmla="*/ 150 h 150"/>
                <a:gd name="T38" fmla="*/ 140 w 193"/>
                <a:gd name="T39" fmla="*/ 130 h 150"/>
                <a:gd name="T40" fmla="*/ 135 w 193"/>
                <a:gd name="T41" fmla="*/ 111 h 150"/>
                <a:gd name="T42" fmla="*/ 110 w 193"/>
                <a:gd name="T43" fmla="*/ 94 h 150"/>
                <a:gd name="T44" fmla="*/ 107 w 193"/>
                <a:gd name="T45" fmla="*/ 94 h 150"/>
                <a:gd name="T46" fmla="*/ 112 w 193"/>
                <a:gd name="T47" fmla="*/ 116 h 150"/>
                <a:gd name="T48" fmla="*/ 100 w 193"/>
                <a:gd name="T49" fmla="*/ 136 h 150"/>
                <a:gd name="T50" fmla="*/ 81 w 193"/>
                <a:gd name="T51" fmla="*/ 144 h 150"/>
                <a:gd name="T52" fmla="*/ 60 w 193"/>
                <a:gd name="T53" fmla="*/ 135 h 150"/>
                <a:gd name="T54" fmla="*/ 50 w 193"/>
                <a:gd name="T55" fmla="*/ 117 h 150"/>
                <a:gd name="T56" fmla="*/ 53 w 193"/>
                <a:gd name="T57" fmla="*/ 98 h 150"/>
                <a:gd name="T58" fmla="*/ 63 w 193"/>
                <a:gd name="T59" fmla="*/ 88 h 150"/>
                <a:gd name="T60" fmla="*/ 44 w 193"/>
                <a:gd name="T61" fmla="*/ 77 h 150"/>
                <a:gd name="T62" fmla="*/ 37 w 193"/>
                <a:gd name="T63" fmla="*/ 85 h 150"/>
                <a:gd name="T64" fmla="*/ 10 w 193"/>
                <a:gd name="T65" fmla="*/ 83 h 150"/>
                <a:gd name="T66" fmla="*/ 0 w 193"/>
                <a:gd name="T67" fmla="*/ 67 h 150"/>
                <a:gd name="T68" fmla="*/ 9 w 193"/>
                <a:gd name="T69" fmla="*/ 45 h 150"/>
                <a:gd name="T70" fmla="*/ 16 w 193"/>
                <a:gd name="T71" fmla="*/ 37 h 150"/>
                <a:gd name="T72" fmla="*/ 26 w 193"/>
                <a:gd name="T73" fmla="*/ 34 h 150"/>
                <a:gd name="T74" fmla="*/ 34 w 193"/>
                <a:gd name="T75" fmla="*/ 33 h 150"/>
                <a:gd name="T76" fmla="*/ 38 w 193"/>
                <a:gd name="T77" fmla="*/ 9 h 150"/>
                <a:gd name="T78" fmla="*/ 59 w 193"/>
                <a:gd name="T79" fmla="*/ 0 h 150"/>
                <a:gd name="T80" fmla="*/ 79 w 193"/>
                <a:gd name="T81" fmla="*/ 6 h 150"/>
                <a:gd name="T82" fmla="*/ 76 w 193"/>
                <a:gd name="T83" fmla="*/ 36 h 150"/>
                <a:gd name="T84" fmla="*/ 94 w 193"/>
                <a:gd name="T85" fmla="*/ 48 h 150"/>
                <a:gd name="T86" fmla="*/ 94 w 193"/>
                <a:gd name="T87" fmla="*/ 60 h 150"/>
                <a:gd name="T88" fmla="*/ 100 w 193"/>
                <a:gd name="T89" fmla="*/ 57 h 150"/>
                <a:gd name="T90" fmla="*/ 107 w 193"/>
                <a:gd name="T91" fmla="*/ 45 h 150"/>
                <a:gd name="T92" fmla="*/ 103 w 193"/>
                <a:gd name="T93" fmla="*/ 24 h 15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150"/>
                <a:gd name="T143" fmla="*/ 193 w 193"/>
                <a:gd name="T144" fmla="*/ 150 h 15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150">
                  <a:moveTo>
                    <a:pt x="106" y="15"/>
                  </a:moveTo>
                  <a:lnTo>
                    <a:pt x="109" y="12"/>
                  </a:lnTo>
                  <a:lnTo>
                    <a:pt x="115" y="9"/>
                  </a:lnTo>
                  <a:lnTo>
                    <a:pt x="121" y="8"/>
                  </a:lnTo>
                  <a:lnTo>
                    <a:pt x="128" y="9"/>
                  </a:lnTo>
                  <a:lnTo>
                    <a:pt x="134" y="9"/>
                  </a:lnTo>
                  <a:lnTo>
                    <a:pt x="140" y="11"/>
                  </a:lnTo>
                  <a:lnTo>
                    <a:pt x="146" y="14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3" y="23"/>
                  </a:lnTo>
                  <a:lnTo>
                    <a:pt x="155" y="30"/>
                  </a:lnTo>
                  <a:lnTo>
                    <a:pt x="155" y="37"/>
                  </a:lnTo>
                  <a:lnTo>
                    <a:pt x="153" y="42"/>
                  </a:lnTo>
                  <a:lnTo>
                    <a:pt x="150" y="46"/>
                  </a:lnTo>
                  <a:lnTo>
                    <a:pt x="147" y="52"/>
                  </a:lnTo>
                  <a:lnTo>
                    <a:pt x="138" y="55"/>
                  </a:lnTo>
                  <a:lnTo>
                    <a:pt x="124" y="54"/>
                  </a:lnTo>
                  <a:lnTo>
                    <a:pt x="119" y="57"/>
                  </a:lnTo>
                  <a:lnTo>
                    <a:pt x="116" y="61"/>
                  </a:lnTo>
                  <a:lnTo>
                    <a:pt x="112" y="64"/>
                  </a:lnTo>
                  <a:lnTo>
                    <a:pt x="109" y="65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70"/>
                  </a:lnTo>
                  <a:lnTo>
                    <a:pt x="112" y="71"/>
                  </a:lnTo>
                  <a:lnTo>
                    <a:pt x="116" y="65"/>
                  </a:lnTo>
                  <a:lnTo>
                    <a:pt x="122" y="61"/>
                  </a:lnTo>
                  <a:lnTo>
                    <a:pt x="128" y="60"/>
                  </a:lnTo>
                  <a:lnTo>
                    <a:pt x="135" y="61"/>
                  </a:lnTo>
                  <a:lnTo>
                    <a:pt x="140" y="64"/>
                  </a:lnTo>
                  <a:lnTo>
                    <a:pt x="143" y="65"/>
                  </a:lnTo>
                  <a:lnTo>
                    <a:pt x="144" y="68"/>
                  </a:lnTo>
                  <a:lnTo>
                    <a:pt x="147" y="71"/>
                  </a:lnTo>
                  <a:lnTo>
                    <a:pt x="149" y="73"/>
                  </a:lnTo>
                  <a:lnTo>
                    <a:pt x="149" y="74"/>
                  </a:lnTo>
                  <a:lnTo>
                    <a:pt x="149" y="77"/>
                  </a:lnTo>
                  <a:lnTo>
                    <a:pt x="149" y="79"/>
                  </a:lnTo>
                  <a:lnTo>
                    <a:pt x="149" y="83"/>
                  </a:lnTo>
                  <a:lnTo>
                    <a:pt x="147" y="86"/>
                  </a:lnTo>
                  <a:lnTo>
                    <a:pt x="146" y="91"/>
                  </a:lnTo>
                  <a:lnTo>
                    <a:pt x="143" y="94"/>
                  </a:lnTo>
                  <a:lnTo>
                    <a:pt x="144" y="95"/>
                  </a:lnTo>
                  <a:lnTo>
                    <a:pt x="146" y="96"/>
                  </a:lnTo>
                  <a:lnTo>
                    <a:pt x="149" y="98"/>
                  </a:lnTo>
                  <a:lnTo>
                    <a:pt x="150" y="99"/>
                  </a:lnTo>
                  <a:lnTo>
                    <a:pt x="159" y="95"/>
                  </a:lnTo>
                  <a:lnTo>
                    <a:pt x="169" y="95"/>
                  </a:lnTo>
                  <a:lnTo>
                    <a:pt x="178" y="98"/>
                  </a:lnTo>
                  <a:lnTo>
                    <a:pt x="186" y="104"/>
                  </a:lnTo>
                  <a:lnTo>
                    <a:pt x="190" y="113"/>
                  </a:lnTo>
                  <a:lnTo>
                    <a:pt x="193" y="123"/>
                  </a:lnTo>
                  <a:lnTo>
                    <a:pt x="190" y="133"/>
                  </a:lnTo>
                  <a:lnTo>
                    <a:pt x="186" y="141"/>
                  </a:lnTo>
                  <a:lnTo>
                    <a:pt x="177" y="147"/>
                  </a:lnTo>
                  <a:lnTo>
                    <a:pt x="168" y="150"/>
                  </a:lnTo>
                  <a:lnTo>
                    <a:pt x="158" y="150"/>
                  </a:lnTo>
                  <a:lnTo>
                    <a:pt x="149" y="145"/>
                  </a:lnTo>
                  <a:lnTo>
                    <a:pt x="143" y="138"/>
                  </a:lnTo>
                  <a:lnTo>
                    <a:pt x="140" y="130"/>
                  </a:lnTo>
                  <a:lnTo>
                    <a:pt x="140" y="123"/>
                  </a:lnTo>
                  <a:lnTo>
                    <a:pt x="141" y="116"/>
                  </a:lnTo>
                  <a:lnTo>
                    <a:pt x="135" y="111"/>
                  </a:lnTo>
                  <a:lnTo>
                    <a:pt x="127" y="105"/>
                  </a:lnTo>
                  <a:lnTo>
                    <a:pt x="116" y="98"/>
                  </a:lnTo>
                  <a:lnTo>
                    <a:pt x="110" y="94"/>
                  </a:lnTo>
                  <a:lnTo>
                    <a:pt x="109" y="92"/>
                  </a:lnTo>
                  <a:lnTo>
                    <a:pt x="107" y="92"/>
                  </a:lnTo>
                  <a:lnTo>
                    <a:pt x="107" y="94"/>
                  </a:lnTo>
                  <a:lnTo>
                    <a:pt x="107" y="95"/>
                  </a:lnTo>
                  <a:lnTo>
                    <a:pt x="112" y="105"/>
                  </a:lnTo>
                  <a:lnTo>
                    <a:pt x="112" y="116"/>
                  </a:lnTo>
                  <a:lnTo>
                    <a:pt x="107" y="126"/>
                  </a:lnTo>
                  <a:lnTo>
                    <a:pt x="103" y="133"/>
                  </a:lnTo>
                  <a:lnTo>
                    <a:pt x="100" y="136"/>
                  </a:lnTo>
                  <a:lnTo>
                    <a:pt x="94" y="139"/>
                  </a:lnTo>
                  <a:lnTo>
                    <a:pt x="87" y="142"/>
                  </a:lnTo>
                  <a:lnTo>
                    <a:pt x="81" y="144"/>
                  </a:lnTo>
                  <a:lnTo>
                    <a:pt x="73" y="142"/>
                  </a:lnTo>
                  <a:lnTo>
                    <a:pt x="66" y="139"/>
                  </a:lnTo>
                  <a:lnTo>
                    <a:pt x="60" y="135"/>
                  </a:lnTo>
                  <a:lnTo>
                    <a:pt x="56" y="129"/>
                  </a:lnTo>
                  <a:lnTo>
                    <a:pt x="53" y="123"/>
                  </a:lnTo>
                  <a:lnTo>
                    <a:pt x="50" y="117"/>
                  </a:lnTo>
                  <a:lnTo>
                    <a:pt x="50" y="110"/>
                  </a:lnTo>
                  <a:lnTo>
                    <a:pt x="50" y="101"/>
                  </a:lnTo>
                  <a:lnTo>
                    <a:pt x="53" y="98"/>
                  </a:lnTo>
                  <a:lnTo>
                    <a:pt x="56" y="94"/>
                  </a:lnTo>
                  <a:lnTo>
                    <a:pt x="59" y="91"/>
                  </a:lnTo>
                  <a:lnTo>
                    <a:pt x="63" y="88"/>
                  </a:lnTo>
                  <a:lnTo>
                    <a:pt x="56" y="86"/>
                  </a:lnTo>
                  <a:lnTo>
                    <a:pt x="50" y="82"/>
                  </a:lnTo>
                  <a:lnTo>
                    <a:pt x="44" y="77"/>
                  </a:lnTo>
                  <a:lnTo>
                    <a:pt x="41" y="71"/>
                  </a:lnTo>
                  <a:lnTo>
                    <a:pt x="40" y="79"/>
                  </a:lnTo>
                  <a:lnTo>
                    <a:pt x="37" y="85"/>
                  </a:lnTo>
                  <a:lnTo>
                    <a:pt x="29" y="88"/>
                  </a:lnTo>
                  <a:lnTo>
                    <a:pt x="17" y="86"/>
                  </a:lnTo>
                  <a:lnTo>
                    <a:pt x="10" y="83"/>
                  </a:lnTo>
                  <a:lnTo>
                    <a:pt x="4" y="77"/>
                  </a:lnTo>
                  <a:lnTo>
                    <a:pt x="1" y="71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4" y="52"/>
                  </a:lnTo>
                  <a:lnTo>
                    <a:pt x="9" y="45"/>
                  </a:lnTo>
                  <a:lnTo>
                    <a:pt x="11" y="40"/>
                  </a:lnTo>
                  <a:lnTo>
                    <a:pt x="13" y="39"/>
                  </a:lnTo>
                  <a:lnTo>
                    <a:pt x="16" y="37"/>
                  </a:lnTo>
                  <a:lnTo>
                    <a:pt x="19" y="36"/>
                  </a:lnTo>
                  <a:lnTo>
                    <a:pt x="22" y="34"/>
                  </a:lnTo>
                  <a:lnTo>
                    <a:pt x="26" y="34"/>
                  </a:lnTo>
                  <a:lnTo>
                    <a:pt x="29" y="33"/>
                  </a:lnTo>
                  <a:lnTo>
                    <a:pt x="31" y="33"/>
                  </a:lnTo>
                  <a:lnTo>
                    <a:pt x="34" y="33"/>
                  </a:lnTo>
                  <a:lnTo>
                    <a:pt x="34" y="26"/>
                  </a:lnTo>
                  <a:lnTo>
                    <a:pt x="34" y="17"/>
                  </a:lnTo>
                  <a:lnTo>
                    <a:pt x="38" y="9"/>
                  </a:lnTo>
                  <a:lnTo>
                    <a:pt x="47" y="3"/>
                  </a:lnTo>
                  <a:lnTo>
                    <a:pt x="51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1" y="2"/>
                  </a:lnTo>
                  <a:lnTo>
                    <a:pt x="79" y="6"/>
                  </a:lnTo>
                  <a:lnTo>
                    <a:pt x="84" y="17"/>
                  </a:lnTo>
                  <a:lnTo>
                    <a:pt x="84" y="27"/>
                  </a:lnTo>
                  <a:lnTo>
                    <a:pt x="76" y="36"/>
                  </a:lnTo>
                  <a:lnTo>
                    <a:pt x="82" y="37"/>
                  </a:lnTo>
                  <a:lnTo>
                    <a:pt x="90" y="40"/>
                  </a:lnTo>
                  <a:lnTo>
                    <a:pt x="94" y="48"/>
                  </a:lnTo>
                  <a:lnTo>
                    <a:pt x="96" y="55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1"/>
                  </a:lnTo>
                  <a:lnTo>
                    <a:pt x="97" y="60"/>
                  </a:lnTo>
                  <a:lnTo>
                    <a:pt x="100" y="57"/>
                  </a:lnTo>
                  <a:lnTo>
                    <a:pt x="103" y="52"/>
                  </a:lnTo>
                  <a:lnTo>
                    <a:pt x="106" y="49"/>
                  </a:lnTo>
                  <a:lnTo>
                    <a:pt x="107" y="45"/>
                  </a:lnTo>
                  <a:lnTo>
                    <a:pt x="104" y="37"/>
                  </a:lnTo>
                  <a:lnTo>
                    <a:pt x="103" y="31"/>
                  </a:lnTo>
                  <a:lnTo>
                    <a:pt x="103" y="24"/>
                  </a:lnTo>
                  <a:lnTo>
                    <a:pt x="106" y="15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8" name="Freeform 302"/>
            <p:cNvSpPr>
              <a:spLocks/>
            </p:cNvSpPr>
            <p:nvPr/>
          </p:nvSpPr>
          <p:spPr bwMode="auto">
            <a:xfrm>
              <a:off x="1091" y="1267"/>
              <a:ext cx="180" cy="176"/>
            </a:xfrm>
            <a:custGeom>
              <a:avLst/>
              <a:gdLst>
                <a:gd name="T0" fmla="*/ 174 w 180"/>
                <a:gd name="T1" fmla="*/ 173 h 176"/>
                <a:gd name="T2" fmla="*/ 165 w 180"/>
                <a:gd name="T3" fmla="*/ 169 h 176"/>
                <a:gd name="T4" fmla="*/ 146 w 180"/>
                <a:gd name="T5" fmla="*/ 164 h 176"/>
                <a:gd name="T6" fmla="*/ 128 w 180"/>
                <a:gd name="T7" fmla="*/ 166 h 176"/>
                <a:gd name="T8" fmla="*/ 107 w 180"/>
                <a:gd name="T9" fmla="*/ 166 h 176"/>
                <a:gd name="T10" fmla="*/ 94 w 180"/>
                <a:gd name="T11" fmla="*/ 160 h 176"/>
                <a:gd name="T12" fmla="*/ 102 w 180"/>
                <a:gd name="T13" fmla="*/ 157 h 176"/>
                <a:gd name="T14" fmla="*/ 134 w 180"/>
                <a:gd name="T15" fmla="*/ 153 h 176"/>
                <a:gd name="T16" fmla="*/ 125 w 180"/>
                <a:gd name="T17" fmla="*/ 132 h 176"/>
                <a:gd name="T18" fmla="*/ 106 w 180"/>
                <a:gd name="T19" fmla="*/ 122 h 176"/>
                <a:gd name="T20" fmla="*/ 75 w 180"/>
                <a:gd name="T21" fmla="*/ 126 h 176"/>
                <a:gd name="T22" fmla="*/ 45 w 180"/>
                <a:gd name="T23" fmla="*/ 123 h 176"/>
                <a:gd name="T24" fmla="*/ 35 w 180"/>
                <a:gd name="T25" fmla="*/ 113 h 176"/>
                <a:gd name="T26" fmla="*/ 50 w 180"/>
                <a:gd name="T27" fmla="*/ 116 h 176"/>
                <a:gd name="T28" fmla="*/ 71 w 180"/>
                <a:gd name="T29" fmla="*/ 114 h 176"/>
                <a:gd name="T30" fmla="*/ 91 w 180"/>
                <a:gd name="T31" fmla="*/ 110 h 176"/>
                <a:gd name="T32" fmla="*/ 87 w 180"/>
                <a:gd name="T33" fmla="*/ 92 h 176"/>
                <a:gd name="T34" fmla="*/ 63 w 180"/>
                <a:gd name="T35" fmla="*/ 85 h 176"/>
                <a:gd name="T36" fmla="*/ 31 w 180"/>
                <a:gd name="T37" fmla="*/ 86 h 176"/>
                <a:gd name="T38" fmla="*/ 6 w 180"/>
                <a:gd name="T39" fmla="*/ 76 h 176"/>
                <a:gd name="T40" fmla="*/ 0 w 180"/>
                <a:gd name="T41" fmla="*/ 65 h 176"/>
                <a:gd name="T42" fmla="*/ 11 w 180"/>
                <a:gd name="T43" fmla="*/ 71 h 176"/>
                <a:gd name="T44" fmla="*/ 31 w 180"/>
                <a:gd name="T45" fmla="*/ 74 h 176"/>
                <a:gd name="T46" fmla="*/ 53 w 180"/>
                <a:gd name="T47" fmla="*/ 73 h 176"/>
                <a:gd name="T48" fmla="*/ 44 w 180"/>
                <a:gd name="T49" fmla="*/ 57 h 176"/>
                <a:gd name="T50" fmla="*/ 20 w 180"/>
                <a:gd name="T51" fmla="*/ 31 h 176"/>
                <a:gd name="T52" fmla="*/ 4 w 180"/>
                <a:gd name="T53" fmla="*/ 11 h 176"/>
                <a:gd name="T54" fmla="*/ 6 w 180"/>
                <a:gd name="T55" fmla="*/ 2 h 176"/>
                <a:gd name="T56" fmla="*/ 19 w 180"/>
                <a:gd name="T57" fmla="*/ 17 h 176"/>
                <a:gd name="T58" fmla="*/ 42 w 180"/>
                <a:gd name="T59" fmla="*/ 42 h 176"/>
                <a:gd name="T60" fmla="*/ 62 w 180"/>
                <a:gd name="T61" fmla="*/ 60 h 176"/>
                <a:gd name="T62" fmla="*/ 71 w 180"/>
                <a:gd name="T63" fmla="*/ 30 h 176"/>
                <a:gd name="T64" fmla="*/ 69 w 180"/>
                <a:gd name="T65" fmla="*/ 11 h 176"/>
                <a:gd name="T66" fmla="*/ 78 w 180"/>
                <a:gd name="T67" fmla="*/ 31 h 176"/>
                <a:gd name="T68" fmla="*/ 81 w 180"/>
                <a:gd name="T69" fmla="*/ 68 h 176"/>
                <a:gd name="T70" fmla="*/ 102 w 180"/>
                <a:gd name="T71" fmla="*/ 91 h 176"/>
                <a:gd name="T72" fmla="*/ 124 w 180"/>
                <a:gd name="T73" fmla="*/ 83 h 176"/>
                <a:gd name="T74" fmla="*/ 127 w 180"/>
                <a:gd name="T75" fmla="*/ 48 h 176"/>
                <a:gd name="T76" fmla="*/ 133 w 180"/>
                <a:gd name="T77" fmla="*/ 51 h 176"/>
                <a:gd name="T78" fmla="*/ 137 w 180"/>
                <a:gd name="T79" fmla="*/ 98 h 176"/>
                <a:gd name="T80" fmla="*/ 147 w 180"/>
                <a:gd name="T81" fmla="*/ 126 h 176"/>
                <a:gd name="T82" fmla="*/ 162 w 180"/>
                <a:gd name="T83" fmla="*/ 135 h 176"/>
                <a:gd name="T84" fmla="*/ 169 w 180"/>
                <a:gd name="T85" fmla="*/ 119 h 176"/>
                <a:gd name="T86" fmla="*/ 177 w 180"/>
                <a:gd name="T87" fmla="*/ 116 h 176"/>
                <a:gd name="T88" fmla="*/ 174 w 180"/>
                <a:gd name="T89" fmla="*/ 138 h 176"/>
                <a:gd name="T90" fmla="*/ 171 w 180"/>
                <a:gd name="T91" fmla="*/ 156 h 176"/>
                <a:gd name="T92" fmla="*/ 180 w 180"/>
                <a:gd name="T93" fmla="*/ 170 h 17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0"/>
                <a:gd name="T142" fmla="*/ 0 h 176"/>
                <a:gd name="T143" fmla="*/ 180 w 180"/>
                <a:gd name="T144" fmla="*/ 176 h 17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0" h="176">
                  <a:moveTo>
                    <a:pt x="180" y="170"/>
                  </a:moveTo>
                  <a:lnTo>
                    <a:pt x="177" y="172"/>
                  </a:lnTo>
                  <a:lnTo>
                    <a:pt x="174" y="173"/>
                  </a:lnTo>
                  <a:lnTo>
                    <a:pt x="171" y="175"/>
                  </a:lnTo>
                  <a:lnTo>
                    <a:pt x="169" y="176"/>
                  </a:lnTo>
                  <a:lnTo>
                    <a:pt x="165" y="169"/>
                  </a:lnTo>
                  <a:lnTo>
                    <a:pt x="161" y="164"/>
                  </a:lnTo>
                  <a:lnTo>
                    <a:pt x="155" y="163"/>
                  </a:lnTo>
                  <a:lnTo>
                    <a:pt x="146" y="164"/>
                  </a:lnTo>
                  <a:lnTo>
                    <a:pt x="140" y="166"/>
                  </a:lnTo>
                  <a:lnTo>
                    <a:pt x="134" y="166"/>
                  </a:lnTo>
                  <a:lnTo>
                    <a:pt x="128" y="166"/>
                  </a:lnTo>
                  <a:lnTo>
                    <a:pt x="121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3" y="164"/>
                  </a:lnTo>
                  <a:lnTo>
                    <a:pt x="99" y="163"/>
                  </a:lnTo>
                  <a:lnTo>
                    <a:pt x="94" y="160"/>
                  </a:lnTo>
                  <a:lnTo>
                    <a:pt x="93" y="157"/>
                  </a:lnTo>
                  <a:lnTo>
                    <a:pt x="94" y="156"/>
                  </a:lnTo>
                  <a:lnTo>
                    <a:pt x="102" y="157"/>
                  </a:lnTo>
                  <a:lnTo>
                    <a:pt x="112" y="157"/>
                  </a:lnTo>
                  <a:lnTo>
                    <a:pt x="124" y="156"/>
                  </a:lnTo>
                  <a:lnTo>
                    <a:pt x="134" y="153"/>
                  </a:lnTo>
                  <a:lnTo>
                    <a:pt x="141" y="150"/>
                  </a:lnTo>
                  <a:lnTo>
                    <a:pt x="134" y="141"/>
                  </a:lnTo>
                  <a:lnTo>
                    <a:pt x="125" y="132"/>
                  </a:lnTo>
                  <a:lnTo>
                    <a:pt x="118" y="125"/>
                  </a:lnTo>
                  <a:lnTo>
                    <a:pt x="113" y="120"/>
                  </a:lnTo>
                  <a:lnTo>
                    <a:pt x="106" y="122"/>
                  </a:lnTo>
                  <a:lnTo>
                    <a:pt x="96" y="123"/>
                  </a:lnTo>
                  <a:lnTo>
                    <a:pt x="85" y="125"/>
                  </a:lnTo>
                  <a:lnTo>
                    <a:pt x="75" y="126"/>
                  </a:lnTo>
                  <a:lnTo>
                    <a:pt x="63" y="126"/>
                  </a:lnTo>
                  <a:lnTo>
                    <a:pt x="54" y="125"/>
                  </a:lnTo>
                  <a:lnTo>
                    <a:pt x="45" y="123"/>
                  </a:lnTo>
                  <a:lnTo>
                    <a:pt x="40" y="120"/>
                  </a:lnTo>
                  <a:lnTo>
                    <a:pt x="35" y="116"/>
                  </a:lnTo>
                  <a:lnTo>
                    <a:pt x="35" y="113"/>
                  </a:lnTo>
                  <a:lnTo>
                    <a:pt x="38" y="113"/>
                  </a:lnTo>
                  <a:lnTo>
                    <a:pt x="44" y="114"/>
                  </a:lnTo>
                  <a:lnTo>
                    <a:pt x="50" y="116"/>
                  </a:lnTo>
                  <a:lnTo>
                    <a:pt x="56" y="116"/>
                  </a:lnTo>
                  <a:lnTo>
                    <a:pt x="63" y="116"/>
                  </a:lnTo>
                  <a:lnTo>
                    <a:pt x="71" y="114"/>
                  </a:lnTo>
                  <a:lnTo>
                    <a:pt x="78" y="113"/>
                  </a:lnTo>
                  <a:lnTo>
                    <a:pt x="85" y="111"/>
                  </a:lnTo>
                  <a:lnTo>
                    <a:pt x="91" y="110"/>
                  </a:lnTo>
                  <a:lnTo>
                    <a:pt x="97" y="107"/>
                  </a:lnTo>
                  <a:lnTo>
                    <a:pt x="93" y="99"/>
                  </a:lnTo>
                  <a:lnTo>
                    <a:pt x="87" y="92"/>
                  </a:lnTo>
                  <a:lnTo>
                    <a:pt x="79" y="86"/>
                  </a:lnTo>
                  <a:lnTo>
                    <a:pt x="72" y="82"/>
                  </a:lnTo>
                  <a:lnTo>
                    <a:pt x="63" y="85"/>
                  </a:lnTo>
                  <a:lnTo>
                    <a:pt x="53" y="86"/>
                  </a:lnTo>
                  <a:lnTo>
                    <a:pt x="41" y="86"/>
                  </a:lnTo>
                  <a:lnTo>
                    <a:pt x="31" y="86"/>
                  </a:lnTo>
                  <a:lnTo>
                    <a:pt x="22" y="83"/>
                  </a:lnTo>
                  <a:lnTo>
                    <a:pt x="13" y="80"/>
                  </a:lnTo>
                  <a:lnTo>
                    <a:pt x="6" y="76"/>
                  </a:lnTo>
                  <a:lnTo>
                    <a:pt x="1" y="70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7" y="70"/>
                  </a:lnTo>
                  <a:lnTo>
                    <a:pt x="11" y="71"/>
                  </a:lnTo>
                  <a:lnTo>
                    <a:pt x="16" y="73"/>
                  </a:lnTo>
                  <a:lnTo>
                    <a:pt x="23" y="74"/>
                  </a:lnTo>
                  <a:lnTo>
                    <a:pt x="31" y="74"/>
                  </a:lnTo>
                  <a:lnTo>
                    <a:pt x="38" y="74"/>
                  </a:lnTo>
                  <a:lnTo>
                    <a:pt x="45" y="74"/>
                  </a:lnTo>
                  <a:lnTo>
                    <a:pt x="53" y="73"/>
                  </a:lnTo>
                  <a:lnTo>
                    <a:pt x="59" y="71"/>
                  </a:lnTo>
                  <a:lnTo>
                    <a:pt x="51" y="64"/>
                  </a:lnTo>
                  <a:lnTo>
                    <a:pt x="44" y="57"/>
                  </a:lnTo>
                  <a:lnTo>
                    <a:pt x="37" y="49"/>
                  </a:lnTo>
                  <a:lnTo>
                    <a:pt x="28" y="40"/>
                  </a:lnTo>
                  <a:lnTo>
                    <a:pt x="20" y="31"/>
                  </a:lnTo>
                  <a:lnTo>
                    <a:pt x="13" y="24"/>
                  </a:lnTo>
                  <a:lnTo>
                    <a:pt x="9" y="17"/>
                  </a:lnTo>
                  <a:lnTo>
                    <a:pt x="4" y="11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2"/>
                  </a:lnTo>
                  <a:lnTo>
                    <a:pt x="10" y="6"/>
                  </a:lnTo>
                  <a:lnTo>
                    <a:pt x="13" y="11"/>
                  </a:lnTo>
                  <a:lnTo>
                    <a:pt x="19" y="17"/>
                  </a:lnTo>
                  <a:lnTo>
                    <a:pt x="26" y="26"/>
                  </a:lnTo>
                  <a:lnTo>
                    <a:pt x="34" y="33"/>
                  </a:lnTo>
                  <a:lnTo>
                    <a:pt x="42" y="42"/>
                  </a:lnTo>
                  <a:lnTo>
                    <a:pt x="50" y="49"/>
                  </a:lnTo>
                  <a:lnTo>
                    <a:pt x="57" y="57"/>
                  </a:lnTo>
                  <a:lnTo>
                    <a:pt x="62" y="60"/>
                  </a:lnTo>
                  <a:lnTo>
                    <a:pt x="66" y="51"/>
                  </a:lnTo>
                  <a:lnTo>
                    <a:pt x="69" y="40"/>
                  </a:lnTo>
                  <a:lnTo>
                    <a:pt x="71" y="30"/>
                  </a:lnTo>
                  <a:lnTo>
                    <a:pt x="69" y="21"/>
                  </a:lnTo>
                  <a:lnTo>
                    <a:pt x="68" y="15"/>
                  </a:lnTo>
                  <a:lnTo>
                    <a:pt x="69" y="11"/>
                  </a:lnTo>
                  <a:lnTo>
                    <a:pt x="71" y="12"/>
                  </a:lnTo>
                  <a:lnTo>
                    <a:pt x="73" y="15"/>
                  </a:lnTo>
                  <a:lnTo>
                    <a:pt x="78" y="31"/>
                  </a:lnTo>
                  <a:lnTo>
                    <a:pt x="81" y="48"/>
                  </a:lnTo>
                  <a:lnTo>
                    <a:pt x="81" y="61"/>
                  </a:lnTo>
                  <a:lnTo>
                    <a:pt x="81" y="68"/>
                  </a:lnTo>
                  <a:lnTo>
                    <a:pt x="88" y="74"/>
                  </a:lnTo>
                  <a:lnTo>
                    <a:pt x="96" y="83"/>
                  </a:lnTo>
                  <a:lnTo>
                    <a:pt x="102" y="91"/>
                  </a:lnTo>
                  <a:lnTo>
                    <a:pt x="107" y="95"/>
                  </a:lnTo>
                  <a:lnTo>
                    <a:pt x="116" y="92"/>
                  </a:lnTo>
                  <a:lnTo>
                    <a:pt x="124" y="83"/>
                  </a:lnTo>
                  <a:lnTo>
                    <a:pt x="128" y="71"/>
                  </a:lnTo>
                  <a:lnTo>
                    <a:pt x="128" y="58"/>
                  </a:lnTo>
                  <a:lnTo>
                    <a:pt x="127" y="48"/>
                  </a:lnTo>
                  <a:lnTo>
                    <a:pt x="128" y="43"/>
                  </a:lnTo>
                  <a:lnTo>
                    <a:pt x="130" y="45"/>
                  </a:lnTo>
                  <a:lnTo>
                    <a:pt x="133" y="51"/>
                  </a:lnTo>
                  <a:lnTo>
                    <a:pt x="136" y="65"/>
                  </a:lnTo>
                  <a:lnTo>
                    <a:pt x="137" y="82"/>
                  </a:lnTo>
                  <a:lnTo>
                    <a:pt x="137" y="98"/>
                  </a:lnTo>
                  <a:lnTo>
                    <a:pt x="131" y="110"/>
                  </a:lnTo>
                  <a:lnTo>
                    <a:pt x="140" y="119"/>
                  </a:lnTo>
                  <a:lnTo>
                    <a:pt x="147" y="126"/>
                  </a:lnTo>
                  <a:lnTo>
                    <a:pt x="152" y="133"/>
                  </a:lnTo>
                  <a:lnTo>
                    <a:pt x="156" y="139"/>
                  </a:lnTo>
                  <a:lnTo>
                    <a:pt x="162" y="135"/>
                  </a:lnTo>
                  <a:lnTo>
                    <a:pt x="165" y="129"/>
                  </a:lnTo>
                  <a:lnTo>
                    <a:pt x="168" y="123"/>
                  </a:lnTo>
                  <a:lnTo>
                    <a:pt x="169" y="119"/>
                  </a:lnTo>
                  <a:lnTo>
                    <a:pt x="171" y="116"/>
                  </a:lnTo>
                  <a:lnTo>
                    <a:pt x="174" y="114"/>
                  </a:lnTo>
                  <a:lnTo>
                    <a:pt x="177" y="116"/>
                  </a:lnTo>
                  <a:lnTo>
                    <a:pt x="178" y="122"/>
                  </a:lnTo>
                  <a:lnTo>
                    <a:pt x="177" y="130"/>
                  </a:lnTo>
                  <a:lnTo>
                    <a:pt x="174" y="138"/>
                  </a:lnTo>
                  <a:lnTo>
                    <a:pt x="171" y="147"/>
                  </a:lnTo>
                  <a:lnTo>
                    <a:pt x="168" y="151"/>
                  </a:lnTo>
                  <a:lnTo>
                    <a:pt x="171" y="156"/>
                  </a:lnTo>
                  <a:lnTo>
                    <a:pt x="174" y="160"/>
                  </a:lnTo>
                  <a:lnTo>
                    <a:pt x="177" y="166"/>
                  </a:lnTo>
                  <a:lnTo>
                    <a:pt x="180" y="17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29" name="Freeform 303"/>
            <p:cNvSpPr>
              <a:spLocks/>
            </p:cNvSpPr>
            <p:nvPr/>
          </p:nvSpPr>
          <p:spPr bwMode="auto">
            <a:xfrm>
              <a:off x="1325" y="1225"/>
              <a:ext cx="145" cy="193"/>
            </a:xfrm>
            <a:custGeom>
              <a:avLst/>
              <a:gdLst>
                <a:gd name="T0" fmla="*/ 20 w 145"/>
                <a:gd name="T1" fmla="*/ 184 h 193"/>
                <a:gd name="T2" fmla="*/ 0 w 145"/>
                <a:gd name="T3" fmla="*/ 146 h 193"/>
                <a:gd name="T4" fmla="*/ 3 w 145"/>
                <a:gd name="T5" fmla="*/ 116 h 193"/>
                <a:gd name="T6" fmla="*/ 8 w 145"/>
                <a:gd name="T7" fmla="*/ 118 h 193"/>
                <a:gd name="T8" fmla="*/ 9 w 145"/>
                <a:gd name="T9" fmla="*/ 138 h 193"/>
                <a:gd name="T10" fmla="*/ 21 w 145"/>
                <a:gd name="T11" fmla="*/ 171 h 193"/>
                <a:gd name="T12" fmla="*/ 37 w 145"/>
                <a:gd name="T13" fmla="*/ 177 h 193"/>
                <a:gd name="T14" fmla="*/ 42 w 145"/>
                <a:gd name="T15" fmla="*/ 167 h 193"/>
                <a:gd name="T16" fmla="*/ 39 w 145"/>
                <a:gd name="T17" fmla="*/ 146 h 193"/>
                <a:gd name="T18" fmla="*/ 31 w 145"/>
                <a:gd name="T19" fmla="*/ 105 h 193"/>
                <a:gd name="T20" fmla="*/ 33 w 145"/>
                <a:gd name="T21" fmla="*/ 84 h 193"/>
                <a:gd name="T22" fmla="*/ 37 w 145"/>
                <a:gd name="T23" fmla="*/ 84 h 193"/>
                <a:gd name="T24" fmla="*/ 39 w 145"/>
                <a:gd name="T25" fmla="*/ 105 h 193"/>
                <a:gd name="T26" fmla="*/ 46 w 145"/>
                <a:gd name="T27" fmla="*/ 137 h 193"/>
                <a:gd name="T28" fmla="*/ 58 w 145"/>
                <a:gd name="T29" fmla="*/ 138 h 193"/>
                <a:gd name="T30" fmla="*/ 68 w 145"/>
                <a:gd name="T31" fmla="*/ 115 h 193"/>
                <a:gd name="T32" fmla="*/ 64 w 145"/>
                <a:gd name="T33" fmla="*/ 84 h 193"/>
                <a:gd name="T34" fmla="*/ 64 w 145"/>
                <a:gd name="T35" fmla="*/ 41 h 193"/>
                <a:gd name="T36" fmla="*/ 76 w 145"/>
                <a:gd name="T37" fmla="*/ 22 h 193"/>
                <a:gd name="T38" fmla="*/ 79 w 145"/>
                <a:gd name="T39" fmla="*/ 23 h 193"/>
                <a:gd name="T40" fmla="*/ 73 w 145"/>
                <a:gd name="T41" fmla="*/ 45 h 193"/>
                <a:gd name="T42" fmla="*/ 74 w 145"/>
                <a:gd name="T43" fmla="*/ 78 h 193"/>
                <a:gd name="T44" fmla="*/ 88 w 145"/>
                <a:gd name="T45" fmla="*/ 76 h 193"/>
                <a:gd name="T46" fmla="*/ 98 w 145"/>
                <a:gd name="T47" fmla="*/ 54 h 193"/>
                <a:gd name="T48" fmla="*/ 102 w 145"/>
                <a:gd name="T49" fmla="*/ 34 h 193"/>
                <a:gd name="T50" fmla="*/ 114 w 145"/>
                <a:gd name="T51" fmla="*/ 11 h 193"/>
                <a:gd name="T52" fmla="*/ 124 w 145"/>
                <a:gd name="T53" fmla="*/ 1 h 193"/>
                <a:gd name="T54" fmla="*/ 132 w 145"/>
                <a:gd name="T55" fmla="*/ 1 h 193"/>
                <a:gd name="T56" fmla="*/ 120 w 145"/>
                <a:gd name="T57" fmla="*/ 19 h 193"/>
                <a:gd name="T58" fmla="*/ 105 w 145"/>
                <a:gd name="T59" fmla="*/ 42 h 193"/>
                <a:gd name="T60" fmla="*/ 102 w 145"/>
                <a:gd name="T61" fmla="*/ 62 h 193"/>
                <a:gd name="T62" fmla="*/ 95 w 145"/>
                <a:gd name="T63" fmla="*/ 84 h 193"/>
                <a:gd name="T64" fmla="*/ 98 w 145"/>
                <a:gd name="T65" fmla="*/ 90 h 193"/>
                <a:gd name="T66" fmla="*/ 113 w 145"/>
                <a:gd name="T67" fmla="*/ 84 h 193"/>
                <a:gd name="T68" fmla="*/ 127 w 145"/>
                <a:gd name="T69" fmla="*/ 76 h 193"/>
                <a:gd name="T70" fmla="*/ 136 w 145"/>
                <a:gd name="T71" fmla="*/ 69 h 193"/>
                <a:gd name="T72" fmla="*/ 142 w 145"/>
                <a:gd name="T73" fmla="*/ 63 h 193"/>
                <a:gd name="T74" fmla="*/ 145 w 145"/>
                <a:gd name="T75" fmla="*/ 65 h 193"/>
                <a:gd name="T76" fmla="*/ 138 w 145"/>
                <a:gd name="T77" fmla="*/ 78 h 193"/>
                <a:gd name="T78" fmla="*/ 123 w 145"/>
                <a:gd name="T79" fmla="*/ 91 h 193"/>
                <a:gd name="T80" fmla="*/ 107 w 145"/>
                <a:gd name="T81" fmla="*/ 99 h 193"/>
                <a:gd name="T82" fmla="*/ 93 w 145"/>
                <a:gd name="T83" fmla="*/ 103 h 193"/>
                <a:gd name="T84" fmla="*/ 83 w 145"/>
                <a:gd name="T85" fmla="*/ 115 h 193"/>
                <a:gd name="T86" fmla="*/ 68 w 145"/>
                <a:gd name="T87" fmla="*/ 144 h 193"/>
                <a:gd name="T88" fmla="*/ 71 w 145"/>
                <a:gd name="T89" fmla="*/ 156 h 193"/>
                <a:gd name="T90" fmla="*/ 86 w 145"/>
                <a:gd name="T91" fmla="*/ 158 h 193"/>
                <a:gd name="T92" fmla="*/ 101 w 145"/>
                <a:gd name="T93" fmla="*/ 155 h 193"/>
                <a:gd name="T94" fmla="*/ 114 w 145"/>
                <a:gd name="T95" fmla="*/ 147 h 193"/>
                <a:gd name="T96" fmla="*/ 123 w 145"/>
                <a:gd name="T97" fmla="*/ 136 h 193"/>
                <a:gd name="T98" fmla="*/ 126 w 145"/>
                <a:gd name="T99" fmla="*/ 136 h 193"/>
                <a:gd name="T100" fmla="*/ 120 w 145"/>
                <a:gd name="T101" fmla="*/ 149 h 193"/>
                <a:gd name="T102" fmla="*/ 107 w 145"/>
                <a:gd name="T103" fmla="*/ 162 h 193"/>
                <a:gd name="T104" fmla="*/ 89 w 145"/>
                <a:gd name="T105" fmla="*/ 168 h 193"/>
                <a:gd name="T106" fmla="*/ 71 w 145"/>
                <a:gd name="T107" fmla="*/ 170 h 193"/>
                <a:gd name="T108" fmla="*/ 59 w 145"/>
                <a:gd name="T109" fmla="*/ 172 h 193"/>
                <a:gd name="T110" fmla="*/ 54 w 145"/>
                <a:gd name="T111" fmla="*/ 183 h 193"/>
                <a:gd name="T112" fmla="*/ 45 w 145"/>
                <a:gd name="T113" fmla="*/ 186 h 193"/>
                <a:gd name="T114" fmla="*/ 33 w 145"/>
                <a:gd name="T115" fmla="*/ 190 h 19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5"/>
                <a:gd name="T175" fmla="*/ 0 h 193"/>
                <a:gd name="T176" fmla="*/ 145 w 145"/>
                <a:gd name="T177" fmla="*/ 193 h 19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5" h="193">
                  <a:moveTo>
                    <a:pt x="30" y="193"/>
                  </a:moveTo>
                  <a:lnTo>
                    <a:pt x="20" y="184"/>
                  </a:lnTo>
                  <a:lnTo>
                    <a:pt x="9" y="167"/>
                  </a:lnTo>
                  <a:lnTo>
                    <a:pt x="0" y="146"/>
                  </a:lnTo>
                  <a:lnTo>
                    <a:pt x="0" y="122"/>
                  </a:lnTo>
                  <a:lnTo>
                    <a:pt x="3" y="116"/>
                  </a:lnTo>
                  <a:lnTo>
                    <a:pt x="5" y="116"/>
                  </a:lnTo>
                  <a:lnTo>
                    <a:pt x="8" y="118"/>
                  </a:lnTo>
                  <a:lnTo>
                    <a:pt x="8" y="122"/>
                  </a:lnTo>
                  <a:lnTo>
                    <a:pt x="9" y="138"/>
                  </a:lnTo>
                  <a:lnTo>
                    <a:pt x="14" y="156"/>
                  </a:lnTo>
                  <a:lnTo>
                    <a:pt x="21" y="171"/>
                  </a:lnTo>
                  <a:lnTo>
                    <a:pt x="33" y="181"/>
                  </a:lnTo>
                  <a:lnTo>
                    <a:pt x="37" y="177"/>
                  </a:lnTo>
                  <a:lnTo>
                    <a:pt x="40" y="171"/>
                  </a:lnTo>
                  <a:lnTo>
                    <a:pt x="42" y="167"/>
                  </a:lnTo>
                  <a:lnTo>
                    <a:pt x="45" y="164"/>
                  </a:lnTo>
                  <a:lnTo>
                    <a:pt x="39" y="146"/>
                  </a:lnTo>
                  <a:lnTo>
                    <a:pt x="34" y="125"/>
                  </a:lnTo>
                  <a:lnTo>
                    <a:pt x="31" y="105"/>
                  </a:lnTo>
                  <a:lnTo>
                    <a:pt x="31" y="91"/>
                  </a:lnTo>
                  <a:lnTo>
                    <a:pt x="33" y="84"/>
                  </a:lnTo>
                  <a:lnTo>
                    <a:pt x="36" y="82"/>
                  </a:lnTo>
                  <a:lnTo>
                    <a:pt x="37" y="84"/>
                  </a:lnTo>
                  <a:lnTo>
                    <a:pt x="39" y="91"/>
                  </a:lnTo>
                  <a:lnTo>
                    <a:pt x="39" y="105"/>
                  </a:lnTo>
                  <a:lnTo>
                    <a:pt x="42" y="121"/>
                  </a:lnTo>
                  <a:lnTo>
                    <a:pt x="46" y="137"/>
                  </a:lnTo>
                  <a:lnTo>
                    <a:pt x="52" y="147"/>
                  </a:lnTo>
                  <a:lnTo>
                    <a:pt x="58" y="138"/>
                  </a:lnTo>
                  <a:lnTo>
                    <a:pt x="64" y="127"/>
                  </a:lnTo>
                  <a:lnTo>
                    <a:pt x="68" y="115"/>
                  </a:lnTo>
                  <a:lnTo>
                    <a:pt x="71" y="106"/>
                  </a:lnTo>
                  <a:lnTo>
                    <a:pt x="64" y="84"/>
                  </a:lnTo>
                  <a:lnTo>
                    <a:pt x="61" y="62"/>
                  </a:lnTo>
                  <a:lnTo>
                    <a:pt x="64" y="41"/>
                  </a:lnTo>
                  <a:lnTo>
                    <a:pt x="71" y="25"/>
                  </a:lnTo>
                  <a:lnTo>
                    <a:pt x="76" y="22"/>
                  </a:lnTo>
                  <a:lnTo>
                    <a:pt x="77" y="22"/>
                  </a:lnTo>
                  <a:lnTo>
                    <a:pt x="79" y="23"/>
                  </a:lnTo>
                  <a:lnTo>
                    <a:pt x="77" y="28"/>
                  </a:lnTo>
                  <a:lnTo>
                    <a:pt x="73" y="45"/>
                  </a:lnTo>
                  <a:lnTo>
                    <a:pt x="71" y="63"/>
                  </a:lnTo>
                  <a:lnTo>
                    <a:pt x="74" y="78"/>
                  </a:lnTo>
                  <a:lnTo>
                    <a:pt x="79" y="88"/>
                  </a:lnTo>
                  <a:lnTo>
                    <a:pt x="88" y="76"/>
                  </a:lnTo>
                  <a:lnTo>
                    <a:pt x="93" y="65"/>
                  </a:lnTo>
                  <a:lnTo>
                    <a:pt x="98" y="54"/>
                  </a:lnTo>
                  <a:lnTo>
                    <a:pt x="99" y="44"/>
                  </a:lnTo>
                  <a:lnTo>
                    <a:pt x="102" y="34"/>
                  </a:lnTo>
                  <a:lnTo>
                    <a:pt x="108" y="22"/>
                  </a:lnTo>
                  <a:lnTo>
                    <a:pt x="114" y="11"/>
                  </a:lnTo>
                  <a:lnTo>
                    <a:pt x="120" y="4"/>
                  </a:lnTo>
                  <a:lnTo>
                    <a:pt x="124" y="1"/>
                  </a:lnTo>
                  <a:lnTo>
                    <a:pt x="130" y="0"/>
                  </a:lnTo>
                  <a:lnTo>
                    <a:pt x="132" y="1"/>
                  </a:lnTo>
                  <a:lnTo>
                    <a:pt x="130" y="5"/>
                  </a:lnTo>
                  <a:lnTo>
                    <a:pt x="120" y="19"/>
                  </a:lnTo>
                  <a:lnTo>
                    <a:pt x="111" y="31"/>
                  </a:lnTo>
                  <a:lnTo>
                    <a:pt x="105" y="42"/>
                  </a:lnTo>
                  <a:lnTo>
                    <a:pt x="104" y="51"/>
                  </a:lnTo>
                  <a:lnTo>
                    <a:pt x="102" y="62"/>
                  </a:lnTo>
                  <a:lnTo>
                    <a:pt x="99" y="73"/>
                  </a:lnTo>
                  <a:lnTo>
                    <a:pt x="95" y="84"/>
                  </a:lnTo>
                  <a:lnTo>
                    <a:pt x="90" y="91"/>
                  </a:lnTo>
                  <a:lnTo>
                    <a:pt x="98" y="90"/>
                  </a:lnTo>
                  <a:lnTo>
                    <a:pt x="105" y="87"/>
                  </a:lnTo>
                  <a:lnTo>
                    <a:pt x="113" y="84"/>
                  </a:lnTo>
                  <a:lnTo>
                    <a:pt x="120" y="81"/>
                  </a:lnTo>
                  <a:lnTo>
                    <a:pt x="127" y="76"/>
                  </a:lnTo>
                  <a:lnTo>
                    <a:pt x="132" y="72"/>
                  </a:lnTo>
                  <a:lnTo>
                    <a:pt x="136" y="69"/>
                  </a:lnTo>
                  <a:lnTo>
                    <a:pt x="139" y="66"/>
                  </a:lnTo>
                  <a:lnTo>
                    <a:pt x="142" y="63"/>
                  </a:lnTo>
                  <a:lnTo>
                    <a:pt x="145" y="62"/>
                  </a:lnTo>
                  <a:lnTo>
                    <a:pt x="145" y="65"/>
                  </a:lnTo>
                  <a:lnTo>
                    <a:pt x="144" y="69"/>
                  </a:lnTo>
                  <a:lnTo>
                    <a:pt x="138" y="78"/>
                  </a:lnTo>
                  <a:lnTo>
                    <a:pt x="130" y="85"/>
                  </a:lnTo>
                  <a:lnTo>
                    <a:pt x="123" y="91"/>
                  </a:lnTo>
                  <a:lnTo>
                    <a:pt x="116" y="96"/>
                  </a:lnTo>
                  <a:lnTo>
                    <a:pt x="107" y="99"/>
                  </a:lnTo>
                  <a:lnTo>
                    <a:pt x="99" y="102"/>
                  </a:lnTo>
                  <a:lnTo>
                    <a:pt x="93" y="103"/>
                  </a:lnTo>
                  <a:lnTo>
                    <a:pt x="89" y="103"/>
                  </a:lnTo>
                  <a:lnTo>
                    <a:pt x="83" y="115"/>
                  </a:lnTo>
                  <a:lnTo>
                    <a:pt x="74" y="130"/>
                  </a:lnTo>
                  <a:lnTo>
                    <a:pt x="68" y="144"/>
                  </a:lnTo>
                  <a:lnTo>
                    <a:pt x="65" y="155"/>
                  </a:lnTo>
                  <a:lnTo>
                    <a:pt x="71" y="156"/>
                  </a:lnTo>
                  <a:lnTo>
                    <a:pt x="77" y="158"/>
                  </a:lnTo>
                  <a:lnTo>
                    <a:pt x="86" y="158"/>
                  </a:lnTo>
                  <a:lnTo>
                    <a:pt x="93" y="156"/>
                  </a:lnTo>
                  <a:lnTo>
                    <a:pt x="101" y="155"/>
                  </a:lnTo>
                  <a:lnTo>
                    <a:pt x="108" y="152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23" y="136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4" y="141"/>
                  </a:lnTo>
                  <a:lnTo>
                    <a:pt x="120" y="149"/>
                  </a:lnTo>
                  <a:lnTo>
                    <a:pt x="114" y="156"/>
                  </a:lnTo>
                  <a:lnTo>
                    <a:pt x="107" y="162"/>
                  </a:lnTo>
                  <a:lnTo>
                    <a:pt x="98" y="165"/>
                  </a:lnTo>
                  <a:lnTo>
                    <a:pt x="89" y="168"/>
                  </a:lnTo>
                  <a:lnTo>
                    <a:pt x="80" y="170"/>
                  </a:lnTo>
                  <a:lnTo>
                    <a:pt x="71" y="170"/>
                  </a:lnTo>
                  <a:lnTo>
                    <a:pt x="64" y="168"/>
                  </a:lnTo>
                  <a:lnTo>
                    <a:pt x="59" y="172"/>
                  </a:lnTo>
                  <a:lnTo>
                    <a:pt x="57" y="177"/>
                  </a:lnTo>
                  <a:lnTo>
                    <a:pt x="54" y="183"/>
                  </a:lnTo>
                  <a:lnTo>
                    <a:pt x="52" y="187"/>
                  </a:lnTo>
                  <a:lnTo>
                    <a:pt x="45" y="186"/>
                  </a:lnTo>
                  <a:lnTo>
                    <a:pt x="39" y="187"/>
                  </a:lnTo>
                  <a:lnTo>
                    <a:pt x="33" y="190"/>
                  </a:lnTo>
                  <a:lnTo>
                    <a:pt x="30" y="19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0" name="Freeform 304"/>
            <p:cNvSpPr>
              <a:spLocks/>
            </p:cNvSpPr>
            <p:nvPr/>
          </p:nvSpPr>
          <p:spPr bwMode="auto">
            <a:xfrm>
              <a:off x="1396" y="1442"/>
              <a:ext cx="232" cy="106"/>
            </a:xfrm>
            <a:custGeom>
              <a:avLst/>
              <a:gdLst>
                <a:gd name="T0" fmla="*/ 2 w 232"/>
                <a:gd name="T1" fmla="*/ 34 h 106"/>
                <a:gd name="T2" fmla="*/ 2 w 232"/>
                <a:gd name="T3" fmla="*/ 38 h 106"/>
                <a:gd name="T4" fmla="*/ 11 w 232"/>
                <a:gd name="T5" fmla="*/ 40 h 106"/>
                <a:gd name="T6" fmla="*/ 30 w 232"/>
                <a:gd name="T7" fmla="*/ 40 h 106"/>
                <a:gd name="T8" fmla="*/ 50 w 232"/>
                <a:gd name="T9" fmla="*/ 43 h 106"/>
                <a:gd name="T10" fmla="*/ 64 w 232"/>
                <a:gd name="T11" fmla="*/ 47 h 106"/>
                <a:gd name="T12" fmla="*/ 73 w 232"/>
                <a:gd name="T13" fmla="*/ 59 h 106"/>
                <a:gd name="T14" fmla="*/ 89 w 232"/>
                <a:gd name="T15" fmla="*/ 86 h 106"/>
                <a:gd name="T16" fmla="*/ 110 w 232"/>
                <a:gd name="T17" fmla="*/ 97 h 106"/>
                <a:gd name="T18" fmla="*/ 110 w 232"/>
                <a:gd name="T19" fmla="*/ 93 h 106"/>
                <a:gd name="T20" fmla="*/ 96 w 232"/>
                <a:gd name="T21" fmla="*/ 78 h 106"/>
                <a:gd name="T22" fmla="*/ 89 w 232"/>
                <a:gd name="T23" fmla="*/ 59 h 106"/>
                <a:gd name="T24" fmla="*/ 98 w 232"/>
                <a:gd name="T25" fmla="*/ 52 h 106"/>
                <a:gd name="T26" fmla="*/ 121 w 232"/>
                <a:gd name="T27" fmla="*/ 56 h 106"/>
                <a:gd name="T28" fmla="*/ 133 w 232"/>
                <a:gd name="T29" fmla="*/ 71 h 106"/>
                <a:gd name="T30" fmla="*/ 154 w 232"/>
                <a:gd name="T31" fmla="*/ 94 h 106"/>
                <a:gd name="T32" fmla="*/ 177 w 232"/>
                <a:gd name="T33" fmla="*/ 106 h 106"/>
                <a:gd name="T34" fmla="*/ 186 w 232"/>
                <a:gd name="T35" fmla="*/ 105 h 106"/>
                <a:gd name="T36" fmla="*/ 167 w 232"/>
                <a:gd name="T37" fmla="*/ 91 h 106"/>
                <a:gd name="T38" fmla="*/ 146 w 232"/>
                <a:gd name="T39" fmla="*/ 72 h 106"/>
                <a:gd name="T40" fmla="*/ 152 w 232"/>
                <a:gd name="T41" fmla="*/ 68 h 106"/>
                <a:gd name="T42" fmla="*/ 176 w 232"/>
                <a:gd name="T43" fmla="*/ 74 h 106"/>
                <a:gd name="T44" fmla="*/ 201 w 232"/>
                <a:gd name="T45" fmla="*/ 78 h 106"/>
                <a:gd name="T46" fmla="*/ 220 w 232"/>
                <a:gd name="T47" fmla="*/ 81 h 106"/>
                <a:gd name="T48" fmla="*/ 231 w 232"/>
                <a:gd name="T49" fmla="*/ 81 h 106"/>
                <a:gd name="T50" fmla="*/ 228 w 232"/>
                <a:gd name="T51" fmla="*/ 75 h 106"/>
                <a:gd name="T52" fmla="*/ 213 w 232"/>
                <a:gd name="T53" fmla="*/ 72 h 106"/>
                <a:gd name="T54" fmla="*/ 192 w 232"/>
                <a:gd name="T55" fmla="*/ 68 h 106"/>
                <a:gd name="T56" fmla="*/ 172 w 232"/>
                <a:gd name="T57" fmla="*/ 60 h 106"/>
                <a:gd name="T58" fmla="*/ 155 w 232"/>
                <a:gd name="T59" fmla="*/ 55 h 106"/>
                <a:gd name="T60" fmla="*/ 158 w 232"/>
                <a:gd name="T61" fmla="*/ 46 h 106"/>
                <a:gd name="T62" fmla="*/ 173 w 232"/>
                <a:gd name="T63" fmla="*/ 38 h 106"/>
                <a:gd name="T64" fmla="*/ 186 w 232"/>
                <a:gd name="T65" fmla="*/ 35 h 106"/>
                <a:gd name="T66" fmla="*/ 185 w 232"/>
                <a:gd name="T67" fmla="*/ 31 h 106"/>
                <a:gd name="T68" fmla="*/ 169 w 232"/>
                <a:gd name="T69" fmla="*/ 28 h 106"/>
                <a:gd name="T70" fmla="*/ 146 w 232"/>
                <a:gd name="T71" fmla="*/ 38 h 106"/>
                <a:gd name="T72" fmla="*/ 135 w 232"/>
                <a:gd name="T73" fmla="*/ 46 h 106"/>
                <a:gd name="T74" fmla="*/ 120 w 232"/>
                <a:gd name="T75" fmla="*/ 43 h 106"/>
                <a:gd name="T76" fmla="*/ 107 w 232"/>
                <a:gd name="T77" fmla="*/ 41 h 106"/>
                <a:gd name="T78" fmla="*/ 96 w 232"/>
                <a:gd name="T79" fmla="*/ 41 h 106"/>
                <a:gd name="T80" fmla="*/ 92 w 232"/>
                <a:gd name="T81" fmla="*/ 32 h 106"/>
                <a:gd name="T82" fmla="*/ 102 w 232"/>
                <a:gd name="T83" fmla="*/ 13 h 106"/>
                <a:gd name="T84" fmla="*/ 120 w 232"/>
                <a:gd name="T85" fmla="*/ 3 h 106"/>
                <a:gd name="T86" fmla="*/ 118 w 232"/>
                <a:gd name="T87" fmla="*/ 0 h 106"/>
                <a:gd name="T88" fmla="*/ 108 w 232"/>
                <a:gd name="T89" fmla="*/ 1 h 106"/>
                <a:gd name="T90" fmla="*/ 95 w 232"/>
                <a:gd name="T91" fmla="*/ 9 h 106"/>
                <a:gd name="T92" fmla="*/ 81 w 232"/>
                <a:gd name="T93" fmla="*/ 19 h 106"/>
                <a:gd name="T94" fmla="*/ 71 w 232"/>
                <a:gd name="T95" fmla="*/ 28 h 106"/>
                <a:gd name="T96" fmla="*/ 62 w 232"/>
                <a:gd name="T97" fmla="*/ 31 h 106"/>
                <a:gd name="T98" fmla="*/ 45 w 232"/>
                <a:gd name="T99" fmla="*/ 31 h 106"/>
                <a:gd name="T100" fmla="*/ 24 w 232"/>
                <a:gd name="T101" fmla="*/ 31 h 106"/>
                <a:gd name="T102" fmla="*/ 6 w 232"/>
                <a:gd name="T103" fmla="*/ 31 h 10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2"/>
                <a:gd name="T157" fmla="*/ 0 h 106"/>
                <a:gd name="T158" fmla="*/ 232 w 232"/>
                <a:gd name="T159" fmla="*/ 106 h 10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2" h="106">
                  <a:moveTo>
                    <a:pt x="0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11" y="40"/>
                  </a:lnTo>
                  <a:lnTo>
                    <a:pt x="19" y="40"/>
                  </a:lnTo>
                  <a:lnTo>
                    <a:pt x="30" y="40"/>
                  </a:lnTo>
                  <a:lnTo>
                    <a:pt x="40" y="41"/>
                  </a:lnTo>
                  <a:lnTo>
                    <a:pt x="50" y="43"/>
                  </a:lnTo>
                  <a:lnTo>
                    <a:pt x="58" y="46"/>
                  </a:lnTo>
                  <a:lnTo>
                    <a:pt x="64" y="47"/>
                  </a:lnTo>
                  <a:lnTo>
                    <a:pt x="68" y="50"/>
                  </a:lnTo>
                  <a:lnTo>
                    <a:pt x="73" y="59"/>
                  </a:lnTo>
                  <a:lnTo>
                    <a:pt x="79" y="72"/>
                  </a:lnTo>
                  <a:lnTo>
                    <a:pt x="89" y="86"/>
                  </a:lnTo>
                  <a:lnTo>
                    <a:pt x="102" y="96"/>
                  </a:lnTo>
                  <a:lnTo>
                    <a:pt x="110" y="97"/>
                  </a:lnTo>
                  <a:lnTo>
                    <a:pt x="111" y="96"/>
                  </a:lnTo>
                  <a:lnTo>
                    <a:pt x="110" y="93"/>
                  </a:lnTo>
                  <a:lnTo>
                    <a:pt x="104" y="87"/>
                  </a:lnTo>
                  <a:lnTo>
                    <a:pt x="96" y="78"/>
                  </a:lnTo>
                  <a:lnTo>
                    <a:pt x="92" y="69"/>
                  </a:lnTo>
                  <a:lnTo>
                    <a:pt x="89" y="59"/>
                  </a:lnTo>
                  <a:lnTo>
                    <a:pt x="87" y="52"/>
                  </a:lnTo>
                  <a:lnTo>
                    <a:pt x="98" y="52"/>
                  </a:lnTo>
                  <a:lnTo>
                    <a:pt x="111" y="53"/>
                  </a:lnTo>
                  <a:lnTo>
                    <a:pt x="121" y="56"/>
                  </a:lnTo>
                  <a:lnTo>
                    <a:pt x="130" y="59"/>
                  </a:lnTo>
                  <a:lnTo>
                    <a:pt x="133" y="71"/>
                  </a:lnTo>
                  <a:lnTo>
                    <a:pt x="142" y="83"/>
                  </a:lnTo>
                  <a:lnTo>
                    <a:pt x="154" y="94"/>
                  </a:lnTo>
                  <a:lnTo>
                    <a:pt x="167" y="103"/>
                  </a:lnTo>
                  <a:lnTo>
                    <a:pt x="177" y="106"/>
                  </a:lnTo>
                  <a:lnTo>
                    <a:pt x="185" y="106"/>
                  </a:lnTo>
                  <a:lnTo>
                    <a:pt x="186" y="105"/>
                  </a:lnTo>
                  <a:lnTo>
                    <a:pt x="182" y="100"/>
                  </a:lnTo>
                  <a:lnTo>
                    <a:pt x="167" y="91"/>
                  </a:lnTo>
                  <a:lnTo>
                    <a:pt x="155" y="81"/>
                  </a:lnTo>
                  <a:lnTo>
                    <a:pt x="146" y="72"/>
                  </a:lnTo>
                  <a:lnTo>
                    <a:pt x="144" y="63"/>
                  </a:lnTo>
                  <a:lnTo>
                    <a:pt x="152" y="68"/>
                  </a:lnTo>
                  <a:lnTo>
                    <a:pt x="164" y="72"/>
                  </a:lnTo>
                  <a:lnTo>
                    <a:pt x="176" y="74"/>
                  </a:lnTo>
                  <a:lnTo>
                    <a:pt x="189" y="77"/>
                  </a:lnTo>
                  <a:lnTo>
                    <a:pt x="201" y="78"/>
                  </a:lnTo>
                  <a:lnTo>
                    <a:pt x="211" y="80"/>
                  </a:lnTo>
                  <a:lnTo>
                    <a:pt x="220" y="81"/>
                  </a:lnTo>
                  <a:lnTo>
                    <a:pt x="226" y="81"/>
                  </a:lnTo>
                  <a:lnTo>
                    <a:pt x="231" y="81"/>
                  </a:lnTo>
                  <a:lnTo>
                    <a:pt x="232" y="78"/>
                  </a:lnTo>
                  <a:lnTo>
                    <a:pt x="228" y="75"/>
                  </a:lnTo>
                  <a:lnTo>
                    <a:pt x="222" y="74"/>
                  </a:lnTo>
                  <a:lnTo>
                    <a:pt x="213" y="72"/>
                  </a:lnTo>
                  <a:lnTo>
                    <a:pt x="204" y="71"/>
                  </a:lnTo>
                  <a:lnTo>
                    <a:pt x="192" y="68"/>
                  </a:lnTo>
                  <a:lnTo>
                    <a:pt x="182" y="65"/>
                  </a:lnTo>
                  <a:lnTo>
                    <a:pt x="172" y="60"/>
                  </a:lnTo>
                  <a:lnTo>
                    <a:pt x="161" y="57"/>
                  </a:lnTo>
                  <a:lnTo>
                    <a:pt x="155" y="55"/>
                  </a:lnTo>
                  <a:lnTo>
                    <a:pt x="151" y="53"/>
                  </a:lnTo>
                  <a:lnTo>
                    <a:pt x="158" y="46"/>
                  </a:lnTo>
                  <a:lnTo>
                    <a:pt x="166" y="41"/>
                  </a:lnTo>
                  <a:lnTo>
                    <a:pt x="173" y="38"/>
                  </a:lnTo>
                  <a:lnTo>
                    <a:pt x="180" y="37"/>
                  </a:lnTo>
                  <a:lnTo>
                    <a:pt x="186" y="35"/>
                  </a:lnTo>
                  <a:lnTo>
                    <a:pt x="188" y="34"/>
                  </a:lnTo>
                  <a:lnTo>
                    <a:pt x="185" y="31"/>
                  </a:lnTo>
                  <a:lnTo>
                    <a:pt x="177" y="28"/>
                  </a:lnTo>
                  <a:lnTo>
                    <a:pt x="169" y="28"/>
                  </a:lnTo>
                  <a:lnTo>
                    <a:pt x="157" y="32"/>
                  </a:lnTo>
                  <a:lnTo>
                    <a:pt x="146" y="38"/>
                  </a:lnTo>
                  <a:lnTo>
                    <a:pt x="141" y="46"/>
                  </a:lnTo>
                  <a:lnTo>
                    <a:pt x="135" y="46"/>
                  </a:lnTo>
                  <a:lnTo>
                    <a:pt x="127" y="44"/>
                  </a:lnTo>
                  <a:lnTo>
                    <a:pt x="120" y="43"/>
                  </a:lnTo>
                  <a:lnTo>
                    <a:pt x="112" y="43"/>
                  </a:lnTo>
                  <a:lnTo>
                    <a:pt x="107" y="41"/>
                  </a:lnTo>
                  <a:lnTo>
                    <a:pt x="101" y="41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32"/>
                  </a:lnTo>
                  <a:lnTo>
                    <a:pt x="95" y="22"/>
                  </a:lnTo>
                  <a:lnTo>
                    <a:pt x="102" y="13"/>
                  </a:lnTo>
                  <a:lnTo>
                    <a:pt x="112" y="7"/>
                  </a:lnTo>
                  <a:lnTo>
                    <a:pt x="120" y="3"/>
                  </a:lnTo>
                  <a:lnTo>
                    <a:pt x="121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8" y="1"/>
                  </a:lnTo>
                  <a:lnTo>
                    <a:pt x="102" y="4"/>
                  </a:lnTo>
                  <a:lnTo>
                    <a:pt x="95" y="9"/>
                  </a:lnTo>
                  <a:lnTo>
                    <a:pt x="89" y="13"/>
                  </a:lnTo>
                  <a:lnTo>
                    <a:pt x="81" y="19"/>
                  </a:lnTo>
                  <a:lnTo>
                    <a:pt x="76" y="23"/>
                  </a:lnTo>
                  <a:lnTo>
                    <a:pt x="71" y="28"/>
                  </a:lnTo>
                  <a:lnTo>
                    <a:pt x="68" y="31"/>
                  </a:lnTo>
                  <a:lnTo>
                    <a:pt x="62" y="31"/>
                  </a:lnTo>
                  <a:lnTo>
                    <a:pt x="53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4" y="31"/>
                  </a:lnTo>
                  <a:lnTo>
                    <a:pt x="6" y="31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1" name="Freeform 305"/>
            <p:cNvSpPr>
              <a:spLocks/>
            </p:cNvSpPr>
            <p:nvPr/>
          </p:nvSpPr>
          <p:spPr bwMode="auto">
            <a:xfrm>
              <a:off x="1373" y="1536"/>
              <a:ext cx="189" cy="216"/>
            </a:xfrm>
            <a:custGeom>
              <a:avLst/>
              <a:gdLst>
                <a:gd name="T0" fmla="*/ 7 w 189"/>
                <a:gd name="T1" fmla="*/ 6 h 216"/>
                <a:gd name="T2" fmla="*/ 25 w 189"/>
                <a:gd name="T3" fmla="*/ 29 h 216"/>
                <a:gd name="T4" fmla="*/ 26 w 189"/>
                <a:gd name="T5" fmla="*/ 51 h 216"/>
                <a:gd name="T6" fmla="*/ 28 w 189"/>
                <a:gd name="T7" fmla="*/ 98 h 216"/>
                <a:gd name="T8" fmla="*/ 34 w 189"/>
                <a:gd name="T9" fmla="*/ 95 h 216"/>
                <a:gd name="T10" fmla="*/ 38 w 189"/>
                <a:gd name="T11" fmla="*/ 58 h 216"/>
                <a:gd name="T12" fmla="*/ 47 w 189"/>
                <a:gd name="T13" fmla="*/ 45 h 216"/>
                <a:gd name="T14" fmla="*/ 51 w 189"/>
                <a:gd name="T15" fmla="*/ 49 h 216"/>
                <a:gd name="T16" fmla="*/ 62 w 189"/>
                <a:gd name="T17" fmla="*/ 61 h 216"/>
                <a:gd name="T18" fmla="*/ 79 w 189"/>
                <a:gd name="T19" fmla="*/ 82 h 216"/>
                <a:gd name="T20" fmla="*/ 82 w 189"/>
                <a:gd name="T21" fmla="*/ 107 h 216"/>
                <a:gd name="T22" fmla="*/ 82 w 189"/>
                <a:gd name="T23" fmla="*/ 147 h 216"/>
                <a:gd name="T24" fmla="*/ 91 w 189"/>
                <a:gd name="T25" fmla="*/ 144 h 216"/>
                <a:gd name="T26" fmla="*/ 94 w 189"/>
                <a:gd name="T27" fmla="*/ 108 h 216"/>
                <a:gd name="T28" fmla="*/ 109 w 189"/>
                <a:gd name="T29" fmla="*/ 105 h 216"/>
                <a:gd name="T30" fmla="*/ 130 w 189"/>
                <a:gd name="T31" fmla="*/ 132 h 216"/>
                <a:gd name="T32" fmla="*/ 155 w 189"/>
                <a:gd name="T33" fmla="*/ 166 h 216"/>
                <a:gd name="T34" fmla="*/ 175 w 189"/>
                <a:gd name="T35" fmla="*/ 197 h 216"/>
                <a:gd name="T36" fmla="*/ 186 w 189"/>
                <a:gd name="T37" fmla="*/ 215 h 216"/>
                <a:gd name="T38" fmla="*/ 189 w 189"/>
                <a:gd name="T39" fmla="*/ 212 h 216"/>
                <a:gd name="T40" fmla="*/ 183 w 189"/>
                <a:gd name="T41" fmla="*/ 196 h 216"/>
                <a:gd name="T42" fmla="*/ 165 w 189"/>
                <a:gd name="T43" fmla="*/ 165 h 216"/>
                <a:gd name="T44" fmla="*/ 141 w 189"/>
                <a:gd name="T45" fmla="*/ 129 h 216"/>
                <a:gd name="T46" fmla="*/ 121 w 189"/>
                <a:gd name="T47" fmla="*/ 101 h 216"/>
                <a:gd name="T48" fmla="*/ 118 w 189"/>
                <a:gd name="T49" fmla="*/ 91 h 216"/>
                <a:gd name="T50" fmla="*/ 130 w 189"/>
                <a:gd name="T51" fmla="*/ 85 h 216"/>
                <a:gd name="T52" fmla="*/ 140 w 189"/>
                <a:gd name="T53" fmla="*/ 82 h 216"/>
                <a:gd name="T54" fmla="*/ 152 w 189"/>
                <a:gd name="T55" fmla="*/ 83 h 216"/>
                <a:gd name="T56" fmla="*/ 167 w 189"/>
                <a:gd name="T57" fmla="*/ 91 h 216"/>
                <a:gd name="T58" fmla="*/ 171 w 189"/>
                <a:gd name="T59" fmla="*/ 91 h 216"/>
                <a:gd name="T60" fmla="*/ 164 w 189"/>
                <a:gd name="T61" fmla="*/ 80 h 216"/>
                <a:gd name="T62" fmla="*/ 147 w 189"/>
                <a:gd name="T63" fmla="*/ 74 h 216"/>
                <a:gd name="T64" fmla="*/ 128 w 189"/>
                <a:gd name="T65" fmla="*/ 73 h 216"/>
                <a:gd name="T66" fmla="*/ 110 w 189"/>
                <a:gd name="T67" fmla="*/ 76 h 216"/>
                <a:gd name="T68" fmla="*/ 93 w 189"/>
                <a:gd name="T69" fmla="*/ 71 h 216"/>
                <a:gd name="T70" fmla="*/ 72 w 189"/>
                <a:gd name="T71" fmla="*/ 52 h 216"/>
                <a:gd name="T72" fmla="*/ 73 w 189"/>
                <a:gd name="T73" fmla="*/ 42 h 216"/>
                <a:gd name="T74" fmla="*/ 96 w 189"/>
                <a:gd name="T75" fmla="*/ 39 h 216"/>
                <a:gd name="T76" fmla="*/ 110 w 189"/>
                <a:gd name="T77" fmla="*/ 42 h 216"/>
                <a:gd name="T78" fmla="*/ 109 w 189"/>
                <a:gd name="T79" fmla="*/ 37 h 216"/>
                <a:gd name="T80" fmla="*/ 99 w 189"/>
                <a:gd name="T81" fmla="*/ 36 h 216"/>
                <a:gd name="T82" fmla="*/ 85 w 189"/>
                <a:gd name="T83" fmla="*/ 33 h 216"/>
                <a:gd name="T84" fmla="*/ 71 w 189"/>
                <a:gd name="T85" fmla="*/ 31 h 216"/>
                <a:gd name="T86" fmla="*/ 57 w 189"/>
                <a:gd name="T87" fmla="*/ 31 h 216"/>
                <a:gd name="T88" fmla="*/ 47 w 189"/>
                <a:gd name="T89" fmla="*/ 30 h 216"/>
                <a:gd name="T90" fmla="*/ 32 w 189"/>
                <a:gd name="T91" fmla="*/ 20 h 216"/>
                <a:gd name="T92" fmla="*/ 17 w 189"/>
                <a:gd name="T93" fmla="*/ 8 h 216"/>
                <a:gd name="T94" fmla="*/ 6 w 189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16"/>
                <a:gd name="T146" fmla="*/ 189 w 189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16">
                  <a:moveTo>
                    <a:pt x="0" y="0"/>
                  </a:moveTo>
                  <a:lnTo>
                    <a:pt x="7" y="6"/>
                  </a:lnTo>
                  <a:lnTo>
                    <a:pt x="16" y="17"/>
                  </a:lnTo>
                  <a:lnTo>
                    <a:pt x="25" y="29"/>
                  </a:lnTo>
                  <a:lnTo>
                    <a:pt x="31" y="34"/>
                  </a:lnTo>
                  <a:lnTo>
                    <a:pt x="26" y="51"/>
                  </a:lnTo>
                  <a:lnTo>
                    <a:pt x="26" y="74"/>
                  </a:lnTo>
                  <a:lnTo>
                    <a:pt x="28" y="98"/>
                  </a:lnTo>
                  <a:lnTo>
                    <a:pt x="35" y="114"/>
                  </a:lnTo>
                  <a:lnTo>
                    <a:pt x="34" y="95"/>
                  </a:lnTo>
                  <a:lnTo>
                    <a:pt x="35" y="76"/>
                  </a:lnTo>
                  <a:lnTo>
                    <a:pt x="38" y="58"/>
                  </a:lnTo>
                  <a:lnTo>
                    <a:pt x="44" y="48"/>
                  </a:lnTo>
                  <a:lnTo>
                    <a:pt x="47" y="45"/>
                  </a:lnTo>
                  <a:lnTo>
                    <a:pt x="50" y="46"/>
                  </a:lnTo>
                  <a:lnTo>
                    <a:pt x="51" y="49"/>
                  </a:lnTo>
                  <a:lnTo>
                    <a:pt x="54" y="54"/>
                  </a:lnTo>
                  <a:lnTo>
                    <a:pt x="62" y="61"/>
                  </a:lnTo>
                  <a:lnTo>
                    <a:pt x="71" y="71"/>
                  </a:lnTo>
                  <a:lnTo>
                    <a:pt x="79" y="82"/>
                  </a:lnTo>
                  <a:lnTo>
                    <a:pt x="85" y="89"/>
                  </a:lnTo>
                  <a:lnTo>
                    <a:pt x="82" y="107"/>
                  </a:lnTo>
                  <a:lnTo>
                    <a:pt x="79" y="128"/>
                  </a:lnTo>
                  <a:lnTo>
                    <a:pt x="82" y="147"/>
                  </a:lnTo>
                  <a:lnTo>
                    <a:pt x="94" y="163"/>
                  </a:lnTo>
                  <a:lnTo>
                    <a:pt x="91" y="144"/>
                  </a:lnTo>
                  <a:lnTo>
                    <a:pt x="91" y="125"/>
                  </a:lnTo>
                  <a:lnTo>
                    <a:pt x="94" y="108"/>
                  </a:lnTo>
                  <a:lnTo>
                    <a:pt x="102" y="98"/>
                  </a:lnTo>
                  <a:lnTo>
                    <a:pt x="109" y="105"/>
                  </a:lnTo>
                  <a:lnTo>
                    <a:pt x="119" y="116"/>
                  </a:lnTo>
                  <a:lnTo>
                    <a:pt x="130" y="132"/>
                  </a:lnTo>
                  <a:lnTo>
                    <a:pt x="143" y="148"/>
                  </a:lnTo>
                  <a:lnTo>
                    <a:pt x="155" y="166"/>
                  </a:lnTo>
                  <a:lnTo>
                    <a:pt x="167" y="182"/>
                  </a:lnTo>
                  <a:lnTo>
                    <a:pt x="175" y="197"/>
                  </a:lnTo>
                  <a:lnTo>
                    <a:pt x="181" y="207"/>
                  </a:lnTo>
                  <a:lnTo>
                    <a:pt x="186" y="215"/>
                  </a:lnTo>
                  <a:lnTo>
                    <a:pt x="189" y="216"/>
                  </a:lnTo>
                  <a:lnTo>
                    <a:pt x="189" y="212"/>
                  </a:lnTo>
                  <a:lnTo>
                    <a:pt x="187" y="204"/>
                  </a:lnTo>
                  <a:lnTo>
                    <a:pt x="183" y="196"/>
                  </a:lnTo>
                  <a:lnTo>
                    <a:pt x="175" y="182"/>
                  </a:lnTo>
                  <a:lnTo>
                    <a:pt x="165" y="165"/>
                  </a:lnTo>
                  <a:lnTo>
                    <a:pt x="155" y="147"/>
                  </a:lnTo>
                  <a:lnTo>
                    <a:pt x="141" y="129"/>
                  </a:lnTo>
                  <a:lnTo>
                    <a:pt x="131" y="113"/>
                  </a:lnTo>
                  <a:lnTo>
                    <a:pt x="121" y="101"/>
                  </a:lnTo>
                  <a:lnTo>
                    <a:pt x="113" y="94"/>
                  </a:lnTo>
                  <a:lnTo>
                    <a:pt x="118" y="91"/>
                  </a:lnTo>
                  <a:lnTo>
                    <a:pt x="124" y="86"/>
                  </a:lnTo>
                  <a:lnTo>
                    <a:pt x="130" y="85"/>
                  </a:lnTo>
                  <a:lnTo>
                    <a:pt x="135" y="83"/>
                  </a:lnTo>
                  <a:lnTo>
                    <a:pt x="140" y="82"/>
                  </a:lnTo>
                  <a:lnTo>
                    <a:pt x="146" y="82"/>
                  </a:lnTo>
                  <a:lnTo>
                    <a:pt x="152" y="83"/>
                  </a:lnTo>
                  <a:lnTo>
                    <a:pt x="158" y="86"/>
                  </a:lnTo>
                  <a:lnTo>
                    <a:pt x="167" y="91"/>
                  </a:lnTo>
                  <a:lnTo>
                    <a:pt x="171" y="92"/>
                  </a:lnTo>
                  <a:lnTo>
                    <a:pt x="171" y="91"/>
                  </a:lnTo>
                  <a:lnTo>
                    <a:pt x="168" y="85"/>
                  </a:lnTo>
                  <a:lnTo>
                    <a:pt x="164" y="80"/>
                  </a:lnTo>
                  <a:lnTo>
                    <a:pt x="156" y="77"/>
                  </a:lnTo>
                  <a:lnTo>
                    <a:pt x="147" y="74"/>
                  </a:lnTo>
                  <a:lnTo>
                    <a:pt x="138" y="73"/>
                  </a:lnTo>
                  <a:lnTo>
                    <a:pt x="128" y="73"/>
                  </a:lnTo>
                  <a:lnTo>
                    <a:pt x="118" y="74"/>
                  </a:lnTo>
                  <a:lnTo>
                    <a:pt x="110" y="76"/>
                  </a:lnTo>
                  <a:lnTo>
                    <a:pt x="103" y="80"/>
                  </a:lnTo>
                  <a:lnTo>
                    <a:pt x="93" y="71"/>
                  </a:lnTo>
                  <a:lnTo>
                    <a:pt x="82" y="61"/>
                  </a:lnTo>
                  <a:lnTo>
                    <a:pt x="72" y="52"/>
                  </a:lnTo>
                  <a:lnTo>
                    <a:pt x="66" y="46"/>
                  </a:lnTo>
                  <a:lnTo>
                    <a:pt x="73" y="42"/>
                  </a:lnTo>
                  <a:lnTo>
                    <a:pt x="84" y="40"/>
                  </a:lnTo>
                  <a:lnTo>
                    <a:pt x="96" y="39"/>
                  </a:lnTo>
                  <a:lnTo>
                    <a:pt x="106" y="40"/>
                  </a:lnTo>
                  <a:lnTo>
                    <a:pt x="110" y="42"/>
                  </a:lnTo>
                  <a:lnTo>
                    <a:pt x="112" y="40"/>
                  </a:lnTo>
                  <a:lnTo>
                    <a:pt x="109" y="37"/>
                  </a:lnTo>
                  <a:lnTo>
                    <a:pt x="103" y="36"/>
                  </a:lnTo>
                  <a:lnTo>
                    <a:pt x="99" y="36"/>
                  </a:lnTo>
                  <a:lnTo>
                    <a:pt x="93" y="34"/>
                  </a:lnTo>
                  <a:lnTo>
                    <a:pt x="85" y="33"/>
                  </a:lnTo>
                  <a:lnTo>
                    <a:pt x="78" y="33"/>
                  </a:lnTo>
                  <a:lnTo>
                    <a:pt x="71" y="31"/>
                  </a:lnTo>
                  <a:lnTo>
                    <a:pt x="65" y="31"/>
                  </a:lnTo>
                  <a:lnTo>
                    <a:pt x="57" y="31"/>
                  </a:lnTo>
                  <a:lnTo>
                    <a:pt x="53" y="31"/>
                  </a:lnTo>
                  <a:lnTo>
                    <a:pt x="47" y="30"/>
                  </a:lnTo>
                  <a:lnTo>
                    <a:pt x="40" y="26"/>
                  </a:lnTo>
                  <a:lnTo>
                    <a:pt x="32" y="20"/>
                  </a:lnTo>
                  <a:lnTo>
                    <a:pt x="25" y="14"/>
                  </a:lnTo>
                  <a:lnTo>
                    <a:pt x="17" y="8"/>
                  </a:lnTo>
                  <a:lnTo>
                    <a:pt x="11" y="3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2" name="Freeform 306"/>
            <p:cNvSpPr>
              <a:spLocks/>
            </p:cNvSpPr>
            <p:nvPr/>
          </p:nvSpPr>
          <p:spPr bwMode="auto">
            <a:xfrm>
              <a:off x="1210" y="1556"/>
              <a:ext cx="142" cy="249"/>
            </a:xfrm>
            <a:custGeom>
              <a:avLst/>
              <a:gdLst>
                <a:gd name="T0" fmla="*/ 93 w 142"/>
                <a:gd name="T1" fmla="*/ 31 h 249"/>
                <a:gd name="T2" fmla="*/ 79 w 142"/>
                <a:gd name="T3" fmla="*/ 45 h 249"/>
                <a:gd name="T4" fmla="*/ 46 w 142"/>
                <a:gd name="T5" fmla="*/ 62 h 249"/>
                <a:gd name="T6" fmla="*/ 18 w 142"/>
                <a:gd name="T7" fmla="*/ 81 h 249"/>
                <a:gd name="T8" fmla="*/ 17 w 142"/>
                <a:gd name="T9" fmla="*/ 93 h 249"/>
                <a:gd name="T10" fmla="*/ 27 w 142"/>
                <a:gd name="T11" fmla="*/ 84 h 249"/>
                <a:gd name="T12" fmla="*/ 48 w 142"/>
                <a:gd name="T13" fmla="*/ 71 h 249"/>
                <a:gd name="T14" fmla="*/ 73 w 142"/>
                <a:gd name="T15" fmla="*/ 62 h 249"/>
                <a:gd name="T16" fmla="*/ 76 w 142"/>
                <a:gd name="T17" fmla="*/ 87 h 249"/>
                <a:gd name="T18" fmla="*/ 58 w 142"/>
                <a:gd name="T19" fmla="*/ 105 h 249"/>
                <a:gd name="T20" fmla="*/ 28 w 142"/>
                <a:gd name="T21" fmla="*/ 118 h 249"/>
                <a:gd name="T22" fmla="*/ 11 w 142"/>
                <a:gd name="T23" fmla="*/ 137 h 249"/>
                <a:gd name="T24" fmla="*/ 11 w 142"/>
                <a:gd name="T25" fmla="*/ 150 h 249"/>
                <a:gd name="T26" fmla="*/ 18 w 142"/>
                <a:gd name="T27" fmla="*/ 139 h 249"/>
                <a:gd name="T28" fmla="*/ 37 w 142"/>
                <a:gd name="T29" fmla="*/ 125 h 249"/>
                <a:gd name="T30" fmla="*/ 62 w 142"/>
                <a:gd name="T31" fmla="*/ 116 h 249"/>
                <a:gd name="T32" fmla="*/ 67 w 142"/>
                <a:gd name="T33" fmla="*/ 142 h 249"/>
                <a:gd name="T34" fmla="*/ 50 w 142"/>
                <a:gd name="T35" fmla="*/ 162 h 249"/>
                <a:gd name="T36" fmla="*/ 27 w 142"/>
                <a:gd name="T37" fmla="*/ 174 h 249"/>
                <a:gd name="T38" fmla="*/ 14 w 142"/>
                <a:gd name="T39" fmla="*/ 193 h 249"/>
                <a:gd name="T40" fmla="*/ 34 w 142"/>
                <a:gd name="T41" fmla="*/ 180 h 249"/>
                <a:gd name="T42" fmla="*/ 53 w 142"/>
                <a:gd name="T43" fmla="*/ 177 h 249"/>
                <a:gd name="T44" fmla="*/ 40 w 142"/>
                <a:gd name="T45" fmla="*/ 208 h 249"/>
                <a:gd name="T46" fmla="*/ 15 w 142"/>
                <a:gd name="T47" fmla="*/ 236 h 249"/>
                <a:gd name="T48" fmla="*/ 0 w 142"/>
                <a:gd name="T49" fmla="*/ 248 h 249"/>
                <a:gd name="T50" fmla="*/ 14 w 142"/>
                <a:gd name="T51" fmla="*/ 245 h 249"/>
                <a:gd name="T52" fmla="*/ 39 w 142"/>
                <a:gd name="T53" fmla="*/ 223 h 249"/>
                <a:gd name="T54" fmla="*/ 62 w 142"/>
                <a:gd name="T55" fmla="*/ 184 h 249"/>
                <a:gd name="T56" fmla="*/ 86 w 142"/>
                <a:gd name="T57" fmla="*/ 180 h 249"/>
                <a:gd name="T58" fmla="*/ 89 w 142"/>
                <a:gd name="T59" fmla="*/ 208 h 249"/>
                <a:gd name="T60" fmla="*/ 95 w 142"/>
                <a:gd name="T61" fmla="*/ 211 h 249"/>
                <a:gd name="T62" fmla="*/ 101 w 142"/>
                <a:gd name="T63" fmla="*/ 198 h 249"/>
                <a:gd name="T64" fmla="*/ 89 w 142"/>
                <a:gd name="T65" fmla="*/ 171 h 249"/>
                <a:gd name="T66" fmla="*/ 81 w 142"/>
                <a:gd name="T67" fmla="*/ 147 h 249"/>
                <a:gd name="T68" fmla="*/ 86 w 142"/>
                <a:gd name="T69" fmla="*/ 112 h 249"/>
                <a:gd name="T70" fmla="*/ 93 w 142"/>
                <a:gd name="T71" fmla="*/ 109 h 249"/>
                <a:gd name="T72" fmla="*/ 117 w 142"/>
                <a:gd name="T73" fmla="*/ 125 h 249"/>
                <a:gd name="T74" fmla="*/ 129 w 142"/>
                <a:gd name="T75" fmla="*/ 159 h 249"/>
                <a:gd name="T76" fmla="*/ 133 w 142"/>
                <a:gd name="T77" fmla="*/ 152 h 249"/>
                <a:gd name="T78" fmla="*/ 129 w 142"/>
                <a:gd name="T79" fmla="*/ 128 h 249"/>
                <a:gd name="T80" fmla="*/ 110 w 142"/>
                <a:gd name="T81" fmla="*/ 103 h 249"/>
                <a:gd name="T82" fmla="*/ 92 w 142"/>
                <a:gd name="T83" fmla="*/ 85 h 249"/>
                <a:gd name="T84" fmla="*/ 98 w 142"/>
                <a:gd name="T85" fmla="*/ 60 h 249"/>
                <a:gd name="T86" fmla="*/ 132 w 142"/>
                <a:gd name="T87" fmla="*/ 77 h 249"/>
                <a:gd name="T88" fmla="*/ 141 w 142"/>
                <a:gd name="T89" fmla="*/ 97 h 249"/>
                <a:gd name="T90" fmla="*/ 138 w 142"/>
                <a:gd name="T91" fmla="*/ 75 h 249"/>
                <a:gd name="T92" fmla="*/ 105 w 142"/>
                <a:gd name="T93" fmla="*/ 45 h 249"/>
                <a:gd name="T94" fmla="*/ 105 w 142"/>
                <a:gd name="T95" fmla="*/ 14 h 249"/>
                <a:gd name="T96" fmla="*/ 99 w 142"/>
                <a:gd name="T97" fmla="*/ 0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2"/>
                <a:gd name="T148" fmla="*/ 0 h 249"/>
                <a:gd name="T149" fmla="*/ 142 w 142"/>
                <a:gd name="T150" fmla="*/ 249 h 2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2" h="249">
                  <a:moveTo>
                    <a:pt x="95" y="11"/>
                  </a:moveTo>
                  <a:lnTo>
                    <a:pt x="95" y="22"/>
                  </a:lnTo>
                  <a:lnTo>
                    <a:pt x="93" y="31"/>
                  </a:lnTo>
                  <a:lnTo>
                    <a:pt x="90" y="37"/>
                  </a:lnTo>
                  <a:lnTo>
                    <a:pt x="86" y="41"/>
                  </a:lnTo>
                  <a:lnTo>
                    <a:pt x="79" y="45"/>
                  </a:lnTo>
                  <a:lnTo>
                    <a:pt x="68" y="50"/>
                  </a:lnTo>
                  <a:lnTo>
                    <a:pt x="58" y="56"/>
                  </a:lnTo>
                  <a:lnTo>
                    <a:pt x="46" y="62"/>
                  </a:lnTo>
                  <a:lnTo>
                    <a:pt x="34" y="68"/>
                  </a:lnTo>
                  <a:lnTo>
                    <a:pt x="25" y="74"/>
                  </a:lnTo>
                  <a:lnTo>
                    <a:pt x="18" y="81"/>
                  </a:lnTo>
                  <a:lnTo>
                    <a:pt x="15" y="87"/>
                  </a:lnTo>
                  <a:lnTo>
                    <a:pt x="15" y="91"/>
                  </a:lnTo>
                  <a:lnTo>
                    <a:pt x="17" y="93"/>
                  </a:lnTo>
                  <a:lnTo>
                    <a:pt x="18" y="91"/>
                  </a:lnTo>
                  <a:lnTo>
                    <a:pt x="22" y="88"/>
                  </a:lnTo>
                  <a:lnTo>
                    <a:pt x="27" y="84"/>
                  </a:lnTo>
                  <a:lnTo>
                    <a:pt x="33" y="78"/>
                  </a:lnTo>
                  <a:lnTo>
                    <a:pt x="40" y="74"/>
                  </a:lnTo>
                  <a:lnTo>
                    <a:pt x="48" y="71"/>
                  </a:lnTo>
                  <a:lnTo>
                    <a:pt x="55" y="66"/>
                  </a:lnTo>
                  <a:lnTo>
                    <a:pt x="64" y="65"/>
                  </a:lnTo>
                  <a:lnTo>
                    <a:pt x="73" y="62"/>
                  </a:lnTo>
                  <a:lnTo>
                    <a:pt x="80" y="62"/>
                  </a:lnTo>
                  <a:lnTo>
                    <a:pt x="79" y="75"/>
                  </a:lnTo>
                  <a:lnTo>
                    <a:pt x="76" y="87"/>
                  </a:lnTo>
                  <a:lnTo>
                    <a:pt x="71" y="96"/>
                  </a:lnTo>
                  <a:lnTo>
                    <a:pt x="68" y="103"/>
                  </a:lnTo>
                  <a:lnTo>
                    <a:pt x="58" y="105"/>
                  </a:lnTo>
                  <a:lnTo>
                    <a:pt x="46" y="109"/>
                  </a:lnTo>
                  <a:lnTo>
                    <a:pt x="37" y="112"/>
                  </a:lnTo>
                  <a:lnTo>
                    <a:pt x="28" y="118"/>
                  </a:lnTo>
                  <a:lnTo>
                    <a:pt x="19" y="124"/>
                  </a:lnTo>
                  <a:lnTo>
                    <a:pt x="14" y="130"/>
                  </a:lnTo>
                  <a:lnTo>
                    <a:pt x="11" y="137"/>
                  </a:lnTo>
                  <a:lnTo>
                    <a:pt x="9" y="145"/>
                  </a:lnTo>
                  <a:lnTo>
                    <a:pt x="9" y="149"/>
                  </a:lnTo>
                  <a:lnTo>
                    <a:pt x="11" y="150"/>
                  </a:lnTo>
                  <a:lnTo>
                    <a:pt x="14" y="147"/>
                  </a:lnTo>
                  <a:lnTo>
                    <a:pt x="15" y="143"/>
                  </a:lnTo>
                  <a:lnTo>
                    <a:pt x="18" y="139"/>
                  </a:lnTo>
                  <a:lnTo>
                    <a:pt x="22" y="134"/>
                  </a:lnTo>
                  <a:lnTo>
                    <a:pt x="30" y="130"/>
                  </a:lnTo>
                  <a:lnTo>
                    <a:pt x="37" y="125"/>
                  </a:lnTo>
                  <a:lnTo>
                    <a:pt x="46" y="121"/>
                  </a:lnTo>
                  <a:lnTo>
                    <a:pt x="55" y="118"/>
                  </a:lnTo>
                  <a:lnTo>
                    <a:pt x="62" y="116"/>
                  </a:lnTo>
                  <a:lnTo>
                    <a:pt x="70" y="115"/>
                  </a:lnTo>
                  <a:lnTo>
                    <a:pt x="70" y="130"/>
                  </a:lnTo>
                  <a:lnTo>
                    <a:pt x="67" y="142"/>
                  </a:lnTo>
                  <a:lnTo>
                    <a:pt x="64" y="152"/>
                  </a:lnTo>
                  <a:lnTo>
                    <a:pt x="59" y="159"/>
                  </a:lnTo>
                  <a:lnTo>
                    <a:pt x="50" y="162"/>
                  </a:lnTo>
                  <a:lnTo>
                    <a:pt x="42" y="165"/>
                  </a:lnTo>
                  <a:lnTo>
                    <a:pt x="34" y="170"/>
                  </a:lnTo>
                  <a:lnTo>
                    <a:pt x="27" y="174"/>
                  </a:lnTo>
                  <a:lnTo>
                    <a:pt x="21" y="180"/>
                  </a:lnTo>
                  <a:lnTo>
                    <a:pt x="17" y="186"/>
                  </a:lnTo>
                  <a:lnTo>
                    <a:pt x="14" y="193"/>
                  </a:lnTo>
                  <a:lnTo>
                    <a:pt x="12" y="201"/>
                  </a:lnTo>
                  <a:lnTo>
                    <a:pt x="22" y="190"/>
                  </a:lnTo>
                  <a:lnTo>
                    <a:pt x="34" y="180"/>
                  </a:lnTo>
                  <a:lnTo>
                    <a:pt x="46" y="173"/>
                  </a:lnTo>
                  <a:lnTo>
                    <a:pt x="55" y="170"/>
                  </a:lnTo>
                  <a:lnTo>
                    <a:pt x="53" y="177"/>
                  </a:lnTo>
                  <a:lnTo>
                    <a:pt x="50" y="186"/>
                  </a:lnTo>
                  <a:lnTo>
                    <a:pt x="46" y="196"/>
                  </a:lnTo>
                  <a:lnTo>
                    <a:pt x="40" y="208"/>
                  </a:lnTo>
                  <a:lnTo>
                    <a:pt x="31" y="218"/>
                  </a:lnTo>
                  <a:lnTo>
                    <a:pt x="24" y="229"/>
                  </a:lnTo>
                  <a:lnTo>
                    <a:pt x="15" y="236"/>
                  </a:lnTo>
                  <a:lnTo>
                    <a:pt x="6" y="242"/>
                  </a:lnTo>
                  <a:lnTo>
                    <a:pt x="2" y="245"/>
                  </a:lnTo>
                  <a:lnTo>
                    <a:pt x="0" y="248"/>
                  </a:lnTo>
                  <a:lnTo>
                    <a:pt x="2" y="249"/>
                  </a:lnTo>
                  <a:lnTo>
                    <a:pt x="8" y="248"/>
                  </a:lnTo>
                  <a:lnTo>
                    <a:pt x="14" y="245"/>
                  </a:lnTo>
                  <a:lnTo>
                    <a:pt x="21" y="241"/>
                  </a:lnTo>
                  <a:lnTo>
                    <a:pt x="30" y="233"/>
                  </a:lnTo>
                  <a:lnTo>
                    <a:pt x="39" y="223"/>
                  </a:lnTo>
                  <a:lnTo>
                    <a:pt x="48" y="212"/>
                  </a:lnTo>
                  <a:lnTo>
                    <a:pt x="56" y="199"/>
                  </a:lnTo>
                  <a:lnTo>
                    <a:pt x="62" y="184"/>
                  </a:lnTo>
                  <a:lnTo>
                    <a:pt x="67" y="170"/>
                  </a:lnTo>
                  <a:lnTo>
                    <a:pt x="77" y="173"/>
                  </a:lnTo>
                  <a:lnTo>
                    <a:pt x="86" y="180"/>
                  </a:lnTo>
                  <a:lnTo>
                    <a:pt x="92" y="190"/>
                  </a:lnTo>
                  <a:lnTo>
                    <a:pt x="92" y="199"/>
                  </a:lnTo>
                  <a:lnTo>
                    <a:pt x="89" y="208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5" y="211"/>
                  </a:lnTo>
                  <a:lnTo>
                    <a:pt x="98" y="207"/>
                  </a:lnTo>
                  <a:lnTo>
                    <a:pt x="101" y="202"/>
                  </a:lnTo>
                  <a:lnTo>
                    <a:pt x="101" y="198"/>
                  </a:lnTo>
                  <a:lnTo>
                    <a:pt x="99" y="192"/>
                  </a:lnTo>
                  <a:lnTo>
                    <a:pt x="95" y="181"/>
                  </a:lnTo>
                  <a:lnTo>
                    <a:pt x="89" y="171"/>
                  </a:lnTo>
                  <a:lnTo>
                    <a:pt x="83" y="164"/>
                  </a:lnTo>
                  <a:lnTo>
                    <a:pt x="79" y="159"/>
                  </a:lnTo>
                  <a:lnTo>
                    <a:pt x="81" y="147"/>
                  </a:lnTo>
                  <a:lnTo>
                    <a:pt x="83" y="134"/>
                  </a:lnTo>
                  <a:lnTo>
                    <a:pt x="86" y="121"/>
                  </a:lnTo>
                  <a:lnTo>
                    <a:pt x="86" y="112"/>
                  </a:lnTo>
                  <a:lnTo>
                    <a:pt x="87" y="108"/>
                  </a:lnTo>
                  <a:lnTo>
                    <a:pt x="89" y="108"/>
                  </a:lnTo>
                  <a:lnTo>
                    <a:pt x="93" y="109"/>
                  </a:lnTo>
                  <a:lnTo>
                    <a:pt x="101" y="112"/>
                  </a:lnTo>
                  <a:lnTo>
                    <a:pt x="110" y="118"/>
                  </a:lnTo>
                  <a:lnTo>
                    <a:pt x="117" y="125"/>
                  </a:lnTo>
                  <a:lnTo>
                    <a:pt x="124" y="137"/>
                  </a:lnTo>
                  <a:lnTo>
                    <a:pt x="127" y="153"/>
                  </a:lnTo>
                  <a:lnTo>
                    <a:pt x="129" y="159"/>
                  </a:lnTo>
                  <a:lnTo>
                    <a:pt x="130" y="161"/>
                  </a:lnTo>
                  <a:lnTo>
                    <a:pt x="133" y="159"/>
                  </a:lnTo>
                  <a:lnTo>
                    <a:pt x="133" y="152"/>
                  </a:lnTo>
                  <a:lnTo>
                    <a:pt x="133" y="146"/>
                  </a:lnTo>
                  <a:lnTo>
                    <a:pt x="132" y="139"/>
                  </a:lnTo>
                  <a:lnTo>
                    <a:pt x="129" y="128"/>
                  </a:lnTo>
                  <a:lnTo>
                    <a:pt x="124" y="119"/>
                  </a:lnTo>
                  <a:lnTo>
                    <a:pt x="118" y="111"/>
                  </a:lnTo>
                  <a:lnTo>
                    <a:pt x="110" y="103"/>
                  </a:lnTo>
                  <a:lnTo>
                    <a:pt x="101" y="96"/>
                  </a:lnTo>
                  <a:lnTo>
                    <a:pt x="89" y="93"/>
                  </a:lnTo>
                  <a:lnTo>
                    <a:pt x="92" y="85"/>
                  </a:lnTo>
                  <a:lnTo>
                    <a:pt x="95" y="75"/>
                  </a:lnTo>
                  <a:lnTo>
                    <a:pt x="98" y="66"/>
                  </a:lnTo>
                  <a:lnTo>
                    <a:pt x="98" y="60"/>
                  </a:lnTo>
                  <a:lnTo>
                    <a:pt x="110" y="63"/>
                  </a:lnTo>
                  <a:lnTo>
                    <a:pt x="123" y="68"/>
                  </a:lnTo>
                  <a:lnTo>
                    <a:pt x="132" y="77"/>
                  </a:lnTo>
                  <a:lnTo>
                    <a:pt x="138" y="90"/>
                  </a:lnTo>
                  <a:lnTo>
                    <a:pt x="139" y="96"/>
                  </a:lnTo>
                  <a:lnTo>
                    <a:pt x="141" y="97"/>
                  </a:lnTo>
                  <a:lnTo>
                    <a:pt x="142" y="94"/>
                  </a:lnTo>
                  <a:lnTo>
                    <a:pt x="142" y="87"/>
                  </a:lnTo>
                  <a:lnTo>
                    <a:pt x="138" y="75"/>
                  </a:lnTo>
                  <a:lnTo>
                    <a:pt x="129" y="62"/>
                  </a:lnTo>
                  <a:lnTo>
                    <a:pt x="117" y="50"/>
                  </a:lnTo>
                  <a:lnTo>
                    <a:pt x="105" y="45"/>
                  </a:lnTo>
                  <a:lnTo>
                    <a:pt x="105" y="34"/>
                  </a:lnTo>
                  <a:lnTo>
                    <a:pt x="105" y="23"/>
                  </a:lnTo>
                  <a:lnTo>
                    <a:pt x="105" y="14"/>
                  </a:lnTo>
                  <a:lnTo>
                    <a:pt x="105" y="6"/>
                  </a:lnTo>
                  <a:lnTo>
                    <a:pt x="102" y="0"/>
                  </a:lnTo>
                  <a:lnTo>
                    <a:pt x="99" y="0"/>
                  </a:lnTo>
                  <a:lnTo>
                    <a:pt x="96" y="6"/>
                  </a:lnTo>
                  <a:lnTo>
                    <a:pt x="95" y="1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3" name="Freeform 307"/>
            <p:cNvSpPr>
              <a:spLocks/>
            </p:cNvSpPr>
            <p:nvPr/>
          </p:nvSpPr>
          <p:spPr bwMode="auto">
            <a:xfrm>
              <a:off x="1054" y="1498"/>
              <a:ext cx="227" cy="129"/>
            </a:xfrm>
            <a:custGeom>
              <a:avLst/>
              <a:gdLst>
                <a:gd name="T0" fmla="*/ 195 w 227"/>
                <a:gd name="T1" fmla="*/ 6 h 129"/>
                <a:gd name="T2" fmla="*/ 175 w 227"/>
                <a:gd name="T3" fmla="*/ 13 h 129"/>
                <a:gd name="T4" fmla="*/ 153 w 227"/>
                <a:gd name="T5" fmla="*/ 24 h 129"/>
                <a:gd name="T6" fmla="*/ 137 w 227"/>
                <a:gd name="T7" fmla="*/ 31 h 129"/>
                <a:gd name="T8" fmla="*/ 130 w 227"/>
                <a:gd name="T9" fmla="*/ 31 h 129"/>
                <a:gd name="T10" fmla="*/ 116 w 227"/>
                <a:gd name="T11" fmla="*/ 25 h 129"/>
                <a:gd name="T12" fmla="*/ 100 w 227"/>
                <a:gd name="T13" fmla="*/ 22 h 129"/>
                <a:gd name="T14" fmla="*/ 85 w 227"/>
                <a:gd name="T15" fmla="*/ 22 h 129"/>
                <a:gd name="T16" fmla="*/ 74 w 227"/>
                <a:gd name="T17" fmla="*/ 27 h 129"/>
                <a:gd name="T18" fmla="*/ 78 w 227"/>
                <a:gd name="T19" fmla="*/ 28 h 129"/>
                <a:gd name="T20" fmla="*/ 93 w 227"/>
                <a:gd name="T21" fmla="*/ 30 h 129"/>
                <a:gd name="T22" fmla="*/ 116 w 227"/>
                <a:gd name="T23" fmla="*/ 40 h 129"/>
                <a:gd name="T24" fmla="*/ 119 w 227"/>
                <a:gd name="T25" fmla="*/ 50 h 129"/>
                <a:gd name="T26" fmla="*/ 106 w 227"/>
                <a:gd name="T27" fmla="*/ 62 h 129"/>
                <a:gd name="T28" fmla="*/ 93 w 227"/>
                <a:gd name="T29" fmla="*/ 64 h 129"/>
                <a:gd name="T30" fmla="*/ 74 w 227"/>
                <a:gd name="T31" fmla="*/ 61 h 129"/>
                <a:gd name="T32" fmla="*/ 53 w 227"/>
                <a:gd name="T33" fmla="*/ 58 h 129"/>
                <a:gd name="T34" fmla="*/ 37 w 227"/>
                <a:gd name="T35" fmla="*/ 59 h 129"/>
                <a:gd name="T36" fmla="*/ 37 w 227"/>
                <a:gd name="T37" fmla="*/ 61 h 129"/>
                <a:gd name="T38" fmla="*/ 50 w 227"/>
                <a:gd name="T39" fmla="*/ 64 h 129"/>
                <a:gd name="T40" fmla="*/ 65 w 227"/>
                <a:gd name="T41" fmla="*/ 67 h 129"/>
                <a:gd name="T42" fmla="*/ 78 w 227"/>
                <a:gd name="T43" fmla="*/ 71 h 129"/>
                <a:gd name="T44" fmla="*/ 77 w 227"/>
                <a:gd name="T45" fmla="*/ 81 h 129"/>
                <a:gd name="T46" fmla="*/ 57 w 227"/>
                <a:gd name="T47" fmla="*/ 93 h 129"/>
                <a:gd name="T48" fmla="*/ 37 w 227"/>
                <a:gd name="T49" fmla="*/ 101 h 129"/>
                <a:gd name="T50" fmla="*/ 16 w 227"/>
                <a:gd name="T51" fmla="*/ 103 h 129"/>
                <a:gd name="T52" fmla="*/ 3 w 227"/>
                <a:gd name="T53" fmla="*/ 103 h 129"/>
                <a:gd name="T54" fmla="*/ 1 w 227"/>
                <a:gd name="T55" fmla="*/ 106 h 129"/>
                <a:gd name="T56" fmla="*/ 15 w 227"/>
                <a:gd name="T57" fmla="*/ 108 h 129"/>
                <a:gd name="T58" fmla="*/ 35 w 227"/>
                <a:gd name="T59" fmla="*/ 106 h 129"/>
                <a:gd name="T60" fmla="*/ 60 w 227"/>
                <a:gd name="T61" fmla="*/ 102 h 129"/>
                <a:gd name="T62" fmla="*/ 84 w 227"/>
                <a:gd name="T63" fmla="*/ 92 h 129"/>
                <a:gd name="T64" fmla="*/ 100 w 227"/>
                <a:gd name="T65" fmla="*/ 93 h 129"/>
                <a:gd name="T66" fmla="*/ 99 w 227"/>
                <a:gd name="T67" fmla="*/ 114 h 129"/>
                <a:gd name="T68" fmla="*/ 90 w 227"/>
                <a:gd name="T69" fmla="*/ 127 h 129"/>
                <a:gd name="T70" fmla="*/ 94 w 227"/>
                <a:gd name="T71" fmla="*/ 129 h 129"/>
                <a:gd name="T72" fmla="*/ 105 w 227"/>
                <a:gd name="T73" fmla="*/ 120 h 129"/>
                <a:gd name="T74" fmla="*/ 110 w 227"/>
                <a:gd name="T75" fmla="*/ 95 h 129"/>
                <a:gd name="T76" fmla="*/ 119 w 227"/>
                <a:gd name="T77" fmla="*/ 71 h 129"/>
                <a:gd name="T78" fmla="*/ 140 w 227"/>
                <a:gd name="T79" fmla="*/ 50 h 129"/>
                <a:gd name="T80" fmla="*/ 158 w 227"/>
                <a:gd name="T81" fmla="*/ 55 h 129"/>
                <a:gd name="T82" fmla="*/ 161 w 227"/>
                <a:gd name="T83" fmla="*/ 81 h 129"/>
                <a:gd name="T84" fmla="*/ 156 w 227"/>
                <a:gd name="T85" fmla="*/ 98 h 129"/>
                <a:gd name="T86" fmla="*/ 161 w 227"/>
                <a:gd name="T87" fmla="*/ 99 h 129"/>
                <a:gd name="T88" fmla="*/ 168 w 227"/>
                <a:gd name="T89" fmla="*/ 84 h 129"/>
                <a:gd name="T90" fmla="*/ 170 w 227"/>
                <a:gd name="T91" fmla="*/ 55 h 129"/>
                <a:gd name="T92" fmla="*/ 170 w 227"/>
                <a:gd name="T93" fmla="*/ 34 h 129"/>
                <a:gd name="T94" fmla="*/ 184 w 227"/>
                <a:gd name="T95" fmla="*/ 24 h 129"/>
                <a:gd name="T96" fmla="*/ 205 w 227"/>
                <a:gd name="T97" fmla="*/ 12 h 129"/>
                <a:gd name="T98" fmla="*/ 221 w 227"/>
                <a:gd name="T99" fmla="*/ 4 h 129"/>
                <a:gd name="T100" fmla="*/ 223 w 227"/>
                <a:gd name="T101" fmla="*/ 0 h 129"/>
                <a:gd name="T102" fmla="*/ 206 w 227"/>
                <a:gd name="T103" fmla="*/ 3 h 1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27"/>
                <a:gd name="T157" fmla="*/ 0 h 129"/>
                <a:gd name="T158" fmla="*/ 227 w 227"/>
                <a:gd name="T159" fmla="*/ 129 h 1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27" h="129">
                  <a:moveTo>
                    <a:pt x="202" y="3"/>
                  </a:moveTo>
                  <a:lnTo>
                    <a:pt x="195" y="6"/>
                  </a:lnTo>
                  <a:lnTo>
                    <a:pt x="186" y="9"/>
                  </a:lnTo>
                  <a:lnTo>
                    <a:pt x="175" y="13"/>
                  </a:lnTo>
                  <a:lnTo>
                    <a:pt x="164" y="18"/>
                  </a:lnTo>
                  <a:lnTo>
                    <a:pt x="153" y="24"/>
                  </a:lnTo>
                  <a:lnTo>
                    <a:pt x="144" y="28"/>
                  </a:lnTo>
                  <a:lnTo>
                    <a:pt x="137" y="31"/>
                  </a:lnTo>
                  <a:lnTo>
                    <a:pt x="134" y="34"/>
                  </a:lnTo>
                  <a:lnTo>
                    <a:pt x="130" y="31"/>
                  </a:lnTo>
                  <a:lnTo>
                    <a:pt x="124" y="27"/>
                  </a:lnTo>
                  <a:lnTo>
                    <a:pt x="116" y="25"/>
                  </a:lnTo>
                  <a:lnTo>
                    <a:pt x="109" y="22"/>
                  </a:lnTo>
                  <a:lnTo>
                    <a:pt x="100" y="22"/>
                  </a:lnTo>
                  <a:lnTo>
                    <a:pt x="93" y="21"/>
                  </a:lnTo>
                  <a:lnTo>
                    <a:pt x="85" y="22"/>
                  </a:lnTo>
                  <a:lnTo>
                    <a:pt x="78" y="24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84" y="28"/>
                  </a:lnTo>
                  <a:lnTo>
                    <a:pt x="93" y="30"/>
                  </a:lnTo>
                  <a:lnTo>
                    <a:pt x="106" y="34"/>
                  </a:lnTo>
                  <a:lnTo>
                    <a:pt x="116" y="40"/>
                  </a:lnTo>
                  <a:lnTo>
                    <a:pt x="124" y="44"/>
                  </a:lnTo>
                  <a:lnTo>
                    <a:pt x="119" y="50"/>
                  </a:lnTo>
                  <a:lnTo>
                    <a:pt x="113" y="56"/>
                  </a:lnTo>
                  <a:lnTo>
                    <a:pt x="106" y="62"/>
                  </a:lnTo>
                  <a:lnTo>
                    <a:pt x="102" y="65"/>
                  </a:lnTo>
                  <a:lnTo>
                    <a:pt x="93" y="64"/>
                  </a:lnTo>
                  <a:lnTo>
                    <a:pt x="84" y="62"/>
                  </a:lnTo>
                  <a:lnTo>
                    <a:pt x="74" y="61"/>
                  </a:lnTo>
                  <a:lnTo>
                    <a:pt x="63" y="59"/>
                  </a:lnTo>
                  <a:lnTo>
                    <a:pt x="53" y="58"/>
                  </a:lnTo>
                  <a:lnTo>
                    <a:pt x="44" y="58"/>
                  </a:lnTo>
                  <a:lnTo>
                    <a:pt x="37" y="59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3" y="62"/>
                  </a:lnTo>
                  <a:lnTo>
                    <a:pt x="50" y="64"/>
                  </a:lnTo>
                  <a:lnTo>
                    <a:pt x="57" y="65"/>
                  </a:lnTo>
                  <a:lnTo>
                    <a:pt x="65" y="67"/>
                  </a:lnTo>
                  <a:lnTo>
                    <a:pt x="72" y="68"/>
                  </a:lnTo>
                  <a:lnTo>
                    <a:pt x="78" y="71"/>
                  </a:lnTo>
                  <a:lnTo>
                    <a:pt x="84" y="74"/>
                  </a:lnTo>
                  <a:lnTo>
                    <a:pt x="77" y="81"/>
                  </a:lnTo>
                  <a:lnTo>
                    <a:pt x="68" y="87"/>
                  </a:lnTo>
                  <a:lnTo>
                    <a:pt x="57" y="93"/>
                  </a:lnTo>
                  <a:lnTo>
                    <a:pt x="47" y="98"/>
                  </a:lnTo>
                  <a:lnTo>
                    <a:pt x="37" y="101"/>
                  </a:lnTo>
                  <a:lnTo>
                    <a:pt x="25" y="102"/>
                  </a:lnTo>
                  <a:lnTo>
                    <a:pt x="16" y="103"/>
                  </a:lnTo>
                  <a:lnTo>
                    <a:pt x="9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7" y="108"/>
                  </a:lnTo>
                  <a:lnTo>
                    <a:pt x="15" y="108"/>
                  </a:lnTo>
                  <a:lnTo>
                    <a:pt x="23" y="108"/>
                  </a:lnTo>
                  <a:lnTo>
                    <a:pt x="35" y="106"/>
                  </a:lnTo>
                  <a:lnTo>
                    <a:pt x="47" y="105"/>
                  </a:lnTo>
                  <a:lnTo>
                    <a:pt x="60" y="102"/>
                  </a:lnTo>
                  <a:lnTo>
                    <a:pt x="72" y="98"/>
                  </a:lnTo>
                  <a:lnTo>
                    <a:pt x="84" y="92"/>
                  </a:lnTo>
                  <a:lnTo>
                    <a:pt x="94" y="84"/>
                  </a:lnTo>
                  <a:lnTo>
                    <a:pt x="100" y="93"/>
                  </a:lnTo>
                  <a:lnTo>
                    <a:pt x="102" y="103"/>
                  </a:lnTo>
                  <a:lnTo>
                    <a:pt x="99" y="114"/>
                  </a:lnTo>
                  <a:lnTo>
                    <a:pt x="93" y="124"/>
                  </a:lnTo>
                  <a:lnTo>
                    <a:pt x="90" y="127"/>
                  </a:lnTo>
                  <a:lnTo>
                    <a:pt x="90" y="129"/>
                  </a:lnTo>
                  <a:lnTo>
                    <a:pt x="94" y="129"/>
                  </a:lnTo>
                  <a:lnTo>
                    <a:pt x="99" y="126"/>
                  </a:lnTo>
                  <a:lnTo>
                    <a:pt x="105" y="120"/>
                  </a:lnTo>
                  <a:lnTo>
                    <a:pt x="109" y="108"/>
                  </a:lnTo>
                  <a:lnTo>
                    <a:pt x="110" y="95"/>
                  </a:lnTo>
                  <a:lnTo>
                    <a:pt x="109" y="81"/>
                  </a:lnTo>
                  <a:lnTo>
                    <a:pt x="119" y="71"/>
                  </a:lnTo>
                  <a:lnTo>
                    <a:pt x="130" y="59"/>
                  </a:lnTo>
                  <a:lnTo>
                    <a:pt x="140" y="50"/>
                  </a:lnTo>
                  <a:lnTo>
                    <a:pt x="152" y="46"/>
                  </a:lnTo>
                  <a:lnTo>
                    <a:pt x="158" y="55"/>
                  </a:lnTo>
                  <a:lnTo>
                    <a:pt x="161" y="67"/>
                  </a:lnTo>
                  <a:lnTo>
                    <a:pt x="161" y="81"/>
                  </a:lnTo>
                  <a:lnTo>
                    <a:pt x="158" y="93"/>
                  </a:lnTo>
                  <a:lnTo>
                    <a:pt x="156" y="98"/>
                  </a:lnTo>
                  <a:lnTo>
                    <a:pt x="158" y="99"/>
                  </a:lnTo>
                  <a:lnTo>
                    <a:pt x="161" y="99"/>
                  </a:lnTo>
                  <a:lnTo>
                    <a:pt x="164" y="95"/>
                  </a:lnTo>
                  <a:lnTo>
                    <a:pt x="168" y="84"/>
                  </a:lnTo>
                  <a:lnTo>
                    <a:pt x="171" y="71"/>
                  </a:lnTo>
                  <a:lnTo>
                    <a:pt x="170" y="55"/>
                  </a:lnTo>
                  <a:lnTo>
                    <a:pt x="165" y="38"/>
                  </a:lnTo>
                  <a:lnTo>
                    <a:pt x="170" y="34"/>
                  </a:lnTo>
                  <a:lnTo>
                    <a:pt x="177" y="30"/>
                  </a:lnTo>
                  <a:lnTo>
                    <a:pt x="184" y="24"/>
                  </a:lnTo>
                  <a:lnTo>
                    <a:pt x="195" y="18"/>
                  </a:lnTo>
                  <a:lnTo>
                    <a:pt x="205" y="12"/>
                  </a:lnTo>
                  <a:lnTo>
                    <a:pt x="214" y="7"/>
                  </a:lnTo>
                  <a:lnTo>
                    <a:pt x="221" y="4"/>
                  </a:lnTo>
                  <a:lnTo>
                    <a:pt x="227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06" y="3"/>
                  </a:lnTo>
                  <a:lnTo>
                    <a:pt x="202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4" name="Freeform 308"/>
            <p:cNvSpPr>
              <a:spLocks/>
            </p:cNvSpPr>
            <p:nvPr/>
          </p:nvSpPr>
          <p:spPr bwMode="auto">
            <a:xfrm>
              <a:off x="1370" y="1427"/>
              <a:ext cx="20" cy="22"/>
            </a:xfrm>
            <a:custGeom>
              <a:avLst/>
              <a:gdLst>
                <a:gd name="T0" fmla="*/ 3 w 20"/>
                <a:gd name="T1" fmla="*/ 2 h 22"/>
                <a:gd name="T2" fmla="*/ 9 w 20"/>
                <a:gd name="T3" fmla="*/ 0 h 22"/>
                <a:gd name="T4" fmla="*/ 13 w 20"/>
                <a:gd name="T5" fmla="*/ 0 h 22"/>
                <a:gd name="T6" fmla="*/ 17 w 20"/>
                <a:gd name="T7" fmla="*/ 2 h 22"/>
                <a:gd name="T8" fmla="*/ 19 w 20"/>
                <a:gd name="T9" fmla="*/ 6 h 22"/>
                <a:gd name="T10" fmla="*/ 20 w 20"/>
                <a:gd name="T11" fmla="*/ 10 h 22"/>
                <a:gd name="T12" fmla="*/ 20 w 20"/>
                <a:gd name="T13" fmla="*/ 15 h 22"/>
                <a:gd name="T14" fmla="*/ 19 w 20"/>
                <a:gd name="T15" fmla="*/ 18 h 22"/>
                <a:gd name="T16" fmla="*/ 17 w 20"/>
                <a:gd name="T17" fmla="*/ 21 h 22"/>
                <a:gd name="T18" fmla="*/ 14 w 20"/>
                <a:gd name="T19" fmla="*/ 22 h 22"/>
                <a:gd name="T20" fmla="*/ 12 w 20"/>
                <a:gd name="T21" fmla="*/ 22 h 22"/>
                <a:gd name="T22" fmla="*/ 7 w 20"/>
                <a:gd name="T23" fmla="*/ 21 h 22"/>
                <a:gd name="T24" fmla="*/ 3 w 20"/>
                <a:gd name="T25" fmla="*/ 18 h 22"/>
                <a:gd name="T26" fmla="*/ 1 w 20"/>
                <a:gd name="T27" fmla="*/ 13 h 22"/>
                <a:gd name="T28" fmla="*/ 0 w 20"/>
                <a:gd name="T29" fmla="*/ 7 h 22"/>
                <a:gd name="T30" fmla="*/ 0 w 20"/>
                <a:gd name="T31" fmla="*/ 3 h 22"/>
                <a:gd name="T32" fmla="*/ 3 w 20"/>
                <a:gd name="T33" fmla="*/ 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2"/>
                <a:gd name="T53" fmla="*/ 20 w 20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2">
                  <a:moveTo>
                    <a:pt x="3" y="2"/>
                  </a:moveTo>
                  <a:lnTo>
                    <a:pt x="9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6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8"/>
                  </a:lnTo>
                  <a:lnTo>
                    <a:pt x="17" y="21"/>
                  </a:lnTo>
                  <a:lnTo>
                    <a:pt x="14" y="22"/>
                  </a:lnTo>
                  <a:lnTo>
                    <a:pt x="12" y="22"/>
                  </a:lnTo>
                  <a:lnTo>
                    <a:pt x="7" y="21"/>
                  </a:lnTo>
                  <a:lnTo>
                    <a:pt x="3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5" name="Freeform 309"/>
            <p:cNvSpPr>
              <a:spLocks/>
            </p:cNvSpPr>
            <p:nvPr/>
          </p:nvSpPr>
          <p:spPr bwMode="auto">
            <a:xfrm>
              <a:off x="1365" y="1479"/>
              <a:ext cx="18" cy="15"/>
            </a:xfrm>
            <a:custGeom>
              <a:avLst/>
              <a:gdLst>
                <a:gd name="T0" fmla="*/ 2 w 18"/>
                <a:gd name="T1" fmla="*/ 1 h 15"/>
                <a:gd name="T2" fmla="*/ 6 w 18"/>
                <a:gd name="T3" fmla="*/ 0 h 15"/>
                <a:gd name="T4" fmla="*/ 9 w 18"/>
                <a:gd name="T5" fmla="*/ 0 h 15"/>
                <a:gd name="T6" fmla="*/ 14 w 18"/>
                <a:gd name="T7" fmla="*/ 1 h 15"/>
                <a:gd name="T8" fmla="*/ 17 w 18"/>
                <a:gd name="T9" fmla="*/ 3 h 15"/>
                <a:gd name="T10" fmla="*/ 18 w 18"/>
                <a:gd name="T11" fmla="*/ 6 h 15"/>
                <a:gd name="T12" fmla="*/ 18 w 18"/>
                <a:gd name="T13" fmla="*/ 7 h 15"/>
                <a:gd name="T14" fmla="*/ 17 w 18"/>
                <a:gd name="T15" fmla="*/ 10 h 15"/>
                <a:gd name="T16" fmla="*/ 15 w 18"/>
                <a:gd name="T17" fmla="*/ 13 h 15"/>
                <a:gd name="T18" fmla="*/ 12 w 18"/>
                <a:gd name="T19" fmla="*/ 15 h 15"/>
                <a:gd name="T20" fmla="*/ 8 w 18"/>
                <a:gd name="T21" fmla="*/ 15 h 15"/>
                <a:gd name="T22" fmla="*/ 3 w 18"/>
                <a:gd name="T23" fmla="*/ 13 h 15"/>
                <a:gd name="T24" fmla="*/ 2 w 18"/>
                <a:gd name="T25" fmla="*/ 12 h 15"/>
                <a:gd name="T26" fmla="*/ 2 w 18"/>
                <a:gd name="T27" fmla="*/ 10 h 15"/>
                <a:gd name="T28" fmla="*/ 0 w 18"/>
                <a:gd name="T29" fmla="*/ 9 h 15"/>
                <a:gd name="T30" fmla="*/ 0 w 18"/>
                <a:gd name="T31" fmla="*/ 4 h 15"/>
                <a:gd name="T32" fmla="*/ 2 w 18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15"/>
                <a:gd name="T53" fmla="*/ 18 w 18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15">
                  <a:moveTo>
                    <a:pt x="2" y="1"/>
                  </a:moveTo>
                  <a:lnTo>
                    <a:pt x="6" y="0"/>
                  </a:lnTo>
                  <a:lnTo>
                    <a:pt x="9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10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8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6" name="Freeform 310"/>
            <p:cNvSpPr>
              <a:spLocks/>
            </p:cNvSpPr>
            <p:nvPr/>
          </p:nvSpPr>
          <p:spPr bwMode="auto">
            <a:xfrm>
              <a:off x="1404" y="1514"/>
              <a:ext cx="23" cy="22"/>
            </a:xfrm>
            <a:custGeom>
              <a:avLst/>
              <a:gdLst>
                <a:gd name="T0" fmla="*/ 3 w 23"/>
                <a:gd name="T1" fmla="*/ 6 h 22"/>
                <a:gd name="T2" fmla="*/ 7 w 23"/>
                <a:gd name="T3" fmla="*/ 2 h 22"/>
                <a:gd name="T4" fmla="*/ 11 w 23"/>
                <a:gd name="T5" fmla="*/ 0 h 22"/>
                <a:gd name="T6" fmla="*/ 14 w 23"/>
                <a:gd name="T7" fmla="*/ 0 h 22"/>
                <a:gd name="T8" fmla="*/ 19 w 23"/>
                <a:gd name="T9" fmla="*/ 3 h 22"/>
                <a:gd name="T10" fmla="*/ 22 w 23"/>
                <a:gd name="T11" fmla="*/ 6 h 22"/>
                <a:gd name="T12" fmla="*/ 23 w 23"/>
                <a:gd name="T13" fmla="*/ 11 h 22"/>
                <a:gd name="T14" fmla="*/ 23 w 23"/>
                <a:gd name="T15" fmla="*/ 15 h 22"/>
                <a:gd name="T16" fmla="*/ 20 w 23"/>
                <a:gd name="T17" fmla="*/ 18 h 22"/>
                <a:gd name="T18" fmla="*/ 17 w 23"/>
                <a:gd name="T19" fmla="*/ 21 h 22"/>
                <a:gd name="T20" fmla="*/ 13 w 23"/>
                <a:gd name="T21" fmla="*/ 22 h 22"/>
                <a:gd name="T22" fmla="*/ 7 w 23"/>
                <a:gd name="T23" fmla="*/ 22 h 22"/>
                <a:gd name="T24" fmla="*/ 4 w 23"/>
                <a:gd name="T25" fmla="*/ 21 h 22"/>
                <a:gd name="T26" fmla="*/ 1 w 23"/>
                <a:gd name="T27" fmla="*/ 17 h 22"/>
                <a:gd name="T28" fmla="*/ 0 w 23"/>
                <a:gd name="T29" fmla="*/ 14 h 22"/>
                <a:gd name="T30" fmla="*/ 0 w 23"/>
                <a:gd name="T31" fmla="*/ 9 h 22"/>
                <a:gd name="T32" fmla="*/ 3 w 23"/>
                <a:gd name="T33" fmla="*/ 6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2"/>
                <a:gd name="T53" fmla="*/ 23 w 23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2">
                  <a:moveTo>
                    <a:pt x="3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3"/>
                  </a:lnTo>
                  <a:lnTo>
                    <a:pt x="22" y="6"/>
                  </a:lnTo>
                  <a:lnTo>
                    <a:pt x="23" y="11"/>
                  </a:lnTo>
                  <a:lnTo>
                    <a:pt x="23" y="15"/>
                  </a:lnTo>
                  <a:lnTo>
                    <a:pt x="20" y="18"/>
                  </a:lnTo>
                  <a:lnTo>
                    <a:pt x="17" y="21"/>
                  </a:lnTo>
                  <a:lnTo>
                    <a:pt x="13" y="22"/>
                  </a:lnTo>
                  <a:lnTo>
                    <a:pt x="7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7" name="Freeform 311"/>
            <p:cNvSpPr>
              <a:spLocks/>
            </p:cNvSpPr>
            <p:nvPr/>
          </p:nvSpPr>
          <p:spPr bwMode="auto">
            <a:xfrm>
              <a:off x="1317" y="1505"/>
              <a:ext cx="26" cy="26"/>
            </a:xfrm>
            <a:custGeom>
              <a:avLst/>
              <a:gdLst>
                <a:gd name="T0" fmla="*/ 13 w 26"/>
                <a:gd name="T1" fmla="*/ 0 h 26"/>
                <a:gd name="T2" fmla="*/ 19 w 26"/>
                <a:gd name="T3" fmla="*/ 2 h 26"/>
                <a:gd name="T4" fmla="*/ 23 w 26"/>
                <a:gd name="T5" fmla="*/ 3 h 26"/>
                <a:gd name="T6" fmla="*/ 26 w 26"/>
                <a:gd name="T7" fmla="*/ 8 h 26"/>
                <a:gd name="T8" fmla="*/ 26 w 26"/>
                <a:gd name="T9" fmla="*/ 12 h 26"/>
                <a:gd name="T10" fmla="*/ 25 w 26"/>
                <a:gd name="T11" fmla="*/ 18 h 26"/>
                <a:gd name="T12" fmla="*/ 23 w 26"/>
                <a:gd name="T13" fmla="*/ 23 h 26"/>
                <a:gd name="T14" fmla="*/ 19 w 26"/>
                <a:gd name="T15" fmla="*/ 26 h 26"/>
                <a:gd name="T16" fmla="*/ 14 w 26"/>
                <a:gd name="T17" fmla="*/ 26 h 26"/>
                <a:gd name="T18" fmla="*/ 8 w 26"/>
                <a:gd name="T19" fmla="*/ 24 h 26"/>
                <a:gd name="T20" fmla="*/ 4 w 26"/>
                <a:gd name="T21" fmla="*/ 23 h 26"/>
                <a:gd name="T22" fmla="*/ 1 w 26"/>
                <a:gd name="T23" fmla="*/ 20 h 26"/>
                <a:gd name="T24" fmla="*/ 0 w 26"/>
                <a:gd name="T25" fmla="*/ 15 h 26"/>
                <a:gd name="T26" fmla="*/ 1 w 26"/>
                <a:gd name="T27" fmla="*/ 11 h 26"/>
                <a:gd name="T28" fmla="*/ 3 w 26"/>
                <a:gd name="T29" fmla="*/ 5 h 26"/>
                <a:gd name="T30" fmla="*/ 7 w 26"/>
                <a:gd name="T31" fmla="*/ 2 h 26"/>
                <a:gd name="T32" fmla="*/ 13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19" y="2"/>
                  </a:lnTo>
                  <a:lnTo>
                    <a:pt x="23" y="3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5" y="18"/>
                  </a:lnTo>
                  <a:lnTo>
                    <a:pt x="23" y="23"/>
                  </a:lnTo>
                  <a:lnTo>
                    <a:pt x="19" y="26"/>
                  </a:lnTo>
                  <a:lnTo>
                    <a:pt x="14" y="26"/>
                  </a:lnTo>
                  <a:lnTo>
                    <a:pt x="8" y="24"/>
                  </a:lnTo>
                  <a:lnTo>
                    <a:pt x="4" y="23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5"/>
                  </a:lnTo>
                  <a:lnTo>
                    <a:pt x="7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8" name="Freeform 312"/>
            <p:cNvSpPr>
              <a:spLocks/>
            </p:cNvSpPr>
            <p:nvPr/>
          </p:nvSpPr>
          <p:spPr bwMode="auto">
            <a:xfrm>
              <a:off x="1303" y="1451"/>
              <a:ext cx="27" cy="23"/>
            </a:xfrm>
            <a:custGeom>
              <a:avLst/>
              <a:gdLst>
                <a:gd name="T0" fmla="*/ 0 w 27"/>
                <a:gd name="T1" fmla="*/ 13 h 23"/>
                <a:gd name="T2" fmla="*/ 0 w 27"/>
                <a:gd name="T3" fmla="*/ 7 h 23"/>
                <a:gd name="T4" fmla="*/ 3 w 27"/>
                <a:gd name="T5" fmla="*/ 3 h 23"/>
                <a:gd name="T6" fmla="*/ 8 w 27"/>
                <a:gd name="T7" fmla="*/ 1 h 23"/>
                <a:gd name="T8" fmla="*/ 14 w 27"/>
                <a:gd name="T9" fmla="*/ 0 h 23"/>
                <a:gd name="T10" fmla="*/ 18 w 27"/>
                <a:gd name="T11" fmla="*/ 0 h 23"/>
                <a:gd name="T12" fmla="*/ 22 w 27"/>
                <a:gd name="T13" fmla="*/ 1 h 23"/>
                <a:gd name="T14" fmla="*/ 25 w 27"/>
                <a:gd name="T15" fmla="*/ 4 h 23"/>
                <a:gd name="T16" fmla="*/ 27 w 27"/>
                <a:gd name="T17" fmla="*/ 7 h 23"/>
                <a:gd name="T18" fmla="*/ 27 w 27"/>
                <a:gd name="T19" fmla="*/ 12 h 23"/>
                <a:gd name="T20" fmla="*/ 25 w 27"/>
                <a:gd name="T21" fmla="*/ 16 h 23"/>
                <a:gd name="T22" fmla="*/ 22 w 27"/>
                <a:gd name="T23" fmla="*/ 20 h 23"/>
                <a:gd name="T24" fmla="*/ 18 w 27"/>
                <a:gd name="T25" fmla="*/ 23 h 23"/>
                <a:gd name="T26" fmla="*/ 14 w 27"/>
                <a:gd name="T27" fmla="*/ 23 h 23"/>
                <a:gd name="T28" fmla="*/ 8 w 27"/>
                <a:gd name="T29" fmla="*/ 22 h 23"/>
                <a:gd name="T30" fmla="*/ 3 w 27"/>
                <a:gd name="T31" fmla="*/ 17 h 23"/>
                <a:gd name="T32" fmla="*/ 0 w 27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3"/>
                <a:gd name="T53" fmla="*/ 27 w 27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3">
                  <a:moveTo>
                    <a:pt x="0" y="13"/>
                  </a:moveTo>
                  <a:lnTo>
                    <a:pt x="0" y="7"/>
                  </a:lnTo>
                  <a:lnTo>
                    <a:pt x="3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7"/>
                  </a:lnTo>
                  <a:lnTo>
                    <a:pt x="27" y="12"/>
                  </a:lnTo>
                  <a:lnTo>
                    <a:pt x="25" y="16"/>
                  </a:lnTo>
                  <a:lnTo>
                    <a:pt x="22" y="20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8" y="22"/>
                  </a:lnTo>
                  <a:lnTo>
                    <a:pt x="3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39" name="Freeform 313"/>
            <p:cNvSpPr>
              <a:spLocks/>
            </p:cNvSpPr>
            <p:nvPr/>
          </p:nvSpPr>
          <p:spPr bwMode="auto">
            <a:xfrm>
              <a:off x="1263" y="1449"/>
              <a:ext cx="23" cy="21"/>
            </a:xfrm>
            <a:custGeom>
              <a:avLst/>
              <a:gdLst>
                <a:gd name="T0" fmla="*/ 0 w 23"/>
                <a:gd name="T1" fmla="*/ 14 h 21"/>
                <a:gd name="T2" fmla="*/ 0 w 23"/>
                <a:gd name="T3" fmla="*/ 9 h 21"/>
                <a:gd name="T4" fmla="*/ 3 w 23"/>
                <a:gd name="T5" fmla="*/ 5 h 21"/>
                <a:gd name="T6" fmla="*/ 6 w 23"/>
                <a:gd name="T7" fmla="*/ 2 h 21"/>
                <a:gd name="T8" fmla="*/ 11 w 23"/>
                <a:gd name="T9" fmla="*/ 0 h 21"/>
                <a:gd name="T10" fmla="*/ 15 w 23"/>
                <a:gd name="T11" fmla="*/ 0 h 21"/>
                <a:gd name="T12" fmla="*/ 20 w 23"/>
                <a:gd name="T13" fmla="*/ 2 h 21"/>
                <a:gd name="T14" fmla="*/ 21 w 23"/>
                <a:gd name="T15" fmla="*/ 6 h 21"/>
                <a:gd name="T16" fmla="*/ 23 w 23"/>
                <a:gd name="T17" fmla="*/ 9 h 21"/>
                <a:gd name="T18" fmla="*/ 21 w 23"/>
                <a:gd name="T19" fmla="*/ 14 h 21"/>
                <a:gd name="T20" fmla="*/ 20 w 23"/>
                <a:gd name="T21" fmla="*/ 16 h 21"/>
                <a:gd name="T22" fmla="*/ 17 w 23"/>
                <a:gd name="T23" fmla="*/ 19 h 21"/>
                <a:gd name="T24" fmla="*/ 14 w 23"/>
                <a:gd name="T25" fmla="*/ 21 h 21"/>
                <a:gd name="T26" fmla="*/ 9 w 23"/>
                <a:gd name="T27" fmla="*/ 21 h 21"/>
                <a:gd name="T28" fmla="*/ 5 w 23"/>
                <a:gd name="T29" fmla="*/ 19 h 21"/>
                <a:gd name="T30" fmla="*/ 0 w 23"/>
                <a:gd name="T31" fmla="*/ 18 h 21"/>
                <a:gd name="T32" fmla="*/ 0 w 23"/>
                <a:gd name="T33" fmla="*/ 14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"/>
                <a:gd name="T52" fmla="*/ 0 h 21"/>
                <a:gd name="T53" fmla="*/ 23 w 23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" h="21">
                  <a:moveTo>
                    <a:pt x="0" y="14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17" y="19"/>
                  </a:lnTo>
                  <a:lnTo>
                    <a:pt x="14" y="21"/>
                  </a:lnTo>
                  <a:lnTo>
                    <a:pt x="9" y="21"/>
                  </a:lnTo>
                  <a:lnTo>
                    <a:pt x="5" y="19"/>
                  </a:lnTo>
                  <a:lnTo>
                    <a:pt x="0" y="1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0" name="Freeform 314"/>
            <p:cNvSpPr>
              <a:spLocks/>
            </p:cNvSpPr>
            <p:nvPr/>
          </p:nvSpPr>
          <p:spPr bwMode="auto">
            <a:xfrm>
              <a:off x="1296" y="1412"/>
              <a:ext cx="24" cy="22"/>
            </a:xfrm>
            <a:custGeom>
              <a:avLst/>
              <a:gdLst>
                <a:gd name="T0" fmla="*/ 0 w 24"/>
                <a:gd name="T1" fmla="*/ 12 h 22"/>
                <a:gd name="T2" fmla="*/ 1 w 24"/>
                <a:gd name="T3" fmla="*/ 9 h 22"/>
                <a:gd name="T4" fmla="*/ 3 w 24"/>
                <a:gd name="T5" fmla="*/ 5 h 22"/>
                <a:gd name="T6" fmla="*/ 6 w 24"/>
                <a:gd name="T7" fmla="*/ 2 h 22"/>
                <a:gd name="T8" fmla="*/ 10 w 24"/>
                <a:gd name="T9" fmla="*/ 0 h 22"/>
                <a:gd name="T10" fmla="*/ 15 w 24"/>
                <a:gd name="T11" fmla="*/ 0 h 22"/>
                <a:gd name="T12" fmla="*/ 19 w 24"/>
                <a:gd name="T13" fmla="*/ 2 h 22"/>
                <a:gd name="T14" fmla="*/ 22 w 24"/>
                <a:gd name="T15" fmla="*/ 5 h 22"/>
                <a:gd name="T16" fmla="*/ 24 w 24"/>
                <a:gd name="T17" fmla="*/ 8 h 22"/>
                <a:gd name="T18" fmla="*/ 24 w 24"/>
                <a:gd name="T19" fmla="*/ 12 h 22"/>
                <a:gd name="T20" fmla="*/ 22 w 24"/>
                <a:gd name="T21" fmla="*/ 17 h 22"/>
                <a:gd name="T22" fmla="*/ 19 w 24"/>
                <a:gd name="T23" fmla="*/ 21 h 22"/>
                <a:gd name="T24" fmla="*/ 15 w 24"/>
                <a:gd name="T25" fmla="*/ 22 h 22"/>
                <a:gd name="T26" fmla="*/ 10 w 24"/>
                <a:gd name="T27" fmla="*/ 22 h 22"/>
                <a:gd name="T28" fmla="*/ 6 w 24"/>
                <a:gd name="T29" fmla="*/ 21 h 22"/>
                <a:gd name="T30" fmla="*/ 1 w 24"/>
                <a:gd name="T31" fmla="*/ 17 h 22"/>
                <a:gd name="T32" fmla="*/ 0 w 24"/>
                <a:gd name="T33" fmla="*/ 12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2"/>
                <a:gd name="T53" fmla="*/ 24 w 24"/>
                <a:gd name="T54" fmla="*/ 22 h 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2">
                  <a:moveTo>
                    <a:pt x="0" y="12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2"/>
                  </a:lnTo>
                  <a:lnTo>
                    <a:pt x="10" y="22"/>
                  </a:lnTo>
                  <a:lnTo>
                    <a:pt x="6" y="21"/>
                  </a:lnTo>
                  <a:lnTo>
                    <a:pt x="1" y="17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1" name="Freeform 315"/>
            <p:cNvSpPr>
              <a:spLocks/>
            </p:cNvSpPr>
            <p:nvPr/>
          </p:nvSpPr>
          <p:spPr bwMode="auto">
            <a:xfrm>
              <a:off x="1752" y="1406"/>
              <a:ext cx="168" cy="172"/>
            </a:xfrm>
            <a:custGeom>
              <a:avLst/>
              <a:gdLst>
                <a:gd name="T0" fmla="*/ 18 w 168"/>
                <a:gd name="T1" fmla="*/ 49 h 172"/>
                <a:gd name="T2" fmla="*/ 27 w 168"/>
                <a:gd name="T3" fmla="*/ 83 h 172"/>
                <a:gd name="T4" fmla="*/ 41 w 168"/>
                <a:gd name="T5" fmla="*/ 80 h 172"/>
                <a:gd name="T6" fmla="*/ 55 w 168"/>
                <a:gd name="T7" fmla="*/ 92 h 172"/>
                <a:gd name="T8" fmla="*/ 59 w 168"/>
                <a:gd name="T9" fmla="*/ 101 h 172"/>
                <a:gd name="T10" fmla="*/ 44 w 168"/>
                <a:gd name="T11" fmla="*/ 98 h 172"/>
                <a:gd name="T12" fmla="*/ 36 w 168"/>
                <a:gd name="T13" fmla="*/ 95 h 172"/>
                <a:gd name="T14" fmla="*/ 24 w 168"/>
                <a:gd name="T15" fmla="*/ 88 h 172"/>
                <a:gd name="T16" fmla="*/ 3 w 168"/>
                <a:gd name="T17" fmla="*/ 96 h 172"/>
                <a:gd name="T18" fmla="*/ 2 w 168"/>
                <a:gd name="T19" fmla="*/ 119 h 172"/>
                <a:gd name="T20" fmla="*/ 6 w 168"/>
                <a:gd name="T21" fmla="*/ 129 h 172"/>
                <a:gd name="T22" fmla="*/ 34 w 168"/>
                <a:gd name="T23" fmla="*/ 132 h 172"/>
                <a:gd name="T24" fmla="*/ 49 w 168"/>
                <a:gd name="T25" fmla="*/ 125 h 172"/>
                <a:gd name="T26" fmla="*/ 49 w 168"/>
                <a:gd name="T27" fmla="*/ 133 h 172"/>
                <a:gd name="T28" fmla="*/ 40 w 168"/>
                <a:gd name="T29" fmla="*/ 166 h 172"/>
                <a:gd name="T30" fmla="*/ 68 w 168"/>
                <a:gd name="T31" fmla="*/ 169 h 172"/>
                <a:gd name="T32" fmla="*/ 80 w 168"/>
                <a:gd name="T33" fmla="*/ 145 h 172"/>
                <a:gd name="T34" fmla="*/ 71 w 168"/>
                <a:gd name="T35" fmla="*/ 126 h 172"/>
                <a:gd name="T36" fmla="*/ 77 w 168"/>
                <a:gd name="T37" fmla="*/ 120 h 172"/>
                <a:gd name="T38" fmla="*/ 81 w 168"/>
                <a:gd name="T39" fmla="*/ 129 h 172"/>
                <a:gd name="T40" fmla="*/ 90 w 168"/>
                <a:gd name="T41" fmla="*/ 147 h 172"/>
                <a:gd name="T42" fmla="*/ 114 w 168"/>
                <a:gd name="T43" fmla="*/ 145 h 172"/>
                <a:gd name="T44" fmla="*/ 134 w 168"/>
                <a:gd name="T45" fmla="*/ 151 h 172"/>
                <a:gd name="T46" fmla="*/ 154 w 168"/>
                <a:gd name="T47" fmla="*/ 139 h 172"/>
                <a:gd name="T48" fmla="*/ 158 w 168"/>
                <a:gd name="T49" fmla="*/ 127 h 172"/>
                <a:gd name="T50" fmla="*/ 154 w 168"/>
                <a:gd name="T51" fmla="*/ 120 h 172"/>
                <a:gd name="T52" fmla="*/ 132 w 168"/>
                <a:gd name="T53" fmla="*/ 110 h 172"/>
                <a:gd name="T54" fmla="*/ 117 w 168"/>
                <a:gd name="T55" fmla="*/ 105 h 172"/>
                <a:gd name="T56" fmla="*/ 124 w 168"/>
                <a:gd name="T57" fmla="*/ 89 h 172"/>
                <a:gd name="T58" fmla="*/ 145 w 168"/>
                <a:gd name="T59" fmla="*/ 82 h 172"/>
                <a:gd name="T60" fmla="*/ 165 w 168"/>
                <a:gd name="T61" fmla="*/ 70 h 172"/>
                <a:gd name="T62" fmla="*/ 165 w 168"/>
                <a:gd name="T63" fmla="*/ 49 h 172"/>
                <a:gd name="T64" fmla="*/ 146 w 168"/>
                <a:gd name="T65" fmla="*/ 37 h 172"/>
                <a:gd name="T66" fmla="*/ 126 w 168"/>
                <a:gd name="T67" fmla="*/ 48 h 172"/>
                <a:gd name="T68" fmla="*/ 126 w 168"/>
                <a:gd name="T69" fmla="*/ 61 h 172"/>
                <a:gd name="T70" fmla="*/ 106 w 168"/>
                <a:gd name="T71" fmla="*/ 77 h 172"/>
                <a:gd name="T72" fmla="*/ 99 w 168"/>
                <a:gd name="T73" fmla="*/ 76 h 172"/>
                <a:gd name="T74" fmla="*/ 96 w 168"/>
                <a:gd name="T75" fmla="*/ 65 h 172"/>
                <a:gd name="T76" fmla="*/ 102 w 168"/>
                <a:gd name="T77" fmla="*/ 46 h 172"/>
                <a:gd name="T78" fmla="*/ 118 w 168"/>
                <a:gd name="T79" fmla="*/ 25 h 172"/>
                <a:gd name="T80" fmla="*/ 108 w 168"/>
                <a:gd name="T81" fmla="*/ 3 h 172"/>
                <a:gd name="T82" fmla="*/ 86 w 168"/>
                <a:gd name="T83" fmla="*/ 2 h 172"/>
                <a:gd name="T84" fmla="*/ 72 w 168"/>
                <a:gd name="T85" fmla="*/ 11 h 172"/>
                <a:gd name="T86" fmla="*/ 67 w 168"/>
                <a:gd name="T87" fmla="*/ 21 h 172"/>
                <a:gd name="T88" fmla="*/ 72 w 168"/>
                <a:gd name="T89" fmla="*/ 37 h 172"/>
                <a:gd name="T90" fmla="*/ 81 w 168"/>
                <a:gd name="T91" fmla="*/ 52 h 172"/>
                <a:gd name="T92" fmla="*/ 80 w 168"/>
                <a:gd name="T93" fmla="*/ 68 h 172"/>
                <a:gd name="T94" fmla="*/ 71 w 168"/>
                <a:gd name="T95" fmla="*/ 71 h 172"/>
                <a:gd name="T96" fmla="*/ 61 w 168"/>
                <a:gd name="T97" fmla="*/ 52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8"/>
                <a:gd name="T148" fmla="*/ 0 h 172"/>
                <a:gd name="T149" fmla="*/ 168 w 16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8" h="172">
                  <a:moveTo>
                    <a:pt x="41" y="39"/>
                  </a:moveTo>
                  <a:lnTo>
                    <a:pt x="30" y="42"/>
                  </a:lnTo>
                  <a:lnTo>
                    <a:pt x="18" y="49"/>
                  </a:lnTo>
                  <a:lnTo>
                    <a:pt x="13" y="62"/>
                  </a:lnTo>
                  <a:lnTo>
                    <a:pt x="21" y="80"/>
                  </a:lnTo>
                  <a:lnTo>
                    <a:pt x="27" y="83"/>
                  </a:lnTo>
                  <a:lnTo>
                    <a:pt x="33" y="85"/>
                  </a:lnTo>
                  <a:lnTo>
                    <a:pt x="38" y="83"/>
                  </a:lnTo>
                  <a:lnTo>
                    <a:pt x="41" y="80"/>
                  </a:lnTo>
                  <a:lnTo>
                    <a:pt x="46" y="85"/>
                  </a:lnTo>
                  <a:lnTo>
                    <a:pt x="50" y="88"/>
                  </a:lnTo>
                  <a:lnTo>
                    <a:pt x="55" y="92"/>
                  </a:lnTo>
                  <a:lnTo>
                    <a:pt x="58" y="96"/>
                  </a:lnTo>
                  <a:lnTo>
                    <a:pt x="59" y="99"/>
                  </a:lnTo>
                  <a:lnTo>
                    <a:pt x="59" y="101"/>
                  </a:lnTo>
                  <a:lnTo>
                    <a:pt x="56" y="101"/>
                  </a:lnTo>
                  <a:lnTo>
                    <a:pt x="50" y="99"/>
                  </a:lnTo>
                  <a:lnTo>
                    <a:pt x="44" y="98"/>
                  </a:lnTo>
                  <a:lnTo>
                    <a:pt x="40" y="98"/>
                  </a:lnTo>
                  <a:lnTo>
                    <a:pt x="37" y="96"/>
                  </a:lnTo>
                  <a:lnTo>
                    <a:pt x="36" y="95"/>
                  </a:lnTo>
                  <a:lnTo>
                    <a:pt x="34" y="92"/>
                  </a:lnTo>
                  <a:lnTo>
                    <a:pt x="30" y="89"/>
                  </a:lnTo>
                  <a:lnTo>
                    <a:pt x="24" y="88"/>
                  </a:lnTo>
                  <a:lnTo>
                    <a:pt x="16" y="88"/>
                  </a:lnTo>
                  <a:lnTo>
                    <a:pt x="9" y="91"/>
                  </a:lnTo>
                  <a:lnTo>
                    <a:pt x="3" y="96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2" y="119"/>
                  </a:lnTo>
                  <a:lnTo>
                    <a:pt x="3" y="123"/>
                  </a:lnTo>
                  <a:lnTo>
                    <a:pt x="5" y="126"/>
                  </a:lnTo>
                  <a:lnTo>
                    <a:pt x="6" y="129"/>
                  </a:lnTo>
                  <a:lnTo>
                    <a:pt x="15" y="133"/>
                  </a:lnTo>
                  <a:lnTo>
                    <a:pt x="25" y="133"/>
                  </a:lnTo>
                  <a:lnTo>
                    <a:pt x="34" y="132"/>
                  </a:lnTo>
                  <a:lnTo>
                    <a:pt x="40" y="127"/>
                  </a:lnTo>
                  <a:lnTo>
                    <a:pt x="44" y="125"/>
                  </a:lnTo>
                  <a:lnTo>
                    <a:pt x="49" y="125"/>
                  </a:lnTo>
                  <a:lnTo>
                    <a:pt x="53" y="125"/>
                  </a:lnTo>
                  <a:lnTo>
                    <a:pt x="58" y="126"/>
                  </a:lnTo>
                  <a:lnTo>
                    <a:pt x="49" y="133"/>
                  </a:lnTo>
                  <a:lnTo>
                    <a:pt x="41" y="145"/>
                  </a:lnTo>
                  <a:lnTo>
                    <a:pt x="37" y="157"/>
                  </a:lnTo>
                  <a:lnTo>
                    <a:pt x="40" y="166"/>
                  </a:lnTo>
                  <a:lnTo>
                    <a:pt x="49" y="170"/>
                  </a:lnTo>
                  <a:lnTo>
                    <a:pt x="59" y="172"/>
                  </a:lnTo>
                  <a:lnTo>
                    <a:pt x="68" y="169"/>
                  </a:lnTo>
                  <a:lnTo>
                    <a:pt x="75" y="163"/>
                  </a:lnTo>
                  <a:lnTo>
                    <a:pt x="78" y="154"/>
                  </a:lnTo>
                  <a:lnTo>
                    <a:pt x="80" y="145"/>
                  </a:lnTo>
                  <a:lnTo>
                    <a:pt x="77" y="138"/>
                  </a:lnTo>
                  <a:lnTo>
                    <a:pt x="74" y="130"/>
                  </a:lnTo>
                  <a:lnTo>
                    <a:pt x="71" y="126"/>
                  </a:lnTo>
                  <a:lnTo>
                    <a:pt x="71" y="123"/>
                  </a:lnTo>
                  <a:lnTo>
                    <a:pt x="74" y="122"/>
                  </a:lnTo>
                  <a:lnTo>
                    <a:pt x="77" y="120"/>
                  </a:lnTo>
                  <a:lnTo>
                    <a:pt x="78" y="122"/>
                  </a:lnTo>
                  <a:lnTo>
                    <a:pt x="80" y="125"/>
                  </a:lnTo>
                  <a:lnTo>
                    <a:pt x="81" y="129"/>
                  </a:lnTo>
                  <a:lnTo>
                    <a:pt x="83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8" y="147"/>
                  </a:lnTo>
                  <a:lnTo>
                    <a:pt x="109" y="141"/>
                  </a:lnTo>
                  <a:lnTo>
                    <a:pt x="114" y="145"/>
                  </a:lnTo>
                  <a:lnTo>
                    <a:pt x="120" y="148"/>
                  </a:lnTo>
                  <a:lnTo>
                    <a:pt x="127" y="151"/>
                  </a:lnTo>
                  <a:lnTo>
                    <a:pt x="134" y="151"/>
                  </a:lnTo>
                  <a:lnTo>
                    <a:pt x="140" y="150"/>
                  </a:lnTo>
                  <a:lnTo>
                    <a:pt x="148" y="147"/>
                  </a:lnTo>
                  <a:lnTo>
                    <a:pt x="154" y="139"/>
                  </a:lnTo>
                  <a:lnTo>
                    <a:pt x="158" y="130"/>
                  </a:lnTo>
                  <a:lnTo>
                    <a:pt x="158" y="129"/>
                  </a:lnTo>
                  <a:lnTo>
                    <a:pt x="158" y="127"/>
                  </a:lnTo>
                  <a:lnTo>
                    <a:pt x="157" y="126"/>
                  </a:lnTo>
                  <a:lnTo>
                    <a:pt x="157" y="125"/>
                  </a:lnTo>
                  <a:lnTo>
                    <a:pt x="154" y="120"/>
                  </a:lnTo>
                  <a:lnTo>
                    <a:pt x="149" y="114"/>
                  </a:lnTo>
                  <a:lnTo>
                    <a:pt x="142" y="110"/>
                  </a:lnTo>
                  <a:lnTo>
                    <a:pt x="132" y="110"/>
                  </a:lnTo>
                  <a:lnTo>
                    <a:pt x="126" y="110"/>
                  </a:lnTo>
                  <a:lnTo>
                    <a:pt x="121" y="108"/>
                  </a:lnTo>
                  <a:lnTo>
                    <a:pt x="117" y="105"/>
                  </a:lnTo>
                  <a:lnTo>
                    <a:pt x="114" y="102"/>
                  </a:lnTo>
                  <a:lnTo>
                    <a:pt x="118" y="96"/>
                  </a:lnTo>
                  <a:lnTo>
                    <a:pt x="124" y="89"/>
                  </a:lnTo>
                  <a:lnTo>
                    <a:pt x="129" y="85"/>
                  </a:lnTo>
                  <a:lnTo>
                    <a:pt x="133" y="82"/>
                  </a:lnTo>
                  <a:lnTo>
                    <a:pt x="145" y="82"/>
                  </a:lnTo>
                  <a:lnTo>
                    <a:pt x="154" y="80"/>
                  </a:lnTo>
                  <a:lnTo>
                    <a:pt x="160" y="76"/>
                  </a:lnTo>
                  <a:lnTo>
                    <a:pt x="165" y="70"/>
                  </a:lnTo>
                  <a:lnTo>
                    <a:pt x="168" y="62"/>
                  </a:lnTo>
                  <a:lnTo>
                    <a:pt x="168" y="57"/>
                  </a:lnTo>
                  <a:lnTo>
                    <a:pt x="165" y="49"/>
                  </a:lnTo>
                  <a:lnTo>
                    <a:pt x="163" y="43"/>
                  </a:lnTo>
                  <a:lnTo>
                    <a:pt x="155" y="39"/>
                  </a:lnTo>
                  <a:lnTo>
                    <a:pt x="146" y="37"/>
                  </a:lnTo>
                  <a:lnTo>
                    <a:pt x="137" y="39"/>
                  </a:lnTo>
                  <a:lnTo>
                    <a:pt x="130" y="42"/>
                  </a:lnTo>
                  <a:lnTo>
                    <a:pt x="126" y="48"/>
                  </a:lnTo>
                  <a:lnTo>
                    <a:pt x="124" y="52"/>
                  </a:lnTo>
                  <a:lnTo>
                    <a:pt x="124" y="57"/>
                  </a:lnTo>
                  <a:lnTo>
                    <a:pt x="126" y="61"/>
                  </a:lnTo>
                  <a:lnTo>
                    <a:pt x="120" y="67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2" y="77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3" y="71"/>
                  </a:lnTo>
                  <a:lnTo>
                    <a:pt x="96" y="65"/>
                  </a:lnTo>
                  <a:lnTo>
                    <a:pt x="99" y="58"/>
                  </a:lnTo>
                  <a:lnTo>
                    <a:pt x="100" y="52"/>
                  </a:lnTo>
                  <a:lnTo>
                    <a:pt x="102" y="46"/>
                  </a:lnTo>
                  <a:lnTo>
                    <a:pt x="109" y="40"/>
                  </a:lnTo>
                  <a:lnTo>
                    <a:pt x="115" y="33"/>
                  </a:lnTo>
                  <a:lnTo>
                    <a:pt x="118" y="25"/>
                  </a:lnTo>
                  <a:lnTo>
                    <a:pt x="118" y="17"/>
                  </a:lnTo>
                  <a:lnTo>
                    <a:pt x="114" y="9"/>
                  </a:lnTo>
                  <a:lnTo>
                    <a:pt x="108" y="3"/>
                  </a:lnTo>
                  <a:lnTo>
                    <a:pt x="99" y="0"/>
                  </a:lnTo>
                  <a:lnTo>
                    <a:pt x="92" y="0"/>
                  </a:lnTo>
                  <a:lnTo>
                    <a:pt x="86" y="2"/>
                  </a:lnTo>
                  <a:lnTo>
                    <a:pt x="81" y="3"/>
                  </a:lnTo>
                  <a:lnTo>
                    <a:pt x="77" y="8"/>
                  </a:lnTo>
                  <a:lnTo>
                    <a:pt x="72" y="11"/>
                  </a:lnTo>
                  <a:lnTo>
                    <a:pt x="69" y="14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5"/>
                  </a:lnTo>
                  <a:lnTo>
                    <a:pt x="68" y="33"/>
                  </a:lnTo>
                  <a:lnTo>
                    <a:pt x="72" y="37"/>
                  </a:lnTo>
                  <a:lnTo>
                    <a:pt x="77" y="42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5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77" y="68"/>
                  </a:lnTo>
                  <a:lnTo>
                    <a:pt x="72" y="70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4" y="64"/>
                  </a:lnTo>
                  <a:lnTo>
                    <a:pt x="61" y="52"/>
                  </a:lnTo>
                  <a:lnTo>
                    <a:pt x="53" y="43"/>
                  </a:lnTo>
                  <a:lnTo>
                    <a:pt x="41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2" name="Freeform 316"/>
            <p:cNvSpPr>
              <a:spLocks/>
            </p:cNvSpPr>
            <p:nvPr/>
          </p:nvSpPr>
          <p:spPr bwMode="auto">
            <a:xfrm>
              <a:off x="1634" y="1633"/>
              <a:ext cx="173" cy="301"/>
            </a:xfrm>
            <a:custGeom>
              <a:avLst/>
              <a:gdLst>
                <a:gd name="T0" fmla="*/ 171 w 173"/>
                <a:gd name="T1" fmla="*/ 0 h 301"/>
                <a:gd name="T2" fmla="*/ 158 w 173"/>
                <a:gd name="T3" fmla="*/ 19 h 301"/>
                <a:gd name="T4" fmla="*/ 142 w 173"/>
                <a:gd name="T5" fmla="*/ 35 h 301"/>
                <a:gd name="T6" fmla="*/ 124 w 173"/>
                <a:gd name="T7" fmla="*/ 50 h 301"/>
                <a:gd name="T8" fmla="*/ 106 w 173"/>
                <a:gd name="T9" fmla="*/ 60 h 301"/>
                <a:gd name="T10" fmla="*/ 87 w 173"/>
                <a:gd name="T11" fmla="*/ 68 h 301"/>
                <a:gd name="T12" fmla="*/ 68 w 173"/>
                <a:gd name="T13" fmla="*/ 73 h 301"/>
                <a:gd name="T14" fmla="*/ 50 w 173"/>
                <a:gd name="T15" fmla="*/ 76 h 301"/>
                <a:gd name="T16" fmla="*/ 32 w 173"/>
                <a:gd name="T17" fmla="*/ 76 h 301"/>
                <a:gd name="T18" fmla="*/ 32 w 173"/>
                <a:gd name="T19" fmla="*/ 91 h 301"/>
                <a:gd name="T20" fmla="*/ 30 w 173"/>
                <a:gd name="T21" fmla="*/ 107 h 301"/>
                <a:gd name="T22" fmla="*/ 19 w 173"/>
                <a:gd name="T23" fmla="*/ 125 h 301"/>
                <a:gd name="T24" fmla="*/ 0 w 173"/>
                <a:gd name="T25" fmla="*/ 138 h 301"/>
                <a:gd name="T26" fmla="*/ 12 w 173"/>
                <a:gd name="T27" fmla="*/ 158 h 301"/>
                <a:gd name="T28" fmla="*/ 19 w 173"/>
                <a:gd name="T29" fmla="*/ 181 h 301"/>
                <a:gd name="T30" fmla="*/ 21 w 173"/>
                <a:gd name="T31" fmla="*/ 206 h 301"/>
                <a:gd name="T32" fmla="*/ 12 w 173"/>
                <a:gd name="T33" fmla="*/ 227 h 301"/>
                <a:gd name="T34" fmla="*/ 19 w 173"/>
                <a:gd name="T35" fmla="*/ 230 h 301"/>
                <a:gd name="T36" fmla="*/ 28 w 173"/>
                <a:gd name="T37" fmla="*/ 235 h 301"/>
                <a:gd name="T38" fmla="*/ 38 w 173"/>
                <a:gd name="T39" fmla="*/ 239 h 301"/>
                <a:gd name="T40" fmla="*/ 50 w 173"/>
                <a:gd name="T41" fmla="*/ 246 h 301"/>
                <a:gd name="T42" fmla="*/ 61 w 173"/>
                <a:gd name="T43" fmla="*/ 257 h 301"/>
                <a:gd name="T44" fmla="*/ 71 w 173"/>
                <a:gd name="T45" fmla="*/ 269 h 301"/>
                <a:gd name="T46" fmla="*/ 78 w 173"/>
                <a:gd name="T47" fmla="*/ 283 h 301"/>
                <a:gd name="T48" fmla="*/ 84 w 173"/>
                <a:gd name="T49" fmla="*/ 301 h 301"/>
                <a:gd name="T50" fmla="*/ 89 w 173"/>
                <a:gd name="T51" fmla="*/ 291 h 301"/>
                <a:gd name="T52" fmla="*/ 94 w 173"/>
                <a:gd name="T53" fmla="*/ 279 h 301"/>
                <a:gd name="T54" fmla="*/ 102 w 173"/>
                <a:gd name="T55" fmla="*/ 269 h 301"/>
                <a:gd name="T56" fmla="*/ 109 w 173"/>
                <a:gd name="T57" fmla="*/ 258 h 301"/>
                <a:gd name="T58" fmla="*/ 120 w 173"/>
                <a:gd name="T59" fmla="*/ 248 h 301"/>
                <a:gd name="T60" fmla="*/ 131 w 173"/>
                <a:gd name="T61" fmla="*/ 240 h 301"/>
                <a:gd name="T62" fmla="*/ 143 w 173"/>
                <a:gd name="T63" fmla="*/ 236 h 301"/>
                <a:gd name="T64" fmla="*/ 156 w 173"/>
                <a:gd name="T65" fmla="*/ 233 h 301"/>
                <a:gd name="T66" fmla="*/ 151 w 173"/>
                <a:gd name="T67" fmla="*/ 220 h 301"/>
                <a:gd name="T68" fmla="*/ 146 w 173"/>
                <a:gd name="T69" fmla="*/ 202 h 301"/>
                <a:gd name="T70" fmla="*/ 149 w 173"/>
                <a:gd name="T71" fmla="*/ 184 h 301"/>
                <a:gd name="T72" fmla="*/ 161 w 173"/>
                <a:gd name="T73" fmla="*/ 164 h 301"/>
                <a:gd name="T74" fmla="*/ 149 w 173"/>
                <a:gd name="T75" fmla="*/ 131 h 301"/>
                <a:gd name="T76" fmla="*/ 146 w 173"/>
                <a:gd name="T77" fmla="*/ 100 h 301"/>
                <a:gd name="T78" fmla="*/ 148 w 173"/>
                <a:gd name="T79" fmla="*/ 72 h 301"/>
                <a:gd name="T80" fmla="*/ 151 w 173"/>
                <a:gd name="T81" fmla="*/ 51 h 301"/>
                <a:gd name="T82" fmla="*/ 155 w 173"/>
                <a:gd name="T83" fmla="*/ 39 h 301"/>
                <a:gd name="T84" fmla="*/ 161 w 173"/>
                <a:gd name="T85" fmla="*/ 26 h 301"/>
                <a:gd name="T86" fmla="*/ 167 w 173"/>
                <a:gd name="T87" fmla="*/ 14 h 301"/>
                <a:gd name="T88" fmla="*/ 171 w 173"/>
                <a:gd name="T89" fmla="*/ 8 h 301"/>
                <a:gd name="T90" fmla="*/ 173 w 173"/>
                <a:gd name="T91" fmla="*/ 7 h 301"/>
                <a:gd name="T92" fmla="*/ 173 w 173"/>
                <a:gd name="T93" fmla="*/ 4 h 301"/>
                <a:gd name="T94" fmla="*/ 171 w 173"/>
                <a:gd name="T95" fmla="*/ 2 h 301"/>
                <a:gd name="T96" fmla="*/ 171 w 173"/>
                <a:gd name="T97" fmla="*/ 2 h 301"/>
                <a:gd name="T98" fmla="*/ 171 w 173"/>
                <a:gd name="T99" fmla="*/ 0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1"/>
                <a:gd name="T152" fmla="*/ 173 w 173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1">
                  <a:moveTo>
                    <a:pt x="171" y="0"/>
                  </a:moveTo>
                  <a:lnTo>
                    <a:pt x="158" y="19"/>
                  </a:lnTo>
                  <a:lnTo>
                    <a:pt x="142" y="35"/>
                  </a:lnTo>
                  <a:lnTo>
                    <a:pt x="124" y="50"/>
                  </a:lnTo>
                  <a:lnTo>
                    <a:pt x="106" y="60"/>
                  </a:lnTo>
                  <a:lnTo>
                    <a:pt x="87" y="68"/>
                  </a:lnTo>
                  <a:lnTo>
                    <a:pt x="68" y="73"/>
                  </a:lnTo>
                  <a:lnTo>
                    <a:pt x="50" y="76"/>
                  </a:lnTo>
                  <a:lnTo>
                    <a:pt x="32" y="76"/>
                  </a:lnTo>
                  <a:lnTo>
                    <a:pt x="32" y="91"/>
                  </a:lnTo>
                  <a:lnTo>
                    <a:pt x="30" y="107"/>
                  </a:lnTo>
                  <a:lnTo>
                    <a:pt x="19" y="125"/>
                  </a:lnTo>
                  <a:lnTo>
                    <a:pt x="0" y="138"/>
                  </a:lnTo>
                  <a:lnTo>
                    <a:pt x="12" y="158"/>
                  </a:lnTo>
                  <a:lnTo>
                    <a:pt x="19" y="181"/>
                  </a:lnTo>
                  <a:lnTo>
                    <a:pt x="21" y="206"/>
                  </a:lnTo>
                  <a:lnTo>
                    <a:pt x="12" y="227"/>
                  </a:lnTo>
                  <a:lnTo>
                    <a:pt x="19" y="230"/>
                  </a:lnTo>
                  <a:lnTo>
                    <a:pt x="28" y="235"/>
                  </a:lnTo>
                  <a:lnTo>
                    <a:pt x="38" y="239"/>
                  </a:lnTo>
                  <a:lnTo>
                    <a:pt x="50" y="246"/>
                  </a:lnTo>
                  <a:lnTo>
                    <a:pt x="61" y="257"/>
                  </a:lnTo>
                  <a:lnTo>
                    <a:pt x="71" y="269"/>
                  </a:lnTo>
                  <a:lnTo>
                    <a:pt x="78" y="283"/>
                  </a:lnTo>
                  <a:lnTo>
                    <a:pt x="84" y="301"/>
                  </a:lnTo>
                  <a:lnTo>
                    <a:pt x="89" y="291"/>
                  </a:lnTo>
                  <a:lnTo>
                    <a:pt x="94" y="279"/>
                  </a:lnTo>
                  <a:lnTo>
                    <a:pt x="102" y="269"/>
                  </a:lnTo>
                  <a:lnTo>
                    <a:pt x="109" y="258"/>
                  </a:lnTo>
                  <a:lnTo>
                    <a:pt x="120" y="248"/>
                  </a:lnTo>
                  <a:lnTo>
                    <a:pt x="131" y="240"/>
                  </a:lnTo>
                  <a:lnTo>
                    <a:pt x="143" y="236"/>
                  </a:lnTo>
                  <a:lnTo>
                    <a:pt x="156" y="233"/>
                  </a:lnTo>
                  <a:lnTo>
                    <a:pt x="151" y="220"/>
                  </a:lnTo>
                  <a:lnTo>
                    <a:pt x="146" y="202"/>
                  </a:lnTo>
                  <a:lnTo>
                    <a:pt x="149" y="184"/>
                  </a:lnTo>
                  <a:lnTo>
                    <a:pt x="161" y="164"/>
                  </a:lnTo>
                  <a:lnTo>
                    <a:pt x="149" y="131"/>
                  </a:lnTo>
                  <a:lnTo>
                    <a:pt x="146" y="100"/>
                  </a:lnTo>
                  <a:lnTo>
                    <a:pt x="148" y="72"/>
                  </a:lnTo>
                  <a:lnTo>
                    <a:pt x="151" y="51"/>
                  </a:lnTo>
                  <a:lnTo>
                    <a:pt x="155" y="39"/>
                  </a:lnTo>
                  <a:lnTo>
                    <a:pt x="161" y="26"/>
                  </a:lnTo>
                  <a:lnTo>
                    <a:pt x="167" y="14"/>
                  </a:lnTo>
                  <a:lnTo>
                    <a:pt x="171" y="8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1" y="2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3" name="Freeform 317"/>
            <p:cNvSpPr>
              <a:spLocks/>
            </p:cNvSpPr>
            <p:nvPr/>
          </p:nvSpPr>
          <p:spPr bwMode="auto">
            <a:xfrm>
              <a:off x="2075" y="1557"/>
              <a:ext cx="325" cy="248"/>
            </a:xfrm>
            <a:custGeom>
              <a:avLst/>
              <a:gdLst>
                <a:gd name="T0" fmla="*/ 148 w 325"/>
                <a:gd name="T1" fmla="*/ 0 h 248"/>
                <a:gd name="T2" fmla="*/ 136 w 325"/>
                <a:gd name="T3" fmla="*/ 3 h 248"/>
                <a:gd name="T4" fmla="*/ 123 w 325"/>
                <a:gd name="T5" fmla="*/ 9 h 248"/>
                <a:gd name="T6" fmla="*/ 107 w 325"/>
                <a:gd name="T7" fmla="*/ 13 h 248"/>
                <a:gd name="T8" fmla="*/ 89 w 325"/>
                <a:gd name="T9" fmla="*/ 19 h 248"/>
                <a:gd name="T10" fmla="*/ 70 w 325"/>
                <a:gd name="T11" fmla="*/ 25 h 248"/>
                <a:gd name="T12" fmla="*/ 52 w 325"/>
                <a:gd name="T13" fmla="*/ 30 h 248"/>
                <a:gd name="T14" fmla="*/ 36 w 325"/>
                <a:gd name="T15" fmla="*/ 33 h 248"/>
                <a:gd name="T16" fmla="*/ 21 w 325"/>
                <a:gd name="T17" fmla="*/ 34 h 248"/>
                <a:gd name="T18" fmla="*/ 15 w 325"/>
                <a:gd name="T19" fmla="*/ 33 h 248"/>
                <a:gd name="T20" fmla="*/ 9 w 325"/>
                <a:gd name="T21" fmla="*/ 33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2 h 248"/>
                <a:gd name="T28" fmla="*/ 34 w 325"/>
                <a:gd name="T29" fmla="*/ 56 h 248"/>
                <a:gd name="T30" fmla="*/ 48 w 325"/>
                <a:gd name="T31" fmla="*/ 74 h 248"/>
                <a:gd name="T32" fmla="*/ 61 w 325"/>
                <a:gd name="T33" fmla="*/ 93 h 248"/>
                <a:gd name="T34" fmla="*/ 71 w 325"/>
                <a:gd name="T35" fmla="*/ 115 h 248"/>
                <a:gd name="T36" fmla="*/ 80 w 325"/>
                <a:gd name="T37" fmla="*/ 139 h 248"/>
                <a:gd name="T38" fmla="*/ 86 w 325"/>
                <a:gd name="T39" fmla="*/ 163 h 248"/>
                <a:gd name="T40" fmla="*/ 90 w 325"/>
                <a:gd name="T41" fmla="*/ 186 h 248"/>
                <a:gd name="T42" fmla="*/ 99 w 325"/>
                <a:gd name="T43" fmla="*/ 186 h 248"/>
                <a:gd name="T44" fmla="*/ 110 w 325"/>
                <a:gd name="T45" fmla="*/ 189 h 248"/>
                <a:gd name="T46" fmla="*/ 121 w 325"/>
                <a:gd name="T47" fmla="*/ 195 h 248"/>
                <a:gd name="T48" fmla="*/ 135 w 325"/>
                <a:gd name="T49" fmla="*/ 201 h 248"/>
                <a:gd name="T50" fmla="*/ 147 w 325"/>
                <a:gd name="T51" fmla="*/ 211 h 248"/>
                <a:gd name="T52" fmla="*/ 158 w 325"/>
                <a:gd name="T53" fmla="*/ 222 h 248"/>
                <a:gd name="T54" fmla="*/ 169 w 325"/>
                <a:gd name="T55" fmla="*/ 235 h 248"/>
                <a:gd name="T56" fmla="*/ 176 w 325"/>
                <a:gd name="T57" fmla="*/ 248 h 248"/>
                <a:gd name="T58" fmla="*/ 185 w 325"/>
                <a:gd name="T59" fmla="*/ 241 h 248"/>
                <a:gd name="T60" fmla="*/ 198 w 325"/>
                <a:gd name="T61" fmla="*/ 234 h 248"/>
                <a:gd name="T62" fmla="*/ 213 w 325"/>
                <a:gd name="T63" fmla="*/ 228 h 248"/>
                <a:gd name="T64" fmla="*/ 231 w 325"/>
                <a:gd name="T65" fmla="*/ 223 h 248"/>
                <a:gd name="T66" fmla="*/ 251 w 325"/>
                <a:gd name="T67" fmla="*/ 222 h 248"/>
                <a:gd name="T68" fmla="*/ 275 w 325"/>
                <a:gd name="T69" fmla="*/ 223 h 248"/>
                <a:gd name="T70" fmla="*/ 299 w 325"/>
                <a:gd name="T71" fmla="*/ 231 h 248"/>
                <a:gd name="T72" fmla="*/ 325 w 325"/>
                <a:gd name="T73" fmla="*/ 241 h 248"/>
                <a:gd name="T74" fmla="*/ 318 w 325"/>
                <a:gd name="T75" fmla="*/ 231 h 248"/>
                <a:gd name="T76" fmla="*/ 309 w 325"/>
                <a:gd name="T77" fmla="*/ 220 h 248"/>
                <a:gd name="T78" fmla="*/ 303 w 325"/>
                <a:gd name="T79" fmla="*/ 207 h 248"/>
                <a:gd name="T80" fmla="*/ 297 w 325"/>
                <a:gd name="T81" fmla="*/ 191 h 248"/>
                <a:gd name="T82" fmla="*/ 296 w 325"/>
                <a:gd name="T83" fmla="*/ 173 h 248"/>
                <a:gd name="T84" fmla="*/ 296 w 325"/>
                <a:gd name="T85" fmla="*/ 154 h 248"/>
                <a:gd name="T86" fmla="*/ 302 w 325"/>
                <a:gd name="T87" fmla="*/ 132 h 248"/>
                <a:gd name="T88" fmla="*/ 312 w 325"/>
                <a:gd name="T89" fmla="*/ 107 h 248"/>
                <a:gd name="T90" fmla="*/ 297 w 325"/>
                <a:gd name="T91" fmla="*/ 104 h 248"/>
                <a:gd name="T92" fmla="*/ 281 w 325"/>
                <a:gd name="T93" fmla="*/ 99 h 248"/>
                <a:gd name="T94" fmla="*/ 266 w 325"/>
                <a:gd name="T95" fmla="*/ 92 h 248"/>
                <a:gd name="T96" fmla="*/ 253 w 325"/>
                <a:gd name="T97" fmla="*/ 83 h 248"/>
                <a:gd name="T98" fmla="*/ 241 w 325"/>
                <a:gd name="T99" fmla="*/ 73 h 248"/>
                <a:gd name="T100" fmla="*/ 232 w 325"/>
                <a:gd name="T101" fmla="*/ 56 h 248"/>
                <a:gd name="T102" fmla="*/ 228 w 325"/>
                <a:gd name="T103" fmla="*/ 39 h 248"/>
                <a:gd name="T104" fmla="*/ 226 w 325"/>
                <a:gd name="T105" fmla="*/ 15 h 248"/>
                <a:gd name="T106" fmla="*/ 217 w 325"/>
                <a:gd name="T107" fmla="*/ 16 h 248"/>
                <a:gd name="T108" fmla="*/ 209 w 325"/>
                <a:gd name="T109" fmla="*/ 19 h 248"/>
                <a:gd name="T110" fmla="*/ 200 w 325"/>
                <a:gd name="T111" fmla="*/ 19 h 248"/>
                <a:gd name="T112" fmla="*/ 191 w 325"/>
                <a:gd name="T113" fmla="*/ 19 h 248"/>
                <a:gd name="T114" fmla="*/ 181 w 325"/>
                <a:gd name="T115" fmla="*/ 18 h 248"/>
                <a:gd name="T116" fmla="*/ 170 w 325"/>
                <a:gd name="T117" fmla="*/ 13 h 248"/>
                <a:gd name="T118" fmla="*/ 160 w 325"/>
                <a:gd name="T119" fmla="*/ 8 h 248"/>
                <a:gd name="T120" fmla="*/ 148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8" y="0"/>
                  </a:moveTo>
                  <a:lnTo>
                    <a:pt x="136" y="3"/>
                  </a:lnTo>
                  <a:lnTo>
                    <a:pt x="123" y="9"/>
                  </a:lnTo>
                  <a:lnTo>
                    <a:pt x="107" y="13"/>
                  </a:lnTo>
                  <a:lnTo>
                    <a:pt x="89" y="19"/>
                  </a:lnTo>
                  <a:lnTo>
                    <a:pt x="70" y="25"/>
                  </a:lnTo>
                  <a:lnTo>
                    <a:pt x="52" y="30"/>
                  </a:lnTo>
                  <a:lnTo>
                    <a:pt x="36" y="33"/>
                  </a:lnTo>
                  <a:lnTo>
                    <a:pt x="21" y="34"/>
                  </a:lnTo>
                  <a:lnTo>
                    <a:pt x="15" y="33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2"/>
                  </a:lnTo>
                  <a:lnTo>
                    <a:pt x="34" y="56"/>
                  </a:lnTo>
                  <a:lnTo>
                    <a:pt x="48" y="74"/>
                  </a:lnTo>
                  <a:lnTo>
                    <a:pt x="61" y="93"/>
                  </a:lnTo>
                  <a:lnTo>
                    <a:pt x="71" y="115"/>
                  </a:lnTo>
                  <a:lnTo>
                    <a:pt x="80" y="139"/>
                  </a:lnTo>
                  <a:lnTo>
                    <a:pt x="86" y="163"/>
                  </a:lnTo>
                  <a:lnTo>
                    <a:pt x="90" y="186"/>
                  </a:lnTo>
                  <a:lnTo>
                    <a:pt x="99" y="186"/>
                  </a:lnTo>
                  <a:lnTo>
                    <a:pt x="110" y="189"/>
                  </a:lnTo>
                  <a:lnTo>
                    <a:pt x="121" y="195"/>
                  </a:lnTo>
                  <a:lnTo>
                    <a:pt x="135" y="201"/>
                  </a:lnTo>
                  <a:lnTo>
                    <a:pt x="147" y="211"/>
                  </a:lnTo>
                  <a:lnTo>
                    <a:pt x="158" y="222"/>
                  </a:lnTo>
                  <a:lnTo>
                    <a:pt x="169" y="235"/>
                  </a:lnTo>
                  <a:lnTo>
                    <a:pt x="176" y="248"/>
                  </a:lnTo>
                  <a:lnTo>
                    <a:pt x="185" y="241"/>
                  </a:lnTo>
                  <a:lnTo>
                    <a:pt x="198" y="234"/>
                  </a:lnTo>
                  <a:lnTo>
                    <a:pt x="213" y="228"/>
                  </a:lnTo>
                  <a:lnTo>
                    <a:pt x="231" y="223"/>
                  </a:lnTo>
                  <a:lnTo>
                    <a:pt x="251" y="222"/>
                  </a:lnTo>
                  <a:lnTo>
                    <a:pt x="275" y="223"/>
                  </a:lnTo>
                  <a:lnTo>
                    <a:pt x="299" y="231"/>
                  </a:lnTo>
                  <a:lnTo>
                    <a:pt x="325" y="241"/>
                  </a:lnTo>
                  <a:lnTo>
                    <a:pt x="318" y="231"/>
                  </a:lnTo>
                  <a:lnTo>
                    <a:pt x="309" y="220"/>
                  </a:lnTo>
                  <a:lnTo>
                    <a:pt x="303" y="207"/>
                  </a:lnTo>
                  <a:lnTo>
                    <a:pt x="297" y="191"/>
                  </a:lnTo>
                  <a:lnTo>
                    <a:pt x="296" y="173"/>
                  </a:lnTo>
                  <a:lnTo>
                    <a:pt x="296" y="154"/>
                  </a:lnTo>
                  <a:lnTo>
                    <a:pt x="302" y="132"/>
                  </a:lnTo>
                  <a:lnTo>
                    <a:pt x="312" y="107"/>
                  </a:lnTo>
                  <a:lnTo>
                    <a:pt x="297" y="104"/>
                  </a:lnTo>
                  <a:lnTo>
                    <a:pt x="281" y="99"/>
                  </a:lnTo>
                  <a:lnTo>
                    <a:pt x="266" y="92"/>
                  </a:lnTo>
                  <a:lnTo>
                    <a:pt x="253" y="83"/>
                  </a:lnTo>
                  <a:lnTo>
                    <a:pt x="241" y="73"/>
                  </a:lnTo>
                  <a:lnTo>
                    <a:pt x="232" y="56"/>
                  </a:lnTo>
                  <a:lnTo>
                    <a:pt x="228" y="39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9" y="19"/>
                  </a:lnTo>
                  <a:lnTo>
                    <a:pt x="200" y="19"/>
                  </a:lnTo>
                  <a:lnTo>
                    <a:pt x="191" y="19"/>
                  </a:lnTo>
                  <a:lnTo>
                    <a:pt x="181" y="18"/>
                  </a:lnTo>
                  <a:lnTo>
                    <a:pt x="170" y="13"/>
                  </a:lnTo>
                  <a:lnTo>
                    <a:pt x="160" y="8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4" name="Freeform 318"/>
            <p:cNvSpPr>
              <a:spLocks/>
            </p:cNvSpPr>
            <p:nvPr/>
          </p:nvSpPr>
          <p:spPr bwMode="auto">
            <a:xfrm>
              <a:off x="1909" y="1185"/>
              <a:ext cx="285" cy="351"/>
            </a:xfrm>
            <a:custGeom>
              <a:avLst/>
              <a:gdLst>
                <a:gd name="T0" fmla="*/ 240 w 285"/>
                <a:gd name="T1" fmla="*/ 170 h 351"/>
                <a:gd name="T2" fmla="*/ 203 w 285"/>
                <a:gd name="T3" fmla="*/ 173 h 351"/>
                <a:gd name="T4" fmla="*/ 155 w 285"/>
                <a:gd name="T5" fmla="*/ 189 h 351"/>
                <a:gd name="T6" fmla="*/ 109 w 285"/>
                <a:gd name="T7" fmla="*/ 229 h 351"/>
                <a:gd name="T8" fmla="*/ 82 w 285"/>
                <a:gd name="T9" fmla="*/ 292 h 351"/>
                <a:gd name="T10" fmla="*/ 63 w 285"/>
                <a:gd name="T11" fmla="*/ 331 h 351"/>
                <a:gd name="T12" fmla="*/ 44 w 285"/>
                <a:gd name="T13" fmla="*/ 340 h 351"/>
                <a:gd name="T14" fmla="*/ 31 w 285"/>
                <a:gd name="T15" fmla="*/ 343 h 351"/>
                <a:gd name="T16" fmla="*/ 17 w 285"/>
                <a:gd name="T17" fmla="*/ 346 h 351"/>
                <a:gd name="T18" fmla="*/ 6 w 285"/>
                <a:gd name="T19" fmla="*/ 350 h 351"/>
                <a:gd name="T20" fmla="*/ 1 w 285"/>
                <a:gd name="T21" fmla="*/ 350 h 351"/>
                <a:gd name="T22" fmla="*/ 0 w 285"/>
                <a:gd name="T23" fmla="*/ 347 h 351"/>
                <a:gd name="T24" fmla="*/ 23 w 285"/>
                <a:gd name="T25" fmla="*/ 335 h 351"/>
                <a:gd name="T26" fmla="*/ 54 w 285"/>
                <a:gd name="T27" fmla="*/ 300 h 351"/>
                <a:gd name="T28" fmla="*/ 68 w 285"/>
                <a:gd name="T29" fmla="*/ 257 h 351"/>
                <a:gd name="T30" fmla="*/ 70 w 285"/>
                <a:gd name="T31" fmla="*/ 220 h 351"/>
                <a:gd name="T32" fmla="*/ 69 w 285"/>
                <a:gd name="T33" fmla="*/ 195 h 351"/>
                <a:gd name="T34" fmla="*/ 63 w 285"/>
                <a:gd name="T35" fmla="*/ 167 h 351"/>
                <a:gd name="T36" fmla="*/ 68 w 285"/>
                <a:gd name="T37" fmla="*/ 149 h 351"/>
                <a:gd name="T38" fmla="*/ 90 w 285"/>
                <a:gd name="T39" fmla="*/ 133 h 351"/>
                <a:gd name="T40" fmla="*/ 110 w 285"/>
                <a:gd name="T41" fmla="*/ 108 h 351"/>
                <a:gd name="T42" fmla="*/ 118 w 285"/>
                <a:gd name="T43" fmla="*/ 78 h 351"/>
                <a:gd name="T44" fmla="*/ 125 w 285"/>
                <a:gd name="T45" fmla="*/ 60 h 351"/>
                <a:gd name="T46" fmla="*/ 158 w 285"/>
                <a:gd name="T47" fmla="*/ 50 h 351"/>
                <a:gd name="T48" fmla="*/ 193 w 285"/>
                <a:gd name="T49" fmla="*/ 32 h 351"/>
                <a:gd name="T50" fmla="*/ 223 w 285"/>
                <a:gd name="T51" fmla="*/ 10 h 351"/>
                <a:gd name="T52" fmla="*/ 231 w 285"/>
                <a:gd name="T53" fmla="*/ 13 h 351"/>
                <a:gd name="T54" fmla="*/ 236 w 285"/>
                <a:gd name="T55" fmla="*/ 47 h 351"/>
                <a:gd name="T56" fmla="*/ 249 w 285"/>
                <a:gd name="T57" fmla="*/ 79 h 351"/>
                <a:gd name="T58" fmla="*/ 271 w 285"/>
                <a:gd name="T59" fmla="*/ 106 h 351"/>
                <a:gd name="T60" fmla="*/ 276 w 285"/>
                <a:gd name="T61" fmla="*/ 116 h 351"/>
                <a:gd name="T62" fmla="*/ 258 w 285"/>
                <a:gd name="T63" fmla="*/ 124 h 351"/>
                <a:gd name="T64" fmla="*/ 245 w 285"/>
                <a:gd name="T65" fmla="*/ 137 h 351"/>
                <a:gd name="T66" fmla="*/ 243 w 285"/>
                <a:gd name="T67" fmla="*/ 158 h 3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1"/>
                <a:gd name="T104" fmla="*/ 285 w 285"/>
                <a:gd name="T105" fmla="*/ 351 h 3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1">
                  <a:moveTo>
                    <a:pt x="249" y="170"/>
                  </a:moveTo>
                  <a:lnTo>
                    <a:pt x="240" y="170"/>
                  </a:lnTo>
                  <a:lnTo>
                    <a:pt x="224" y="170"/>
                  </a:lnTo>
                  <a:lnTo>
                    <a:pt x="203" y="173"/>
                  </a:lnTo>
                  <a:lnTo>
                    <a:pt x="180" y="178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29"/>
                  </a:lnTo>
                  <a:lnTo>
                    <a:pt x="93" y="263"/>
                  </a:lnTo>
                  <a:lnTo>
                    <a:pt x="82" y="292"/>
                  </a:lnTo>
                  <a:lnTo>
                    <a:pt x="73" y="316"/>
                  </a:lnTo>
                  <a:lnTo>
                    <a:pt x="63" y="331"/>
                  </a:lnTo>
                  <a:lnTo>
                    <a:pt x="51" y="338"/>
                  </a:lnTo>
                  <a:lnTo>
                    <a:pt x="44" y="340"/>
                  </a:lnTo>
                  <a:lnTo>
                    <a:pt x="38" y="341"/>
                  </a:lnTo>
                  <a:lnTo>
                    <a:pt x="31" y="343"/>
                  </a:lnTo>
                  <a:lnTo>
                    <a:pt x="23" y="344"/>
                  </a:lnTo>
                  <a:lnTo>
                    <a:pt x="17" y="346"/>
                  </a:lnTo>
                  <a:lnTo>
                    <a:pt x="11" y="347"/>
                  </a:lnTo>
                  <a:lnTo>
                    <a:pt x="6" y="350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23" y="335"/>
                  </a:lnTo>
                  <a:lnTo>
                    <a:pt x="42" y="319"/>
                  </a:lnTo>
                  <a:lnTo>
                    <a:pt x="54" y="300"/>
                  </a:lnTo>
                  <a:lnTo>
                    <a:pt x="63" y="279"/>
                  </a:lnTo>
                  <a:lnTo>
                    <a:pt x="68" y="257"/>
                  </a:lnTo>
                  <a:lnTo>
                    <a:pt x="70" y="238"/>
                  </a:lnTo>
                  <a:lnTo>
                    <a:pt x="70" y="220"/>
                  </a:lnTo>
                  <a:lnTo>
                    <a:pt x="70" y="207"/>
                  </a:lnTo>
                  <a:lnTo>
                    <a:pt x="69" y="195"/>
                  </a:lnTo>
                  <a:lnTo>
                    <a:pt x="68" y="181"/>
                  </a:lnTo>
                  <a:lnTo>
                    <a:pt x="63" y="167"/>
                  </a:lnTo>
                  <a:lnTo>
                    <a:pt x="59" y="150"/>
                  </a:lnTo>
                  <a:lnTo>
                    <a:pt x="68" y="149"/>
                  </a:lnTo>
                  <a:lnTo>
                    <a:pt x="79" y="143"/>
                  </a:lnTo>
                  <a:lnTo>
                    <a:pt x="90" y="133"/>
                  </a:lnTo>
                  <a:lnTo>
                    <a:pt x="101" y="121"/>
                  </a:lnTo>
                  <a:lnTo>
                    <a:pt x="110" y="108"/>
                  </a:lnTo>
                  <a:lnTo>
                    <a:pt x="116" y="93"/>
                  </a:lnTo>
                  <a:lnTo>
                    <a:pt x="118" y="78"/>
                  </a:lnTo>
                  <a:lnTo>
                    <a:pt x="113" y="62"/>
                  </a:lnTo>
                  <a:lnTo>
                    <a:pt x="125" y="60"/>
                  </a:lnTo>
                  <a:lnTo>
                    <a:pt x="141" y="56"/>
                  </a:lnTo>
                  <a:lnTo>
                    <a:pt x="158" y="50"/>
                  </a:lnTo>
                  <a:lnTo>
                    <a:pt x="177" y="41"/>
                  </a:lnTo>
                  <a:lnTo>
                    <a:pt x="193" y="32"/>
                  </a:lnTo>
                  <a:lnTo>
                    <a:pt x="209" y="22"/>
                  </a:lnTo>
                  <a:lnTo>
                    <a:pt x="223" y="10"/>
                  </a:lnTo>
                  <a:lnTo>
                    <a:pt x="231" y="0"/>
                  </a:lnTo>
                  <a:lnTo>
                    <a:pt x="231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49" y="79"/>
                  </a:lnTo>
                  <a:lnTo>
                    <a:pt x="259" y="94"/>
                  </a:lnTo>
                  <a:lnTo>
                    <a:pt x="271" y="106"/>
                  </a:lnTo>
                  <a:lnTo>
                    <a:pt x="285" y="115"/>
                  </a:lnTo>
                  <a:lnTo>
                    <a:pt x="276" y="116"/>
                  </a:lnTo>
                  <a:lnTo>
                    <a:pt x="267" y="119"/>
                  </a:lnTo>
                  <a:lnTo>
                    <a:pt x="258" y="124"/>
                  </a:lnTo>
                  <a:lnTo>
                    <a:pt x="251" y="130"/>
                  </a:lnTo>
                  <a:lnTo>
                    <a:pt x="245" y="137"/>
                  </a:lnTo>
                  <a:lnTo>
                    <a:pt x="243" y="147"/>
                  </a:lnTo>
                  <a:lnTo>
                    <a:pt x="243" y="158"/>
                  </a:lnTo>
                  <a:lnTo>
                    <a:pt x="249" y="17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5" name="Freeform 319"/>
            <p:cNvSpPr>
              <a:spLocks/>
            </p:cNvSpPr>
            <p:nvPr/>
          </p:nvSpPr>
          <p:spPr bwMode="auto">
            <a:xfrm>
              <a:off x="1816" y="1191"/>
              <a:ext cx="168" cy="340"/>
            </a:xfrm>
            <a:custGeom>
              <a:avLst/>
              <a:gdLst>
                <a:gd name="T0" fmla="*/ 90 w 168"/>
                <a:gd name="T1" fmla="*/ 335 h 340"/>
                <a:gd name="T2" fmla="*/ 78 w 168"/>
                <a:gd name="T3" fmla="*/ 325 h 340"/>
                <a:gd name="T4" fmla="*/ 62 w 168"/>
                <a:gd name="T5" fmla="*/ 325 h 340"/>
                <a:gd name="T6" fmla="*/ 53 w 168"/>
                <a:gd name="T7" fmla="*/ 320 h 340"/>
                <a:gd name="T8" fmla="*/ 54 w 168"/>
                <a:gd name="T9" fmla="*/ 311 h 340"/>
                <a:gd name="T10" fmla="*/ 65 w 168"/>
                <a:gd name="T11" fmla="*/ 300 h 340"/>
                <a:gd name="T12" fmla="*/ 81 w 168"/>
                <a:gd name="T13" fmla="*/ 297 h 340"/>
                <a:gd name="T14" fmla="*/ 96 w 168"/>
                <a:gd name="T15" fmla="*/ 291 h 340"/>
                <a:gd name="T16" fmla="*/ 103 w 168"/>
                <a:gd name="T17" fmla="*/ 282 h 340"/>
                <a:gd name="T18" fmla="*/ 104 w 168"/>
                <a:gd name="T19" fmla="*/ 274 h 340"/>
                <a:gd name="T20" fmla="*/ 103 w 168"/>
                <a:gd name="T21" fmla="*/ 269 h 340"/>
                <a:gd name="T22" fmla="*/ 100 w 168"/>
                <a:gd name="T23" fmla="*/ 261 h 340"/>
                <a:gd name="T24" fmla="*/ 91 w 168"/>
                <a:gd name="T25" fmla="*/ 254 h 340"/>
                <a:gd name="T26" fmla="*/ 73 w 168"/>
                <a:gd name="T27" fmla="*/ 254 h 340"/>
                <a:gd name="T28" fmla="*/ 62 w 168"/>
                <a:gd name="T29" fmla="*/ 263 h 340"/>
                <a:gd name="T30" fmla="*/ 60 w 168"/>
                <a:gd name="T31" fmla="*/ 272 h 340"/>
                <a:gd name="T32" fmla="*/ 56 w 168"/>
                <a:gd name="T33" fmla="*/ 282 h 340"/>
                <a:gd name="T34" fmla="*/ 42 w 168"/>
                <a:gd name="T35" fmla="*/ 292 h 340"/>
                <a:gd name="T36" fmla="*/ 38 w 168"/>
                <a:gd name="T37" fmla="*/ 292 h 340"/>
                <a:gd name="T38" fmla="*/ 32 w 168"/>
                <a:gd name="T39" fmla="*/ 288 h 340"/>
                <a:gd name="T40" fmla="*/ 32 w 168"/>
                <a:gd name="T41" fmla="*/ 280 h 340"/>
                <a:gd name="T42" fmla="*/ 36 w 168"/>
                <a:gd name="T43" fmla="*/ 267 h 340"/>
                <a:gd name="T44" fmla="*/ 44 w 168"/>
                <a:gd name="T45" fmla="*/ 257 h 340"/>
                <a:gd name="T46" fmla="*/ 53 w 168"/>
                <a:gd name="T47" fmla="*/ 246 h 340"/>
                <a:gd name="T48" fmla="*/ 54 w 168"/>
                <a:gd name="T49" fmla="*/ 238 h 340"/>
                <a:gd name="T50" fmla="*/ 54 w 168"/>
                <a:gd name="T51" fmla="*/ 233 h 340"/>
                <a:gd name="T52" fmla="*/ 51 w 168"/>
                <a:gd name="T53" fmla="*/ 226 h 340"/>
                <a:gd name="T54" fmla="*/ 42 w 168"/>
                <a:gd name="T55" fmla="*/ 218 h 340"/>
                <a:gd name="T56" fmla="*/ 31 w 168"/>
                <a:gd name="T57" fmla="*/ 215 h 340"/>
                <a:gd name="T58" fmla="*/ 22 w 168"/>
                <a:gd name="T59" fmla="*/ 217 h 340"/>
                <a:gd name="T60" fmla="*/ 16 w 168"/>
                <a:gd name="T61" fmla="*/ 220 h 340"/>
                <a:gd name="T62" fmla="*/ 10 w 168"/>
                <a:gd name="T63" fmla="*/ 224 h 340"/>
                <a:gd name="T64" fmla="*/ 0 w 168"/>
                <a:gd name="T65" fmla="*/ 195 h 340"/>
                <a:gd name="T66" fmla="*/ 14 w 168"/>
                <a:gd name="T67" fmla="*/ 128 h 340"/>
                <a:gd name="T68" fmla="*/ 60 w 168"/>
                <a:gd name="T69" fmla="*/ 68 h 340"/>
                <a:gd name="T70" fmla="*/ 118 w 168"/>
                <a:gd name="T71" fmla="*/ 23 h 340"/>
                <a:gd name="T72" fmla="*/ 150 w 168"/>
                <a:gd name="T73" fmla="*/ 5 h 340"/>
                <a:gd name="T74" fmla="*/ 168 w 168"/>
                <a:gd name="T75" fmla="*/ 0 h 340"/>
                <a:gd name="T76" fmla="*/ 153 w 168"/>
                <a:gd name="T77" fmla="*/ 20 h 340"/>
                <a:gd name="T78" fmla="*/ 137 w 168"/>
                <a:gd name="T79" fmla="*/ 59 h 340"/>
                <a:gd name="T80" fmla="*/ 137 w 168"/>
                <a:gd name="T81" fmla="*/ 93 h 340"/>
                <a:gd name="T82" fmla="*/ 146 w 168"/>
                <a:gd name="T83" fmla="*/ 125 h 340"/>
                <a:gd name="T84" fmla="*/ 156 w 168"/>
                <a:gd name="T85" fmla="*/ 161 h 340"/>
                <a:gd name="T86" fmla="*/ 162 w 168"/>
                <a:gd name="T87" fmla="*/ 189 h 340"/>
                <a:gd name="T88" fmla="*/ 163 w 168"/>
                <a:gd name="T89" fmla="*/ 214 h 340"/>
                <a:gd name="T90" fmla="*/ 161 w 168"/>
                <a:gd name="T91" fmla="*/ 251 h 340"/>
                <a:gd name="T92" fmla="*/ 147 w 168"/>
                <a:gd name="T93" fmla="*/ 294 h 340"/>
                <a:gd name="T94" fmla="*/ 116 w 168"/>
                <a:gd name="T95" fmla="*/ 329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0"/>
                <a:gd name="T146" fmla="*/ 168 w 168"/>
                <a:gd name="T147" fmla="*/ 340 h 34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0">
                  <a:moveTo>
                    <a:pt x="93" y="340"/>
                  </a:moveTo>
                  <a:lnTo>
                    <a:pt x="90" y="335"/>
                  </a:lnTo>
                  <a:lnTo>
                    <a:pt x="85" y="329"/>
                  </a:lnTo>
                  <a:lnTo>
                    <a:pt x="78" y="325"/>
                  </a:lnTo>
                  <a:lnTo>
                    <a:pt x="68" y="325"/>
                  </a:lnTo>
                  <a:lnTo>
                    <a:pt x="62" y="325"/>
                  </a:lnTo>
                  <a:lnTo>
                    <a:pt x="57" y="323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4" y="311"/>
                  </a:lnTo>
                  <a:lnTo>
                    <a:pt x="60" y="304"/>
                  </a:lnTo>
                  <a:lnTo>
                    <a:pt x="65" y="300"/>
                  </a:lnTo>
                  <a:lnTo>
                    <a:pt x="69" y="297"/>
                  </a:lnTo>
                  <a:lnTo>
                    <a:pt x="81" y="297"/>
                  </a:lnTo>
                  <a:lnTo>
                    <a:pt x="90" y="295"/>
                  </a:lnTo>
                  <a:lnTo>
                    <a:pt x="96" y="291"/>
                  </a:lnTo>
                  <a:lnTo>
                    <a:pt x="101" y="285"/>
                  </a:lnTo>
                  <a:lnTo>
                    <a:pt x="103" y="282"/>
                  </a:lnTo>
                  <a:lnTo>
                    <a:pt x="103" y="277"/>
                  </a:lnTo>
                  <a:lnTo>
                    <a:pt x="104" y="274"/>
                  </a:lnTo>
                  <a:lnTo>
                    <a:pt x="104" y="272"/>
                  </a:lnTo>
                  <a:lnTo>
                    <a:pt x="103" y="269"/>
                  </a:lnTo>
                  <a:lnTo>
                    <a:pt x="101" y="264"/>
                  </a:lnTo>
                  <a:lnTo>
                    <a:pt x="100" y="261"/>
                  </a:lnTo>
                  <a:lnTo>
                    <a:pt x="99" y="258"/>
                  </a:lnTo>
                  <a:lnTo>
                    <a:pt x="91" y="254"/>
                  </a:lnTo>
                  <a:lnTo>
                    <a:pt x="82" y="252"/>
                  </a:lnTo>
                  <a:lnTo>
                    <a:pt x="73" y="254"/>
                  </a:lnTo>
                  <a:lnTo>
                    <a:pt x="66" y="257"/>
                  </a:lnTo>
                  <a:lnTo>
                    <a:pt x="62" y="263"/>
                  </a:lnTo>
                  <a:lnTo>
                    <a:pt x="60" y="267"/>
                  </a:lnTo>
                  <a:lnTo>
                    <a:pt x="60" y="272"/>
                  </a:lnTo>
                  <a:lnTo>
                    <a:pt x="62" y="276"/>
                  </a:lnTo>
                  <a:lnTo>
                    <a:pt x="56" y="282"/>
                  </a:lnTo>
                  <a:lnTo>
                    <a:pt x="48" y="288"/>
                  </a:lnTo>
                  <a:lnTo>
                    <a:pt x="42" y="292"/>
                  </a:lnTo>
                  <a:lnTo>
                    <a:pt x="39" y="295"/>
                  </a:lnTo>
                  <a:lnTo>
                    <a:pt x="38" y="292"/>
                  </a:lnTo>
                  <a:lnTo>
                    <a:pt x="35" y="291"/>
                  </a:lnTo>
                  <a:lnTo>
                    <a:pt x="32" y="288"/>
                  </a:lnTo>
                  <a:lnTo>
                    <a:pt x="29" y="286"/>
                  </a:lnTo>
                  <a:lnTo>
                    <a:pt x="32" y="280"/>
                  </a:lnTo>
                  <a:lnTo>
                    <a:pt x="35" y="273"/>
                  </a:lnTo>
                  <a:lnTo>
                    <a:pt x="36" y="267"/>
                  </a:lnTo>
                  <a:lnTo>
                    <a:pt x="38" y="261"/>
                  </a:lnTo>
                  <a:lnTo>
                    <a:pt x="44" y="257"/>
                  </a:lnTo>
                  <a:lnTo>
                    <a:pt x="48" y="252"/>
                  </a:lnTo>
                  <a:lnTo>
                    <a:pt x="53" y="246"/>
                  </a:lnTo>
                  <a:lnTo>
                    <a:pt x="54" y="240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4" y="233"/>
                  </a:lnTo>
                  <a:lnTo>
                    <a:pt x="54" y="232"/>
                  </a:lnTo>
                  <a:lnTo>
                    <a:pt x="51" y="226"/>
                  </a:lnTo>
                  <a:lnTo>
                    <a:pt x="48" y="221"/>
                  </a:lnTo>
                  <a:lnTo>
                    <a:pt x="42" y="218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6" y="215"/>
                  </a:lnTo>
                  <a:lnTo>
                    <a:pt x="22" y="217"/>
                  </a:lnTo>
                  <a:lnTo>
                    <a:pt x="19" y="218"/>
                  </a:lnTo>
                  <a:lnTo>
                    <a:pt x="16" y="220"/>
                  </a:lnTo>
                  <a:lnTo>
                    <a:pt x="13" y="221"/>
                  </a:lnTo>
                  <a:lnTo>
                    <a:pt x="10" y="224"/>
                  </a:lnTo>
                  <a:lnTo>
                    <a:pt x="8" y="226"/>
                  </a:lnTo>
                  <a:lnTo>
                    <a:pt x="0" y="195"/>
                  </a:lnTo>
                  <a:lnTo>
                    <a:pt x="3" y="161"/>
                  </a:lnTo>
                  <a:lnTo>
                    <a:pt x="14" y="128"/>
                  </a:lnTo>
                  <a:lnTo>
                    <a:pt x="35" y="96"/>
                  </a:lnTo>
                  <a:lnTo>
                    <a:pt x="60" y="68"/>
                  </a:lnTo>
                  <a:lnTo>
                    <a:pt x="88" y="42"/>
                  </a:lnTo>
                  <a:lnTo>
                    <a:pt x="118" y="23"/>
                  </a:lnTo>
                  <a:lnTo>
                    <a:pt x="143" y="10"/>
                  </a:lnTo>
                  <a:lnTo>
                    <a:pt x="150" y="5"/>
                  </a:lnTo>
                  <a:lnTo>
                    <a:pt x="161" y="1"/>
                  </a:lnTo>
                  <a:lnTo>
                    <a:pt x="168" y="0"/>
                  </a:lnTo>
                  <a:lnTo>
                    <a:pt x="163" y="5"/>
                  </a:lnTo>
                  <a:lnTo>
                    <a:pt x="153" y="20"/>
                  </a:lnTo>
                  <a:lnTo>
                    <a:pt x="144" y="39"/>
                  </a:lnTo>
                  <a:lnTo>
                    <a:pt x="137" y="59"/>
                  </a:lnTo>
                  <a:lnTo>
                    <a:pt x="135" y="79"/>
                  </a:lnTo>
                  <a:lnTo>
                    <a:pt x="137" y="93"/>
                  </a:lnTo>
                  <a:lnTo>
                    <a:pt x="141" y="107"/>
                  </a:lnTo>
                  <a:lnTo>
                    <a:pt x="146" y="125"/>
                  </a:lnTo>
                  <a:lnTo>
                    <a:pt x="152" y="144"/>
                  </a:lnTo>
                  <a:lnTo>
                    <a:pt x="156" y="161"/>
                  </a:lnTo>
                  <a:lnTo>
                    <a:pt x="161" y="175"/>
                  </a:lnTo>
                  <a:lnTo>
                    <a:pt x="162" y="189"/>
                  </a:lnTo>
                  <a:lnTo>
                    <a:pt x="163" y="201"/>
                  </a:lnTo>
                  <a:lnTo>
                    <a:pt x="163" y="214"/>
                  </a:lnTo>
                  <a:lnTo>
                    <a:pt x="163" y="232"/>
                  </a:lnTo>
                  <a:lnTo>
                    <a:pt x="161" y="251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3"/>
                  </a:lnTo>
                  <a:lnTo>
                    <a:pt x="116" y="329"/>
                  </a:lnTo>
                  <a:lnTo>
                    <a:pt x="93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6" name="Freeform 320"/>
            <p:cNvSpPr>
              <a:spLocks/>
            </p:cNvSpPr>
            <p:nvPr/>
          </p:nvSpPr>
          <p:spPr bwMode="auto">
            <a:xfrm>
              <a:off x="1551" y="1355"/>
              <a:ext cx="821" cy="578"/>
            </a:xfrm>
            <a:custGeom>
              <a:avLst/>
              <a:gdLst>
                <a:gd name="T0" fmla="*/ 380 w 821"/>
                <a:gd name="T1" fmla="*/ 492 h 578"/>
                <a:gd name="T2" fmla="*/ 335 w 821"/>
                <a:gd name="T3" fmla="*/ 570 h 578"/>
                <a:gd name="T4" fmla="*/ 299 w 821"/>
                <a:gd name="T5" fmla="*/ 504 h 578"/>
                <a:gd name="T6" fmla="*/ 250 w 821"/>
                <a:gd name="T7" fmla="*/ 452 h 578"/>
                <a:gd name="T8" fmla="*/ 234 w 821"/>
                <a:gd name="T9" fmla="*/ 329 h 578"/>
                <a:gd name="T10" fmla="*/ 268 w 821"/>
                <a:gd name="T11" fmla="*/ 273 h 578"/>
                <a:gd name="T12" fmla="*/ 296 w 821"/>
                <a:gd name="T13" fmla="*/ 214 h 578"/>
                <a:gd name="T14" fmla="*/ 276 w 821"/>
                <a:gd name="T15" fmla="*/ 226 h 578"/>
                <a:gd name="T16" fmla="*/ 254 w 821"/>
                <a:gd name="T17" fmla="*/ 278 h 578"/>
                <a:gd name="T18" fmla="*/ 170 w 821"/>
                <a:gd name="T19" fmla="*/ 346 h 578"/>
                <a:gd name="T20" fmla="*/ 104 w 821"/>
                <a:gd name="T21" fmla="*/ 351 h 578"/>
                <a:gd name="T22" fmla="*/ 62 w 821"/>
                <a:gd name="T23" fmla="*/ 337 h 578"/>
                <a:gd name="T24" fmla="*/ 0 w 821"/>
                <a:gd name="T25" fmla="*/ 309 h 578"/>
                <a:gd name="T26" fmla="*/ 52 w 821"/>
                <a:gd name="T27" fmla="*/ 289 h 578"/>
                <a:gd name="T28" fmla="*/ 96 w 821"/>
                <a:gd name="T29" fmla="*/ 235 h 578"/>
                <a:gd name="T30" fmla="*/ 186 w 821"/>
                <a:gd name="T31" fmla="*/ 177 h 578"/>
                <a:gd name="T32" fmla="*/ 241 w 821"/>
                <a:gd name="T33" fmla="*/ 178 h 578"/>
                <a:gd name="T34" fmla="*/ 251 w 821"/>
                <a:gd name="T35" fmla="*/ 183 h 578"/>
                <a:gd name="T36" fmla="*/ 239 w 821"/>
                <a:gd name="T37" fmla="*/ 214 h 578"/>
                <a:gd name="T38" fmla="*/ 247 w 821"/>
                <a:gd name="T39" fmla="*/ 220 h 578"/>
                <a:gd name="T40" fmla="*/ 276 w 821"/>
                <a:gd name="T41" fmla="*/ 214 h 578"/>
                <a:gd name="T42" fmla="*/ 272 w 821"/>
                <a:gd name="T43" fmla="*/ 177 h 578"/>
                <a:gd name="T44" fmla="*/ 281 w 821"/>
                <a:gd name="T45" fmla="*/ 176 h 578"/>
                <a:gd name="T46" fmla="*/ 299 w 821"/>
                <a:gd name="T47" fmla="*/ 198 h 578"/>
                <a:gd name="T48" fmla="*/ 335 w 821"/>
                <a:gd name="T49" fmla="*/ 202 h 578"/>
                <a:gd name="T50" fmla="*/ 364 w 821"/>
                <a:gd name="T51" fmla="*/ 180 h 578"/>
                <a:gd name="T52" fmla="*/ 396 w 821"/>
                <a:gd name="T53" fmla="*/ 171 h 578"/>
                <a:gd name="T54" fmla="*/ 440 w 821"/>
                <a:gd name="T55" fmla="*/ 122 h 578"/>
                <a:gd name="T56" fmla="*/ 538 w 821"/>
                <a:gd name="T57" fmla="*/ 8 h 578"/>
                <a:gd name="T58" fmla="*/ 614 w 821"/>
                <a:gd name="T59" fmla="*/ 0 h 578"/>
                <a:gd name="T60" fmla="*/ 677 w 821"/>
                <a:gd name="T61" fmla="*/ 11 h 578"/>
                <a:gd name="T62" fmla="*/ 743 w 821"/>
                <a:gd name="T63" fmla="*/ 37 h 578"/>
                <a:gd name="T64" fmla="*/ 808 w 821"/>
                <a:gd name="T65" fmla="*/ 40 h 578"/>
                <a:gd name="T66" fmla="*/ 798 w 821"/>
                <a:gd name="T67" fmla="*/ 72 h 578"/>
                <a:gd name="T68" fmla="*/ 709 w 821"/>
                <a:gd name="T69" fmla="*/ 180 h 578"/>
                <a:gd name="T70" fmla="*/ 631 w 821"/>
                <a:gd name="T71" fmla="*/ 215 h 578"/>
                <a:gd name="T72" fmla="*/ 545 w 821"/>
                <a:gd name="T73" fmla="*/ 236 h 578"/>
                <a:gd name="T74" fmla="*/ 467 w 821"/>
                <a:gd name="T75" fmla="*/ 217 h 578"/>
                <a:gd name="T76" fmla="*/ 426 w 821"/>
                <a:gd name="T77" fmla="*/ 195 h 578"/>
                <a:gd name="T78" fmla="*/ 396 w 821"/>
                <a:gd name="T79" fmla="*/ 186 h 578"/>
                <a:gd name="T80" fmla="*/ 364 w 821"/>
                <a:gd name="T81" fmla="*/ 195 h 578"/>
                <a:gd name="T82" fmla="*/ 366 w 821"/>
                <a:gd name="T83" fmla="*/ 210 h 578"/>
                <a:gd name="T84" fmla="*/ 402 w 821"/>
                <a:gd name="T85" fmla="*/ 208 h 578"/>
                <a:gd name="T86" fmla="*/ 445 w 821"/>
                <a:gd name="T87" fmla="*/ 205 h 578"/>
                <a:gd name="T88" fmla="*/ 524 w 821"/>
                <a:gd name="T89" fmla="*/ 233 h 578"/>
                <a:gd name="T90" fmla="*/ 595 w 821"/>
                <a:gd name="T91" fmla="*/ 317 h 578"/>
                <a:gd name="T92" fmla="*/ 617 w 821"/>
                <a:gd name="T93" fmla="*/ 421 h 578"/>
                <a:gd name="T94" fmla="*/ 575 w 821"/>
                <a:gd name="T95" fmla="*/ 419 h 578"/>
                <a:gd name="T96" fmla="*/ 479 w 821"/>
                <a:gd name="T97" fmla="*/ 393 h 578"/>
                <a:gd name="T98" fmla="*/ 418 w 821"/>
                <a:gd name="T99" fmla="*/ 374 h 578"/>
                <a:gd name="T100" fmla="*/ 371 w 821"/>
                <a:gd name="T101" fmla="*/ 300 h 578"/>
                <a:gd name="T102" fmla="*/ 356 w 821"/>
                <a:gd name="T103" fmla="*/ 232 h 578"/>
                <a:gd name="T104" fmla="*/ 322 w 821"/>
                <a:gd name="T105" fmla="*/ 208 h 578"/>
                <a:gd name="T106" fmla="*/ 304 w 821"/>
                <a:gd name="T107" fmla="*/ 214 h 578"/>
                <a:gd name="T108" fmla="*/ 322 w 821"/>
                <a:gd name="T109" fmla="*/ 245 h 578"/>
                <a:gd name="T110" fmla="*/ 383 w 821"/>
                <a:gd name="T111" fmla="*/ 319 h 57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8"/>
                <a:gd name="T170" fmla="*/ 821 w 821"/>
                <a:gd name="T171" fmla="*/ 578 h 57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8">
                  <a:moveTo>
                    <a:pt x="392" y="341"/>
                  </a:moveTo>
                  <a:lnTo>
                    <a:pt x="400" y="382"/>
                  </a:lnTo>
                  <a:lnTo>
                    <a:pt x="400" y="424"/>
                  </a:lnTo>
                  <a:lnTo>
                    <a:pt x="393" y="462"/>
                  </a:lnTo>
                  <a:lnTo>
                    <a:pt x="380" y="492"/>
                  </a:lnTo>
                  <a:lnTo>
                    <a:pt x="365" y="514"/>
                  </a:lnTo>
                  <a:lnTo>
                    <a:pt x="353" y="535"/>
                  </a:lnTo>
                  <a:lnTo>
                    <a:pt x="344" y="554"/>
                  </a:lnTo>
                  <a:lnTo>
                    <a:pt x="337" y="578"/>
                  </a:lnTo>
                  <a:lnTo>
                    <a:pt x="335" y="570"/>
                  </a:lnTo>
                  <a:lnTo>
                    <a:pt x="331" y="558"/>
                  </a:lnTo>
                  <a:lnTo>
                    <a:pt x="325" y="545"/>
                  </a:lnTo>
                  <a:lnTo>
                    <a:pt x="318" y="532"/>
                  </a:lnTo>
                  <a:lnTo>
                    <a:pt x="309" y="517"/>
                  </a:lnTo>
                  <a:lnTo>
                    <a:pt x="299" y="504"/>
                  </a:lnTo>
                  <a:lnTo>
                    <a:pt x="288" y="490"/>
                  </a:lnTo>
                  <a:lnTo>
                    <a:pt x="278" y="481"/>
                  </a:lnTo>
                  <a:lnTo>
                    <a:pt x="266" y="473"/>
                  </a:lnTo>
                  <a:lnTo>
                    <a:pt x="257" y="462"/>
                  </a:lnTo>
                  <a:lnTo>
                    <a:pt x="250" y="452"/>
                  </a:lnTo>
                  <a:lnTo>
                    <a:pt x="244" y="442"/>
                  </a:lnTo>
                  <a:lnTo>
                    <a:pt x="232" y="409"/>
                  </a:lnTo>
                  <a:lnTo>
                    <a:pt x="229" y="378"/>
                  </a:lnTo>
                  <a:lnTo>
                    <a:pt x="231" y="350"/>
                  </a:lnTo>
                  <a:lnTo>
                    <a:pt x="234" y="329"/>
                  </a:lnTo>
                  <a:lnTo>
                    <a:pt x="238" y="319"/>
                  </a:lnTo>
                  <a:lnTo>
                    <a:pt x="244" y="307"/>
                  </a:lnTo>
                  <a:lnTo>
                    <a:pt x="250" y="295"/>
                  </a:lnTo>
                  <a:lnTo>
                    <a:pt x="259" y="285"/>
                  </a:lnTo>
                  <a:lnTo>
                    <a:pt x="268" y="273"/>
                  </a:lnTo>
                  <a:lnTo>
                    <a:pt x="276" y="260"/>
                  </a:lnTo>
                  <a:lnTo>
                    <a:pt x="284" y="246"/>
                  </a:lnTo>
                  <a:lnTo>
                    <a:pt x="291" y="233"/>
                  </a:lnTo>
                  <a:lnTo>
                    <a:pt x="294" y="224"/>
                  </a:lnTo>
                  <a:lnTo>
                    <a:pt x="296" y="214"/>
                  </a:lnTo>
                  <a:lnTo>
                    <a:pt x="294" y="207"/>
                  </a:lnTo>
                  <a:lnTo>
                    <a:pt x="291" y="205"/>
                  </a:lnTo>
                  <a:lnTo>
                    <a:pt x="284" y="210"/>
                  </a:lnTo>
                  <a:lnTo>
                    <a:pt x="279" y="217"/>
                  </a:lnTo>
                  <a:lnTo>
                    <a:pt x="276" y="226"/>
                  </a:lnTo>
                  <a:lnTo>
                    <a:pt x="273" y="233"/>
                  </a:lnTo>
                  <a:lnTo>
                    <a:pt x="270" y="245"/>
                  </a:lnTo>
                  <a:lnTo>
                    <a:pt x="266" y="257"/>
                  </a:lnTo>
                  <a:lnTo>
                    <a:pt x="260" y="267"/>
                  </a:lnTo>
                  <a:lnTo>
                    <a:pt x="254" y="278"/>
                  </a:lnTo>
                  <a:lnTo>
                    <a:pt x="241" y="297"/>
                  </a:lnTo>
                  <a:lnTo>
                    <a:pt x="225" y="313"/>
                  </a:lnTo>
                  <a:lnTo>
                    <a:pt x="207" y="328"/>
                  </a:lnTo>
                  <a:lnTo>
                    <a:pt x="189" y="338"/>
                  </a:lnTo>
                  <a:lnTo>
                    <a:pt x="170" y="346"/>
                  </a:lnTo>
                  <a:lnTo>
                    <a:pt x="151" y="351"/>
                  </a:lnTo>
                  <a:lnTo>
                    <a:pt x="133" y="354"/>
                  </a:lnTo>
                  <a:lnTo>
                    <a:pt x="115" y="354"/>
                  </a:lnTo>
                  <a:lnTo>
                    <a:pt x="110" y="353"/>
                  </a:lnTo>
                  <a:lnTo>
                    <a:pt x="104" y="351"/>
                  </a:lnTo>
                  <a:lnTo>
                    <a:pt x="98" y="351"/>
                  </a:lnTo>
                  <a:lnTo>
                    <a:pt x="93" y="350"/>
                  </a:lnTo>
                  <a:lnTo>
                    <a:pt x="83" y="346"/>
                  </a:lnTo>
                  <a:lnTo>
                    <a:pt x="73" y="341"/>
                  </a:lnTo>
                  <a:lnTo>
                    <a:pt x="62" y="337"/>
                  </a:lnTo>
                  <a:lnTo>
                    <a:pt x="52" y="331"/>
                  </a:lnTo>
                  <a:lnTo>
                    <a:pt x="42" y="326"/>
                  </a:lnTo>
                  <a:lnTo>
                    <a:pt x="28" y="320"/>
                  </a:lnTo>
                  <a:lnTo>
                    <a:pt x="15" y="314"/>
                  </a:lnTo>
                  <a:lnTo>
                    <a:pt x="0" y="309"/>
                  </a:lnTo>
                  <a:lnTo>
                    <a:pt x="9" y="306"/>
                  </a:lnTo>
                  <a:lnTo>
                    <a:pt x="18" y="303"/>
                  </a:lnTo>
                  <a:lnTo>
                    <a:pt x="30" y="300"/>
                  </a:lnTo>
                  <a:lnTo>
                    <a:pt x="42" y="295"/>
                  </a:lnTo>
                  <a:lnTo>
                    <a:pt x="52" y="289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7" y="266"/>
                  </a:lnTo>
                  <a:lnTo>
                    <a:pt x="86" y="251"/>
                  </a:lnTo>
                  <a:lnTo>
                    <a:pt x="96" y="235"/>
                  </a:lnTo>
                  <a:lnTo>
                    <a:pt x="111" y="218"/>
                  </a:lnTo>
                  <a:lnTo>
                    <a:pt x="127" y="202"/>
                  </a:lnTo>
                  <a:lnTo>
                    <a:pt x="145" y="190"/>
                  </a:lnTo>
                  <a:lnTo>
                    <a:pt x="164" y="181"/>
                  </a:lnTo>
                  <a:lnTo>
                    <a:pt x="186" y="177"/>
                  </a:lnTo>
                  <a:lnTo>
                    <a:pt x="207" y="180"/>
                  </a:lnTo>
                  <a:lnTo>
                    <a:pt x="216" y="184"/>
                  </a:lnTo>
                  <a:lnTo>
                    <a:pt x="226" y="184"/>
                  </a:lnTo>
                  <a:lnTo>
                    <a:pt x="235" y="183"/>
                  </a:lnTo>
                  <a:lnTo>
                    <a:pt x="241" y="178"/>
                  </a:lnTo>
                  <a:lnTo>
                    <a:pt x="245" y="176"/>
                  </a:lnTo>
                  <a:lnTo>
                    <a:pt x="250" y="176"/>
                  </a:lnTo>
                  <a:lnTo>
                    <a:pt x="254" y="176"/>
                  </a:lnTo>
                  <a:lnTo>
                    <a:pt x="259" y="177"/>
                  </a:lnTo>
                  <a:lnTo>
                    <a:pt x="251" y="183"/>
                  </a:lnTo>
                  <a:lnTo>
                    <a:pt x="245" y="192"/>
                  </a:lnTo>
                  <a:lnTo>
                    <a:pt x="239" y="201"/>
                  </a:lnTo>
                  <a:lnTo>
                    <a:pt x="238" y="210"/>
                  </a:lnTo>
                  <a:lnTo>
                    <a:pt x="238" y="211"/>
                  </a:lnTo>
                  <a:lnTo>
                    <a:pt x="239" y="214"/>
                  </a:lnTo>
                  <a:lnTo>
                    <a:pt x="239" y="215"/>
                  </a:lnTo>
                  <a:lnTo>
                    <a:pt x="241" y="217"/>
                  </a:lnTo>
                  <a:lnTo>
                    <a:pt x="242" y="218"/>
                  </a:lnTo>
                  <a:lnTo>
                    <a:pt x="245" y="220"/>
                  </a:lnTo>
                  <a:lnTo>
                    <a:pt x="247" y="220"/>
                  </a:lnTo>
                  <a:lnTo>
                    <a:pt x="248" y="221"/>
                  </a:lnTo>
                  <a:lnTo>
                    <a:pt x="256" y="223"/>
                  </a:lnTo>
                  <a:lnTo>
                    <a:pt x="265" y="221"/>
                  </a:lnTo>
                  <a:lnTo>
                    <a:pt x="270" y="218"/>
                  </a:lnTo>
                  <a:lnTo>
                    <a:pt x="276" y="214"/>
                  </a:lnTo>
                  <a:lnTo>
                    <a:pt x="279" y="205"/>
                  </a:lnTo>
                  <a:lnTo>
                    <a:pt x="281" y="196"/>
                  </a:lnTo>
                  <a:lnTo>
                    <a:pt x="278" y="189"/>
                  </a:lnTo>
                  <a:lnTo>
                    <a:pt x="275" y="181"/>
                  </a:lnTo>
                  <a:lnTo>
                    <a:pt x="272" y="177"/>
                  </a:lnTo>
                  <a:lnTo>
                    <a:pt x="272" y="174"/>
                  </a:lnTo>
                  <a:lnTo>
                    <a:pt x="275" y="173"/>
                  </a:lnTo>
                  <a:lnTo>
                    <a:pt x="278" y="171"/>
                  </a:lnTo>
                  <a:lnTo>
                    <a:pt x="279" y="173"/>
                  </a:lnTo>
                  <a:lnTo>
                    <a:pt x="281" y="176"/>
                  </a:lnTo>
                  <a:lnTo>
                    <a:pt x="282" y="180"/>
                  </a:lnTo>
                  <a:lnTo>
                    <a:pt x="284" y="186"/>
                  </a:lnTo>
                  <a:lnTo>
                    <a:pt x="285" y="192"/>
                  </a:lnTo>
                  <a:lnTo>
                    <a:pt x="291" y="198"/>
                  </a:lnTo>
                  <a:lnTo>
                    <a:pt x="299" y="198"/>
                  </a:lnTo>
                  <a:lnTo>
                    <a:pt x="310" y="192"/>
                  </a:lnTo>
                  <a:lnTo>
                    <a:pt x="315" y="196"/>
                  </a:lnTo>
                  <a:lnTo>
                    <a:pt x="321" y="199"/>
                  </a:lnTo>
                  <a:lnTo>
                    <a:pt x="328" y="202"/>
                  </a:lnTo>
                  <a:lnTo>
                    <a:pt x="335" y="202"/>
                  </a:lnTo>
                  <a:lnTo>
                    <a:pt x="341" y="201"/>
                  </a:lnTo>
                  <a:lnTo>
                    <a:pt x="349" y="198"/>
                  </a:lnTo>
                  <a:lnTo>
                    <a:pt x="355" y="190"/>
                  </a:lnTo>
                  <a:lnTo>
                    <a:pt x="359" y="181"/>
                  </a:lnTo>
                  <a:lnTo>
                    <a:pt x="364" y="180"/>
                  </a:lnTo>
                  <a:lnTo>
                    <a:pt x="369" y="177"/>
                  </a:lnTo>
                  <a:lnTo>
                    <a:pt x="375" y="176"/>
                  </a:lnTo>
                  <a:lnTo>
                    <a:pt x="381" y="174"/>
                  </a:lnTo>
                  <a:lnTo>
                    <a:pt x="389" y="173"/>
                  </a:lnTo>
                  <a:lnTo>
                    <a:pt x="396" y="171"/>
                  </a:lnTo>
                  <a:lnTo>
                    <a:pt x="402" y="170"/>
                  </a:lnTo>
                  <a:lnTo>
                    <a:pt x="409" y="168"/>
                  </a:lnTo>
                  <a:lnTo>
                    <a:pt x="421" y="161"/>
                  </a:lnTo>
                  <a:lnTo>
                    <a:pt x="431" y="146"/>
                  </a:lnTo>
                  <a:lnTo>
                    <a:pt x="440" y="122"/>
                  </a:lnTo>
                  <a:lnTo>
                    <a:pt x="451" y="93"/>
                  </a:lnTo>
                  <a:lnTo>
                    <a:pt x="467" y="59"/>
                  </a:lnTo>
                  <a:lnTo>
                    <a:pt x="489" y="35"/>
                  </a:lnTo>
                  <a:lnTo>
                    <a:pt x="513" y="19"/>
                  </a:lnTo>
                  <a:lnTo>
                    <a:pt x="538" y="8"/>
                  </a:lnTo>
                  <a:lnTo>
                    <a:pt x="561" y="3"/>
                  </a:lnTo>
                  <a:lnTo>
                    <a:pt x="582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1"/>
                  </a:lnTo>
                  <a:lnTo>
                    <a:pt x="635" y="3"/>
                  </a:lnTo>
                  <a:lnTo>
                    <a:pt x="648" y="4"/>
                  </a:lnTo>
                  <a:lnTo>
                    <a:pt x="663" y="8"/>
                  </a:lnTo>
                  <a:lnTo>
                    <a:pt x="677" y="11"/>
                  </a:lnTo>
                  <a:lnTo>
                    <a:pt x="691" y="17"/>
                  </a:lnTo>
                  <a:lnTo>
                    <a:pt x="703" y="23"/>
                  </a:lnTo>
                  <a:lnTo>
                    <a:pt x="715" y="29"/>
                  </a:lnTo>
                  <a:lnTo>
                    <a:pt x="728" y="34"/>
                  </a:lnTo>
                  <a:lnTo>
                    <a:pt x="743" y="37"/>
                  </a:lnTo>
                  <a:lnTo>
                    <a:pt x="756" y="40"/>
                  </a:lnTo>
                  <a:lnTo>
                    <a:pt x="771" y="41"/>
                  </a:lnTo>
                  <a:lnTo>
                    <a:pt x="784" y="41"/>
                  </a:lnTo>
                  <a:lnTo>
                    <a:pt x="796" y="41"/>
                  </a:lnTo>
                  <a:lnTo>
                    <a:pt x="808" y="40"/>
                  </a:lnTo>
                  <a:lnTo>
                    <a:pt x="821" y="40"/>
                  </a:lnTo>
                  <a:lnTo>
                    <a:pt x="821" y="44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8" y="72"/>
                  </a:lnTo>
                  <a:lnTo>
                    <a:pt x="783" y="93"/>
                  </a:lnTo>
                  <a:lnTo>
                    <a:pt x="765" y="116"/>
                  </a:lnTo>
                  <a:lnTo>
                    <a:pt x="747" y="139"/>
                  </a:lnTo>
                  <a:lnTo>
                    <a:pt x="728" y="161"/>
                  </a:lnTo>
                  <a:lnTo>
                    <a:pt x="709" y="180"/>
                  </a:lnTo>
                  <a:lnTo>
                    <a:pt x="690" y="195"/>
                  </a:lnTo>
                  <a:lnTo>
                    <a:pt x="672" y="202"/>
                  </a:lnTo>
                  <a:lnTo>
                    <a:pt x="660" y="205"/>
                  </a:lnTo>
                  <a:lnTo>
                    <a:pt x="647" y="211"/>
                  </a:lnTo>
                  <a:lnTo>
                    <a:pt x="631" y="215"/>
                  </a:lnTo>
                  <a:lnTo>
                    <a:pt x="613" y="221"/>
                  </a:lnTo>
                  <a:lnTo>
                    <a:pt x="594" y="227"/>
                  </a:lnTo>
                  <a:lnTo>
                    <a:pt x="576" y="232"/>
                  </a:lnTo>
                  <a:lnTo>
                    <a:pt x="560" y="235"/>
                  </a:lnTo>
                  <a:lnTo>
                    <a:pt x="545" y="236"/>
                  </a:lnTo>
                  <a:lnTo>
                    <a:pt x="532" y="235"/>
                  </a:lnTo>
                  <a:lnTo>
                    <a:pt x="516" y="232"/>
                  </a:lnTo>
                  <a:lnTo>
                    <a:pt x="498" y="227"/>
                  </a:lnTo>
                  <a:lnTo>
                    <a:pt x="482" y="221"/>
                  </a:lnTo>
                  <a:lnTo>
                    <a:pt x="467" y="217"/>
                  </a:lnTo>
                  <a:lnTo>
                    <a:pt x="454" y="211"/>
                  </a:lnTo>
                  <a:lnTo>
                    <a:pt x="443" y="207"/>
                  </a:lnTo>
                  <a:lnTo>
                    <a:pt x="437" y="204"/>
                  </a:lnTo>
                  <a:lnTo>
                    <a:pt x="431" y="199"/>
                  </a:lnTo>
                  <a:lnTo>
                    <a:pt x="426" y="195"/>
                  </a:lnTo>
                  <a:lnTo>
                    <a:pt x="418" y="190"/>
                  </a:lnTo>
                  <a:lnTo>
                    <a:pt x="412" y="186"/>
                  </a:lnTo>
                  <a:lnTo>
                    <a:pt x="408" y="184"/>
                  </a:lnTo>
                  <a:lnTo>
                    <a:pt x="402" y="184"/>
                  </a:lnTo>
                  <a:lnTo>
                    <a:pt x="396" y="186"/>
                  </a:lnTo>
                  <a:lnTo>
                    <a:pt x="389" y="186"/>
                  </a:lnTo>
                  <a:lnTo>
                    <a:pt x="380" y="189"/>
                  </a:lnTo>
                  <a:lnTo>
                    <a:pt x="374" y="190"/>
                  </a:lnTo>
                  <a:lnTo>
                    <a:pt x="368" y="192"/>
                  </a:lnTo>
                  <a:lnTo>
                    <a:pt x="364" y="195"/>
                  </a:lnTo>
                  <a:lnTo>
                    <a:pt x="359" y="199"/>
                  </a:lnTo>
                  <a:lnTo>
                    <a:pt x="358" y="202"/>
                  </a:lnTo>
                  <a:lnTo>
                    <a:pt x="359" y="205"/>
                  </a:lnTo>
                  <a:lnTo>
                    <a:pt x="364" y="208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10"/>
                  </a:lnTo>
                  <a:lnTo>
                    <a:pt x="386" y="210"/>
                  </a:lnTo>
                  <a:lnTo>
                    <a:pt x="395" y="208"/>
                  </a:lnTo>
                  <a:lnTo>
                    <a:pt x="402" y="208"/>
                  </a:lnTo>
                  <a:lnTo>
                    <a:pt x="411" y="207"/>
                  </a:lnTo>
                  <a:lnTo>
                    <a:pt x="420" y="205"/>
                  </a:lnTo>
                  <a:lnTo>
                    <a:pt x="427" y="204"/>
                  </a:lnTo>
                  <a:lnTo>
                    <a:pt x="436" y="204"/>
                  </a:lnTo>
                  <a:lnTo>
                    <a:pt x="445" y="205"/>
                  </a:lnTo>
                  <a:lnTo>
                    <a:pt x="455" y="207"/>
                  </a:lnTo>
                  <a:lnTo>
                    <a:pt x="468" y="210"/>
                  </a:lnTo>
                  <a:lnTo>
                    <a:pt x="483" y="215"/>
                  </a:lnTo>
                  <a:lnTo>
                    <a:pt x="502" y="223"/>
                  </a:lnTo>
                  <a:lnTo>
                    <a:pt x="524" y="233"/>
                  </a:lnTo>
                  <a:lnTo>
                    <a:pt x="542" y="244"/>
                  </a:lnTo>
                  <a:lnTo>
                    <a:pt x="558" y="258"/>
                  </a:lnTo>
                  <a:lnTo>
                    <a:pt x="572" y="276"/>
                  </a:lnTo>
                  <a:lnTo>
                    <a:pt x="585" y="295"/>
                  </a:lnTo>
                  <a:lnTo>
                    <a:pt x="595" y="317"/>
                  </a:lnTo>
                  <a:lnTo>
                    <a:pt x="604" y="341"/>
                  </a:lnTo>
                  <a:lnTo>
                    <a:pt x="610" y="365"/>
                  </a:lnTo>
                  <a:lnTo>
                    <a:pt x="614" y="388"/>
                  </a:lnTo>
                  <a:lnTo>
                    <a:pt x="616" y="405"/>
                  </a:lnTo>
                  <a:lnTo>
                    <a:pt x="617" y="421"/>
                  </a:lnTo>
                  <a:lnTo>
                    <a:pt x="617" y="436"/>
                  </a:lnTo>
                  <a:lnTo>
                    <a:pt x="616" y="450"/>
                  </a:lnTo>
                  <a:lnTo>
                    <a:pt x="606" y="439"/>
                  </a:lnTo>
                  <a:lnTo>
                    <a:pt x="592" y="430"/>
                  </a:lnTo>
                  <a:lnTo>
                    <a:pt x="575" y="419"/>
                  </a:lnTo>
                  <a:lnTo>
                    <a:pt x="555" y="412"/>
                  </a:lnTo>
                  <a:lnTo>
                    <a:pt x="535" y="406"/>
                  </a:lnTo>
                  <a:lnTo>
                    <a:pt x="514" y="400"/>
                  </a:lnTo>
                  <a:lnTo>
                    <a:pt x="495" y="396"/>
                  </a:lnTo>
                  <a:lnTo>
                    <a:pt x="479" y="393"/>
                  </a:lnTo>
                  <a:lnTo>
                    <a:pt x="468" y="391"/>
                  </a:lnTo>
                  <a:lnTo>
                    <a:pt x="455" y="388"/>
                  </a:lnTo>
                  <a:lnTo>
                    <a:pt x="443" y="385"/>
                  </a:lnTo>
                  <a:lnTo>
                    <a:pt x="430" y="381"/>
                  </a:lnTo>
                  <a:lnTo>
                    <a:pt x="418" y="374"/>
                  </a:lnTo>
                  <a:lnTo>
                    <a:pt x="406" y="365"/>
                  </a:lnTo>
                  <a:lnTo>
                    <a:pt x="397" y="353"/>
                  </a:lnTo>
                  <a:lnTo>
                    <a:pt x="390" y="338"/>
                  </a:lnTo>
                  <a:lnTo>
                    <a:pt x="381" y="316"/>
                  </a:lnTo>
                  <a:lnTo>
                    <a:pt x="371" y="300"/>
                  </a:lnTo>
                  <a:lnTo>
                    <a:pt x="365" y="280"/>
                  </a:lnTo>
                  <a:lnTo>
                    <a:pt x="365" y="254"/>
                  </a:lnTo>
                  <a:lnTo>
                    <a:pt x="365" y="246"/>
                  </a:lnTo>
                  <a:lnTo>
                    <a:pt x="361" y="239"/>
                  </a:lnTo>
                  <a:lnTo>
                    <a:pt x="356" y="232"/>
                  </a:lnTo>
                  <a:lnTo>
                    <a:pt x="349" y="226"/>
                  </a:lnTo>
                  <a:lnTo>
                    <a:pt x="341" y="220"/>
                  </a:lnTo>
                  <a:lnTo>
                    <a:pt x="334" y="215"/>
                  </a:lnTo>
                  <a:lnTo>
                    <a:pt x="328" y="211"/>
                  </a:lnTo>
                  <a:lnTo>
                    <a:pt x="322" y="208"/>
                  </a:lnTo>
                  <a:lnTo>
                    <a:pt x="315" y="205"/>
                  </a:lnTo>
                  <a:lnTo>
                    <a:pt x="309" y="204"/>
                  </a:lnTo>
                  <a:lnTo>
                    <a:pt x="304" y="204"/>
                  </a:lnTo>
                  <a:lnTo>
                    <a:pt x="303" y="208"/>
                  </a:lnTo>
                  <a:lnTo>
                    <a:pt x="304" y="214"/>
                  </a:lnTo>
                  <a:lnTo>
                    <a:pt x="304" y="220"/>
                  </a:lnTo>
                  <a:lnTo>
                    <a:pt x="306" y="227"/>
                  </a:lnTo>
                  <a:lnTo>
                    <a:pt x="309" y="233"/>
                  </a:lnTo>
                  <a:lnTo>
                    <a:pt x="313" y="238"/>
                  </a:lnTo>
                  <a:lnTo>
                    <a:pt x="322" y="245"/>
                  </a:lnTo>
                  <a:lnTo>
                    <a:pt x="333" y="255"/>
                  </a:lnTo>
                  <a:lnTo>
                    <a:pt x="346" y="267"/>
                  </a:lnTo>
                  <a:lnTo>
                    <a:pt x="359" y="282"/>
                  </a:lnTo>
                  <a:lnTo>
                    <a:pt x="372" y="300"/>
                  </a:lnTo>
                  <a:lnTo>
                    <a:pt x="383" y="319"/>
                  </a:lnTo>
                  <a:lnTo>
                    <a:pt x="392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7" name="Freeform 321"/>
            <p:cNvSpPr>
              <a:spLocks/>
            </p:cNvSpPr>
            <p:nvPr/>
          </p:nvSpPr>
          <p:spPr bwMode="auto">
            <a:xfrm>
              <a:off x="1565" y="1269"/>
              <a:ext cx="246" cy="251"/>
            </a:xfrm>
            <a:custGeom>
              <a:avLst/>
              <a:gdLst>
                <a:gd name="T0" fmla="*/ 187 w 246"/>
                <a:gd name="T1" fmla="*/ 242 h 251"/>
                <a:gd name="T2" fmla="*/ 196 w 246"/>
                <a:gd name="T3" fmla="*/ 228 h 251"/>
                <a:gd name="T4" fmla="*/ 211 w 246"/>
                <a:gd name="T5" fmla="*/ 225 h 251"/>
                <a:gd name="T6" fmla="*/ 221 w 246"/>
                <a:gd name="T7" fmla="*/ 229 h 251"/>
                <a:gd name="T8" fmla="*/ 224 w 246"/>
                <a:gd name="T9" fmla="*/ 233 h 251"/>
                <a:gd name="T10" fmla="*/ 231 w 246"/>
                <a:gd name="T11" fmla="*/ 235 h 251"/>
                <a:gd name="T12" fmla="*/ 243 w 246"/>
                <a:gd name="T13" fmla="*/ 238 h 251"/>
                <a:gd name="T14" fmla="*/ 246 w 246"/>
                <a:gd name="T15" fmla="*/ 236 h 251"/>
                <a:gd name="T16" fmla="*/ 242 w 246"/>
                <a:gd name="T17" fmla="*/ 229 h 251"/>
                <a:gd name="T18" fmla="*/ 233 w 246"/>
                <a:gd name="T19" fmla="*/ 222 h 251"/>
                <a:gd name="T20" fmla="*/ 225 w 246"/>
                <a:gd name="T21" fmla="*/ 220 h 251"/>
                <a:gd name="T22" fmla="*/ 214 w 246"/>
                <a:gd name="T23" fmla="*/ 220 h 251"/>
                <a:gd name="T24" fmla="*/ 205 w 246"/>
                <a:gd name="T25" fmla="*/ 211 h 251"/>
                <a:gd name="T26" fmla="*/ 202 w 246"/>
                <a:gd name="T27" fmla="*/ 199 h 251"/>
                <a:gd name="T28" fmla="*/ 202 w 246"/>
                <a:gd name="T29" fmla="*/ 192 h 251"/>
                <a:gd name="T30" fmla="*/ 206 w 246"/>
                <a:gd name="T31" fmla="*/ 188 h 251"/>
                <a:gd name="T32" fmla="*/ 212 w 246"/>
                <a:gd name="T33" fmla="*/ 180 h 251"/>
                <a:gd name="T34" fmla="*/ 224 w 246"/>
                <a:gd name="T35" fmla="*/ 176 h 251"/>
                <a:gd name="T36" fmla="*/ 234 w 246"/>
                <a:gd name="T37" fmla="*/ 151 h 251"/>
                <a:gd name="T38" fmla="*/ 225 w 246"/>
                <a:gd name="T39" fmla="*/ 103 h 251"/>
                <a:gd name="T40" fmla="*/ 194 w 246"/>
                <a:gd name="T41" fmla="*/ 63 h 251"/>
                <a:gd name="T42" fmla="*/ 137 w 246"/>
                <a:gd name="T43" fmla="*/ 35 h 251"/>
                <a:gd name="T44" fmla="*/ 85 w 246"/>
                <a:gd name="T45" fmla="*/ 25 h 251"/>
                <a:gd name="T46" fmla="*/ 56 w 246"/>
                <a:gd name="T47" fmla="*/ 18 h 251"/>
                <a:gd name="T48" fmla="*/ 28 w 246"/>
                <a:gd name="T49" fmla="*/ 10 h 251"/>
                <a:gd name="T50" fmla="*/ 7 w 246"/>
                <a:gd name="T51" fmla="*/ 3 h 251"/>
                <a:gd name="T52" fmla="*/ 8 w 246"/>
                <a:gd name="T53" fmla="*/ 12 h 251"/>
                <a:gd name="T54" fmla="*/ 23 w 246"/>
                <a:gd name="T55" fmla="*/ 43 h 251"/>
                <a:gd name="T56" fmla="*/ 35 w 246"/>
                <a:gd name="T57" fmla="*/ 77 h 251"/>
                <a:gd name="T58" fmla="*/ 44 w 246"/>
                <a:gd name="T59" fmla="*/ 109 h 251"/>
                <a:gd name="T60" fmla="*/ 51 w 246"/>
                <a:gd name="T61" fmla="*/ 140 h 251"/>
                <a:gd name="T62" fmla="*/ 68 w 246"/>
                <a:gd name="T63" fmla="*/ 179 h 251"/>
                <a:gd name="T64" fmla="*/ 100 w 246"/>
                <a:gd name="T65" fmla="*/ 220 h 251"/>
                <a:gd name="T66" fmla="*/ 152 w 246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6"/>
                <a:gd name="T103" fmla="*/ 0 h 251"/>
                <a:gd name="T104" fmla="*/ 246 w 246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6" h="251">
                  <a:moveTo>
                    <a:pt x="187" y="251"/>
                  </a:moveTo>
                  <a:lnTo>
                    <a:pt x="187" y="242"/>
                  </a:lnTo>
                  <a:lnTo>
                    <a:pt x="190" y="233"/>
                  </a:lnTo>
                  <a:lnTo>
                    <a:pt x="196" y="228"/>
                  </a:lnTo>
                  <a:lnTo>
                    <a:pt x="203" y="225"/>
                  </a:lnTo>
                  <a:lnTo>
                    <a:pt x="211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3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7" y="236"/>
                  </a:lnTo>
                  <a:lnTo>
                    <a:pt x="243" y="238"/>
                  </a:lnTo>
                  <a:lnTo>
                    <a:pt x="246" y="238"/>
                  </a:lnTo>
                  <a:lnTo>
                    <a:pt x="246" y="236"/>
                  </a:lnTo>
                  <a:lnTo>
                    <a:pt x="245" y="233"/>
                  </a:lnTo>
                  <a:lnTo>
                    <a:pt x="242" y="229"/>
                  </a:lnTo>
                  <a:lnTo>
                    <a:pt x="237" y="225"/>
                  </a:lnTo>
                  <a:lnTo>
                    <a:pt x="233" y="222"/>
                  </a:lnTo>
                  <a:lnTo>
                    <a:pt x="228" y="217"/>
                  </a:lnTo>
                  <a:lnTo>
                    <a:pt x="225" y="220"/>
                  </a:lnTo>
                  <a:lnTo>
                    <a:pt x="220" y="222"/>
                  </a:lnTo>
                  <a:lnTo>
                    <a:pt x="214" y="220"/>
                  </a:lnTo>
                  <a:lnTo>
                    <a:pt x="208" y="217"/>
                  </a:lnTo>
                  <a:lnTo>
                    <a:pt x="205" y="211"/>
                  </a:lnTo>
                  <a:lnTo>
                    <a:pt x="202" y="205"/>
                  </a:lnTo>
                  <a:lnTo>
                    <a:pt x="202" y="199"/>
                  </a:lnTo>
                  <a:lnTo>
                    <a:pt x="202" y="195"/>
                  </a:lnTo>
                  <a:lnTo>
                    <a:pt x="202" y="192"/>
                  </a:lnTo>
                  <a:lnTo>
                    <a:pt x="203" y="189"/>
                  </a:lnTo>
                  <a:lnTo>
                    <a:pt x="206" y="188"/>
                  </a:lnTo>
                  <a:lnTo>
                    <a:pt x="208" y="185"/>
                  </a:lnTo>
                  <a:lnTo>
                    <a:pt x="212" y="180"/>
                  </a:lnTo>
                  <a:lnTo>
                    <a:pt x="218" y="177"/>
                  </a:lnTo>
                  <a:lnTo>
                    <a:pt x="224" y="176"/>
                  </a:lnTo>
                  <a:lnTo>
                    <a:pt x="228" y="176"/>
                  </a:lnTo>
                  <a:lnTo>
                    <a:pt x="234" y="151"/>
                  </a:lnTo>
                  <a:lnTo>
                    <a:pt x="233" y="126"/>
                  </a:lnTo>
                  <a:lnTo>
                    <a:pt x="225" y="103"/>
                  </a:lnTo>
                  <a:lnTo>
                    <a:pt x="214" y="81"/>
                  </a:lnTo>
                  <a:lnTo>
                    <a:pt x="194" y="63"/>
                  </a:lnTo>
                  <a:lnTo>
                    <a:pt x="169" y="47"/>
                  </a:lnTo>
                  <a:lnTo>
                    <a:pt x="137" y="35"/>
                  </a:lnTo>
                  <a:lnTo>
                    <a:pt x="100" y="27"/>
                  </a:lnTo>
                  <a:lnTo>
                    <a:pt x="85" y="25"/>
                  </a:lnTo>
                  <a:lnTo>
                    <a:pt x="70" y="21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8" y="12"/>
                  </a:lnTo>
                  <a:lnTo>
                    <a:pt x="16" y="27"/>
                  </a:lnTo>
                  <a:lnTo>
                    <a:pt x="23" y="43"/>
                  </a:lnTo>
                  <a:lnTo>
                    <a:pt x="31" y="59"/>
                  </a:lnTo>
                  <a:lnTo>
                    <a:pt x="35" y="77"/>
                  </a:lnTo>
                  <a:lnTo>
                    <a:pt x="39" y="93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1" y="140"/>
                  </a:lnTo>
                  <a:lnTo>
                    <a:pt x="57" y="158"/>
                  </a:lnTo>
                  <a:lnTo>
                    <a:pt x="68" y="179"/>
                  </a:lnTo>
                  <a:lnTo>
                    <a:pt x="82" y="201"/>
                  </a:lnTo>
                  <a:lnTo>
                    <a:pt x="100" y="220"/>
                  </a:lnTo>
                  <a:lnTo>
                    <a:pt x="124" y="236"/>
                  </a:lnTo>
                  <a:lnTo>
                    <a:pt x="152" y="247"/>
                  </a:lnTo>
                  <a:lnTo>
                    <a:pt x="187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8" name="Freeform 322"/>
            <p:cNvSpPr>
              <a:spLocks/>
            </p:cNvSpPr>
            <p:nvPr/>
          </p:nvSpPr>
          <p:spPr bwMode="auto">
            <a:xfrm>
              <a:off x="1830" y="1418"/>
              <a:ext cx="27" cy="27"/>
            </a:xfrm>
            <a:custGeom>
              <a:avLst/>
              <a:gdLst>
                <a:gd name="T0" fmla="*/ 0 w 27"/>
                <a:gd name="T1" fmla="*/ 12 h 27"/>
                <a:gd name="T2" fmla="*/ 2 w 27"/>
                <a:gd name="T3" fmla="*/ 6 h 27"/>
                <a:gd name="T4" fmla="*/ 5 w 27"/>
                <a:gd name="T5" fmla="*/ 2 h 27"/>
                <a:gd name="T6" fmla="*/ 9 w 27"/>
                <a:gd name="T7" fmla="*/ 0 h 27"/>
                <a:gd name="T8" fmla="*/ 14 w 27"/>
                <a:gd name="T9" fmla="*/ 0 h 27"/>
                <a:gd name="T10" fmla="*/ 20 w 27"/>
                <a:gd name="T11" fmla="*/ 2 h 27"/>
                <a:gd name="T12" fmla="*/ 22 w 27"/>
                <a:gd name="T13" fmla="*/ 5 h 27"/>
                <a:gd name="T14" fmla="*/ 25 w 27"/>
                <a:gd name="T15" fmla="*/ 9 h 27"/>
                <a:gd name="T16" fmla="*/ 27 w 27"/>
                <a:gd name="T17" fmla="*/ 13 h 27"/>
                <a:gd name="T18" fmla="*/ 25 w 27"/>
                <a:gd name="T19" fmla="*/ 19 h 27"/>
                <a:gd name="T20" fmla="*/ 22 w 27"/>
                <a:gd name="T21" fmla="*/ 22 h 27"/>
                <a:gd name="T22" fmla="*/ 20 w 27"/>
                <a:gd name="T23" fmla="*/ 25 h 27"/>
                <a:gd name="T24" fmla="*/ 15 w 27"/>
                <a:gd name="T25" fmla="*/ 27 h 27"/>
                <a:gd name="T26" fmla="*/ 11 w 27"/>
                <a:gd name="T27" fmla="*/ 25 h 27"/>
                <a:gd name="T28" fmla="*/ 6 w 27"/>
                <a:gd name="T29" fmla="*/ 21 h 27"/>
                <a:gd name="T30" fmla="*/ 2 w 27"/>
                <a:gd name="T31" fmla="*/ 16 h 27"/>
                <a:gd name="T32" fmla="*/ 0 w 27"/>
                <a:gd name="T33" fmla="*/ 1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7"/>
                <a:gd name="T53" fmla="*/ 27 w 27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7">
                  <a:moveTo>
                    <a:pt x="0" y="12"/>
                  </a:moveTo>
                  <a:lnTo>
                    <a:pt x="2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5" y="9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20" y="25"/>
                  </a:lnTo>
                  <a:lnTo>
                    <a:pt x="15" y="27"/>
                  </a:lnTo>
                  <a:lnTo>
                    <a:pt x="11" y="25"/>
                  </a:lnTo>
                  <a:lnTo>
                    <a:pt x="6" y="21"/>
                  </a:lnTo>
                  <a:lnTo>
                    <a:pt x="2" y="1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49" name="Freeform 323"/>
            <p:cNvSpPr>
              <a:spLocks/>
            </p:cNvSpPr>
            <p:nvPr/>
          </p:nvSpPr>
          <p:spPr bwMode="auto">
            <a:xfrm>
              <a:off x="1884" y="1454"/>
              <a:ext cx="26" cy="28"/>
            </a:xfrm>
            <a:custGeom>
              <a:avLst/>
              <a:gdLst>
                <a:gd name="T0" fmla="*/ 1 w 26"/>
                <a:gd name="T1" fmla="*/ 4 h 28"/>
                <a:gd name="T2" fmla="*/ 7 w 26"/>
                <a:gd name="T3" fmla="*/ 1 h 28"/>
                <a:gd name="T4" fmla="*/ 13 w 26"/>
                <a:gd name="T5" fmla="*/ 0 h 28"/>
                <a:gd name="T6" fmla="*/ 19 w 26"/>
                <a:gd name="T7" fmla="*/ 1 h 28"/>
                <a:gd name="T8" fmla="*/ 23 w 26"/>
                <a:gd name="T9" fmla="*/ 4 h 28"/>
                <a:gd name="T10" fmla="*/ 26 w 26"/>
                <a:gd name="T11" fmla="*/ 9 h 28"/>
                <a:gd name="T12" fmla="*/ 26 w 26"/>
                <a:gd name="T13" fmla="*/ 14 h 28"/>
                <a:gd name="T14" fmla="*/ 26 w 26"/>
                <a:gd name="T15" fmla="*/ 20 h 28"/>
                <a:gd name="T16" fmla="*/ 25 w 26"/>
                <a:gd name="T17" fmla="*/ 26 h 28"/>
                <a:gd name="T18" fmla="*/ 20 w 26"/>
                <a:gd name="T19" fmla="*/ 28 h 28"/>
                <a:gd name="T20" fmla="*/ 14 w 26"/>
                <a:gd name="T21" fmla="*/ 28 h 28"/>
                <a:gd name="T22" fmla="*/ 7 w 26"/>
                <a:gd name="T23" fmla="*/ 26 h 28"/>
                <a:gd name="T24" fmla="*/ 2 w 26"/>
                <a:gd name="T25" fmla="*/ 22 h 28"/>
                <a:gd name="T26" fmla="*/ 1 w 26"/>
                <a:gd name="T27" fmla="*/ 17 h 28"/>
                <a:gd name="T28" fmla="*/ 0 w 26"/>
                <a:gd name="T29" fmla="*/ 13 h 28"/>
                <a:gd name="T30" fmla="*/ 0 w 26"/>
                <a:gd name="T31" fmla="*/ 9 h 28"/>
                <a:gd name="T32" fmla="*/ 1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8"/>
                <a:gd name="T53" fmla="*/ 26 w 26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8">
                  <a:moveTo>
                    <a:pt x="1" y="4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6" y="20"/>
                  </a:lnTo>
                  <a:lnTo>
                    <a:pt x="25" y="26"/>
                  </a:lnTo>
                  <a:lnTo>
                    <a:pt x="20" y="28"/>
                  </a:lnTo>
                  <a:lnTo>
                    <a:pt x="14" y="28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0" name="Freeform 324"/>
            <p:cNvSpPr>
              <a:spLocks/>
            </p:cNvSpPr>
            <p:nvPr/>
          </p:nvSpPr>
          <p:spPr bwMode="auto">
            <a:xfrm>
              <a:off x="1820" y="1488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4 h 28"/>
                <a:gd name="T14" fmla="*/ 25 w 27"/>
                <a:gd name="T15" fmla="*/ 20 h 28"/>
                <a:gd name="T16" fmla="*/ 22 w 27"/>
                <a:gd name="T17" fmla="*/ 23 h 28"/>
                <a:gd name="T18" fmla="*/ 19 w 27"/>
                <a:gd name="T19" fmla="*/ 26 h 28"/>
                <a:gd name="T20" fmla="*/ 13 w 27"/>
                <a:gd name="T21" fmla="*/ 28 h 28"/>
                <a:gd name="T22" fmla="*/ 7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4 h 28"/>
                <a:gd name="T30" fmla="*/ 1 w 27"/>
                <a:gd name="T31" fmla="*/ 9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3"/>
                  </a:lnTo>
                  <a:lnTo>
                    <a:pt x="19" y="26"/>
                  </a:lnTo>
                  <a:lnTo>
                    <a:pt x="13" y="28"/>
                  </a:lnTo>
                  <a:lnTo>
                    <a:pt x="7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1" name="Freeform 325"/>
            <p:cNvSpPr>
              <a:spLocks/>
            </p:cNvSpPr>
            <p:nvPr/>
          </p:nvSpPr>
          <p:spPr bwMode="auto">
            <a:xfrm>
              <a:off x="1776" y="1454"/>
              <a:ext cx="28" cy="26"/>
            </a:xfrm>
            <a:custGeom>
              <a:avLst/>
              <a:gdLst>
                <a:gd name="T0" fmla="*/ 4 w 28"/>
                <a:gd name="T1" fmla="*/ 1 h 26"/>
                <a:gd name="T2" fmla="*/ 1 w 28"/>
                <a:gd name="T3" fmla="*/ 4 h 26"/>
                <a:gd name="T4" fmla="*/ 0 w 28"/>
                <a:gd name="T5" fmla="*/ 10 h 26"/>
                <a:gd name="T6" fmla="*/ 0 w 28"/>
                <a:gd name="T7" fmla="*/ 16 h 26"/>
                <a:gd name="T8" fmla="*/ 3 w 28"/>
                <a:gd name="T9" fmla="*/ 22 h 26"/>
                <a:gd name="T10" fmla="*/ 7 w 28"/>
                <a:gd name="T11" fmla="*/ 25 h 26"/>
                <a:gd name="T12" fmla="*/ 13 w 28"/>
                <a:gd name="T13" fmla="*/ 26 h 26"/>
                <a:gd name="T14" fmla="*/ 19 w 28"/>
                <a:gd name="T15" fmla="*/ 26 h 26"/>
                <a:gd name="T16" fmla="*/ 23 w 28"/>
                <a:gd name="T17" fmla="*/ 23 h 26"/>
                <a:gd name="T18" fmla="*/ 26 w 28"/>
                <a:gd name="T19" fmla="*/ 20 h 26"/>
                <a:gd name="T20" fmla="*/ 28 w 28"/>
                <a:gd name="T21" fmla="*/ 16 h 26"/>
                <a:gd name="T22" fmla="*/ 28 w 28"/>
                <a:gd name="T23" fmla="*/ 11 h 26"/>
                <a:gd name="T24" fmla="*/ 26 w 28"/>
                <a:gd name="T25" fmla="*/ 7 h 26"/>
                <a:gd name="T26" fmla="*/ 22 w 28"/>
                <a:gd name="T27" fmla="*/ 3 h 26"/>
                <a:gd name="T28" fmla="*/ 16 w 28"/>
                <a:gd name="T29" fmla="*/ 0 h 26"/>
                <a:gd name="T30" fmla="*/ 9 w 28"/>
                <a:gd name="T31" fmla="*/ 0 h 26"/>
                <a:gd name="T32" fmla="*/ 4 w 28"/>
                <a:gd name="T33" fmla="*/ 1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6"/>
                <a:gd name="T53" fmla="*/ 28 w 28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6">
                  <a:moveTo>
                    <a:pt x="4" y="1"/>
                  </a:moveTo>
                  <a:lnTo>
                    <a:pt x="1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9" y="26"/>
                  </a:lnTo>
                  <a:lnTo>
                    <a:pt x="23" y="23"/>
                  </a:lnTo>
                  <a:lnTo>
                    <a:pt x="26" y="20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6" y="7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9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2" name="Freeform 326"/>
            <p:cNvSpPr>
              <a:spLocks/>
            </p:cNvSpPr>
            <p:nvPr/>
          </p:nvSpPr>
          <p:spPr bwMode="auto">
            <a:xfrm>
              <a:off x="1759" y="1505"/>
              <a:ext cx="24" cy="24"/>
            </a:xfrm>
            <a:custGeom>
              <a:avLst/>
              <a:gdLst>
                <a:gd name="T0" fmla="*/ 0 w 24"/>
                <a:gd name="T1" fmla="*/ 17 h 24"/>
                <a:gd name="T2" fmla="*/ 0 w 24"/>
                <a:gd name="T3" fmla="*/ 11 h 24"/>
                <a:gd name="T4" fmla="*/ 0 w 24"/>
                <a:gd name="T5" fmla="*/ 6 h 24"/>
                <a:gd name="T6" fmla="*/ 3 w 24"/>
                <a:gd name="T7" fmla="*/ 3 h 24"/>
                <a:gd name="T8" fmla="*/ 9 w 24"/>
                <a:gd name="T9" fmla="*/ 2 h 24"/>
                <a:gd name="T10" fmla="*/ 15 w 24"/>
                <a:gd name="T11" fmla="*/ 0 h 24"/>
                <a:gd name="T12" fmla="*/ 20 w 24"/>
                <a:gd name="T13" fmla="*/ 2 h 24"/>
                <a:gd name="T14" fmla="*/ 23 w 24"/>
                <a:gd name="T15" fmla="*/ 5 h 24"/>
                <a:gd name="T16" fmla="*/ 24 w 24"/>
                <a:gd name="T17" fmla="*/ 8 h 24"/>
                <a:gd name="T18" fmla="*/ 24 w 24"/>
                <a:gd name="T19" fmla="*/ 12 h 24"/>
                <a:gd name="T20" fmla="*/ 23 w 24"/>
                <a:gd name="T21" fmla="*/ 18 h 24"/>
                <a:gd name="T22" fmla="*/ 18 w 24"/>
                <a:gd name="T23" fmla="*/ 21 h 24"/>
                <a:gd name="T24" fmla="*/ 15 w 24"/>
                <a:gd name="T25" fmla="*/ 24 h 24"/>
                <a:gd name="T26" fmla="*/ 11 w 24"/>
                <a:gd name="T27" fmla="*/ 24 h 24"/>
                <a:gd name="T28" fmla="*/ 6 w 24"/>
                <a:gd name="T29" fmla="*/ 23 h 24"/>
                <a:gd name="T30" fmla="*/ 2 w 24"/>
                <a:gd name="T31" fmla="*/ 20 h 24"/>
                <a:gd name="T32" fmla="*/ 0 w 24"/>
                <a:gd name="T33" fmla="*/ 1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4"/>
                <a:gd name="T53" fmla="*/ 24 w 24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4">
                  <a:moveTo>
                    <a:pt x="0" y="17"/>
                  </a:moveTo>
                  <a:lnTo>
                    <a:pt x="0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5" y="24"/>
                  </a:lnTo>
                  <a:lnTo>
                    <a:pt x="11" y="24"/>
                  </a:lnTo>
                  <a:lnTo>
                    <a:pt x="6" y="23"/>
                  </a:lnTo>
                  <a:lnTo>
                    <a:pt x="2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3" name="Freeform 327"/>
            <p:cNvSpPr>
              <a:spLocks/>
            </p:cNvSpPr>
            <p:nvPr/>
          </p:nvSpPr>
          <p:spPr bwMode="auto">
            <a:xfrm>
              <a:off x="1802" y="1544"/>
              <a:ext cx="21" cy="28"/>
            </a:xfrm>
            <a:custGeom>
              <a:avLst/>
              <a:gdLst>
                <a:gd name="T0" fmla="*/ 8 w 21"/>
                <a:gd name="T1" fmla="*/ 28 h 28"/>
                <a:gd name="T2" fmla="*/ 3 w 21"/>
                <a:gd name="T3" fmla="*/ 26 h 28"/>
                <a:gd name="T4" fmla="*/ 2 w 21"/>
                <a:gd name="T5" fmla="*/ 23 h 28"/>
                <a:gd name="T6" fmla="*/ 0 w 21"/>
                <a:gd name="T7" fmla="*/ 19 h 28"/>
                <a:gd name="T8" fmla="*/ 0 w 21"/>
                <a:gd name="T9" fmla="*/ 13 h 28"/>
                <a:gd name="T10" fmla="*/ 2 w 21"/>
                <a:gd name="T11" fmla="*/ 7 h 28"/>
                <a:gd name="T12" fmla="*/ 6 w 21"/>
                <a:gd name="T13" fmla="*/ 3 h 28"/>
                <a:gd name="T14" fmla="*/ 9 w 21"/>
                <a:gd name="T15" fmla="*/ 1 h 28"/>
                <a:gd name="T16" fmla="*/ 14 w 21"/>
                <a:gd name="T17" fmla="*/ 0 h 28"/>
                <a:gd name="T18" fmla="*/ 17 w 21"/>
                <a:gd name="T19" fmla="*/ 1 h 28"/>
                <a:gd name="T20" fmla="*/ 19 w 21"/>
                <a:gd name="T21" fmla="*/ 4 h 28"/>
                <a:gd name="T22" fmla="*/ 21 w 21"/>
                <a:gd name="T23" fmla="*/ 10 h 28"/>
                <a:gd name="T24" fmla="*/ 21 w 21"/>
                <a:gd name="T25" fmla="*/ 15 h 28"/>
                <a:gd name="T26" fmla="*/ 19 w 21"/>
                <a:gd name="T27" fmla="*/ 19 h 28"/>
                <a:gd name="T28" fmla="*/ 17 w 21"/>
                <a:gd name="T29" fmla="*/ 23 h 28"/>
                <a:gd name="T30" fmla="*/ 14 w 21"/>
                <a:gd name="T31" fmla="*/ 26 h 28"/>
                <a:gd name="T32" fmla="*/ 8 w 21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28"/>
                <a:gd name="T53" fmla="*/ 21 w 2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28">
                  <a:moveTo>
                    <a:pt x="8" y="28"/>
                  </a:move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6" y="3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4"/>
                  </a:lnTo>
                  <a:lnTo>
                    <a:pt x="21" y="10"/>
                  </a:lnTo>
                  <a:lnTo>
                    <a:pt x="21" y="15"/>
                  </a:lnTo>
                  <a:lnTo>
                    <a:pt x="19" y="19"/>
                  </a:lnTo>
                  <a:lnTo>
                    <a:pt x="17" y="23"/>
                  </a:lnTo>
                  <a:lnTo>
                    <a:pt x="14" y="26"/>
                  </a:lnTo>
                  <a:lnTo>
                    <a:pt x="8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4" name="Freeform 328"/>
            <p:cNvSpPr>
              <a:spLocks/>
            </p:cNvSpPr>
            <p:nvPr/>
          </p:nvSpPr>
          <p:spPr bwMode="auto">
            <a:xfrm>
              <a:off x="1841" y="1517"/>
              <a:ext cx="25" cy="31"/>
            </a:xfrm>
            <a:custGeom>
              <a:avLst/>
              <a:gdLst>
                <a:gd name="T0" fmla="*/ 1 w 25"/>
                <a:gd name="T1" fmla="*/ 16 h 31"/>
                <a:gd name="T2" fmla="*/ 3 w 25"/>
                <a:gd name="T3" fmla="*/ 11 h 31"/>
                <a:gd name="T4" fmla="*/ 6 w 25"/>
                <a:gd name="T5" fmla="*/ 6 h 31"/>
                <a:gd name="T6" fmla="*/ 9 w 25"/>
                <a:gd name="T7" fmla="*/ 2 h 31"/>
                <a:gd name="T8" fmla="*/ 14 w 25"/>
                <a:gd name="T9" fmla="*/ 0 h 31"/>
                <a:gd name="T10" fmla="*/ 20 w 25"/>
                <a:gd name="T11" fmla="*/ 2 h 31"/>
                <a:gd name="T12" fmla="*/ 25 w 25"/>
                <a:gd name="T13" fmla="*/ 6 h 31"/>
                <a:gd name="T14" fmla="*/ 25 w 25"/>
                <a:gd name="T15" fmla="*/ 11 h 31"/>
                <a:gd name="T16" fmla="*/ 25 w 25"/>
                <a:gd name="T17" fmla="*/ 16 h 31"/>
                <a:gd name="T18" fmla="*/ 22 w 25"/>
                <a:gd name="T19" fmla="*/ 22 h 31"/>
                <a:gd name="T20" fmla="*/ 17 w 25"/>
                <a:gd name="T21" fmla="*/ 27 h 31"/>
                <a:gd name="T22" fmla="*/ 11 w 25"/>
                <a:gd name="T23" fmla="*/ 30 h 31"/>
                <a:gd name="T24" fmla="*/ 7 w 25"/>
                <a:gd name="T25" fmla="*/ 31 h 31"/>
                <a:gd name="T26" fmla="*/ 4 w 25"/>
                <a:gd name="T27" fmla="*/ 30 h 31"/>
                <a:gd name="T28" fmla="*/ 1 w 25"/>
                <a:gd name="T29" fmla="*/ 25 h 31"/>
                <a:gd name="T30" fmla="*/ 0 w 25"/>
                <a:gd name="T31" fmla="*/ 21 h 31"/>
                <a:gd name="T32" fmla="*/ 1 w 25"/>
                <a:gd name="T33" fmla="*/ 16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1"/>
                <a:gd name="T53" fmla="*/ 25 w 25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1">
                  <a:moveTo>
                    <a:pt x="1" y="16"/>
                  </a:moveTo>
                  <a:lnTo>
                    <a:pt x="3" y="11"/>
                  </a:lnTo>
                  <a:lnTo>
                    <a:pt x="6" y="6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6"/>
                  </a:lnTo>
                  <a:lnTo>
                    <a:pt x="22" y="22"/>
                  </a:lnTo>
                  <a:lnTo>
                    <a:pt x="17" y="27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1"/>
                  </a:lnTo>
                  <a:lnTo>
                    <a:pt x="1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5" name="Freeform 329"/>
            <p:cNvSpPr>
              <a:spLocks/>
            </p:cNvSpPr>
            <p:nvPr/>
          </p:nvSpPr>
          <p:spPr bwMode="auto">
            <a:xfrm>
              <a:off x="1873" y="1525"/>
              <a:ext cx="25" cy="23"/>
            </a:xfrm>
            <a:custGeom>
              <a:avLst/>
              <a:gdLst>
                <a:gd name="T0" fmla="*/ 19 w 25"/>
                <a:gd name="T1" fmla="*/ 1 h 23"/>
                <a:gd name="T2" fmla="*/ 22 w 25"/>
                <a:gd name="T3" fmla="*/ 4 h 23"/>
                <a:gd name="T4" fmla="*/ 24 w 25"/>
                <a:gd name="T5" fmla="*/ 7 h 23"/>
                <a:gd name="T6" fmla="*/ 25 w 25"/>
                <a:gd name="T7" fmla="*/ 11 h 23"/>
                <a:gd name="T8" fmla="*/ 24 w 25"/>
                <a:gd name="T9" fmla="*/ 16 h 23"/>
                <a:gd name="T10" fmla="*/ 21 w 25"/>
                <a:gd name="T11" fmla="*/ 20 h 23"/>
                <a:gd name="T12" fmla="*/ 16 w 25"/>
                <a:gd name="T13" fmla="*/ 22 h 23"/>
                <a:gd name="T14" fmla="*/ 12 w 25"/>
                <a:gd name="T15" fmla="*/ 23 h 23"/>
                <a:gd name="T16" fmla="*/ 8 w 25"/>
                <a:gd name="T17" fmla="*/ 23 h 23"/>
                <a:gd name="T18" fmla="*/ 5 w 25"/>
                <a:gd name="T19" fmla="*/ 22 h 23"/>
                <a:gd name="T20" fmla="*/ 2 w 25"/>
                <a:gd name="T21" fmla="*/ 17 h 23"/>
                <a:gd name="T22" fmla="*/ 0 w 25"/>
                <a:gd name="T23" fmla="*/ 13 h 23"/>
                <a:gd name="T24" fmla="*/ 0 w 25"/>
                <a:gd name="T25" fmla="*/ 8 h 23"/>
                <a:gd name="T26" fmla="*/ 3 w 25"/>
                <a:gd name="T27" fmla="*/ 4 h 23"/>
                <a:gd name="T28" fmla="*/ 8 w 25"/>
                <a:gd name="T29" fmla="*/ 0 h 23"/>
                <a:gd name="T30" fmla="*/ 12 w 25"/>
                <a:gd name="T31" fmla="*/ 0 h 23"/>
                <a:gd name="T32" fmla="*/ 19 w 25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3"/>
                <a:gd name="T53" fmla="*/ 25 w 25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3">
                  <a:moveTo>
                    <a:pt x="19" y="1"/>
                  </a:moveTo>
                  <a:lnTo>
                    <a:pt x="22" y="4"/>
                  </a:lnTo>
                  <a:lnTo>
                    <a:pt x="24" y="7"/>
                  </a:lnTo>
                  <a:lnTo>
                    <a:pt x="25" y="11"/>
                  </a:lnTo>
                  <a:lnTo>
                    <a:pt x="24" y="16"/>
                  </a:lnTo>
                  <a:lnTo>
                    <a:pt x="21" y="20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0" y="8"/>
                  </a:lnTo>
                  <a:lnTo>
                    <a:pt x="3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6" name="Freeform 330"/>
            <p:cNvSpPr>
              <a:spLocks/>
            </p:cNvSpPr>
            <p:nvPr/>
          </p:nvSpPr>
          <p:spPr bwMode="auto">
            <a:xfrm>
              <a:off x="1590" y="1560"/>
              <a:ext cx="209" cy="145"/>
            </a:xfrm>
            <a:custGeom>
              <a:avLst/>
              <a:gdLst>
                <a:gd name="T0" fmla="*/ 206 w 209"/>
                <a:gd name="T1" fmla="*/ 15 h 145"/>
                <a:gd name="T2" fmla="*/ 200 w 209"/>
                <a:gd name="T3" fmla="*/ 10 h 145"/>
                <a:gd name="T4" fmla="*/ 199 w 209"/>
                <a:gd name="T5" fmla="*/ 5 h 145"/>
                <a:gd name="T6" fmla="*/ 189 w 209"/>
                <a:gd name="T7" fmla="*/ 15 h 145"/>
                <a:gd name="T8" fmla="*/ 168 w 209"/>
                <a:gd name="T9" fmla="*/ 10 h 145"/>
                <a:gd name="T10" fmla="*/ 124 w 209"/>
                <a:gd name="T11" fmla="*/ 2 h 145"/>
                <a:gd name="T12" fmla="*/ 90 w 209"/>
                <a:gd name="T13" fmla="*/ 2 h 145"/>
                <a:gd name="T14" fmla="*/ 84 w 209"/>
                <a:gd name="T15" fmla="*/ 6 h 145"/>
                <a:gd name="T16" fmla="*/ 113 w 209"/>
                <a:gd name="T17" fmla="*/ 5 h 145"/>
                <a:gd name="T18" fmla="*/ 150 w 209"/>
                <a:gd name="T19" fmla="*/ 13 h 145"/>
                <a:gd name="T20" fmla="*/ 177 w 209"/>
                <a:gd name="T21" fmla="*/ 25 h 145"/>
                <a:gd name="T22" fmla="*/ 174 w 209"/>
                <a:gd name="T23" fmla="*/ 31 h 145"/>
                <a:gd name="T24" fmla="*/ 156 w 209"/>
                <a:gd name="T25" fmla="*/ 41 h 145"/>
                <a:gd name="T26" fmla="*/ 138 w 209"/>
                <a:gd name="T27" fmla="*/ 44 h 145"/>
                <a:gd name="T28" fmla="*/ 106 w 209"/>
                <a:gd name="T29" fmla="*/ 34 h 145"/>
                <a:gd name="T30" fmla="*/ 71 w 209"/>
                <a:gd name="T31" fmla="*/ 31 h 145"/>
                <a:gd name="T32" fmla="*/ 53 w 209"/>
                <a:gd name="T33" fmla="*/ 39 h 145"/>
                <a:gd name="T34" fmla="*/ 66 w 209"/>
                <a:gd name="T35" fmla="*/ 39 h 145"/>
                <a:gd name="T36" fmla="*/ 84 w 209"/>
                <a:gd name="T37" fmla="*/ 39 h 145"/>
                <a:gd name="T38" fmla="*/ 103 w 209"/>
                <a:gd name="T39" fmla="*/ 43 h 145"/>
                <a:gd name="T40" fmla="*/ 128 w 209"/>
                <a:gd name="T41" fmla="*/ 50 h 145"/>
                <a:gd name="T42" fmla="*/ 131 w 209"/>
                <a:gd name="T43" fmla="*/ 59 h 145"/>
                <a:gd name="T44" fmla="*/ 100 w 209"/>
                <a:gd name="T45" fmla="*/ 70 h 145"/>
                <a:gd name="T46" fmla="*/ 72 w 209"/>
                <a:gd name="T47" fmla="*/ 64 h 145"/>
                <a:gd name="T48" fmla="*/ 45 w 209"/>
                <a:gd name="T49" fmla="*/ 59 h 145"/>
                <a:gd name="T50" fmla="*/ 54 w 209"/>
                <a:gd name="T51" fmla="*/ 67 h 145"/>
                <a:gd name="T52" fmla="*/ 78 w 209"/>
                <a:gd name="T53" fmla="*/ 77 h 145"/>
                <a:gd name="T54" fmla="*/ 51 w 209"/>
                <a:gd name="T55" fmla="*/ 86 h 145"/>
                <a:gd name="T56" fmla="*/ 17 w 209"/>
                <a:gd name="T57" fmla="*/ 95 h 145"/>
                <a:gd name="T58" fmla="*/ 0 w 209"/>
                <a:gd name="T59" fmla="*/ 101 h 145"/>
                <a:gd name="T60" fmla="*/ 10 w 209"/>
                <a:gd name="T61" fmla="*/ 104 h 145"/>
                <a:gd name="T62" fmla="*/ 40 w 209"/>
                <a:gd name="T63" fmla="*/ 99 h 145"/>
                <a:gd name="T64" fmla="*/ 74 w 209"/>
                <a:gd name="T65" fmla="*/ 90 h 145"/>
                <a:gd name="T66" fmla="*/ 87 w 209"/>
                <a:gd name="T67" fmla="*/ 96 h 145"/>
                <a:gd name="T68" fmla="*/ 72 w 209"/>
                <a:gd name="T69" fmla="*/ 139 h 145"/>
                <a:gd name="T70" fmla="*/ 74 w 209"/>
                <a:gd name="T71" fmla="*/ 145 h 145"/>
                <a:gd name="T72" fmla="*/ 93 w 209"/>
                <a:gd name="T73" fmla="*/ 112 h 145"/>
                <a:gd name="T74" fmla="*/ 107 w 209"/>
                <a:gd name="T75" fmla="*/ 83 h 145"/>
                <a:gd name="T76" fmla="*/ 127 w 209"/>
                <a:gd name="T77" fmla="*/ 74 h 145"/>
                <a:gd name="T78" fmla="*/ 146 w 209"/>
                <a:gd name="T79" fmla="*/ 67 h 145"/>
                <a:gd name="T80" fmla="*/ 149 w 209"/>
                <a:gd name="T81" fmla="*/ 95 h 145"/>
                <a:gd name="T82" fmla="*/ 140 w 209"/>
                <a:gd name="T83" fmla="*/ 132 h 145"/>
                <a:gd name="T84" fmla="*/ 146 w 209"/>
                <a:gd name="T85" fmla="*/ 126 h 145"/>
                <a:gd name="T86" fmla="*/ 162 w 209"/>
                <a:gd name="T87" fmla="*/ 77 h 145"/>
                <a:gd name="T88" fmla="*/ 177 w 209"/>
                <a:gd name="T89" fmla="*/ 46 h 145"/>
                <a:gd name="T90" fmla="*/ 190 w 209"/>
                <a:gd name="T91" fmla="*/ 33 h 145"/>
                <a:gd name="T92" fmla="*/ 195 w 209"/>
                <a:gd name="T93" fmla="*/ 40 h 145"/>
                <a:gd name="T94" fmla="*/ 190 w 209"/>
                <a:gd name="T95" fmla="*/ 89 h 145"/>
                <a:gd name="T96" fmla="*/ 203 w 209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45"/>
                <a:gd name="T149" fmla="*/ 209 w 209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45">
                  <a:moveTo>
                    <a:pt x="209" y="16"/>
                  </a:moveTo>
                  <a:lnTo>
                    <a:pt x="208" y="15"/>
                  </a:lnTo>
                  <a:lnTo>
                    <a:pt x="206" y="15"/>
                  </a:lnTo>
                  <a:lnTo>
                    <a:pt x="203" y="13"/>
                  </a:lnTo>
                  <a:lnTo>
                    <a:pt x="202" y="12"/>
                  </a:lnTo>
                  <a:lnTo>
                    <a:pt x="200" y="10"/>
                  </a:lnTo>
                  <a:lnTo>
                    <a:pt x="200" y="9"/>
                  </a:lnTo>
                  <a:lnTo>
                    <a:pt x="199" y="6"/>
                  </a:lnTo>
                  <a:lnTo>
                    <a:pt x="199" y="5"/>
                  </a:lnTo>
                  <a:lnTo>
                    <a:pt x="196" y="9"/>
                  </a:lnTo>
                  <a:lnTo>
                    <a:pt x="193" y="13"/>
                  </a:lnTo>
                  <a:lnTo>
                    <a:pt x="189" y="15"/>
                  </a:lnTo>
                  <a:lnTo>
                    <a:pt x="187" y="18"/>
                  </a:lnTo>
                  <a:lnTo>
                    <a:pt x="178" y="15"/>
                  </a:lnTo>
                  <a:lnTo>
                    <a:pt x="168" y="10"/>
                  </a:lnTo>
                  <a:lnTo>
                    <a:pt x="153" y="7"/>
                  </a:lnTo>
                  <a:lnTo>
                    <a:pt x="138" y="5"/>
                  </a:lnTo>
                  <a:lnTo>
                    <a:pt x="124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79" y="5"/>
                  </a:lnTo>
                  <a:lnTo>
                    <a:pt x="84" y="6"/>
                  </a:lnTo>
                  <a:lnTo>
                    <a:pt x="90" y="5"/>
                  </a:lnTo>
                  <a:lnTo>
                    <a:pt x="102" y="5"/>
                  </a:lnTo>
                  <a:lnTo>
                    <a:pt x="113" y="5"/>
                  </a:lnTo>
                  <a:lnTo>
                    <a:pt x="127" y="7"/>
                  </a:lnTo>
                  <a:lnTo>
                    <a:pt x="138" y="10"/>
                  </a:lnTo>
                  <a:lnTo>
                    <a:pt x="150" y="13"/>
                  </a:lnTo>
                  <a:lnTo>
                    <a:pt x="162" y="18"/>
                  </a:lnTo>
                  <a:lnTo>
                    <a:pt x="171" y="21"/>
                  </a:lnTo>
                  <a:lnTo>
                    <a:pt x="177" y="25"/>
                  </a:lnTo>
                  <a:lnTo>
                    <a:pt x="178" y="28"/>
                  </a:lnTo>
                  <a:lnTo>
                    <a:pt x="177" y="30"/>
                  </a:lnTo>
                  <a:lnTo>
                    <a:pt x="174" y="31"/>
                  </a:lnTo>
                  <a:lnTo>
                    <a:pt x="168" y="34"/>
                  </a:lnTo>
                  <a:lnTo>
                    <a:pt x="162" y="37"/>
                  </a:lnTo>
                  <a:lnTo>
                    <a:pt x="156" y="41"/>
                  </a:lnTo>
                  <a:lnTo>
                    <a:pt x="150" y="44"/>
                  </a:lnTo>
                  <a:lnTo>
                    <a:pt x="146" y="47"/>
                  </a:lnTo>
                  <a:lnTo>
                    <a:pt x="138" y="44"/>
                  </a:lnTo>
                  <a:lnTo>
                    <a:pt x="130" y="41"/>
                  </a:lnTo>
                  <a:lnTo>
                    <a:pt x="118" y="37"/>
                  </a:lnTo>
                  <a:lnTo>
                    <a:pt x="106" y="34"/>
                  </a:lnTo>
                  <a:lnTo>
                    <a:pt x="93" y="33"/>
                  </a:lnTo>
                  <a:lnTo>
                    <a:pt x="81" y="31"/>
                  </a:lnTo>
                  <a:lnTo>
                    <a:pt x="71" y="31"/>
                  </a:lnTo>
                  <a:lnTo>
                    <a:pt x="62" y="34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4" y="40"/>
                  </a:lnTo>
                  <a:lnTo>
                    <a:pt x="60" y="40"/>
                  </a:lnTo>
                  <a:lnTo>
                    <a:pt x="66" y="39"/>
                  </a:lnTo>
                  <a:lnTo>
                    <a:pt x="71" y="39"/>
                  </a:lnTo>
                  <a:lnTo>
                    <a:pt x="76" y="39"/>
                  </a:lnTo>
                  <a:lnTo>
                    <a:pt x="84" y="39"/>
                  </a:lnTo>
                  <a:lnTo>
                    <a:pt x="90" y="40"/>
                  </a:lnTo>
                  <a:lnTo>
                    <a:pt x="96" y="41"/>
                  </a:lnTo>
                  <a:lnTo>
                    <a:pt x="103" y="43"/>
                  </a:lnTo>
                  <a:lnTo>
                    <a:pt x="109" y="44"/>
                  </a:lnTo>
                  <a:lnTo>
                    <a:pt x="119" y="47"/>
                  </a:lnTo>
                  <a:lnTo>
                    <a:pt x="128" y="50"/>
                  </a:lnTo>
                  <a:lnTo>
                    <a:pt x="136" y="52"/>
                  </a:lnTo>
                  <a:lnTo>
                    <a:pt x="138" y="53"/>
                  </a:lnTo>
                  <a:lnTo>
                    <a:pt x="131" y="59"/>
                  </a:lnTo>
                  <a:lnTo>
                    <a:pt x="119" y="64"/>
                  </a:lnTo>
                  <a:lnTo>
                    <a:pt x="107" y="67"/>
                  </a:lnTo>
                  <a:lnTo>
                    <a:pt x="100" y="70"/>
                  </a:lnTo>
                  <a:lnTo>
                    <a:pt x="93" y="70"/>
                  </a:lnTo>
                  <a:lnTo>
                    <a:pt x="82" y="68"/>
                  </a:lnTo>
                  <a:lnTo>
                    <a:pt x="72" y="64"/>
                  </a:lnTo>
                  <a:lnTo>
                    <a:pt x="62" y="61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43" y="61"/>
                  </a:lnTo>
                  <a:lnTo>
                    <a:pt x="45" y="62"/>
                  </a:lnTo>
                  <a:lnTo>
                    <a:pt x="54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8"/>
                  </a:lnTo>
                  <a:lnTo>
                    <a:pt x="63" y="81"/>
                  </a:lnTo>
                  <a:lnTo>
                    <a:pt x="51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7" y="95"/>
                  </a:lnTo>
                  <a:lnTo>
                    <a:pt x="10" y="98"/>
                  </a:lnTo>
                  <a:lnTo>
                    <a:pt x="4" y="99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7" y="104"/>
                  </a:lnTo>
                  <a:lnTo>
                    <a:pt x="28" y="102"/>
                  </a:lnTo>
                  <a:lnTo>
                    <a:pt x="40" y="99"/>
                  </a:lnTo>
                  <a:lnTo>
                    <a:pt x="51" y="96"/>
                  </a:lnTo>
                  <a:lnTo>
                    <a:pt x="63" y="93"/>
                  </a:lnTo>
                  <a:lnTo>
                    <a:pt x="74" y="90"/>
                  </a:lnTo>
                  <a:lnTo>
                    <a:pt x="82" y="87"/>
                  </a:lnTo>
                  <a:lnTo>
                    <a:pt x="88" y="84"/>
                  </a:lnTo>
                  <a:lnTo>
                    <a:pt x="87" y="96"/>
                  </a:lnTo>
                  <a:lnTo>
                    <a:pt x="82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3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8" y="141"/>
                  </a:lnTo>
                  <a:lnTo>
                    <a:pt x="84" y="130"/>
                  </a:lnTo>
                  <a:lnTo>
                    <a:pt x="93" y="112"/>
                  </a:lnTo>
                  <a:lnTo>
                    <a:pt x="100" y="96"/>
                  </a:lnTo>
                  <a:lnTo>
                    <a:pt x="103" y="84"/>
                  </a:lnTo>
                  <a:lnTo>
                    <a:pt x="107" y="83"/>
                  </a:lnTo>
                  <a:lnTo>
                    <a:pt x="113" y="80"/>
                  </a:lnTo>
                  <a:lnTo>
                    <a:pt x="121" y="77"/>
                  </a:lnTo>
                  <a:lnTo>
                    <a:pt x="127" y="74"/>
                  </a:lnTo>
                  <a:lnTo>
                    <a:pt x="134" y="71"/>
                  </a:lnTo>
                  <a:lnTo>
                    <a:pt x="140" y="68"/>
                  </a:lnTo>
                  <a:lnTo>
                    <a:pt x="146" y="67"/>
                  </a:lnTo>
                  <a:lnTo>
                    <a:pt x="150" y="65"/>
                  </a:lnTo>
                  <a:lnTo>
                    <a:pt x="150" y="77"/>
                  </a:lnTo>
                  <a:lnTo>
                    <a:pt x="149" y="95"/>
                  </a:lnTo>
                  <a:lnTo>
                    <a:pt x="144" y="112"/>
                  </a:lnTo>
                  <a:lnTo>
                    <a:pt x="141" y="126"/>
                  </a:lnTo>
                  <a:lnTo>
                    <a:pt x="140" y="132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6" y="126"/>
                  </a:lnTo>
                  <a:lnTo>
                    <a:pt x="152" y="112"/>
                  </a:lnTo>
                  <a:lnTo>
                    <a:pt x="158" y="95"/>
                  </a:lnTo>
                  <a:lnTo>
                    <a:pt x="162" y="77"/>
                  </a:lnTo>
                  <a:lnTo>
                    <a:pt x="162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7" y="36"/>
                  </a:lnTo>
                  <a:lnTo>
                    <a:pt x="190" y="33"/>
                  </a:lnTo>
                  <a:lnTo>
                    <a:pt x="193" y="31"/>
                  </a:lnTo>
                  <a:lnTo>
                    <a:pt x="195" y="34"/>
                  </a:lnTo>
                  <a:lnTo>
                    <a:pt x="195" y="40"/>
                  </a:lnTo>
                  <a:lnTo>
                    <a:pt x="193" y="52"/>
                  </a:lnTo>
                  <a:lnTo>
                    <a:pt x="192" y="70"/>
                  </a:lnTo>
                  <a:lnTo>
                    <a:pt x="190" y="89"/>
                  </a:lnTo>
                  <a:lnTo>
                    <a:pt x="189" y="101"/>
                  </a:lnTo>
                  <a:lnTo>
                    <a:pt x="196" y="86"/>
                  </a:lnTo>
                  <a:lnTo>
                    <a:pt x="203" y="62"/>
                  </a:lnTo>
                  <a:lnTo>
                    <a:pt x="208" y="37"/>
                  </a:lnTo>
                  <a:lnTo>
                    <a:pt x="209" y="1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7" name="Freeform 331"/>
            <p:cNvSpPr>
              <a:spLocks/>
            </p:cNvSpPr>
            <p:nvPr/>
          </p:nvSpPr>
          <p:spPr bwMode="auto">
            <a:xfrm>
              <a:off x="1604" y="1304"/>
              <a:ext cx="169" cy="160"/>
            </a:xfrm>
            <a:custGeom>
              <a:avLst/>
              <a:gdLst>
                <a:gd name="T0" fmla="*/ 163 w 169"/>
                <a:gd name="T1" fmla="*/ 157 h 160"/>
                <a:gd name="T2" fmla="*/ 167 w 169"/>
                <a:gd name="T3" fmla="*/ 153 h 160"/>
                <a:gd name="T4" fmla="*/ 161 w 169"/>
                <a:gd name="T5" fmla="*/ 144 h 160"/>
                <a:gd name="T6" fmla="*/ 151 w 169"/>
                <a:gd name="T7" fmla="*/ 130 h 160"/>
                <a:gd name="T8" fmla="*/ 150 w 169"/>
                <a:gd name="T9" fmla="*/ 113 h 160"/>
                <a:gd name="T10" fmla="*/ 144 w 169"/>
                <a:gd name="T11" fmla="*/ 74 h 160"/>
                <a:gd name="T12" fmla="*/ 138 w 169"/>
                <a:gd name="T13" fmla="*/ 55 h 160"/>
                <a:gd name="T14" fmla="*/ 133 w 169"/>
                <a:gd name="T15" fmla="*/ 54 h 160"/>
                <a:gd name="T16" fmla="*/ 135 w 169"/>
                <a:gd name="T17" fmla="*/ 71 h 160"/>
                <a:gd name="T18" fmla="*/ 136 w 169"/>
                <a:gd name="T19" fmla="*/ 104 h 160"/>
                <a:gd name="T20" fmla="*/ 127 w 169"/>
                <a:gd name="T21" fmla="*/ 110 h 160"/>
                <a:gd name="T22" fmla="*/ 108 w 169"/>
                <a:gd name="T23" fmla="*/ 96 h 160"/>
                <a:gd name="T24" fmla="*/ 98 w 169"/>
                <a:gd name="T25" fmla="*/ 80 h 160"/>
                <a:gd name="T26" fmla="*/ 91 w 169"/>
                <a:gd name="T27" fmla="*/ 51 h 160"/>
                <a:gd name="T28" fmla="*/ 89 w 169"/>
                <a:gd name="T29" fmla="*/ 30 h 160"/>
                <a:gd name="T30" fmla="*/ 88 w 169"/>
                <a:gd name="T31" fmla="*/ 12 h 160"/>
                <a:gd name="T32" fmla="*/ 82 w 169"/>
                <a:gd name="T33" fmla="*/ 3 h 160"/>
                <a:gd name="T34" fmla="*/ 82 w 169"/>
                <a:gd name="T35" fmla="*/ 9 h 160"/>
                <a:gd name="T36" fmla="*/ 85 w 169"/>
                <a:gd name="T37" fmla="*/ 23 h 160"/>
                <a:gd name="T38" fmla="*/ 82 w 169"/>
                <a:gd name="T39" fmla="*/ 36 h 160"/>
                <a:gd name="T40" fmla="*/ 80 w 169"/>
                <a:gd name="T41" fmla="*/ 49 h 160"/>
                <a:gd name="T42" fmla="*/ 85 w 169"/>
                <a:gd name="T43" fmla="*/ 71 h 160"/>
                <a:gd name="T44" fmla="*/ 74 w 169"/>
                <a:gd name="T45" fmla="*/ 70 h 160"/>
                <a:gd name="T46" fmla="*/ 49 w 169"/>
                <a:gd name="T47" fmla="*/ 45 h 160"/>
                <a:gd name="T48" fmla="*/ 26 w 169"/>
                <a:gd name="T49" fmla="*/ 20 h 160"/>
                <a:gd name="T50" fmla="*/ 6 w 169"/>
                <a:gd name="T51" fmla="*/ 3 h 160"/>
                <a:gd name="T52" fmla="*/ 11 w 169"/>
                <a:gd name="T53" fmla="*/ 15 h 160"/>
                <a:gd name="T54" fmla="*/ 34 w 169"/>
                <a:gd name="T55" fmla="*/ 45 h 160"/>
                <a:gd name="T56" fmla="*/ 46 w 169"/>
                <a:gd name="T57" fmla="*/ 64 h 160"/>
                <a:gd name="T58" fmla="*/ 68 w 169"/>
                <a:gd name="T59" fmla="*/ 83 h 160"/>
                <a:gd name="T60" fmla="*/ 68 w 169"/>
                <a:gd name="T61" fmla="*/ 89 h 160"/>
                <a:gd name="T62" fmla="*/ 46 w 169"/>
                <a:gd name="T63" fmla="*/ 85 h 160"/>
                <a:gd name="T64" fmla="*/ 34 w 169"/>
                <a:gd name="T65" fmla="*/ 79 h 160"/>
                <a:gd name="T66" fmla="*/ 29 w 169"/>
                <a:gd name="T67" fmla="*/ 80 h 160"/>
                <a:gd name="T68" fmla="*/ 36 w 169"/>
                <a:gd name="T69" fmla="*/ 88 h 160"/>
                <a:gd name="T70" fmla="*/ 51 w 169"/>
                <a:gd name="T71" fmla="*/ 95 h 160"/>
                <a:gd name="T72" fmla="*/ 70 w 169"/>
                <a:gd name="T73" fmla="*/ 102 h 160"/>
                <a:gd name="T74" fmla="*/ 89 w 169"/>
                <a:gd name="T75" fmla="*/ 107 h 160"/>
                <a:gd name="T76" fmla="*/ 105 w 169"/>
                <a:gd name="T77" fmla="*/ 110 h 160"/>
                <a:gd name="T78" fmla="*/ 124 w 169"/>
                <a:gd name="T79" fmla="*/ 123 h 160"/>
                <a:gd name="T80" fmla="*/ 126 w 169"/>
                <a:gd name="T81" fmla="*/ 132 h 160"/>
                <a:gd name="T82" fmla="*/ 113 w 169"/>
                <a:gd name="T83" fmla="*/ 136 h 160"/>
                <a:gd name="T84" fmla="*/ 98 w 169"/>
                <a:gd name="T85" fmla="*/ 138 h 160"/>
                <a:gd name="T86" fmla="*/ 85 w 169"/>
                <a:gd name="T87" fmla="*/ 139 h 160"/>
                <a:gd name="T88" fmla="*/ 71 w 169"/>
                <a:gd name="T89" fmla="*/ 136 h 160"/>
                <a:gd name="T90" fmla="*/ 70 w 169"/>
                <a:gd name="T91" fmla="*/ 141 h 160"/>
                <a:gd name="T92" fmla="*/ 88 w 169"/>
                <a:gd name="T93" fmla="*/ 145 h 160"/>
                <a:gd name="T94" fmla="*/ 107 w 169"/>
                <a:gd name="T95" fmla="*/ 145 h 160"/>
                <a:gd name="T96" fmla="*/ 124 w 169"/>
                <a:gd name="T97" fmla="*/ 145 h 160"/>
                <a:gd name="T98" fmla="*/ 139 w 169"/>
                <a:gd name="T99" fmla="*/ 144 h 160"/>
                <a:gd name="T100" fmla="*/ 151 w 169"/>
                <a:gd name="T101" fmla="*/ 145 h 160"/>
                <a:gd name="T102" fmla="*/ 160 w 169"/>
                <a:gd name="T103" fmla="*/ 154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9"/>
                <a:gd name="T157" fmla="*/ 0 h 160"/>
                <a:gd name="T158" fmla="*/ 169 w 169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9" h="160">
                  <a:moveTo>
                    <a:pt x="163" y="160"/>
                  </a:moveTo>
                  <a:lnTo>
                    <a:pt x="163" y="157"/>
                  </a:lnTo>
                  <a:lnTo>
                    <a:pt x="164" y="154"/>
                  </a:lnTo>
                  <a:lnTo>
                    <a:pt x="167" y="153"/>
                  </a:lnTo>
                  <a:lnTo>
                    <a:pt x="169" y="150"/>
                  </a:lnTo>
                  <a:lnTo>
                    <a:pt x="161" y="144"/>
                  </a:lnTo>
                  <a:lnTo>
                    <a:pt x="155" y="136"/>
                  </a:lnTo>
                  <a:lnTo>
                    <a:pt x="151" y="130"/>
                  </a:lnTo>
                  <a:lnTo>
                    <a:pt x="150" y="125"/>
                  </a:lnTo>
                  <a:lnTo>
                    <a:pt x="150" y="113"/>
                  </a:lnTo>
                  <a:lnTo>
                    <a:pt x="148" y="93"/>
                  </a:lnTo>
                  <a:lnTo>
                    <a:pt x="144" y="74"/>
                  </a:lnTo>
                  <a:lnTo>
                    <a:pt x="141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3" y="59"/>
                  </a:lnTo>
                  <a:lnTo>
                    <a:pt x="135" y="71"/>
                  </a:lnTo>
                  <a:lnTo>
                    <a:pt x="136" y="88"/>
                  </a:lnTo>
                  <a:lnTo>
                    <a:pt x="136" y="104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7" y="104"/>
                  </a:lnTo>
                  <a:lnTo>
                    <a:pt x="108" y="96"/>
                  </a:lnTo>
                  <a:lnTo>
                    <a:pt x="102" y="91"/>
                  </a:lnTo>
                  <a:lnTo>
                    <a:pt x="98" y="80"/>
                  </a:lnTo>
                  <a:lnTo>
                    <a:pt x="93" y="65"/>
                  </a:lnTo>
                  <a:lnTo>
                    <a:pt x="91" y="51"/>
                  </a:lnTo>
                  <a:lnTo>
                    <a:pt x="89" y="39"/>
                  </a:lnTo>
                  <a:lnTo>
                    <a:pt x="89" y="30"/>
                  </a:lnTo>
                  <a:lnTo>
                    <a:pt x="89" y="20"/>
                  </a:lnTo>
                  <a:lnTo>
                    <a:pt x="88" y="12"/>
                  </a:lnTo>
                  <a:lnTo>
                    <a:pt x="85" y="6"/>
                  </a:lnTo>
                  <a:lnTo>
                    <a:pt x="82" y="3"/>
                  </a:lnTo>
                  <a:lnTo>
                    <a:pt x="82" y="5"/>
                  </a:lnTo>
                  <a:lnTo>
                    <a:pt x="82" y="9"/>
                  </a:lnTo>
                  <a:lnTo>
                    <a:pt x="83" y="15"/>
                  </a:lnTo>
                  <a:lnTo>
                    <a:pt x="85" y="23"/>
                  </a:lnTo>
                  <a:lnTo>
                    <a:pt x="83" y="30"/>
                  </a:lnTo>
                  <a:lnTo>
                    <a:pt x="82" y="36"/>
                  </a:lnTo>
                  <a:lnTo>
                    <a:pt x="80" y="42"/>
                  </a:lnTo>
                  <a:lnTo>
                    <a:pt x="80" y="49"/>
                  </a:lnTo>
                  <a:lnTo>
                    <a:pt x="82" y="61"/>
                  </a:lnTo>
                  <a:lnTo>
                    <a:pt x="85" y="71"/>
                  </a:lnTo>
                  <a:lnTo>
                    <a:pt x="86" y="80"/>
                  </a:lnTo>
                  <a:lnTo>
                    <a:pt x="74" y="70"/>
                  </a:lnTo>
                  <a:lnTo>
                    <a:pt x="62" y="58"/>
                  </a:lnTo>
                  <a:lnTo>
                    <a:pt x="49" y="45"/>
                  </a:lnTo>
                  <a:lnTo>
                    <a:pt x="37" y="31"/>
                  </a:lnTo>
                  <a:lnTo>
                    <a:pt x="26" y="20"/>
                  </a:lnTo>
                  <a:lnTo>
                    <a:pt x="15" y="11"/>
                  </a:lnTo>
                  <a:lnTo>
                    <a:pt x="6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3" y="30"/>
                  </a:lnTo>
                  <a:lnTo>
                    <a:pt x="34" y="45"/>
                  </a:lnTo>
                  <a:lnTo>
                    <a:pt x="40" y="55"/>
                  </a:lnTo>
                  <a:lnTo>
                    <a:pt x="46" y="64"/>
                  </a:lnTo>
                  <a:lnTo>
                    <a:pt x="58" y="74"/>
                  </a:lnTo>
                  <a:lnTo>
                    <a:pt x="68" y="83"/>
                  </a:lnTo>
                  <a:lnTo>
                    <a:pt x="77" y="89"/>
                  </a:lnTo>
                  <a:lnTo>
                    <a:pt x="68" y="89"/>
                  </a:lnTo>
                  <a:lnTo>
                    <a:pt x="57" y="88"/>
                  </a:lnTo>
                  <a:lnTo>
                    <a:pt x="46" y="85"/>
                  </a:lnTo>
                  <a:lnTo>
                    <a:pt x="39" y="82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80"/>
                  </a:lnTo>
                  <a:lnTo>
                    <a:pt x="31" y="85"/>
                  </a:lnTo>
                  <a:lnTo>
                    <a:pt x="36" y="88"/>
                  </a:lnTo>
                  <a:lnTo>
                    <a:pt x="43" y="92"/>
                  </a:lnTo>
                  <a:lnTo>
                    <a:pt x="51" y="95"/>
                  </a:lnTo>
                  <a:lnTo>
                    <a:pt x="60" y="99"/>
                  </a:lnTo>
                  <a:lnTo>
                    <a:pt x="70" y="102"/>
                  </a:lnTo>
                  <a:lnTo>
                    <a:pt x="79" y="105"/>
                  </a:lnTo>
                  <a:lnTo>
                    <a:pt x="89" y="107"/>
                  </a:lnTo>
                  <a:lnTo>
                    <a:pt x="96" y="107"/>
                  </a:lnTo>
                  <a:lnTo>
                    <a:pt x="105" y="110"/>
                  </a:lnTo>
                  <a:lnTo>
                    <a:pt x="116" y="116"/>
                  </a:lnTo>
                  <a:lnTo>
                    <a:pt x="124" y="123"/>
                  </a:lnTo>
                  <a:lnTo>
                    <a:pt x="130" y="130"/>
                  </a:lnTo>
                  <a:lnTo>
                    <a:pt x="126" y="132"/>
                  </a:lnTo>
                  <a:lnTo>
                    <a:pt x="120" y="135"/>
                  </a:lnTo>
                  <a:lnTo>
                    <a:pt x="113" y="136"/>
                  </a:lnTo>
                  <a:lnTo>
                    <a:pt x="105" y="138"/>
                  </a:lnTo>
                  <a:lnTo>
                    <a:pt x="98" y="138"/>
                  </a:lnTo>
                  <a:lnTo>
                    <a:pt x="91" y="139"/>
                  </a:lnTo>
                  <a:lnTo>
                    <a:pt x="85" y="139"/>
                  </a:lnTo>
                  <a:lnTo>
                    <a:pt x="79" y="138"/>
                  </a:lnTo>
                  <a:lnTo>
                    <a:pt x="71" y="136"/>
                  </a:lnTo>
                  <a:lnTo>
                    <a:pt x="68" y="138"/>
                  </a:lnTo>
                  <a:lnTo>
                    <a:pt x="70" y="141"/>
                  </a:lnTo>
                  <a:lnTo>
                    <a:pt x="80" y="144"/>
                  </a:lnTo>
                  <a:lnTo>
                    <a:pt x="88" y="145"/>
                  </a:lnTo>
                  <a:lnTo>
                    <a:pt x="96" y="145"/>
                  </a:lnTo>
                  <a:lnTo>
                    <a:pt x="107" y="145"/>
                  </a:lnTo>
                  <a:lnTo>
                    <a:pt x="116" y="145"/>
                  </a:lnTo>
                  <a:lnTo>
                    <a:pt x="124" y="145"/>
                  </a:lnTo>
                  <a:lnTo>
                    <a:pt x="133" y="144"/>
                  </a:lnTo>
                  <a:lnTo>
                    <a:pt x="139" y="144"/>
                  </a:lnTo>
                  <a:lnTo>
                    <a:pt x="144" y="144"/>
                  </a:lnTo>
                  <a:lnTo>
                    <a:pt x="151" y="145"/>
                  </a:lnTo>
                  <a:lnTo>
                    <a:pt x="155" y="150"/>
                  </a:lnTo>
                  <a:lnTo>
                    <a:pt x="160" y="154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8" name="Freeform 332"/>
            <p:cNvSpPr>
              <a:spLocks/>
            </p:cNvSpPr>
            <p:nvPr/>
          </p:nvSpPr>
          <p:spPr bwMode="auto">
            <a:xfrm>
              <a:off x="1854" y="1242"/>
              <a:ext cx="103" cy="244"/>
            </a:xfrm>
            <a:custGeom>
              <a:avLst/>
              <a:gdLst>
                <a:gd name="T0" fmla="*/ 10 w 103"/>
                <a:gd name="T1" fmla="*/ 201 h 244"/>
                <a:gd name="T2" fmla="*/ 18 w 103"/>
                <a:gd name="T3" fmla="*/ 192 h 244"/>
                <a:gd name="T4" fmla="*/ 24 w 103"/>
                <a:gd name="T5" fmla="*/ 195 h 244"/>
                <a:gd name="T6" fmla="*/ 28 w 103"/>
                <a:gd name="T7" fmla="*/ 173 h 244"/>
                <a:gd name="T8" fmla="*/ 10 w 103"/>
                <a:gd name="T9" fmla="*/ 138 h 244"/>
                <a:gd name="T10" fmla="*/ 0 w 103"/>
                <a:gd name="T11" fmla="*/ 101 h 244"/>
                <a:gd name="T12" fmla="*/ 4 w 103"/>
                <a:gd name="T13" fmla="*/ 102 h 244"/>
                <a:gd name="T14" fmla="*/ 24 w 103"/>
                <a:gd name="T15" fmla="*/ 141 h 244"/>
                <a:gd name="T16" fmla="*/ 40 w 103"/>
                <a:gd name="T17" fmla="*/ 114 h 244"/>
                <a:gd name="T18" fmla="*/ 38 w 103"/>
                <a:gd name="T19" fmla="*/ 68 h 244"/>
                <a:gd name="T20" fmla="*/ 38 w 103"/>
                <a:gd name="T21" fmla="*/ 28 h 244"/>
                <a:gd name="T22" fmla="*/ 43 w 103"/>
                <a:gd name="T23" fmla="*/ 30 h 244"/>
                <a:gd name="T24" fmla="*/ 43 w 103"/>
                <a:gd name="T25" fmla="*/ 54 h 244"/>
                <a:gd name="T26" fmla="*/ 53 w 103"/>
                <a:gd name="T27" fmla="*/ 54 h 244"/>
                <a:gd name="T28" fmla="*/ 78 w 103"/>
                <a:gd name="T29" fmla="*/ 3 h 244"/>
                <a:gd name="T30" fmla="*/ 83 w 103"/>
                <a:gd name="T31" fmla="*/ 3 h 244"/>
                <a:gd name="T32" fmla="*/ 68 w 103"/>
                <a:gd name="T33" fmla="*/ 37 h 244"/>
                <a:gd name="T34" fmla="*/ 66 w 103"/>
                <a:gd name="T35" fmla="*/ 67 h 244"/>
                <a:gd name="T36" fmla="*/ 87 w 103"/>
                <a:gd name="T37" fmla="*/ 58 h 244"/>
                <a:gd name="T38" fmla="*/ 92 w 103"/>
                <a:gd name="T39" fmla="*/ 58 h 244"/>
                <a:gd name="T40" fmla="*/ 72 w 103"/>
                <a:gd name="T41" fmla="*/ 74 h 244"/>
                <a:gd name="T42" fmla="*/ 53 w 103"/>
                <a:gd name="T43" fmla="*/ 101 h 244"/>
                <a:gd name="T44" fmla="*/ 43 w 103"/>
                <a:gd name="T45" fmla="*/ 150 h 244"/>
                <a:gd name="T46" fmla="*/ 65 w 103"/>
                <a:gd name="T47" fmla="*/ 148 h 244"/>
                <a:gd name="T48" fmla="*/ 87 w 103"/>
                <a:gd name="T49" fmla="*/ 144 h 244"/>
                <a:gd name="T50" fmla="*/ 97 w 103"/>
                <a:gd name="T51" fmla="*/ 136 h 244"/>
                <a:gd name="T52" fmla="*/ 96 w 103"/>
                <a:gd name="T53" fmla="*/ 142 h 244"/>
                <a:gd name="T54" fmla="*/ 80 w 103"/>
                <a:gd name="T55" fmla="*/ 153 h 244"/>
                <a:gd name="T56" fmla="*/ 55 w 103"/>
                <a:gd name="T57" fmla="*/ 163 h 244"/>
                <a:gd name="T58" fmla="*/ 40 w 103"/>
                <a:gd name="T59" fmla="*/ 172 h 244"/>
                <a:gd name="T60" fmla="*/ 35 w 103"/>
                <a:gd name="T61" fmla="*/ 197 h 244"/>
                <a:gd name="T62" fmla="*/ 50 w 103"/>
                <a:gd name="T63" fmla="*/ 200 h 244"/>
                <a:gd name="T64" fmla="*/ 80 w 103"/>
                <a:gd name="T65" fmla="*/ 188 h 244"/>
                <a:gd name="T66" fmla="*/ 100 w 103"/>
                <a:gd name="T67" fmla="*/ 173 h 244"/>
                <a:gd name="T68" fmla="*/ 100 w 103"/>
                <a:gd name="T69" fmla="*/ 179 h 244"/>
                <a:gd name="T70" fmla="*/ 74 w 103"/>
                <a:gd name="T71" fmla="*/ 213 h 244"/>
                <a:gd name="T72" fmla="*/ 63 w 103"/>
                <a:gd name="T73" fmla="*/ 213 h 244"/>
                <a:gd name="T74" fmla="*/ 53 w 103"/>
                <a:gd name="T75" fmla="*/ 203 h 244"/>
                <a:gd name="T76" fmla="*/ 28 w 103"/>
                <a:gd name="T77" fmla="*/ 206 h 244"/>
                <a:gd name="T78" fmla="*/ 22 w 103"/>
                <a:gd name="T79" fmla="*/ 221 h 244"/>
                <a:gd name="T80" fmla="*/ 10 w 103"/>
                <a:gd name="T81" fmla="*/ 237 h 244"/>
                <a:gd name="T82" fmla="*/ 7 w 103"/>
                <a:gd name="T83" fmla="*/ 237 h 244"/>
                <a:gd name="T84" fmla="*/ 16 w 103"/>
                <a:gd name="T85" fmla="*/ 216 h 244"/>
                <a:gd name="T86" fmla="*/ 4 w 103"/>
                <a:gd name="T87" fmla="*/ 209 h 24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3"/>
                <a:gd name="T133" fmla="*/ 0 h 244"/>
                <a:gd name="T134" fmla="*/ 103 w 103"/>
                <a:gd name="T135" fmla="*/ 244 h 24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3" h="244">
                  <a:moveTo>
                    <a:pt x="0" y="210"/>
                  </a:moveTo>
                  <a:lnTo>
                    <a:pt x="6" y="206"/>
                  </a:lnTo>
                  <a:lnTo>
                    <a:pt x="10" y="201"/>
                  </a:lnTo>
                  <a:lnTo>
                    <a:pt x="15" y="195"/>
                  </a:lnTo>
                  <a:lnTo>
                    <a:pt x="16" y="189"/>
                  </a:lnTo>
                  <a:lnTo>
                    <a:pt x="18" y="192"/>
                  </a:lnTo>
                  <a:lnTo>
                    <a:pt x="21" y="194"/>
                  </a:lnTo>
                  <a:lnTo>
                    <a:pt x="22" y="194"/>
                  </a:lnTo>
                  <a:lnTo>
                    <a:pt x="24" y="195"/>
                  </a:lnTo>
                  <a:lnTo>
                    <a:pt x="25" y="191"/>
                  </a:lnTo>
                  <a:lnTo>
                    <a:pt x="28" y="184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19" y="155"/>
                  </a:lnTo>
                  <a:lnTo>
                    <a:pt x="10" y="138"/>
                  </a:lnTo>
                  <a:lnTo>
                    <a:pt x="3" y="119"/>
                  </a:lnTo>
                  <a:lnTo>
                    <a:pt x="0" y="107"/>
                  </a:lnTo>
                  <a:lnTo>
                    <a:pt x="0" y="101"/>
                  </a:lnTo>
                  <a:lnTo>
                    <a:pt x="3" y="96"/>
                  </a:lnTo>
                  <a:lnTo>
                    <a:pt x="4" y="98"/>
                  </a:lnTo>
                  <a:lnTo>
                    <a:pt x="4" y="102"/>
                  </a:lnTo>
                  <a:lnTo>
                    <a:pt x="7" y="113"/>
                  </a:lnTo>
                  <a:lnTo>
                    <a:pt x="15" y="127"/>
                  </a:lnTo>
                  <a:lnTo>
                    <a:pt x="24" y="141"/>
                  </a:lnTo>
                  <a:lnTo>
                    <a:pt x="31" y="148"/>
                  </a:lnTo>
                  <a:lnTo>
                    <a:pt x="35" y="135"/>
                  </a:lnTo>
                  <a:lnTo>
                    <a:pt x="40" y="114"/>
                  </a:lnTo>
                  <a:lnTo>
                    <a:pt x="41" y="95"/>
                  </a:lnTo>
                  <a:lnTo>
                    <a:pt x="41" y="82"/>
                  </a:lnTo>
                  <a:lnTo>
                    <a:pt x="38" y="68"/>
                  </a:lnTo>
                  <a:lnTo>
                    <a:pt x="37" y="54"/>
                  </a:lnTo>
                  <a:lnTo>
                    <a:pt x="37" y="39"/>
                  </a:lnTo>
                  <a:lnTo>
                    <a:pt x="38" y="28"/>
                  </a:lnTo>
                  <a:lnTo>
                    <a:pt x="41" y="25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6"/>
                  </a:lnTo>
                  <a:lnTo>
                    <a:pt x="41" y="45"/>
                  </a:lnTo>
                  <a:lnTo>
                    <a:pt x="43" y="54"/>
                  </a:lnTo>
                  <a:lnTo>
                    <a:pt x="46" y="64"/>
                  </a:lnTo>
                  <a:lnTo>
                    <a:pt x="49" y="70"/>
                  </a:lnTo>
                  <a:lnTo>
                    <a:pt x="53" y="54"/>
                  </a:lnTo>
                  <a:lnTo>
                    <a:pt x="61" y="34"/>
                  </a:lnTo>
                  <a:lnTo>
                    <a:pt x="68" y="15"/>
                  </a:lnTo>
                  <a:lnTo>
                    <a:pt x="78" y="3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3" y="3"/>
                  </a:lnTo>
                  <a:lnTo>
                    <a:pt x="80" y="8"/>
                  </a:lnTo>
                  <a:lnTo>
                    <a:pt x="74" y="18"/>
                  </a:lnTo>
                  <a:lnTo>
                    <a:pt x="68" y="37"/>
                  </a:lnTo>
                  <a:lnTo>
                    <a:pt x="62" y="56"/>
                  </a:lnTo>
                  <a:lnTo>
                    <a:pt x="59" y="68"/>
                  </a:lnTo>
                  <a:lnTo>
                    <a:pt x="66" y="67"/>
                  </a:lnTo>
                  <a:lnTo>
                    <a:pt x="74" y="65"/>
                  </a:lnTo>
                  <a:lnTo>
                    <a:pt x="81" y="61"/>
                  </a:lnTo>
                  <a:lnTo>
                    <a:pt x="87" y="58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8"/>
                  </a:lnTo>
                  <a:lnTo>
                    <a:pt x="89" y="61"/>
                  </a:lnTo>
                  <a:lnTo>
                    <a:pt x="83" y="67"/>
                  </a:lnTo>
                  <a:lnTo>
                    <a:pt x="72" y="74"/>
                  </a:lnTo>
                  <a:lnTo>
                    <a:pt x="62" y="80"/>
                  </a:lnTo>
                  <a:lnTo>
                    <a:pt x="56" y="85"/>
                  </a:lnTo>
                  <a:lnTo>
                    <a:pt x="53" y="101"/>
                  </a:lnTo>
                  <a:lnTo>
                    <a:pt x="50" y="121"/>
                  </a:lnTo>
                  <a:lnTo>
                    <a:pt x="46" y="139"/>
                  </a:lnTo>
                  <a:lnTo>
                    <a:pt x="43" y="150"/>
                  </a:lnTo>
                  <a:lnTo>
                    <a:pt x="50" y="150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7"/>
                  </a:lnTo>
                  <a:lnTo>
                    <a:pt x="80" y="145"/>
                  </a:lnTo>
                  <a:lnTo>
                    <a:pt x="87" y="144"/>
                  </a:lnTo>
                  <a:lnTo>
                    <a:pt x="92" y="141"/>
                  </a:lnTo>
                  <a:lnTo>
                    <a:pt x="94" y="139"/>
                  </a:lnTo>
                  <a:lnTo>
                    <a:pt x="97" y="136"/>
                  </a:lnTo>
                  <a:lnTo>
                    <a:pt x="100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3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3"/>
                  </a:lnTo>
                  <a:lnTo>
                    <a:pt x="49" y="164"/>
                  </a:lnTo>
                  <a:lnTo>
                    <a:pt x="44" y="166"/>
                  </a:lnTo>
                  <a:lnTo>
                    <a:pt x="40" y="172"/>
                  </a:lnTo>
                  <a:lnTo>
                    <a:pt x="37" y="181"/>
                  </a:lnTo>
                  <a:lnTo>
                    <a:pt x="35" y="189"/>
                  </a:lnTo>
                  <a:lnTo>
                    <a:pt x="35" y="197"/>
                  </a:lnTo>
                  <a:lnTo>
                    <a:pt x="38" y="200"/>
                  </a:lnTo>
                  <a:lnTo>
                    <a:pt x="44" y="200"/>
                  </a:lnTo>
                  <a:lnTo>
                    <a:pt x="50" y="200"/>
                  </a:lnTo>
                  <a:lnTo>
                    <a:pt x="56" y="198"/>
                  </a:lnTo>
                  <a:lnTo>
                    <a:pt x="68" y="194"/>
                  </a:lnTo>
                  <a:lnTo>
                    <a:pt x="80" y="188"/>
                  </a:lnTo>
                  <a:lnTo>
                    <a:pt x="90" y="182"/>
                  </a:lnTo>
                  <a:lnTo>
                    <a:pt x="97" y="178"/>
                  </a:lnTo>
                  <a:lnTo>
                    <a:pt x="100" y="173"/>
                  </a:lnTo>
                  <a:lnTo>
                    <a:pt x="103" y="172"/>
                  </a:lnTo>
                  <a:lnTo>
                    <a:pt x="103" y="173"/>
                  </a:lnTo>
                  <a:lnTo>
                    <a:pt x="100" y="179"/>
                  </a:lnTo>
                  <a:lnTo>
                    <a:pt x="93" y="189"/>
                  </a:lnTo>
                  <a:lnTo>
                    <a:pt x="84" y="203"/>
                  </a:lnTo>
                  <a:lnTo>
                    <a:pt x="74" y="213"/>
                  </a:lnTo>
                  <a:lnTo>
                    <a:pt x="66" y="221"/>
                  </a:lnTo>
                  <a:lnTo>
                    <a:pt x="65" y="218"/>
                  </a:lnTo>
                  <a:lnTo>
                    <a:pt x="63" y="213"/>
                  </a:lnTo>
                  <a:lnTo>
                    <a:pt x="62" y="210"/>
                  </a:lnTo>
                  <a:lnTo>
                    <a:pt x="61" y="207"/>
                  </a:lnTo>
                  <a:lnTo>
                    <a:pt x="53" y="203"/>
                  </a:lnTo>
                  <a:lnTo>
                    <a:pt x="44" y="201"/>
                  </a:lnTo>
                  <a:lnTo>
                    <a:pt x="35" y="203"/>
                  </a:lnTo>
                  <a:lnTo>
                    <a:pt x="28" y="206"/>
                  </a:lnTo>
                  <a:lnTo>
                    <a:pt x="24" y="212"/>
                  </a:lnTo>
                  <a:lnTo>
                    <a:pt x="22" y="216"/>
                  </a:lnTo>
                  <a:lnTo>
                    <a:pt x="22" y="221"/>
                  </a:lnTo>
                  <a:lnTo>
                    <a:pt x="24" y="225"/>
                  </a:lnTo>
                  <a:lnTo>
                    <a:pt x="18" y="231"/>
                  </a:lnTo>
                  <a:lnTo>
                    <a:pt x="10" y="237"/>
                  </a:lnTo>
                  <a:lnTo>
                    <a:pt x="4" y="241"/>
                  </a:lnTo>
                  <a:lnTo>
                    <a:pt x="1" y="244"/>
                  </a:lnTo>
                  <a:lnTo>
                    <a:pt x="7" y="237"/>
                  </a:lnTo>
                  <a:lnTo>
                    <a:pt x="13" y="228"/>
                  </a:lnTo>
                  <a:lnTo>
                    <a:pt x="16" y="222"/>
                  </a:lnTo>
                  <a:lnTo>
                    <a:pt x="16" y="216"/>
                  </a:lnTo>
                  <a:lnTo>
                    <a:pt x="13" y="213"/>
                  </a:lnTo>
                  <a:lnTo>
                    <a:pt x="9" y="210"/>
                  </a:lnTo>
                  <a:lnTo>
                    <a:pt x="4" y="209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59" name="Freeform 333"/>
            <p:cNvSpPr>
              <a:spLocks/>
            </p:cNvSpPr>
            <p:nvPr/>
          </p:nvSpPr>
          <p:spPr bwMode="auto">
            <a:xfrm>
              <a:off x="1832" y="1378"/>
              <a:ext cx="18" cy="31"/>
            </a:xfrm>
            <a:custGeom>
              <a:avLst/>
              <a:gdLst>
                <a:gd name="T0" fmla="*/ 18 w 18"/>
                <a:gd name="T1" fmla="*/ 28 h 31"/>
                <a:gd name="T2" fmla="*/ 15 w 18"/>
                <a:gd name="T3" fmla="*/ 28 h 31"/>
                <a:gd name="T4" fmla="*/ 10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1 w 18"/>
                <a:gd name="T11" fmla="*/ 22 h 31"/>
                <a:gd name="T12" fmla="*/ 0 w 18"/>
                <a:gd name="T13" fmla="*/ 17 h 31"/>
                <a:gd name="T14" fmla="*/ 0 w 18"/>
                <a:gd name="T15" fmla="*/ 9 h 31"/>
                <a:gd name="T16" fmla="*/ 0 w 18"/>
                <a:gd name="T17" fmla="*/ 3 h 31"/>
                <a:gd name="T18" fmla="*/ 0 w 18"/>
                <a:gd name="T19" fmla="*/ 0 h 31"/>
                <a:gd name="T20" fmla="*/ 1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4 w 18"/>
                <a:gd name="T27" fmla="*/ 9 h 31"/>
                <a:gd name="T28" fmla="*/ 9 w 18"/>
                <a:gd name="T29" fmla="*/ 17 h 31"/>
                <a:gd name="T30" fmla="*/ 13 w 18"/>
                <a:gd name="T31" fmla="*/ 24 h 31"/>
                <a:gd name="T32" fmla="*/ 18 w 18"/>
                <a:gd name="T33" fmla="*/ 28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28"/>
                  </a:moveTo>
                  <a:lnTo>
                    <a:pt x="15" y="28"/>
                  </a:lnTo>
                  <a:lnTo>
                    <a:pt x="10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4" y="9"/>
                  </a:lnTo>
                  <a:lnTo>
                    <a:pt x="9" y="17"/>
                  </a:lnTo>
                  <a:lnTo>
                    <a:pt x="13" y="24"/>
                  </a:lnTo>
                  <a:lnTo>
                    <a:pt x="18" y="2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0" name="Freeform 334"/>
            <p:cNvSpPr>
              <a:spLocks/>
            </p:cNvSpPr>
            <p:nvPr/>
          </p:nvSpPr>
          <p:spPr bwMode="auto">
            <a:xfrm>
              <a:off x="1972" y="1369"/>
              <a:ext cx="331" cy="203"/>
            </a:xfrm>
            <a:custGeom>
              <a:avLst/>
              <a:gdLst>
                <a:gd name="T0" fmla="*/ 33 w 331"/>
                <a:gd name="T1" fmla="*/ 142 h 203"/>
                <a:gd name="T2" fmla="*/ 64 w 331"/>
                <a:gd name="T3" fmla="*/ 123 h 203"/>
                <a:gd name="T4" fmla="*/ 84 w 331"/>
                <a:gd name="T5" fmla="*/ 76 h 203"/>
                <a:gd name="T6" fmla="*/ 108 w 331"/>
                <a:gd name="T7" fmla="*/ 39 h 203"/>
                <a:gd name="T8" fmla="*/ 140 w 331"/>
                <a:gd name="T9" fmla="*/ 5 h 203"/>
                <a:gd name="T10" fmla="*/ 149 w 331"/>
                <a:gd name="T11" fmla="*/ 3 h 203"/>
                <a:gd name="T12" fmla="*/ 130 w 331"/>
                <a:gd name="T13" fmla="*/ 26 h 203"/>
                <a:gd name="T14" fmla="*/ 99 w 331"/>
                <a:gd name="T15" fmla="*/ 62 h 203"/>
                <a:gd name="T16" fmla="*/ 86 w 331"/>
                <a:gd name="T17" fmla="*/ 99 h 203"/>
                <a:gd name="T18" fmla="*/ 89 w 331"/>
                <a:gd name="T19" fmla="*/ 110 h 203"/>
                <a:gd name="T20" fmla="*/ 111 w 331"/>
                <a:gd name="T21" fmla="*/ 95 h 203"/>
                <a:gd name="T22" fmla="*/ 134 w 331"/>
                <a:gd name="T23" fmla="*/ 80 h 203"/>
                <a:gd name="T24" fmla="*/ 167 w 331"/>
                <a:gd name="T25" fmla="*/ 42 h 203"/>
                <a:gd name="T26" fmla="*/ 214 w 331"/>
                <a:gd name="T27" fmla="*/ 8 h 203"/>
                <a:gd name="T28" fmla="*/ 233 w 331"/>
                <a:gd name="T29" fmla="*/ 5 h 203"/>
                <a:gd name="T30" fmla="*/ 193 w 331"/>
                <a:gd name="T31" fmla="*/ 33 h 203"/>
                <a:gd name="T32" fmla="*/ 155 w 331"/>
                <a:gd name="T33" fmla="*/ 74 h 203"/>
                <a:gd name="T34" fmla="*/ 160 w 331"/>
                <a:gd name="T35" fmla="*/ 82 h 203"/>
                <a:gd name="T36" fmla="*/ 198 w 331"/>
                <a:gd name="T37" fmla="*/ 74 h 203"/>
                <a:gd name="T38" fmla="*/ 239 w 331"/>
                <a:gd name="T39" fmla="*/ 51 h 203"/>
                <a:gd name="T40" fmla="*/ 287 w 331"/>
                <a:gd name="T41" fmla="*/ 28 h 203"/>
                <a:gd name="T42" fmla="*/ 300 w 331"/>
                <a:gd name="T43" fmla="*/ 28 h 203"/>
                <a:gd name="T44" fmla="*/ 263 w 331"/>
                <a:gd name="T45" fmla="*/ 46 h 203"/>
                <a:gd name="T46" fmla="*/ 230 w 331"/>
                <a:gd name="T47" fmla="*/ 71 h 203"/>
                <a:gd name="T48" fmla="*/ 264 w 331"/>
                <a:gd name="T49" fmla="*/ 74 h 203"/>
                <a:gd name="T50" fmla="*/ 312 w 331"/>
                <a:gd name="T51" fmla="*/ 64 h 203"/>
                <a:gd name="T52" fmla="*/ 331 w 331"/>
                <a:gd name="T53" fmla="*/ 58 h 203"/>
                <a:gd name="T54" fmla="*/ 303 w 331"/>
                <a:gd name="T55" fmla="*/ 76 h 203"/>
                <a:gd name="T56" fmla="*/ 247 w 331"/>
                <a:gd name="T57" fmla="*/ 91 h 203"/>
                <a:gd name="T58" fmla="*/ 253 w 331"/>
                <a:gd name="T59" fmla="*/ 107 h 203"/>
                <a:gd name="T60" fmla="*/ 288 w 331"/>
                <a:gd name="T61" fmla="*/ 125 h 203"/>
                <a:gd name="T62" fmla="*/ 303 w 331"/>
                <a:gd name="T63" fmla="*/ 136 h 203"/>
                <a:gd name="T64" fmla="*/ 264 w 331"/>
                <a:gd name="T65" fmla="*/ 125 h 203"/>
                <a:gd name="T66" fmla="*/ 217 w 331"/>
                <a:gd name="T67" fmla="*/ 101 h 203"/>
                <a:gd name="T68" fmla="*/ 192 w 331"/>
                <a:gd name="T69" fmla="*/ 98 h 203"/>
                <a:gd name="T70" fmla="*/ 167 w 331"/>
                <a:gd name="T71" fmla="*/ 101 h 203"/>
                <a:gd name="T72" fmla="*/ 176 w 331"/>
                <a:gd name="T73" fmla="*/ 120 h 203"/>
                <a:gd name="T74" fmla="*/ 204 w 331"/>
                <a:gd name="T75" fmla="*/ 142 h 203"/>
                <a:gd name="T76" fmla="*/ 235 w 331"/>
                <a:gd name="T77" fmla="*/ 160 h 203"/>
                <a:gd name="T78" fmla="*/ 245 w 331"/>
                <a:gd name="T79" fmla="*/ 173 h 203"/>
                <a:gd name="T80" fmla="*/ 201 w 331"/>
                <a:gd name="T81" fmla="*/ 148 h 203"/>
                <a:gd name="T82" fmla="*/ 158 w 331"/>
                <a:gd name="T83" fmla="*/ 120 h 203"/>
                <a:gd name="T84" fmla="*/ 136 w 331"/>
                <a:gd name="T85" fmla="*/ 111 h 203"/>
                <a:gd name="T86" fmla="*/ 96 w 331"/>
                <a:gd name="T87" fmla="*/ 125 h 203"/>
                <a:gd name="T88" fmla="*/ 90 w 331"/>
                <a:gd name="T89" fmla="*/ 138 h 203"/>
                <a:gd name="T90" fmla="*/ 120 w 331"/>
                <a:gd name="T91" fmla="*/ 162 h 203"/>
                <a:gd name="T92" fmla="*/ 164 w 331"/>
                <a:gd name="T93" fmla="*/ 193 h 203"/>
                <a:gd name="T94" fmla="*/ 170 w 331"/>
                <a:gd name="T95" fmla="*/ 203 h 203"/>
                <a:gd name="T96" fmla="*/ 127 w 331"/>
                <a:gd name="T97" fmla="*/ 176 h 203"/>
                <a:gd name="T98" fmla="*/ 80 w 331"/>
                <a:gd name="T99" fmla="*/ 148 h 203"/>
                <a:gd name="T100" fmla="*/ 53 w 331"/>
                <a:gd name="T101" fmla="*/ 153 h 203"/>
                <a:gd name="T102" fmla="*/ 9 w 331"/>
                <a:gd name="T103" fmla="*/ 166 h 203"/>
                <a:gd name="T104" fmla="*/ 7 w 331"/>
                <a:gd name="T105" fmla="*/ 162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3"/>
                <a:gd name="T161" fmla="*/ 331 w 331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3">
                  <a:moveTo>
                    <a:pt x="13" y="156"/>
                  </a:moveTo>
                  <a:lnTo>
                    <a:pt x="18" y="151"/>
                  </a:lnTo>
                  <a:lnTo>
                    <a:pt x="25" y="147"/>
                  </a:lnTo>
                  <a:lnTo>
                    <a:pt x="33" y="142"/>
                  </a:lnTo>
                  <a:lnTo>
                    <a:pt x="43" y="138"/>
                  </a:lnTo>
                  <a:lnTo>
                    <a:pt x="50" y="132"/>
                  </a:lnTo>
                  <a:lnTo>
                    <a:pt x="59" y="128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69" y="110"/>
                  </a:lnTo>
                  <a:lnTo>
                    <a:pt x="77" y="94"/>
                  </a:lnTo>
                  <a:lnTo>
                    <a:pt x="84" y="76"/>
                  </a:lnTo>
                  <a:lnTo>
                    <a:pt x="90" y="62"/>
                  </a:lnTo>
                  <a:lnTo>
                    <a:pt x="95" y="57"/>
                  </a:lnTo>
                  <a:lnTo>
                    <a:pt x="100" y="48"/>
                  </a:lnTo>
                  <a:lnTo>
                    <a:pt x="108" y="39"/>
                  </a:lnTo>
                  <a:lnTo>
                    <a:pt x="117" y="28"/>
                  </a:lnTo>
                  <a:lnTo>
                    <a:pt x="126" y="20"/>
                  </a:lnTo>
                  <a:lnTo>
                    <a:pt x="133" y="11"/>
                  </a:lnTo>
                  <a:lnTo>
                    <a:pt x="140" y="5"/>
                  </a:lnTo>
                  <a:lnTo>
                    <a:pt x="145" y="2"/>
                  </a:lnTo>
                  <a:lnTo>
                    <a:pt x="149" y="0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6"/>
                  </a:lnTo>
                  <a:lnTo>
                    <a:pt x="143" y="11"/>
                  </a:lnTo>
                  <a:lnTo>
                    <a:pt x="137" y="17"/>
                  </a:lnTo>
                  <a:lnTo>
                    <a:pt x="130" y="26"/>
                  </a:lnTo>
                  <a:lnTo>
                    <a:pt x="121" y="34"/>
                  </a:lnTo>
                  <a:lnTo>
                    <a:pt x="112" y="45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6" y="68"/>
                  </a:lnTo>
                  <a:lnTo>
                    <a:pt x="92" y="79"/>
                  </a:lnTo>
                  <a:lnTo>
                    <a:pt x="89" y="89"/>
                  </a:lnTo>
                  <a:lnTo>
                    <a:pt x="86" y="99"/>
                  </a:lnTo>
                  <a:lnTo>
                    <a:pt x="86" y="107"/>
                  </a:lnTo>
                  <a:lnTo>
                    <a:pt x="86" y="110"/>
                  </a:lnTo>
                  <a:lnTo>
                    <a:pt x="86" y="111"/>
                  </a:lnTo>
                  <a:lnTo>
                    <a:pt x="89" y="110"/>
                  </a:lnTo>
                  <a:lnTo>
                    <a:pt x="95" y="107"/>
                  </a:lnTo>
                  <a:lnTo>
                    <a:pt x="99" y="104"/>
                  </a:lnTo>
                  <a:lnTo>
                    <a:pt x="103" y="99"/>
                  </a:lnTo>
                  <a:lnTo>
                    <a:pt x="111" y="95"/>
                  </a:lnTo>
                  <a:lnTo>
                    <a:pt x="117" y="91"/>
                  </a:lnTo>
                  <a:lnTo>
                    <a:pt x="123" y="86"/>
                  </a:lnTo>
                  <a:lnTo>
                    <a:pt x="130" y="83"/>
                  </a:lnTo>
                  <a:lnTo>
                    <a:pt x="134" y="80"/>
                  </a:lnTo>
                  <a:lnTo>
                    <a:pt x="139" y="79"/>
                  </a:lnTo>
                  <a:lnTo>
                    <a:pt x="146" y="65"/>
                  </a:lnTo>
                  <a:lnTo>
                    <a:pt x="155" y="54"/>
                  </a:lnTo>
                  <a:lnTo>
                    <a:pt x="167" y="42"/>
                  </a:lnTo>
                  <a:lnTo>
                    <a:pt x="180" y="30"/>
                  </a:lnTo>
                  <a:lnTo>
                    <a:pt x="193" y="21"/>
                  </a:lnTo>
                  <a:lnTo>
                    <a:pt x="205" y="12"/>
                  </a:lnTo>
                  <a:lnTo>
                    <a:pt x="214" y="8"/>
                  </a:lnTo>
                  <a:lnTo>
                    <a:pt x="222" y="5"/>
                  </a:lnTo>
                  <a:lnTo>
                    <a:pt x="229" y="3"/>
                  </a:lnTo>
                  <a:lnTo>
                    <a:pt x="233" y="3"/>
                  </a:lnTo>
                  <a:lnTo>
                    <a:pt x="233" y="5"/>
                  </a:lnTo>
                  <a:lnTo>
                    <a:pt x="227" y="8"/>
                  </a:lnTo>
                  <a:lnTo>
                    <a:pt x="217" y="14"/>
                  </a:lnTo>
                  <a:lnTo>
                    <a:pt x="205" y="23"/>
                  </a:lnTo>
                  <a:lnTo>
                    <a:pt x="193" y="33"/>
                  </a:lnTo>
                  <a:lnTo>
                    <a:pt x="182" y="43"/>
                  </a:lnTo>
                  <a:lnTo>
                    <a:pt x="171" y="55"/>
                  </a:lnTo>
                  <a:lnTo>
                    <a:pt x="162" y="65"/>
                  </a:lnTo>
                  <a:lnTo>
                    <a:pt x="155" y="74"/>
                  </a:lnTo>
                  <a:lnTo>
                    <a:pt x="154" y="80"/>
                  </a:lnTo>
                  <a:lnTo>
                    <a:pt x="154" y="83"/>
                  </a:lnTo>
                  <a:lnTo>
                    <a:pt x="157" y="83"/>
                  </a:lnTo>
                  <a:lnTo>
                    <a:pt x="160" y="82"/>
                  </a:lnTo>
                  <a:lnTo>
                    <a:pt x="167" y="82"/>
                  </a:lnTo>
                  <a:lnTo>
                    <a:pt x="177" y="80"/>
                  </a:lnTo>
                  <a:lnTo>
                    <a:pt x="189" y="77"/>
                  </a:lnTo>
                  <a:lnTo>
                    <a:pt x="198" y="74"/>
                  </a:lnTo>
                  <a:lnTo>
                    <a:pt x="205" y="74"/>
                  </a:lnTo>
                  <a:lnTo>
                    <a:pt x="214" y="67"/>
                  </a:lnTo>
                  <a:lnTo>
                    <a:pt x="226" y="58"/>
                  </a:lnTo>
                  <a:lnTo>
                    <a:pt x="239" y="51"/>
                  </a:lnTo>
                  <a:lnTo>
                    <a:pt x="253" y="45"/>
                  </a:lnTo>
                  <a:lnTo>
                    <a:pt x="266" y="39"/>
                  </a:lnTo>
                  <a:lnTo>
                    <a:pt x="278" y="33"/>
                  </a:lnTo>
                  <a:lnTo>
                    <a:pt x="287" y="28"/>
                  </a:lnTo>
                  <a:lnTo>
                    <a:pt x="292" y="26"/>
                  </a:lnTo>
                  <a:lnTo>
                    <a:pt x="298" y="24"/>
                  </a:lnTo>
                  <a:lnTo>
                    <a:pt x="301" y="26"/>
                  </a:lnTo>
                  <a:lnTo>
                    <a:pt x="300" y="28"/>
                  </a:lnTo>
                  <a:lnTo>
                    <a:pt x="292" y="33"/>
                  </a:lnTo>
                  <a:lnTo>
                    <a:pt x="284" y="36"/>
                  </a:lnTo>
                  <a:lnTo>
                    <a:pt x="273" y="40"/>
                  </a:lnTo>
                  <a:lnTo>
                    <a:pt x="263" y="46"/>
                  </a:lnTo>
                  <a:lnTo>
                    <a:pt x="253" y="52"/>
                  </a:lnTo>
                  <a:lnTo>
                    <a:pt x="244" y="58"/>
                  </a:lnTo>
                  <a:lnTo>
                    <a:pt x="236" y="65"/>
                  </a:lnTo>
                  <a:lnTo>
                    <a:pt x="230" y="71"/>
                  </a:lnTo>
                  <a:lnTo>
                    <a:pt x="227" y="76"/>
                  </a:lnTo>
                  <a:lnTo>
                    <a:pt x="238" y="77"/>
                  </a:lnTo>
                  <a:lnTo>
                    <a:pt x="251" y="76"/>
                  </a:lnTo>
                  <a:lnTo>
                    <a:pt x="264" y="74"/>
                  </a:lnTo>
                  <a:lnTo>
                    <a:pt x="278" y="73"/>
                  </a:lnTo>
                  <a:lnTo>
                    <a:pt x="291" y="70"/>
                  </a:lnTo>
                  <a:lnTo>
                    <a:pt x="303" y="67"/>
                  </a:lnTo>
                  <a:lnTo>
                    <a:pt x="312" y="64"/>
                  </a:lnTo>
                  <a:lnTo>
                    <a:pt x="318" y="61"/>
                  </a:lnTo>
                  <a:lnTo>
                    <a:pt x="325" y="58"/>
                  </a:lnTo>
                  <a:lnTo>
                    <a:pt x="331" y="57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0" y="65"/>
                  </a:lnTo>
                  <a:lnTo>
                    <a:pt x="313" y="70"/>
                  </a:lnTo>
                  <a:lnTo>
                    <a:pt x="303" y="76"/>
                  </a:lnTo>
                  <a:lnTo>
                    <a:pt x="289" y="80"/>
                  </a:lnTo>
                  <a:lnTo>
                    <a:pt x="276" y="85"/>
                  </a:lnTo>
                  <a:lnTo>
                    <a:pt x="261" y="89"/>
                  </a:lnTo>
                  <a:lnTo>
                    <a:pt x="247" y="91"/>
                  </a:lnTo>
                  <a:lnTo>
                    <a:pt x="232" y="91"/>
                  </a:lnTo>
                  <a:lnTo>
                    <a:pt x="236" y="95"/>
                  </a:lnTo>
                  <a:lnTo>
                    <a:pt x="244" y="101"/>
                  </a:lnTo>
                  <a:lnTo>
                    <a:pt x="253" y="107"/>
                  </a:lnTo>
                  <a:lnTo>
                    <a:pt x="263" y="111"/>
                  </a:lnTo>
                  <a:lnTo>
                    <a:pt x="272" y="117"/>
                  </a:lnTo>
                  <a:lnTo>
                    <a:pt x="281" y="122"/>
                  </a:lnTo>
                  <a:lnTo>
                    <a:pt x="288" y="125"/>
                  </a:lnTo>
                  <a:lnTo>
                    <a:pt x="294" y="128"/>
                  </a:lnTo>
                  <a:lnTo>
                    <a:pt x="301" y="130"/>
                  </a:lnTo>
                  <a:lnTo>
                    <a:pt x="304" y="135"/>
                  </a:lnTo>
                  <a:lnTo>
                    <a:pt x="303" y="136"/>
                  </a:lnTo>
                  <a:lnTo>
                    <a:pt x="295" y="135"/>
                  </a:lnTo>
                  <a:lnTo>
                    <a:pt x="288" y="132"/>
                  </a:lnTo>
                  <a:lnTo>
                    <a:pt x="278" y="129"/>
                  </a:lnTo>
                  <a:lnTo>
                    <a:pt x="264" y="125"/>
                  </a:lnTo>
                  <a:lnTo>
                    <a:pt x="251" y="119"/>
                  </a:lnTo>
                  <a:lnTo>
                    <a:pt x="238" y="113"/>
                  </a:lnTo>
                  <a:lnTo>
                    <a:pt x="226" y="107"/>
                  </a:lnTo>
                  <a:lnTo>
                    <a:pt x="217" y="101"/>
                  </a:lnTo>
                  <a:lnTo>
                    <a:pt x="211" y="96"/>
                  </a:lnTo>
                  <a:lnTo>
                    <a:pt x="205" y="96"/>
                  </a:lnTo>
                  <a:lnTo>
                    <a:pt x="199" y="98"/>
                  </a:lnTo>
                  <a:lnTo>
                    <a:pt x="192" y="98"/>
                  </a:lnTo>
                  <a:lnTo>
                    <a:pt x="185" y="99"/>
                  </a:lnTo>
                  <a:lnTo>
                    <a:pt x="179" y="99"/>
                  </a:lnTo>
                  <a:lnTo>
                    <a:pt x="171" y="101"/>
                  </a:lnTo>
                  <a:lnTo>
                    <a:pt x="167" y="101"/>
                  </a:lnTo>
                  <a:lnTo>
                    <a:pt x="162" y="102"/>
                  </a:lnTo>
                  <a:lnTo>
                    <a:pt x="165" y="108"/>
                  </a:lnTo>
                  <a:lnTo>
                    <a:pt x="170" y="114"/>
                  </a:lnTo>
                  <a:lnTo>
                    <a:pt x="176" y="120"/>
                  </a:lnTo>
                  <a:lnTo>
                    <a:pt x="183" y="126"/>
                  </a:lnTo>
                  <a:lnTo>
                    <a:pt x="191" y="132"/>
                  </a:lnTo>
                  <a:lnTo>
                    <a:pt x="196" y="138"/>
                  </a:lnTo>
                  <a:lnTo>
                    <a:pt x="204" y="142"/>
                  </a:lnTo>
                  <a:lnTo>
                    <a:pt x="208" y="145"/>
                  </a:lnTo>
                  <a:lnTo>
                    <a:pt x="217" y="151"/>
                  </a:lnTo>
                  <a:lnTo>
                    <a:pt x="226" y="156"/>
                  </a:lnTo>
                  <a:lnTo>
                    <a:pt x="235" y="160"/>
                  </a:lnTo>
                  <a:lnTo>
                    <a:pt x="241" y="163"/>
                  </a:lnTo>
                  <a:lnTo>
                    <a:pt x="245" y="167"/>
                  </a:lnTo>
                  <a:lnTo>
                    <a:pt x="248" y="172"/>
                  </a:lnTo>
                  <a:lnTo>
                    <a:pt x="245" y="173"/>
                  </a:lnTo>
                  <a:lnTo>
                    <a:pt x="235" y="167"/>
                  </a:lnTo>
                  <a:lnTo>
                    <a:pt x="226" y="162"/>
                  </a:lnTo>
                  <a:lnTo>
                    <a:pt x="214" y="156"/>
                  </a:lnTo>
                  <a:lnTo>
                    <a:pt x="201" y="148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5" y="126"/>
                  </a:lnTo>
                  <a:lnTo>
                    <a:pt x="158" y="120"/>
                  </a:lnTo>
                  <a:lnTo>
                    <a:pt x="152" y="116"/>
                  </a:lnTo>
                  <a:lnTo>
                    <a:pt x="146" y="111"/>
                  </a:lnTo>
                  <a:lnTo>
                    <a:pt x="140" y="110"/>
                  </a:lnTo>
                  <a:lnTo>
                    <a:pt x="136" y="111"/>
                  </a:lnTo>
                  <a:lnTo>
                    <a:pt x="130" y="114"/>
                  </a:lnTo>
                  <a:lnTo>
                    <a:pt x="121" y="117"/>
                  </a:lnTo>
                  <a:lnTo>
                    <a:pt x="108" y="122"/>
                  </a:lnTo>
                  <a:lnTo>
                    <a:pt x="96" y="125"/>
                  </a:lnTo>
                  <a:lnTo>
                    <a:pt x="89" y="129"/>
                  </a:lnTo>
                  <a:lnTo>
                    <a:pt x="87" y="132"/>
                  </a:lnTo>
                  <a:lnTo>
                    <a:pt x="87" y="133"/>
                  </a:lnTo>
                  <a:lnTo>
                    <a:pt x="90" y="138"/>
                  </a:lnTo>
                  <a:lnTo>
                    <a:pt x="96" y="142"/>
                  </a:lnTo>
                  <a:lnTo>
                    <a:pt x="102" y="147"/>
                  </a:lnTo>
                  <a:lnTo>
                    <a:pt x="109" y="154"/>
                  </a:lnTo>
                  <a:lnTo>
                    <a:pt x="120" y="162"/>
                  </a:lnTo>
                  <a:lnTo>
                    <a:pt x="131" y="170"/>
                  </a:lnTo>
                  <a:lnTo>
                    <a:pt x="143" y="179"/>
                  </a:lnTo>
                  <a:lnTo>
                    <a:pt x="155" y="187"/>
                  </a:lnTo>
                  <a:lnTo>
                    <a:pt x="164" y="193"/>
                  </a:lnTo>
                  <a:lnTo>
                    <a:pt x="171" y="196"/>
                  </a:lnTo>
                  <a:lnTo>
                    <a:pt x="179" y="200"/>
                  </a:lnTo>
                  <a:lnTo>
                    <a:pt x="177" y="203"/>
                  </a:lnTo>
                  <a:lnTo>
                    <a:pt x="170" y="203"/>
                  </a:lnTo>
                  <a:lnTo>
                    <a:pt x="160" y="197"/>
                  </a:lnTo>
                  <a:lnTo>
                    <a:pt x="151" y="191"/>
                  </a:lnTo>
                  <a:lnTo>
                    <a:pt x="140" y="184"/>
                  </a:lnTo>
                  <a:lnTo>
                    <a:pt x="127" y="176"/>
                  </a:lnTo>
                  <a:lnTo>
                    <a:pt x="114" y="167"/>
                  </a:lnTo>
                  <a:lnTo>
                    <a:pt x="100" y="160"/>
                  </a:lnTo>
                  <a:lnTo>
                    <a:pt x="89" y="154"/>
                  </a:lnTo>
                  <a:lnTo>
                    <a:pt x="80" y="148"/>
                  </a:lnTo>
                  <a:lnTo>
                    <a:pt x="75" y="147"/>
                  </a:lnTo>
                  <a:lnTo>
                    <a:pt x="71" y="147"/>
                  </a:lnTo>
                  <a:lnTo>
                    <a:pt x="64" y="150"/>
                  </a:lnTo>
                  <a:lnTo>
                    <a:pt x="53" y="153"/>
                  </a:lnTo>
                  <a:lnTo>
                    <a:pt x="41" y="157"/>
                  </a:lnTo>
                  <a:lnTo>
                    <a:pt x="30" y="160"/>
                  </a:lnTo>
                  <a:lnTo>
                    <a:pt x="18" y="164"/>
                  </a:lnTo>
                  <a:lnTo>
                    <a:pt x="9" y="166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2" y="164"/>
                  </a:lnTo>
                  <a:lnTo>
                    <a:pt x="7" y="162"/>
                  </a:lnTo>
                  <a:lnTo>
                    <a:pt x="13" y="156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1" name="Freeform 335"/>
            <p:cNvSpPr>
              <a:spLocks/>
            </p:cNvSpPr>
            <p:nvPr/>
          </p:nvSpPr>
          <p:spPr bwMode="auto">
            <a:xfrm>
              <a:off x="1906" y="1573"/>
              <a:ext cx="239" cy="200"/>
            </a:xfrm>
            <a:custGeom>
              <a:avLst/>
              <a:gdLst>
                <a:gd name="T0" fmla="*/ 28 w 239"/>
                <a:gd name="T1" fmla="*/ 17 h 200"/>
                <a:gd name="T2" fmla="*/ 59 w 239"/>
                <a:gd name="T3" fmla="*/ 20 h 200"/>
                <a:gd name="T4" fmla="*/ 107 w 239"/>
                <a:gd name="T5" fmla="*/ 12 h 200"/>
                <a:gd name="T6" fmla="*/ 152 w 239"/>
                <a:gd name="T7" fmla="*/ 12 h 200"/>
                <a:gd name="T8" fmla="*/ 166 w 239"/>
                <a:gd name="T9" fmla="*/ 21 h 200"/>
                <a:gd name="T10" fmla="*/ 141 w 239"/>
                <a:gd name="T11" fmla="*/ 21 h 200"/>
                <a:gd name="T12" fmla="*/ 102 w 239"/>
                <a:gd name="T13" fmla="*/ 23 h 200"/>
                <a:gd name="T14" fmla="*/ 65 w 239"/>
                <a:gd name="T15" fmla="*/ 30 h 200"/>
                <a:gd name="T16" fmla="*/ 71 w 239"/>
                <a:gd name="T17" fmla="*/ 39 h 200"/>
                <a:gd name="T18" fmla="*/ 91 w 239"/>
                <a:gd name="T19" fmla="*/ 48 h 200"/>
                <a:gd name="T20" fmla="*/ 104 w 239"/>
                <a:gd name="T21" fmla="*/ 55 h 200"/>
                <a:gd name="T22" fmla="*/ 149 w 239"/>
                <a:gd name="T23" fmla="*/ 54 h 200"/>
                <a:gd name="T24" fmla="*/ 197 w 239"/>
                <a:gd name="T25" fmla="*/ 61 h 200"/>
                <a:gd name="T26" fmla="*/ 224 w 239"/>
                <a:gd name="T27" fmla="*/ 76 h 200"/>
                <a:gd name="T28" fmla="*/ 211 w 239"/>
                <a:gd name="T29" fmla="*/ 74 h 200"/>
                <a:gd name="T30" fmla="*/ 180 w 239"/>
                <a:gd name="T31" fmla="*/ 67 h 200"/>
                <a:gd name="T32" fmla="*/ 140 w 239"/>
                <a:gd name="T33" fmla="*/ 64 h 200"/>
                <a:gd name="T34" fmla="*/ 133 w 239"/>
                <a:gd name="T35" fmla="*/ 74 h 200"/>
                <a:gd name="T36" fmla="*/ 152 w 239"/>
                <a:gd name="T37" fmla="*/ 89 h 200"/>
                <a:gd name="T38" fmla="*/ 184 w 239"/>
                <a:gd name="T39" fmla="*/ 94 h 200"/>
                <a:gd name="T40" fmla="*/ 223 w 239"/>
                <a:gd name="T41" fmla="*/ 108 h 200"/>
                <a:gd name="T42" fmla="*/ 231 w 239"/>
                <a:gd name="T43" fmla="*/ 126 h 200"/>
                <a:gd name="T44" fmla="*/ 205 w 239"/>
                <a:gd name="T45" fmla="*/ 111 h 200"/>
                <a:gd name="T46" fmla="*/ 177 w 239"/>
                <a:gd name="T47" fmla="*/ 104 h 200"/>
                <a:gd name="T48" fmla="*/ 189 w 239"/>
                <a:gd name="T49" fmla="*/ 126 h 200"/>
                <a:gd name="T50" fmla="*/ 217 w 239"/>
                <a:gd name="T51" fmla="*/ 154 h 200"/>
                <a:gd name="T52" fmla="*/ 230 w 239"/>
                <a:gd name="T53" fmla="*/ 170 h 200"/>
                <a:gd name="T54" fmla="*/ 236 w 239"/>
                <a:gd name="T55" fmla="*/ 193 h 200"/>
                <a:gd name="T56" fmla="*/ 223 w 239"/>
                <a:gd name="T57" fmla="*/ 178 h 200"/>
                <a:gd name="T58" fmla="*/ 186 w 239"/>
                <a:gd name="T59" fmla="*/ 135 h 200"/>
                <a:gd name="T60" fmla="*/ 161 w 239"/>
                <a:gd name="T61" fmla="*/ 110 h 200"/>
                <a:gd name="T62" fmla="*/ 153 w 239"/>
                <a:gd name="T63" fmla="*/ 116 h 200"/>
                <a:gd name="T64" fmla="*/ 165 w 239"/>
                <a:gd name="T65" fmla="*/ 150 h 200"/>
                <a:gd name="T66" fmla="*/ 177 w 239"/>
                <a:gd name="T67" fmla="*/ 182 h 200"/>
                <a:gd name="T68" fmla="*/ 168 w 239"/>
                <a:gd name="T69" fmla="*/ 175 h 200"/>
                <a:gd name="T70" fmla="*/ 143 w 239"/>
                <a:gd name="T71" fmla="*/ 117 h 200"/>
                <a:gd name="T72" fmla="*/ 118 w 239"/>
                <a:gd name="T73" fmla="*/ 82 h 200"/>
                <a:gd name="T74" fmla="*/ 100 w 239"/>
                <a:gd name="T75" fmla="*/ 70 h 200"/>
                <a:gd name="T76" fmla="*/ 94 w 239"/>
                <a:gd name="T77" fmla="*/ 77 h 200"/>
                <a:gd name="T78" fmla="*/ 107 w 239"/>
                <a:gd name="T79" fmla="*/ 135 h 200"/>
                <a:gd name="T80" fmla="*/ 125 w 239"/>
                <a:gd name="T81" fmla="*/ 164 h 200"/>
                <a:gd name="T82" fmla="*/ 106 w 239"/>
                <a:gd name="T83" fmla="*/ 145 h 200"/>
                <a:gd name="T84" fmla="*/ 85 w 239"/>
                <a:gd name="T85" fmla="*/ 62 h 200"/>
                <a:gd name="T86" fmla="*/ 56 w 239"/>
                <a:gd name="T87" fmla="*/ 45 h 200"/>
                <a:gd name="T88" fmla="*/ 47 w 239"/>
                <a:gd name="T89" fmla="*/ 64 h 200"/>
                <a:gd name="T90" fmla="*/ 54 w 239"/>
                <a:gd name="T91" fmla="*/ 102 h 200"/>
                <a:gd name="T92" fmla="*/ 65 w 239"/>
                <a:gd name="T93" fmla="*/ 145 h 200"/>
                <a:gd name="T94" fmla="*/ 56 w 239"/>
                <a:gd name="T95" fmla="*/ 141 h 200"/>
                <a:gd name="T96" fmla="*/ 44 w 239"/>
                <a:gd name="T97" fmla="*/ 83 h 200"/>
                <a:gd name="T98" fmla="*/ 22 w 239"/>
                <a:gd name="T99" fmla="*/ 26 h 200"/>
                <a:gd name="T100" fmla="*/ 0 w 239"/>
                <a:gd name="T101" fmla="*/ 3 h 200"/>
                <a:gd name="T102" fmla="*/ 4 w 239"/>
                <a:gd name="T103" fmla="*/ 0 h 2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0"/>
                <a:gd name="T158" fmla="*/ 239 w 239"/>
                <a:gd name="T159" fmla="*/ 200 h 20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0">
                  <a:moveTo>
                    <a:pt x="9" y="2"/>
                  </a:moveTo>
                  <a:lnTo>
                    <a:pt x="17" y="9"/>
                  </a:lnTo>
                  <a:lnTo>
                    <a:pt x="28" y="17"/>
                  </a:lnTo>
                  <a:lnTo>
                    <a:pt x="38" y="21"/>
                  </a:lnTo>
                  <a:lnTo>
                    <a:pt x="47" y="23"/>
                  </a:lnTo>
                  <a:lnTo>
                    <a:pt x="59" y="20"/>
                  </a:lnTo>
                  <a:lnTo>
                    <a:pt x="73" y="17"/>
                  </a:lnTo>
                  <a:lnTo>
                    <a:pt x="90" y="15"/>
                  </a:lnTo>
                  <a:lnTo>
                    <a:pt x="107" y="12"/>
                  </a:lnTo>
                  <a:lnTo>
                    <a:pt x="124" y="12"/>
                  </a:lnTo>
                  <a:lnTo>
                    <a:pt x="138" y="12"/>
                  </a:lnTo>
                  <a:lnTo>
                    <a:pt x="152" y="12"/>
                  </a:lnTo>
                  <a:lnTo>
                    <a:pt x="159" y="15"/>
                  </a:lnTo>
                  <a:lnTo>
                    <a:pt x="166" y="20"/>
                  </a:lnTo>
                  <a:lnTo>
                    <a:pt x="166" y="21"/>
                  </a:lnTo>
                  <a:lnTo>
                    <a:pt x="161" y="21"/>
                  </a:lnTo>
                  <a:lnTo>
                    <a:pt x="150" y="21"/>
                  </a:lnTo>
                  <a:lnTo>
                    <a:pt x="141" y="21"/>
                  </a:lnTo>
                  <a:lnTo>
                    <a:pt x="130" y="21"/>
                  </a:lnTo>
                  <a:lnTo>
                    <a:pt x="116" y="21"/>
                  </a:lnTo>
                  <a:lnTo>
                    <a:pt x="102" y="23"/>
                  </a:lnTo>
                  <a:lnTo>
                    <a:pt x="87" y="26"/>
                  </a:lnTo>
                  <a:lnTo>
                    <a:pt x="75" y="27"/>
                  </a:lnTo>
                  <a:lnTo>
                    <a:pt x="65" y="30"/>
                  </a:lnTo>
                  <a:lnTo>
                    <a:pt x="59" y="33"/>
                  </a:lnTo>
                  <a:lnTo>
                    <a:pt x="63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4" y="45"/>
                  </a:lnTo>
                  <a:lnTo>
                    <a:pt x="91" y="48"/>
                  </a:lnTo>
                  <a:lnTo>
                    <a:pt x="97" y="51"/>
                  </a:lnTo>
                  <a:lnTo>
                    <a:pt x="102" y="52"/>
                  </a:lnTo>
                  <a:lnTo>
                    <a:pt x="104" y="55"/>
                  </a:lnTo>
                  <a:lnTo>
                    <a:pt x="116" y="54"/>
                  </a:lnTo>
                  <a:lnTo>
                    <a:pt x="133" y="52"/>
                  </a:lnTo>
                  <a:lnTo>
                    <a:pt x="149" y="54"/>
                  </a:lnTo>
                  <a:lnTo>
                    <a:pt x="166" y="55"/>
                  </a:lnTo>
                  <a:lnTo>
                    <a:pt x="183" y="58"/>
                  </a:lnTo>
                  <a:lnTo>
                    <a:pt x="197" y="61"/>
                  </a:lnTo>
                  <a:lnTo>
                    <a:pt x="209" y="65"/>
                  </a:lnTo>
                  <a:lnTo>
                    <a:pt x="217" y="70"/>
                  </a:lnTo>
                  <a:lnTo>
                    <a:pt x="224" y="76"/>
                  </a:lnTo>
                  <a:lnTo>
                    <a:pt x="224" y="79"/>
                  </a:lnTo>
                  <a:lnTo>
                    <a:pt x="220" y="77"/>
                  </a:lnTo>
                  <a:lnTo>
                    <a:pt x="211" y="74"/>
                  </a:lnTo>
                  <a:lnTo>
                    <a:pt x="203" y="71"/>
                  </a:lnTo>
                  <a:lnTo>
                    <a:pt x="193" y="70"/>
                  </a:lnTo>
                  <a:lnTo>
                    <a:pt x="180" y="67"/>
                  </a:lnTo>
                  <a:lnTo>
                    <a:pt x="166" y="65"/>
                  </a:lnTo>
                  <a:lnTo>
                    <a:pt x="152" y="64"/>
                  </a:lnTo>
                  <a:lnTo>
                    <a:pt x="140" y="64"/>
                  </a:lnTo>
                  <a:lnTo>
                    <a:pt x="128" y="64"/>
                  </a:lnTo>
                  <a:lnTo>
                    <a:pt x="121" y="65"/>
                  </a:lnTo>
                  <a:lnTo>
                    <a:pt x="133" y="74"/>
                  </a:lnTo>
                  <a:lnTo>
                    <a:pt x="141" y="80"/>
                  </a:lnTo>
                  <a:lnTo>
                    <a:pt x="149" y="85"/>
                  </a:lnTo>
                  <a:lnTo>
                    <a:pt x="152" y="89"/>
                  </a:lnTo>
                  <a:lnTo>
                    <a:pt x="161" y="91"/>
                  </a:lnTo>
                  <a:lnTo>
                    <a:pt x="171" y="92"/>
                  </a:lnTo>
                  <a:lnTo>
                    <a:pt x="184" y="94"/>
                  </a:lnTo>
                  <a:lnTo>
                    <a:pt x="197" y="96"/>
                  </a:lnTo>
                  <a:lnTo>
                    <a:pt x="211" y="101"/>
                  </a:lnTo>
                  <a:lnTo>
                    <a:pt x="223" y="108"/>
                  </a:lnTo>
                  <a:lnTo>
                    <a:pt x="233" y="119"/>
                  </a:lnTo>
                  <a:lnTo>
                    <a:pt x="239" y="132"/>
                  </a:lnTo>
                  <a:lnTo>
                    <a:pt x="231" y="126"/>
                  </a:lnTo>
                  <a:lnTo>
                    <a:pt x="224" y="122"/>
                  </a:lnTo>
                  <a:lnTo>
                    <a:pt x="214" y="116"/>
                  </a:lnTo>
                  <a:lnTo>
                    <a:pt x="205" y="111"/>
                  </a:lnTo>
                  <a:lnTo>
                    <a:pt x="196" y="107"/>
                  </a:lnTo>
                  <a:lnTo>
                    <a:pt x="186" y="105"/>
                  </a:lnTo>
                  <a:lnTo>
                    <a:pt x="177" y="104"/>
                  </a:lnTo>
                  <a:lnTo>
                    <a:pt x="168" y="104"/>
                  </a:lnTo>
                  <a:lnTo>
                    <a:pt x="178" y="114"/>
                  </a:lnTo>
                  <a:lnTo>
                    <a:pt x="189" y="126"/>
                  </a:lnTo>
                  <a:lnTo>
                    <a:pt x="199" y="136"/>
                  </a:lnTo>
                  <a:lnTo>
                    <a:pt x="208" y="145"/>
                  </a:lnTo>
                  <a:lnTo>
                    <a:pt x="217" y="154"/>
                  </a:lnTo>
                  <a:lnTo>
                    <a:pt x="224" y="162"/>
                  </a:lnTo>
                  <a:lnTo>
                    <a:pt x="228" y="167"/>
                  </a:lnTo>
                  <a:lnTo>
                    <a:pt x="230" y="170"/>
                  </a:lnTo>
                  <a:lnTo>
                    <a:pt x="231" y="176"/>
                  </a:lnTo>
                  <a:lnTo>
                    <a:pt x="234" y="184"/>
                  </a:lnTo>
                  <a:lnTo>
                    <a:pt x="236" y="193"/>
                  </a:lnTo>
                  <a:lnTo>
                    <a:pt x="239" y="200"/>
                  </a:lnTo>
                  <a:lnTo>
                    <a:pt x="233" y="191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9" y="148"/>
                  </a:lnTo>
                  <a:lnTo>
                    <a:pt x="186" y="135"/>
                  </a:lnTo>
                  <a:lnTo>
                    <a:pt x="175" y="123"/>
                  </a:lnTo>
                  <a:lnTo>
                    <a:pt x="166" y="114"/>
                  </a:lnTo>
                  <a:lnTo>
                    <a:pt x="161" y="110"/>
                  </a:lnTo>
                  <a:lnTo>
                    <a:pt x="156" y="108"/>
                  </a:lnTo>
                  <a:lnTo>
                    <a:pt x="153" y="111"/>
                  </a:lnTo>
                  <a:lnTo>
                    <a:pt x="153" y="116"/>
                  </a:lnTo>
                  <a:lnTo>
                    <a:pt x="155" y="122"/>
                  </a:lnTo>
                  <a:lnTo>
                    <a:pt x="158" y="132"/>
                  </a:lnTo>
                  <a:lnTo>
                    <a:pt x="165" y="150"/>
                  </a:lnTo>
                  <a:lnTo>
                    <a:pt x="172" y="166"/>
                  </a:lnTo>
                  <a:lnTo>
                    <a:pt x="177" y="178"/>
                  </a:lnTo>
                  <a:lnTo>
                    <a:pt x="177" y="182"/>
                  </a:lnTo>
                  <a:lnTo>
                    <a:pt x="175" y="182"/>
                  </a:lnTo>
                  <a:lnTo>
                    <a:pt x="172" y="181"/>
                  </a:lnTo>
                  <a:lnTo>
                    <a:pt x="168" y="175"/>
                  </a:lnTo>
                  <a:lnTo>
                    <a:pt x="161" y="162"/>
                  </a:lnTo>
                  <a:lnTo>
                    <a:pt x="152" y="139"/>
                  </a:lnTo>
                  <a:lnTo>
                    <a:pt x="143" y="117"/>
                  </a:lnTo>
                  <a:lnTo>
                    <a:pt x="143" y="99"/>
                  </a:lnTo>
                  <a:lnTo>
                    <a:pt x="130" y="89"/>
                  </a:lnTo>
                  <a:lnTo>
                    <a:pt x="118" y="82"/>
                  </a:lnTo>
                  <a:lnTo>
                    <a:pt x="107" y="76"/>
                  </a:lnTo>
                  <a:lnTo>
                    <a:pt x="103" y="73"/>
                  </a:lnTo>
                  <a:lnTo>
                    <a:pt x="100" y="70"/>
                  </a:lnTo>
                  <a:lnTo>
                    <a:pt x="97" y="70"/>
                  </a:lnTo>
                  <a:lnTo>
                    <a:pt x="96" y="71"/>
                  </a:lnTo>
                  <a:lnTo>
                    <a:pt x="94" y="77"/>
                  </a:lnTo>
                  <a:lnTo>
                    <a:pt x="96" y="91"/>
                  </a:lnTo>
                  <a:lnTo>
                    <a:pt x="100" y="113"/>
                  </a:lnTo>
                  <a:lnTo>
                    <a:pt x="107" y="135"/>
                  </a:lnTo>
                  <a:lnTo>
                    <a:pt x="119" y="153"/>
                  </a:lnTo>
                  <a:lnTo>
                    <a:pt x="125" y="160"/>
                  </a:lnTo>
                  <a:lnTo>
                    <a:pt x="125" y="164"/>
                  </a:lnTo>
                  <a:lnTo>
                    <a:pt x="121" y="163"/>
                  </a:lnTo>
                  <a:lnTo>
                    <a:pt x="115" y="159"/>
                  </a:lnTo>
                  <a:lnTo>
                    <a:pt x="106" y="145"/>
                  </a:lnTo>
                  <a:lnTo>
                    <a:pt x="94" y="123"/>
                  </a:lnTo>
                  <a:lnTo>
                    <a:pt x="85" y="95"/>
                  </a:lnTo>
                  <a:lnTo>
                    <a:pt x="85" y="62"/>
                  </a:lnTo>
                  <a:lnTo>
                    <a:pt x="76" y="55"/>
                  </a:lnTo>
                  <a:lnTo>
                    <a:pt x="66" y="49"/>
                  </a:lnTo>
                  <a:lnTo>
                    <a:pt x="56" y="45"/>
                  </a:lnTo>
                  <a:lnTo>
                    <a:pt x="50" y="42"/>
                  </a:lnTo>
                  <a:lnTo>
                    <a:pt x="47" y="51"/>
                  </a:lnTo>
                  <a:lnTo>
                    <a:pt x="47" y="64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4" y="102"/>
                  </a:lnTo>
                  <a:lnTo>
                    <a:pt x="57" y="120"/>
                  </a:lnTo>
                  <a:lnTo>
                    <a:pt x="62" y="135"/>
                  </a:lnTo>
                  <a:lnTo>
                    <a:pt x="65" y="145"/>
                  </a:lnTo>
                  <a:lnTo>
                    <a:pt x="65" y="148"/>
                  </a:lnTo>
                  <a:lnTo>
                    <a:pt x="60" y="147"/>
                  </a:lnTo>
                  <a:lnTo>
                    <a:pt x="56" y="141"/>
                  </a:lnTo>
                  <a:lnTo>
                    <a:pt x="51" y="130"/>
                  </a:lnTo>
                  <a:lnTo>
                    <a:pt x="48" y="111"/>
                  </a:lnTo>
                  <a:lnTo>
                    <a:pt x="44" y="83"/>
                  </a:lnTo>
                  <a:lnTo>
                    <a:pt x="38" y="57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1" y="15"/>
                  </a:lnTo>
                  <a:lnTo>
                    <a:pt x="4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2" name="Freeform 336"/>
            <p:cNvSpPr>
              <a:spLocks/>
            </p:cNvSpPr>
            <p:nvPr/>
          </p:nvSpPr>
          <p:spPr bwMode="auto">
            <a:xfrm>
              <a:off x="1782" y="1597"/>
              <a:ext cx="165" cy="275"/>
            </a:xfrm>
            <a:custGeom>
              <a:avLst/>
              <a:gdLst>
                <a:gd name="T0" fmla="*/ 73 w 165"/>
                <a:gd name="T1" fmla="*/ 2 h 275"/>
                <a:gd name="T2" fmla="*/ 78 w 165"/>
                <a:gd name="T3" fmla="*/ 31 h 275"/>
                <a:gd name="T4" fmla="*/ 82 w 165"/>
                <a:gd name="T5" fmla="*/ 43 h 275"/>
                <a:gd name="T6" fmla="*/ 94 w 165"/>
                <a:gd name="T7" fmla="*/ 52 h 275"/>
                <a:gd name="T8" fmla="*/ 110 w 165"/>
                <a:gd name="T9" fmla="*/ 67 h 275"/>
                <a:gd name="T10" fmla="*/ 128 w 165"/>
                <a:gd name="T11" fmla="*/ 87 h 275"/>
                <a:gd name="T12" fmla="*/ 147 w 165"/>
                <a:gd name="T13" fmla="*/ 121 h 275"/>
                <a:gd name="T14" fmla="*/ 162 w 165"/>
                <a:gd name="T15" fmla="*/ 146 h 275"/>
                <a:gd name="T16" fmla="*/ 165 w 165"/>
                <a:gd name="T17" fmla="*/ 158 h 275"/>
                <a:gd name="T18" fmla="*/ 161 w 165"/>
                <a:gd name="T19" fmla="*/ 158 h 275"/>
                <a:gd name="T20" fmla="*/ 153 w 165"/>
                <a:gd name="T21" fmla="*/ 145 h 275"/>
                <a:gd name="T22" fmla="*/ 143 w 165"/>
                <a:gd name="T23" fmla="*/ 126 h 275"/>
                <a:gd name="T24" fmla="*/ 128 w 165"/>
                <a:gd name="T25" fmla="*/ 104 h 275"/>
                <a:gd name="T26" fmla="*/ 115 w 165"/>
                <a:gd name="T27" fmla="*/ 84 h 275"/>
                <a:gd name="T28" fmla="*/ 103 w 165"/>
                <a:gd name="T29" fmla="*/ 74 h 275"/>
                <a:gd name="T30" fmla="*/ 93 w 165"/>
                <a:gd name="T31" fmla="*/ 67 h 275"/>
                <a:gd name="T32" fmla="*/ 87 w 165"/>
                <a:gd name="T33" fmla="*/ 80 h 275"/>
                <a:gd name="T34" fmla="*/ 88 w 165"/>
                <a:gd name="T35" fmla="*/ 111 h 275"/>
                <a:gd name="T36" fmla="*/ 97 w 165"/>
                <a:gd name="T37" fmla="*/ 127 h 275"/>
                <a:gd name="T38" fmla="*/ 116 w 165"/>
                <a:gd name="T39" fmla="*/ 145 h 275"/>
                <a:gd name="T40" fmla="*/ 137 w 165"/>
                <a:gd name="T41" fmla="*/ 170 h 275"/>
                <a:gd name="T42" fmla="*/ 152 w 165"/>
                <a:gd name="T43" fmla="*/ 201 h 275"/>
                <a:gd name="T44" fmla="*/ 155 w 165"/>
                <a:gd name="T45" fmla="*/ 226 h 275"/>
                <a:gd name="T46" fmla="*/ 147 w 165"/>
                <a:gd name="T47" fmla="*/ 213 h 275"/>
                <a:gd name="T48" fmla="*/ 135 w 165"/>
                <a:gd name="T49" fmla="*/ 188 h 275"/>
                <a:gd name="T50" fmla="*/ 124 w 165"/>
                <a:gd name="T51" fmla="*/ 170 h 275"/>
                <a:gd name="T52" fmla="*/ 110 w 165"/>
                <a:gd name="T53" fmla="*/ 155 h 275"/>
                <a:gd name="T54" fmla="*/ 97 w 165"/>
                <a:gd name="T55" fmla="*/ 145 h 275"/>
                <a:gd name="T56" fmla="*/ 100 w 165"/>
                <a:gd name="T57" fmla="*/ 167 h 275"/>
                <a:gd name="T58" fmla="*/ 110 w 165"/>
                <a:gd name="T59" fmla="*/ 237 h 275"/>
                <a:gd name="T60" fmla="*/ 106 w 165"/>
                <a:gd name="T61" fmla="*/ 273 h 275"/>
                <a:gd name="T62" fmla="*/ 103 w 165"/>
                <a:gd name="T63" fmla="*/ 271 h 275"/>
                <a:gd name="T64" fmla="*/ 100 w 165"/>
                <a:gd name="T65" fmla="*/ 241 h 275"/>
                <a:gd name="T66" fmla="*/ 85 w 165"/>
                <a:gd name="T67" fmla="*/ 174 h 275"/>
                <a:gd name="T68" fmla="*/ 68 w 165"/>
                <a:gd name="T69" fmla="*/ 164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89 h 275"/>
                <a:gd name="T78" fmla="*/ 65 w 165"/>
                <a:gd name="T79" fmla="*/ 146 h 275"/>
                <a:gd name="T80" fmla="*/ 75 w 165"/>
                <a:gd name="T81" fmla="*/ 117 h 275"/>
                <a:gd name="T82" fmla="*/ 75 w 165"/>
                <a:gd name="T83" fmla="*/ 80 h 275"/>
                <a:gd name="T84" fmla="*/ 66 w 165"/>
                <a:gd name="T85" fmla="*/ 74 h 275"/>
                <a:gd name="T86" fmla="*/ 45 w 165"/>
                <a:gd name="T87" fmla="*/ 93 h 275"/>
                <a:gd name="T88" fmla="*/ 25 w 165"/>
                <a:gd name="T89" fmla="*/ 118 h 275"/>
                <a:gd name="T90" fmla="*/ 10 w 165"/>
                <a:gd name="T91" fmla="*/ 143 h 275"/>
                <a:gd name="T92" fmla="*/ 3 w 165"/>
                <a:gd name="T93" fmla="*/ 160 h 275"/>
                <a:gd name="T94" fmla="*/ 0 w 165"/>
                <a:gd name="T95" fmla="*/ 157 h 275"/>
                <a:gd name="T96" fmla="*/ 4 w 165"/>
                <a:gd name="T97" fmla="*/ 140 h 275"/>
                <a:gd name="T98" fmla="*/ 19 w 165"/>
                <a:gd name="T99" fmla="*/ 115 h 275"/>
                <a:gd name="T100" fmla="*/ 38 w 165"/>
                <a:gd name="T101" fmla="*/ 84 h 275"/>
                <a:gd name="T102" fmla="*/ 59 w 165"/>
                <a:gd name="T103" fmla="*/ 59 h 275"/>
                <a:gd name="T104" fmla="*/ 72 w 165"/>
                <a:gd name="T105" fmla="*/ 41 h 275"/>
                <a:gd name="T106" fmla="*/ 69 w 165"/>
                <a:gd name="T107" fmla="*/ 18 h 275"/>
                <a:gd name="T108" fmla="*/ 68 w 165"/>
                <a:gd name="T109" fmla="*/ 7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0" y="0"/>
                  </a:moveTo>
                  <a:lnTo>
                    <a:pt x="73" y="2"/>
                  </a:lnTo>
                  <a:lnTo>
                    <a:pt x="76" y="15"/>
                  </a:lnTo>
                  <a:lnTo>
                    <a:pt x="78" y="31"/>
                  </a:lnTo>
                  <a:lnTo>
                    <a:pt x="79" y="40"/>
                  </a:lnTo>
                  <a:lnTo>
                    <a:pt x="82" y="43"/>
                  </a:lnTo>
                  <a:lnTo>
                    <a:pt x="87" y="46"/>
                  </a:lnTo>
                  <a:lnTo>
                    <a:pt x="94" y="52"/>
                  </a:lnTo>
                  <a:lnTo>
                    <a:pt x="102" y="59"/>
                  </a:lnTo>
                  <a:lnTo>
                    <a:pt x="110" y="67"/>
                  </a:lnTo>
                  <a:lnTo>
                    <a:pt x="119" y="77"/>
                  </a:lnTo>
                  <a:lnTo>
                    <a:pt x="128" y="87"/>
                  </a:lnTo>
                  <a:lnTo>
                    <a:pt x="135" y="101"/>
                  </a:lnTo>
                  <a:lnTo>
                    <a:pt x="147" y="121"/>
                  </a:lnTo>
                  <a:lnTo>
                    <a:pt x="156" y="136"/>
                  </a:lnTo>
                  <a:lnTo>
                    <a:pt x="162" y="146"/>
                  </a:lnTo>
                  <a:lnTo>
                    <a:pt x="165" y="154"/>
                  </a:lnTo>
                  <a:lnTo>
                    <a:pt x="165" y="158"/>
                  </a:lnTo>
                  <a:lnTo>
                    <a:pt x="164" y="160"/>
                  </a:lnTo>
                  <a:lnTo>
                    <a:pt x="161" y="158"/>
                  </a:lnTo>
                  <a:lnTo>
                    <a:pt x="156" y="151"/>
                  </a:lnTo>
                  <a:lnTo>
                    <a:pt x="153" y="145"/>
                  </a:lnTo>
                  <a:lnTo>
                    <a:pt x="149" y="136"/>
                  </a:lnTo>
                  <a:lnTo>
                    <a:pt x="143" y="126"/>
                  </a:lnTo>
                  <a:lnTo>
                    <a:pt x="135" y="114"/>
                  </a:lnTo>
                  <a:lnTo>
                    <a:pt x="128" y="104"/>
                  </a:lnTo>
                  <a:lnTo>
                    <a:pt x="121" y="93"/>
                  </a:lnTo>
                  <a:lnTo>
                    <a:pt x="115" y="84"/>
                  </a:lnTo>
                  <a:lnTo>
                    <a:pt x="110" y="80"/>
                  </a:lnTo>
                  <a:lnTo>
                    <a:pt x="103" y="74"/>
                  </a:lnTo>
                  <a:lnTo>
                    <a:pt x="97" y="70"/>
                  </a:lnTo>
                  <a:lnTo>
                    <a:pt x="93" y="67"/>
                  </a:lnTo>
                  <a:lnTo>
                    <a:pt x="88" y="65"/>
                  </a:lnTo>
                  <a:lnTo>
                    <a:pt x="87" y="80"/>
                  </a:lnTo>
                  <a:lnTo>
                    <a:pt x="87" y="96"/>
                  </a:lnTo>
                  <a:lnTo>
                    <a:pt x="88" y="111"/>
                  </a:lnTo>
                  <a:lnTo>
                    <a:pt x="90" y="121"/>
                  </a:lnTo>
                  <a:lnTo>
                    <a:pt x="97" y="127"/>
                  </a:lnTo>
                  <a:lnTo>
                    <a:pt x="106" y="136"/>
                  </a:lnTo>
                  <a:lnTo>
                    <a:pt x="116" y="145"/>
                  </a:lnTo>
                  <a:lnTo>
                    <a:pt x="127" y="157"/>
                  </a:lnTo>
                  <a:lnTo>
                    <a:pt x="137" y="170"/>
                  </a:lnTo>
                  <a:lnTo>
                    <a:pt x="146" y="185"/>
                  </a:lnTo>
                  <a:lnTo>
                    <a:pt x="152" y="201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3"/>
                  </a:lnTo>
                  <a:lnTo>
                    <a:pt x="147" y="213"/>
                  </a:lnTo>
                  <a:lnTo>
                    <a:pt x="140" y="197"/>
                  </a:lnTo>
                  <a:lnTo>
                    <a:pt x="135" y="188"/>
                  </a:lnTo>
                  <a:lnTo>
                    <a:pt x="131" y="177"/>
                  </a:lnTo>
                  <a:lnTo>
                    <a:pt x="124" y="170"/>
                  </a:lnTo>
                  <a:lnTo>
                    <a:pt x="118" y="161"/>
                  </a:lnTo>
                  <a:lnTo>
                    <a:pt x="110" y="155"/>
                  </a:lnTo>
                  <a:lnTo>
                    <a:pt x="103" y="149"/>
                  </a:lnTo>
                  <a:lnTo>
                    <a:pt x="97" y="145"/>
                  </a:lnTo>
                  <a:lnTo>
                    <a:pt x="91" y="143"/>
                  </a:lnTo>
                  <a:lnTo>
                    <a:pt x="100" y="167"/>
                  </a:lnTo>
                  <a:lnTo>
                    <a:pt x="106" y="201"/>
                  </a:lnTo>
                  <a:lnTo>
                    <a:pt x="110" y="237"/>
                  </a:lnTo>
                  <a:lnTo>
                    <a:pt x="109" y="266"/>
                  </a:lnTo>
                  <a:lnTo>
                    <a:pt x="106" y="273"/>
                  </a:lnTo>
                  <a:lnTo>
                    <a:pt x="104" y="275"/>
                  </a:lnTo>
                  <a:lnTo>
                    <a:pt x="103" y="271"/>
                  </a:lnTo>
                  <a:lnTo>
                    <a:pt x="103" y="262"/>
                  </a:lnTo>
                  <a:lnTo>
                    <a:pt x="100" y="241"/>
                  </a:lnTo>
                  <a:lnTo>
                    <a:pt x="94" y="208"/>
                  </a:lnTo>
                  <a:lnTo>
                    <a:pt x="85" y="174"/>
                  </a:lnTo>
                  <a:lnTo>
                    <a:pt x="79" y="155"/>
                  </a:lnTo>
                  <a:lnTo>
                    <a:pt x="68" y="164"/>
                  </a:lnTo>
                  <a:lnTo>
                    <a:pt x="54" y="179"/>
                  </a:lnTo>
                  <a:lnTo>
                    <a:pt x="44" y="198"/>
                  </a:lnTo>
                  <a:lnTo>
                    <a:pt x="38" y="216"/>
                  </a:lnTo>
                  <a:lnTo>
                    <a:pt x="35" y="223"/>
                  </a:lnTo>
                  <a:lnTo>
                    <a:pt x="32" y="223"/>
                  </a:lnTo>
                  <a:lnTo>
                    <a:pt x="31" y="217"/>
                  </a:lnTo>
                  <a:lnTo>
                    <a:pt x="34" y="207"/>
                  </a:lnTo>
                  <a:lnTo>
                    <a:pt x="41" y="189"/>
                  </a:lnTo>
                  <a:lnTo>
                    <a:pt x="53" y="167"/>
                  </a:lnTo>
                  <a:lnTo>
                    <a:pt x="65" y="146"/>
                  </a:lnTo>
                  <a:lnTo>
                    <a:pt x="73" y="135"/>
                  </a:lnTo>
                  <a:lnTo>
                    <a:pt x="75" y="117"/>
                  </a:lnTo>
                  <a:lnTo>
                    <a:pt x="75" y="96"/>
                  </a:lnTo>
                  <a:lnTo>
                    <a:pt x="75" y="80"/>
                  </a:lnTo>
                  <a:lnTo>
                    <a:pt x="75" y="68"/>
                  </a:lnTo>
                  <a:lnTo>
                    <a:pt x="66" y="74"/>
                  </a:lnTo>
                  <a:lnTo>
                    <a:pt x="56" y="83"/>
                  </a:lnTo>
                  <a:lnTo>
                    <a:pt x="45" y="93"/>
                  </a:lnTo>
                  <a:lnTo>
                    <a:pt x="34" y="105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3"/>
                  </a:lnTo>
                  <a:lnTo>
                    <a:pt x="6" y="155"/>
                  </a:lnTo>
                  <a:lnTo>
                    <a:pt x="3" y="160"/>
                  </a:lnTo>
                  <a:lnTo>
                    <a:pt x="1" y="160"/>
                  </a:lnTo>
                  <a:lnTo>
                    <a:pt x="0" y="157"/>
                  </a:lnTo>
                  <a:lnTo>
                    <a:pt x="1" y="148"/>
                  </a:lnTo>
                  <a:lnTo>
                    <a:pt x="4" y="140"/>
                  </a:lnTo>
                  <a:lnTo>
                    <a:pt x="10" y="129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4"/>
                  </a:lnTo>
                  <a:lnTo>
                    <a:pt x="48" y="71"/>
                  </a:lnTo>
                  <a:lnTo>
                    <a:pt x="59" y="59"/>
                  </a:lnTo>
                  <a:lnTo>
                    <a:pt x="68" y="50"/>
                  </a:lnTo>
                  <a:lnTo>
                    <a:pt x="72" y="41"/>
                  </a:lnTo>
                  <a:lnTo>
                    <a:pt x="72" y="30"/>
                  </a:lnTo>
                  <a:lnTo>
                    <a:pt x="69" y="18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9" y="3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3" name="Freeform 337"/>
            <p:cNvSpPr>
              <a:spLocks/>
            </p:cNvSpPr>
            <p:nvPr/>
          </p:nvSpPr>
          <p:spPr bwMode="auto">
            <a:xfrm>
              <a:off x="1948" y="1239"/>
              <a:ext cx="200" cy="286"/>
            </a:xfrm>
            <a:custGeom>
              <a:avLst/>
              <a:gdLst>
                <a:gd name="T0" fmla="*/ 6 w 200"/>
                <a:gd name="T1" fmla="*/ 272 h 286"/>
                <a:gd name="T2" fmla="*/ 24 w 200"/>
                <a:gd name="T3" fmla="*/ 235 h 286"/>
                <a:gd name="T4" fmla="*/ 36 w 200"/>
                <a:gd name="T5" fmla="*/ 209 h 286"/>
                <a:gd name="T6" fmla="*/ 51 w 200"/>
                <a:gd name="T7" fmla="*/ 172 h 286"/>
                <a:gd name="T8" fmla="*/ 49 w 200"/>
                <a:gd name="T9" fmla="*/ 153 h 286"/>
                <a:gd name="T10" fmla="*/ 37 w 200"/>
                <a:gd name="T11" fmla="*/ 138 h 286"/>
                <a:gd name="T12" fmla="*/ 36 w 200"/>
                <a:gd name="T13" fmla="*/ 122 h 286"/>
                <a:gd name="T14" fmla="*/ 39 w 200"/>
                <a:gd name="T15" fmla="*/ 126 h 286"/>
                <a:gd name="T16" fmla="*/ 46 w 200"/>
                <a:gd name="T17" fmla="*/ 136 h 286"/>
                <a:gd name="T18" fmla="*/ 58 w 200"/>
                <a:gd name="T19" fmla="*/ 142 h 286"/>
                <a:gd name="T20" fmla="*/ 70 w 200"/>
                <a:gd name="T21" fmla="*/ 136 h 286"/>
                <a:gd name="T22" fmla="*/ 85 w 200"/>
                <a:gd name="T23" fmla="*/ 119 h 286"/>
                <a:gd name="T24" fmla="*/ 99 w 200"/>
                <a:gd name="T25" fmla="*/ 101 h 286"/>
                <a:gd name="T26" fmla="*/ 110 w 200"/>
                <a:gd name="T27" fmla="*/ 86 h 286"/>
                <a:gd name="T28" fmla="*/ 111 w 200"/>
                <a:gd name="T29" fmla="*/ 71 h 286"/>
                <a:gd name="T30" fmla="*/ 104 w 200"/>
                <a:gd name="T31" fmla="*/ 39 h 286"/>
                <a:gd name="T32" fmla="*/ 92 w 200"/>
                <a:gd name="T33" fmla="*/ 20 h 286"/>
                <a:gd name="T34" fmla="*/ 91 w 200"/>
                <a:gd name="T35" fmla="*/ 14 h 286"/>
                <a:gd name="T36" fmla="*/ 102 w 200"/>
                <a:gd name="T37" fmla="*/ 25 h 286"/>
                <a:gd name="T38" fmla="*/ 119 w 200"/>
                <a:gd name="T39" fmla="*/ 59 h 286"/>
                <a:gd name="T40" fmla="*/ 129 w 200"/>
                <a:gd name="T41" fmla="*/ 54 h 286"/>
                <a:gd name="T42" fmla="*/ 151 w 200"/>
                <a:gd name="T43" fmla="*/ 15 h 286"/>
                <a:gd name="T44" fmla="*/ 167 w 200"/>
                <a:gd name="T45" fmla="*/ 0 h 286"/>
                <a:gd name="T46" fmla="*/ 167 w 200"/>
                <a:gd name="T47" fmla="*/ 5 h 286"/>
                <a:gd name="T48" fmla="*/ 157 w 200"/>
                <a:gd name="T49" fmla="*/ 24 h 286"/>
                <a:gd name="T50" fmla="*/ 135 w 200"/>
                <a:gd name="T51" fmla="*/ 70 h 286"/>
                <a:gd name="T52" fmla="*/ 135 w 200"/>
                <a:gd name="T53" fmla="*/ 79 h 286"/>
                <a:gd name="T54" fmla="*/ 154 w 200"/>
                <a:gd name="T55" fmla="*/ 74 h 286"/>
                <a:gd name="T56" fmla="*/ 169 w 200"/>
                <a:gd name="T57" fmla="*/ 68 h 286"/>
                <a:gd name="T58" fmla="*/ 182 w 200"/>
                <a:gd name="T59" fmla="*/ 62 h 286"/>
                <a:gd name="T60" fmla="*/ 194 w 200"/>
                <a:gd name="T61" fmla="*/ 55 h 286"/>
                <a:gd name="T62" fmla="*/ 200 w 200"/>
                <a:gd name="T63" fmla="*/ 57 h 286"/>
                <a:gd name="T64" fmla="*/ 191 w 200"/>
                <a:gd name="T65" fmla="*/ 65 h 286"/>
                <a:gd name="T66" fmla="*/ 172 w 200"/>
                <a:gd name="T67" fmla="*/ 76 h 286"/>
                <a:gd name="T68" fmla="*/ 148 w 200"/>
                <a:gd name="T69" fmla="*/ 88 h 286"/>
                <a:gd name="T70" fmla="*/ 129 w 200"/>
                <a:gd name="T71" fmla="*/ 96 h 286"/>
                <a:gd name="T72" fmla="*/ 113 w 200"/>
                <a:gd name="T73" fmla="*/ 102 h 286"/>
                <a:gd name="T74" fmla="*/ 95 w 200"/>
                <a:gd name="T75" fmla="*/ 126 h 286"/>
                <a:gd name="T76" fmla="*/ 95 w 200"/>
                <a:gd name="T77" fmla="*/ 136 h 286"/>
                <a:gd name="T78" fmla="*/ 102 w 200"/>
                <a:gd name="T79" fmla="*/ 141 h 286"/>
                <a:gd name="T80" fmla="*/ 99 w 200"/>
                <a:gd name="T81" fmla="*/ 144 h 286"/>
                <a:gd name="T82" fmla="*/ 91 w 200"/>
                <a:gd name="T83" fmla="*/ 151 h 286"/>
                <a:gd name="T84" fmla="*/ 85 w 200"/>
                <a:gd name="T85" fmla="*/ 153 h 286"/>
                <a:gd name="T86" fmla="*/ 80 w 200"/>
                <a:gd name="T87" fmla="*/ 153 h 286"/>
                <a:gd name="T88" fmla="*/ 76 w 200"/>
                <a:gd name="T89" fmla="*/ 160 h 286"/>
                <a:gd name="T90" fmla="*/ 62 w 200"/>
                <a:gd name="T91" fmla="*/ 185 h 286"/>
                <a:gd name="T92" fmla="*/ 46 w 200"/>
                <a:gd name="T93" fmla="*/ 216 h 286"/>
                <a:gd name="T94" fmla="*/ 37 w 200"/>
                <a:gd name="T95" fmla="*/ 246 h 286"/>
                <a:gd name="T96" fmla="*/ 33 w 200"/>
                <a:gd name="T97" fmla="*/ 262 h 286"/>
                <a:gd name="T98" fmla="*/ 29 w 200"/>
                <a:gd name="T99" fmla="*/ 274 h 286"/>
                <a:gd name="T100" fmla="*/ 20 w 200"/>
                <a:gd name="T101" fmla="*/ 281 h 286"/>
                <a:gd name="T102" fmla="*/ 5 w 200"/>
                <a:gd name="T103" fmla="*/ 286 h 28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00"/>
                <a:gd name="T157" fmla="*/ 0 h 286"/>
                <a:gd name="T158" fmla="*/ 200 w 200"/>
                <a:gd name="T159" fmla="*/ 286 h 28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00" h="286">
                  <a:moveTo>
                    <a:pt x="0" y="286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4" y="235"/>
                  </a:lnTo>
                  <a:lnTo>
                    <a:pt x="30" y="222"/>
                  </a:lnTo>
                  <a:lnTo>
                    <a:pt x="36" y="209"/>
                  </a:lnTo>
                  <a:lnTo>
                    <a:pt x="43" y="190"/>
                  </a:lnTo>
                  <a:lnTo>
                    <a:pt x="51" y="172"/>
                  </a:lnTo>
                  <a:lnTo>
                    <a:pt x="57" y="160"/>
                  </a:lnTo>
                  <a:lnTo>
                    <a:pt x="49" y="153"/>
                  </a:lnTo>
                  <a:lnTo>
                    <a:pt x="42" y="145"/>
                  </a:lnTo>
                  <a:lnTo>
                    <a:pt x="37" y="138"/>
                  </a:lnTo>
                  <a:lnTo>
                    <a:pt x="36" y="127"/>
                  </a:lnTo>
                  <a:lnTo>
                    <a:pt x="36" y="122"/>
                  </a:lnTo>
                  <a:lnTo>
                    <a:pt x="37" y="122"/>
                  </a:lnTo>
                  <a:lnTo>
                    <a:pt x="39" y="126"/>
                  </a:lnTo>
                  <a:lnTo>
                    <a:pt x="42" y="132"/>
                  </a:lnTo>
                  <a:lnTo>
                    <a:pt x="46" y="136"/>
                  </a:lnTo>
                  <a:lnTo>
                    <a:pt x="52" y="139"/>
                  </a:lnTo>
                  <a:lnTo>
                    <a:pt x="58" y="142"/>
                  </a:lnTo>
                  <a:lnTo>
                    <a:pt x="62" y="144"/>
                  </a:lnTo>
                  <a:lnTo>
                    <a:pt x="70" y="136"/>
                  </a:lnTo>
                  <a:lnTo>
                    <a:pt x="77" y="129"/>
                  </a:lnTo>
                  <a:lnTo>
                    <a:pt x="85" y="119"/>
                  </a:lnTo>
                  <a:lnTo>
                    <a:pt x="92" y="110"/>
                  </a:lnTo>
                  <a:lnTo>
                    <a:pt x="99" y="101"/>
                  </a:lnTo>
                  <a:lnTo>
                    <a:pt x="105" y="93"/>
                  </a:lnTo>
                  <a:lnTo>
                    <a:pt x="110" y="86"/>
                  </a:lnTo>
                  <a:lnTo>
                    <a:pt x="111" y="82"/>
                  </a:lnTo>
                  <a:lnTo>
                    <a:pt x="111" y="71"/>
                  </a:lnTo>
                  <a:lnTo>
                    <a:pt x="110" y="55"/>
                  </a:lnTo>
                  <a:lnTo>
                    <a:pt x="104" y="39"/>
                  </a:lnTo>
                  <a:lnTo>
                    <a:pt x="98" y="27"/>
                  </a:lnTo>
                  <a:lnTo>
                    <a:pt x="92" y="20"/>
                  </a:lnTo>
                  <a:lnTo>
                    <a:pt x="91" y="15"/>
                  </a:lnTo>
                  <a:lnTo>
                    <a:pt x="91" y="14"/>
                  </a:lnTo>
                  <a:lnTo>
                    <a:pt x="95" y="17"/>
                  </a:lnTo>
                  <a:lnTo>
                    <a:pt x="102" y="25"/>
                  </a:lnTo>
                  <a:lnTo>
                    <a:pt x="111" y="42"/>
                  </a:lnTo>
                  <a:lnTo>
                    <a:pt x="119" y="59"/>
                  </a:lnTo>
                  <a:lnTo>
                    <a:pt x="120" y="71"/>
                  </a:lnTo>
                  <a:lnTo>
                    <a:pt x="129" y="54"/>
                  </a:lnTo>
                  <a:lnTo>
                    <a:pt x="141" y="33"/>
                  </a:lnTo>
                  <a:lnTo>
                    <a:pt x="151" y="15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9" y="2"/>
                  </a:lnTo>
                  <a:lnTo>
                    <a:pt x="167" y="5"/>
                  </a:lnTo>
                  <a:lnTo>
                    <a:pt x="163" y="11"/>
                  </a:lnTo>
                  <a:lnTo>
                    <a:pt x="157" y="24"/>
                  </a:lnTo>
                  <a:lnTo>
                    <a:pt x="145" y="48"/>
                  </a:lnTo>
                  <a:lnTo>
                    <a:pt x="135" y="70"/>
                  </a:lnTo>
                  <a:lnTo>
                    <a:pt x="126" y="82"/>
                  </a:lnTo>
                  <a:lnTo>
                    <a:pt x="135" y="79"/>
                  </a:lnTo>
                  <a:lnTo>
                    <a:pt x="145" y="76"/>
                  </a:lnTo>
                  <a:lnTo>
                    <a:pt x="154" y="74"/>
                  </a:lnTo>
                  <a:lnTo>
                    <a:pt x="161" y="71"/>
                  </a:lnTo>
                  <a:lnTo>
                    <a:pt x="169" y="68"/>
                  </a:lnTo>
                  <a:lnTo>
                    <a:pt x="176" y="65"/>
                  </a:lnTo>
                  <a:lnTo>
                    <a:pt x="182" y="62"/>
                  </a:lnTo>
                  <a:lnTo>
                    <a:pt x="186" y="59"/>
                  </a:lnTo>
                  <a:lnTo>
                    <a:pt x="194" y="55"/>
                  </a:lnTo>
                  <a:lnTo>
                    <a:pt x="198" y="54"/>
                  </a:lnTo>
                  <a:lnTo>
                    <a:pt x="200" y="57"/>
                  </a:lnTo>
                  <a:lnTo>
                    <a:pt x="197" y="61"/>
                  </a:lnTo>
                  <a:lnTo>
                    <a:pt x="191" y="65"/>
                  </a:lnTo>
                  <a:lnTo>
                    <a:pt x="182" y="70"/>
                  </a:lnTo>
                  <a:lnTo>
                    <a:pt x="172" y="76"/>
                  </a:lnTo>
                  <a:lnTo>
                    <a:pt x="160" y="82"/>
                  </a:lnTo>
                  <a:lnTo>
                    <a:pt x="148" y="88"/>
                  </a:lnTo>
                  <a:lnTo>
                    <a:pt x="138" y="93"/>
                  </a:lnTo>
                  <a:lnTo>
                    <a:pt x="129" y="96"/>
                  </a:lnTo>
                  <a:lnTo>
                    <a:pt x="123" y="98"/>
                  </a:lnTo>
                  <a:lnTo>
                    <a:pt x="113" y="102"/>
                  </a:lnTo>
                  <a:lnTo>
                    <a:pt x="102" y="114"/>
                  </a:lnTo>
                  <a:lnTo>
                    <a:pt x="95" y="126"/>
                  </a:lnTo>
                  <a:lnTo>
                    <a:pt x="93" y="133"/>
                  </a:lnTo>
                  <a:lnTo>
                    <a:pt x="95" y="136"/>
                  </a:lnTo>
                  <a:lnTo>
                    <a:pt x="99" y="139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99" y="144"/>
                  </a:lnTo>
                  <a:lnTo>
                    <a:pt x="95" y="147"/>
                  </a:lnTo>
                  <a:lnTo>
                    <a:pt x="91" y="151"/>
                  </a:lnTo>
                  <a:lnTo>
                    <a:pt x="88" y="154"/>
                  </a:lnTo>
                  <a:lnTo>
                    <a:pt x="85" y="153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76" y="160"/>
                  </a:lnTo>
                  <a:lnTo>
                    <a:pt x="70" y="170"/>
                  </a:lnTo>
                  <a:lnTo>
                    <a:pt x="62" y="185"/>
                  </a:lnTo>
                  <a:lnTo>
                    <a:pt x="54" y="200"/>
                  </a:lnTo>
                  <a:lnTo>
                    <a:pt x="46" y="216"/>
                  </a:lnTo>
                  <a:lnTo>
                    <a:pt x="40" y="232"/>
                  </a:lnTo>
                  <a:lnTo>
                    <a:pt x="37" y="246"/>
                  </a:lnTo>
                  <a:lnTo>
                    <a:pt x="36" y="256"/>
                  </a:lnTo>
                  <a:lnTo>
                    <a:pt x="33" y="262"/>
                  </a:lnTo>
                  <a:lnTo>
                    <a:pt x="31" y="268"/>
                  </a:lnTo>
                  <a:lnTo>
                    <a:pt x="29" y="274"/>
                  </a:lnTo>
                  <a:lnTo>
                    <a:pt x="24" y="278"/>
                  </a:lnTo>
                  <a:lnTo>
                    <a:pt x="20" y="281"/>
                  </a:lnTo>
                  <a:lnTo>
                    <a:pt x="12" y="284"/>
                  </a:lnTo>
                  <a:lnTo>
                    <a:pt x="5" y="286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4" name="Freeform 338"/>
            <p:cNvSpPr>
              <a:spLocks/>
            </p:cNvSpPr>
            <p:nvPr/>
          </p:nvSpPr>
          <p:spPr bwMode="auto">
            <a:xfrm>
              <a:off x="1658" y="1693"/>
              <a:ext cx="128" cy="222"/>
            </a:xfrm>
            <a:custGeom>
              <a:avLst/>
              <a:gdLst>
                <a:gd name="T0" fmla="*/ 84 w 128"/>
                <a:gd name="T1" fmla="*/ 13 h 222"/>
                <a:gd name="T2" fmla="*/ 72 w 128"/>
                <a:gd name="T3" fmla="*/ 40 h 222"/>
                <a:gd name="T4" fmla="*/ 62 w 128"/>
                <a:gd name="T5" fmla="*/ 47 h 222"/>
                <a:gd name="T6" fmla="*/ 41 w 128"/>
                <a:gd name="T7" fmla="*/ 55 h 222"/>
                <a:gd name="T8" fmla="*/ 20 w 128"/>
                <a:gd name="T9" fmla="*/ 67 h 222"/>
                <a:gd name="T10" fmla="*/ 4 w 128"/>
                <a:gd name="T11" fmla="*/ 77 h 222"/>
                <a:gd name="T12" fmla="*/ 0 w 128"/>
                <a:gd name="T13" fmla="*/ 84 h 222"/>
                <a:gd name="T14" fmla="*/ 1 w 128"/>
                <a:gd name="T15" fmla="*/ 86 h 222"/>
                <a:gd name="T16" fmla="*/ 10 w 128"/>
                <a:gd name="T17" fmla="*/ 81 h 222"/>
                <a:gd name="T18" fmla="*/ 23 w 128"/>
                <a:gd name="T19" fmla="*/ 74 h 222"/>
                <a:gd name="T20" fmla="*/ 41 w 128"/>
                <a:gd name="T21" fmla="*/ 64 h 222"/>
                <a:gd name="T22" fmla="*/ 57 w 128"/>
                <a:gd name="T23" fmla="*/ 58 h 222"/>
                <a:gd name="T24" fmla="*/ 60 w 128"/>
                <a:gd name="T25" fmla="*/ 67 h 222"/>
                <a:gd name="T26" fmla="*/ 54 w 128"/>
                <a:gd name="T27" fmla="*/ 95 h 222"/>
                <a:gd name="T28" fmla="*/ 48 w 128"/>
                <a:gd name="T29" fmla="*/ 109 h 222"/>
                <a:gd name="T30" fmla="*/ 34 w 128"/>
                <a:gd name="T31" fmla="*/ 124 h 222"/>
                <a:gd name="T32" fmla="*/ 19 w 128"/>
                <a:gd name="T33" fmla="*/ 141 h 222"/>
                <a:gd name="T34" fmla="*/ 7 w 128"/>
                <a:gd name="T35" fmla="*/ 152 h 222"/>
                <a:gd name="T36" fmla="*/ 4 w 128"/>
                <a:gd name="T37" fmla="*/ 161 h 222"/>
                <a:gd name="T38" fmla="*/ 7 w 128"/>
                <a:gd name="T39" fmla="*/ 164 h 222"/>
                <a:gd name="T40" fmla="*/ 19 w 128"/>
                <a:gd name="T41" fmla="*/ 151 h 222"/>
                <a:gd name="T42" fmla="*/ 44 w 128"/>
                <a:gd name="T43" fmla="*/ 127 h 222"/>
                <a:gd name="T44" fmla="*/ 54 w 128"/>
                <a:gd name="T45" fmla="*/ 138 h 222"/>
                <a:gd name="T46" fmla="*/ 59 w 128"/>
                <a:gd name="T47" fmla="*/ 197 h 222"/>
                <a:gd name="T48" fmla="*/ 63 w 128"/>
                <a:gd name="T49" fmla="*/ 220 h 222"/>
                <a:gd name="T50" fmla="*/ 65 w 128"/>
                <a:gd name="T51" fmla="*/ 219 h 222"/>
                <a:gd name="T52" fmla="*/ 66 w 128"/>
                <a:gd name="T53" fmla="*/ 192 h 222"/>
                <a:gd name="T54" fmla="*/ 63 w 128"/>
                <a:gd name="T55" fmla="*/ 129 h 222"/>
                <a:gd name="T56" fmla="*/ 68 w 128"/>
                <a:gd name="T57" fmla="*/ 108 h 222"/>
                <a:gd name="T58" fmla="*/ 70 w 128"/>
                <a:gd name="T59" fmla="*/ 111 h 222"/>
                <a:gd name="T60" fmla="*/ 78 w 128"/>
                <a:gd name="T61" fmla="*/ 127 h 222"/>
                <a:gd name="T62" fmla="*/ 106 w 128"/>
                <a:gd name="T63" fmla="*/ 160 h 222"/>
                <a:gd name="T64" fmla="*/ 119 w 128"/>
                <a:gd name="T65" fmla="*/ 167 h 222"/>
                <a:gd name="T66" fmla="*/ 115 w 128"/>
                <a:gd name="T67" fmla="*/ 158 h 222"/>
                <a:gd name="T68" fmla="*/ 100 w 128"/>
                <a:gd name="T69" fmla="*/ 141 h 222"/>
                <a:gd name="T70" fmla="*/ 81 w 128"/>
                <a:gd name="T71" fmla="*/ 114 h 222"/>
                <a:gd name="T72" fmla="*/ 75 w 128"/>
                <a:gd name="T73" fmla="*/ 93 h 222"/>
                <a:gd name="T74" fmla="*/ 76 w 128"/>
                <a:gd name="T75" fmla="*/ 67 h 222"/>
                <a:gd name="T76" fmla="*/ 79 w 128"/>
                <a:gd name="T77" fmla="*/ 56 h 222"/>
                <a:gd name="T78" fmla="*/ 85 w 128"/>
                <a:gd name="T79" fmla="*/ 59 h 222"/>
                <a:gd name="T80" fmla="*/ 97 w 128"/>
                <a:gd name="T81" fmla="*/ 71 h 222"/>
                <a:gd name="T82" fmla="*/ 119 w 128"/>
                <a:gd name="T83" fmla="*/ 92 h 222"/>
                <a:gd name="T84" fmla="*/ 128 w 128"/>
                <a:gd name="T85" fmla="*/ 98 h 222"/>
                <a:gd name="T86" fmla="*/ 121 w 128"/>
                <a:gd name="T87" fmla="*/ 86 h 222"/>
                <a:gd name="T88" fmla="*/ 107 w 128"/>
                <a:gd name="T89" fmla="*/ 71 h 222"/>
                <a:gd name="T90" fmla="*/ 96 w 128"/>
                <a:gd name="T91" fmla="*/ 56 h 222"/>
                <a:gd name="T92" fmla="*/ 90 w 128"/>
                <a:gd name="T93" fmla="*/ 44 h 222"/>
                <a:gd name="T94" fmla="*/ 90 w 128"/>
                <a:gd name="T95" fmla="*/ 22 h 222"/>
                <a:gd name="T96" fmla="*/ 97 w 128"/>
                <a:gd name="T97" fmla="*/ 5 h 222"/>
                <a:gd name="T98" fmla="*/ 94 w 128"/>
                <a:gd name="T99" fmla="*/ 0 h 2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2"/>
                <a:gd name="T152" fmla="*/ 128 w 128"/>
                <a:gd name="T153" fmla="*/ 222 h 2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2">
                  <a:moveTo>
                    <a:pt x="90" y="5"/>
                  </a:moveTo>
                  <a:lnTo>
                    <a:pt x="84" y="13"/>
                  </a:lnTo>
                  <a:lnTo>
                    <a:pt x="78" y="27"/>
                  </a:lnTo>
                  <a:lnTo>
                    <a:pt x="72" y="40"/>
                  </a:lnTo>
                  <a:lnTo>
                    <a:pt x="69" y="47"/>
                  </a:lnTo>
                  <a:lnTo>
                    <a:pt x="62" y="47"/>
                  </a:lnTo>
                  <a:lnTo>
                    <a:pt x="51" y="50"/>
                  </a:lnTo>
                  <a:lnTo>
                    <a:pt x="41" y="55"/>
                  </a:lnTo>
                  <a:lnTo>
                    <a:pt x="31" y="61"/>
                  </a:lnTo>
                  <a:lnTo>
                    <a:pt x="20" y="67"/>
                  </a:lnTo>
                  <a:lnTo>
                    <a:pt x="11" y="71"/>
                  </a:lnTo>
                  <a:lnTo>
                    <a:pt x="4" y="77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6"/>
                  </a:lnTo>
                  <a:lnTo>
                    <a:pt x="6" y="84"/>
                  </a:lnTo>
                  <a:lnTo>
                    <a:pt x="10" y="81"/>
                  </a:lnTo>
                  <a:lnTo>
                    <a:pt x="16" y="78"/>
                  </a:lnTo>
                  <a:lnTo>
                    <a:pt x="23" y="74"/>
                  </a:lnTo>
                  <a:lnTo>
                    <a:pt x="32" y="68"/>
                  </a:lnTo>
                  <a:lnTo>
                    <a:pt x="41" y="64"/>
                  </a:lnTo>
                  <a:lnTo>
                    <a:pt x="50" y="61"/>
                  </a:lnTo>
                  <a:lnTo>
                    <a:pt x="57" y="58"/>
                  </a:lnTo>
                  <a:lnTo>
                    <a:pt x="63" y="56"/>
                  </a:lnTo>
                  <a:lnTo>
                    <a:pt x="60" y="67"/>
                  </a:lnTo>
                  <a:lnTo>
                    <a:pt x="57" y="81"/>
                  </a:lnTo>
                  <a:lnTo>
                    <a:pt x="54" y="95"/>
                  </a:lnTo>
                  <a:lnTo>
                    <a:pt x="53" y="104"/>
                  </a:lnTo>
                  <a:lnTo>
                    <a:pt x="48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6" y="132"/>
                  </a:lnTo>
                  <a:lnTo>
                    <a:pt x="19" y="141"/>
                  </a:lnTo>
                  <a:lnTo>
                    <a:pt x="11" y="146"/>
                  </a:lnTo>
                  <a:lnTo>
                    <a:pt x="7" y="152"/>
                  </a:lnTo>
                  <a:lnTo>
                    <a:pt x="6" y="157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60"/>
                  </a:lnTo>
                  <a:lnTo>
                    <a:pt x="19" y="151"/>
                  </a:lnTo>
                  <a:lnTo>
                    <a:pt x="32" y="138"/>
                  </a:lnTo>
                  <a:lnTo>
                    <a:pt x="44" y="127"/>
                  </a:lnTo>
                  <a:lnTo>
                    <a:pt x="53" y="120"/>
                  </a:lnTo>
                  <a:lnTo>
                    <a:pt x="54" y="138"/>
                  </a:lnTo>
                  <a:lnTo>
                    <a:pt x="56" y="167"/>
                  </a:lnTo>
                  <a:lnTo>
                    <a:pt x="59" y="197"/>
                  </a:lnTo>
                  <a:lnTo>
                    <a:pt x="62" y="214"/>
                  </a:lnTo>
                  <a:lnTo>
                    <a:pt x="63" y="220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1"/>
                  </a:lnTo>
                  <a:lnTo>
                    <a:pt x="66" y="192"/>
                  </a:lnTo>
                  <a:lnTo>
                    <a:pt x="65" y="160"/>
                  </a:lnTo>
                  <a:lnTo>
                    <a:pt x="63" y="129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0" y="111"/>
                  </a:lnTo>
                  <a:lnTo>
                    <a:pt x="72" y="117"/>
                  </a:lnTo>
                  <a:lnTo>
                    <a:pt x="78" y="127"/>
                  </a:lnTo>
                  <a:lnTo>
                    <a:pt x="91" y="143"/>
                  </a:lnTo>
                  <a:lnTo>
                    <a:pt x="106" y="160"/>
                  </a:lnTo>
                  <a:lnTo>
                    <a:pt x="115" y="167"/>
                  </a:lnTo>
                  <a:lnTo>
                    <a:pt x="119" y="167"/>
                  </a:lnTo>
                  <a:lnTo>
                    <a:pt x="119" y="163"/>
                  </a:lnTo>
                  <a:lnTo>
                    <a:pt x="115" y="158"/>
                  </a:lnTo>
                  <a:lnTo>
                    <a:pt x="109" y="151"/>
                  </a:lnTo>
                  <a:lnTo>
                    <a:pt x="100" y="141"/>
                  </a:lnTo>
                  <a:lnTo>
                    <a:pt x="90" y="127"/>
                  </a:lnTo>
                  <a:lnTo>
                    <a:pt x="81" y="114"/>
                  </a:lnTo>
                  <a:lnTo>
                    <a:pt x="75" y="104"/>
                  </a:lnTo>
                  <a:lnTo>
                    <a:pt x="75" y="93"/>
                  </a:lnTo>
                  <a:lnTo>
                    <a:pt x="75" y="78"/>
                  </a:lnTo>
                  <a:lnTo>
                    <a:pt x="76" y="67"/>
                  </a:lnTo>
                  <a:lnTo>
                    <a:pt x="78" y="59"/>
                  </a:lnTo>
                  <a:lnTo>
                    <a:pt x="79" y="56"/>
                  </a:lnTo>
                  <a:lnTo>
                    <a:pt x="82" y="56"/>
                  </a:lnTo>
                  <a:lnTo>
                    <a:pt x="85" y="59"/>
                  </a:lnTo>
                  <a:lnTo>
                    <a:pt x="88" y="64"/>
                  </a:lnTo>
                  <a:lnTo>
                    <a:pt x="97" y="71"/>
                  </a:lnTo>
                  <a:lnTo>
                    <a:pt x="109" y="81"/>
                  </a:lnTo>
                  <a:lnTo>
                    <a:pt x="119" y="92"/>
                  </a:lnTo>
                  <a:lnTo>
                    <a:pt x="127" y="98"/>
                  </a:lnTo>
                  <a:lnTo>
                    <a:pt x="128" y="98"/>
                  </a:lnTo>
                  <a:lnTo>
                    <a:pt x="125" y="93"/>
                  </a:lnTo>
                  <a:lnTo>
                    <a:pt x="121" y="86"/>
                  </a:lnTo>
                  <a:lnTo>
                    <a:pt x="113" y="78"/>
                  </a:lnTo>
                  <a:lnTo>
                    <a:pt x="107" y="71"/>
                  </a:lnTo>
                  <a:lnTo>
                    <a:pt x="101" y="64"/>
                  </a:lnTo>
                  <a:lnTo>
                    <a:pt x="96" y="56"/>
                  </a:lnTo>
                  <a:lnTo>
                    <a:pt x="93" y="50"/>
                  </a:lnTo>
                  <a:lnTo>
                    <a:pt x="90" y="44"/>
                  </a:lnTo>
                  <a:lnTo>
                    <a:pt x="90" y="34"/>
                  </a:lnTo>
                  <a:lnTo>
                    <a:pt x="90" y="22"/>
                  </a:lnTo>
                  <a:lnTo>
                    <a:pt x="94" y="12"/>
                  </a:lnTo>
                  <a:lnTo>
                    <a:pt x="97" y="5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0" y="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5" name="Freeform 339"/>
            <p:cNvSpPr>
              <a:spLocks/>
            </p:cNvSpPr>
            <p:nvPr/>
          </p:nvSpPr>
          <p:spPr bwMode="auto">
            <a:xfrm>
              <a:off x="2111" y="1594"/>
              <a:ext cx="255" cy="203"/>
            </a:xfrm>
            <a:custGeom>
              <a:avLst/>
              <a:gdLst>
                <a:gd name="T0" fmla="*/ 6 w 255"/>
                <a:gd name="T1" fmla="*/ 21 h 203"/>
                <a:gd name="T2" fmla="*/ 21 w 255"/>
                <a:gd name="T3" fmla="*/ 34 h 203"/>
                <a:gd name="T4" fmla="*/ 29 w 255"/>
                <a:gd name="T5" fmla="*/ 41 h 203"/>
                <a:gd name="T6" fmla="*/ 50 w 255"/>
                <a:gd name="T7" fmla="*/ 50 h 203"/>
                <a:gd name="T8" fmla="*/ 57 w 255"/>
                <a:gd name="T9" fmla="*/ 74 h 203"/>
                <a:gd name="T10" fmla="*/ 57 w 255"/>
                <a:gd name="T11" fmla="*/ 114 h 203"/>
                <a:gd name="T12" fmla="*/ 63 w 255"/>
                <a:gd name="T13" fmla="*/ 135 h 203"/>
                <a:gd name="T14" fmla="*/ 65 w 255"/>
                <a:gd name="T15" fmla="*/ 129 h 203"/>
                <a:gd name="T16" fmla="*/ 63 w 255"/>
                <a:gd name="T17" fmla="*/ 109 h 203"/>
                <a:gd name="T18" fmla="*/ 68 w 255"/>
                <a:gd name="T19" fmla="*/ 68 h 203"/>
                <a:gd name="T20" fmla="*/ 75 w 255"/>
                <a:gd name="T21" fmla="*/ 59 h 203"/>
                <a:gd name="T22" fmla="*/ 87 w 255"/>
                <a:gd name="T23" fmla="*/ 70 h 203"/>
                <a:gd name="T24" fmla="*/ 100 w 255"/>
                <a:gd name="T25" fmla="*/ 83 h 203"/>
                <a:gd name="T26" fmla="*/ 112 w 255"/>
                <a:gd name="T27" fmla="*/ 93 h 203"/>
                <a:gd name="T28" fmla="*/ 119 w 255"/>
                <a:gd name="T29" fmla="*/ 120 h 203"/>
                <a:gd name="T30" fmla="*/ 131 w 255"/>
                <a:gd name="T31" fmla="*/ 180 h 203"/>
                <a:gd name="T32" fmla="*/ 143 w 255"/>
                <a:gd name="T33" fmla="*/ 203 h 203"/>
                <a:gd name="T34" fmla="*/ 143 w 255"/>
                <a:gd name="T35" fmla="*/ 192 h 203"/>
                <a:gd name="T36" fmla="*/ 137 w 255"/>
                <a:gd name="T37" fmla="*/ 167 h 203"/>
                <a:gd name="T38" fmla="*/ 128 w 255"/>
                <a:gd name="T39" fmla="*/ 120 h 203"/>
                <a:gd name="T40" fmla="*/ 140 w 255"/>
                <a:gd name="T41" fmla="*/ 109 h 203"/>
                <a:gd name="T42" fmla="*/ 176 w 255"/>
                <a:gd name="T43" fmla="*/ 130 h 203"/>
                <a:gd name="T44" fmla="*/ 215 w 255"/>
                <a:gd name="T45" fmla="*/ 152 h 203"/>
                <a:gd name="T46" fmla="*/ 245 w 255"/>
                <a:gd name="T47" fmla="*/ 169 h 203"/>
                <a:gd name="T48" fmla="*/ 254 w 255"/>
                <a:gd name="T49" fmla="*/ 176 h 203"/>
                <a:gd name="T50" fmla="*/ 252 w 255"/>
                <a:gd name="T51" fmla="*/ 170 h 203"/>
                <a:gd name="T52" fmla="*/ 238 w 255"/>
                <a:gd name="T53" fmla="*/ 158 h 203"/>
                <a:gd name="T54" fmla="*/ 208 w 255"/>
                <a:gd name="T55" fmla="*/ 139 h 203"/>
                <a:gd name="T56" fmla="*/ 173 w 255"/>
                <a:gd name="T57" fmla="*/ 117 h 203"/>
                <a:gd name="T58" fmla="*/ 143 w 255"/>
                <a:gd name="T59" fmla="*/ 99 h 203"/>
                <a:gd name="T60" fmla="*/ 130 w 255"/>
                <a:gd name="T61" fmla="*/ 93 h 203"/>
                <a:gd name="T62" fmla="*/ 137 w 255"/>
                <a:gd name="T63" fmla="*/ 92 h 203"/>
                <a:gd name="T64" fmla="*/ 156 w 255"/>
                <a:gd name="T65" fmla="*/ 86 h 203"/>
                <a:gd name="T66" fmla="*/ 183 w 255"/>
                <a:gd name="T67" fmla="*/ 81 h 203"/>
                <a:gd name="T68" fmla="*/ 212 w 255"/>
                <a:gd name="T69" fmla="*/ 78 h 203"/>
                <a:gd name="T70" fmla="*/ 239 w 255"/>
                <a:gd name="T71" fmla="*/ 81 h 203"/>
                <a:gd name="T72" fmla="*/ 255 w 255"/>
                <a:gd name="T73" fmla="*/ 89 h 203"/>
                <a:gd name="T74" fmla="*/ 251 w 255"/>
                <a:gd name="T75" fmla="*/ 81 h 203"/>
                <a:gd name="T76" fmla="*/ 236 w 255"/>
                <a:gd name="T77" fmla="*/ 75 h 203"/>
                <a:gd name="T78" fmla="*/ 207 w 255"/>
                <a:gd name="T79" fmla="*/ 74 h 203"/>
                <a:gd name="T80" fmla="*/ 170 w 255"/>
                <a:gd name="T81" fmla="*/ 74 h 203"/>
                <a:gd name="T82" fmla="*/ 140 w 255"/>
                <a:gd name="T83" fmla="*/ 75 h 203"/>
                <a:gd name="T84" fmla="*/ 128 w 255"/>
                <a:gd name="T85" fmla="*/ 75 h 203"/>
                <a:gd name="T86" fmla="*/ 115 w 255"/>
                <a:gd name="T87" fmla="*/ 68 h 203"/>
                <a:gd name="T88" fmla="*/ 100 w 255"/>
                <a:gd name="T89" fmla="*/ 56 h 203"/>
                <a:gd name="T90" fmla="*/ 88 w 255"/>
                <a:gd name="T91" fmla="*/ 47 h 203"/>
                <a:gd name="T92" fmla="*/ 93 w 255"/>
                <a:gd name="T93" fmla="*/ 40 h 203"/>
                <a:gd name="T94" fmla="*/ 112 w 255"/>
                <a:gd name="T95" fmla="*/ 28 h 203"/>
                <a:gd name="T96" fmla="*/ 134 w 255"/>
                <a:gd name="T97" fmla="*/ 16 h 203"/>
                <a:gd name="T98" fmla="*/ 152 w 255"/>
                <a:gd name="T99" fmla="*/ 7 h 203"/>
                <a:gd name="T100" fmla="*/ 164 w 255"/>
                <a:gd name="T101" fmla="*/ 5 h 203"/>
                <a:gd name="T102" fmla="*/ 156 w 255"/>
                <a:gd name="T103" fmla="*/ 0 h 203"/>
                <a:gd name="T104" fmla="*/ 139 w 255"/>
                <a:gd name="T105" fmla="*/ 6 h 203"/>
                <a:gd name="T106" fmla="*/ 118 w 255"/>
                <a:gd name="T107" fmla="*/ 15 h 203"/>
                <a:gd name="T108" fmla="*/ 96 w 255"/>
                <a:gd name="T109" fmla="*/ 25 h 203"/>
                <a:gd name="T110" fmla="*/ 78 w 255"/>
                <a:gd name="T111" fmla="*/ 33 h 203"/>
                <a:gd name="T112" fmla="*/ 68 w 255"/>
                <a:gd name="T113" fmla="*/ 39 h 203"/>
                <a:gd name="T114" fmla="*/ 54 w 255"/>
                <a:gd name="T115" fmla="*/ 37 h 203"/>
                <a:gd name="T116" fmla="*/ 41 w 255"/>
                <a:gd name="T117" fmla="*/ 30 h 203"/>
                <a:gd name="T118" fmla="*/ 28 w 255"/>
                <a:gd name="T119" fmla="*/ 24 h 203"/>
                <a:gd name="T120" fmla="*/ 15 w 255"/>
                <a:gd name="T121" fmla="*/ 19 h 203"/>
                <a:gd name="T122" fmla="*/ 3 w 255"/>
                <a:gd name="T123" fmla="*/ 16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5"/>
                <a:gd name="T187" fmla="*/ 0 h 203"/>
                <a:gd name="T188" fmla="*/ 255 w 255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5" h="203">
                  <a:moveTo>
                    <a:pt x="0" y="16"/>
                  </a:moveTo>
                  <a:lnTo>
                    <a:pt x="6" y="21"/>
                  </a:lnTo>
                  <a:lnTo>
                    <a:pt x="13" y="28"/>
                  </a:lnTo>
                  <a:lnTo>
                    <a:pt x="21" y="34"/>
                  </a:lnTo>
                  <a:lnTo>
                    <a:pt x="23" y="39"/>
                  </a:lnTo>
                  <a:lnTo>
                    <a:pt x="29" y="41"/>
                  </a:lnTo>
                  <a:lnTo>
                    <a:pt x="40" y="44"/>
                  </a:lnTo>
                  <a:lnTo>
                    <a:pt x="50" y="50"/>
                  </a:lnTo>
                  <a:lnTo>
                    <a:pt x="57" y="55"/>
                  </a:lnTo>
                  <a:lnTo>
                    <a:pt x="57" y="74"/>
                  </a:lnTo>
                  <a:lnTo>
                    <a:pt x="57" y="95"/>
                  </a:lnTo>
                  <a:lnTo>
                    <a:pt x="57" y="114"/>
                  </a:lnTo>
                  <a:lnTo>
                    <a:pt x="60" y="129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29"/>
                  </a:lnTo>
                  <a:lnTo>
                    <a:pt x="63" y="123"/>
                  </a:lnTo>
                  <a:lnTo>
                    <a:pt x="63" y="109"/>
                  </a:lnTo>
                  <a:lnTo>
                    <a:pt x="65" y="89"/>
                  </a:lnTo>
                  <a:lnTo>
                    <a:pt x="68" y="68"/>
                  </a:lnTo>
                  <a:lnTo>
                    <a:pt x="71" y="56"/>
                  </a:lnTo>
                  <a:lnTo>
                    <a:pt x="75" y="59"/>
                  </a:lnTo>
                  <a:lnTo>
                    <a:pt x="80" y="64"/>
                  </a:lnTo>
                  <a:lnTo>
                    <a:pt x="87" y="70"/>
                  </a:lnTo>
                  <a:lnTo>
                    <a:pt x="94" y="77"/>
                  </a:lnTo>
                  <a:lnTo>
                    <a:pt x="100" y="83"/>
                  </a:lnTo>
                  <a:lnTo>
                    <a:pt x="108" y="89"/>
                  </a:lnTo>
                  <a:lnTo>
                    <a:pt x="112" y="93"/>
                  </a:lnTo>
                  <a:lnTo>
                    <a:pt x="117" y="96"/>
                  </a:lnTo>
                  <a:lnTo>
                    <a:pt x="119" y="120"/>
                  </a:lnTo>
                  <a:lnTo>
                    <a:pt x="124" y="151"/>
                  </a:lnTo>
                  <a:lnTo>
                    <a:pt x="131" y="180"/>
                  </a:lnTo>
                  <a:lnTo>
                    <a:pt x="139" y="198"/>
                  </a:lnTo>
                  <a:lnTo>
                    <a:pt x="143" y="203"/>
                  </a:lnTo>
                  <a:lnTo>
                    <a:pt x="145" y="200"/>
                  </a:lnTo>
                  <a:lnTo>
                    <a:pt x="143" y="192"/>
                  </a:lnTo>
                  <a:lnTo>
                    <a:pt x="140" y="183"/>
                  </a:lnTo>
                  <a:lnTo>
                    <a:pt x="137" y="167"/>
                  </a:lnTo>
                  <a:lnTo>
                    <a:pt x="133" y="143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40" y="109"/>
                  </a:lnTo>
                  <a:lnTo>
                    <a:pt x="156" y="120"/>
                  </a:lnTo>
                  <a:lnTo>
                    <a:pt x="176" y="130"/>
                  </a:lnTo>
                  <a:lnTo>
                    <a:pt x="196" y="141"/>
                  </a:lnTo>
                  <a:lnTo>
                    <a:pt x="215" y="152"/>
                  </a:lnTo>
                  <a:lnTo>
                    <a:pt x="232" y="161"/>
                  </a:lnTo>
                  <a:lnTo>
                    <a:pt x="245" y="169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5" y="174"/>
                  </a:lnTo>
                  <a:lnTo>
                    <a:pt x="252" y="170"/>
                  </a:lnTo>
                  <a:lnTo>
                    <a:pt x="245" y="164"/>
                  </a:lnTo>
                  <a:lnTo>
                    <a:pt x="238" y="158"/>
                  </a:lnTo>
                  <a:lnTo>
                    <a:pt x="224" y="149"/>
                  </a:lnTo>
                  <a:lnTo>
                    <a:pt x="208" y="139"/>
                  </a:lnTo>
                  <a:lnTo>
                    <a:pt x="190" y="127"/>
                  </a:lnTo>
                  <a:lnTo>
                    <a:pt x="173" y="117"/>
                  </a:lnTo>
                  <a:lnTo>
                    <a:pt x="156" y="107"/>
                  </a:lnTo>
                  <a:lnTo>
                    <a:pt x="143" y="99"/>
                  </a:lnTo>
                  <a:lnTo>
                    <a:pt x="136" y="95"/>
                  </a:lnTo>
                  <a:lnTo>
                    <a:pt x="130" y="93"/>
                  </a:lnTo>
                  <a:lnTo>
                    <a:pt x="131" y="92"/>
                  </a:lnTo>
                  <a:lnTo>
                    <a:pt x="137" y="92"/>
                  </a:lnTo>
                  <a:lnTo>
                    <a:pt x="148" y="89"/>
                  </a:lnTo>
                  <a:lnTo>
                    <a:pt x="156" y="86"/>
                  </a:lnTo>
                  <a:lnTo>
                    <a:pt x="168" y="83"/>
                  </a:lnTo>
                  <a:lnTo>
                    <a:pt x="183" y="81"/>
                  </a:lnTo>
                  <a:lnTo>
                    <a:pt x="198" y="80"/>
                  </a:lnTo>
                  <a:lnTo>
                    <a:pt x="212" y="78"/>
                  </a:lnTo>
                  <a:lnTo>
                    <a:pt x="227" y="80"/>
                  </a:lnTo>
                  <a:lnTo>
                    <a:pt x="239" y="81"/>
                  </a:lnTo>
                  <a:lnTo>
                    <a:pt x="248" y="84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1" y="81"/>
                  </a:lnTo>
                  <a:lnTo>
                    <a:pt x="243" y="77"/>
                  </a:lnTo>
                  <a:lnTo>
                    <a:pt x="236" y="75"/>
                  </a:lnTo>
                  <a:lnTo>
                    <a:pt x="223" y="74"/>
                  </a:lnTo>
                  <a:lnTo>
                    <a:pt x="207" y="74"/>
                  </a:lnTo>
                  <a:lnTo>
                    <a:pt x="189" y="74"/>
                  </a:lnTo>
                  <a:lnTo>
                    <a:pt x="170" y="74"/>
                  </a:lnTo>
                  <a:lnTo>
                    <a:pt x="153" y="75"/>
                  </a:lnTo>
                  <a:lnTo>
                    <a:pt x="140" y="75"/>
                  </a:lnTo>
                  <a:lnTo>
                    <a:pt x="133" y="77"/>
                  </a:lnTo>
                  <a:lnTo>
                    <a:pt x="128" y="75"/>
                  </a:lnTo>
                  <a:lnTo>
                    <a:pt x="121" y="73"/>
                  </a:lnTo>
                  <a:lnTo>
                    <a:pt x="115" y="68"/>
                  </a:lnTo>
                  <a:lnTo>
                    <a:pt x="108" y="62"/>
                  </a:lnTo>
                  <a:lnTo>
                    <a:pt x="100" y="56"/>
                  </a:lnTo>
                  <a:lnTo>
                    <a:pt x="93" y="50"/>
                  </a:lnTo>
                  <a:lnTo>
                    <a:pt x="88" y="47"/>
                  </a:lnTo>
                  <a:lnTo>
                    <a:pt x="85" y="44"/>
                  </a:lnTo>
                  <a:lnTo>
                    <a:pt x="93" y="40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4" y="22"/>
                  </a:lnTo>
                  <a:lnTo>
                    <a:pt x="134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5"/>
                  </a:lnTo>
                  <a:lnTo>
                    <a:pt x="164" y="2"/>
                  </a:lnTo>
                  <a:lnTo>
                    <a:pt x="156" y="0"/>
                  </a:lnTo>
                  <a:lnTo>
                    <a:pt x="146" y="3"/>
                  </a:lnTo>
                  <a:lnTo>
                    <a:pt x="139" y="6"/>
                  </a:lnTo>
                  <a:lnTo>
                    <a:pt x="130" y="10"/>
                  </a:lnTo>
                  <a:lnTo>
                    <a:pt x="118" y="15"/>
                  </a:lnTo>
                  <a:lnTo>
                    <a:pt x="108" y="19"/>
                  </a:lnTo>
                  <a:lnTo>
                    <a:pt x="96" y="25"/>
                  </a:lnTo>
                  <a:lnTo>
                    <a:pt x="87" y="30"/>
                  </a:lnTo>
                  <a:lnTo>
                    <a:pt x="78" y="33"/>
                  </a:lnTo>
                  <a:lnTo>
                    <a:pt x="74" y="36"/>
                  </a:lnTo>
                  <a:lnTo>
                    <a:pt x="68" y="39"/>
                  </a:lnTo>
                  <a:lnTo>
                    <a:pt x="62" y="39"/>
                  </a:lnTo>
                  <a:lnTo>
                    <a:pt x="54" y="37"/>
                  </a:lnTo>
                  <a:lnTo>
                    <a:pt x="47" y="33"/>
                  </a:lnTo>
                  <a:lnTo>
                    <a:pt x="41" y="30"/>
                  </a:lnTo>
                  <a:lnTo>
                    <a:pt x="35" y="27"/>
                  </a:lnTo>
                  <a:lnTo>
                    <a:pt x="28" y="24"/>
                  </a:lnTo>
                  <a:lnTo>
                    <a:pt x="21" y="22"/>
                  </a:lnTo>
                  <a:lnTo>
                    <a:pt x="15" y="19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6" name="Freeform 340"/>
            <p:cNvSpPr>
              <a:spLocks/>
            </p:cNvSpPr>
            <p:nvPr/>
          </p:nvSpPr>
          <p:spPr bwMode="auto">
            <a:xfrm>
              <a:off x="1227" y="1904"/>
              <a:ext cx="166" cy="172"/>
            </a:xfrm>
            <a:custGeom>
              <a:avLst/>
              <a:gdLst>
                <a:gd name="T0" fmla="*/ 17 w 166"/>
                <a:gd name="T1" fmla="*/ 51 h 172"/>
                <a:gd name="T2" fmla="*/ 25 w 166"/>
                <a:gd name="T3" fmla="*/ 85 h 172"/>
                <a:gd name="T4" fmla="*/ 39 w 166"/>
                <a:gd name="T5" fmla="*/ 82 h 172"/>
                <a:gd name="T6" fmla="*/ 54 w 166"/>
                <a:gd name="T7" fmla="*/ 92 h 172"/>
                <a:gd name="T8" fmla="*/ 59 w 166"/>
                <a:gd name="T9" fmla="*/ 102 h 172"/>
                <a:gd name="T10" fmla="*/ 44 w 166"/>
                <a:gd name="T11" fmla="*/ 100 h 172"/>
                <a:gd name="T12" fmla="*/ 35 w 166"/>
                <a:gd name="T13" fmla="*/ 95 h 172"/>
                <a:gd name="T14" fmla="*/ 22 w 166"/>
                <a:gd name="T15" fmla="*/ 88 h 172"/>
                <a:gd name="T16" fmla="*/ 2 w 166"/>
                <a:gd name="T17" fmla="*/ 98 h 172"/>
                <a:gd name="T18" fmla="*/ 0 w 166"/>
                <a:gd name="T19" fmla="*/ 119 h 172"/>
                <a:gd name="T20" fmla="*/ 5 w 166"/>
                <a:gd name="T21" fmla="*/ 129 h 172"/>
                <a:gd name="T22" fmla="*/ 33 w 166"/>
                <a:gd name="T23" fmla="*/ 134 h 172"/>
                <a:gd name="T24" fmla="*/ 48 w 166"/>
                <a:gd name="T25" fmla="*/ 125 h 172"/>
                <a:gd name="T26" fmla="*/ 48 w 166"/>
                <a:gd name="T27" fmla="*/ 135 h 172"/>
                <a:gd name="T28" fmla="*/ 39 w 166"/>
                <a:gd name="T29" fmla="*/ 168 h 172"/>
                <a:gd name="T30" fmla="*/ 67 w 166"/>
                <a:gd name="T31" fmla="*/ 169 h 172"/>
                <a:gd name="T32" fmla="*/ 78 w 166"/>
                <a:gd name="T33" fmla="*/ 147 h 172"/>
                <a:gd name="T34" fmla="*/ 70 w 166"/>
                <a:gd name="T35" fmla="*/ 128 h 172"/>
                <a:gd name="T36" fmla="*/ 75 w 166"/>
                <a:gd name="T37" fmla="*/ 122 h 172"/>
                <a:gd name="T38" fmla="*/ 81 w 166"/>
                <a:gd name="T39" fmla="*/ 131 h 172"/>
                <a:gd name="T40" fmla="*/ 90 w 166"/>
                <a:gd name="T41" fmla="*/ 147 h 172"/>
                <a:gd name="T42" fmla="*/ 113 w 166"/>
                <a:gd name="T43" fmla="*/ 147 h 172"/>
                <a:gd name="T44" fmla="*/ 134 w 166"/>
                <a:gd name="T45" fmla="*/ 153 h 172"/>
                <a:gd name="T46" fmla="*/ 153 w 166"/>
                <a:gd name="T47" fmla="*/ 141 h 172"/>
                <a:gd name="T48" fmla="*/ 157 w 166"/>
                <a:gd name="T49" fmla="*/ 128 h 172"/>
                <a:gd name="T50" fmla="*/ 153 w 166"/>
                <a:gd name="T51" fmla="*/ 122 h 172"/>
                <a:gd name="T52" fmla="*/ 131 w 166"/>
                <a:gd name="T53" fmla="*/ 110 h 172"/>
                <a:gd name="T54" fmla="*/ 115 w 166"/>
                <a:gd name="T55" fmla="*/ 105 h 172"/>
                <a:gd name="T56" fmla="*/ 122 w 166"/>
                <a:gd name="T57" fmla="*/ 91 h 172"/>
                <a:gd name="T58" fmla="*/ 144 w 166"/>
                <a:gd name="T59" fmla="*/ 83 h 172"/>
                <a:gd name="T60" fmla="*/ 163 w 166"/>
                <a:gd name="T61" fmla="*/ 71 h 172"/>
                <a:gd name="T62" fmla="*/ 165 w 166"/>
                <a:gd name="T63" fmla="*/ 51 h 172"/>
                <a:gd name="T64" fmla="*/ 146 w 166"/>
                <a:gd name="T65" fmla="*/ 39 h 172"/>
                <a:gd name="T66" fmla="*/ 124 w 166"/>
                <a:gd name="T67" fmla="*/ 48 h 172"/>
                <a:gd name="T68" fmla="*/ 124 w 166"/>
                <a:gd name="T69" fmla="*/ 63 h 172"/>
                <a:gd name="T70" fmla="*/ 106 w 166"/>
                <a:gd name="T71" fmla="*/ 77 h 172"/>
                <a:gd name="T72" fmla="*/ 98 w 166"/>
                <a:gd name="T73" fmla="*/ 76 h 172"/>
                <a:gd name="T74" fmla="*/ 95 w 166"/>
                <a:gd name="T75" fmla="*/ 67 h 172"/>
                <a:gd name="T76" fmla="*/ 101 w 166"/>
                <a:gd name="T77" fmla="*/ 48 h 172"/>
                <a:gd name="T78" fmla="*/ 118 w 166"/>
                <a:gd name="T79" fmla="*/ 27 h 172"/>
                <a:gd name="T80" fmla="*/ 106 w 166"/>
                <a:gd name="T81" fmla="*/ 5 h 172"/>
                <a:gd name="T82" fmla="*/ 85 w 166"/>
                <a:gd name="T83" fmla="*/ 2 h 172"/>
                <a:gd name="T84" fmla="*/ 70 w 166"/>
                <a:gd name="T85" fmla="*/ 12 h 172"/>
                <a:gd name="T86" fmla="*/ 64 w 166"/>
                <a:gd name="T87" fmla="*/ 23 h 172"/>
                <a:gd name="T88" fmla="*/ 72 w 166"/>
                <a:gd name="T89" fmla="*/ 39 h 172"/>
                <a:gd name="T90" fmla="*/ 81 w 166"/>
                <a:gd name="T91" fmla="*/ 52 h 172"/>
                <a:gd name="T92" fmla="*/ 79 w 166"/>
                <a:gd name="T93" fmla="*/ 68 h 172"/>
                <a:gd name="T94" fmla="*/ 70 w 166"/>
                <a:gd name="T95" fmla="*/ 71 h 172"/>
                <a:gd name="T96" fmla="*/ 59 w 166"/>
                <a:gd name="T97" fmla="*/ 5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6"/>
                <a:gd name="T148" fmla="*/ 0 h 172"/>
                <a:gd name="T149" fmla="*/ 166 w 166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6" h="172">
                  <a:moveTo>
                    <a:pt x="39" y="39"/>
                  </a:moveTo>
                  <a:lnTo>
                    <a:pt x="28" y="42"/>
                  </a:lnTo>
                  <a:lnTo>
                    <a:pt x="17" y="51"/>
                  </a:lnTo>
                  <a:lnTo>
                    <a:pt x="13" y="64"/>
                  </a:lnTo>
                  <a:lnTo>
                    <a:pt x="20" y="82"/>
                  </a:lnTo>
                  <a:lnTo>
                    <a:pt x="25" y="85"/>
                  </a:lnTo>
                  <a:lnTo>
                    <a:pt x="31" y="85"/>
                  </a:lnTo>
                  <a:lnTo>
                    <a:pt x="36" y="83"/>
                  </a:lnTo>
                  <a:lnTo>
                    <a:pt x="39" y="82"/>
                  </a:lnTo>
                  <a:lnTo>
                    <a:pt x="45" y="85"/>
                  </a:lnTo>
                  <a:lnTo>
                    <a:pt x="50" y="89"/>
                  </a:lnTo>
                  <a:lnTo>
                    <a:pt x="54" y="92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2"/>
                  </a:lnTo>
                  <a:lnTo>
                    <a:pt x="56" y="102"/>
                  </a:lnTo>
                  <a:lnTo>
                    <a:pt x="50" y="101"/>
                  </a:lnTo>
                  <a:lnTo>
                    <a:pt x="44" y="100"/>
                  </a:lnTo>
                  <a:lnTo>
                    <a:pt x="39" y="98"/>
                  </a:lnTo>
                  <a:lnTo>
                    <a:pt x="36" y="98"/>
                  </a:lnTo>
                  <a:lnTo>
                    <a:pt x="35" y="95"/>
                  </a:lnTo>
                  <a:lnTo>
                    <a:pt x="33" y="92"/>
                  </a:lnTo>
                  <a:lnTo>
                    <a:pt x="29" y="89"/>
                  </a:lnTo>
                  <a:lnTo>
                    <a:pt x="22" y="88"/>
                  </a:lnTo>
                  <a:lnTo>
                    <a:pt x="14" y="89"/>
                  </a:lnTo>
                  <a:lnTo>
                    <a:pt x="7" y="92"/>
                  </a:lnTo>
                  <a:lnTo>
                    <a:pt x="2" y="98"/>
                  </a:lnTo>
                  <a:lnTo>
                    <a:pt x="0" y="105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4" y="126"/>
                  </a:lnTo>
                  <a:lnTo>
                    <a:pt x="5" y="129"/>
                  </a:lnTo>
                  <a:lnTo>
                    <a:pt x="14" y="134"/>
                  </a:lnTo>
                  <a:lnTo>
                    <a:pt x="25" y="135"/>
                  </a:lnTo>
                  <a:lnTo>
                    <a:pt x="33" y="134"/>
                  </a:lnTo>
                  <a:lnTo>
                    <a:pt x="39" y="129"/>
                  </a:lnTo>
                  <a:lnTo>
                    <a:pt x="44" y="125"/>
                  </a:lnTo>
                  <a:lnTo>
                    <a:pt x="48" y="125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48" y="135"/>
                  </a:lnTo>
                  <a:lnTo>
                    <a:pt x="41" y="147"/>
                  </a:lnTo>
                  <a:lnTo>
                    <a:pt x="36" y="159"/>
                  </a:lnTo>
                  <a:lnTo>
                    <a:pt x="39" y="168"/>
                  </a:lnTo>
                  <a:lnTo>
                    <a:pt x="48" y="172"/>
                  </a:lnTo>
                  <a:lnTo>
                    <a:pt x="57" y="172"/>
                  </a:lnTo>
                  <a:lnTo>
                    <a:pt x="67" y="169"/>
                  </a:lnTo>
                  <a:lnTo>
                    <a:pt x="73" y="163"/>
                  </a:lnTo>
                  <a:lnTo>
                    <a:pt x="78" y="156"/>
                  </a:lnTo>
                  <a:lnTo>
                    <a:pt x="78" y="147"/>
                  </a:lnTo>
                  <a:lnTo>
                    <a:pt x="76" y="138"/>
                  </a:lnTo>
                  <a:lnTo>
                    <a:pt x="73" y="132"/>
                  </a:lnTo>
                  <a:lnTo>
                    <a:pt x="70" y="128"/>
                  </a:lnTo>
                  <a:lnTo>
                    <a:pt x="70" y="125"/>
                  </a:lnTo>
                  <a:lnTo>
                    <a:pt x="72" y="123"/>
                  </a:lnTo>
                  <a:lnTo>
                    <a:pt x="75" y="122"/>
                  </a:lnTo>
                  <a:lnTo>
                    <a:pt x="78" y="122"/>
                  </a:lnTo>
                  <a:lnTo>
                    <a:pt x="79" y="126"/>
                  </a:lnTo>
                  <a:lnTo>
                    <a:pt x="81" y="131"/>
                  </a:lnTo>
                  <a:lnTo>
                    <a:pt x="82" y="135"/>
                  </a:lnTo>
                  <a:lnTo>
                    <a:pt x="84" y="141"/>
                  </a:lnTo>
                  <a:lnTo>
                    <a:pt x="90" y="147"/>
                  </a:lnTo>
                  <a:lnTo>
                    <a:pt x="97" y="148"/>
                  </a:lnTo>
                  <a:lnTo>
                    <a:pt x="109" y="142"/>
                  </a:lnTo>
                  <a:lnTo>
                    <a:pt x="113" y="147"/>
                  </a:lnTo>
                  <a:lnTo>
                    <a:pt x="119" y="150"/>
                  </a:lnTo>
                  <a:lnTo>
                    <a:pt x="126" y="153"/>
                  </a:lnTo>
                  <a:lnTo>
                    <a:pt x="134" y="153"/>
                  </a:lnTo>
                  <a:lnTo>
                    <a:pt x="140" y="151"/>
                  </a:lnTo>
                  <a:lnTo>
                    <a:pt x="147" y="147"/>
                  </a:lnTo>
                  <a:lnTo>
                    <a:pt x="153" y="141"/>
                  </a:lnTo>
                  <a:lnTo>
                    <a:pt x="157" y="131"/>
                  </a:lnTo>
                  <a:lnTo>
                    <a:pt x="157" y="129"/>
                  </a:lnTo>
                  <a:lnTo>
                    <a:pt x="157" y="128"/>
                  </a:lnTo>
                  <a:lnTo>
                    <a:pt x="156" y="128"/>
                  </a:lnTo>
                  <a:lnTo>
                    <a:pt x="156" y="126"/>
                  </a:lnTo>
                  <a:lnTo>
                    <a:pt x="153" y="122"/>
                  </a:lnTo>
                  <a:lnTo>
                    <a:pt x="149" y="114"/>
                  </a:lnTo>
                  <a:lnTo>
                    <a:pt x="141" y="110"/>
                  </a:lnTo>
                  <a:lnTo>
                    <a:pt x="131" y="110"/>
                  </a:lnTo>
                  <a:lnTo>
                    <a:pt x="125" y="111"/>
                  </a:lnTo>
                  <a:lnTo>
                    <a:pt x="119" y="110"/>
                  </a:lnTo>
                  <a:lnTo>
                    <a:pt x="115" y="105"/>
                  </a:lnTo>
                  <a:lnTo>
                    <a:pt x="112" y="102"/>
                  </a:lnTo>
                  <a:lnTo>
                    <a:pt x="118" y="97"/>
                  </a:lnTo>
                  <a:lnTo>
                    <a:pt x="122" y="91"/>
                  </a:lnTo>
                  <a:lnTo>
                    <a:pt x="128" y="86"/>
                  </a:lnTo>
                  <a:lnTo>
                    <a:pt x="132" y="82"/>
                  </a:lnTo>
                  <a:lnTo>
                    <a:pt x="144" y="83"/>
                  </a:lnTo>
                  <a:lnTo>
                    <a:pt x="153" y="80"/>
                  </a:lnTo>
                  <a:lnTo>
                    <a:pt x="159" y="77"/>
                  </a:lnTo>
                  <a:lnTo>
                    <a:pt x="163" y="71"/>
                  </a:lnTo>
                  <a:lnTo>
                    <a:pt x="166" y="64"/>
                  </a:lnTo>
                  <a:lnTo>
                    <a:pt x="166" y="58"/>
                  </a:lnTo>
                  <a:lnTo>
                    <a:pt x="165" y="51"/>
                  </a:lnTo>
                  <a:lnTo>
                    <a:pt x="160" y="45"/>
                  </a:lnTo>
                  <a:lnTo>
                    <a:pt x="155" y="40"/>
                  </a:lnTo>
                  <a:lnTo>
                    <a:pt x="146" y="39"/>
                  </a:lnTo>
                  <a:lnTo>
                    <a:pt x="135" y="40"/>
                  </a:lnTo>
                  <a:lnTo>
                    <a:pt x="128" y="43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8"/>
                  </a:lnTo>
                  <a:lnTo>
                    <a:pt x="124" y="63"/>
                  </a:lnTo>
                  <a:lnTo>
                    <a:pt x="118" y="68"/>
                  </a:lnTo>
                  <a:lnTo>
                    <a:pt x="112" y="73"/>
                  </a:lnTo>
                  <a:lnTo>
                    <a:pt x="106" y="77"/>
                  </a:lnTo>
                  <a:lnTo>
                    <a:pt x="103" y="80"/>
                  </a:lnTo>
                  <a:lnTo>
                    <a:pt x="100" y="79"/>
                  </a:lnTo>
                  <a:lnTo>
                    <a:pt x="98" y="76"/>
                  </a:lnTo>
                  <a:lnTo>
                    <a:pt x="95" y="74"/>
                  </a:lnTo>
                  <a:lnTo>
                    <a:pt x="93" y="73"/>
                  </a:lnTo>
                  <a:lnTo>
                    <a:pt x="95" y="67"/>
                  </a:lnTo>
                  <a:lnTo>
                    <a:pt x="98" y="60"/>
                  </a:lnTo>
                  <a:lnTo>
                    <a:pt x="100" y="52"/>
                  </a:lnTo>
                  <a:lnTo>
                    <a:pt x="101" y="48"/>
                  </a:lnTo>
                  <a:lnTo>
                    <a:pt x="109" y="42"/>
                  </a:lnTo>
                  <a:lnTo>
                    <a:pt x="115" y="34"/>
                  </a:lnTo>
                  <a:lnTo>
                    <a:pt x="118" y="27"/>
                  </a:lnTo>
                  <a:lnTo>
                    <a:pt x="118" y="18"/>
                  </a:lnTo>
                  <a:lnTo>
                    <a:pt x="113" y="11"/>
                  </a:lnTo>
                  <a:lnTo>
                    <a:pt x="106" y="5"/>
                  </a:lnTo>
                  <a:lnTo>
                    <a:pt x="98" y="0"/>
                  </a:lnTo>
                  <a:lnTo>
                    <a:pt x="90" y="0"/>
                  </a:lnTo>
                  <a:lnTo>
                    <a:pt x="85" y="2"/>
                  </a:lnTo>
                  <a:lnTo>
                    <a:pt x="81" y="5"/>
                  </a:lnTo>
                  <a:lnTo>
                    <a:pt x="75" y="8"/>
                  </a:lnTo>
                  <a:lnTo>
                    <a:pt x="70" y="12"/>
                  </a:lnTo>
                  <a:lnTo>
                    <a:pt x="67" y="15"/>
                  </a:lnTo>
                  <a:lnTo>
                    <a:pt x="66" y="18"/>
                  </a:lnTo>
                  <a:lnTo>
                    <a:pt x="64" y="23"/>
                  </a:lnTo>
                  <a:lnTo>
                    <a:pt x="64" y="26"/>
                  </a:lnTo>
                  <a:lnTo>
                    <a:pt x="67" y="33"/>
                  </a:lnTo>
                  <a:lnTo>
                    <a:pt x="72" y="39"/>
                  </a:lnTo>
                  <a:lnTo>
                    <a:pt x="76" y="43"/>
                  </a:lnTo>
                  <a:lnTo>
                    <a:pt x="81" y="45"/>
                  </a:lnTo>
                  <a:lnTo>
                    <a:pt x="81" y="52"/>
                  </a:lnTo>
                  <a:lnTo>
                    <a:pt x="81" y="60"/>
                  </a:lnTo>
                  <a:lnTo>
                    <a:pt x="79" y="66"/>
                  </a:lnTo>
                  <a:lnTo>
                    <a:pt x="79" y="68"/>
                  </a:lnTo>
                  <a:lnTo>
                    <a:pt x="76" y="68"/>
                  </a:lnTo>
                  <a:lnTo>
                    <a:pt x="72" y="70"/>
                  </a:lnTo>
                  <a:lnTo>
                    <a:pt x="70" y="71"/>
                  </a:lnTo>
                  <a:lnTo>
                    <a:pt x="69" y="71"/>
                  </a:lnTo>
                  <a:lnTo>
                    <a:pt x="63" y="64"/>
                  </a:lnTo>
                  <a:lnTo>
                    <a:pt x="59" y="54"/>
                  </a:lnTo>
                  <a:lnTo>
                    <a:pt x="53" y="43"/>
                  </a:lnTo>
                  <a:lnTo>
                    <a:pt x="39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7" name="Freeform 341"/>
            <p:cNvSpPr>
              <a:spLocks/>
            </p:cNvSpPr>
            <p:nvPr/>
          </p:nvSpPr>
          <p:spPr bwMode="auto">
            <a:xfrm>
              <a:off x="1108" y="2132"/>
              <a:ext cx="173" cy="300"/>
            </a:xfrm>
            <a:custGeom>
              <a:avLst/>
              <a:gdLst>
                <a:gd name="T0" fmla="*/ 172 w 173"/>
                <a:gd name="T1" fmla="*/ 0 h 300"/>
                <a:gd name="T2" fmla="*/ 158 w 173"/>
                <a:gd name="T3" fmla="*/ 19 h 300"/>
                <a:gd name="T4" fmla="*/ 142 w 173"/>
                <a:gd name="T5" fmla="*/ 36 h 300"/>
                <a:gd name="T6" fmla="*/ 124 w 173"/>
                <a:gd name="T7" fmla="*/ 50 h 300"/>
                <a:gd name="T8" fmla="*/ 105 w 173"/>
                <a:gd name="T9" fmla="*/ 61 h 300"/>
                <a:gd name="T10" fmla="*/ 86 w 173"/>
                <a:gd name="T11" fmla="*/ 68 h 300"/>
                <a:gd name="T12" fmla="*/ 67 w 173"/>
                <a:gd name="T13" fmla="*/ 74 h 300"/>
                <a:gd name="T14" fmla="*/ 49 w 173"/>
                <a:gd name="T15" fmla="*/ 75 h 300"/>
                <a:gd name="T16" fmla="*/ 31 w 173"/>
                <a:gd name="T17" fmla="*/ 75 h 300"/>
                <a:gd name="T18" fmla="*/ 33 w 173"/>
                <a:gd name="T19" fmla="*/ 90 h 300"/>
                <a:gd name="T20" fmla="*/ 30 w 173"/>
                <a:gd name="T21" fmla="*/ 108 h 300"/>
                <a:gd name="T22" fmla="*/ 20 w 173"/>
                <a:gd name="T23" fmla="*/ 126 h 300"/>
                <a:gd name="T24" fmla="*/ 0 w 173"/>
                <a:gd name="T25" fmla="*/ 139 h 300"/>
                <a:gd name="T26" fmla="*/ 12 w 173"/>
                <a:gd name="T27" fmla="*/ 158 h 300"/>
                <a:gd name="T28" fmla="*/ 20 w 173"/>
                <a:gd name="T29" fmla="*/ 182 h 300"/>
                <a:gd name="T30" fmla="*/ 20 w 173"/>
                <a:gd name="T31" fmla="*/ 206 h 300"/>
                <a:gd name="T32" fmla="*/ 12 w 173"/>
                <a:gd name="T33" fmla="*/ 226 h 300"/>
                <a:gd name="T34" fmla="*/ 20 w 173"/>
                <a:gd name="T35" fmla="*/ 229 h 300"/>
                <a:gd name="T36" fmla="*/ 28 w 173"/>
                <a:gd name="T37" fmla="*/ 234 h 300"/>
                <a:gd name="T38" fmla="*/ 39 w 173"/>
                <a:gd name="T39" fmla="*/ 238 h 300"/>
                <a:gd name="T40" fmla="*/ 51 w 173"/>
                <a:gd name="T41" fmla="*/ 245 h 300"/>
                <a:gd name="T42" fmla="*/ 61 w 173"/>
                <a:gd name="T43" fmla="*/ 256 h 300"/>
                <a:gd name="T44" fmla="*/ 70 w 173"/>
                <a:gd name="T45" fmla="*/ 268 h 300"/>
                <a:gd name="T46" fmla="*/ 77 w 173"/>
                <a:gd name="T47" fmla="*/ 282 h 300"/>
                <a:gd name="T48" fmla="*/ 83 w 173"/>
                <a:gd name="T49" fmla="*/ 300 h 300"/>
                <a:gd name="T50" fmla="*/ 88 w 173"/>
                <a:gd name="T51" fmla="*/ 290 h 300"/>
                <a:gd name="T52" fmla="*/ 93 w 173"/>
                <a:gd name="T53" fmla="*/ 278 h 300"/>
                <a:gd name="T54" fmla="*/ 101 w 173"/>
                <a:gd name="T55" fmla="*/ 268 h 300"/>
                <a:gd name="T56" fmla="*/ 110 w 173"/>
                <a:gd name="T57" fmla="*/ 257 h 300"/>
                <a:gd name="T58" fmla="*/ 119 w 173"/>
                <a:gd name="T59" fmla="*/ 247 h 300"/>
                <a:gd name="T60" fmla="*/ 130 w 173"/>
                <a:gd name="T61" fmla="*/ 240 h 300"/>
                <a:gd name="T62" fmla="*/ 142 w 173"/>
                <a:gd name="T63" fmla="*/ 235 h 300"/>
                <a:gd name="T64" fmla="*/ 155 w 173"/>
                <a:gd name="T65" fmla="*/ 232 h 300"/>
                <a:gd name="T66" fmla="*/ 150 w 173"/>
                <a:gd name="T67" fmla="*/ 220 h 300"/>
                <a:gd name="T68" fmla="*/ 147 w 173"/>
                <a:gd name="T69" fmla="*/ 203 h 300"/>
                <a:gd name="T70" fmla="*/ 150 w 173"/>
                <a:gd name="T71" fmla="*/ 185 h 300"/>
                <a:gd name="T72" fmla="*/ 161 w 173"/>
                <a:gd name="T73" fmla="*/ 164 h 300"/>
                <a:gd name="T74" fmla="*/ 150 w 173"/>
                <a:gd name="T75" fmla="*/ 132 h 300"/>
                <a:gd name="T76" fmla="*/ 147 w 173"/>
                <a:gd name="T77" fmla="*/ 101 h 300"/>
                <a:gd name="T78" fmla="*/ 148 w 173"/>
                <a:gd name="T79" fmla="*/ 73 h 300"/>
                <a:gd name="T80" fmla="*/ 151 w 173"/>
                <a:gd name="T81" fmla="*/ 52 h 300"/>
                <a:gd name="T82" fmla="*/ 155 w 173"/>
                <a:gd name="T83" fmla="*/ 40 h 300"/>
                <a:gd name="T84" fmla="*/ 161 w 173"/>
                <a:gd name="T85" fmla="*/ 25 h 300"/>
                <a:gd name="T86" fmla="*/ 167 w 173"/>
                <a:gd name="T87" fmla="*/ 15 h 300"/>
                <a:gd name="T88" fmla="*/ 172 w 173"/>
                <a:gd name="T89" fmla="*/ 9 h 300"/>
                <a:gd name="T90" fmla="*/ 173 w 173"/>
                <a:gd name="T91" fmla="*/ 6 h 300"/>
                <a:gd name="T92" fmla="*/ 173 w 173"/>
                <a:gd name="T93" fmla="*/ 5 h 300"/>
                <a:gd name="T94" fmla="*/ 172 w 173"/>
                <a:gd name="T95" fmla="*/ 2 h 300"/>
                <a:gd name="T96" fmla="*/ 172 w 173"/>
                <a:gd name="T97" fmla="*/ 2 h 300"/>
                <a:gd name="T98" fmla="*/ 172 w 173"/>
                <a:gd name="T99" fmla="*/ 0 h 3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73"/>
                <a:gd name="T151" fmla="*/ 0 h 300"/>
                <a:gd name="T152" fmla="*/ 173 w 173"/>
                <a:gd name="T153" fmla="*/ 300 h 3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73" h="300">
                  <a:moveTo>
                    <a:pt x="172" y="0"/>
                  </a:moveTo>
                  <a:lnTo>
                    <a:pt x="158" y="19"/>
                  </a:lnTo>
                  <a:lnTo>
                    <a:pt x="142" y="36"/>
                  </a:lnTo>
                  <a:lnTo>
                    <a:pt x="124" y="50"/>
                  </a:lnTo>
                  <a:lnTo>
                    <a:pt x="105" y="61"/>
                  </a:lnTo>
                  <a:lnTo>
                    <a:pt x="86" y="68"/>
                  </a:lnTo>
                  <a:lnTo>
                    <a:pt x="67" y="74"/>
                  </a:lnTo>
                  <a:lnTo>
                    <a:pt x="49" y="75"/>
                  </a:lnTo>
                  <a:lnTo>
                    <a:pt x="31" y="75"/>
                  </a:lnTo>
                  <a:lnTo>
                    <a:pt x="33" y="90"/>
                  </a:lnTo>
                  <a:lnTo>
                    <a:pt x="30" y="108"/>
                  </a:lnTo>
                  <a:lnTo>
                    <a:pt x="20" y="126"/>
                  </a:lnTo>
                  <a:lnTo>
                    <a:pt x="0" y="139"/>
                  </a:lnTo>
                  <a:lnTo>
                    <a:pt x="12" y="158"/>
                  </a:lnTo>
                  <a:lnTo>
                    <a:pt x="20" y="182"/>
                  </a:lnTo>
                  <a:lnTo>
                    <a:pt x="20" y="206"/>
                  </a:lnTo>
                  <a:lnTo>
                    <a:pt x="12" y="226"/>
                  </a:lnTo>
                  <a:lnTo>
                    <a:pt x="20" y="229"/>
                  </a:lnTo>
                  <a:lnTo>
                    <a:pt x="28" y="234"/>
                  </a:lnTo>
                  <a:lnTo>
                    <a:pt x="39" y="238"/>
                  </a:lnTo>
                  <a:lnTo>
                    <a:pt x="51" y="245"/>
                  </a:lnTo>
                  <a:lnTo>
                    <a:pt x="61" y="256"/>
                  </a:lnTo>
                  <a:lnTo>
                    <a:pt x="70" y="268"/>
                  </a:lnTo>
                  <a:lnTo>
                    <a:pt x="77" y="282"/>
                  </a:lnTo>
                  <a:lnTo>
                    <a:pt x="83" y="300"/>
                  </a:lnTo>
                  <a:lnTo>
                    <a:pt x="88" y="290"/>
                  </a:lnTo>
                  <a:lnTo>
                    <a:pt x="93" y="278"/>
                  </a:lnTo>
                  <a:lnTo>
                    <a:pt x="101" y="268"/>
                  </a:lnTo>
                  <a:lnTo>
                    <a:pt x="110" y="257"/>
                  </a:lnTo>
                  <a:lnTo>
                    <a:pt x="119" y="247"/>
                  </a:lnTo>
                  <a:lnTo>
                    <a:pt x="130" y="240"/>
                  </a:lnTo>
                  <a:lnTo>
                    <a:pt x="142" y="235"/>
                  </a:lnTo>
                  <a:lnTo>
                    <a:pt x="155" y="232"/>
                  </a:lnTo>
                  <a:lnTo>
                    <a:pt x="150" y="220"/>
                  </a:lnTo>
                  <a:lnTo>
                    <a:pt x="147" y="203"/>
                  </a:lnTo>
                  <a:lnTo>
                    <a:pt x="150" y="185"/>
                  </a:lnTo>
                  <a:lnTo>
                    <a:pt x="161" y="164"/>
                  </a:lnTo>
                  <a:lnTo>
                    <a:pt x="150" y="132"/>
                  </a:lnTo>
                  <a:lnTo>
                    <a:pt x="147" y="101"/>
                  </a:lnTo>
                  <a:lnTo>
                    <a:pt x="148" y="73"/>
                  </a:lnTo>
                  <a:lnTo>
                    <a:pt x="151" y="52"/>
                  </a:lnTo>
                  <a:lnTo>
                    <a:pt x="155" y="40"/>
                  </a:lnTo>
                  <a:lnTo>
                    <a:pt x="161" y="25"/>
                  </a:lnTo>
                  <a:lnTo>
                    <a:pt x="167" y="15"/>
                  </a:lnTo>
                  <a:lnTo>
                    <a:pt x="172" y="9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2" y="2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8" name="Freeform 342"/>
            <p:cNvSpPr>
              <a:spLocks/>
            </p:cNvSpPr>
            <p:nvPr/>
          </p:nvSpPr>
          <p:spPr bwMode="auto">
            <a:xfrm>
              <a:off x="1550" y="2057"/>
              <a:ext cx="325" cy="248"/>
            </a:xfrm>
            <a:custGeom>
              <a:avLst/>
              <a:gdLst>
                <a:gd name="T0" fmla="*/ 147 w 325"/>
                <a:gd name="T1" fmla="*/ 0 h 248"/>
                <a:gd name="T2" fmla="*/ 136 w 325"/>
                <a:gd name="T3" fmla="*/ 3 h 248"/>
                <a:gd name="T4" fmla="*/ 122 w 325"/>
                <a:gd name="T5" fmla="*/ 7 h 248"/>
                <a:gd name="T6" fmla="*/ 105 w 325"/>
                <a:gd name="T7" fmla="*/ 13 h 248"/>
                <a:gd name="T8" fmla="*/ 87 w 325"/>
                <a:gd name="T9" fmla="*/ 17 h 248"/>
                <a:gd name="T10" fmla="*/ 69 w 325"/>
                <a:gd name="T11" fmla="*/ 23 h 248"/>
                <a:gd name="T12" fmla="*/ 52 w 325"/>
                <a:gd name="T13" fmla="*/ 28 h 248"/>
                <a:gd name="T14" fmla="*/ 35 w 325"/>
                <a:gd name="T15" fmla="*/ 31 h 248"/>
                <a:gd name="T16" fmla="*/ 21 w 325"/>
                <a:gd name="T17" fmla="*/ 32 h 248"/>
                <a:gd name="T18" fmla="*/ 15 w 325"/>
                <a:gd name="T19" fmla="*/ 32 h 248"/>
                <a:gd name="T20" fmla="*/ 9 w 325"/>
                <a:gd name="T21" fmla="*/ 31 h 248"/>
                <a:gd name="T22" fmla="*/ 3 w 325"/>
                <a:gd name="T23" fmla="*/ 31 h 248"/>
                <a:gd name="T24" fmla="*/ 0 w 325"/>
                <a:gd name="T25" fmla="*/ 31 h 248"/>
                <a:gd name="T26" fmla="*/ 18 w 325"/>
                <a:gd name="T27" fmla="*/ 41 h 248"/>
                <a:gd name="T28" fmla="*/ 32 w 325"/>
                <a:gd name="T29" fmla="*/ 56 h 248"/>
                <a:gd name="T30" fmla="*/ 47 w 325"/>
                <a:gd name="T31" fmla="*/ 74 h 248"/>
                <a:gd name="T32" fmla="*/ 59 w 325"/>
                <a:gd name="T33" fmla="*/ 93 h 248"/>
                <a:gd name="T34" fmla="*/ 71 w 325"/>
                <a:gd name="T35" fmla="*/ 115 h 248"/>
                <a:gd name="T36" fmla="*/ 78 w 325"/>
                <a:gd name="T37" fmla="*/ 137 h 248"/>
                <a:gd name="T38" fmla="*/ 85 w 325"/>
                <a:gd name="T39" fmla="*/ 162 h 248"/>
                <a:gd name="T40" fmla="*/ 90 w 325"/>
                <a:gd name="T41" fmla="*/ 186 h 248"/>
                <a:gd name="T42" fmla="*/ 97 w 325"/>
                <a:gd name="T43" fmla="*/ 186 h 248"/>
                <a:gd name="T44" fmla="*/ 109 w 325"/>
                <a:gd name="T45" fmla="*/ 187 h 248"/>
                <a:gd name="T46" fmla="*/ 121 w 325"/>
                <a:gd name="T47" fmla="*/ 193 h 248"/>
                <a:gd name="T48" fmla="*/ 133 w 325"/>
                <a:gd name="T49" fmla="*/ 201 h 248"/>
                <a:gd name="T50" fmla="*/ 146 w 325"/>
                <a:gd name="T51" fmla="*/ 210 h 248"/>
                <a:gd name="T52" fmla="*/ 158 w 325"/>
                <a:gd name="T53" fmla="*/ 221 h 248"/>
                <a:gd name="T54" fmla="*/ 168 w 325"/>
                <a:gd name="T55" fmla="*/ 233 h 248"/>
                <a:gd name="T56" fmla="*/ 176 w 325"/>
                <a:gd name="T57" fmla="*/ 248 h 248"/>
                <a:gd name="T58" fmla="*/ 184 w 325"/>
                <a:gd name="T59" fmla="*/ 241 h 248"/>
                <a:gd name="T60" fmla="*/ 198 w 325"/>
                <a:gd name="T61" fmla="*/ 233 h 248"/>
                <a:gd name="T62" fmla="*/ 212 w 325"/>
                <a:gd name="T63" fmla="*/ 227 h 248"/>
                <a:gd name="T64" fmla="*/ 230 w 325"/>
                <a:gd name="T65" fmla="*/ 223 h 248"/>
                <a:gd name="T66" fmla="*/ 251 w 325"/>
                <a:gd name="T67" fmla="*/ 221 h 248"/>
                <a:gd name="T68" fmla="*/ 274 w 325"/>
                <a:gd name="T69" fmla="*/ 223 h 248"/>
                <a:gd name="T70" fmla="*/ 298 w 325"/>
                <a:gd name="T71" fmla="*/ 229 h 248"/>
                <a:gd name="T72" fmla="*/ 325 w 325"/>
                <a:gd name="T73" fmla="*/ 239 h 248"/>
                <a:gd name="T74" fmla="*/ 317 w 325"/>
                <a:gd name="T75" fmla="*/ 230 h 248"/>
                <a:gd name="T76" fmla="*/ 308 w 325"/>
                <a:gd name="T77" fmla="*/ 218 h 248"/>
                <a:gd name="T78" fmla="*/ 302 w 325"/>
                <a:gd name="T79" fmla="*/ 205 h 248"/>
                <a:gd name="T80" fmla="*/ 297 w 325"/>
                <a:gd name="T81" fmla="*/ 190 h 248"/>
                <a:gd name="T82" fmla="*/ 295 w 325"/>
                <a:gd name="T83" fmla="*/ 173 h 248"/>
                <a:gd name="T84" fmla="*/ 295 w 325"/>
                <a:gd name="T85" fmla="*/ 152 h 248"/>
                <a:gd name="T86" fmla="*/ 301 w 325"/>
                <a:gd name="T87" fmla="*/ 130 h 248"/>
                <a:gd name="T88" fmla="*/ 311 w 325"/>
                <a:gd name="T89" fmla="*/ 106 h 248"/>
                <a:gd name="T90" fmla="*/ 297 w 325"/>
                <a:gd name="T91" fmla="*/ 102 h 248"/>
                <a:gd name="T92" fmla="*/ 280 w 325"/>
                <a:gd name="T93" fmla="*/ 97 h 248"/>
                <a:gd name="T94" fmla="*/ 266 w 325"/>
                <a:gd name="T95" fmla="*/ 91 h 248"/>
                <a:gd name="T96" fmla="*/ 252 w 325"/>
                <a:gd name="T97" fmla="*/ 83 h 248"/>
                <a:gd name="T98" fmla="*/ 240 w 325"/>
                <a:gd name="T99" fmla="*/ 71 h 248"/>
                <a:gd name="T100" fmla="*/ 232 w 325"/>
                <a:gd name="T101" fmla="*/ 56 h 248"/>
                <a:gd name="T102" fmla="*/ 227 w 325"/>
                <a:gd name="T103" fmla="*/ 37 h 248"/>
                <a:gd name="T104" fmla="*/ 226 w 325"/>
                <a:gd name="T105" fmla="*/ 15 h 248"/>
                <a:gd name="T106" fmla="*/ 217 w 325"/>
                <a:gd name="T107" fmla="*/ 16 h 248"/>
                <a:gd name="T108" fmla="*/ 208 w 325"/>
                <a:gd name="T109" fmla="*/ 17 h 248"/>
                <a:gd name="T110" fmla="*/ 199 w 325"/>
                <a:gd name="T111" fmla="*/ 19 h 248"/>
                <a:gd name="T112" fmla="*/ 190 w 325"/>
                <a:gd name="T113" fmla="*/ 17 h 248"/>
                <a:gd name="T114" fmla="*/ 180 w 325"/>
                <a:gd name="T115" fmla="*/ 16 h 248"/>
                <a:gd name="T116" fmla="*/ 170 w 325"/>
                <a:gd name="T117" fmla="*/ 13 h 248"/>
                <a:gd name="T118" fmla="*/ 159 w 325"/>
                <a:gd name="T119" fmla="*/ 7 h 248"/>
                <a:gd name="T120" fmla="*/ 147 w 325"/>
                <a:gd name="T121" fmla="*/ 0 h 24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25"/>
                <a:gd name="T184" fmla="*/ 0 h 248"/>
                <a:gd name="T185" fmla="*/ 325 w 325"/>
                <a:gd name="T186" fmla="*/ 248 h 24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25" h="248">
                  <a:moveTo>
                    <a:pt x="147" y="0"/>
                  </a:moveTo>
                  <a:lnTo>
                    <a:pt x="136" y="3"/>
                  </a:lnTo>
                  <a:lnTo>
                    <a:pt x="122" y="7"/>
                  </a:lnTo>
                  <a:lnTo>
                    <a:pt x="105" y="13"/>
                  </a:lnTo>
                  <a:lnTo>
                    <a:pt x="87" y="17"/>
                  </a:lnTo>
                  <a:lnTo>
                    <a:pt x="69" y="23"/>
                  </a:lnTo>
                  <a:lnTo>
                    <a:pt x="52" y="28"/>
                  </a:lnTo>
                  <a:lnTo>
                    <a:pt x="35" y="31"/>
                  </a:lnTo>
                  <a:lnTo>
                    <a:pt x="21" y="32"/>
                  </a:lnTo>
                  <a:lnTo>
                    <a:pt x="15" y="32"/>
                  </a:lnTo>
                  <a:lnTo>
                    <a:pt x="9" y="31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8" y="41"/>
                  </a:lnTo>
                  <a:lnTo>
                    <a:pt x="32" y="56"/>
                  </a:lnTo>
                  <a:lnTo>
                    <a:pt x="47" y="74"/>
                  </a:lnTo>
                  <a:lnTo>
                    <a:pt x="59" y="93"/>
                  </a:lnTo>
                  <a:lnTo>
                    <a:pt x="71" y="115"/>
                  </a:lnTo>
                  <a:lnTo>
                    <a:pt x="78" y="137"/>
                  </a:lnTo>
                  <a:lnTo>
                    <a:pt x="85" y="162"/>
                  </a:lnTo>
                  <a:lnTo>
                    <a:pt x="90" y="186"/>
                  </a:lnTo>
                  <a:lnTo>
                    <a:pt x="97" y="186"/>
                  </a:lnTo>
                  <a:lnTo>
                    <a:pt x="109" y="187"/>
                  </a:lnTo>
                  <a:lnTo>
                    <a:pt x="121" y="193"/>
                  </a:lnTo>
                  <a:lnTo>
                    <a:pt x="133" y="201"/>
                  </a:lnTo>
                  <a:lnTo>
                    <a:pt x="146" y="210"/>
                  </a:lnTo>
                  <a:lnTo>
                    <a:pt x="158" y="221"/>
                  </a:lnTo>
                  <a:lnTo>
                    <a:pt x="168" y="233"/>
                  </a:lnTo>
                  <a:lnTo>
                    <a:pt x="176" y="248"/>
                  </a:lnTo>
                  <a:lnTo>
                    <a:pt x="184" y="241"/>
                  </a:lnTo>
                  <a:lnTo>
                    <a:pt x="198" y="233"/>
                  </a:lnTo>
                  <a:lnTo>
                    <a:pt x="212" y="227"/>
                  </a:lnTo>
                  <a:lnTo>
                    <a:pt x="230" y="223"/>
                  </a:lnTo>
                  <a:lnTo>
                    <a:pt x="251" y="221"/>
                  </a:lnTo>
                  <a:lnTo>
                    <a:pt x="274" y="223"/>
                  </a:lnTo>
                  <a:lnTo>
                    <a:pt x="298" y="229"/>
                  </a:lnTo>
                  <a:lnTo>
                    <a:pt x="325" y="239"/>
                  </a:lnTo>
                  <a:lnTo>
                    <a:pt x="317" y="230"/>
                  </a:lnTo>
                  <a:lnTo>
                    <a:pt x="308" y="218"/>
                  </a:lnTo>
                  <a:lnTo>
                    <a:pt x="302" y="205"/>
                  </a:lnTo>
                  <a:lnTo>
                    <a:pt x="297" y="190"/>
                  </a:lnTo>
                  <a:lnTo>
                    <a:pt x="295" y="173"/>
                  </a:lnTo>
                  <a:lnTo>
                    <a:pt x="295" y="152"/>
                  </a:lnTo>
                  <a:lnTo>
                    <a:pt x="301" y="130"/>
                  </a:lnTo>
                  <a:lnTo>
                    <a:pt x="311" y="106"/>
                  </a:lnTo>
                  <a:lnTo>
                    <a:pt x="297" y="102"/>
                  </a:lnTo>
                  <a:lnTo>
                    <a:pt x="280" y="97"/>
                  </a:lnTo>
                  <a:lnTo>
                    <a:pt x="266" y="91"/>
                  </a:lnTo>
                  <a:lnTo>
                    <a:pt x="252" y="83"/>
                  </a:lnTo>
                  <a:lnTo>
                    <a:pt x="240" y="71"/>
                  </a:lnTo>
                  <a:lnTo>
                    <a:pt x="232" y="56"/>
                  </a:lnTo>
                  <a:lnTo>
                    <a:pt x="227" y="37"/>
                  </a:lnTo>
                  <a:lnTo>
                    <a:pt x="226" y="15"/>
                  </a:lnTo>
                  <a:lnTo>
                    <a:pt x="217" y="16"/>
                  </a:lnTo>
                  <a:lnTo>
                    <a:pt x="208" y="17"/>
                  </a:lnTo>
                  <a:lnTo>
                    <a:pt x="199" y="19"/>
                  </a:lnTo>
                  <a:lnTo>
                    <a:pt x="190" y="17"/>
                  </a:lnTo>
                  <a:lnTo>
                    <a:pt x="180" y="16"/>
                  </a:lnTo>
                  <a:lnTo>
                    <a:pt x="170" y="13"/>
                  </a:lnTo>
                  <a:lnTo>
                    <a:pt x="159" y="7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69" name="Freeform 343"/>
            <p:cNvSpPr>
              <a:spLocks/>
            </p:cNvSpPr>
            <p:nvPr/>
          </p:nvSpPr>
          <p:spPr bwMode="auto">
            <a:xfrm>
              <a:off x="1383" y="1683"/>
              <a:ext cx="285" cy="352"/>
            </a:xfrm>
            <a:custGeom>
              <a:avLst/>
              <a:gdLst>
                <a:gd name="T0" fmla="*/ 241 w 285"/>
                <a:gd name="T1" fmla="*/ 171 h 352"/>
                <a:gd name="T2" fmla="*/ 204 w 285"/>
                <a:gd name="T3" fmla="*/ 173 h 352"/>
                <a:gd name="T4" fmla="*/ 155 w 285"/>
                <a:gd name="T5" fmla="*/ 189 h 352"/>
                <a:gd name="T6" fmla="*/ 109 w 285"/>
                <a:gd name="T7" fmla="*/ 230 h 352"/>
                <a:gd name="T8" fmla="*/ 83 w 285"/>
                <a:gd name="T9" fmla="*/ 292 h 352"/>
                <a:gd name="T10" fmla="*/ 63 w 285"/>
                <a:gd name="T11" fmla="*/ 331 h 352"/>
                <a:gd name="T12" fmla="*/ 44 w 285"/>
                <a:gd name="T13" fmla="*/ 340 h 352"/>
                <a:gd name="T14" fmla="*/ 30 w 285"/>
                <a:gd name="T15" fmla="*/ 343 h 352"/>
                <a:gd name="T16" fmla="*/ 16 w 285"/>
                <a:gd name="T17" fmla="*/ 346 h 352"/>
                <a:gd name="T18" fmla="*/ 6 w 285"/>
                <a:gd name="T19" fmla="*/ 350 h 352"/>
                <a:gd name="T20" fmla="*/ 1 w 285"/>
                <a:gd name="T21" fmla="*/ 350 h 352"/>
                <a:gd name="T22" fmla="*/ 0 w 285"/>
                <a:gd name="T23" fmla="*/ 349 h 352"/>
                <a:gd name="T24" fmla="*/ 24 w 285"/>
                <a:gd name="T25" fmla="*/ 335 h 352"/>
                <a:gd name="T26" fmla="*/ 53 w 285"/>
                <a:gd name="T27" fmla="*/ 300 h 352"/>
                <a:gd name="T28" fmla="*/ 66 w 285"/>
                <a:gd name="T29" fmla="*/ 258 h 352"/>
                <a:gd name="T30" fmla="*/ 71 w 285"/>
                <a:gd name="T31" fmla="*/ 221 h 352"/>
                <a:gd name="T32" fmla="*/ 69 w 285"/>
                <a:gd name="T33" fmla="*/ 196 h 352"/>
                <a:gd name="T34" fmla="*/ 63 w 285"/>
                <a:gd name="T35" fmla="*/ 167 h 352"/>
                <a:gd name="T36" fmla="*/ 68 w 285"/>
                <a:gd name="T37" fmla="*/ 149 h 352"/>
                <a:gd name="T38" fmla="*/ 90 w 285"/>
                <a:gd name="T39" fmla="*/ 134 h 352"/>
                <a:gd name="T40" fmla="*/ 109 w 285"/>
                <a:gd name="T41" fmla="*/ 109 h 352"/>
                <a:gd name="T42" fmla="*/ 117 w 285"/>
                <a:gd name="T43" fmla="*/ 78 h 352"/>
                <a:gd name="T44" fmla="*/ 125 w 285"/>
                <a:gd name="T45" fmla="*/ 60 h 352"/>
                <a:gd name="T46" fmla="*/ 158 w 285"/>
                <a:gd name="T47" fmla="*/ 50 h 352"/>
                <a:gd name="T48" fmla="*/ 193 w 285"/>
                <a:gd name="T49" fmla="*/ 32 h 352"/>
                <a:gd name="T50" fmla="*/ 223 w 285"/>
                <a:gd name="T51" fmla="*/ 12 h 352"/>
                <a:gd name="T52" fmla="*/ 232 w 285"/>
                <a:gd name="T53" fmla="*/ 13 h 352"/>
                <a:gd name="T54" fmla="*/ 236 w 285"/>
                <a:gd name="T55" fmla="*/ 47 h 352"/>
                <a:gd name="T56" fmla="*/ 250 w 285"/>
                <a:gd name="T57" fmla="*/ 80 h 352"/>
                <a:gd name="T58" fmla="*/ 272 w 285"/>
                <a:gd name="T59" fmla="*/ 108 h 352"/>
                <a:gd name="T60" fmla="*/ 276 w 285"/>
                <a:gd name="T61" fmla="*/ 118 h 352"/>
                <a:gd name="T62" fmla="*/ 258 w 285"/>
                <a:gd name="T63" fmla="*/ 125 h 352"/>
                <a:gd name="T64" fmla="*/ 245 w 285"/>
                <a:gd name="T65" fmla="*/ 139 h 352"/>
                <a:gd name="T66" fmla="*/ 244 w 285"/>
                <a:gd name="T67" fmla="*/ 159 h 3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5"/>
                <a:gd name="T103" fmla="*/ 0 h 352"/>
                <a:gd name="T104" fmla="*/ 285 w 285"/>
                <a:gd name="T105" fmla="*/ 352 h 35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5" h="352">
                  <a:moveTo>
                    <a:pt x="250" y="171"/>
                  </a:moveTo>
                  <a:lnTo>
                    <a:pt x="241" y="171"/>
                  </a:lnTo>
                  <a:lnTo>
                    <a:pt x="224" y="171"/>
                  </a:lnTo>
                  <a:lnTo>
                    <a:pt x="204" y="173"/>
                  </a:lnTo>
                  <a:lnTo>
                    <a:pt x="180" y="179"/>
                  </a:lnTo>
                  <a:lnTo>
                    <a:pt x="155" y="189"/>
                  </a:lnTo>
                  <a:lnTo>
                    <a:pt x="131" y="205"/>
                  </a:lnTo>
                  <a:lnTo>
                    <a:pt x="109" y="230"/>
                  </a:lnTo>
                  <a:lnTo>
                    <a:pt x="93" y="263"/>
                  </a:lnTo>
                  <a:lnTo>
                    <a:pt x="83" y="292"/>
                  </a:lnTo>
                  <a:lnTo>
                    <a:pt x="74" y="316"/>
                  </a:lnTo>
                  <a:lnTo>
                    <a:pt x="63" y="331"/>
                  </a:lnTo>
                  <a:lnTo>
                    <a:pt x="52" y="338"/>
                  </a:lnTo>
                  <a:lnTo>
                    <a:pt x="44" y="340"/>
                  </a:lnTo>
                  <a:lnTo>
                    <a:pt x="37" y="341"/>
                  </a:lnTo>
                  <a:lnTo>
                    <a:pt x="30" y="343"/>
                  </a:lnTo>
                  <a:lnTo>
                    <a:pt x="24" y="344"/>
                  </a:lnTo>
                  <a:lnTo>
                    <a:pt x="16" y="346"/>
                  </a:lnTo>
                  <a:lnTo>
                    <a:pt x="10" y="349"/>
                  </a:lnTo>
                  <a:lnTo>
                    <a:pt x="6" y="350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0" y="349"/>
                  </a:lnTo>
                  <a:lnTo>
                    <a:pt x="0" y="347"/>
                  </a:lnTo>
                  <a:lnTo>
                    <a:pt x="24" y="335"/>
                  </a:lnTo>
                  <a:lnTo>
                    <a:pt x="41" y="321"/>
                  </a:lnTo>
                  <a:lnTo>
                    <a:pt x="53" y="300"/>
                  </a:lnTo>
                  <a:lnTo>
                    <a:pt x="62" y="279"/>
                  </a:lnTo>
                  <a:lnTo>
                    <a:pt x="66" y="258"/>
                  </a:lnTo>
                  <a:lnTo>
                    <a:pt x="69" y="238"/>
                  </a:lnTo>
                  <a:lnTo>
                    <a:pt x="71" y="221"/>
                  </a:lnTo>
                  <a:lnTo>
                    <a:pt x="71" y="208"/>
                  </a:lnTo>
                  <a:lnTo>
                    <a:pt x="69" y="196"/>
                  </a:lnTo>
                  <a:lnTo>
                    <a:pt x="68" y="183"/>
                  </a:lnTo>
                  <a:lnTo>
                    <a:pt x="63" y="167"/>
                  </a:lnTo>
                  <a:lnTo>
                    <a:pt x="59" y="151"/>
                  </a:lnTo>
                  <a:lnTo>
                    <a:pt x="68" y="149"/>
                  </a:lnTo>
                  <a:lnTo>
                    <a:pt x="78" y="143"/>
                  </a:lnTo>
                  <a:lnTo>
                    <a:pt x="90" y="134"/>
                  </a:lnTo>
                  <a:lnTo>
                    <a:pt x="100" y="122"/>
                  </a:lnTo>
                  <a:lnTo>
                    <a:pt x="109" y="109"/>
                  </a:lnTo>
                  <a:lnTo>
                    <a:pt x="115" y="94"/>
                  </a:lnTo>
                  <a:lnTo>
                    <a:pt x="117" y="78"/>
                  </a:lnTo>
                  <a:lnTo>
                    <a:pt x="114" y="62"/>
                  </a:lnTo>
                  <a:lnTo>
                    <a:pt x="125" y="60"/>
                  </a:lnTo>
                  <a:lnTo>
                    <a:pt x="142" y="57"/>
                  </a:lnTo>
                  <a:lnTo>
                    <a:pt x="158" y="50"/>
                  </a:lnTo>
                  <a:lnTo>
                    <a:pt x="177" y="43"/>
                  </a:lnTo>
                  <a:lnTo>
                    <a:pt x="193" y="32"/>
                  </a:lnTo>
                  <a:lnTo>
                    <a:pt x="210" y="22"/>
                  </a:lnTo>
                  <a:lnTo>
                    <a:pt x="223" y="12"/>
                  </a:lnTo>
                  <a:lnTo>
                    <a:pt x="232" y="0"/>
                  </a:lnTo>
                  <a:lnTo>
                    <a:pt x="232" y="13"/>
                  </a:lnTo>
                  <a:lnTo>
                    <a:pt x="233" y="29"/>
                  </a:lnTo>
                  <a:lnTo>
                    <a:pt x="236" y="47"/>
                  </a:lnTo>
                  <a:lnTo>
                    <a:pt x="242" y="63"/>
                  </a:lnTo>
                  <a:lnTo>
                    <a:pt x="250" y="80"/>
                  </a:lnTo>
                  <a:lnTo>
                    <a:pt x="260" y="94"/>
                  </a:lnTo>
                  <a:lnTo>
                    <a:pt x="272" y="108"/>
                  </a:lnTo>
                  <a:lnTo>
                    <a:pt x="285" y="117"/>
                  </a:lnTo>
                  <a:lnTo>
                    <a:pt x="276" y="118"/>
                  </a:lnTo>
                  <a:lnTo>
                    <a:pt x="267" y="121"/>
                  </a:lnTo>
                  <a:lnTo>
                    <a:pt x="258" y="125"/>
                  </a:lnTo>
                  <a:lnTo>
                    <a:pt x="251" y="131"/>
                  </a:lnTo>
                  <a:lnTo>
                    <a:pt x="245" y="139"/>
                  </a:lnTo>
                  <a:lnTo>
                    <a:pt x="244" y="148"/>
                  </a:lnTo>
                  <a:lnTo>
                    <a:pt x="244" y="159"/>
                  </a:lnTo>
                  <a:lnTo>
                    <a:pt x="250" y="17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0" name="Freeform 344"/>
            <p:cNvSpPr>
              <a:spLocks/>
            </p:cNvSpPr>
            <p:nvPr/>
          </p:nvSpPr>
          <p:spPr bwMode="auto">
            <a:xfrm>
              <a:off x="1289" y="1689"/>
              <a:ext cx="168" cy="341"/>
            </a:xfrm>
            <a:custGeom>
              <a:avLst/>
              <a:gdLst>
                <a:gd name="T0" fmla="*/ 91 w 168"/>
                <a:gd name="T1" fmla="*/ 337 h 341"/>
                <a:gd name="T2" fmla="*/ 79 w 168"/>
                <a:gd name="T3" fmla="*/ 325 h 341"/>
                <a:gd name="T4" fmla="*/ 63 w 168"/>
                <a:gd name="T5" fmla="*/ 326 h 341"/>
                <a:gd name="T6" fmla="*/ 53 w 168"/>
                <a:gd name="T7" fmla="*/ 320 h 341"/>
                <a:gd name="T8" fmla="*/ 56 w 168"/>
                <a:gd name="T9" fmla="*/ 312 h 341"/>
                <a:gd name="T10" fmla="*/ 66 w 168"/>
                <a:gd name="T11" fmla="*/ 301 h 341"/>
                <a:gd name="T12" fmla="*/ 82 w 168"/>
                <a:gd name="T13" fmla="*/ 298 h 341"/>
                <a:gd name="T14" fmla="*/ 97 w 168"/>
                <a:gd name="T15" fmla="*/ 292 h 341"/>
                <a:gd name="T16" fmla="*/ 103 w 168"/>
                <a:gd name="T17" fmla="*/ 283 h 341"/>
                <a:gd name="T18" fmla="*/ 104 w 168"/>
                <a:gd name="T19" fmla="*/ 276 h 341"/>
                <a:gd name="T20" fmla="*/ 104 w 168"/>
                <a:gd name="T21" fmla="*/ 269 h 341"/>
                <a:gd name="T22" fmla="*/ 100 w 168"/>
                <a:gd name="T23" fmla="*/ 263 h 341"/>
                <a:gd name="T24" fmla="*/ 93 w 168"/>
                <a:gd name="T25" fmla="*/ 255 h 341"/>
                <a:gd name="T26" fmla="*/ 73 w 168"/>
                <a:gd name="T27" fmla="*/ 255 h 341"/>
                <a:gd name="T28" fmla="*/ 62 w 168"/>
                <a:gd name="T29" fmla="*/ 263 h 341"/>
                <a:gd name="T30" fmla="*/ 62 w 168"/>
                <a:gd name="T31" fmla="*/ 273 h 341"/>
                <a:gd name="T32" fmla="*/ 56 w 168"/>
                <a:gd name="T33" fmla="*/ 283 h 341"/>
                <a:gd name="T34" fmla="*/ 44 w 168"/>
                <a:gd name="T35" fmla="*/ 292 h 341"/>
                <a:gd name="T36" fmla="*/ 38 w 168"/>
                <a:gd name="T37" fmla="*/ 294 h 341"/>
                <a:gd name="T38" fmla="*/ 33 w 168"/>
                <a:gd name="T39" fmla="*/ 289 h 341"/>
                <a:gd name="T40" fmla="*/ 33 w 168"/>
                <a:gd name="T41" fmla="*/ 282 h 341"/>
                <a:gd name="T42" fmla="*/ 38 w 168"/>
                <a:gd name="T43" fmla="*/ 267 h 341"/>
                <a:gd name="T44" fmla="*/ 45 w 168"/>
                <a:gd name="T45" fmla="*/ 258 h 341"/>
                <a:gd name="T46" fmla="*/ 54 w 168"/>
                <a:gd name="T47" fmla="*/ 247 h 341"/>
                <a:gd name="T48" fmla="*/ 56 w 168"/>
                <a:gd name="T49" fmla="*/ 239 h 341"/>
                <a:gd name="T50" fmla="*/ 56 w 168"/>
                <a:gd name="T51" fmla="*/ 235 h 341"/>
                <a:gd name="T52" fmla="*/ 53 w 168"/>
                <a:gd name="T53" fmla="*/ 227 h 341"/>
                <a:gd name="T54" fmla="*/ 44 w 168"/>
                <a:gd name="T55" fmla="*/ 220 h 341"/>
                <a:gd name="T56" fmla="*/ 31 w 168"/>
                <a:gd name="T57" fmla="*/ 215 h 341"/>
                <a:gd name="T58" fmla="*/ 23 w 168"/>
                <a:gd name="T59" fmla="*/ 217 h 341"/>
                <a:gd name="T60" fmla="*/ 17 w 168"/>
                <a:gd name="T61" fmla="*/ 220 h 341"/>
                <a:gd name="T62" fmla="*/ 11 w 168"/>
                <a:gd name="T63" fmla="*/ 224 h 341"/>
                <a:gd name="T64" fmla="*/ 0 w 168"/>
                <a:gd name="T65" fmla="*/ 195 h 341"/>
                <a:gd name="T66" fmla="*/ 16 w 168"/>
                <a:gd name="T67" fmla="*/ 128 h 341"/>
                <a:gd name="T68" fmla="*/ 62 w 168"/>
                <a:gd name="T69" fmla="*/ 68 h 341"/>
                <a:gd name="T70" fmla="*/ 118 w 168"/>
                <a:gd name="T71" fmla="*/ 23 h 341"/>
                <a:gd name="T72" fmla="*/ 152 w 168"/>
                <a:gd name="T73" fmla="*/ 7 h 341"/>
                <a:gd name="T74" fmla="*/ 168 w 168"/>
                <a:gd name="T75" fmla="*/ 0 h 341"/>
                <a:gd name="T76" fmla="*/ 155 w 168"/>
                <a:gd name="T77" fmla="*/ 22 h 341"/>
                <a:gd name="T78" fmla="*/ 138 w 168"/>
                <a:gd name="T79" fmla="*/ 60 h 341"/>
                <a:gd name="T80" fmla="*/ 138 w 168"/>
                <a:gd name="T81" fmla="*/ 93 h 341"/>
                <a:gd name="T82" fmla="*/ 147 w 168"/>
                <a:gd name="T83" fmla="*/ 125 h 341"/>
                <a:gd name="T84" fmla="*/ 157 w 168"/>
                <a:gd name="T85" fmla="*/ 161 h 341"/>
                <a:gd name="T86" fmla="*/ 163 w 168"/>
                <a:gd name="T87" fmla="*/ 190 h 341"/>
                <a:gd name="T88" fmla="*/ 165 w 168"/>
                <a:gd name="T89" fmla="*/ 215 h 341"/>
                <a:gd name="T90" fmla="*/ 160 w 168"/>
                <a:gd name="T91" fmla="*/ 252 h 341"/>
                <a:gd name="T92" fmla="*/ 147 w 168"/>
                <a:gd name="T93" fmla="*/ 294 h 341"/>
                <a:gd name="T94" fmla="*/ 118 w 168"/>
                <a:gd name="T95" fmla="*/ 329 h 3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"/>
                <a:gd name="T145" fmla="*/ 0 h 341"/>
                <a:gd name="T146" fmla="*/ 168 w 168"/>
                <a:gd name="T147" fmla="*/ 341 h 3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" h="341">
                  <a:moveTo>
                    <a:pt x="94" y="341"/>
                  </a:moveTo>
                  <a:lnTo>
                    <a:pt x="91" y="337"/>
                  </a:lnTo>
                  <a:lnTo>
                    <a:pt x="87" y="329"/>
                  </a:lnTo>
                  <a:lnTo>
                    <a:pt x="79" y="325"/>
                  </a:lnTo>
                  <a:lnTo>
                    <a:pt x="69" y="325"/>
                  </a:lnTo>
                  <a:lnTo>
                    <a:pt x="63" y="326"/>
                  </a:lnTo>
                  <a:lnTo>
                    <a:pt x="57" y="325"/>
                  </a:lnTo>
                  <a:lnTo>
                    <a:pt x="53" y="320"/>
                  </a:lnTo>
                  <a:lnTo>
                    <a:pt x="50" y="317"/>
                  </a:lnTo>
                  <a:lnTo>
                    <a:pt x="56" y="312"/>
                  </a:lnTo>
                  <a:lnTo>
                    <a:pt x="60" y="306"/>
                  </a:lnTo>
                  <a:lnTo>
                    <a:pt x="66" y="301"/>
                  </a:lnTo>
                  <a:lnTo>
                    <a:pt x="70" y="297"/>
                  </a:lnTo>
                  <a:lnTo>
                    <a:pt x="82" y="298"/>
                  </a:lnTo>
                  <a:lnTo>
                    <a:pt x="91" y="295"/>
                  </a:lnTo>
                  <a:lnTo>
                    <a:pt x="97" y="292"/>
                  </a:lnTo>
                  <a:lnTo>
                    <a:pt x="101" y="286"/>
                  </a:lnTo>
                  <a:lnTo>
                    <a:pt x="103" y="283"/>
                  </a:lnTo>
                  <a:lnTo>
                    <a:pt x="104" y="279"/>
                  </a:lnTo>
                  <a:lnTo>
                    <a:pt x="104" y="276"/>
                  </a:lnTo>
                  <a:lnTo>
                    <a:pt x="104" y="272"/>
                  </a:lnTo>
                  <a:lnTo>
                    <a:pt x="104" y="269"/>
                  </a:lnTo>
                  <a:lnTo>
                    <a:pt x="103" y="266"/>
                  </a:lnTo>
                  <a:lnTo>
                    <a:pt x="100" y="263"/>
                  </a:lnTo>
                  <a:lnTo>
                    <a:pt x="98" y="260"/>
                  </a:lnTo>
                  <a:lnTo>
                    <a:pt x="93" y="255"/>
                  </a:lnTo>
                  <a:lnTo>
                    <a:pt x="84" y="254"/>
                  </a:lnTo>
                  <a:lnTo>
                    <a:pt x="73" y="255"/>
                  </a:lnTo>
                  <a:lnTo>
                    <a:pt x="66" y="258"/>
                  </a:lnTo>
                  <a:lnTo>
                    <a:pt x="62" y="263"/>
                  </a:lnTo>
                  <a:lnTo>
                    <a:pt x="62" y="267"/>
                  </a:lnTo>
                  <a:lnTo>
                    <a:pt x="62" y="273"/>
                  </a:lnTo>
                  <a:lnTo>
                    <a:pt x="62" y="278"/>
                  </a:lnTo>
                  <a:lnTo>
                    <a:pt x="56" y="283"/>
                  </a:lnTo>
                  <a:lnTo>
                    <a:pt x="50" y="288"/>
                  </a:lnTo>
                  <a:lnTo>
                    <a:pt x="44" y="292"/>
                  </a:lnTo>
                  <a:lnTo>
                    <a:pt x="41" y="295"/>
                  </a:lnTo>
                  <a:lnTo>
                    <a:pt x="38" y="294"/>
                  </a:lnTo>
                  <a:lnTo>
                    <a:pt x="36" y="291"/>
                  </a:lnTo>
                  <a:lnTo>
                    <a:pt x="33" y="289"/>
                  </a:lnTo>
                  <a:lnTo>
                    <a:pt x="31" y="288"/>
                  </a:lnTo>
                  <a:lnTo>
                    <a:pt x="33" y="282"/>
                  </a:lnTo>
                  <a:lnTo>
                    <a:pt x="36" y="275"/>
                  </a:lnTo>
                  <a:lnTo>
                    <a:pt x="38" y="267"/>
                  </a:lnTo>
                  <a:lnTo>
                    <a:pt x="39" y="263"/>
                  </a:lnTo>
                  <a:lnTo>
                    <a:pt x="45" y="258"/>
                  </a:lnTo>
                  <a:lnTo>
                    <a:pt x="50" y="254"/>
                  </a:lnTo>
                  <a:lnTo>
                    <a:pt x="54" y="247"/>
                  </a:lnTo>
                  <a:lnTo>
                    <a:pt x="56" y="241"/>
                  </a:lnTo>
                  <a:lnTo>
                    <a:pt x="56" y="239"/>
                  </a:lnTo>
                  <a:lnTo>
                    <a:pt x="56" y="236"/>
                  </a:lnTo>
                  <a:lnTo>
                    <a:pt x="56" y="235"/>
                  </a:lnTo>
                  <a:lnTo>
                    <a:pt x="56" y="233"/>
                  </a:lnTo>
                  <a:lnTo>
                    <a:pt x="53" y="227"/>
                  </a:lnTo>
                  <a:lnTo>
                    <a:pt x="48" y="223"/>
                  </a:lnTo>
                  <a:lnTo>
                    <a:pt x="44" y="220"/>
                  </a:lnTo>
                  <a:lnTo>
                    <a:pt x="35" y="217"/>
                  </a:lnTo>
                  <a:lnTo>
                    <a:pt x="31" y="215"/>
                  </a:lnTo>
                  <a:lnTo>
                    <a:pt x="28" y="215"/>
                  </a:lnTo>
                  <a:lnTo>
                    <a:pt x="23" y="217"/>
                  </a:lnTo>
                  <a:lnTo>
                    <a:pt x="20" y="218"/>
                  </a:lnTo>
                  <a:lnTo>
                    <a:pt x="17" y="220"/>
                  </a:lnTo>
                  <a:lnTo>
                    <a:pt x="14" y="223"/>
                  </a:lnTo>
                  <a:lnTo>
                    <a:pt x="11" y="224"/>
                  </a:lnTo>
                  <a:lnTo>
                    <a:pt x="8" y="227"/>
                  </a:lnTo>
                  <a:lnTo>
                    <a:pt x="0" y="195"/>
                  </a:lnTo>
                  <a:lnTo>
                    <a:pt x="2" y="162"/>
                  </a:lnTo>
                  <a:lnTo>
                    <a:pt x="16" y="128"/>
                  </a:lnTo>
                  <a:lnTo>
                    <a:pt x="36" y="97"/>
                  </a:lnTo>
                  <a:lnTo>
                    <a:pt x="62" y="68"/>
                  </a:lnTo>
                  <a:lnTo>
                    <a:pt x="90" y="43"/>
                  </a:lnTo>
                  <a:lnTo>
                    <a:pt x="118" y="23"/>
                  </a:lnTo>
                  <a:lnTo>
                    <a:pt x="144" y="10"/>
                  </a:lnTo>
                  <a:lnTo>
                    <a:pt x="152" y="7"/>
                  </a:lnTo>
                  <a:lnTo>
                    <a:pt x="162" y="1"/>
                  </a:lnTo>
                  <a:lnTo>
                    <a:pt x="168" y="0"/>
                  </a:lnTo>
                  <a:lnTo>
                    <a:pt x="165" y="7"/>
                  </a:lnTo>
                  <a:lnTo>
                    <a:pt x="155" y="22"/>
                  </a:lnTo>
                  <a:lnTo>
                    <a:pt x="144" y="40"/>
                  </a:lnTo>
                  <a:lnTo>
                    <a:pt x="138" y="60"/>
                  </a:lnTo>
                  <a:lnTo>
                    <a:pt x="137" y="81"/>
                  </a:lnTo>
                  <a:lnTo>
                    <a:pt x="138" y="93"/>
                  </a:lnTo>
                  <a:lnTo>
                    <a:pt x="143" y="108"/>
                  </a:lnTo>
                  <a:lnTo>
                    <a:pt x="147" y="125"/>
                  </a:lnTo>
                  <a:lnTo>
                    <a:pt x="153" y="145"/>
                  </a:lnTo>
                  <a:lnTo>
                    <a:pt x="157" y="161"/>
                  </a:lnTo>
                  <a:lnTo>
                    <a:pt x="162" y="177"/>
                  </a:lnTo>
                  <a:lnTo>
                    <a:pt x="163" y="190"/>
                  </a:lnTo>
                  <a:lnTo>
                    <a:pt x="165" y="202"/>
                  </a:lnTo>
                  <a:lnTo>
                    <a:pt x="165" y="215"/>
                  </a:lnTo>
                  <a:lnTo>
                    <a:pt x="163" y="232"/>
                  </a:lnTo>
                  <a:lnTo>
                    <a:pt x="160" y="252"/>
                  </a:lnTo>
                  <a:lnTo>
                    <a:pt x="156" y="273"/>
                  </a:lnTo>
                  <a:lnTo>
                    <a:pt x="147" y="294"/>
                  </a:lnTo>
                  <a:lnTo>
                    <a:pt x="135" y="315"/>
                  </a:lnTo>
                  <a:lnTo>
                    <a:pt x="118" y="329"/>
                  </a:lnTo>
                  <a:lnTo>
                    <a:pt x="94" y="34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1" name="Freeform 345"/>
            <p:cNvSpPr>
              <a:spLocks/>
            </p:cNvSpPr>
            <p:nvPr/>
          </p:nvSpPr>
          <p:spPr bwMode="auto">
            <a:xfrm>
              <a:off x="1026" y="1854"/>
              <a:ext cx="821" cy="577"/>
            </a:xfrm>
            <a:custGeom>
              <a:avLst/>
              <a:gdLst>
                <a:gd name="T0" fmla="*/ 379 w 821"/>
                <a:gd name="T1" fmla="*/ 492 h 577"/>
                <a:gd name="T2" fmla="*/ 335 w 821"/>
                <a:gd name="T3" fmla="*/ 569 h 577"/>
                <a:gd name="T4" fmla="*/ 296 w 821"/>
                <a:gd name="T5" fmla="*/ 503 h 577"/>
                <a:gd name="T6" fmla="*/ 249 w 821"/>
                <a:gd name="T7" fmla="*/ 453 h 577"/>
                <a:gd name="T8" fmla="*/ 233 w 821"/>
                <a:gd name="T9" fmla="*/ 330 h 577"/>
                <a:gd name="T10" fmla="*/ 265 w 821"/>
                <a:gd name="T11" fmla="*/ 272 h 577"/>
                <a:gd name="T12" fmla="*/ 294 w 821"/>
                <a:gd name="T13" fmla="*/ 215 h 577"/>
                <a:gd name="T14" fmla="*/ 276 w 821"/>
                <a:gd name="T15" fmla="*/ 225 h 577"/>
                <a:gd name="T16" fmla="*/ 254 w 821"/>
                <a:gd name="T17" fmla="*/ 278 h 577"/>
                <a:gd name="T18" fmla="*/ 168 w 821"/>
                <a:gd name="T19" fmla="*/ 346 h 577"/>
                <a:gd name="T20" fmla="*/ 103 w 821"/>
                <a:gd name="T21" fmla="*/ 352 h 577"/>
                <a:gd name="T22" fmla="*/ 62 w 821"/>
                <a:gd name="T23" fmla="*/ 336 h 577"/>
                <a:gd name="T24" fmla="*/ 0 w 821"/>
                <a:gd name="T25" fmla="*/ 308 h 577"/>
                <a:gd name="T26" fmla="*/ 51 w 821"/>
                <a:gd name="T27" fmla="*/ 290 h 577"/>
                <a:gd name="T28" fmla="*/ 96 w 821"/>
                <a:gd name="T29" fmla="*/ 234 h 577"/>
                <a:gd name="T30" fmla="*/ 184 w 821"/>
                <a:gd name="T31" fmla="*/ 176 h 577"/>
                <a:gd name="T32" fmla="*/ 240 w 821"/>
                <a:gd name="T33" fmla="*/ 179 h 577"/>
                <a:gd name="T34" fmla="*/ 251 w 821"/>
                <a:gd name="T35" fmla="*/ 184 h 577"/>
                <a:gd name="T36" fmla="*/ 239 w 821"/>
                <a:gd name="T37" fmla="*/ 213 h 577"/>
                <a:gd name="T38" fmla="*/ 246 w 821"/>
                <a:gd name="T39" fmla="*/ 220 h 577"/>
                <a:gd name="T40" fmla="*/ 274 w 821"/>
                <a:gd name="T41" fmla="*/ 213 h 577"/>
                <a:gd name="T42" fmla="*/ 271 w 821"/>
                <a:gd name="T43" fmla="*/ 178 h 577"/>
                <a:gd name="T44" fmla="*/ 280 w 821"/>
                <a:gd name="T45" fmla="*/ 176 h 577"/>
                <a:gd name="T46" fmla="*/ 298 w 821"/>
                <a:gd name="T47" fmla="*/ 198 h 577"/>
                <a:gd name="T48" fmla="*/ 335 w 821"/>
                <a:gd name="T49" fmla="*/ 203 h 577"/>
                <a:gd name="T50" fmla="*/ 363 w 821"/>
                <a:gd name="T51" fmla="*/ 179 h 577"/>
                <a:gd name="T52" fmla="*/ 394 w 821"/>
                <a:gd name="T53" fmla="*/ 170 h 577"/>
                <a:gd name="T54" fmla="*/ 440 w 821"/>
                <a:gd name="T55" fmla="*/ 121 h 577"/>
                <a:gd name="T56" fmla="*/ 537 w 821"/>
                <a:gd name="T57" fmla="*/ 8 h 577"/>
                <a:gd name="T58" fmla="*/ 614 w 821"/>
                <a:gd name="T59" fmla="*/ 0 h 577"/>
                <a:gd name="T60" fmla="*/ 676 w 821"/>
                <a:gd name="T61" fmla="*/ 12 h 577"/>
                <a:gd name="T62" fmla="*/ 742 w 821"/>
                <a:gd name="T63" fmla="*/ 36 h 577"/>
                <a:gd name="T64" fmla="*/ 807 w 821"/>
                <a:gd name="T65" fmla="*/ 39 h 577"/>
                <a:gd name="T66" fmla="*/ 797 w 821"/>
                <a:gd name="T67" fmla="*/ 73 h 577"/>
                <a:gd name="T68" fmla="*/ 708 w 821"/>
                <a:gd name="T69" fmla="*/ 179 h 577"/>
                <a:gd name="T70" fmla="*/ 629 w 821"/>
                <a:gd name="T71" fmla="*/ 216 h 577"/>
                <a:gd name="T72" fmla="*/ 545 w 821"/>
                <a:gd name="T73" fmla="*/ 235 h 577"/>
                <a:gd name="T74" fmla="*/ 466 w 821"/>
                <a:gd name="T75" fmla="*/ 216 h 577"/>
                <a:gd name="T76" fmla="*/ 425 w 821"/>
                <a:gd name="T77" fmla="*/ 194 h 577"/>
                <a:gd name="T78" fmla="*/ 394 w 821"/>
                <a:gd name="T79" fmla="*/ 185 h 577"/>
                <a:gd name="T80" fmla="*/ 363 w 821"/>
                <a:gd name="T81" fmla="*/ 194 h 577"/>
                <a:gd name="T82" fmla="*/ 366 w 821"/>
                <a:gd name="T83" fmla="*/ 210 h 577"/>
                <a:gd name="T84" fmla="*/ 401 w 821"/>
                <a:gd name="T85" fmla="*/ 207 h 577"/>
                <a:gd name="T86" fmla="*/ 444 w 821"/>
                <a:gd name="T87" fmla="*/ 204 h 577"/>
                <a:gd name="T88" fmla="*/ 524 w 821"/>
                <a:gd name="T89" fmla="*/ 234 h 577"/>
                <a:gd name="T90" fmla="*/ 595 w 821"/>
                <a:gd name="T91" fmla="*/ 318 h 577"/>
                <a:gd name="T92" fmla="*/ 617 w 821"/>
                <a:gd name="T93" fmla="*/ 420 h 577"/>
                <a:gd name="T94" fmla="*/ 574 w 821"/>
                <a:gd name="T95" fmla="*/ 420 h 577"/>
                <a:gd name="T96" fmla="*/ 477 w 821"/>
                <a:gd name="T97" fmla="*/ 392 h 577"/>
                <a:gd name="T98" fmla="*/ 418 w 821"/>
                <a:gd name="T99" fmla="*/ 374 h 577"/>
                <a:gd name="T100" fmla="*/ 370 w 821"/>
                <a:gd name="T101" fmla="*/ 300 h 577"/>
                <a:gd name="T102" fmla="*/ 356 w 821"/>
                <a:gd name="T103" fmla="*/ 232 h 577"/>
                <a:gd name="T104" fmla="*/ 322 w 821"/>
                <a:gd name="T105" fmla="*/ 209 h 577"/>
                <a:gd name="T106" fmla="*/ 302 w 821"/>
                <a:gd name="T107" fmla="*/ 213 h 577"/>
                <a:gd name="T108" fmla="*/ 322 w 821"/>
                <a:gd name="T109" fmla="*/ 246 h 577"/>
                <a:gd name="T110" fmla="*/ 382 w 821"/>
                <a:gd name="T111" fmla="*/ 318 h 5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21"/>
                <a:gd name="T169" fmla="*/ 0 h 577"/>
                <a:gd name="T170" fmla="*/ 821 w 821"/>
                <a:gd name="T171" fmla="*/ 577 h 5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21" h="577">
                  <a:moveTo>
                    <a:pt x="391" y="340"/>
                  </a:moveTo>
                  <a:lnTo>
                    <a:pt x="398" y="382"/>
                  </a:lnTo>
                  <a:lnTo>
                    <a:pt x="398" y="423"/>
                  </a:lnTo>
                  <a:lnTo>
                    <a:pt x="392" y="463"/>
                  </a:lnTo>
                  <a:lnTo>
                    <a:pt x="379" y="492"/>
                  </a:lnTo>
                  <a:lnTo>
                    <a:pt x="364" y="515"/>
                  </a:lnTo>
                  <a:lnTo>
                    <a:pt x="353" y="534"/>
                  </a:lnTo>
                  <a:lnTo>
                    <a:pt x="344" y="555"/>
                  </a:lnTo>
                  <a:lnTo>
                    <a:pt x="336" y="577"/>
                  </a:lnTo>
                  <a:lnTo>
                    <a:pt x="335" y="569"/>
                  </a:lnTo>
                  <a:lnTo>
                    <a:pt x="330" y="557"/>
                  </a:lnTo>
                  <a:lnTo>
                    <a:pt x="325" y="544"/>
                  </a:lnTo>
                  <a:lnTo>
                    <a:pt x="316" y="531"/>
                  </a:lnTo>
                  <a:lnTo>
                    <a:pt x="307" y="516"/>
                  </a:lnTo>
                  <a:lnTo>
                    <a:pt x="296" y="503"/>
                  </a:lnTo>
                  <a:lnTo>
                    <a:pt x="286" y="489"/>
                  </a:lnTo>
                  <a:lnTo>
                    <a:pt x="276" y="481"/>
                  </a:lnTo>
                  <a:lnTo>
                    <a:pt x="265" y="472"/>
                  </a:lnTo>
                  <a:lnTo>
                    <a:pt x="257" y="461"/>
                  </a:lnTo>
                  <a:lnTo>
                    <a:pt x="249" y="453"/>
                  </a:lnTo>
                  <a:lnTo>
                    <a:pt x="243" y="442"/>
                  </a:lnTo>
                  <a:lnTo>
                    <a:pt x="232" y="410"/>
                  </a:lnTo>
                  <a:lnTo>
                    <a:pt x="229" y="379"/>
                  </a:lnTo>
                  <a:lnTo>
                    <a:pt x="230" y="351"/>
                  </a:lnTo>
                  <a:lnTo>
                    <a:pt x="233" y="330"/>
                  </a:lnTo>
                  <a:lnTo>
                    <a:pt x="236" y="318"/>
                  </a:lnTo>
                  <a:lnTo>
                    <a:pt x="242" y="306"/>
                  </a:lnTo>
                  <a:lnTo>
                    <a:pt x="249" y="296"/>
                  </a:lnTo>
                  <a:lnTo>
                    <a:pt x="258" y="284"/>
                  </a:lnTo>
                  <a:lnTo>
                    <a:pt x="265" y="272"/>
                  </a:lnTo>
                  <a:lnTo>
                    <a:pt x="274" y="259"/>
                  </a:lnTo>
                  <a:lnTo>
                    <a:pt x="283" y="246"/>
                  </a:lnTo>
                  <a:lnTo>
                    <a:pt x="291" y="232"/>
                  </a:lnTo>
                  <a:lnTo>
                    <a:pt x="294" y="223"/>
                  </a:lnTo>
                  <a:lnTo>
                    <a:pt x="294" y="215"/>
                  </a:lnTo>
                  <a:lnTo>
                    <a:pt x="292" y="207"/>
                  </a:lnTo>
                  <a:lnTo>
                    <a:pt x="289" y="206"/>
                  </a:lnTo>
                  <a:lnTo>
                    <a:pt x="283" y="210"/>
                  </a:lnTo>
                  <a:lnTo>
                    <a:pt x="279" y="216"/>
                  </a:lnTo>
                  <a:lnTo>
                    <a:pt x="276" y="225"/>
                  </a:lnTo>
                  <a:lnTo>
                    <a:pt x="273" y="232"/>
                  </a:lnTo>
                  <a:lnTo>
                    <a:pt x="270" y="246"/>
                  </a:lnTo>
                  <a:lnTo>
                    <a:pt x="265" y="257"/>
                  </a:lnTo>
                  <a:lnTo>
                    <a:pt x="260" y="268"/>
                  </a:lnTo>
                  <a:lnTo>
                    <a:pt x="254" y="278"/>
                  </a:lnTo>
                  <a:lnTo>
                    <a:pt x="240" y="297"/>
                  </a:lnTo>
                  <a:lnTo>
                    <a:pt x="224" y="314"/>
                  </a:lnTo>
                  <a:lnTo>
                    <a:pt x="206" y="328"/>
                  </a:lnTo>
                  <a:lnTo>
                    <a:pt x="187" y="339"/>
                  </a:lnTo>
                  <a:lnTo>
                    <a:pt x="168" y="346"/>
                  </a:lnTo>
                  <a:lnTo>
                    <a:pt x="149" y="352"/>
                  </a:lnTo>
                  <a:lnTo>
                    <a:pt x="131" y="353"/>
                  </a:lnTo>
                  <a:lnTo>
                    <a:pt x="113" y="353"/>
                  </a:lnTo>
                  <a:lnTo>
                    <a:pt x="107" y="353"/>
                  </a:lnTo>
                  <a:lnTo>
                    <a:pt x="103" y="352"/>
                  </a:lnTo>
                  <a:lnTo>
                    <a:pt x="97" y="351"/>
                  </a:lnTo>
                  <a:lnTo>
                    <a:pt x="93" y="349"/>
                  </a:lnTo>
                  <a:lnTo>
                    <a:pt x="82" y="346"/>
                  </a:lnTo>
                  <a:lnTo>
                    <a:pt x="72" y="342"/>
                  </a:lnTo>
                  <a:lnTo>
                    <a:pt x="62" y="336"/>
                  </a:lnTo>
                  <a:lnTo>
                    <a:pt x="51" y="331"/>
                  </a:lnTo>
                  <a:lnTo>
                    <a:pt x="40" y="325"/>
                  </a:lnTo>
                  <a:lnTo>
                    <a:pt x="28" y="319"/>
                  </a:lnTo>
                  <a:lnTo>
                    <a:pt x="14" y="314"/>
                  </a:lnTo>
                  <a:lnTo>
                    <a:pt x="0" y="308"/>
                  </a:lnTo>
                  <a:lnTo>
                    <a:pt x="9" y="305"/>
                  </a:lnTo>
                  <a:lnTo>
                    <a:pt x="17" y="302"/>
                  </a:lnTo>
                  <a:lnTo>
                    <a:pt x="29" y="299"/>
                  </a:lnTo>
                  <a:lnTo>
                    <a:pt x="41" y="294"/>
                  </a:lnTo>
                  <a:lnTo>
                    <a:pt x="51" y="290"/>
                  </a:lnTo>
                  <a:lnTo>
                    <a:pt x="62" y="283"/>
                  </a:lnTo>
                  <a:lnTo>
                    <a:pt x="71" y="275"/>
                  </a:lnTo>
                  <a:lnTo>
                    <a:pt x="76" y="265"/>
                  </a:lnTo>
                  <a:lnTo>
                    <a:pt x="84" y="250"/>
                  </a:lnTo>
                  <a:lnTo>
                    <a:pt x="96" y="234"/>
                  </a:lnTo>
                  <a:lnTo>
                    <a:pt x="109" y="218"/>
                  </a:lnTo>
                  <a:lnTo>
                    <a:pt x="127" y="201"/>
                  </a:lnTo>
                  <a:lnTo>
                    <a:pt x="144" y="189"/>
                  </a:lnTo>
                  <a:lnTo>
                    <a:pt x="164" y="181"/>
                  </a:lnTo>
                  <a:lnTo>
                    <a:pt x="184" y="176"/>
                  </a:lnTo>
                  <a:lnTo>
                    <a:pt x="206" y="179"/>
                  </a:lnTo>
                  <a:lnTo>
                    <a:pt x="215" y="184"/>
                  </a:lnTo>
                  <a:lnTo>
                    <a:pt x="226" y="185"/>
                  </a:lnTo>
                  <a:lnTo>
                    <a:pt x="234" y="184"/>
                  </a:lnTo>
                  <a:lnTo>
                    <a:pt x="240" y="179"/>
                  </a:lnTo>
                  <a:lnTo>
                    <a:pt x="245" y="175"/>
                  </a:lnTo>
                  <a:lnTo>
                    <a:pt x="249" y="175"/>
                  </a:lnTo>
                  <a:lnTo>
                    <a:pt x="254" y="176"/>
                  </a:lnTo>
                  <a:lnTo>
                    <a:pt x="258" y="178"/>
                  </a:lnTo>
                  <a:lnTo>
                    <a:pt x="251" y="184"/>
                  </a:lnTo>
                  <a:lnTo>
                    <a:pt x="243" y="192"/>
                  </a:lnTo>
                  <a:lnTo>
                    <a:pt x="239" y="201"/>
                  </a:lnTo>
                  <a:lnTo>
                    <a:pt x="237" y="210"/>
                  </a:lnTo>
                  <a:lnTo>
                    <a:pt x="237" y="212"/>
                  </a:lnTo>
                  <a:lnTo>
                    <a:pt x="239" y="213"/>
                  </a:lnTo>
                  <a:lnTo>
                    <a:pt x="239" y="216"/>
                  </a:lnTo>
                  <a:lnTo>
                    <a:pt x="240" y="218"/>
                  </a:lnTo>
                  <a:lnTo>
                    <a:pt x="242" y="219"/>
                  </a:lnTo>
                  <a:lnTo>
                    <a:pt x="243" y="219"/>
                  </a:lnTo>
                  <a:lnTo>
                    <a:pt x="246" y="220"/>
                  </a:lnTo>
                  <a:lnTo>
                    <a:pt x="248" y="222"/>
                  </a:lnTo>
                  <a:lnTo>
                    <a:pt x="255" y="223"/>
                  </a:lnTo>
                  <a:lnTo>
                    <a:pt x="263" y="222"/>
                  </a:lnTo>
                  <a:lnTo>
                    <a:pt x="270" y="218"/>
                  </a:lnTo>
                  <a:lnTo>
                    <a:pt x="274" y="213"/>
                  </a:lnTo>
                  <a:lnTo>
                    <a:pt x="279" y="206"/>
                  </a:lnTo>
                  <a:lnTo>
                    <a:pt x="279" y="197"/>
                  </a:lnTo>
                  <a:lnTo>
                    <a:pt x="277" y="188"/>
                  </a:lnTo>
                  <a:lnTo>
                    <a:pt x="274" y="182"/>
                  </a:lnTo>
                  <a:lnTo>
                    <a:pt x="271" y="178"/>
                  </a:lnTo>
                  <a:lnTo>
                    <a:pt x="271" y="175"/>
                  </a:lnTo>
                  <a:lnTo>
                    <a:pt x="273" y="173"/>
                  </a:lnTo>
                  <a:lnTo>
                    <a:pt x="276" y="172"/>
                  </a:lnTo>
                  <a:lnTo>
                    <a:pt x="279" y="172"/>
                  </a:lnTo>
                  <a:lnTo>
                    <a:pt x="280" y="176"/>
                  </a:lnTo>
                  <a:lnTo>
                    <a:pt x="282" y="181"/>
                  </a:lnTo>
                  <a:lnTo>
                    <a:pt x="283" y="185"/>
                  </a:lnTo>
                  <a:lnTo>
                    <a:pt x="285" y="191"/>
                  </a:lnTo>
                  <a:lnTo>
                    <a:pt x="291" y="197"/>
                  </a:lnTo>
                  <a:lnTo>
                    <a:pt x="298" y="198"/>
                  </a:lnTo>
                  <a:lnTo>
                    <a:pt x="310" y="192"/>
                  </a:lnTo>
                  <a:lnTo>
                    <a:pt x="314" y="197"/>
                  </a:lnTo>
                  <a:lnTo>
                    <a:pt x="320" y="200"/>
                  </a:lnTo>
                  <a:lnTo>
                    <a:pt x="327" y="203"/>
                  </a:lnTo>
                  <a:lnTo>
                    <a:pt x="335" y="203"/>
                  </a:lnTo>
                  <a:lnTo>
                    <a:pt x="341" y="201"/>
                  </a:lnTo>
                  <a:lnTo>
                    <a:pt x="348" y="197"/>
                  </a:lnTo>
                  <a:lnTo>
                    <a:pt x="354" y="191"/>
                  </a:lnTo>
                  <a:lnTo>
                    <a:pt x="358" y="181"/>
                  </a:lnTo>
                  <a:lnTo>
                    <a:pt x="363" y="179"/>
                  </a:lnTo>
                  <a:lnTo>
                    <a:pt x="367" y="178"/>
                  </a:lnTo>
                  <a:lnTo>
                    <a:pt x="373" y="175"/>
                  </a:lnTo>
                  <a:lnTo>
                    <a:pt x="381" y="173"/>
                  </a:lnTo>
                  <a:lnTo>
                    <a:pt x="387" y="172"/>
                  </a:lnTo>
                  <a:lnTo>
                    <a:pt x="394" y="170"/>
                  </a:lnTo>
                  <a:lnTo>
                    <a:pt x="401" y="169"/>
                  </a:lnTo>
                  <a:lnTo>
                    <a:pt x="409" y="167"/>
                  </a:lnTo>
                  <a:lnTo>
                    <a:pt x="420" y="160"/>
                  </a:lnTo>
                  <a:lnTo>
                    <a:pt x="431" y="145"/>
                  </a:lnTo>
                  <a:lnTo>
                    <a:pt x="440" y="121"/>
                  </a:lnTo>
                  <a:lnTo>
                    <a:pt x="450" y="92"/>
                  </a:lnTo>
                  <a:lnTo>
                    <a:pt x="466" y="59"/>
                  </a:lnTo>
                  <a:lnTo>
                    <a:pt x="488" y="34"/>
                  </a:lnTo>
                  <a:lnTo>
                    <a:pt x="512" y="18"/>
                  </a:lnTo>
                  <a:lnTo>
                    <a:pt x="537" y="8"/>
                  </a:lnTo>
                  <a:lnTo>
                    <a:pt x="561" y="2"/>
                  </a:lnTo>
                  <a:lnTo>
                    <a:pt x="581" y="0"/>
                  </a:lnTo>
                  <a:lnTo>
                    <a:pt x="598" y="0"/>
                  </a:lnTo>
                  <a:lnTo>
                    <a:pt x="607" y="0"/>
                  </a:lnTo>
                  <a:lnTo>
                    <a:pt x="614" y="0"/>
                  </a:lnTo>
                  <a:lnTo>
                    <a:pt x="623" y="2"/>
                  </a:lnTo>
                  <a:lnTo>
                    <a:pt x="635" y="3"/>
                  </a:lnTo>
                  <a:lnTo>
                    <a:pt x="648" y="5"/>
                  </a:lnTo>
                  <a:lnTo>
                    <a:pt x="663" y="8"/>
                  </a:lnTo>
                  <a:lnTo>
                    <a:pt x="676" y="12"/>
                  </a:lnTo>
                  <a:lnTo>
                    <a:pt x="691" y="16"/>
                  </a:lnTo>
                  <a:lnTo>
                    <a:pt x="702" y="22"/>
                  </a:lnTo>
                  <a:lnTo>
                    <a:pt x="714" y="28"/>
                  </a:lnTo>
                  <a:lnTo>
                    <a:pt x="728" y="33"/>
                  </a:lnTo>
                  <a:lnTo>
                    <a:pt x="742" y="36"/>
                  </a:lnTo>
                  <a:lnTo>
                    <a:pt x="756" y="39"/>
                  </a:lnTo>
                  <a:lnTo>
                    <a:pt x="770" y="40"/>
                  </a:lnTo>
                  <a:lnTo>
                    <a:pt x="784" y="40"/>
                  </a:lnTo>
                  <a:lnTo>
                    <a:pt x="795" y="40"/>
                  </a:lnTo>
                  <a:lnTo>
                    <a:pt x="807" y="39"/>
                  </a:lnTo>
                  <a:lnTo>
                    <a:pt x="821" y="39"/>
                  </a:lnTo>
                  <a:lnTo>
                    <a:pt x="821" y="45"/>
                  </a:lnTo>
                  <a:lnTo>
                    <a:pt x="815" y="50"/>
                  </a:lnTo>
                  <a:lnTo>
                    <a:pt x="809" y="56"/>
                  </a:lnTo>
                  <a:lnTo>
                    <a:pt x="797" y="73"/>
                  </a:lnTo>
                  <a:lnTo>
                    <a:pt x="782" y="93"/>
                  </a:lnTo>
                  <a:lnTo>
                    <a:pt x="764" y="116"/>
                  </a:lnTo>
                  <a:lnTo>
                    <a:pt x="747" y="138"/>
                  </a:lnTo>
                  <a:lnTo>
                    <a:pt x="728" y="160"/>
                  </a:lnTo>
                  <a:lnTo>
                    <a:pt x="708" y="179"/>
                  </a:lnTo>
                  <a:lnTo>
                    <a:pt x="689" y="194"/>
                  </a:lnTo>
                  <a:lnTo>
                    <a:pt x="671" y="203"/>
                  </a:lnTo>
                  <a:lnTo>
                    <a:pt x="660" y="206"/>
                  </a:lnTo>
                  <a:lnTo>
                    <a:pt x="646" y="210"/>
                  </a:lnTo>
                  <a:lnTo>
                    <a:pt x="629" y="216"/>
                  </a:lnTo>
                  <a:lnTo>
                    <a:pt x="611" y="220"/>
                  </a:lnTo>
                  <a:lnTo>
                    <a:pt x="593" y="226"/>
                  </a:lnTo>
                  <a:lnTo>
                    <a:pt x="576" y="231"/>
                  </a:lnTo>
                  <a:lnTo>
                    <a:pt x="559" y="234"/>
                  </a:lnTo>
                  <a:lnTo>
                    <a:pt x="545" y="235"/>
                  </a:lnTo>
                  <a:lnTo>
                    <a:pt x="531" y="234"/>
                  </a:lnTo>
                  <a:lnTo>
                    <a:pt x="515" y="231"/>
                  </a:lnTo>
                  <a:lnTo>
                    <a:pt x="497" y="226"/>
                  </a:lnTo>
                  <a:lnTo>
                    <a:pt x="481" y="220"/>
                  </a:lnTo>
                  <a:lnTo>
                    <a:pt x="466" y="216"/>
                  </a:lnTo>
                  <a:lnTo>
                    <a:pt x="453" y="210"/>
                  </a:lnTo>
                  <a:lnTo>
                    <a:pt x="443" y="206"/>
                  </a:lnTo>
                  <a:lnTo>
                    <a:pt x="437" y="203"/>
                  </a:lnTo>
                  <a:lnTo>
                    <a:pt x="431" y="198"/>
                  </a:lnTo>
                  <a:lnTo>
                    <a:pt x="425" y="194"/>
                  </a:lnTo>
                  <a:lnTo>
                    <a:pt x="418" y="189"/>
                  </a:lnTo>
                  <a:lnTo>
                    <a:pt x="412" y="186"/>
                  </a:lnTo>
                  <a:lnTo>
                    <a:pt x="407" y="185"/>
                  </a:lnTo>
                  <a:lnTo>
                    <a:pt x="401" y="185"/>
                  </a:lnTo>
                  <a:lnTo>
                    <a:pt x="394" y="185"/>
                  </a:lnTo>
                  <a:lnTo>
                    <a:pt x="387" y="186"/>
                  </a:lnTo>
                  <a:lnTo>
                    <a:pt x="379" y="188"/>
                  </a:lnTo>
                  <a:lnTo>
                    <a:pt x="373" y="189"/>
                  </a:lnTo>
                  <a:lnTo>
                    <a:pt x="367" y="192"/>
                  </a:lnTo>
                  <a:lnTo>
                    <a:pt x="363" y="194"/>
                  </a:lnTo>
                  <a:lnTo>
                    <a:pt x="357" y="198"/>
                  </a:lnTo>
                  <a:lnTo>
                    <a:pt x="356" y="203"/>
                  </a:lnTo>
                  <a:lnTo>
                    <a:pt x="357" y="206"/>
                  </a:lnTo>
                  <a:lnTo>
                    <a:pt x="361" y="209"/>
                  </a:lnTo>
                  <a:lnTo>
                    <a:pt x="366" y="210"/>
                  </a:lnTo>
                  <a:lnTo>
                    <a:pt x="372" y="210"/>
                  </a:lnTo>
                  <a:lnTo>
                    <a:pt x="378" y="209"/>
                  </a:lnTo>
                  <a:lnTo>
                    <a:pt x="385" y="209"/>
                  </a:lnTo>
                  <a:lnTo>
                    <a:pt x="392" y="207"/>
                  </a:lnTo>
                  <a:lnTo>
                    <a:pt x="401" y="207"/>
                  </a:lnTo>
                  <a:lnTo>
                    <a:pt x="410" y="206"/>
                  </a:lnTo>
                  <a:lnTo>
                    <a:pt x="418" y="204"/>
                  </a:lnTo>
                  <a:lnTo>
                    <a:pt x="426" y="203"/>
                  </a:lnTo>
                  <a:lnTo>
                    <a:pt x="434" y="203"/>
                  </a:lnTo>
                  <a:lnTo>
                    <a:pt x="444" y="204"/>
                  </a:lnTo>
                  <a:lnTo>
                    <a:pt x="454" y="206"/>
                  </a:lnTo>
                  <a:lnTo>
                    <a:pt x="468" y="210"/>
                  </a:lnTo>
                  <a:lnTo>
                    <a:pt x="482" y="216"/>
                  </a:lnTo>
                  <a:lnTo>
                    <a:pt x="502" y="223"/>
                  </a:lnTo>
                  <a:lnTo>
                    <a:pt x="524" y="234"/>
                  </a:lnTo>
                  <a:lnTo>
                    <a:pt x="542" y="244"/>
                  </a:lnTo>
                  <a:lnTo>
                    <a:pt x="556" y="259"/>
                  </a:lnTo>
                  <a:lnTo>
                    <a:pt x="571" y="277"/>
                  </a:lnTo>
                  <a:lnTo>
                    <a:pt x="583" y="296"/>
                  </a:lnTo>
                  <a:lnTo>
                    <a:pt x="595" y="318"/>
                  </a:lnTo>
                  <a:lnTo>
                    <a:pt x="602" y="340"/>
                  </a:lnTo>
                  <a:lnTo>
                    <a:pt x="609" y="365"/>
                  </a:lnTo>
                  <a:lnTo>
                    <a:pt x="614" y="389"/>
                  </a:lnTo>
                  <a:lnTo>
                    <a:pt x="615" y="405"/>
                  </a:lnTo>
                  <a:lnTo>
                    <a:pt x="617" y="420"/>
                  </a:lnTo>
                  <a:lnTo>
                    <a:pt x="615" y="435"/>
                  </a:lnTo>
                  <a:lnTo>
                    <a:pt x="614" y="450"/>
                  </a:lnTo>
                  <a:lnTo>
                    <a:pt x="605" y="439"/>
                  </a:lnTo>
                  <a:lnTo>
                    <a:pt x="590" y="429"/>
                  </a:lnTo>
                  <a:lnTo>
                    <a:pt x="574" y="420"/>
                  </a:lnTo>
                  <a:lnTo>
                    <a:pt x="555" y="411"/>
                  </a:lnTo>
                  <a:lnTo>
                    <a:pt x="534" y="405"/>
                  </a:lnTo>
                  <a:lnTo>
                    <a:pt x="514" y="399"/>
                  </a:lnTo>
                  <a:lnTo>
                    <a:pt x="494" y="395"/>
                  </a:lnTo>
                  <a:lnTo>
                    <a:pt x="477" y="392"/>
                  </a:lnTo>
                  <a:lnTo>
                    <a:pt x="466" y="390"/>
                  </a:lnTo>
                  <a:lnTo>
                    <a:pt x="454" y="387"/>
                  </a:lnTo>
                  <a:lnTo>
                    <a:pt x="441" y="385"/>
                  </a:lnTo>
                  <a:lnTo>
                    <a:pt x="429" y="380"/>
                  </a:lnTo>
                  <a:lnTo>
                    <a:pt x="418" y="374"/>
                  </a:lnTo>
                  <a:lnTo>
                    <a:pt x="406" y="364"/>
                  </a:lnTo>
                  <a:lnTo>
                    <a:pt x="397" y="352"/>
                  </a:lnTo>
                  <a:lnTo>
                    <a:pt x="389" y="337"/>
                  </a:lnTo>
                  <a:lnTo>
                    <a:pt x="379" y="317"/>
                  </a:lnTo>
                  <a:lnTo>
                    <a:pt x="370" y="300"/>
                  </a:lnTo>
                  <a:lnTo>
                    <a:pt x="364" y="281"/>
                  </a:lnTo>
                  <a:lnTo>
                    <a:pt x="364" y="254"/>
                  </a:lnTo>
                  <a:lnTo>
                    <a:pt x="364" y="247"/>
                  </a:lnTo>
                  <a:lnTo>
                    <a:pt x="360" y="238"/>
                  </a:lnTo>
                  <a:lnTo>
                    <a:pt x="356" y="232"/>
                  </a:lnTo>
                  <a:lnTo>
                    <a:pt x="348" y="225"/>
                  </a:lnTo>
                  <a:lnTo>
                    <a:pt x="341" y="220"/>
                  </a:lnTo>
                  <a:lnTo>
                    <a:pt x="333" y="215"/>
                  </a:lnTo>
                  <a:lnTo>
                    <a:pt x="327" y="212"/>
                  </a:lnTo>
                  <a:lnTo>
                    <a:pt x="322" y="209"/>
                  </a:lnTo>
                  <a:lnTo>
                    <a:pt x="314" y="206"/>
                  </a:lnTo>
                  <a:lnTo>
                    <a:pt x="307" y="203"/>
                  </a:lnTo>
                  <a:lnTo>
                    <a:pt x="302" y="204"/>
                  </a:lnTo>
                  <a:lnTo>
                    <a:pt x="301" y="207"/>
                  </a:lnTo>
                  <a:lnTo>
                    <a:pt x="302" y="213"/>
                  </a:lnTo>
                  <a:lnTo>
                    <a:pt x="302" y="220"/>
                  </a:lnTo>
                  <a:lnTo>
                    <a:pt x="305" y="226"/>
                  </a:lnTo>
                  <a:lnTo>
                    <a:pt x="308" y="234"/>
                  </a:lnTo>
                  <a:lnTo>
                    <a:pt x="313" y="238"/>
                  </a:lnTo>
                  <a:lnTo>
                    <a:pt x="322" y="246"/>
                  </a:lnTo>
                  <a:lnTo>
                    <a:pt x="332" y="256"/>
                  </a:lnTo>
                  <a:lnTo>
                    <a:pt x="345" y="268"/>
                  </a:lnTo>
                  <a:lnTo>
                    <a:pt x="358" y="283"/>
                  </a:lnTo>
                  <a:lnTo>
                    <a:pt x="372" y="299"/>
                  </a:lnTo>
                  <a:lnTo>
                    <a:pt x="382" y="318"/>
                  </a:lnTo>
                  <a:lnTo>
                    <a:pt x="391" y="340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2" name="Freeform 346"/>
            <p:cNvSpPr>
              <a:spLocks/>
            </p:cNvSpPr>
            <p:nvPr/>
          </p:nvSpPr>
          <p:spPr bwMode="auto">
            <a:xfrm>
              <a:off x="1039" y="1767"/>
              <a:ext cx="247" cy="251"/>
            </a:xfrm>
            <a:custGeom>
              <a:avLst/>
              <a:gdLst>
                <a:gd name="T0" fmla="*/ 188 w 247"/>
                <a:gd name="T1" fmla="*/ 242 h 251"/>
                <a:gd name="T2" fmla="*/ 195 w 247"/>
                <a:gd name="T3" fmla="*/ 229 h 251"/>
                <a:gd name="T4" fmla="*/ 210 w 247"/>
                <a:gd name="T5" fmla="*/ 225 h 251"/>
                <a:gd name="T6" fmla="*/ 221 w 247"/>
                <a:gd name="T7" fmla="*/ 229 h 251"/>
                <a:gd name="T8" fmla="*/ 224 w 247"/>
                <a:gd name="T9" fmla="*/ 235 h 251"/>
                <a:gd name="T10" fmla="*/ 232 w 247"/>
                <a:gd name="T11" fmla="*/ 237 h 251"/>
                <a:gd name="T12" fmla="*/ 244 w 247"/>
                <a:gd name="T13" fmla="*/ 239 h 251"/>
                <a:gd name="T14" fmla="*/ 247 w 247"/>
                <a:gd name="T15" fmla="*/ 238 h 251"/>
                <a:gd name="T16" fmla="*/ 242 w 247"/>
                <a:gd name="T17" fmla="*/ 229 h 251"/>
                <a:gd name="T18" fmla="*/ 233 w 247"/>
                <a:gd name="T19" fmla="*/ 222 h 251"/>
                <a:gd name="T20" fmla="*/ 224 w 247"/>
                <a:gd name="T21" fmla="*/ 220 h 251"/>
                <a:gd name="T22" fmla="*/ 213 w 247"/>
                <a:gd name="T23" fmla="*/ 222 h 251"/>
                <a:gd name="T24" fmla="*/ 204 w 247"/>
                <a:gd name="T25" fmla="*/ 213 h 251"/>
                <a:gd name="T26" fmla="*/ 201 w 247"/>
                <a:gd name="T27" fmla="*/ 200 h 251"/>
                <a:gd name="T28" fmla="*/ 202 w 247"/>
                <a:gd name="T29" fmla="*/ 192 h 251"/>
                <a:gd name="T30" fmla="*/ 207 w 247"/>
                <a:gd name="T31" fmla="*/ 188 h 251"/>
                <a:gd name="T32" fmla="*/ 213 w 247"/>
                <a:gd name="T33" fmla="*/ 180 h 251"/>
                <a:gd name="T34" fmla="*/ 223 w 247"/>
                <a:gd name="T35" fmla="*/ 176 h 251"/>
                <a:gd name="T36" fmla="*/ 233 w 247"/>
                <a:gd name="T37" fmla="*/ 151 h 251"/>
                <a:gd name="T38" fmla="*/ 226 w 247"/>
                <a:gd name="T39" fmla="*/ 103 h 251"/>
                <a:gd name="T40" fmla="*/ 193 w 247"/>
                <a:gd name="T41" fmla="*/ 64 h 251"/>
                <a:gd name="T42" fmla="*/ 137 w 247"/>
                <a:gd name="T43" fmla="*/ 35 h 251"/>
                <a:gd name="T44" fmla="*/ 86 w 247"/>
                <a:gd name="T45" fmla="*/ 25 h 251"/>
                <a:gd name="T46" fmla="*/ 56 w 247"/>
                <a:gd name="T47" fmla="*/ 18 h 251"/>
                <a:gd name="T48" fmla="*/ 28 w 247"/>
                <a:gd name="T49" fmla="*/ 10 h 251"/>
                <a:gd name="T50" fmla="*/ 7 w 247"/>
                <a:gd name="T51" fmla="*/ 3 h 251"/>
                <a:gd name="T52" fmla="*/ 9 w 247"/>
                <a:gd name="T53" fmla="*/ 12 h 251"/>
                <a:gd name="T54" fmla="*/ 24 w 247"/>
                <a:gd name="T55" fmla="*/ 43 h 251"/>
                <a:gd name="T56" fmla="*/ 34 w 247"/>
                <a:gd name="T57" fmla="*/ 77 h 251"/>
                <a:gd name="T58" fmla="*/ 44 w 247"/>
                <a:gd name="T59" fmla="*/ 109 h 251"/>
                <a:gd name="T60" fmla="*/ 52 w 247"/>
                <a:gd name="T61" fmla="*/ 140 h 251"/>
                <a:gd name="T62" fmla="*/ 68 w 247"/>
                <a:gd name="T63" fmla="*/ 180 h 251"/>
                <a:gd name="T64" fmla="*/ 99 w 247"/>
                <a:gd name="T65" fmla="*/ 220 h 251"/>
                <a:gd name="T66" fmla="*/ 152 w 247"/>
                <a:gd name="T67" fmla="*/ 247 h 2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7"/>
                <a:gd name="T103" fmla="*/ 0 h 251"/>
                <a:gd name="T104" fmla="*/ 247 w 247"/>
                <a:gd name="T105" fmla="*/ 251 h 2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7" h="251">
                  <a:moveTo>
                    <a:pt x="188" y="251"/>
                  </a:moveTo>
                  <a:lnTo>
                    <a:pt x="188" y="242"/>
                  </a:lnTo>
                  <a:lnTo>
                    <a:pt x="190" y="235"/>
                  </a:lnTo>
                  <a:lnTo>
                    <a:pt x="195" y="229"/>
                  </a:lnTo>
                  <a:lnTo>
                    <a:pt x="202" y="226"/>
                  </a:lnTo>
                  <a:lnTo>
                    <a:pt x="210" y="225"/>
                  </a:lnTo>
                  <a:lnTo>
                    <a:pt x="217" y="226"/>
                  </a:lnTo>
                  <a:lnTo>
                    <a:pt x="221" y="229"/>
                  </a:lnTo>
                  <a:lnTo>
                    <a:pt x="223" y="232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2" y="237"/>
                  </a:lnTo>
                  <a:lnTo>
                    <a:pt x="238" y="238"/>
                  </a:lnTo>
                  <a:lnTo>
                    <a:pt x="244" y="239"/>
                  </a:lnTo>
                  <a:lnTo>
                    <a:pt x="247" y="239"/>
                  </a:lnTo>
                  <a:lnTo>
                    <a:pt x="247" y="238"/>
                  </a:lnTo>
                  <a:lnTo>
                    <a:pt x="245" y="234"/>
                  </a:lnTo>
                  <a:lnTo>
                    <a:pt x="242" y="229"/>
                  </a:lnTo>
                  <a:lnTo>
                    <a:pt x="238" y="226"/>
                  </a:lnTo>
                  <a:lnTo>
                    <a:pt x="233" y="222"/>
                  </a:lnTo>
                  <a:lnTo>
                    <a:pt x="227" y="219"/>
                  </a:lnTo>
                  <a:lnTo>
                    <a:pt x="224" y="220"/>
                  </a:lnTo>
                  <a:lnTo>
                    <a:pt x="219" y="222"/>
                  </a:lnTo>
                  <a:lnTo>
                    <a:pt x="213" y="222"/>
                  </a:lnTo>
                  <a:lnTo>
                    <a:pt x="208" y="219"/>
                  </a:lnTo>
                  <a:lnTo>
                    <a:pt x="204" y="213"/>
                  </a:lnTo>
                  <a:lnTo>
                    <a:pt x="201" y="205"/>
                  </a:lnTo>
                  <a:lnTo>
                    <a:pt x="201" y="200"/>
                  </a:lnTo>
                  <a:lnTo>
                    <a:pt x="201" y="195"/>
                  </a:lnTo>
                  <a:lnTo>
                    <a:pt x="202" y="192"/>
                  </a:lnTo>
                  <a:lnTo>
                    <a:pt x="204" y="189"/>
                  </a:lnTo>
                  <a:lnTo>
                    <a:pt x="207" y="188"/>
                  </a:lnTo>
                  <a:lnTo>
                    <a:pt x="208" y="185"/>
                  </a:lnTo>
                  <a:lnTo>
                    <a:pt x="213" y="180"/>
                  </a:lnTo>
                  <a:lnTo>
                    <a:pt x="219" y="177"/>
                  </a:lnTo>
                  <a:lnTo>
                    <a:pt x="223" y="176"/>
                  </a:lnTo>
                  <a:lnTo>
                    <a:pt x="227" y="176"/>
                  </a:lnTo>
                  <a:lnTo>
                    <a:pt x="233" y="151"/>
                  </a:lnTo>
                  <a:lnTo>
                    <a:pt x="232" y="127"/>
                  </a:lnTo>
                  <a:lnTo>
                    <a:pt x="226" y="103"/>
                  </a:lnTo>
                  <a:lnTo>
                    <a:pt x="213" y="83"/>
                  </a:lnTo>
                  <a:lnTo>
                    <a:pt x="193" y="64"/>
                  </a:lnTo>
                  <a:lnTo>
                    <a:pt x="168" y="49"/>
                  </a:lnTo>
                  <a:lnTo>
                    <a:pt x="137" y="35"/>
                  </a:lnTo>
                  <a:lnTo>
                    <a:pt x="100" y="28"/>
                  </a:lnTo>
                  <a:lnTo>
                    <a:pt x="86" y="25"/>
                  </a:lnTo>
                  <a:lnTo>
                    <a:pt x="71" y="22"/>
                  </a:lnTo>
                  <a:lnTo>
                    <a:pt x="56" y="18"/>
                  </a:lnTo>
                  <a:lnTo>
                    <a:pt x="41" y="13"/>
                  </a:lnTo>
                  <a:lnTo>
                    <a:pt x="28" y="10"/>
                  </a:lnTo>
                  <a:lnTo>
                    <a:pt x="16" y="6"/>
                  </a:lnTo>
                  <a:lnTo>
                    <a:pt x="7" y="3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59"/>
                  </a:lnTo>
                  <a:lnTo>
                    <a:pt x="34" y="77"/>
                  </a:lnTo>
                  <a:lnTo>
                    <a:pt x="40" y="95"/>
                  </a:lnTo>
                  <a:lnTo>
                    <a:pt x="44" y="109"/>
                  </a:lnTo>
                  <a:lnTo>
                    <a:pt x="47" y="124"/>
                  </a:lnTo>
                  <a:lnTo>
                    <a:pt x="52" y="140"/>
                  </a:lnTo>
                  <a:lnTo>
                    <a:pt x="58" y="160"/>
                  </a:lnTo>
                  <a:lnTo>
                    <a:pt x="68" y="180"/>
                  </a:lnTo>
                  <a:lnTo>
                    <a:pt x="81" y="201"/>
                  </a:lnTo>
                  <a:lnTo>
                    <a:pt x="99" y="220"/>
                  </a:lnTo>
                  <a:lnTo>
                    <a:pt x="123" y="237"/>
                  </a:lnTo>
                  <a:lnTo>
                    <a:pt x="152" y="247"/>
                  </a:lnTo>
                  <a:lnTo>
                    <a:pt x="188" y="251"/>
                  </a:lnTo>
                  <a:close/>
                </a:path>
              </a:pathLst>
            </a:custGeom>
            <a:solidFill>
              <a:srgbClr val="FF00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3" name="Freeform 347"/>
            <p:cNvSpPr>
              <a:spLocks/>
            </p:cNvSpPr>
            <p:nvPr/>
          </p:nvSpPr>
          <p:spPr bwMode="auto">
            <a:xfrm>
              <a:off x="1305" y="1918"/>
              <a:ext cx="25" cy="26"/>
            </a:xfrm>
            <a:custGeom>
              <a:avLst/>
              <a:gdLst>
                <a:gd name="T0" fmla="*/ 0 w 25"/>
                <a:gd name="T1" fmla="*/ 10 h 26"/>
                <a:gd name="T2" fmla="*/ 1 w 25"/>
                <a:gd name="T3" fmla="*/ 4 h 26"/>
                <a:gd name="T4" fmla="*/ 4 w 25"/>
                <a:gd name="T5" fmla="*/ 1 h 26"/>
                <a:gd name="T6" fmla="*/ 9 w 25"/>
                <a:gd name="T7" fmla="*/ 0 h 26"/>
                <a:gd name="T8" fmla="*/ 13 w 25"/>
                <a:gd name="T9" fmla="*/ 0 h 26"/>
                <a:gd name="T10" fmla="*/ 17 w 25"/>
                <a:gd name="T11" fmla="*/ 1 h 26"/>
                <a:gd name="T12" fmla="*/ 22 w 25"/>
                <a:gd name="T13" fmla="*/ 4 h 26"/>
                <a:gd name="T14" fmla="*/ 23 w 25"/>
                <a:gd name="T15" fmla="*/ 7 h 26"/>
                <a:gd name="T16" fmla="*/ 25 w 25"/>
                <a:gd name="T17" fmla="*/ 13 h 26"/>
                <a:gd name="T18" fmla="*/ 23 w 25"/>
                <a:gd name="T19" fmla="*/ 19 h 26"/>
                <a:gd name="T20" fmla="*/ 22 w 25"/>
                <a:gd name="T21" fmla="*/ 22 h 26"/>
                <a:gd name="T22" fmla="*/ 17 w 25"/>
                <a:gd name="T23" fmla="*/ 25 h 26"/>
                <a:gd name="T24" fmla="*/ 15 w 25"/>
                <a:gd name="T25" fmla="*/ 26 h 26"/>
                <a:gd name="T26" fmla="*/ 10 w 25"/>
                <a:gd name="T27" fmla="*/ 25 h 26"/>
                <a:gd name="T28" fmla="*/ 4 w 25"/>
                <a:gd name="T29" fmla="*/ 20 h 26"/>
                <a:gd name="T30" fmla="*/ 1 w 25"/>
                <a:gd name="T31" fmla="*/ 16 h 26"/>
                <a:gd name="T32" fmla="*/ 0 w 25"/>
                <a:gd name="T33" fmla="*/ 1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0"/>
                  </a:moveTo>
                  <a:lnTo>
                    <a:pt x="1" y="4"/>
                  </a:lnTo>
                  <a:lnTo>
                    <a:pt x="4" y="1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7" y="1"/>
                  </a:lnTo>
                  <a:lnTo>
                    <a:pt x="22" y="4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23" y="19"/>
                  </a:lnTo>
                  <a:lnTo>
                    <a:pt x="22" y="22"/>
                  </a:lnTo>
                  <a:lnTo>
                    <a:pt x="17" y="25"/>
                  </a:lnTo>
                  <a:lnTo>
                    <a:pt x="15" y="26"/>
                  </a:lnTo>
                  <a:lnTo>
                    <a:pt x="10" y="25"/>
                  </a:lnTo>
                  <a:lnTo>
                    <a:pt x="4" y="20"/>
                  </a:lnTo>
                  <a:lnTo>
                    <a:pt x="1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4" name="Freeform 348"/>
            <p:cNvSpPr>
              <a:spLocks/>
            </p:cNvSpPr>
            <p:nvPr/>
          </p:nvSpPr>
          <p:spPr bwMode="auto">
            <a:xfrm>
              <a:off x="1356" y="1953"/>
              <a:ext cx="28" cy="28"/>
            </a:xfrm>
            <a:custGeom>
              <a:avLst/>
              <a:gdLst>
                <a:gd name="T0" fmla="*/ 3 w 28"/>
                <a:gd name="T1" fmla="*/ 3 h 28"/>
                <a:gd name="T2" fmla="*/ 8 w 28"/>
                <a:gd name="T3" fmla="*/ 0 h 28"/>
                <a:gd name="T4" fmla="*/ 15 w 28"/>
                <a:gd name="T5" fmla="*/ 0 h 28"/>
                <a:gd name="T6" fmla="*/ 21 w 28"/>
                <a:gd name="T7" fmla="*/ 2 h 28"/>
                <a:gd name="T8" fmla="*/ 26 w 28"/>
                <a:gd name="T9" fmla="*/ 5 h 28"/>
                <a:gd name="T10" fmla="*/ 28 w 28"/>
                <a:gd name="T11" fmla="*/ 9 h 28"/>
                <a:gd name="T12" fmla="*/ 28 w 28"/>
                <a:gd name="T13" fmla="*/ 15 h 28"/>
                <a:gd name="T14" fmla="*/ 28 w 28"/>
                <a:gd name="T15" fmla="*/ 21 h 28"/>
                <a:gd name="T16" fmla="*/ 27 w 28"/>
                <a:gd name="T17" fmla="*/ 25 h 28"/>
                <a:gd name="T18" fmla="*/ 23 w 28"/>
                <a:gd name="T19" fmla="*/ 28 h 28"/>
                <a:gd name="T20" fmla="*/ 15 w 28"/>
                <a:gd name="T21" fmla="*/ 28 h 28"/>
                <a:gd name="T22" fmla="*/ 9 w 28"/>
                <a:gd name="T23" fmla="*/ 25 h 28"/>
                <a:gd name="T24" fmla="*/ 5 w 28"/>
                <a:gd name="T25" fmla="*/ 22 h 28"/>
                <a:gd name="T26" fmla="*/ 2 w 28"/>
                <a:gd name="T27" fmla="*/ 18 h 28"/>
                <a:gd name="T28" fmla="*/ 0 w 28"/>
                <a:gd name="T29" fmla="*/ 12 h 28"/>
                <a:gd name="T30" fmla="*/ 0 w 28"/>
                <a:gd name="T31" fmla="*/ 8 h 28"/>
                <a:gd name="T32" fmla="*/ 3 w 28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3" y="3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28" y="9"/>
                  </a:lnTo>
                  <a:lnTo>
                    <a:pt x="28" y="15"/>
                  </a:lnTo>
                  <a:lnTo>
                    <a:pt x="28" y="21"/>
                  </a:lnTo>
                  <a:lnTo>
                    <a:pt x="27" y="25"/>
                  </a:lnTo>
                  <a:lnTo>
                    <a:pt x="23" y="28"/>
                  </a:lnTo>
                  <a:lnTo>
                    <a:pt x="15" y="28"/>
                  </a:lnTo>
                  <a:lnTo>
                    <a:pt x="9" y="25"/>
                  </a:lnTo>
                  <a:lnTo>
                    <a:pt x="5" y="22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5" name="Freeform 349"/>
            <p:cNvSpPr>
              <a:spLocks/>
            </p:cNvSpPr>
            <p:nvPr/>
          </p:nvSpPr>
          <p:spPr bwMode="auto">
            <a:xfrm>
              <a:off x="1294" y="1986"/>
              <a:ext cx="27" cy="28"/>
            </a:xfrm>
            <a:custGeom>
              <a:avLst/>
              <a:gdLst>
                <a:gd name="T0" fmla="*/ 3 w 27"/>
                <a:gd name="T1" fmla="*/ 6 h 28"/>
                <a:gd name="T2" fmla="*/ 6 w 27"/>
                <a:gd name="T3" fmla="*/ 3 h 28"/>
                <a:gd name="T4" fmla="*/ 12 w 27"/>
                <a:gd name="T5" fmla="*/ 0 h 28"/>
                <a:gd name="T6" fmla="*/ 18 w 27"/>
                <a:gd name="T7" fmla="*/ 0 h 28"/>
                <a:gd name="T8" fmla="*/ 24 w 27"/>
                <a:gd name="T9" fmla="*/ 3 h 28"/>
                <a:gd name="T10" fmla="*/ 27 w 27"/>
                <a:gd name="T11" fmla="*/ 9 h 28"/>
                <a:gd name="T12" fmla="*/ 27 w 27"/>
                <a:gd name="T13" fmla="*/ 15 h 28"/>
                <a:gd name="T14" fmla="*/ 26 w 27"/>
                <a:gd name="T15" fmla="*/ 20 h 28"/>
                <a:gd name="T16" fmla="*/ 23 w 27"/>
                <a:gd name="T17" fmla="*/ 25 h 28"/>
                <a:gd name="T18" fmla="*/ 18 w 27"/>
                <a:gd name="T19" fmla="*/ 26 h 28"/>
                <a:gd name="T20" fmla="*/ 14 w 27"/>
                <a:gd name="T21" fmla="*/ 28 h 28"/>
                <a:gd name="T22" fmla="*/ 8 w 27"/>
                <a:gd name="T23" fmla="*/ 28 h 28"/>
                <a:gd name="T24" fmla="*/ 3 w 27"/>
                <a:gd name="T25" fmla="*/ 25 h 28"/>
                <a:gd name="T26" fmla="*/ 0 w 27"/>
                <a:gd name="T27" fmla="*/ 20 h 28"/>
                <a:gd name="T28" fmla="*/ 0 w 27"/>
                <a:gd name="T29" fmla="*/ 15 h 28"/>
                <a:gd name="T30" fmla="*/ 2 w 27"/>
                <a:gd name="T31" fmla="*/ 10 h 28"/>
                <a:gd name="T32" fmla="*/ 3 w 27"/>
                <a:gd name="T33" fmla="*/ 6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28"/>
                <a:gd name="T53" fmla="*/ 27 w 2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28">
                  <a:moveTo>
                    <a:pt x="3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3"/>
                  </a:lnTo>
                  <a:lnTo>
                    <a:pt x="27" y="9"/>
                  </a:lnTo>
                  <a:lnTo>
                    <a:pt x="27" y="15"/>
                  </a:lnTo>
                  <a:lnTo>
                    <a:pt x="26" y="20"/>
                  </a:lnTo>
                  <a:lnTo>
                    <a:pt x="23" y="25"/>
                  </a:lnTo>
                  <a:lnTo>
                    <a:pt x="18" y="26"/>
                  </a:lnTo>
                  <a:lnTo>
                    <a:pt x="14" y="28"/>
                  </a:lnTo>
                  <a:lnTo>
                    <a:pt x="8" y="28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6" name="Freeform 350"/>
            <p:cNvSpPr>
              <a:spLocks/>
            </p:cNvSpPr>
            <p:nvPr/>
          </p:nvSpPr>
          <p:spPr bwMode="auto">
            <a:xfrm>
              <a:off x="1250" y="1952"/>
              <a:ext cx="28" cy="28"/>
            </a:xfrm>
            <a:custGeom>
              <a:avLst/>
              <a:gdLst>
                <a:gd name="T0" fmla="*/ 5 w 28"/>
                <a:gd name="T1" fmla="*/ 1 h 28"/>
                <a:gd name="T2" fmla="*/ 2 w 28"/>
                <a:gd name="T3" fmla="*/ 6 h 28"/>
                <a:gd name="T4" fmla="*/ 0 w 28"/>
                <a:gd name="T5" fmla="*/ 12 h 28"/>
                <a:gd name="T6" fmla="*/ 0 w 28"/>
                <a:gd name="T7" fmla="*/ 18 h 28"/>
                <a:gd name="T8" fmla="*/ 2 w 28"/>
                <a:gd name="T9" fmla="*/ 22 h 28"/>
                <a:gd name="T10" fmla="*/ 6 w 28"/>
                <a:gd name="T11" fmla="*/ 25 h 28"/>
                <a:gd name="T12" fmla="*/ 13 w 28"/>
                <a:gd name="T13" fmla="*/ 28 h 28"/>
                <a:gd name="T14" fmla="*/ 19 w 28"/>
                <a:gd name="T15" fmla="*/ 28 h 28"/>
                <a:gd name="T16" fmla="*/ 24 w 28"/>
                <a:gd name="T17" fmla="*/ 25 h 28"/>
                <a:gd name="T18" fmla="*/ 27 w 28"/>
                <a:gd name="T19" fmla="*/ 20 h 28"/>
                <a:gd name="T20" fmla="*/ 28 w 28"/>
                <a:gd name="T21" fmla="*/ 16 h 28"/>
                <a:gd name="T22" fmla="*/ 28 w 28"/>
                <a:gd name="T23" fmla="*/ 12 h 28"/>
                <a:gd name="T24" fmla="*/ 27 w 28"/>
                <a:gd name="T25" fmla="*/ 7 h 28"/>
                <a:gd name="T26" fmla="*/ 22 w 28"/>
                <a:gd name="T27" fmla="*/ 4 h 28"/>
                <a:gd name="T28" fmla="*/ 16 w 28"/>
                <a:gd name="T29" fmla="*/ 1 h 28"/>
                <a:gd name="T30" fmla="*/ 9 w 28"/>
                <a:gd name="T31" fmla="*/ 0 h 28"/>
                <a:gd name="T32" fmla="*/ 5 w 28"/>
                <a:gd name="T33" fmla="*/ 1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28"/>
                <a:gd name="T53" fmla="*/ 28 w 28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28">
                  <a:moveTo>
                    <a:pt x="5" y="1"/>
                  </a:moveTo>
                  <a:lnTo>
                    <a:pt x="2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19" y="28"/>
                  </a:lnTo>
                  <a:lnTo>
                    <a:pt x="24" y="25"/>
                  </a:lnTo>
                  <a:lnTo>
                    <a:pt x="27" y="20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7" y="7"/>
                  </a:lnTo>
                  <a:lnTo>
                    <a:pt x="22" y="4"/>
                  </a:lnTo>
                  <a:lnTo>
                    <a:pt x="16" y="1"/>
                  </a:lnTo>
                  <a:lnTo>
                    <a:pt x="9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7" name="Freeform 351"/>
            <p:cNvSpPr>
              <a:spLocks/>
            </p:cNvSpPr>
            <p:nvPr/>
          </p:nvSpPr>
          <p:spPr bwMode="auto">
            <a:xfrm>
              <a:off x="1234" y="2004"/>
              <a:ext cx="24" cy="25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3 w 24"/>
                <a:gd name="T7" fmla="*/ 4 h 25"/>
                <a:gd name="T8" fmla="*/ 7 w 24"/>
                <a:gd name="T9" fmla="*/ 1 h 25"/>
                <a:gd name="T10" fmla="*/ 15 w 24"/>
                <a:gd name="T11" fmla="*/ 0 h 25"/>
                <a:gd name="T12" fmla="*/ 19 w 24"/>
                <a:gd name="T13" fmla="*/ 1 h 25"/>
                <a:gd name="T14" fmla="*/ 22 w 24"/>
                <a:gd name="T15" fmla="*/ 4 h 25"/>
                <a:gd name="T16" fmla="*/ 24 w 24"/>
                <a:gd name="T17" fmla="*/ 8 h 25"/>
                <a:gd name="T18" fmla="*/ 24 w 24"/>
                <a:gd name="T19" fmla="*/ 13 h 25"/>
                <a:gd name="T20" fmla="*/ 22 w 24"/>
                <a:gd name="T21" fmla="*/ 19 h 25"/>
                <a:gd name="T22" fmla="*/ 18 w 24"/>
                <a:gd name="T23" fmla="*/ 22 h 25"/>
                <a:gd name="T24" fmla="*/ 15 w 24"/>
                <a:gd name="T25" fmla="*/ 25 h 25"/>
                <a:gd name="T26" fmla="*/ 10 w 24"/>
                <a:gd name="T27" fmla="*/ 25 h 25"/>
                <a:gd name="T28" fmla="*/ 6 w 24"/>
                <a:gd name="T29" fmla="*/ 22 h 25"/>
                <a:gd name="T30" fmla="*/ 1 w 24"/>
                <a:gd name="T31" fmla="*/ 19 h 25"/>
                <a:gd name="T32" fmla="*/ 0 w 24"/>
                <a:gd name="T33" fmla="*/ 1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"/>
                <a:gd name="T52" fmla="*/ 0 h 25"/>
                <a:gd name="T53" fmla="*/ 24 w 24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2" y="4"/>
                  </a:lnTo>
                  <a:lnTo>
                    <a:pt x="24" y="8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lnTo>
                    <a:pt x="6" y="22"/>
                  </a:lnTo>
                  <a:lnTo>
                    <a:pt x="1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8" name="Freeform 352"/>
            <p:cNvSpPr>
              <a:spLocks/>
            </p:cNvSpPr>
            <p:nvPr/>
          </p:nvSpPr>
          <p:spPr bwMode="auto">
            <a:xfrm>
              <a:off x="1277" y="2042"/>
              <a:ext cx="20" cy="28"/>
            </a:xfrm>
            <a:custGeom>
              <a:avLst/>
              <a:gdLst>
                <a:gd name="T0" fmla="*/ 7 w 20"/>
                <a:gd name="T1" fmla="*/ 28 h 28"/>
                <a:gd name="T2" fmla="*/ 3 w 20"/>
                <a:gd name="T3" fmla="*/ 27 h 28"/>
                <a:gd name="T4" fmla="*/ 0 w 20"/>
                <a:gd name="T5" fmla="*/ 24 h 28"/>
                <a:gd name="T6" fmla="*/ 0 w 20"/>
                <a:gd name="T7" fmla="*/ 19 h 28"/>
                <a:gd name="T8" fmla="*/ 0 w 20"/>
                <a:gd name="T9" fmla="*/ 13 h 28"/>
                <a:gd name="T10" fmla="*/ 1 w 20"/>
                <a:gd name="T11" fmla="*/ 9 h 28"/>
                <a:gd name="T12" fmla="*/ 4 w 20"/>
                <a:gd name="T13" fmla="*/ 4 h 28"/>
                <a:gd name="T14" fmla="*/ 9 w 20"/>
                <a:gd name="T15" fmla="*/ 1 h 28"/>
                <a:gd name="T16" fmla="*/ 13 w 20"/>
                <a:gd name="T17" fmla="*/ 0 h 28"/>
                <a:gd name="T18" fmla="*/ 16 w 20"/>
                <a:gd name="T19" fmla="*/ 1 h 28"/>
                <a:gd name="T20" fmla="*/ 19 w 20"/>
                <a:gd name="T21" fmla="*/ 4 h 28"/>
                <a:gd name="T22" fmla="*/ 20 w 20"/>
                <a:gd name="T23" fmla="*/ 10 h 28"/>
                <a:gd name="T24" fmla="*/ 20 w 20"/>
                <a:gd name="T25" fmla="*/ 15 h 28"/>
                <a:gd name="T26" fmla="*/ 19 w 20"/>
                <a:gd name="T27" fmla="*/ 19 h 28"/>
                <a:gd name="T28" fmla="*/ 16 w 20"/>
                <a:gd name="T29" fmla="*/ 24 h 28"/>
                <a:gd name="T30" fmla="*/ 13 w 20"/>
                <a:gd name="T31" fmla="*/ 27 h 28"/>
                <a:gd name="T32" fmla="*/ 7 w 20"/>
                <a:gd name="T33" fmla="*/ 28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28"/>
                <a:gd name="T53" fmla="*/ 20 w 20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28">
                  <a:moveTo>
                    <a:pt x="7" y="28"/>
                  </a:moveTo>
                  <a:lnTo>
                    <a:pt x="3" y="27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19" y="4"/>
                  </a:lnTo>
                  <a:lnTo>
                    <a:pt x="20" y="10"/>
                  </a:lnTo>
                  <a:lnTo>
                    <a:pt x="20" y="15"/>
                  </a:lnTo>
                  <a:lnTo>
                    <a:pt x="19" y="19"/>
                  </a:lnTo>
                  <a:lnTo>
                    <a:pt x="16" y="24"/>
                  </a:lnTo>
                  <a:lnTo>
                    <a:pt x="13" y="27"/>
                  </a:lnTo>
                  <a:lnTo>
                    <a:pt x="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79" name="Freeform 353"/>
            <p:cNvSpPr>
              <a:spLocks/>
            </p:cNvSpPr>
            <p:nvPr/>
          </p:nvSpPr>
          <p:spPr bwMode="auto">
            <a:xfrm>
              <a:off x="1314" y="2015"/>
              <a:ext cx="25" cy="33"/>
            </a:xfrm>
            <a:custGeom>
              <a:avLst/>
              <a:gdLst>
                <a:gd name="T0" fmla="*/ 1 w 25"/>
                <a:gd name="T1" fmla="*/ 18 h 33"/>
                <a:gd name="T2" fmla="*/ 4 w 25"/>
                <a:gd name="T3" fmla="*/ 12 h 33"/>
                <a:gd name="T4" fmla="*/ 7 w 25"/>
                <a:gd name="T5" fmla="*/ 6 h 33"/>
                <a:gd name="T6" fmla="*/ 10 w 25"/>
                <a:gd name="T7" fmla="*/ 2 h 33"/>
                <a:gd name="T8" fmla="*/ 16 w 25"/>
                <a:gd name="T9" fmla="*/ 0 h 33"/>
                <a:gd name="T10" fmla="*/ 22 w 25"/>
                <a:gd name="T11" fmla="*/ 2 h 33"/>
                <a:gd name="T12" fmla="*/ 25 w 25"/>
                <a:gd name="T13" fmla="*/ 6 h 33"/>
                <a:gd name="T14" fmla="*/ 25 w 25"/>
                <a:gd name="T15" fmla="*/ 11 h 33"/>
                <a:gd name="T16" fmla="*/ 25 w 25"/>
                <a:gd name="T17" fmla="*/ 17 h 33"/>
                <a:gd name="T18" fmla="*/ 22 w 25"/>
                <a:gd name="T19" fmla="*/ 23 h 33"/>
                <a:gd name="T20" fmla="*/ 19 w 25"/>
                <a:gd name="T21" fmla="*/ 27 h 33"/>
                <a:gd name="T22" fmla="*/ 13 w 25"/>
                <a:gd name="T23" fmla="*/ 31 h 33"/>
                <a:gd name="T24" fmla="*/ 8 w 25"/>
                <a:gd name="T25" fmla="*/ 33 h 33"/>
                <a:gd name="T26" fmla="*/ 4 w 25"/>
                <a:gd name="T27" fmla="*/ 31 h 33"/>
                <a:gd name="T28" fmla="*/ 1 w 25"/>
                <a:gd name="T29" fmla="*/ 27 h 33"/>
                <a:gd name="T30" fmla="*/ 0 w 25"/>
                <a:gd name="T31" fmla="*/ 23 h 33"/>
                <a:gd name="T32" fmla="*/ 1 w 25"/>
                <a:gd name="T33" fmla="*/ 18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33"/>
                <a:gd name="T53" fmla="*/ 25 w 25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33">
                  <a:moveTo>
                    <a:pt x="1" y="18"/>
                  </a:moveTo>
                  <a:lnTo>
                    <a:pt x="4" y="12"/>
                  </a:lnTo>
                  <a:lnTo>
                    <a:pt x="7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6"/>
                  </a:lnTo>
                  <a:lnTo>
                    <a:pt x="25" y="11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9" y="27"/>
                  </a:lnTo>
                  <a:lnTo>
                    <a:pt x="13" y="31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0" name="Freeform 354"/>
            <p:cNvSpPr>
              <a:spLocks/>
            </p:cNvSpPr>
            <p:nvPr/>
          </p:nvSpPr>
          <p:spPr bwMode="auto">
            <a:xfrm>
              <a:off x="1348" y="2023"/>
              <a:ext cx="25" cy="25"/>
            </a:xfrm>
            <a:custGeom>
              <a:avLst/>
              <a:gdLst>
                <a:gd name="T0" fmla="*/ 19 w 25"/>
                <a:gd name="T1" fmla="*/ 1 h 25"/>
                <a:gd name="T2" fmla="*/ 22 w 25"/>
                <a:gd name="T3" fmla="*/ 4 h 25"/>
                <a:gd name="T4" fmla="*/ 23 w 25"/>
                <a:gd name="T5" fmla="*/ 9 h 25"/>
                <a:gd name="T6" fmla="*/ 25 w 25"/>
                <a:gd name="T7" fmla="*/ 12 h 25"/>
                <a:gd name="T8" fmla="*/ 23 w 25"/>
                <a:gd name="T9" fmla="*/ 16 h 25"/>
                <a:gd name="T10" fmla="*/ 19 w 25"/>
                <a:gd name="T11" fmla="*/ 20 h 25"/>
                <a:gd name="T12" fmla="*/ 16 w 25"/>
                <a:gd name="T13" fmla="*/ 23 h 25"/>
                <a:gd name="T14" fmla="*/ 11 w 25"/>
                <a:gd name="T15" fmla="*/ 25 h 25"/>
                <a:gd name="T16" fmla="*/ 7 w 25"/>
                <a:gd name="T17" fmla="*/ 25 h 25"/>
                <a:gd name="T18" fmla="*/ 4 w 25"/>
                <a:gd name="T19" fmla="*/ 23 h 25"/>
                <a:gd name="T20" fmla="*/ 1 w 25"/>
                <a:gd name="T21" fmla="*/ 19 h 25"/>
                <a:gd name="T22" fmla="*/ 0 w 25"/>
                <a:gd name="T23" fmla="*/ 15 h 25"/>
                <a:gd name="T24" fmla="*/ 0 w 25"/>
                <a:gd name="T25" fmla="*/ 10 h 25"/>
                <a:gd name="T26" fmla="*/ 3 w 25"/>
                <a:gd name="T27" fmla="*/ 4 h 25"/>
                <a:gd name="T28" fmla="*/ 7 w 25"/>
                <a:gd name="T29" fmla="*/ 1 h 25"/>
                <a:gd name="T30" fmla="*/ 11 w 25"/>
                <a:gd name="T31" fmla="*/ 0 h 25"/>
                <a:gd name="T32" fmla="*/ 19 w 25"/>
                <a:gd name="T33" fmla="*/ 1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9" y="1"/>
                  </a:moveTo>
                  <a:lnTo>
                    <a:pt x="22" y="4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16" y="23"/>
                  </a:lnTo>
                  <a:lnTo>
                    <a:pt x="11" y="25"/>
                  </a:lnTo>
                  <a:lnTo>
                    <a:pt x="7" y="25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1" name="Freeform 355"/>
            <p:cNvSpPr>
              <a:spLocks/>
            </p:cNvSpPr>
            <p:nvPr/>
          </p:nvSpPr>
          <p:spPr bwMode="auto">
            <a:xfrm>
              <a:off x="1064" y="2058"/>
              <a:ext cx="210" cy="145"/>
            </a:xfrm>
            <a:custGeom>
              <a:avLst/>
              <a:gdLst>
                <a:gd name="T0" fmla="*/ 205 w 210"/>
                <a:gd name="T1" fmla="*/ 15 h 145"/>
                <a:gd name="T2" fmla="*/ 201 w 210"/>
                <a:gd name="T3" fmla="*/ 12 h 145"/>
                <a:gd name="T4" fmla="*/ 199 w 210"/>
                <a:gd name="T5" fmla="*/ 6 h 145"/>
                <a:gd name="T6" fmla="*/ 189 w 210"/>
                <a:gd name="T7" fmla="*/ 16 h 145"/>
                <a:gd name="T8" fmla="*/ 168 w 210"/>
                <a:gd name="T9" fmla="*/ 12 h 145"/>
                <a:gd name="T10" fmla="*/ 124 w 210"/>
                <a:gd name="T11" fmla="*/ 3 h 145"/>
                <a:gd name="T12" fmla="*/ 90 w 210"/>
                <a:gd name="T13" fmla="*/ 2 h 145"/>
                <a:gd name="T14" fmla="*/ 84 w 210"/>
                <a:gd name="T15" fmla="*/ 8 h 145"/>
                <a:gd name="T16" fmla="*/ 114 w 210"/>
                <a:gd name="T17" fmla="*/ 6 h 145"/>
                <a:gd name="T18" fmla="*/ 151 w 210"/>
                <a:gd name="T19" fmla="*/ 15 h 145"/>
                <a:gd name="T20" fmla="*/ 176 w 210"/>
                <a:gd name="T21" fmla="*/ 27 h 145"/>
                <a:gd name="T22" fmla="*/ 173 w 210"/>
                <a:gd name="T23" fmla="*/ 33 h 145"/>
                <a:gd name="T24" fmla="*/ 157 w 210"/>
                <a:gd name="T25" fmla="*/ 42 h 145"/>
                <a:gd name="T26" fmla="*/ 139 w 210"/>
                <a:gd name="T27" fmla="*/ 45 h 145"/>
                <a:gd name="T28" fmla="*/ 106 w 210"/>
                <a:gd name="T29" fmla="*/ 36 h 145"/>
                <a:gd name="T30" fmla="*/ 71 w 210"/>
                <a:gd name="T31" fmla="*/ 33 h 145"/>
                <a:gd name="T32" fmla="*/ 53 w 210"/>
                <a:gd name="T33" fmla="*/ 40 h 145"/>
                <a:gd name="T34" fmla="*/ 65 w 210"/>
                <a:gd name="T35" fmla="*/ 40 h 145"/>
                <a:gd name="T36" fmla="*/ 83 w 210"/>
                <a:gd name="T37" fmla="*/ 40 h 145"/>
                <a:gd name="T38" fmla="*/ 103 w 210"/>
                <a:gd name="T39" fmla="*/ 43 h 145"/>
                <a:gd name="T40" fmla="*/ 129 w 210"/>
                <a:gd name="T41" fmla="*/ 50 h 145"/>
                <a:gd name="T42" fmla="*/ 132 w 210"/>
                <a:gd name="T43" fmla="*/ 59 h 145"/>
                <a:gd name="T44" fmla="*/ 100 w 210"/>
                <a:gd name="T45" fmla="*/ 70 h 145"/>
                <a:gd name="T46" fmla="*/ 71 w 210"/>
                <a:gd name="T47" fmla="*/ 65 h 145"/>
                <a:gd name="T48" fmla="*/ 46 w 210"/>
                <a:gd name="T49" fmla="*/ 59 h 145"/>
                <a:gd name="T50" fmla="*/ 55 w 210"/>
                <a:gd name="T51" fmla="*/ 67 h 145"/>
                <a:gd name="T52" fmla="*/ 78 w 210"/>
                <a:gd name="T53" fmla="*/ 77 h 145"/>
                <a:gd name="T54" fmla="*/ 52 w 210"/>
                <a:gd name="T55" fmla="*/ 86 h 145"/>
                <a:gd name="T56" fmla="*/ 18 w 210"/>
                <a:gd name="T57" fmla="*/ 96 h 145"/>
                <a:gd name="T58" fmla="*/ 0 w 210"/>
                <a:gd name="T59" fmla="*/ 102 h 145"/>
                <a:gd name="T60" fmla="*/ 10 w 210"/>
                <a:gd name="T61" fmla="*/ 104 h 145"/>
                <a:gd name="T62" fmla="*/ 38 w 210"/>
                <a:gd name="T63" fmla="*/ 101 h 145"/>
                <a:gd name="T64" fmla="*/ 72 w 210"/>
                <a:gd name="T65" fmla="*/ 92 h 145"/>
                <a:gd name="T66" fmla="*/ 86 w 210"/>
                <a:gd name="T67" fmla="*/ 98 h 145"/>
                <a:gd name="T68" fmla="*/ 72 w 210"/>
                <a:gd name="T69" fmla="*/ 139 h 145"/>
                <a:gd name="T70" fmla="*/ 74 w 210"/>
                <a:gd name="T71" fmla="*/ 145 h 145"/>
                <a:gd name="T72" fmla="*/ 92 w 210"/>
                <a:gd name="T73" fmla="*/ 114 h 145"/>
                <a:gd name="T74" fmla="*/ 106 w 210"/>
                <a:gd name="T75" fmla="*/ 84 h 145"/>
                <a:gd name="T76" fmla="*/ 127 w 210"/>
                <a:gd name="T77" fmla="*/ 76 h 145"/>
                <a:gd name="T78" fmla="*/ 146 w 210"/>
                <a:gd name="T79" fmla="*/ 67 h 145"/>
                <a:gd name="T80" fmla="*/ 148 w 210"/>
                <a:gd name="T81" fmla="*/ 96 h 145"/>
                <a:gd name="T82" fmla="*/ 139 w 210"/>
                <a:gd name="T83" fmla="*/ 133 h 145"/>
                <a:gd name="T84" fmla="*/ 146 w 210"/>
                <a:gd name="T85" fmla="*/ 126 h 145"/>
                <a:gd name="T86" fmla="*/ 163 w 210"/>
                <a:gd name="T87" fmla="*/ 79 h 145"/>
                <a:gd name="T88" fmla="*/ 177 w 210"/>
                <a:gd name="T89" fmla="*/ 46 h 145"/>
                <a:gd name="T90" fmla="*/ 191 w 210"/>
                <a:gd name="T91" fmla="*/ 33 h 145"/>
                <a:gd name="T92" fmla="*/ 195 w 210"/>
                <a:gd name="T93" fmla="*/ 40 h 145"/>
                <a:gd name="T94" fmla="*/ 191 w 210"/>
                <a:gd name="T95" fmla="*/ 89 h 145"/>
                <a:gd name="T96" fmla="*/ 202 w 210"/>
                <a:gd name="T97" fmla="*/ 62 h 1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0"/>
                <a:gd name="T148" fmla="*/ 0 h 145"/>
                <a:gd name="T149" fmla="*/ 210 w 210"/>
                <a:gd name="T150" fmla="*/ 145 h 1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0" h="145">
                  <a:moveTo>
                    <a:pt x="210" y="18"/>
                  </a:moveTo>
                  <a:lnTo>
                    <a:pt x="208" y="16"/>
                  </a:lnTo>
                  <a:lnTo>
                    <a:pt x="205" y="15"/>
                  </a:lnTo>
                  <a:lnTo>
                    <a:pt x="204" y="15"/>
                  </a:lnTo>
                  <a:lnTo>
                    <a:pt x="202" y="14"/>
                  </a:lnTo>
                  <a:lnTo>
                    <a:pt x="201" y="12"/>
                  </a:lnTo>
                  <a:lnTo>
                    <a:pt x="201" y="9"/>
                  </a:lnTo>
                  <a:lnTo>
                    <a:pt x="199" y="8"/>
                  </a:lnTo>
                  <a:lnTo>
                    <a:pt x="199" y="6"/>
                  </a:lnTo>
                  <a:lnTo>
                    <a:pt x="196" y="11"/>
                  </a:lnTo>
                  <a:lnTo>
                    <a:pt x="194" y="14"/>
                  </a:lnTo>
                  <a:lnTo>
                    <a:pt x="189" y="16"/>
                  </a:lnTo>
                  <a:lnTo>
                    <a:pt x="188" y="18"/>
                  </a:lnTo>
                  <a:lnTo>
                    <a:pt x="179" y="15"/>
                  </a:lnTo>
                  <a:lnTo>
                    <a:pt x="168" y="12"/>
                  </a:lnTo>
                  <a:lnTo>
                    <a:pt x="154" y="9"/>
                  </a:lnTo>
                  <a:lnTo>
                    <a:pt x="139" y="5"/>
                  </a:lnTo>
                  <a:lnTo>
                    <a:pt x="124" y="3"/>
                  </a:lnTo>
                  <a:lnTo>
                    <a:pt x="109" y="2"/>
                  </a:lnTo>
                  <a:lnTo>
                    <a:pt x="99" y="0"/>
                  </a:lnTo>
                  <a:lnTo>
                    <a:pt x="90" y="2"/>
                  </a:lnTo>
                  <a:lnTo>
                    <a:pt x="81" y="5"/>
                  </a:lnTo>
                  <a:lnTo>
                    <a:pt x="80" y="6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102" y="5"/>
                  </a:lnTo>
                  <a:lnTo>
                    <a:pt x="114" y="6"/>
                  </a:lnTo>
                  <a:lnTo>
                    <a:pt x="126" y="8"/>
                  </a:lnTo>
                  <a:lnTo>
                    <a:pt x="139" y="11"/>
                  </a:lnTo>
                  <a:lnTo>
                    <a:pt x="151" y="15"/>
                  </a:lnTo>
                  <a:lnTo>
                    <a:pt x="161" y="18"/>
                  </a:lnTo>
                  <a:lnTo>
                    <a:pt x="170" y="22"/>
                  </a:lnTo>
                  <a:lnTo>
                    <a:pt x="176" y="27"/>
                  </a:lnTo>
                  <a:lnTo>
                    <a:pt x="179" y="30"/>
                  </a:lnTo>
                  <a:lnTo>
                    <a:pt x="177" y="31"/>
                  </a:lnTo>
                  <a:lnTo>
                    <a:pt x="173" y="33"/>
                  </a:lnTo>
                  <a:lnTo>
                    <a:pt x="168" y="36"/>
                  </a:lnTo>
                  <a:lnTo>
                    <a:pt x="163" y="39"/>
                  </a:lnTo>
                  <a:lnTo>
                    <a:pt x="157" y="42"/>
                  </a:lnTo>
                  <a:lnTo>
                    <a:pt x="151" y="45"/>
                  </a:lnTo>
                  <a:lnTo>
                    <a:pt x="146" y="48"/>
                  </a:lnTo>
                  <a:lnTo>
                    <a:pt x="139" y="45"/>
                  </a:lnTo>
                  <a:lnTo>
                    <a:pt x="130" y="42"/>
                  </a:lnTo>
                  <a:lnTo>
                    <a:pt x="118" y="39"/>
                  </a:lnTo>
                  <a:lnTo>
                    <a:pt x="106" y="36"/>
                  </a:lnTo>
                  <a:lnTo>
                    <a:pt x="93" y="34"/>
                  </a:lnTo>
                  <a:lnTo>
                    <a:pt x="81" y="33"/>
                  </a:lnTo>
                  <a:lnTo>
                    <a:pt x="71" y="33"/>
                  </a:lnTo>
                  <a:lnTo>
                    <a:pt x="62" y="36"/>
                  </a:lnTo>
                  <a:lnTo>
                    <a:pt x="56" y="39"/>
                  </a:lnTo>
                  <a:lnTo>
                    <a:pt x="53" y="40"/>
                  </a:lnTo>
                  <a:lnTo>
                    <a:pt x="53" y="42"/>
                  </a:lnTo>
                  <a:lnTo>
                    <a:pt x="61" y="40"/>
                  </a:lnTo>
                  <a:lnTo>
                    <a:pt x="65" y="40"/>
                  </a:lnTo>
                  <a:lnTo>
                    <a:pt x="71" y="40"/>
                  </a:lnTo>
                  <a:lnTo>
                    <a:pt x="77" y="40"/>
                  </a:lnTo>
                  <a:lnTo>
                    <a:pt x="83" y="40"/>
                  </a:lnTo>
                  <a:lnTo>
                    <a:pt x="90" y="40"/>
                  </a:lnTo>
                  <a:lnTo>
                    <a:pt x="96" y="42"/>
                  </a:lnTo>
                  <a:lnTo>
                    <a:pt x="103" y="43"/>
                  </a:lnTo>
                  <a:lnTo>
                    <a:pt x="109" y="45"/>
                  </a:lnTo>
                  <a:lnTo>
                    <a:pt x="120" y="48"/>
                  </a:lnTo>
                  <a:lnTo>
                    <a:pt x="129" y="50"/>
                  </a:lnTo>
                  <a:lnTo>
                    <a:pt x="134" y="52"/>
                  </a:lnTo>
                  <a:lnTo>
                    <a:pt x="139" y="55"/>
                  </a:lnTo>
                  <a:lnTo>
                    <a:pt x="132" y="59"/>
                  </a:lnTo>
                  <a:lnTo>
                    <a:pt x="120" y="64"/>
                  </a:lnTo>
                  <a:lnTo>
                    <a:pt x="108" y="67"/>
                  </a:lnTo>
                  <a:lnTo>
                    <a:pt x="100" y="70"/>
                  </a:lnTo>
                  <a:lnTo>
                    <a:pt x="93" y="71"/>
                  </a:lnTo>
                  <a:lnTo>
                    <a:pt x="83" y="68"/>
                  </a:lnTo>
                  <a:lnTo>
                    <a:pt x="71" y="65"/>
                  </a:lnTo>
                  <a:lnTo>
                    <a:pt x="62" y="62"/>
                  </a:lnTo>
                  <a:lnTo>
                    <a:pt x="53" y="59"/>
                  </a:lnTo>
                  <a:lnTo>
                    <a:pt x="46" y="59"/>
                  </a:lnTo>
                  <a:lnTo>
                    <a:pt x="41" y="61"/>
                  </a:lnTo>
                  <a:lnTo>
                    <a:pt x="46" y="64"/>
                  </a:lnTo>
                  <a:lnTo>
                    <a:pt x="55" y="67"/>
                  </a:lnTo>
                  <a:lnTo>
                    <a:pt x="65" y="70"/>
                  </a:lnTo>
                  <a:lnTo>
                    <a:pt x="72" y="74"/>
                  </a:lnTo>
                  <a:lnTo>
                    <a:pt x="78" y="77"/>
                  </a:lnTo>
                  <a:lnTo>
                    <a:pt x="72" y="79"/>
                  </a:lnTo>
                  <a:lnTo>
                    <a:pt x="64" y="82"/>
                  </a:lnTo>
                  <a:lnTo>
                    <a:pt x="52" y="86"/>
                  </a:lnTo>
                  <a:lnTo>
                    <a:pt x="40" y="89"/>
                  </a:lnTo>
                  <a:lnTo>
                    <a:pt x="28" y="92"/>
                  </a:lnTo>
                  <a:lnTo>
                    <a:pt x="18" y="96"/>
                  </a:lnTo>
                  <a:lnTo>
                    <a:pt x="9" y="99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3" y="104"/>
                  </a:lnTo>
                  <a:lnTo>
                    <a:pt x="10" y="104"/>
                  </a:lnTo>
                  <a:lnTo>
                    <a:pt x="18" y="104"/>
                  </a:lnTo>
                  <a:lnTo>
                    <a:pt x="28" y="102"/>
                  </a:lnTo>
                  <a:lnTo>
                    <a:pt x="38" y="101"/>
                  </a:lnTo>
                  <a:lnTo>
                    <a:pt x="52" y="98"/>
                  </a:lnTo>
                  <a:lnTo>
                    <a:pt x="62" y="95"/>
                  </a:lnTo>
                  <a:lnTo>
                    <a:pt x="72" y="92"/>
                  </a:lnTo>
                  <a:lnTo>
                    <a:pt x="81" y="89"/>
                  </a:lnTo>
                  <a:lnTo>
                    <a:pt x="87" y="86"/>
                  </a:lnTo>
                  <a:lnTo>
                    <a:pt x="86" y="98"/>
                  </a:lnTo>
                  <a:lnTo>
                    <a:pt x="83" y="114"/>
                  </a:lnTo>
                  <a:lnTo>
                    <a:pt x="78" y="129"/>
                  </a:lnTo>
                  <a:lnTo>
                    <a:pt x="72" y="139"/>
                  </a:lnTo>
                  <a:lnTo>
                    <a:pt x="69" y="144"/>
                  </a:lnTo>
                  <a:lnTo>
                    <a:pt x="71" y="145"/>
                  </a:lnTo>
                  <a:lnTo>
                    <a:pt x="74" y="145"/>
                  </a:lnTo>
                  <a:lnTo>
                    <a:pt x="77" y="141"/>
                  </a:lnTo>
                  <a:lnTo>
                    <a:pt x="83" y="130"/>
                  </a:lnTo>
                  <a:lnTo>
                    <a:pt x="92" y="114"/>
                  </a:lnTo>
                  <a:lnTo>
                    <a:pt x="99" y="98"/>
                  </a:lnTo>
                  <a:lnTo>
                    <a:pt x="102" y="86"/>
                  </a:lnTo>
                  <a:lnTo>
                    <a:pt x="106" y="84"/>
                  </a:lnTo>
                  <a:lnTo>
                    <a:pt x="114" y="82"/>
                  </a:lnTo>
                  <a:lnTo>
                    <a:pt x="120" y="79"/>
                  </a:lnTo>
                  <a:lnTo>
                    <a:pt x="127" y="76"/>
                  </a:lnTo>
                  <a:lnTo>
                    <a:pt x="134" y="73"/>
                  </a:lnTo>
                  <a:lnTo>
                    <a:pt x="140" y="70"/>
                  </a:lnTo>
                  <a:lnTo>
                    <a:pt x="146" y="67"/>
                  </a:lnTo>
                  <a:lnTo>
                    <a:pt x="149" y="65"/>
                  </a:lnTo>
                  <a:lnTo>
                    <a:pt x="149" y="79"/>
                  </a:lnTo>
                  <a:lnTo>
                    <a:pt x="148" y="96"/>
                  </a:lnTo>
                  <a:lnTo>
                    <a:pt x="145" y="114"/>
                  </a:lnTo>
                  <a:lnTo>
                    <a:pt x="142" y="126"/>
                  </a:lnTo>
                  <a:lnTo>
                    <a:pt x="139" y="133"/>
                  </a:lnTo>
                  <a:lnTo>
                    <a:pt x="139" y="135"/>
                  </a:lnTo>
                  <a:lnTo>
                    <a:pt x="142" y="133"/>
                  </a:lnTo>
                  <a:lnTo>
                    <a:pt x="146" y="126"/>
                  </a:lnTo>
                  <a:lnTo>
                    <a:pt x="152" y="114"/>
                  </a:lnTo>
                  <a:lnTo>
                    <a:pt x="158" y="96"/>
                  </a:lnTo>
                  <a:lnTo>
                    <a:pt x="163" y="79"/>
                  </a:lnTo>
                  <a:lnTo>
                    <a:pt x="163" y="61"/>
                  </a:lnTo>
                  <a:lnTo>
                    <a:pt x="171" y="53"/>
                  </a:lnTo>
                  <a:lnTo>
                    <a:pt x="177" y="46"/>
                  </a:lnTo>
                  <a:lnTo>
                    <a:pt x="183" y="40"/>
                  </a:lnTo>
                  <a:lnTo>
                    <a:pt x="188" y="36"/>
                  </a:lnTo>
                  <a:lnTo>
                    <a:pt x="191" y="33"/>
                  </a:lnTo>
                  <a:lnTo>
                    <a:pt x="194" y="33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4" y="53"/>
                  </a:lnTo>
                  <a:lnTo>
                    <a:pt x="192" y="71"/>
                  </a:lnTo>
                  <a:lnTo>
                    <a:pt x="191" y="89"/>
                  </a:lnTo>
                  <a:lnTo>
                    <a:pt x="189" y="102"/>
                  </a:lnTo>
                  <a:lnTo>
                    <a:pt x="196" y="87"/>
                  </a:lnTo>
                  <a:lnTo>
                    <a:pt x="202" y="62"/>
                  </a:lnTo>
                  <a:lnTo>
                    <a:pt x="207" y="37"/>
                  </a:lnTo>
                  <a:lnTo>
                    <a:pt x="210" y="18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2" name="Freeform 356"/>
            <p:cNvSpPr>
              <a:spLocks/>
            </p:cNvSpPr>
            <p:nvPr/>
          </p:nvSpPr>
          <p:spPr bwMode="auto">
            <a:xfrm>
              <a:off x="1077" y="1802"/>
              <a:ext cx="170" cy="160"/>
            </a:xfrm>
            <a:custGeom>
              <a:avLst/>
              <a:gdLst>
                <a:gd name="T0" fmla="*/ 164 w 170"/>
                <a:gd name="T1" fmla="*/ 157 h 160"/>
                <a:gd name="T2" fmla="*/ 169 w 170"/>
                <a:gd name="T3" fmla="*/ 153 h 160"/>
                <a:gd name="T4" fmla="*/ 163 w 170"/>
                <a:gd name="T5" fmla="*/ 144 h 160"/>
                <a:gd name="T6" fmla="*/ 152 w 170"/>
                <a:gd name="T7" fmla="*/ 131 h 160"/>
                <a:gd name="T8" fmla="*/ 150 w 170"/>
                <a:gd name="T9" fmla="*/ 113 h 160"/>
                <a:gd name="T10" fmla="*/ 145 w 170"/>
                <a:gd name="T11" fmla="*/ 74 h 160"/>
                <a:gd name="T12" fmla="*/ 138 w 170"/>
                <a:gd name="T13" fmla="*/ 55 h 160"/>
                <a:gd name="T14" fmla="*/ 133 w 170"/>
                <a:gd name="T15" fmla="*/ 55 h 160"/>
                <a:gd name="T16" fmla="*/ 136 w 170"/>
                <a:gd name="T17" fmla="*/ 73 h 160"/>
                <a:gd name="T18" fmla="*/ 138 w 170"/>
                <a:gd name="T19" fmla="*/ 105 h 160"/>
                <a:gd name="T20" fmla="*/ 127 w 170"/>
                <a:gd name="T21" fmla="*/ 110 h 160"/>
                <a:gd name="T22" fmla="*/ 110 w 170"/>
                <a:gd name="T23" fmla="*/ 97 h 160"/>
                <a:gd name="T24" fmla="*/ 99 w 170"/>
                <a:gd name="T25" fmla="*/ 82 h 160"/>
                <a:gd name="T26" fmla="*/ 92 w 170"/>
                <a:gd name="T27" fmla="*/ 51 h 160"/>
                <a:gd name="T28" fmla="*/ 90 w 170"/>
                <a:gd name="T29" fmla="*/ 30 h 160"/>
                <a:gd name="T30" fmla="*/ 89 w 170"/>
                <a:gd name="T31" fmla="*/ 12 h 160"/>
                <a:gd name="T32" fmla="*/ 83 w 170"/>
                <a:gd name="T33" fmla="*/ 3 h 160"/>
                <a:gd name="T34" fmla="*/ 83 w 170"/>
                <a:gd name="T35" fmla="*/ 9 h 160"/>
                <a:gd name="T36" fmla="*/ 85 w 170"/>
                <a:gd name="T37" fmla="*/ 24 h 160"/>
                <a:gd name="T38" fmla="*/ 82 w 170"/>
                <a:gd name="T39" fmla="*/ 37 h 160"/>
                <a:gd name="T40" fmla="*/ 82 w 170"/>
                <a:gd name="T41" fmla="*/ 51 h 160"/>
                <a:gd name="T42" fmla="*/ 85 w 170"/>
                <a:gd name="T43" fmla="*/ 73 h 160"/>
                <a:gd name="T44" fmla="*/ 74 w 170"/>
                <a:gd name="T45" fmla="*/ 71 h 160"/>
                <a:gd name="T46" fmla="*/ 51 w 170"/>
                <a:gd name="T47" fmla="*/ 46 h 160"/>
                <a:gd name="T48" fmla="*/ 27 w 170"/>
                <a:gd name="T49" fmla="*/ 21 h 160"/>
                <a:gd name="T50" fmla="*/ 8 w 170"/>
                <a:gd name="T51" fmla="*/ 3 h 160"/>
                <a:gd name="T52" fmla="*/ 11 w 170"/>
                <a:gd name="T53" fmla="*/ 15 h 160"/>
                <a:gd name="T54" fmla="*/ 34 w 170"/>
                <a:gd name="T55" fmla="*/ 46 h 160"/>
                <a:gd name="T56" fmla="*/ 48 w 170"/>
                <a:gd name="T57" fmla="*/ 66 h 160"/>
                <a:gd name="T58" fmla="*/ 70 w 170"/>
                <a:gd name="T59" fmla="*/ 85 h 160"/>
                <a:gd name="T60" fmla="*/ 70 w 170"/>
                <a:gd name="T61" fmla="*/ 91 h 160"/>
                <a:gd name="T62" fmla="*/ 48 w 170"/>
                <a:gd name="T63" fmla="*/ 86 h 160"/>
                <a:gd name="T64" fmla="*/ 36 w 170"/>
                <a:gd name="T65" fmla="*/ 79 h 160"/>
                <a:gd name="T66" fmla="*/ 30 w 170"/>
                <a:gd name="T67" fmla="*/ 80 h 160"/>
                <a:gd name="T68" fmla="*/ 37 w 170"/>
                <a:gd name="T69" fmla="*/ 88 h 160"/>
                <a:gd name="T70" fmla="*/ 52 w 170"/>
                <a:gd name="T71" fmla="*/ 97 h 160"/>
                <a:gd name="T72" fmla="*/ 71 w 170"/>
                <a:gd name="T73" fmla="*/ 104 h 160"/>
                <a:gd name="T74" fmla="*/ 90 w 170"/>
                <a:gd name="T75" fmla="*/ 108 h 160"/>
                <a:gd name="T76" fmla="*/ 107 w 170"/>
                <a:gd name="T77" fmla="*/ 111 h 160"/>
                <a:gd name="T78" fmla="*/ 126 w 170"/>
                <a:gd name="T79" fmla="*/ 125 h 160"/>
                <a:gd name="T80" fmla="*/ 127 w 170"/>
                <a:gd name="T81" fmla="*/ 134 h 160"/>
                <a:gd name="T82" fmla="*/ 114 w 170"/>
                <a:gd name="T83" fmla="*/ 138 h 160"/>
                <a:gd name="T84" fmla="*/ 99 w 170"/>
                <a:gd name="T85" fmla="*/ 139 h 160"/>
                <a:gd name="T86" fmla="*/ 86 w 170"/>
                <a:gd name="T87" fmla="*/ 139 h 160"/>
                <a:gd name="T88" fmla="*/ 73 w 170"/>
                <a:gd name="T89" fmla="*/ 138 h 160"/>
                <a:gd name="T90" fmla="*/ 71 w 170"/>
                <a:gd name="T91" fmla="*/ 142 h 160"/>
                <a:gd name="T92" fmla="*/ 89 w 170"/>
                <a:gd name="T93" fmla="*/ 147 h 160"/>
                <a:gd name="T94" fmla="*/ 108 w 170"/>
                <a:gd name="T95" fmla="*/ 147 h 160"/>
                <a:gd name="T96" fmla="*/ 126 w 170"/>
                <a:gd name="T97" fmla="*/ 147 h 160"/>
                <a:gd name="T98" fmla="*/ 141 w 170"/>
                <a:gd name="T99" fmla="*/ 145 h 160"/>
                <a:gd name="T100" fmla="*/ 152 w 170"/>
                <a:gd name="T101" fmla="*/ 147 h 160"/>
                <a:gd name="T102" fmla="*/ 160 w 170"/>
                <a:gd name="T103" fmla="*/ 156 h 1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0"/>
                <a:gd name="T158" fmla="*/ 170 w 170"/>
                <a:gd name="T159" fmla="*/ 160 h 16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0">
                  <a:moveTo>
                    <a:pt x="163" y="160"/>
                  </a:moveTo>
                  <a:lnTo>
                    <a:pt x="164" y="157"/>
                  </a:lnTo>
                  <a:lnTo>
                    <a:pt x="166" y="154"/>
                  </a:lnTo>
                  <a:lnTo>
                    <a:pt x="169" y="153"/>
                  </a:lnTo>
                  <a:lnTo>
                    <a:pt x="170" y="150"/>
                  </a:lnTo>
                  <a:lnTo>
                    <a:pt x="163" y="144"/>
                  </a:lnTo>
                  <a:lnTo>
                    <a:pt x="157" y="138"/>
                  </a:lnTo>
                  <a:lnTo>
                    <a:pt x="152" y="131"/>
                  </a:lnTo>
                  <a:lnTo>
                    <a:pt x="151" y="125"/>
                  </a:lnTo>
                  <a:lnTo>
                    <a:pt x="150" y="113"/>
                  </a:lnTo>
                  <a:lnTo>
                    <a:pt x="148" y="94"/>
                  </a:lnTo>
                  <a:lnTo>
                    <a:pt x="145" y="74"/>
                  </a:lnTo>
                  <a:lnTo>
                    <a:pt x="142" y="61"/>
                  </a:lnTo>
                  <a:lnTo>
                    <a:pt x="138" y="55"/>
                  </a:lnTo>
                  <a:lnTo>
                    <a:pt x="135" y="54"/>
                  </a:lnTo>
                  <a:lnTo>
                    <a:pt x="133" y="55"/>
                  </a:lnTo>
                  <a:lnTo>
                    <a:pt x="135" y="61"/>
                  </a:lnTo>
                  <a:lnTo>
                    <a:pt x="136" y="73"/>
                  </a:lnTo>
                  <a:lnTo>
                    <a:pt x="138" y="89"/>
                  </a:lnTo>
                  <a:lnTo>
                    <a:pt x="138" y="105"/>
                  </a:lnTo>
                  <a:lnTo>
                    <a:pt x="136" y="116"/>
                  </a:lnTo>
                  <a:lnTo>
                    <a:pt x="127" y="110"/>
                  </a:lnTo>
                  <a:lnTo>
                    <a:pt x="119" y="104"/>
                  </a:lnTo>
                  <a:lnTo>
                    <a:pt x="110" y="97"/>
                  </a:lnTo>
                  <a:lnTo>
                    <a:pt x="104" y="91"/>
                  </a:lnTo>
                  <a:lnTo>
                    <a:pt x="99" y="82"/>
                  </a:lnTo>
                  <a:lnTo>
                    <a:pt x="95" y="67"/>
                  </a:lnTo>
                  <a:lnTo>
                    <a:pt x="92" y="51"/>
                  </a:lnTo>
                  <a:lnTo>
                    <a:pt x="90" y="39"/>
                  </a:lnTo>
                  <a:lnTo>
                    <a:pt x="90" y="30"/>
                  </a:lnTo>
                  <a:lnTo>
                    <a:pt x="90" y="21"/>
                  </a:lnTo>
                  <a:lnTo>
                    <a:pt x="89" y="12"/>
                  </a:lnTo>
                  <a:lnTo>
                    <a:pt x="86" y="6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3" y="9"/>
                  </a:lnTo>
                  <a:lnTo>
                    <a:pt x="85" y="17"/>
                  </a:lnTo>
                  <a:lnTo>
                    <a:pt x="85" y="24"/>
                  </a:lnTo>
                  <a:lnTo>
                    <a:pt x="83" y="32"/>
                  </a:lnTo>
                  <a:lnTo>
                    <a:pt x="82" y="37"/>
                  </a:lnTo>
                  <a:lnTo>
                    <a:pt x="82" y="43"/>
                  </a:lnTo>
                  <a:lnTo>
                    <a:pt x="82" y="51"/>
                  </a:lnTo>
                  <a:lnTo>
                    <a:pt x="83" y="63"/>
                  </a:lnTo>
                  <a:lnTo>
                    <a:pt x="85" y="73"/>
                  </a:lnTo>
                  <a:lnTo>
                    <a:pt x="86" y="82"/>
                  </a:lnTo>
                  <a:lnTo>
                    <a:pt x="74" y="71"/>
                  </a:lnTo>
                  <a:lnTo>
                    <a:pt x="62" y="60"/>
                  </a:lnTo>
                  <a:lnTo>
                    <a:pt x="51" y="46"/>
                  </a:lnTo>
                  <a:lnTo>
                    <a:pt x="39" y="33"/>
                  </a:lnTo>
                  <a:lnTo>
                    <a:pt x="27" y="21"/>
                  </a:lnTo>
                  <a:lnTo>
                    <a:pt x="17" y="11"/>
                  </a:lnTo>
                  <a:lnTo>
                    <a:pt x="8" y="3"/>
                  </a:lnTo>
                  <a:lnTo>
                    <a:pt x="0" y="0"/>
                  </a:lnTo>
                  <a:lnTo>
                    <a:pt x="11" y="15"/>
                  </a:lnTo>
                  <a:lnTo>
                    <a:pt x="24" y="32"/>
                  </a:lnTo>
                  <a:lnTo>
                    <a:pt x="34" y="46"/>
                  </a:lnTo>
                  <a:lnTo>
                    <a:pt x="42" y="57"/>
                  </a:lnTo>
                  <a:lnTo>
                    <a:pt x="48" y="66"/>
                  </a:lnTo>
                  <a:lnTo>
                    <a:pt x="59" y="76"/>
                  </a:lnTo>
                  <a:lnTo>
                    <a:pt x="70" y="85"/>
                  </a:lnTo>
                  <a:lnTo>
                    <a:pt x="79" y="91"/>
                  </a:lnTo>
                  <a:lnTo>
                    <a:pt x="70" y="91"/>
                  </a:lnTo>
                  <a:lnTo>
                    <a:pt x="58" y="89"/>
                  </a:lnTo>
                  <a:lnTo>
                    <a:pt x="48" y="86"/>
                  </a:lnTo>
                  <a:lnTo>
                    <a:pt x="40" y="82"/>
                  </a:lnTo>
                  <a:lnTo>
                    <a:pt x="36" y="79"/>
                  </a:lnTo>
                  <a:lnTo>
                    <a:pt x="31" y="79"/>
                  </a:lnTo>
                  <a:lnTo>
                    <a:pt x="30" y="80"/>
                  </a:lnTo>
                  <a:lnTo>
                    <a:pt x="33" y="85"/>
                  </a:lnTo>
                  <a:lnTo>
                    <a:pt x="37" y="88"/>
                  </a:lnTo>
                  <a:lnTo>
                    <a:pt x="45" y="92"/>
                  </a:lnTo>
                  <a:lnTo>
                    <a:pt x="52" y="97"/>
                  </a:lnTo>
                  <a:lnTo>
                    <a:pt x="61" y="100"/>
                  </a:lnTo>
                  <a:lnTo>
                    <a:pt x="71" y="104"/>
                  </a:lnTo>
                  <a:lnTo>
                    <a:pt x="80" y="105"/>
                  </a:lnTo>
                  <a:lnTo>
                    <a:pt x="90" y="108"/>
                  </a:lnTo>
                  <a:lnTo>
                    <a:pt x="98" y="108"/>
                  </a:lnTo>
                  <a:lnTo>
                    <a:pt x="107" y="111"/>
                  </a:lnTo>
                  <a:lnTo>
                    <a:pt x="117" y="117"/>
                  </a:lnTo>
                  <a:lnTo>
                    <a:pt x="126" y="125"/>
                  </a:lnTo>
                  <a:lnTo>
                    <a:pt x="132" y="132"/>
                  </a:lnTo>
                  <a:lnTo>
                    <a:pt x="127" y="134"/>
                  </a:lnTo>
                  <a:lnTo>
                    <a:pt x="121" y="136"/>
                  </a:lnTo>
                  <a:lnTo>
                    <a:pt x="114" y="138"/>
                  </a:lnTo>
                  <a:lnTo>
                    <a:pt x="107" y="138"/>
                  </a:lnTo>
                  <a:lnTo>
                    <a:pt x="99" y="139"/>
                  </a:lnTo>
                  <a:lnTo>
                    <a:pt x="92" y="139"/>
                  </a:lnTo>
                  <a:lnTo>
                    <a:pt x="86" y="139"/>
                  </a:lnTo>
                  <a:lnTo>
                    <a:pt x="80" y="139"/>
                  </a:lnTo>
                  <a:lnTo>
                    <a:pt x="73" y="138"/>
                  </a:lnTo>
                  <a:lnTo>
                    <a:pt x="68" y="139"/>
                  </a:lnTo>
                  <a:lnTo>
                    <a:pt x="71" y="142"/>
                  </a:lnTo>
                  <a:lnTo>
                    <a:pt x="82" y="145"/>
                  </a:lnTo>
                  <a:lnTo>
                    <a:pt x="89" y="147"/>
                  </a:lnTo>
                  <a:lnTo>
                    <a:pt x="98" y="147"/>
                  </a:lnTo>
                  <a:lnTo>
                    <a:pt x="108" y="147"/>
                  </a:lnTo>
                  <a:lnTo>
                    <a:pt x="117" y="147"/>
                  </a:lnTo>
                  <a:lnTo>
                    <a:pt x="126" y="147"/>
                  </a:lnTo>
                  <a:lnTo>
                    <a:pt x="135" y="145"/>
                  </a:lnTo>
                  <a:lnTo>
                    <a:pt x="141" y="145"/>
                  </a:lnTo>
                  <a:lnTo>
                    <a:pt x="145" y="145"/>
                  </a:lnTo>
                  <a:lnTo>
                    <a:pt x="152" y="147"/>
                  </a:lnTo>
                  <a:lnTo>
                    <a:pt x="157" y="150"/>
                  </a:lnTo>
                  <a:lnTo>
                    <a:pt x="160" y="156"/>
                  </a:lnTo>
                  <a:lnTo>
                    <a:pt x="163" y="16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3" name="Freeform 357"/>
            <p:cNvSpPr>
              <a:spLocks/>
            </p:cNvSpPr>
            <p:nvPr/>
          </p:nvSpPr>
          <p:spPr bwMode="auto">
            <a:xfrm>
              <a:off x="1328" y="1742"/>
              <a:ext cx="104" cy="242"/>
            </a:xfrm>
            <a:custGeom>
              <a:avLst/>
              <a:gdLst>
                <a:gd name="T0" fmla="*/ 11 w 104"/>
                <a:gd name="T1" fmla="*/ 201 h 242"/>
                <a:gd name="T2" fmla="*/ 18 w 104"/>
                <a:gd name="T3" fmla="*/ 191 h 242"/>
                <a:gd name="T4" fmla="*/ 24 w 104"/>
                <a:gd name="T5" fmla="*/ 194 h 242"/>
                <a:gd name="T6" fmla="*/ 28 w 104"/>
                <a:gd name="T7" fmla="*/ 173 h 242"/>
                <a:gd name="T8" fmla="*/ 11 w 104"/>
                <a:gd name="T9" fmla="*/ 137 h 242"/>
                <a:gd name="T10" fmla="*/ 0 w 104"/>
                <a:gd name="T11" fmla="*/ 99 h 242"/>
                <a:gd name="T12" fmla="*/ 5 w 104"/>
                <a:gd name="T13" fmla="*/ 100 h 242"/>
                <a:gd name="T14" fmla="*/ 23 w 104"/>
                <a:gd name="T15" fmla="*/ 140 h 242"/>
                <a:gd name="T16" fmla="*/ 40 w 104"/>
                <a:gd name="T17" fmla="*/ 114 h 242"/>
                <a:gd name="T18" fmla="*/ 39 w 104"/>
                <a:gd name="T19" fmla="*/ 68 h 242"/>
                <a:gd name="T20" fmla="*/ 37 w 104"/>
                <a:gd name="T21" fmla="*/ 28 h 242"/>
                <a:gd name="T22" fmla="*/ 42 w 104"/>
                <a:gd name="T23" fmla="*/ 29 h 242"/>
                <a:gd name="T24" fmla="*/ 43 w 104"/>
                <a:gd name="T25" fmla="*/ 53 h 242"/>
                <a:gd name="T26" fmla="*/ 54 w 104"/>
                <a:gd name="T27" fmla="*/ 53 h 242"/>
                <a:gd name="T28" fmla="*/ 77 w 104"/>
                <a:gd name="T29" fmla="*/ 3 h 242"/>
                <a:gd name="T30" fmla="*/ 83 w 104"/>
                <a:gd name="T31" fmla="*/ 3 h 242"/>
                <a:gd name="T32" fmla="*/ 67 w 104"/>
                <a:gd name="T33" fmla="*/ 37 h 242"/>
                <a:gd name="T34" fmla="*/ 65 w 104"/>
                <a:gd name="T35" fmla="*/ 66 h 242"/>
                <a:gd name="T36" fmla="*/ 87 w 104"/>
                <a:gd name="T37" fmla="*/ 56 h 242"/>
                <a:gd name="T38" fmla="*/ 92 w 104"/>
                <a:gd name="T39" fmla="*/ 56 h 242"/>
                <a:gd name="T40" fmla="*/ 73 w 104"/>
                <a:gd name="T41" fmla="*/ 72 h 242"/>
                <a:gd name="T42" fmla="*/ 54 w 104"/>
                <a:gd name="T43" fmla="*/ 100 h 242"/>
                <a:gd name="T44" fmla="*/ 43 w 104"/>
                <a:gd name="T45" fmla="*/ 149 h 242"/>
                <a:gd name="T46" fmla="*/ 65 w 104"/>
                <a:gd name="T47" fmla="*/ 148 h 242"/>
                <a:gd name="T48" fmla="*/ 87 w 104"/>
                <a:gd name="T49" fmla="*/ 142 h 242"/>
                <a:gd name="T50" fmla="*/ 98 w 104"/>
                <a:gd name="T51" fmla="*/ 136 h 242"/>
                <a:gd name="T52" fmla="*/ 96 w 104"/>
                <a:gd name="T53" fmla="*/ 142 h 242"/>
                <a:gd name="T54" fmla="*/ 80 w 104"/>
                <a:gd name="T55" fmla="*/ 152 h 242"/>
                <a:gd name="T56" fmla="*/ 55 w 104"/>
                <a:gd name="T57" fmla="*/ 162 h 242"/>
                <a:gd name="T58" fmla="*/ 40 w 104"/>
                <a:gd name="T59" fmla="*/ 170 h 242"/>
                <a:gd name="T60" fmla="*/ 36 w 104"/>
                <a:gd name="T61" fmla="*/ 195 h 242"/>
                <a:gd name="T62" fmla="*/ 51 w 104"/>
                <a:gd name="T63" fmla="*/ 199 h 242"/>
                <a:gd name="T64" fmla="*/ 80 w 104"/>
                <a:gd name="T65" fmla="*/ 186 h 242"/>
                <a:gd name="T66" fmla="*/ 101 w 104"/>
                <a:gd name="T67" fmla="*/ 173 h 242"/>
                <a:gd name="T68" fmla="*/ 101 w 104"/>
                <a:gd name="T69" fmla="*/ 179 h 242"/>
                <a:gd name="T70" fmla="*/ 74 w 104"/>
                <a:gd name="T71" fmla="*/ 211 h 242"/>
                <a:gd name="T72" fmla="*/ 64 w 104"/>
                <a:gd name="T73" fmla="*/ 213 h 242"/>
                <a:gd name="T74" fmla="*/ 54 w 104"/>
                <a:gd name="T75" fmla="*/ 202 h 242"/>
                <a:gd name="T76" fmla="*/ 27 w 104"/>
                <a:gd name="T77" fmla="*/ 205 h 242"/>
                <a:gd name="T78" fmla="*/ 23 w 104"/>
                <a:gd name="T79" fmla="*/ 220 h 242"/>
                <a:gd name="T80" fmla="*/ 11 w 104"/>
                <a:gd name="T81" fmla="*/ 235 h 242"/>
                <a:gd name="T82" fmla="*/ 8 w 104"/>
                <a:gd name="T83" fmla="*/ 235 h 242"/>
                <a:gd name="T84" fmla="*/ 17 w 104"/>
                <a:gd name="T85" fmla="*/ 216 h 242"/>
                <a:gd name="T86" fmla="*/ 5 w 104"/>
                <a:gd name="T87" fmla="*/ 207 h 2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"/>
                <a:gd name="T133" fmla="*/ 0 h 242"/>
                <a:gd name="T134" fmla="*/ 104 w 104"/>
                <a:gd name="T135" fmla="*/ 242 h 2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" h="242">
                  <a:moveTo>
                    <a:pt x="0" y="210"/>
                  </a:moveTo>
                  <a:lnTo>
                    <a:pt x="6" y="205"/>
                  </a:lnTo>
                  <a:lnTo>
                    <a:pt x="11" y="201"/>
                  </a:lnTo>
                  <a:lnTo>
                    <a:pt x="15" y="194"/>
                  </a:lnTo>
                  <a:lnTo>
                    <a:pt x="17" y="188"/>
                  </a:lnTo>
                  <a:lnTo>
                    <a:pt x="18" y="191"/>
                  </a:lnTo>
                  <a:lnTo>
                    <a:pt x="21" y="192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89"/>
                  </a:lnTo>
                  <a:lnTo>
                    <a:pt x="27" y="182"/>
                  </a:lnTo>
                  <a:lnTo>
                    <a:pt x="28" y="173"/>
                  </a:lnTo>
                  <a:lnTo>
                    <a:pt x="27" y="167"/>
                  </a:lnTo>
                  <a:lnTo>
                    <a:pt x="20" y="155"/>
                  </a:lnTo>
                  <a:lnTo>
                    <a:pt x="11" y="137"/>
                  </a:lnTo>
                  <a:lnTo>
                    <a:pt x="3" y="118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100"/>
                  </a:lnTo>
                  <a:lnTo>
                    <a:pt x="8" y="111"/>
                  </a:lnTo>
                  <a:lnTo>
                    <a:pt x="14" y="126"/>
                  </a:lnTo>
                  <a:lnTo>
                    <a:pt x="23" y="140"/>
                  </a:lnTo>
                  <a:lnTo>
                    <a:pt x="31" y="148"/>
                  </a:lnTo>
                  <a:lnTo>
                    <a:pt x="36" y="133"/>
                  </a:lnTo>
                  <a:lnTo>
                    <a:pt x="40" y="114"/>
                  </a:lnTo>
                  <a:lnTo>
                    <a:pt x="42" y="94"/>
                  </a:lnTo>
                  <a:lnTo>
                    <a:pt x="42" y="80"/>
                  </a:lnTo>
                  <a:lnTo>
                    <a:pt x="39" y="68"/>
                  </a:lnTo>
                  <a:lnTo>
                    <a:pt x="37" y="52"/>
                  </a:lnTo>
                  <a:lnTo>
                    <a:pt x="36" y="37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5"/>
                  </a:lnTo>
                  <a:lnTo>
                    <a:pt x="42" y="44"/>
                  </a:lnTo>
                  <a:lnTo>
                    <a:pt x="43" y="53"/>
                  </a:lnTo>
                  <a:lnTo>
                    <a:pt x="45" y="62"/>
                  </a:lnTo>
                  <a:lnTo>
                    <a:pt x="48" y="68"/>
                  </a:lnTo>
                  <a:lnTo>
                    <a:pt x="54" y="53"/>
                  </a:lnTo>
                  <a:lnTo>
                    <a:pt x="59" y="32"/>
                  </a:lnTo>
                  <a:lnTo>
                    <a:pt x="67" y="15"/>
                  </a:lnTo>
                  <a:lnTo>
                    <a:pt x="77" y="3"/>
                  </a:lnTo>
                  <a:lnTo>
                    <a:pt x="83" y="0"/>
                  </a:lnTo>
                  <a:lnTo>
                    <a:pt x="85" y="0"/>
                  </a:lnTo>
                  <a:lnTo>
                    <a:pt x="83" y="3"/>
                  </a:lnTo>
                  <a:lnTo>
                    <a:pt x="80" y="7"/>
                  </a:lnTo>
                  <a:lnTo>
                    <a:pt x="74" y="18"/>
                  </a:lnTo>
                  <a:lnTo>
                    <a:pt x="67" y="37"/>
                  </a:lnTo>
                  <a:lnTo>
                    <a:pt x="61" y="56"/>
                  </a:lnTo>
                  <a:lnTo>
                    <a:pt x="58" y="68"/>
                  </a:lnTo>
                  <a:lnTo>
                    <a:pt x="65" y="66"/>
                  </a:lnTo>
                  <a:lnTo>
                    <a:pt x="74" y="63"/>
                  </a:lnTo>
                  <a:lnTo>
                    <a:pt x="82" y="60"/>
                  </a:lnTo>
                  <a:lnTo>
                    <a:pt x="87" y="56"/>
                  </a:lnTo>
                  <a:lnTo>
                    <a:pt x="90" y="55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89" y="60"/>
                  </a:lnTo>
                  <a:lnTo>
                    <a:pt x="82" y="65"/>
                  </a:lnTo>
                  <a:lnTo>
                    <a:pt x="73" y="72"/>
                  </a:lnTo>
                  <a:lnTo>
                    <a:pt x="62" y="78"/>
                  </a:lnTo>
                  <a:lnTo>
                    <a:pt x="56" y="83"/>
                  </a:lnTo>
                  <a:lnTo>
                    <a:pt x="54" y="100"/>
                  </a:lnTo>
                  <a:lnTo>
                    <a:pt x="49" y="120"/>
                  </a:lnTo>
                  <a:lnTo>
                    <a:pt x="46" y="139"/>
                  </a:lnTo>
                  <a:lnTo>
                    <a:pt x="43" y="149"/>
                  </a:lnTo>
                  <a:lnTo>
                    <a:pt x="51" y="149"/>
                  </a:lnTo>
                  <a:lnTo>
                    <a:pt x="58" y="148"/>
                  </a:lnTo>
                  <a:lnTo>
                    <a:pt x="65" y="148"/>
                  </a:lnTo>
                  <a:lnTo>
                    <a:pt x="74" y="146"/>
                  </a:lnTo>
                  <a:lnTo>
                    <a:pt x="80" y="145"/>
                  </a:lnTo>
                  <a:lnTo>
                    <a:pt x="87" y="142"/>
                  </a:lnTo>
                  <a:lnTo>
                    <a:pt x="92" y="140"/>
                  </a:lnTo>
                  <a:lnTo>
                    <a:pt x="95" y="139"/>
                  </a:lnTo>
                  <a:lnTo>
                    <a:pt x="98" y="136"/>
                  </a:lnTo>
                  <a:lnTo>
                    <a:pt x="99" y="136"/>
                  </a:lnTo>
                  <a:lnTo>
                    <a:pt x="99" y="139"/>
                  </a:lnTo>
                  <a:lnTo>
                    <a:pt x="96" y="142"/>
                  </a:lnTo>
                  <a:lnTo>
                    <a:pt x="93" y="145"/>
                  </a:lnTo>
                  <a:lnTo>
                    <a:pt x="87" y="148"/>
                  </a:lnTo>
                  <a:lnTo>
                    <a:pt x="80" y="152"/>
                  </a:lnTo>
                  <a:lnTo>
                    <a:pt x="71" y="155"/>
                  </a:lnTo>
                  <a:lnTo>
                    <a:pt x="62" y="160"/>
                  </a:lnTo>
                  <a:lnTo>
                    <a:pt x="55" y="162"/>
                  </a:lnTo>
                  <a:lnTo>
                    <a:pt x="49" y="164"/>
                  </a:lnTo>
                  <a:lnTo>
                    <a:pt x="45" y="165"/>
                  </a:lnTo>
                  <a:lnTo>
                    <a:pt x="40" y="170"/>
                  </a:lnTo>
                  <a:lnTo>
                    <a:pt x="37" y="179"/>
                  </a:lnTo>
                  <a:lnTo>
                    <a:pt x="36" y="189"/>
                  </a:lnTo>
                  <a:lnTo>
                    <a:pt x="36" y="195"/>
                  </a:lnTo>
                  <a:lnTo>
                    <a:pt x="39" y="198"/>
                  </a:lnTo>
                  <a:lnTo>
                    <a:pt x="43" y="199"/>
                  </a:lnTo>
                  <a:lnTo>
                    <a:pt x="51" y="199"/>
                  </a:lnTo>
                  <a:lnTo>
                    <a:pt x="55" y="198"/>
                  </a:lnTo>
                  <a:lnTo>
                    <a:pt x="68" y="192"/>
                  </a:lnTo>
                  <a:lnTo>
                    <a:pt x="80" y="186"/>
                  </a:lnTo>
                  <a:lnTo>
                    <a:pt x="90" y="180"/>
                  </a:lnTo>
                  <a:lnTo>
                    <a:pt x="96" y="176"/>
                  </a:lnTo>
                  <a:lnTo>
                    <a:pt x="101" y="173"/>
                  </a:lnTo>
                  <a:lnTo>
                    <a:pt x="104" y="171"/>
                  </a:lnTo>
                  <a:lnTo>
                    <a:pt x="104" y="173"/>
                  </a:lnTo>
                  <a:lnTo>
                    <a:pt x="101" y="179"/>
                  </a:lnTo>
                  <a:lnTo>
                    <a:pt x="93" y="189"/>
                  </a:lnTo>
                  <a:lnTo>
                    <a:pt x="83" y="201"/>
                  </a:lnTo>
                  <a:lnTo>
                    <a:pt x="74" y="211"/>
                  </a:lnTo>
                  <a:lnTo>
                    <a:pt x="65" y="219"/>
                  </a:lnTo>
                  <a:lnTo>
                    <a:pt x="65" y="216"/>
                  </a:lnTo>
                  <a:lnTo>
                    <a:pt x="64" y="213"/>
                  </a:lnTo>
                  <a:lnTo>
                    <a:pt x="61" y="210"/>
                  </a:lnTo>
                  <a:lnTo>
                    <a:pt x="59" y="207"/>
                  </a:lnTo>
                  <a:lnTo>
                    <a:pt x="54" y="202"/>
                  </a:lnTo>
                  <a:lnTo>
                    <a:pt x="45" y="201"/>
                  </a:lnTo>
                  <a:lnTo>
                    <a:pt x="34" y="202"/>
                  </a:lnTo>
                  <a:lnTo>
                    <a:pt x="27" y="205"/>
                  </a:lnTo>
                  <a:lnTo>
                    <a:pt x="23" y="210"/>
                  </a:lnTo>
                  <a:lnTo>
                    <a:pt x="23" y="214"/>
                  </a:lnTo>
                  <a:lnTo>
                    <a:pt x="23" y="220"/>
                  </a:lnTo>
                  <a:lnTo>
                    <a:pt x="23" y="225"/>
                  </a:lnTo>
                  <a:lnTo>
                    <a:pt x="17" y="230"/>
                  </a:lnTo>
                  <a:lnTo>
                    <a:pt x="11" y="235"/>
                  </a:lnTo>
                  <a:lnTo>
                    <a:pt x="5" y="239"/>
                  </a:lnTo>
                  <a:lnTo>
                    <a:pt x="2" y="242"/>
                  </a:lnTo>
                  <a:lnTo>
                    <a:pt x="8" y="235"/>
                  </a:lnTo>
                  <a:lnTo>
                    <a:pt x="14" y="228"/>
                  </a:lnTo>
                  <a:lnTo>
                    <a:pt x="17" y="220"/>
                  </a:lnTo>
                  <a:lnTo>
                    <a:pt x="17" y="216"/>
                  </a:lnTo>
                  <a:lnTo>
                    <a:pt x="14" y="211"/>
                  </a:lnTo>
                  <a:lnTo>
                    <a:pt x="9" y="208"/>
                  </a:lnTo>
                  <a:lnTo>
                    <a:pt x="5" y="20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4" name="Freeform 358"/>
            <p:cNvSpPr>
              <a:spLocks/>
            </p:cNvSpPr>
            <p:nvPr/>
          </p:nvSpPr>
          <p:spPr bwMode="auto">
            <a:xfrm>
              <a:off x="1306" y="1876"/>
              <a:ext cx="18" cy="31"/>
            </a:xfrm>
            <a:custGeom>
              <a:avLst/>
              <a:gdLst>
                <a:gd name="T0" fmla="*/ 18 w 18"/>
                <a:gd name="T1" fmla="*/ 30 h 31"/>
                <a:gd name="T2" fmla="*/ 14 w 18"/>
                <a:gd name="T3" fmla="*/ 28 h 31"/>
                <a:gd name="T4" fmla="*/ 11 w 18"/>
                <a:gd name="T5" fmla="*/ 28 h 31"/>
                <a:gd name="T6" fmla="*/ 6 w 18"/>
                <a:gd name="T7" fmla="*/ 30 h 31"/>
                <a:gd name="T8" fmla="*/ 3 w 18"/>
                <a:gd name="T9" fmla="*/ 31 h 31"/>
                <a:gd name="T10" fmla="*/ 2 w 18"/>
                <a:gd name="T11" fmla="*/ 24 h 31"/>
                <a:gd name="T12" fmla="*/ 0 w 18"/>
                <a:gd name="T13" fmla="*/ 17 h 31"/>
                <a:gd name="T14" fmla="*/ 0 w 18"/>
                <a:gd name="T15" fmla="*/ 11 h 31"/>
                <a:gd name="T16" fmla="*/ 0 w 18"/>
                <a:gd name="T17" fmla="*/ 3 h 31"/>
                <a:gd name="T18" fmla="*/ 0 w 18"/>
                <a:gd name="T19" fmla="*/ 0 h 31"/>
                <a:gd name="T20" fmla="*/ 2 w 18"/>
                <a:gd name="T21" fmla="*/ 0 h 31"/>
                <a:gd name="T22" fmla="*/ 3 w 18"/>
                <a:gd name="T23" fmla="*/ 2 h 31"/>
                <a:gd name="T24" fmla="*/ 3 w 18"/>
                <a:gd name="T25" fmla="*/ 5 h 31"/>
                <a:gd name="T26" fmla="*/ 5 w 18"/>
                <a:gd name="T27" fmla="*/ 11 h 31"/>
                <a:gd name="T28" fmla="*/ 9 w 18"/>
                <a:gd name="T29" fmla="*/ 17 h 31"/>
                <a:gd name="T30" fmla="*/ 14 w 18"/>
                <a:gd name="T31" fmla="*/ 24 h 31"/>
                <a:gd name="T32" fmla="*/ 18 w 18"/>
                <a:gd name="T33" fmla="*/ 3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"/>
                <a:gd name="T52" fmla="*/ 0 h 31"/>
                <a:gd name="T53" fmla="*/ 18 w 18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" h="31">
                  <a:moveTo>
                    <a:pt x="18" y="30"/>
                  </a:moveTo>
                  <a:lnTo>
                    <a:pt x="14" y="28"/>
                  </a:lnTo>
                  <a:lnTo>
                    <a:pt x="11" y="28"/>
                  </a:lnTo>
                  <a:lnTo>
                    <a:pt x="6" y="30"/>
                  </a:lnTo>
                  <a:lnTo>
                    <a:pt x="3" y="31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11"/>
                  </a:lnTo>
                  <a:lnTo>
                    <a:pt x="9" y="17"/>
                  </a:lnTo>
                  <a:lnTo>
                    <a:pt x="14" y="24"/>
                  </a:lnTo>
                  <a:lnTo>
                    <a:pt x="18" y="3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5" name="Freeform 359"/>
            <p:cNvSpPr>
              <a:spLocks/>
            </p:cNvSpPr>
            <p:nvPr/>
          </p:nvSpPr>
          <p:spPr bwMode="auto">
            <a:xfrm>
              <a:off x="1446" y="1869"/>
              <a:ext cx="331" cy="201"/>
            </a:xfrm>
            <a:custGeom>
              <a:avLst/>
              <a:gdLst>
                <a:gd name="T0" fmla="*/ 33 w 331"/>
                <a:gd name="T1" fmla="*/ 142 h 201"/>
                <a:gd name="T2" fmla="*/ 64 w 331"/>
                <a:gd name="T3" fmla="*/ 123 h 201"/>
                <a:gd name="T4" fmla="*/ 83 w 331"/>
                <a:gd name="T5" fmla="*/ 74 h 201"/>
                <a:gd name="T6" fmla="*/ 108 w 331"/>
                <a:gd name="T7" fmla="*/ 37 h 201"/>
                <a:gd name="T8" fmla="*/ 139 w 331"/>
                <a:gd name="T9" fmla="*/ 4 h 201"/>
                <a:gd name="T10" fmla="*/ 150 w 331"/>
                <a:gd name="T11" fmla="*/ 1 h 201"/>
                <a:gd name="T12" fmla="*/ 129 w 331"/>
                <a:gd name="T13" fmla="*/ 25 h 201"/>
                <a:gd name="T14" fmla="*/ 99 w 331"/>
                <a:gd name="T15" fmla="*/ 62 h 201"/>
                <a:gd name="T16" fmla="*/ 86 w 331"/>
                <a:gd name="T17" fmla="*/ 99 h 201"/>
                <a:gd name="T18" fmla="*/ 89 w 331"/>
                <a:gd name="T19" fmla="*/ 108 h 201"/>
                <a:gd name="T20" fmla="*/ 111 w 331"/>
                <a:gd name="T21" fmla="*/ 95 h 201"/>
                <a:gd name="T22" fmla="*/ 135 w 331"/>
                <a:gd name="T23" fmla="*/ 78 h 201"/>
                <a:gd name="T24" fmla="*/ 167 w 331"/>
                <a:gd name="T25" fmla="*/ 40 h 201"/>
                <a:gd name="T26" fmla="*/ 215 w 331"/>
                <a:gd name="T27" fmla="*/ 6 h 201"/>
                <a:gd name="T28" fmla="*/ 234 w 331"/>
                <a:gd name="T29" fmla="*/ 3 h 201"/>
                <a:gd name="T30" fmla="*/ 194 w 331"/>
                <a:gd name="T31" fmla="*/ 31 h 201"/>
                <a:gd name="T32" fmla="*/ 156 w 331"/>
                <a:gd name="T33" fmla="*/ 72 h 201"/>
                <a:gd name="T34" fmla="*/ 160 w 331"/>
                <a:gd name="T35" fmla="*/ 81 h 201"/>
                <a:gd name="T36" fmla="*/ 198 w 331"/>
                <a:gd name="T37" fmla="*/ 74 h 201"/>
                <a:gd name="T38" fmla="*/ 238 w 331"/>
                <a:gd name="T39" fmla="*/ 50 h 201"/>
                <a:gd name="T40" fmla="*/ 287 w 331"/>
                <a:gd name="T41" fmla="*/ 28 h 201"/>
                <a:gd name="T42" fmla="*/ 300 w 331"/>
                <a:gd name="T43" fmla="*/ 28 h 201"/>
                <a:gd name="T44" fmla="*/ 263 w 331"/>
                <a:gd name="T45" fmla="*/ 44 h 201"/>
                <a:gd name="T46" fmla="*/ 231 w 331"/>
                <a:gd name="T47" fmla="*/ 69 h 201"/>
                <a:gd name="T48" fmla="*/ 265 w 331"/>
                <a:gd name="T49" fmla="*/ 74 h 201"/>
                <a:gd name="T50" fmla="*/ 312 w 331"/>
                <a:gd name="T51" fmla="*/ 62 h 201"/>
                <a:gd name="T52" fmla="*/ 331 w 331"/>
                <a:gd name="T53" fmla="*/ 56 h 201"/>
                <a:gd name="T54" fmla="*/ 303 w 331"/>
                <a:gd name="T55" fmla="*/ 74 h 201"/>
                <a:gd name="T56" fmla="*/ 247 w 331"/>
                <a:gd name="T57" fmla="*/ 89 h 201"/>
                <a:gd name="T58" fmla="*/ 253 w 331"/>
                <a:gd name="T59" fmla="*/ 105 h 201"/>
                <a:gd name="T60" fmla="*/ 288 w 331"/>
                <a:gd name="T61" fmla="*/ 124 h 201"/>
                <a:gd name="T62" fmla="*/ 303 w 331"/>
                <a:gd name="T63" fmla="*/ 135 h 201"/>
                <a:gd name="T64" fmla="*/ 265 w 331"/>
                <a:gd name="T65" fmla="*/ 123 h 201"/>
                <a:gd name="T66" fmla="*/ 218 w 331"/>
                <a:gd name="T67" fmla="*/ 101 h 201"/>
                <a:gd name="T68" fmla="*/ 192 w 331"/>
                <a:gd name="T69" fmla="*/ 98 h 201"/>
                <a:gd name="T70" fmla="*/ 166 w 331"/>
                <a:gd name="T71" fmla="*/ 101 h 201"/>
                <a:gd name="T72" fmla="*/ 176 w 331"/>
                <a:gd name="T73" fmla="*/ 118 h 201"/>
                <a:gd name="T74" fmla="*/ 203 w 331"/>
                <a:gd name="T75" fmla="*/ 140 h 201"/>
                <a:gd name="T76" fmla="*/ 234 w 331"/>
                <a:gd name="T77" fmla="*/ 158 h 201"/>
                <a:gd name="T78" fmla="*/ 246 w 331"/>
                <a:gd name="T79" fmla="*/ 173 h 201"/>
                <a:gd name="T80" fmla="*/ 201 w 331"/>
                <a:gd name="T81" fmla="*/ 146 h 201"/>
                <a:gd name="T82" fmla="*/ 158 w 331"/>
                <a:gd name="T83" fmla="*/ 118 h 201"/>
                <a:gd name="T84" fmla="*/ 136 w 331"/>
                <a:gd name="T85" fmla="*/ 109 h 201"/>
                <a:gd name="T86" fmla="*/ 96 w 331"/>
                <a:gd name="T87" fmla="*/ 124 h 201"/>
                <a:gd name="T88" fmla="*/ 89 w 331"/>
                <a:gd name="T89" fmla="*/ 136 h 201"/>
                <a:gd name="T90" fmla="*/ 120 w 331"/>
                <a:gd name="T91" fmla="*/ 161 h 201"/>
                <a:gd name="T92" fmla="*/ 164 w 331"/>
                <a:gd name="T93" fmla="*/ 192 h 201"/>
                <a:gd name="T94" fmla="*/ 170 w 331"/>
                <a:gd name="T95" fmla="*/ 201 h 201"/>
                <a:gd name="T96" fmla="*/ 127 w 331"/>
                <a:gd name="T97" fmla="*/ 174 h 201"/>
                <a:gd name="T98" fmla="*/ 80 w 331"/>
                <a:gd name="T99" fmla="*/ 146 h 201"/>
                <a:gd name="T100" fmla="*/ 52 w 331"/>
                <a:gd name="T101" fmla="*/ 151 h 201"/>
                <a:gd name="T102" fmla="*/ 9 w 331"/>
                <a:gd name="T103" fmla="*/ 164 h 201"/>
                <a:gd name="T104" fmla="*/ 8 w 331"/>
                <a:gd name="T105" fmla="*/ 161 h 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31"/>
                <a:gd name="T160" fmla="*/ 0 h 201"/>
                <a:gd name="T161" fmla="*/ 331 w 331"/>
                <a:gd name="T162" fmla="*/ 201 h 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31" h="201">
                  <a:moveTo>
                    <a:pt x="14" y="155"/>
                  </a:moveTo>
                  <a:lnTo>
                    <a:pt x="18" y="151"/>
                  </a:lnTo>
                  <a:lnTo>
                    <a:pt x="26" y="146"/>
                  </a:lnTo>
                  <a:lnTo>
                    <a:pt x="33" y="142"/>
                  </a:lnTo>
                  <a:lnTo>
                    <a:pt x="43" y="136"/>
                  </a:lnTo>
                  <a:lnTo>
                    <a:pt x="51" y="132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7" y="120"/>
                  </a:lnTo>
                  <a:lnTo>
                    <a:pt x="70" y="109"/>
                  </a:lnTo>
                  <a:lnTo>
                    <a:pt x="76" y="93"/>
                  </a:lnTo>
                  <a:lnTo>
                    <a:pt x="83" y="74"/>
                  </a:lnTo>
                  <a:lnTo>
                    <a:pt x="91" y="61"/>
                  </a:lnTo>
                  <a:lnTo>
                    <a:pt x="95" y="55"/>
                  </a:lnTo>
                  <a:lnTo>
                    <a:pt x="101" y="46"/>
                  </a:lnTo>
                  <a:lnTo>
                    <a:pt x="108" y="37"/>
                  </a:lnTo>
                  <a:lnTo>
                    <a:pt x="116" y="27"/>
                  </a:lnTo>
                  <a:lnTo>
                    <a:pt x="125" y="18"/>
                  </a:lnTo>
                  <a:lnTo>
                    <a:pt x="132" y="10"/>
                  </a:lnTo>
                  <a:lnTo>
                    <a:pt x="139" y="4"/>
                  </a:lnTo>
                  <a:lnTo>
                    <a:pt x="144" y="1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7" y="6"/>
                  </a:lnTo>
                  <a:lnTo>
                    <a:pt x="144" y="10"/>
                  </a:lnTo>
                  <a:lnTo>
                    <a:pt x="138" y="16"/>
                  </a:lnTo>
                  <a:lnTo>
                    <a:pt x="129" y="25"/>
                  </a:lnTo>
                  <a:lnTo>
                    <a:pt x="122" y="34"/>
                  </a:lnTo>
                  <a:lnTo>
                    <a:pt x="113" y="44"/>
                  </a:lnTo>
                  <a:lnTo>
                    <a:pt x="105" y="55"/>
                  </a:lnTo>
                  <a:lnTo>
                    <a:pt x="99" y="62"/>
                  </a:lnTo>
                  <a:lnTo>
                    <a:pt x="95" y="68"/>
                  </a:lnTo>
                  <a:lnTo>
                    <a:pt x="91" y="78"/>
                  </a:lnTo>
                  <a:lnTo>
                    <a:pt x="88" y="89"/>
                  </a:lnTo>
                  <a:lnTo>
                    <a:pt x="86" y="99"/>
                  </a:lnTo>
                  <a:lnTo>
                    <a:pt x="85" y="105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9" y="108"/>
                  </a:lnTo>
                  <a:lnTo>
                    <a:pt x="95" y="105"/>
                  </a:lnTo>
                  <a:lnTo>
                    <a:pt x="99" y="102"/>
                  </a:lnTo>
                  <a:lnTo>
                    <a:pt x="104" y="99"/>
                  </a:lnTo>
                  <a:lnTo>
                    <a:pt x="111" y="95"/>
                  </a:lnTo>
                  <a:lnTo>
                    <a:pt x="117" y="90"/>
                  </a:lnTo>
                  <a:lnTo>
                    <a:pt x="123" y="86"/>
                  </a:lnTo>
                  <a:lnTo>
                    <a:pt x="130" y="81"/>
                  </a:lnTo>
                  <a:lnTo>
                    <a:pt x="135" y="78"/>
                  </a:lnTo>
                  <a:lnTo>
                    <a:pt x="139" y="77"/>
                  </a:lnTo>
                  <a:lnTo>
                    <a:pt x="147" y="65"/>
                  </a:lnTo>
                  <a:lnTo>
                    <a:pt x="156" y="52"/>
                  </a:lnTo>
                  <a:lnTo>
                    <a:pt x="167" y="40"/>
                  </a:lnTo>
                  <a:lnTo>
                    <a:pt x="181" y="28"/>
                  </a:lnTo>
                  <a:lnTo>
                    <a:pt x="194" y="19"/>
                  </a:lnTo>
                  <a:lnTo>
                    <a:pt x="206" y="12"/>
                  </a:lnTo>
                  <a:lnTo>
                    <a:pt x="215" y="6"/>
                  </a:lnTo>
                  <a:lnTo>
                    <a:pt x="222" y="3"/>
                  </a:lnTo>
                  <a:lnTo>
                    <a:pt x="229" y="1"/>
                  </a:lnTo>
                  <a:lnTo>
                    <a:pt x="234" y="1"/>
                  </a:lnTo>
                  <a:lnTo>
                    <a:pt x="234" y="3"/>
                  </a:lnTo>
                  <a:lnTo>
                    <a:pt x="228" y="6"/>
                  </a:lnTo>
                  <a:lnTo>
                    <a:pt x="218" y="12"/>
                  </a:lnTo>
                  <a:lnTo>
                    <a:pt x="206" y="21"/>
                  </a:lnTo>
                  <a:lnTo>
                    <a:pt x="194" y="31"/>
                  </a:lnTo>
                  <a:lnTo>
                    <a:pt x="182" y="41"/>
                  </a:lnTo>
                  <a:lnTo>
                    <a:pt x="172" y="53"/>
                  </a:lnTo>
                  <a:lnTo>
                    <a:pt x="163" y="64"/>
                  </a:lnTo>
                  <a:lnTo>
                    <a:pt x="156" y="72"/>
                  </a:lnTo>
                  <a:lnTo>
                    <a:pt x="154" y="78"/>
                  </a:lnTo>
                  <a:lnTo>
                    <a:pt x="154" y="81"/>
                  </a:lnTo>
                  <a:lnTo>
                    <a:pt x="157" y="81"/>
                  </a:lnTo>
                  <a:lnTo>
                    <a:pt x="160" y="81"/>
                  </a:lnTo>
                  <a:lnTo>
                    <a:pt x="167" y="80"/>
                  </a:lnTo>
                  <a:lnTo>
                    <a:pt x="178" y="78"/>
                  </a:lnTo>
                  <a:lnTo>
                    <a:pt x="188" y="75"/>
                  </a:lnTo>
                  <a:lnTo>
                    <a:pt x="198" y="74"/>
                  </a:lnTo>
                  <a:lnTo>
                    <a:pt x="206" y="72"/>
                  </a:lnTo>
                  <a:lnTo>
                    <a:pt x="215" y="65"/>
                  </a:lnTo>
                  <a:lnTo>
                    <a:pt x="225" y="58"/>
                  </a:lnTo>
                  <a:lnTo>
                    <a:pt x="238" y="50"/>
                  </a:lnTo>
                  <a:lnTo>
                    <a:pt x="253" y="43"/>
                  </a:lnTo>
                  <a:lnTo>
                    <a:pt x="266" y="37"/>
                  </a:lnTo>
                  <a:lnTo>
                    <a:pt x="278" y="31"/>
                  </a:lnTo>
                  <a:lnTo>
                    <a:pt x="287" y="28"/>
                  </a:lnTo>
                  <a:lnTo>
                    <a:pt x="293" y="25"/>
                  </a:lnTo>
                  <a:lnTo>
                    <a:pt x="299" y="24"/>
                  </a:lnTo>
                  <a:lnTo>
                    <a:pt x="302" y="25"/>
                  </a:lnTo>
                  <a:lnTo>
                    <a:pt x="300" y="28"/>
                  </a:lnTo>
                  <a:lnTo>
                    <a:pt x="293" y="31"/>
                  </a:lnTo>
                  <a:lnTo>
                    <a:pt x="284" y="34"/>
                  </a:lnTo>
                  <a:lnTo>
                    <a:pt x="274" y="40"/>
                  </a:lnTo>
                  <a:lnTo>
                    <a:pt x="263" y="44"/>
                  </a:lnTo>
                  <a:lnTo>
                    <a:pt x="253" y="50"/>
                  </a:lnTo>
                  <a:lnTo>
                    <a:pt x="244" y="58"/>
                  </a:lnTo>
                  <a:lnTo>
                    <a:pt x="237" y="64"/>
                  </a:lnTo>
                  <a:lnTo>
                    <a:pt x="231" y="69"/>
                  </a:lnTo>
                  <a:lnTo>
                    <a:pt x="228" y="75"/>
                  </a:lnTo>
                  <a:lnTo>
                    <a:pt x="238" y="77"/>
                  </a:lnTo>
                  <a:lnTo>
                    <a:pt x="251" y="75"/>
                  </a:lnTo>
                  <a:lnTo>
                    <a:pt x="265" y="74"/>
                  </a:lnTo>
                  <a:lnTo>
                    <a:pt x="278" y="71"/>
                  </a:lnTo>
                  <a:lnTo>
                    <a:pt x="291" y="68"/>
                  </a:lnTo>
                  <a:lnTo>
                    <a:pt x="303" y="65"/>
                  </a:lnTo>
                  <a:lnTo>
                    <a:pt x="312" y="62"/>
                  </a:lnTo>
                  <a:lnTo>
                    <a:pt x="318" y="61"/>
                  </a:lnTo>
                  <a:lnTo>
                    <a:pt x="325" y="56"/>
                  </a:lnTo>
                  <a:lnTo>
                    <a:pt x="331" y="55"/>
                  </a:lnTo>
                  <a:lnTo>
                    <a:pt x="331" y="56"/>
                  </a:lnTo>
                  <a:lnTo>
                    <a:pt x="327" y="61"/>
                  </a:lnTo>
                  <a:lnTo>
                    <a:pt x="321" y="65"/>
                  </a:lnTo>
                  <a:lnTo>
                    <a:pt x="313" y="69"/>
                  </a:lnTo>
                  <a:lnTo>
                    <a:pt x="303" y="74"/>
                  </a:lnTo>
                  <a:lnTo>
                    <a:pt x="290" y="80"/>
                  </a:lnTo>
                  <a:lnTo>
                    <a:pt x="277" y="84"/>
                  </a:lnTo>
                  <a:lnTo>
                    <a:pt x="262" y="87"/>
                  </a:lnTo>
                  <a:lnTo>
                    <a:pt x="247" y="89"/>
                  </a:lnTo>
                  <a:lnTo>
                    <a:pt x="232" y="89"/>
                  </a:lnTo>
                  <a:lnTo>
                    <a:pt x="237" y="95"/>
                  </a:lnTo>
                  <a:lnTo>
                    <a:pt x="244" y="99"/>
                  </a:lnTo>
                  <a:lnTo>
                    <a:pt x="253" y="105"/>
                  </a:lnTo>
                  <a:lnTo>
                    <a:pt x="263" y="111"/>
                  </a:lnTo>
                  <a:lnTo>
                    <a:pt x="272" y="115"/>
                  </a:lnTo>
                  <a:lnTo>
                    <a:pt x="281" y="121"/>
                  </a:lnTo>
                  <a:lnTo>
                    <a:pt x="288" y="124"/>
                  </a:lnTo>
                  <a:lnTo>
                    <a:pt x="294" y="127"/>
                  </a:lnTo>
                  <a:lnTo>
                    <a:pt x="302" y="130"/>
                  </a:lnTo>
                  <a:lnTo>
                    <a:pt x="305" y="133"/>
                  </a:lnTo>
                  <a:lnTo>
                    <a:pt x="303" y="135"/>
                  </a:lnTo>
                  <a:lnTo>
                    <a:pt x="296" y="133"/>
                  </a:lnTo>
                  <a:lnTo>
                    <a:pt x="288" y="132"/>
                  </a:lnTo>
                  <a:lnTo>
                    <a:pt x="278" y="127"/>
                  </a:lnTo>
                  <a:lnTo>
                    <a:pt x="265" y="123"/>
                  </a:lnTo>
                  <a:lnTo>
                    <a:pt x="251" y="117"/>
                  </a:lnTo>
                  <a:lnTo>
                    <a:pt x="238" y="111"/>
                  </a:lnTo>
                  <a:lnTo>
                    <a:pt x="226" y="106"/>
                  </a:lnTo>
                  <a:lnTo>
                    <a:pt x="218" y="101"/>
                  </a:lnTo>
                  <a:lnTo>
                    <a:pt x="212" y="96"/>
                  </a:lnTo>
                  <a:lnTo>
                    <a:pt x="206" y="96"/>
                  </a:lnTo>
                  <a:lnTo>
                    <a:pt x="200" y="98"/>
                  </a:lnTo>
                  <a:lnTo>
                    <a:pt x="192" y="98"/>
                  </a:lnTo>
                  <a:lnTo>
                    <a:pt x="185" y="98"/>
                  </a:lnTo>
                  <a:lnTo>
                    <a:pt x="178" y="99"/>
                  </a:lnTo>
                  <a:lnTo>
                    <a:pt x="172" y="99"/>
                  </a:lnTo>
                  <a:lnTo>
                    <a:pt x="166" y="101"/>
                  </a:lnTo>
                  <a:lnTo>
                    <a:pt x="161" y="101"/>
                  </a:lnTo>
                  <a:lnTo>
                    <a:pt x="164" y="106"/>
                  </a:lnTo>
                  <a:lnTo>
                    <a:pt x="170" y="112"/>
                  </a:lnTo>
                  <a:lnTo>
                    <a:pt x="176" y="118"/>
                  </a:lnTo>
                  <a:lnTo>
                    <a:pt x="184" y="124"/>
                  </a:lnTo>
                  <a:lnTo>
                    <a:pt x="189" y="130"/>
                  </a:lnTo>
                  <a:lnTo>
                    <a:pt x="197" y="136"/>
                  </a:lnTo>
                  <a:lnTo>
                    <a:pt x="203" y="140"/>
                  </a:lnTo>
                  <a:lnTo>
                    <a:pt x="207" y="143"/>
                  </a:lnTo>
                  <a:lnTo>
                    <a:pt x="216" y="149"/>
                  </a:lnTo>
                  <a:lnTo>
                    <a:pt x="226" y="154"/>
                  </a:lnTo>
                  <a:lnTo>
                    <a:pt x="234" y="158"/>
                  </a:lnTo>
                  <a:lnTo>
                    <a:pt x="241" y="163"/>
                  </a:lnTo>
                  <a:lnTo>
                    <a:pt x="246" y="167"/>
                  </a:lnTo>
                  <a:lnTo>
                    <a:pt x="249" y="171"/>
                  </a:lnTo>
                  <a:lnTo>
                    <a:pt x="246" y="173"/>
                  </a:lnTo>
                  <a:lnTo>
                    <a:pt x="234" y="167"/>
                  </a:lnTo>
                  <a:lnTo>
                    <a:pt x="225" y="161"/>
                  </a:lnTo>
                  <a:lnTo>
                    <a:pt x="213" y="154"/>
                  </a:lnTo>
                  <a:lnTo>
                    <a:pt x="201" y="146"/>
                  </a:lnTo>
                  <a:lnTo>
                    <a:pt x="189" y="139"/>
                  </a:lnTo>
                  <a:lnTo>
                    <a:pt x="176" y="132"/>
                  </a:lnTo>
                  <a:lnTo>
                    <a:pt x="166" y="124"/>
                  </a:lnTo>
                  <a:lnTo>
                    <a:pt x="158" y="118"/>
                  </a:lnTo>
                  <a:lnTo>
                    <a:pt x="153" y="114"/>
                  </a:lnTo>
                  <a:lnTo>
                    <a:pt x="147" y="109"/>
                  </a:lnTo>
                  <a:lnTo>
                    <a:pt x="141" y="108"/>
                  </a:lnTo>
                  <a:lnTo>
                    <a:pt x="136" y="109"/>
                  </a:lnTo>
                  <a:lnTo>
                    <a:pt x="130" y="112"/>
                  </a:lnTo>
                  <a:lnTo>
                    <a:pt x="122" y="115"/>
                  </a:lnTo>
                  <a:lnTo>
                    <a:pt x="108" y="120"/>
                  </a:lnTo>
                  <a:lnTo>
                    <a:pt x="96" y="124"/>
                  </a:lnTo>
                  <a:lnTo>
                    <a:pt x="89" y="127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9" y="136"/>
                  </a:lnTo>
                  <a:lnTo>
                    <a:pt x="95" y="142"/>
                  </a:lnTo>
                  <a:lnTo>
                    <a:pt x="101" y="146"/>
                  </a:lnTo>
                  <a:lnTo>
                    <a:pt x="110" y="152"/>
                  </a:lnTo>
                  <a:lnTo>
                    <a:pt x="120" y="161"/>
                  </a:lnTo>
                  <a:lnTo>
                    <a:pt x="132" y="169"/>
                  </a:lnTo>
                  <a:lnTo>
                    <a:pt x="144" y="177"/>
                  </a:lnTo>
                  <a:lnTo>
                    <a:pt x="156" y="185"/>
                  </a:lnTo>
                  <a:lnTo>
                    <a:pt x="164" y="192"/>
                  </a:lnTo>
                  <a:lnTo>
                    <a:pt x="172" y="195"/>
                  </a:lnTo>
                  <a:lnTo>
                    <a:pt x="178" y="200"/>
                  </a:lnTo>
                  <a:lnTo>
                    <a:pt x="176" y="201"/>
                  </a:lnTo>
                  <a:lnTo>
                    <a:pt x="170" y="201"/>
                  </a:lnTo>
                  <a:lnTo>
                    <a:pt x="158" y="195"/>
                  </a:lnTo>
                  <a:lnTo>
                    <a:pt x="151" y="189"/>
                  </a:lnTo>
                  <a:lnTo>
                    <a:pt x="139" y="182"/>
                  </a:lnTo>
                  <a:lnTo>
                    <a:pt x="127" y="174"/>
                  </a:lnTo>
                  <a:lnTo>
                    <a:pt x="114" y="166"/>
                  </a:lnTo>
                  <a:lnTo>
                    <a:pt x="101" y="158"/>
                  </a:lnTo>
                  <a:lnTo>
                    <a:pt x="89" y="152"/>
                  </a:lnTo>
                  <a:lnTo>
                    <a:pt x="80" y="146"/>
                  </a:lnTo>
                  <a:lnTo>
                    <a:pt x="76" y="145"/>
                  </a:lnTo>
                  <a:lnTo>
                    <a:pt x="71" y="145"/>
                  </a:lnTo>
                  <a:lnTo>
                    <a:pt x="62" y="148"/>
                  </a:lnTo>
                  <a:lnTo>
                    <a:pt x="52" y="151"/>
                  </a:lnTo>
                  <a:lnTo>
                    <a:pt x="40" y="155"/>
                  </a:lnTo>
                  <a:lnTo>
                    <a:pt x="29" y="158"/>
                  </a:lnTo>
                  <a:lnTo>
                    <a:pt x="18" y="163"/>
                  </a:lnTo>
                  <a:lnTo>
                    <a:pt x="9" y="164"/>
                  </a:lnTo>
                  <a:lnTo>
                    <a:pt x="3" y="166"/>
                  </a:lnTo>
                  <a:lnTo>
                    <a:pt x="0" y="166"/>
                  </a:lnTo>
                  <a:lnTo>
                    <a:pt x="2" y="164"/>
                  </a:lnTo>
                  <a:lnTo>
                    <a:pt x="8" y="161"/>
                  </a:lnTo>
                  <a:lnTo>
                    <a:pt x="14" y="155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6" name="Freeform 360"/>
            <p:cNvSpPr>
              <a:spLocks/>
            </p:cNvSpPr>
            <p:nvPr/>
          </p:nvSpPr>
          <p:spPr bwMode="auto">
            <a:xfrm>
              <a:off x="1380" y="2072"/>
              <a:ext cx="239" cy="201"/>
            </a:xfrm>
            <a:custGeom>
              <a:avLst/>
              <a:gdLst>
                <a:gd name="T0" fmla="*/ 27 w 239"/>
                <a:gd name="T1" fmla="*/ 17 h 201"/>
                <a:gd name="T2" fmla="*/ 58 w 239"/>
                <a:gd name="T3" fmla="*/ 20 h 201"/>
                <a:gd name="T4" fmla="*/ 108 w 239"/>
                <a:gd name="T5" fmla="*/ 13 h 201"/>
                <a:gd name="T6" fmla="*/ 152 w 239"/>
                <a:gd name="T7" fmla="*/ 13 h 201"/>
                <a:gd name="T8" fmla="*/ 167 w 239"/>
                <a:gd name="T9" fmla="*/ 22 h 201"/>
                <a:gd name="T10" fmla="*/ 140 w 239"/>
                <a:gd name="T11" fmla="*/ 20 h 201"/>
                <a:gd name="T12" fmla="*/ 102 w 239"/>
                <a:gd name="T13" fmla="*/ 23 h 201"/>
                <a:gd name="T14" fmla="*/ 65 w 239"/>
                <a:gd name="T15" fmla="*/ 31 h 201"/>
                <a:gd name="T16" fmla="*/ 71 w 239"/>
                <a:gd name="T17" fmla="*/ 39 h 201"/>
                <a:gd name="T18" fmla="*/ 92 w 239"/>
                <a:gd name="T19" fmla="*/ 48 h 201"/>
                <a:gd name="T20" fmla="*/ 105 w 239"/>
                <a:gd name="T21" fmla="*/ 54 h 201"/>
                <a:gd name="T22" fmla="*/ 149 w 239"/>
                <a:gd name="T23" fmla="*/ 53 h 201"/>
                <a:gd name="T24" fmla="*/ 198 w 239"/>
                <a:gd name="T25" fmla="*/ 60 h 201"/>
                <a:gd name="T26" fmla="*/ 223 w 239"/>
                <a:gd name="T27" fmla="*/ 76 h 201"/>
                <a:gd name="T28" fmla="*/ 211 w 239"/>
                <a:gd name="T29" fmla="*/ 75 h 201"/>
                <a:gd name="T30" fmla="*/ 180 w 239"/>
                <a:gd name="T31" fmla="*/ 68 h 201"/>
                <a:gd name="T32" fmla="*/ 139 w 239"/>
                <a:gd name="T33" fmla="*/ 63 h 201"/>
                <a:gd name="T34" fmla="*/ 131 w 239"/>
                <a:gd name="T35" fmla="*/ 73 h 201"/>
                <a:gd name="T36" fmla="*/ 152 w 239"/>
                <a:gd name="T37" fmla="*/ 90 h 201"/>
                <a:gd name="T38" fmla="*/ 185 w 239"/>
                <a:gd name="T39" fmla="*/ 93 h 201"/>
                <a:gd name="T40" fmla="*/ 223 w 239"/>
                <a:gd name="T41" fmla="*/ 109 h 201"/>
                <a:gd name="T42" fmla="*/ 232 w 239"/>
                <a:gd name="T43" fmla="*/ 127 h 201"/>
                <a:gd name="T44" fmla="*/ 205 w 239"/>
                <a:gd name="T45" fmla="*/ 110 h 201"/>
                <a:gd name="T46" fmla="*/ 177 w 239"/>
                <a:gd name="T47" fmla="*/ 103 h 201"/>
                <a:gd name="T48" fmla="*/ 189 w 239"/>
                <a:gd name="T49" fmla="*/ 125 h 201"/>
                <a:gd name="T50" fmla="*/ 217 w 239"/>
                <a:gd name="T51" fmla="*/ 155 h 201"/>
                <a:gd name="T52" fmla="*/ 230 w 239"/>
                <a:gd name="T53" fmla="*/ 171 h 201"/>
                <a:gd name="T54" fmla="*/ 236 w 239"/>
                <a:gd name="T55" fmla="*/ 193 h 201"/>
                <a:gd name="T56" fmla="*/ 223 w 239"/>
                <a:gd name="T57" fmla="*/ 178 h 201"/>
                <a:gd name="T58" fmla="*/ 186 w 239"/>
                <a:gd name="T59" fmla="*/ 134 h 201"/>
                <a:gd name="T60" fmla="*/ 161 w 239"/>
                <a:gd name="T61" fmla="*/ 109 h 201"/>
                <a:gd name="T62" fmla="*/ 154 w 239"/>
                <a:gd name="T63" fmla="*/ 116 h 201"/>
                <a:gd name="T64" fmla="*/ 164 w 239"/>
                <a:gd name="T65" fmla="*/ 149 h 201"/>
                <a:gd name="T66" fmla="*/ 177 w 239"/>
                <a:gd name="T67" fmla="*/ 181 h 201"/>
                <a:gd name="T68" fmla="*/ 168 w 239"/>
                <a:gd name="T69" fmla="*/ 174 h 201"/>
                <a:gd name="T70" fmla="*/ 143 w 239"/>
                <a:gd name="T71" fmla="*/ 116 h 201"/>
                <a:gd name="T72" fmla="*/ 118 w 239"/>
                <a:gd name="T73" fmla="*/ 81 h 201"/>
                <a:gd name="T74" fmla="*/ 100 w 239"/>
                <a:gd name="T75" fmla="*/ 70 h 201"/>
                <a:gd name="T76" fmla="*/ 95 w 239"/>
                <a:gd name="T77" fmla="*/ 76 h 201"/>
                <a:gd name="T78" fmla="*/ 108 w 239"/>
                <a:gd name="T79" fmla="*/ 134 h 201"/>
                <a:gd name="T80" fmla="*/ 124 w 239"/>
                <a:gd name="T81" fmla="*/ 164 h 201"/>
                <a:gd name="T82" fmla="*/ 106 w 239"/>
                <a:gd name="T83" fmla="*/ 146 h 201"/>
                <a:gd name="T84" fmla="*/ 86 w 239"/>
                <a:gd name="T85" fmla="*/ 63 h 201"/>
                <a:gd name="T86" fmla="*/ 56 w 239"/>
                <a:gd name="T87" fmla="*/ 45 h 201"/>
                <a:gd name="T88" fmla="*/ 47 w 239"/>
                <a:gd name="T89" fmla="*/ 65 h 201"/>
                <a:gd name="T90" fmla="*/ 55 w 239"/>
                <a:gd name="T91" fmla="*/ 103 h 201"/>
                <a:gd name="T92" fmla="*/ 64 w 239"/>
                <a:gd name="T93" fmla="*/ 144 h 201"/>
                <a:gd name="T94" fmla="*/ 56 w 239"/>
                <a:gd name="T95" fmla="*/ 140 h 201"/>
                <a:gd name="T96" fmla="*/ 43 w 239"/>
                <a:gd name="T97" fmla="*/ 82 h 201"/>
                <a:gd name="T98" fmla="*/ 22 w 239"/>
                <a:gd name="T99" fmla="*/ 26 h 201"/>
                <a:gd name="T100" fmla="*/ 0 w 239"/>
                <a:gd name="T101" fmla="*/ 2 h 201"/>
                <a:gd name="T102" fmla="*/ 4 w 239"/>
                <a:gd name="T103" fmla="*/ 0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39"/>
                <a:gd name="T157" fmla="*/ 0 h 201"/>
                <a:gd name="T158" fmla="*/ 239 w 239"/>
                <a:gd name="T159" fmla="*/ 201 h 20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39" h="201">
                  <a:moveTo>
                    <a:pt x="7" y="2"/>
                  </a:moveTo>
                  <a:lnTo>
                    <a:pt x="16" y="10"/>
                  </a:lnTo>
                  <a:lnTo>
                    <a:pt x="27" y="17"/>
                  </a:lnTo>
                  <a:lnTo>
                    <a:pt x="37" y="22"/>
                  </a:lnTo>
                  <a:lnTo>
                    <a:pt x="46" y="23"/>
                  </a:lnTo>
                  <a:lnTo>
                    <a:pt x="58" y="20"/>
                  </a:lnTo>
                  <a:lnTo>
                    <a:pt x="72" y="17"/>
                  </a:lnTo>
                  <a:lnTo>
                    <a:pt x="90" y="14"/>
                  </a:lnTo>
                  <a:lnTo>
                    <a:pt x="108" y="13"/>
                  </a:lnTo>
                  <a:lnTo>
                    <a:pt x="124" y="11"/>
                  </a:lnTo>
                  <a:lnTo>
                    <a:pt x="139" y="11"/>
                  </a:lnTo>
                  <a:lnTo>
                    <a:pt x="152" y="13"/>
                  </a:lnTo>
                  <a:lnTo>
                    <a:pt x="160" y="14"/>
                  </a:lnTo>
                  <a:lnTo>
                    <a:pt x="167" y="19"/>
                  </a:lnTo>
                  <a:lnTo>
                    <a:pt x="167" y="22"/>
                  </a:lnTo>
                  <a:lnTo>
                    <a:pt x="161" y="22"/>
                  </a:lnTo>
                  <a:lnTo>
                    <a:pt x="149" y="20"/>
                  </a:lnTo>
                  <a:lnTo>
                    <a:pt x="140" y="20"/>
                  </a:lnTo>
                  <a:lnTo>
                    <a:pt x="130" y="20"/>
                  </a:lnTo>
                  <a:lnTo>
                    <a:pt x="115" y="22"/>
                  </a:lnTo>
                  <a:lnTo>
                    <a:pt x="102" y="23"/>
                  </a:lnTo>
                  <a:lnTo>
                    <a:pt x="87" y="25"/>
                  </a:lnTo>
                  <a:lnTo>
                    <a:pt x="75" y="28"/>
                  </a:lnTo>
                  <a:lnTo>
                    <a:pt x="65" y="31"/>
                  </a:lnTo>
                  <a:lnTo>
                    <a:pt x="59" y="34"/>
                  </a:lnTo>
                  <a:lnTo>
                    <a:pt x="64" y="36"/>
                  </a:lnTo>
                  <a:lnTo>
                    <a:pt x="71" y="39"/>
                  </a:lnTo>
                  <a:lnTo>
                    <a:pt x="77" y="42"/>
                  </a:lnTo>
                  <a:lnTo>
                    <a:pt x="84" y="45"/>
                  </a:lnTo>
                  <a:lnTo>
                    <a:pt x="92" y="48"/>
                  </a:lnTo>
                  <a:lnTo>
                    <a:pt x="97" y="50"/>
                  </a:lnTo>
                  <a:lnTo>
                    <a:pt x="102" y="53"/>
                  </a:lnTo>
                  <a:lnTo>
                    <a:pt x="105" y="54"/>
                  </a:lnTo>
                  <a:lnTo>
                    <a:pt x="117" y="53"/>
                  </a:lnTo>
                  <a:lnTo>
                    <a:pt x="133" y="51"/>
                  </a:lnTo>
                  <a:lnTo>
                    <a:pt x="149" y="53"/>
                  </a:lnTo>
                  <a:lnTo>
                    <a:pt x="167" y="54"/>
                  </a:lnTo>
                  <a:lnTo>
                    <a:pt x="183" y="57"/>
                  </a:lnTo>
                  <a:lnTo>
                    <a:pt x="198" y="60"/>
                  </a:lnTo>
                  <a:lnTo>
                    <a:pt x="210" y="65"/>
                  </a:lnTo>
                  <a:lnTo>
                    <a:pt x="217" y="69"/>
                  </a:lnTo>
                  <a:lnTo>
                    <a:pt x="223" y="76"/>
                  </a:lnTo>
                  <a:lnTo>
                    <a:pt x="224" y="79"/>
                  </a:lnTo>
                  <a:lnTo>
                    <a:pt x="220" y="78"/>
                  </a:lnTo>
                  <a:lnTo>
                    <a:pt x="211" y="75"/>
                  </a:lnTo>
                  <a:lnTo>
                    <a:pt x="204" y="72"/>
                  </a:lnTo>
                  <a:lnTo>
                    <a:pt x="193" y="69"/>
                  </a:lnTo>
                  <a:lnTo>
                    <a:pt x="180" y="68"/>
                  </a:lnTo>
                  <a:lnTo>
                    <a:pt x="167" y="65"/>
                  </a:lnTo>
                  <a:lnTo>
                    <a:pt x="152" y="63"/>
                  </a:lnTo>
                  <a:lnTo>
                    <a:pt x="139" y="63"/>
                  </a:lnTo>
                  <a:lnTo>
                    <a:pt x="128" y="63"/>
                  </a:lnTo>
                  <a:lnTo>
                    <a:pt x="121" y="65"/>
                  </a:lnTo>
                  <a:lnTo>
                    <a:pt x="131" y="73"/>
                  </a:lnTo>
                  <a:lnTo>
                    <a:pt x="142" y="79"/>
                  </a:lnTo>
                  <a:lnTo>
                    <a:pt x="149" y="85"/>
                  </a:lnTo>
                  <a:lnTo>
                    <a:pt x="152" y="90"/>
                  </a:lnTo>
                  <a:lnTo>
                    <a:pt x="161" y="90"/>
                  </a:lnTo>
                  <a:lnTo>
                    <a:pt x="171" y="91"/>
                  </a:lnTo>
                  <a:lnTo>
                    <a:pt x="185" y="93"/>
                  </a:lnTo>
                  <a:lnTo>
                    <a:pt x="198" y="96"/>
                  </a:lnTo>
                  <a:lnTo>
                    <a:pt x="211" y="101"/>
                  </a:lnTo>
                  <a:lnTo>
                    <a:pt x="223" y="109"/>
                  </a:lnTo>
                  <a:lnTo>
                    <a:pt x="232" y="119"/>
                  </a:lnTo>
                  <a:lnTo>
                    <a:pt x="239" y="133"/>
                  </a:lnTo>
                  <a:lnTo>
                    <a:pt x="232" y="127"/>
                  </a:lnTo>
                  <a:lnTo>
                    <a:pt x="224" y="121"/>
                  </a:lnTo>
                  <a:lnTo>
                    <a:pt x="214" y="116"/>
                  </a:lnTo>
                  <a:lnTo>
                    <a:pt x="205" y="110"/>
                  </a:lnTo>
                  <a:lnTo>
                    <a:pt x="196" y="107"/>
                  </a:lnTo>
                  <a:lnTo>
                    <a:pt x="186" y="104"/>
                  </a:lnTo>
                  <a:lnTo>
                    <a:pt x="177" y="103"/>
                  </a:lnTo>
                  <a:lnTo>
                    <a:pt x="168" y="103"/>
                  </a:lnTo>
                  <a:lnTo>
                    <a:pt x="179" y="115"/>
                  </a:lnTo>
                  <a:lnTo>
                    <a:pt x="189" y="125"/>
                  </a:lnTo>
                  <a:lnTo>
                    <a:pt x="199" y="137"/>
                  </a:lnTo>
                  <a:lnTo>
                    <a:pt x="208" y="146"/>
                  </a:lnTo>
                  <a:lnTo>
                    <a:pt x="217" y="155"/>
                  </a:lnTo>
                  <a:lnTo>
                    <a:pt x="224" y="162"/>
                  </a:lnTo>
                  <a:lnTo>
                    <a:pt x="229" y="168"/>
                  </a:lnTo>
                  <a:lnTo>
                    <a:pt x="230" y="171"/>
                  </a:lnTo>
                  <a:lnTo>
                    <a:pt x="232" y="177"/>
                  </a:lnTo>
                  <a:lnTo>
                    <a:pt x="233" y="184"/>
                  </a:lnTo>
                  <a:lnTo>
                    <a:pt x="236" y="193"/>
                  </a:lnTo>
                  <a:lnTo>
                    <a:pt x="239" y="201"/>
                  </a:lnTo>
                  <a:lnTo>
                    <a:pt x="232" y="190"/>
                  </a:lnTo>
                  <a:lnTo>
                    <a:pt x="223" y="178"/>
                  </a:lnTo>
                  <a:lnTo>
                    <a:pt x="211" y="164"/>
                  </a:lnTo>
                  <a:lnTo>
                    <a:pt x="198" y="149"/>
                  </a:lnTo>
                  <a:lnTo>
                    <a:pt x="186" y="134"/>
                  </a:lnTo>
                  <a:lnTo>
                    <a:pt x="176" y="122"/>
                  </a:lnTo>
                  <a:lnTo>
                    <a:pt x="167" y="113"/>
                  </a:lnTo>
                  <a:lnTo>
                    <a:pt x="161" y="109"/>
                  </a:lnTo>
                  <a:lnTo>
                    <a:pt x="155" y="107"/>
                  </a:lnTo>
                  <a:lnTo>
                    <a:pt x="154" y="110"/>
                  </a:lnTo>
                  <a:lnTo>
                    <a:pt x="154" y="116"/>
                  </a:lnTo>
                  <a:lnTo>
                    <a:pt x="155" y="122"/>
                  </a:lnTo>
                  <a:lnTo>
                    <a:pt x="158" y="133"/>
                  </a:lnTo>
                  <a:lnTo>
                    <a:pt x="164" y="149"/>
                  </a:lnTo>
                  <a:lnTo>
                    <a:pt x="171" y="167"/>
                  </a:lnTo>
                  <a:lnTo>
                    <a:pt x="176" y="177"/>
                  </a:lnTo>
                  <a:lnTo>
                    <a:pt x="177" y="181"/>
                  </a:lnTo>
                  <a:lnTo>
                    <a:pt x="176" y="181"/>
                  </a:lnTo>
                  <a:lnTo>
                    <a:pt x="171" y="180"/>
                  </a:lnTo>
                  <a:lnTo>
                    <a:pt x="168" y="174"/>
                  </a:lnTo>
                  <a:lnTo>
                    <a:pt x="161" y="161"/>
                  </a:lnTo>
                  <a:lnTo>
                    <a:pt x="151" y="138"/>
                  </a:lnTo>
                  <a:lnTo>
                    <a:pt x="143" y="116"/>
                  </a:lnTo>
                  <a:lnTo>
                    <a:pt x="143" y="100"/>
                  </a:lnTo>
                  <a:lnTo>
                    <a:pt x="130" y="90"/>
                  </a:lnTo>
                  <a:lnTo>
                    <a:pt x="118" y="81"/>
                  </a:lnTo>
                  <a:lnTo>
                    <a:pt x="108" y="75"/>
                  </a:lnTo>
                  <a:lnTo>
                    <a:pt x="103" y="72"/>
                  </a:lnTo>
                  <a:lnTo>
                    <a:pt x="100" y="70"/>
                  </a:lnTo>
                  <a:lnTo>
                    <a:pt x="97" y="69"/>
                  </a:lnTo>
                  <a:lnTo>
                    <a:pt x="96" y="70"/>
                  </a:lnTo>
                  <a:lnTo>
                    <a:pt x="95" y="76"/>
                  </a:lnTo>
                  <a:lnTo>
                    <a:pt x="96" y="90"/>
                  </a:lnTo>
                  <a:lnTo>
                    <a:pt x="100" y="112"/>
                  </a:lnTo>
                  <a:lnTo>
                    <a:pt x="108" y="134"/>
                  </a:lnTo>
                  <a:lnTo>
                    <a:pt x="120" y="153"/>
                  </a:lnTo>
                  <a:lnTo>
                    <a:pt x="126" y="161"/>
                  </a:lnTo>
                  <a:lnTo>
                    <a:pt x="124" y="164"/>
                  </a:lnTo>
                  <a:lnTo>
                    <a:pt x="121" y="162"/>
                  </a:lnTo>
                  <a:lnTo>
                    <a:pt x="115" y="158"/>
                  </a:lnTo>
                  <a:lnTo>
                    <a:pt x="106" y="146"/>
                  </a:lnTo>
                  <a:lnTo>
                    <a:pt x="95" y="124"/>
                  </a:lnTo>
                  <a:lnTo>
                    <a:pt x="86" y="94"/>
                  </a:lnTo>
                  <a:lnTo>
                    <a:pt x="86" y="63"/>
                  </a:lnTo>
                  <a:lnTo>
                    <a:pt x="77" y="56"/>
                  </a:lnTo>
                  <a:lnTo>
                    <a:pt x="66" y="50"/>
                  </a:lnTo>
                  <a:lnTo>
                    <a:pt x="56" y="45"/>
                  </a:lnTo>
                  <a:lnTo>
                    <a:pt x="49" y="42"/>
                  </a:lnTo>
                  <a:lnTo>
                    <a:pt x="47" y="51"/>
                  </a:lnTo>
                  <a:lnTo>
                    <a:pt x="47" y="65"/>
                  </a:lnTo>
                  <a:lnTo>
                    <a:pt x="50" y="79"/>
                  </a:lnTo>
                  <a:lnTo>
                    <a:pt x="53" y="91"/>
                  </a:lnTo>
                  <a:lnTo>
                    <a:pt x="55" y="103"/>
                  </a:lnTo>
                  <a:lnTo>
                    <a:pt x="58" y="119"/>
                  </a:lnTo>
                  <a:lnTo>
                    <a:pt x="61" y="135"/>
                  </a:lnTo>
                  <a:lnTo>
                    <a:pt x="64" y="144"/>
                  </a:lnTo>
                  <a:lnTo>
                    <a:pt x="65" y="147"/>
                  </a:lnTo>
                  <a:lnTo>
                    <a:pt x="61" y="146"/>
                  </a:lnTo>
                  <a:lnTo>
                    <a:pt x="56" y="140"/>
                  </a:lnTo>
                  <a:lnTo>
                    <a:pt x="52" y="130"/>
                  </a:lnTo>
                  <a:lnTo>
                    <a:pt x="49" y="110"/>
                  </a:lnTo>
                  <a:lnTo>
                    <a:pt x="43" y="82"/>
                  </a:lnTo>
                  <a:lnTo>
                    <a:pt x="38" y="56"/>
                  </a:lnTo>
                  <a:lnTo>
                    <a:pt x="35" y="39"/>
                  </a:lnTo>
                  <a:lnTo>
                    <a:pt x="22" y="26"/>
                  </a:lnTo>
                  <a:lnTo>
                    <a:pt x="12" y="16"/>
                  </a:lnTo>
                  <a:lnTo>
                    <a:pt x="4" y="8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7" name="Freeform 361"/>
            <p:cNvSpPr>
              <a:spLocks/>
            </p:cNvSpPr>
            <p:nvPr/>
          </p:nvSpPr>
          <p:spPr bwMode="auto">
            <a:xfrm>
              <a:off x="1256" y="2095"/>
              <a:ext cx="165" cy="275"/>
            </a:xfrm>
            <a:custGeom>
              <a:avLst/>
              <a:gdLst>
                <a:gd name="T0" fmla="*/ 74 w 165"/>
                <a:gd name="T1" fmla="*/ 3 h 275"/>
                <a:gd name="T2" fmla="*/ 78 w 165"/>
                <a:gd name="T3" fmla="*/ 33 h 275"/>
                <a:gd name="T4" fmla="*/ 83 w 165"/>
                <a:gd name="T5" fmla="*/ 45 h 275"/>
                <a:gd name="T6" fmla="*/ 95 w 165"/>
                <a:gd name="T7" fmla="*/ 53 h 275"/>
                <a:gd name="T8" fmla="*/ 111 w 165"/>
                <a:gd name="T9" fmla="*/ 68 h 275"/>
                <a:gd name="T10" fmla="*/ 127 w 165"/>
                <a:gd name="T11" fmla="*/ 89 h 275"/>
                <a:gd name="T12" fmla="*/ 146 w 165"/>
                <a:gd name="T13" fmla="*/ 123 h 275"/>
                <a:gd name="T14" fmla="*/ 162 w 165"/>
                <a:gd name="T15" fmla="*/ 148 h 275"/>
                <a:gd name="T16" fmla="*/ 165 w 165"/>
                <a:gd name="T17" fmla="*/ 160 h 275"/>
                <a:gd name="T18" fmla="*/ 161 w 165"/>
                <a:gd name="T19" fmla="*/ 160 h 275"/>
                <a:gd name="T20" fmla="*/ 154 w 165"/>
                <a:gd name="T21" fmla="*/ 146 h 275"/>
                <a:gd name="T22" fmla="*/ 143 w 165"/>
                <a:gd name="T23" fmla="*/ 127 h 275"/>
                <a:gd name="T24" fmla="*/ 128 w 165"/>
                <a:gd name="T25" fmla="*/ 105 h 275"/>
                <a:gd name="T26" fmla="*/ 115 w 165"/>
                <a:gd name="T27" fmla="*/ 86 h 275"/>
                <a:gd name="T28" fmla="*/ 103 w 165"/>
                <a:gd name="T29" fmla="*/ 76 h 275"/>
                <a:gd name="T30" fmla="*/ 93 w 165"/>
                <a:gd name="T31" fmla="*/ 68 h 275"/>
                <a:gd name="T32" fmla="*/ 87 w 165"/>
                <a:gd name="T33" fmla="*/ 81 h 275"/>
                <a:gd name="T34" fmla="*/ 89 w 165"/>
                <a:gd name="T35" fmla="*/ 112 h 275"/>
                <a:gd name="T36" fmla="*/ 97 w 165"/>
                <a:gd name="T37" fmla="*/ 129 h 275"/>
                <a:gd name="T38" fmla="*/ 117 w 165"/>
                <a:gd name="T39" fmla="*/ 146 h 275"/>
                <a:gd name="T40" fmla="*/ 137 w 165"/>
                <a:gd name="T41" fmla="*/ 172 h 275"/>
                <a:gd name="T42" fmla="*/ 152 w 165"/>
                <a:gd name="T43" fmla="*/ 203 h 275"/>
                <a:gd name="T44" fmla="*/ 155 w 165"/>
                <a:gd name="T45" fmla="*/ 226 h 275"/>
                <a:gd name="T46" fmla="*/ 146 w 165"/>
                <a:gd name="T47" fmla="*/ 214 h 275"/>
                <a:gd name="T48" fmla="*/ 136 w 165"/>
                <a:gd name="T49" fmla="*/ 188 h 275"/>
                <a:gd name="T50" fmla="*/ 124 w 165"/>
                <a:gd name="T51" fmla="*/ 170 h 275"/>
                <a:gd name="T52" fmla="*/ 111 w 165"/>
                <a:gd name="T53" fmla="*/ 157 h 275"/>
                <a:gd name="T54" fmla="*/ 97 w 165"/>
                <a:gd name="T55" fmla="*/ 146 h 275"/>
                <a:gd name="T56" fmla="*/ 100 w 165"/>
                <a:gd name="T57" fmla="*/ 169 h 275"/>
                <a:gd name="T58" fmla="*/ 109 w 165"/>
                <a:gd name="T59" fmla="*/ 238 h 275"/>
                <a:gd name="T60" fmla="*/ 106 w 165"/>
                <a:gd name="T61" fmla="*/ 275 h 275"/>
                <a:gd name="T62" fmla="*/ 103 w 165"/>
                <a:gd name="T63" fmla="*/ 271 h 275"/>
                <a:gd name="T64" fmla="*/ 100 w 165"/>
                <a:gd name="T65" fmla="*/ 243 h 275"/>
                <a:gd name="T66" fmla="*/ 86 w 165"/>
                <a:gd name="T67" fmla="*/ 176 h 275"/>
                <a:gd name="T68" fmla="*/ 68 w 165"/>
                <a:gd name="T69" fmla="*/ 166 h 275"/>
                <a:gd name="T70" fmla="*/ 44 w 165"/>
                <a:gd name="T71" fmla="*/ 198 h 275"/>
                <a:gd name="T72" fmla="*/ 35 w 165"/>
                <a:gd name="T73" fmla="*/ 223 h 275"/>
                <a:gd name="T74" fmla="*/ 31 w 165"/>
                <a:gd name="T75" fmla="*/ 217 h 275"/>
                <a:gd name="T76" fmla="*/ 41 w 165"/>
                <a:gd name="T77" fmla="*/ 191 h 275"/>
                <a:gd name="T78" fmla="*/ 64 w 165"/>
                <a:gd name="T79" fmla="*/ 148 h 275"/>
                <a:gd name="T80" fmla="*/ 74 w 165"/>
                <a:gd name="T81" fmla="*/ 117 h 275"/>
                <a:gd name="T82" fmla="*/ 74 w 165"/>
                <a:gd name="T83" fmla="*/ 80 h 275"/>
                <a:gd name="T84" fmla="*/ 65 w 165"/>
                <a:gd name="T85" fmla="*/ 76 h 275"/>
                <a:gd name="T86" fmla="*/ 44 w 165"/>
                <a:gd name="T87" fmla="*/ 95 h 275"/>
                <a:gd name="T88" fmla="*/ 25 w 165"/>
                <a:gd name="T89" fmla="*/ 118 h 275"/>
                <a:gd name="T90" fmla="*/ 10 w 165"/>
                <a:gd name="T91" fmla="*/ 144 h 275"/>
                <a:gd name="T92" fmla="*/ 3 w 165"/>
                <a:gd name="T93" fmla="*/ 161 h 275"/>
                <a:gd name="T94" fmla="*/ 0 w 165"/>
                <a:gd name="T95" fmla="*/ 158 h 275"/>
                <a:gd name="T96" fmla="*/ 4 w 165"/>
                <a:gd name="T97" fmla="*/ 142 h 275"/>
                <a:gd name="T98" fmla="*/ 19 w 165"/>
                <a:gd name="T99" fmla="*/ 115 h 275"/>
                <a:gd name="T100" fmla="*/ 38 w 165"/>
                <a:gd name="T101" fmla="*/ 86 h 275"/>
                <a:gd name="T102" fmla="*/ 59 w 165"/>
                <a:gd name="T103" fmla="*/ 59 h 275"/>
                <a:gd name="T104" fmla="*/ 72 w 165"/>
                <a:gd name="T105" fmla="*/ 43 h 275"/>
                <a:gd name="T106" fmla="*/ 69 w 165"/>
                <a:gd name="T107" fmla="*/ 19 h 275"/>
                <a:gd name="T108" fmla="*/ 68 w 165"/>
                <a:gd name="T109" fmla="*/ 8 h 275"/>
                <a:gd name="T110" fmla="*/ 69 w 165"/>
                <a:gd name="T111" fmla="*/ 3 h 2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65"/>
                <a:gd name="T169" fmla="*/ 0 h 275"/>
                <a:gd name="T170" fmla="*/ 165 w 165"/>
                <a:gd name="T171" fmla="*/ 275 h 27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65" h="275">
                  <a:moveTo>
                    <a:pt x="71" y="0"/>
                  </a:moveTo>
                  <a:lnTo>
                    <a:pt x="74" y="3"/>
                  </a:lnTo>
                  <a:lnTo>
                    <a:pt x="75" y="16"/>
                  </a:lnTo>
                  <a:lnTo>
                    <a:pt x="78" y="33"/>
                  </a:lnTo>
                  <a:lnTo>
                    <a:pt x="80" y="42"/>
                  </a:lnTo>
                  <a:lnTo>
                    <a:pt x="83" y="45"/>
                  </a:lnTo>
                  <a:lnTo>
                    <a:pt x="87" y="47"/>
                  </a:lnTo>
                  <a:lnTo>
                    <a:pt x="95" y="53"/>
                  </a:lnTo>
                  <a:lnTo>
                    <a:pt x="102" y="59"/>
                  </a:lnTo>
                  <a:lnTo>
                    <a:pt x="111" y="68"/>
                  </a:lnTo>
                  <a:lnTo>
                    <a:pt x="120" y="77"/>
                  </a:lnTo>
                  <a:lnTo>
                    <a:pt x="127" y="89"/>
                  </a:lnTo>
                  <a:lnTo>
                    <a:pt x="134" y="101"/>
                  </a:lnTo>
                  <a:lnTo>
                    <a:pt x="146" y="123"/>
                  </a:lnTo>
                  <a:lnTo>
                    <a:pt x="157" y="138"/>
                  </a:lnTo>
                  <a:lnTo>
                    <a:pt x="162" y="148"/>
                  </a:lnTo>
                  <a:lnTo>
                    <a:pt x="165" y="155"/>
                  </a:lnTo>
                  <a:lnTo>
                    <a:pt x="165" y="160"/>
                  </a:lnTo>
                  <a:lnTo>
                    <a:pt x="164" y="161"/>
                  </a:lnTo>
                  <a:lnTo>
                    <a:pt x="161" y="160"/>
                  </a:lnTo>
                  <a:lnTo>
                    <a:pt x="157" y="152"/>
                  </a:lnTo>
                  <a:lnTo>
                    <a:pt x="154" y="146"/>
                  </a:lnTo>
                  <a:lnTo>
                    <a:pt x="149" y="138"/>
                  </a:lnTo>
                  <a:lnTo>
                    <a:pt x="143" y="127"/>
                  </a:lnTo>
                  <a:lnTo>
                    <a:pt x="136" y="115"/>
                  </a:lnTo>
                  <a:lnTo>
                    <a:pt x="128" y="105"/>
                  </a:lnTo>
                  <a:lnTo>
                    <a:pt x="121" y="95"/>
                  </a:lnTo>
                  <a:lnTo>
                    <a:pt x="115" y="86"/>
                  </a:lnTo>
                  <a:lnTo>
                    <a:pt x="111" y="81"/>
                  </a:lnTo>
                  <a:lnTo>
                    <a:pt x="103" y="76"/>
                  </a:lnTo>
                  <a:lnTo>
                    <a:pt x="97" y="71"/>
                  </a:lnTo>
                  <a:lnTo>
                    <a:pt x="93" y="68"/>
                  </a:lnTo>
                  <a:lnTo>
                    <a:pt x="89" y="67"/>
                  </a:lnTo>
                  <a:lnTo>
                    <a:pt x="87" y="81"/>
                  </a:lnTo>
                  <a:lnTo>
                    <a:pt x="87" y="96"/>
                  </a:lnTo>
                  <a:lnTo>
                    <a:pt x="89" y="112"/>
                  </a:lnTo>
                  <a:lnTo>
                    <a:pt x="90" y="123"/>
                  </a:lnTo>
                  <a:lnTo>
                    <a:pt x="97" y="129"/>
                  </a:lnTo>
                  <a:lnTo>
                    <a:pt x="106" y="136"/>
                  </a:lnTo>
                  <a:lnTo>
                    <a:pt x="117" y="146"/>
                  </a:lnTo>
                  <a:lnTo>
                    <a:pt x="127" y="158"/>
                  </a:lnTo>
                  <a:lnTo>
                    <a:pt x="137" y="172"/>
                  </a:lnTo>
                  <a:lnTo>
                    <a:pt x="146" y="186"/>
                  </a:lnTo>
                  <a:lnTo>
                    <a:pt x="152" y="203"/>
                  </a:lnTo>
                  <a:lnTo>
                    <a:pt x="155" y="220"/>
                  </a:lnTo>
                  <a:lnTo>
                    <a:pt x="155" y="226"/>
                  </a:lnTo>
                  <a:lnTo>
                    <a:pt x="152" y="225"/>
                  </a:lnTo>
                  <a:lnTo>
                    <a:pt x="146" y="214"/>
                  </a:lnTo>
                  <a:lnTo>
                    <a:pt x="140" y="198"/>
                  </a:lnTo>
                  <a:lnTo>
                    <a:pt x="136" y="188"/>
                  </a:lnTo>
                  <a:lnTo>
                    <a:pt x="131" y="179"/>
                  </a:lnTo>
                  <a:lnTo>
                    <a:pt x="124" y="170"/>
                  </a:lnTo>
                  <a:lnTo>
                    <a:pt x="118" y="163"/>
                  </a:lnTo>
                  <a:lnTo>
                    <a:pt x="111" y="157"/>
                  </a:lnTo>
                  <a:lnTo>
                    <a:pt x="103" y="151"/>
                  </a:lnTo>
                  <a:lnTo>
                    <a:pt x="97" y="146"/>
                  </a:lnTo>
                  <a:lnTo>
                    <a:pt x="92" y="145"/>
                  </a:lnTo>
                  <a:lnTo>
                    <a:pt x="100" y="169"/>
                  </a:lnTo>
                  <a:lnTo>
                    <a:pt x="106" y="201"/>
                  </a:lnTo>
                  <a:lnTo>
                    <a:pt x="109" y="238"/>
                  </a:lnTo>
                  <a:lnTo>
                    <a:pt x="108" y="268"/>
                  </a:lnTo>
                  <a:lnTo>
                    <a:pt x="106" y="275"/>
                  </a:lnTo>
                  <a:lnTo>
                    <a:pt x="105" y="275"/>
                  </a:lnTo>
                  <a:lnTo>
                    <a:pt x="103" y="271"/>
                  </a:lnTo>
                  <a:lnTo>
                    <a:pt x="103" y="263"/>
                  </a:lnTo>
                  <a:lnTo>
                    <a:pt x="100" y="243"/>
                  </a:lnTo>
                  <a:lnTo>
                    <a:pt x="95" y="209"/>
                  </a:lnTo>
                  <a:lnTo>
                    <a:pt x="86" y="176"/>
                  </a:lnTo>
                  <a:lnTo>
                    <a:pt x="80" y="157"/>
                  </a:lnTo>
                  <a:lnTo>
                    <a:pt x="68" y="166"/>
                  </a:lnTo>
                  <a:lnTo>
                    <a:pt x="55" y="180"/>
                  </a:lnTo>
                  <a:lnTo>
                    <a:pt x="44" y="198"/>
                  </a:lnTo>
                  <a:lnTo>
                    <a:pt x="38" y="217"/>
                  </a:lnTo>
                  <a:lnTo>
                    <a:pt x="35" y="223"/>
                  </a:lnTo>
                  <a:lnTo>
                    <a:pt x="33" y="223"/>
                  </a:lnTo>
                  <a:lnTo>
                    <a:pt x="31" y="217"/>
                  </a:lnTo>
                  <a:lnTo>
                    <a:pt x="33" y="207"/>
                  </a:lnTo>
                  <a:lnTo>
                    <a:pt x="41" y="191"/>
                  </a:lnTo>
                  <a:lnTo>
                    <a:pt x="53" y="169"/>
                  </a:lnTo>
                  <a:lnTo>
                    <a:pt x="64" y="148"/>
                  </a:lnTo>
                  <a:lnTo>
                    <a:pt x="72" y="135"/>
                  </a:lnTo>
                  <a:lnTo>
                    <a:pt x="74" y="117"/>
                  </a:lnTo>
                  <a:lnTo>
                    <a:pt x="75" y="98"/>
                  </a:lnTo>
                  <a:lnTo>
                    <a:pt x="74" y="80"/>
                  </a:lnTo>
                  <a:lnTo>
                    <a:pt x="74" y="70"/>
                  </a:lnTo>
                  <a:lnTo>
                    <a:pt x="65" y="76"/>
                  </a:lnTo>
                  <a:lnTo>
                    <a:pt x="55" y="84"/>
                  </a:lnTo>
                  <a:lnTo>
                    <a:pt x="44" y="95"/>
                  </a:lnTo>
                  <a:lnTo>
                    <a:pt x="34" y="107"/>
                  </a:lnTo>
                  <a:lnTo>
                    <a:pt x="25" y="118"/>
                  </a:lnTo>
                  <a:lnTo>
                    <a:pt x="16" y="132"/>
                  </a:lnTo>
                  <a:lnTo>
                    <a:pt x="10" y="144"/>
                  </a:lnTo>
                  <a:lnTo>
                    <a:pt x="6" y="155"/>
                  </a:lnTo>
                  <a:lnTo>
                    <a:pt x="3" y="161"/>
                  </a:lnTo>
                  <a:lnTo>
                    <a:pt x="2" y="161"/>
                  </a:lnTo>
                  <a:lnTo>
                    <a:pt x="0" y="158"/>
                  </a:lnTo>
                  <a:lnTo>
                    <a:pt x="2" y="149"/>
                  </a:lnTo>
                  <a:lnTo>
                    <a:pt x="4" y="142"/>
                  </a:lnTo>
                  <a:lnTo>
                    <a:pt x="10" y="130"/>
                  </a:lnTo>
                  <a:lnTo>
                    <a:pt x="19" y="115"/>
                  </a:lnTo>
                  <a:lnTo>
                    <a:pt x="28" y="101"/>
                  </a:lnTo>
                  <a:lnTo>
                    <a:pt x="38" y="86"/>
                  </a:lnTo>
                  <a:lnTo>
                    <a:pt x="49" y="71"/>
                  </a:lnTo>
                  <a:lnTo>
                    <a:pt x="59" y="59"/>
                  </a:lnTo>
                  <a:lnTo>
                    <a:pt x="68" y="52"/>
                  </a:lnTo>
                  <a:lnTo>
                    <a:pt x="72" y="43"/>
                  </a:lnTo>
                  <a:lnTo>
                    <a:pt x="72" y="30"/>
                  </a:lnTo>
                  <a:lnTo>
                    <a:pt x="69" y="19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9" y="3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8" name="Freeform 362"/>
            <p:cNvSpPr>
              <a:spLocks/>
            </p:cNvSpPr>
            <p:nvPr/>
          </p:nvSpPr>
          <p:spPr bwMode="auto">
            <a:xfrm>
              <a:off x="1423" y="1739"/>
              <a:ext cx="199" cy="285"/>
            </a:xfrm>
            <a:custGeom>
              <a:avLst/>
              <a:gdLst>
                <a:gd name="T0" fmla="*/ 6 w 199"/>
                <a:gd name="T1" fmla="*/ 272 h 285"/>
                <a:gd name="T2" fmla="*/ 22 w 199"/>
                <a:gd name="T3" fmla="*/ 233 h 285"/>
                <a:gd name="T4" fmla="*/ 34 w 199"/>
                <a:gd name="T5" fmla="*/ 207 h 285"/>
                <a:gd name="T6" fmla="*/ 50 w 199"/>
                <a:gd name="T7" fmla="*/ 170 h 285"/>
                <a:gd name="T8" fmla="*/ 47 w 199"/>
                <a:gd name="T9" fmla="*/ 152 h 285"/>
                <a:gd name="T10" fmla="*/ 37 w 199"/>
                <a:gd name="T11" fmla="*/ 137 h 285"/>
                <a:gd name="T12" fmla="*/ 35 w 199"/>
                <a:gd name="T13" fmla="*/ 120 h 285"/>
                <a:gd name="T14" fmla="*/ 38 w 199"/>
                <a:gd name="T15" fmla="*/ 124 h 285"/>
                <a:gd name="T16" fmla="*/ 46 w 199"/>
                <a:gd name="T17" fmla="*/ 134 h 285"/>
                <a:gd name="T18" fmla="*/ 57 w 199"/>
                <a:gd name="T19" fmla="*/ 142 h 285"/>
                <a:gd name="T20" fmla="*/ 68 w 199"/>
                <a:gd name="T21" fmla="*/ 136 h 285"/>
                <a:gd name="T22" fmla="*/ 84 w 199"/>
                <a:gd name="T23" fmla="*/ 118 h 285"/>
                <a:gd name="T24" fmla="*/ 99 w 199"/>
                <a:gd name="T25" fmla="*/ 100 h 285"/>
                <a:gd name="T26" fmla="*/ 108 w 199"/>
                <a:gd name="T27" fmla="*/ 86 h 285"/>
                <a:gd name="T28" fmla="*/ 111 w 199"/>
                <a:gd name="T29" fmla="*/ 71 h 285"/>
                <a:gd name="T30" fmla="*/ 102 w 199"/>
                <a:gd name="T31" fmla="*/ 37 h 285"/>
                <a:gd name="T32" fmla="*/ 91 w 199"/>
                <a:gd name="T33" fmla="*/ 18 h 285"/>
                <a:gd name="T34" fmla="*/ 90 w 199"/>
                <a:gd name="T35" fmla="*/ 13 h 285"/>
                <a:gd name="T36" fmla="*/ 102 w 199"/>
                <a:gd name="T37" fmla="*/ 25 h 285"/>
                <a:gd name="T38" fmla="*/ 117 w 199"/>
                <a:gd name="T39" fmla="*/ 58 h 285"/>
                <a:gd name="T40" fmla="*/ 128 w 199"/>
                <a:gd name="T41" fmla="*/ 53 h 285"/>
                <a:gd name="T42" fmla="*/ 150 w 199"/>
                <a:gd name="T43" fmla="*/ 13 h 285"/>
                <a:gd name="T44" fmla="*/ 167 w 199"/>
                <a:gd name="T45" fmla="*/ 0 h 285"/>
                <a:gd name="T46" fmla="*/ 167 w 199"/>
                <a:gd name="T47" fmla="*/ 4 h 285"/>
                <a:gd name="T48" fmla="*/ 155 w 199"/>
                <a:gd name="T49" fmla="*/ 24 h 285"/>
                <a:gd name="T50" fmla="*/ 133 w 199"/>
                <a:gd name="T51" fmla="*/ 69 h 285"/>
                <a:gd name="T52" fmla="*/ 134 w 199"/>
                <a:gd name="T53" fmla="*/ 78 h 285"/>
                <a:gd name="T54" fmla="*/ 153 w 199"/>
                <a:gd name="T55" fmla="*/ 72 h 285"/>
                <a:gd name="T56" fmla="*/ 168 w 199"/>
                <a:gd name="T57" fmla="*/ 68 h 285"/>
                <a:gd name="T58" fmla="*/ 180 w 199"/>
                <a:gd name="T59" fmla="*/ 62 h 285"/>
                <a:gd name="T60" fmla="*/ 192 w 199"/>
                <a:gd name="T61" fmla="*/ 55 h 285"/>
                <a:gd name="T62" fmla="*/ 199 w 199"/>
                <a:gd name="T63" fmla="*/ 55 h 285"/>
                <a:gd name="T64" fmla="*/ 189 w 199"/>
                <a:gd name="T65" fmla="*/ 63 h 285"/>
                <a:gd name="T66" fmla="*/ 171 w 199"/>
                <a:gd name="T67" fmla="*/ 75 h 285"/>
                <a:gd name="T68" fmla="*/ 148 w 199"/>
                <a:gd name="T69" fmla="*/ 87 h 285"/>
                <a:gd name="T70" fmla="*/ 127 w 199"/>
                <a:gd name="T71" fmla="*/ 95 h 285"/>
                <a:gd name="T72" fmla="*/ 112 w 199"/>
                <a:gd name="T73" fmla="*/ 102 h 285"/>
                <a:gd name="T74" fmla="*/ 94 w 199"/>
                <a:gd name="T75" fmla="*/ 124 h 285"/>
                <a:gd name="T76" fmla="*/ 94 w 199"/>
                <a:gd name="T77" fmla="*/ 134 h 285"/>
                <a:gd name="T78" fmla="*/ 102 w 199"/>
                <a:gd name="T79" fmla="*/ 139 h 285"/>
                <a:gd name="T80" fmla="*/ 99 w 199"/>
                <a:gd name="T81" fmla="*/ 143 h 285"/>
                <a:gd name="T82" fmla="*/ 90 w 199"/>
                <a:gd name="T83" fmla="*/ 151 h 285"/>
                <a:gd name="T84" fmla="*/ 84 w 199"/>
                <a:gd name="T85" fmla="*/ 152 h 285"/>
                <a:gd name="T86" fmla="*/ 80 w 199"/>
                <a:gd name="T87" fmla="*/ 152 h 285"/>
                <a:gd name="T88" fmla="*/ 75 w 199"/>
                <a:gd name="T89" fmla="*/ 158 h 285"/>
                <a:gd name="T90" fmla="*/ 62 w 199"/>
                <a:gd name="T91" fmla="*/ 183 h 285"/>
                <a:gd name="T92" fmla="*/ 46 w 199"/>
                <a:gd name="T93" fmla="*/ 216 h 285"/>
                <a:gd name="T94" fmla="*/ 37 w 199"/>
                <a:gd name="T95" fmla="*/ 245 h 285"/>
                <a:gd name="T96" fmla="*/ 32 w 199"/>
                <a:gd name="T97" fmla="*/ 262 h 285"/>
                <a:gd name="T98" fmla="*/ 26 w 199"/>
                <a:gd name="T99" fmla="*/ 273 h 285"/>
                <a:gd name="T100" fmla="*/ 19 w 199"/>
                <a:gd name="T101" fmla="*/ 279 h 285"/>
                <a:gd name="T102" fmla="*/ 4 w 199"/>
                <a:gd name="T103" fmla="*/ 284 h 2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99"/>
                <a:gd name="T157" fmla="*/ 0 h 285"/>
                <a:gd name="T158" fmla="*/ 199 w 199"/>
                <a:gd name="T159" fmla="*/ 285 h 2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99" h="285">
                  <a:moveTo>
                    <a:pt x="0" y="285"/>
                  </a:moveTo>
                  <a:lnTo>
                    <a:pt x="6" y="272"/>
                  </a:lnTo>
                  <a:lnTo>
                    <a:pt x="15" y="253"/>
                  </a:lnTo>
                  <a:lnTo>
                    <a:pt x="22" y="233"/>
                  </a:lnTo>
                  <a:lnTo>
                    <a:pt x="28" y="220"/>
                  </a:lnTo>
                  <a:lnTo>
                    <a:pt x="34" y="207"/>
                  </a:lnTo>
                  <a:lnTo>
                    <a:pt x="41" y="188"/>
                  </a:lnTo>
                  <a:lnTo>
                    <a:pt x="50" y="170"/>
                  </a:lnTo>
                  <a:lnTo>
                    <a:pt x="54" y="160"/>
                  </a:lnTo>
                  <a:lnTo>
                    <a:pt x="47" y="152"/>
                  </a:lnTo>
                  <a:lnTo>
                    <a:pt x="41" y="145"/>
                  </a:lnTo>
                  <a:lnTo>
                    <a:pt x="37" y="137"/>
                  </a:lnTo>
                  <a:lnTo>
                    <a:pt x="35" y="127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38" y="124"/>
                  </a:lnTo>
                  <a:lnTo>
                    <a:pt x="41" y="130"/>
                  </a:lnTo>
                  <a:lnTo>
                    <a:pt x="46" y="134"/>
                  </a:lnTo>
                  <a:lnTo>
                    <a:pt x="52" y="139"/>
                  </a:lnTo>
                  <a:lnTo>
                    <a:pt x="57" y="142"/>
                  </a:lnTo>
                  <a:lnTo>
                    <a:pt x="62" y="143"/>
                  </a:lnTo>
                  <a:lnTo>
                    <a:pt x="68" y="136"/>
                  </a:lnTo>
                  <a:lnTo>
                    <a:pt x="77" y="129"/>
                  </a:lnTo>
                  <a:lnTo>
                    <a:pt x="84" y="118"/>
                  </a:lnTo>
                  <a:lnTo>
                    <a:pt x="91" y="109"/>
                  </a:lnTo>
                  <a:lnTo>
                    <a:pt x="99" y="100"/>
                  </a:lnTo>
                  <a:lnTo>
                    <a:pt x="105" y="93"/>
                  </a:lnTo>
                  <a:lnTo>
                    <a:pt x="108" y="86"/>
                  </a:lnTo>
                  <a:lnTo>
                    <a:pt x="111" y="81"/>
                  </a:lnTo>
                  <a:lnTo>
                    <a:pt x="111" y="71"/>
                  </a:lnTo>
                  <a:lnTo>
                    <a:pt x="108" y="53"/>
                  </a:lnTo>
                  <a:lnTo>
                    <a:pt x="102" y="37"/>
                  </a:lnTo>
                  <a:lnTo>
                    <a:pt x="96" y="25"/>
                  </a:lnTo>
                  <a:lnTo>
                    <a:pt x="91" y="18"/>
                  </a:lnTo>
                  <a:lnTo>
                    <a:pt x="88" y="13"/>
                  </a:lnTo>
                  <a:lnTo>
                    <a:pt x="90" y="13"/>
                  </a:lnTo>
                  <a:lnTo>
                    <a:pt x="94" y="16"/>
                  </a:lnTo>
                  <a:lnTo>
                    <a:pt x="102" y="25"/>
                  </a:lnTo>
                  <a:lnTo>
                    <a:pt x="111" y="41"/>
                  </a:lnTo>
                  <a:lnTo>
                    <a:pt x="117" y="58"/>
                  </a:lnTo>
                  <a:lnTo>
                    <a:pt x="119" y="71"/>
                  </a:lnTo>
                  <a:lnTo>
                    <a:pt x="128" y="53"/>
                  </a:lnTo>
                  <a:lnTo>
                    <a:pt x="140" y="32"/>
                  </a:lnTo>
                  <a:lnTo>
                    <a:pt x="150" y="13"/>
                  </a:lnTo>
                  <a:lnTo>
                    <a:pt x="161" y="3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7" y="4"/>
                  </a:lnTo>
                  <a:lnTo>
                    <a:pt x="162" y="9"/>
                  </a:lnTo>
                  <a:lnTo>
                    <a:pt x="155" y="24"/>
                  </a:lnTo>
                  <a:lnTo>
                    <a:pt x="145" y="47"/>
                  </a:lnTo>
                  <a:lnTo>
                    <a:pt x="133" y="69"/>
                  </a:lnTo>
                  <a:lnTo>
                    <a:pt x="125" y="81"/>
                  </a:lnTo>
                  <a:lnTo>
                    <a:pt x="134" y="78"/>
                  </a:lnTo>
                  <a:lnTo>
                    <a:pt x="145" y="75"/>
                  </a:lnTo>
                  <a:lnTo>
                    <a:pt x="153" y="72"/>
                  </a:lnTo>
                  <a:lnTo>
                    <a:pt x="161" y="69"/>
                  </a:lnTo>
                  <a:lnTo>
                    <a:pt x="168" y="68"/>
                  </a:lnTo>
                  <a:lnTo>
                    <a:pt x="176" y="65"/>
                  </a:lnTo>
                  <a:lnTo>
                    <a:pt x="180" y="62"/>
                  </a:lnTo>
                  <a:lnTo>
                    <a:pt x="184" y="59"/>
                  </a:lnTo>
                  <a:lnTo>
                    <a:pt x="192" y="55"/>
                  </a:lnTo>
                  <a:lnTo>
                    <a:pt x="198" y="53"/>
                  </a:lnTo>
                  <a:lnTo>
                    <a:pt x="199" y="55"/>
                  </a:lnTo>
                  <a:lnTo>
                    <a:pt x="195" y="59"/>
                  </a:lnTo>
                  <a:lnTo>
                    <a:pt x="189" y="63"/>
                  </a:lnTo>
                  <a:lnTo>
                    <a:pt x="181" y="68"/>
                  </a:lnTo>
                  <a:lnTo>
                    <a:pt x="171" y="75"/>
                  </a:lnTo>
                  <a:lnTo>
                    <a:pt x="159" y="81"/>
                  </a:lnTo>
                  <a:lnTo>
                    <a:pt x="148" y="87"/>
                  </a:lnTo>
                  <a:lnTo>
                    <a:pt x="136" y="92"/>
                  </a:lnTo>
                  <a:lnTo>
                    <a:pt x="127" y="95"/>
                  </a:lnTo>
                  <a:lnTo>
                    <a:pt x="121" y="96"/>
                  </a:lnTo>
                  <a:lnTo>
                    <a:pt x="112" y="102"/>
                  </a:lnTo>
                  <a:lnTo>
                    <a:pt x="102" y="112"/>
                  </a:lnTo>
                  <a:lnTo>
                    <a:pt x="94" y="124"/>
                  </a:lnTo>
                  <a:lnTo>
                    <a:pt x="91" y="131"/>
                  </a:lnTo>
                  <a:lnTo>
                    <a:pt x="94" y="134"/>
                  </a:lnTo>
                  <a:lnTo>
                    <a:pt x="97" y="137"/>
                  </a:lnTo>
                  <a:lnTo>
                    <a:pt x="102" y="139"/>
                  </a:lnTo>
                  <a:lnTo>
                    <a:pt x="105" y="139"/>
                  </a:lnTo>
                  <a:lnTo>
                    <a:pt x="99" y="143"/>
                  </a:lnTo>
                  <a:lnTo>
                    <a:pt x="94" y="146"/>
                  </a:lnTo>
                  <a:lnTo>
                    <a:pt x="90" y="151"/>
                  </a:lnTo>
                  <a:lnTo>
                    <a:pt x="87" y="154"/>
                  </a:lnTo>
                  <a:lnTo>
                    <a:pt x="84" y="152"/>
                  </a:lnTo>
                  <a:lnTo>
                    <a:pt x="81" y="152"/>
                  </a:lnTo>
                  <a:lnTo>
                    <a:pt x="80" y="152"/>
                  </a:lnTo>
                  <a:lnTo>
                    <a:pt x="75" y="158"/>
                  </a:lnTo>
                  <a:lnTo>
                    <a:pt x="69" y="170"/>
                  </a:lnTo>
                  <a:lnTo>
                    <a:pt x="62" y="183"/>
                  </a:lnTo>
                  <a:lnTo>
                    <a:pt x="53" y="199"/>
                  </a:lnTo>
                  <a:lnTo>
                    <a:pt x="46" y="216"/>
                  </a:lnTo>
                  <a:lnTo>
                    <a:pt x="40" y="231"/>
                  </a:lnTo>
                  <a:lnTo>
                    <a:pt x="37" y="245"/>
                  </a:lnTo>
                  <a:lnTo>
                    <a:pt x="35" y="256"/>
                  </a:lnTo>
                  <a:lnTo>
                    <a:pt x="32" y="262"/>
                  </a:lnTo>
                  <a:lnTo>
                    <a:pt x="29" y="267"/>
                  </a:lnTo>
                  <a:lnTo>
                    <a:pt x="26" y="273"/>
                  </a:lnTo>
                  <a:lnTo>
                    <a:pt x="23" y="276"/>
                  </a:lnTo>
                  <a:lnTo>
                    <a:pt x="19" y="279"/>
                  </a:lnTo>
                  <a:lnTo>
                    <a:pt x="12" y="282"/>
                  </a:lnTo>
                  <a:lnTo>
                    <a:pt x="4" y="284"/>
                  </a:lnTo>
                  <a:lnTo>
                    <a:pt x="0" y="285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89" name="Freeform 363"/>
            <p:cNvSpPr>
              <a:spLocks/>
            </p:cNvSpPr>
            <p:nvPr/>
          </p:nvSpPr>
          <p:spPr bwMode="auto">
            <a:xfrm>
              <a:off x="1132" y="2193"/>
              <a:ext cx="128" cy="220"/>
            </a:xfrm>
            <a:custGeom>
              <a:avLst/>
              <a:gdLst>
                <a:gd name="T0" fmla="*/ 84 w 128"/>
                <a:gd name="T1" fmla="*/ 13 h 220"/>
                <a:gd name="T2" fmla="*/ 71 w 128"/>
                <a:gd name="T3" fmla="*/ 38 h 220"/>
                <a:gd name="T4" fmla="*/ 61 w 128"/>
                <a:gd name="T5" fmla="*/ 46 h 220"/>
                <a:gd name="T6" fmla="*/ 40 w 128"/>
                <a:gd name="T7" fmla="*/ 53 h 220"/>
                <a:gd name="T8" fmla="*/ 19 w 128"/>
                <a:gd name="T9" fmla="*/ 65 h 220"/>
                <a:gd name="T10" fmla="*/ 4 w 128"/>
                <a:gd name="T11" fmla="*/ 75 h 220"/>
                <a:gd name="T12" fmla="*/ 0 w 128"/>
                <a:gd name="T13" fmla="*/ 84 h 220"/>
                <a:gd name="T14" fmla="*/ 1 w 128"/>
                <a:gd name="T15" fmla="*/ 85 h 220"/>
                <a:gd name="T16" fmla="*/ 10 w 128"/>
                <a:gd name="T17" fmla="*/ 81 h 220"/>
                <a:gd name="T18" fmla="*/ 24 w 128"/>
                <a:gd name="T19" fmla="*/ 72 h 220"/>
                <a:gd name="T20" fmla="*/ 41 w 128"/>
                <a:gd name="T21" fmla="*/ 63 h 220"/>
                <a:gd name="T22" fmla="*/ 58 w 128"/>
                <a:gd name="T23" fmla="*/ 56 h 220"/>
                <a:gd name="T24" fmla="*/ 61 w 128"/>
                <a:gd name="T25" fmla="*/ 65 h 220"/>
                <a:gd name="T26" fmla="*/ 55 w 128"/>
                <a:gd name="T27" fmla="*/ 94 h 220"/>
                <a:gd name="T28" fmla="*/ 47 w 128"/>
                <a:gd name="T29" fmla="*/ 109 h 220"/>
                <a:gd name="T30" fmla="*/ 34 w 128"/>
                <a:gd name="T31" fmla="*/ 124 h 220"/>
                <a:gd name="T32" fmla="*/ 18 w 128"/>
                <a:gd name="T33" fmla="*/ 140 h 220"/>
                <a:gd name="T34" fmla="*/ 7 w 128"/>
                <a:gd name="T35" fmla="*/ 152 h 220"/>
                <a:gd name="T36" fmla="*/ 4 w 128"/>
                <a:gd name="T37" fmla="*/ 161 h 220"/>
                <a:gd name="T38" fmla="*/ 7 w 128"/>
                <a:gd name="T39" fmla="*/ 164 h 220"/>
                <a:gd name="T40" fmla="*/ 18 w 128"/>
                <a:gd name="T41" fmla="*/ 150 h 220"/>
                <a:gd name="T42" fmla="*/ 44 w 128"/>
                <a:gd name="T43" fmla="*/ 127 h 220"/>
                <a:gd name="T44" fmla="*/ 55 w 128"/>
                <a:gd name="T45" fmla="*/ 137 h 220"/>
                <a:gd name="T46" fmla="*/ 59 w 128"/>
                <a:gd name="T47" fmla="*/ 196 h 220"/>
                <a:gd name="T48" fmla="*/ 64 w 128"/>
                <a:gd name="T49" fmla="*/ 218 h 220"/>
                <a:gd name="T50" fmla="*/ 65 w 128"/>
                <a:gd name="T51" fmla="*/ 218 h 220"/>
                <a:gd name="T52" fmla="*/ 65 w 128"/>
                <a:gd name="T53" fmla="*/ 192 h 220"/>
                <a:gd name="T54" fmla="*/ 64 w 128"/>
                <a:gd name="T55" fmla="*/ 128 h 220"/>
                <a:gd name="T56" fmla="*/ 68 w 128"/>
                <a:gd name="T57" fmla="*/ 108 h 220"/>
                <a:gd name="T58" fmla="*/ 71 w 128"/>
                <a:gd name="T59" fmla="*/ 109 h 220"/>
                <a:gd name="T60" fmla="*/ 78 w 128"/>
                <a:gd name="T61" fmla="*/ 127 h 220"/>
                <a:gd name="T62" fmla="*/ 105 w 128"/>
                <a:gd name="T63" fmla="*/ 158 h 220"/>
                <a:gd name="T64" fmla="*/ 120 w 128"/>
                <a:gd name="T65" fmla="*/ 165 h 220"/>
                <a:gd name="T66" fmla="*/ 114 w 128"/>
                <a:gd name="T67" fmla="*/ 156 h 220"/>
                <a:gd name="T68" fmla="*/ 100 w 128"/>
                <a:gd name="T69" fmla="*/ 139 h 220"/>
                <a:gd name="T70" fmla="*/ 81 w 128"/>
                <a:gd name="T71" fmla="*/ 112 h 220"/>
                <a:gd name="T72" fmla="*/ 75 w 128"/>
                <a:gd name="T73" fmla="*/ 91 h 220"/>
                <a:gd name="T74" fmla="*/ 77 w 128"/>
                <a:gd name="T75" fmla="*/ 65 h 220"/>
                <a:gd name="T76" fmla="*/ 80 w 128"/>
                <a:gd name="T77" fmla="*/ 54 h 220"/>
                <a:gd name="T78" fmla="*/ 84 w 128"/>
                <a:gd name="T79" fmla="*/ 57 h 220"/>
                <a:gd name="T80" fmla="*/ 97 w 128"/>
                <a:gd name="T81" fmla="*/ 71 h 220"/>
                <a:gd name="T82" fmla="*/ 120 w 128"/>
                <a:gd name="T83" fmla="*/ 91 h 220"/>
                <a:gd name="T84" fmla="*/ 128 w 128"/>
                <a:gd name="T85" fmla="*/ 97 h 220"/>
                <a:gd name="T86" fmla="*/ 120 w 128"/>
                <a:gd name="T87" fmla="*/ 85 h 220"/>
                <a:gd name="T88" fmla="*/ 108 w 128"/>
                <a:gd name="T89" fmla="*/ 71 h 220"/>
                <a:gd name="T90" fmla="*/ 95 w 128"/>
                <a:gd name="T91" fmla="*/ 54 h 220"/>
                <a:gd name="T92" fmla="*/ 90 w 128"/>
                <a:gd name="T93" fmla="*/ 44 h 220"/>
                <a:gd name="T94" fmla="*/ 90 w 128"/>
                <a:gd name="T95" fmla="*/ 22 h 220"/>
                <a:gd name="T96" fmla="*/ 97 w 128"/>
                <a:gd name="T97" fmla="*/ 3 h 220"/>
                <a:gd name="T98" fmla="*/ 95 w 128"/>
                <a:gd name="T99" fmla="*/ 0 h 22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28"/>
                <a:gd name="T151" fmla="*/ 0 h 220"/>
                <a:gd name="T152" fmla="*/ 128 w 128"/>
                <a:gd name="T153" fmla="*/ 220 h 22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28" h="220">
                  <a:moveTo>
                    <a:pt x="90" y="4"/>
                  </a:moveTo>
                  <a:lnTo>
                    <a:pt x="84" y="13"/>
                  </a:lnTo>
                  <a:lnTo>
                    <a:pt x="77" y="26"/>
                  </a:lnTo>
                  <a:lnTo>
                    <a:pt x="71" y="38"/>
                  </a:lnTo>
                  <a:lnTo>
                    <a:pt x="68" y="46"/>
                  </a:lnTo>
                  <a:lnTo>
                    <a:pt x="61" y="46"/>
                  </a:lnTo>
                  <a:lnTo>
                    <a:pt x="52" y="48"/>
                  </a:lnTo>
                  <a:lnTo>
                    <a:pt x="40" y="53"/>
                  </a:lnTo>
                  <a:lnTo>
                    <a:pt x="30" y="59"/>
                  </a:lnTo>
                  <a:lnTo>
                    <a:pt x="19" y="65"/>
                  </a:lnTo>
                  <a:lnTo>
                    <a:pt x="10" y="71"/>
                  </a:lnTo>
                  <a:lnTo>
                    <a:pt x="4" y="75"/>
                  </a:lnTo>
                  <a:lnTo>
                    <a:pt x="1" y="80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1" y="85"/>
                  </a:lnTo>
                  <a:lnTo>
                    <a:pt x="6" y="82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24" y="72"/>
                  </a:lnTo>
                  <a:lnTo>
                    <a:pt x="32" y="68"/>
                  </a:lnTo>
                  <a:lnTo>
                    <a:pt x="41" y="63"/>
                  </a:lnTo>
                  <a:lnTo>
                    <a:pt x="50" y="59"/>
                  </a:lnTo>
                  <a:lnTo>
                    <a:pt x="58" y="56"/>
                  </a:lnTo>
                  <a:lnTo>
                    <a:pt x="64" y="54"/>
                  </a:lnTo>
                  <a:lnTo>
                    <a:pt x="61" y="65"/>
                  </a:lnTo>
                  <a:lnTo>
                    <a:pt x="58" y="80"/>
                  </a:lnTo>
                  <a:lnTo>
                    <a:pt x="55" y="94"/>
                  </a:lnTo>
                  <a:lnTo>
                    <a:pt x="53" y="103"/>
                  </a:lnTo>
                  <a:lnTo>
                    <a:pt x="47" y="109"/>
                  </a:lnTo>
                  <a:lnTo>
                    <a:pt x="41" y="115"/>
                  </a:lnTo>
                  <a:lnTo>
                    <a:pt x="34" y="124"/>
                  </a:lnTo>
                  <a:lnTo>
                    <a:pt x="25" y="131"/>
                  </a:lnTo>
                  <a:lnTo>
                    <a:pt x="18" y="140"/>
                  </a:lnTo>
                  <a:lnTo>
                    <a:pt x="12" y="146"/>
                  </a:lnTo>
                  <a:lnTo>
                    <a:pt x="7" y="152"/>
                  </a:lnTo>
                  <a:lnTo>
                    <a:pt x="4" y="156"/>
                  </a:lnTo>
                  <a:lnTo>
                    <a:pt x="4" y="161"/>
                  </a:lnTo>
                  <a:lnTo>
                    <a:pt x="4" y="164"/>
                  </a:lnTo>
                  <a:lnTo>
                    <a:pt x="7" y="164"/>
                  </a:lnTo>
                  <a:lnTo>
                    <a:pt x="10" y="159"/>
                  </a:lnTo>
                  <a:lnTo>
                    <a:pt x="18" y="150"/>
                  </a:lnTo>
                  <a:lnTo>
                    <a:pt x="31" y="137"/>
                  </a:lnTo>
                  <a:lnTo>
                    <a:pt x="44" y="127"/>
                  </a:lnTo>
                  <a:lnTo>
                    <a:pt x="53" y="119"/>
                  </a:lnTo>
                  <a:lnTo>
                    <a:pt x="55" y="137"/>
                  </a:lnTo>
                  <a:lnTo>
                    <a:pt x="56" y="167"/>
                  </a:lnTo>
                  <a:lnTo>
                    <a:pt x="59" y="196"/>
                  </a:lnTo>
                  <a:lnTo>
                    <a:pt x="62" y="213"/>
                  </a:lnTo>
                  <a:lnTo>
                    <a:pt x="64" y="218"/>
                  </a:lnTo>
                  <a:lnTo>
                    <a:pt x="65" y="220"/>
                  </a:lnTo>
                  <a:lnTo>
                    <a:pt x="65" y="218"/>
                  </a:lnTo>
                  <a:lnTo>
                    <a:pt x="66" y="211"/>
                  </a:lnTo>
                  <a:lnTo>
                    <a:pt x="65" y="192"/>
                  </a:lnTo>
                  <a:lnTo>
                    <a:pt x="65" y="159"/>
                  </a:lnTo>
                  <a:lnTo>
                    <a:pt x="64" y="128"/>
                  </a:lnTo>
                  <a:lnTo>
                    <a:pt x="66" y="109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71" y="109"/>
                  </a:lnTo>
                  <a:lnTo>
                    <a:pt x="72" y="115"/>
                  </a:lnTo>
                  <a:lnTo>
                    <a:pt x="78" y="127"/>
                  </a:lnTo>
                  <a:lnTo>
                    <a:pt x="92" y="142"/>
                  </a:lnTo>
                  <a:lnTo>
                    <a:pt x="105" y="158"/>
                  </a:lnTo>
                  <a:lnTo>
                    <a:pt x="115" y="165"/>
                  </a:lnTo>
                  <a:lnTo>
                    <a:pt x="120" y="165"/>
                  </a:lnTo>
                  <a:lnTo>
                    <a:pt x="118" y="162"/>
                  </a:lnTo>
                  <a:lnTo>
                    <a:pt x="114" y="156"/>
                  </a:lnTo>
                  <a:lnTo>
                    <a:pt x="108" y="149"/>
                  </a:lnTo>
                  <a:lnTo>
                    <a:pt x="100" y="139"/>
                  </a:lnTo>
                  <a:lnTo>
                    <a:pt x="90" y="125"/>
                  </a:lnTo>
                  <a:lnTo>
                    <a:pt x="81" y="112"/>
                  </a:lnTo>
                  <a:lnTo>
                    <a:pt x="75" y="102"/>
                  </a:lnTo>
                  <a:lnTo>
                    <a:pt x="75" y="91"/>
                  </a:lnTo>
                  <a:lnTo>
                    <a:pt x="75" y="78"/>
                  </a:lnTo>
                  <a:lnTo>
                    <a:pt x="77" y="65"/>
                  </a:lnTo>
                  <a:lnTo>
                    <a:pt x="78" y="57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4" y="57"/>
                  </a:lnTo>
                  <a:lnTo>
                    <a:pt x="89" y="62"/>
                  </a:lnTo>
                  <a:lnTo>
                    <a:pt x="97" y="71"/>
                  </a:lnTo>
                  <a:lnTo>
                    <a:pt x="108" y="81"/>
                  </a:lnTo>
                  <a:lnTo>
                    <a:pt x="120" y="91"/>
                  </a:lnTo>
                  <a:lnTo>
                    <a:pt x="127" y="97"/>
                  </a:lnTo>
                  <a:lnTo>
                    <a:pt x="128" y="97"/>
                  </a:lnTo>
                  <a:lnTo>
                    <a:pt x="126" y="91"/>
                  </a:lnTo>
                  <a:lnTo>
                    <a:pt x="120" y="85"/>
                  </a:lnTo>
                  <a:lnTo>
                    <a:pt x="114" y="78"/>
                  </a:lnTo>
                  <a:lnTo>
                    <a:pt x="108" y="71"/>
                  </a:lnTo>
                  <a:lnTo>
                    <a:pt x="100" y="62"/>
                  </a:lnTo>
                  <a:lnTo>
                    <a:pt x="95" y="54"/>
                  </a:lnTo>
                  <a:lnTo>
                    <a:pt x="92" y="50"/>
                  </a:lnTo>
                  <a:lnTo>
                    <a:pt x="90" y="44"/>
                  </a:lnTo>
                  <a:lnTo>
                    <a:pt x="89" y="34"/>
                  </a:lnTo>
                  <a:lnTo>
                    <a:pt x="90" y="22"/>
                  </a:lnTo>
                  <a:lnTo>
                    <a:pt x="95" y="10"/>
                  </a:lnTo>
                  <a:lnTo>
                    <a:pt x="97" y="3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0" y="4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790" name="Freeform 364"/>
            <p:cNvSpPr>
              <a:spLocks/>
            </p:cNvSpPr>
            <p:nvPr/>
          </p:nvSpPr>
          <p:spPr bwMode="auto">
            <a:xfrm>
              <a:off x="1585" y="2094"/>
              <a:ext cx="256" cy="202"/>
            </a:xfrm>
            <a:custGeom>
              <a:avLst/>
              <a:gdLst>
                <a:gd name="T0" fmla="*/ 5 w 256"/>
                <a:gd name="T1" fmla="*/ 20 h 202"/>
                <a:gd name="T2" fmla="*/ 19 w 256"/>
                <a:gd name="T3" fmla="*/ 32 h 202"/>
                <a:gd name="T4" fmla="*/ 30 w 256"/>
                <a:gd name="T5" fmla="*/ 40 h 202"/>
                <a:gd name="T6" fmla="*/ 50 w 256"/>
                <a:gd name="T7" fmla="*/ 48 h 202"/>
                <a:gd name="T8" fmla="*/ 56 w 256"/>
                <a:gd name="T9" fmla="*/ 74 h 202"/>
                <a:gd name="T10" fmla="*/ 58 w 256"/>
                <a:gd name="T11" fmla="*/ 113 h 202"/>
                <a:gd name="T12" fmla="*/ 62 w 256"/>
                <a:gd name="T13" fmla="*/ 134 h 202"/>
                <a:gd name="T14" fmla="*/ 65 w 256"/>
                <a:gd name="T15" fmla="*/ 128 h 202"/>
                <a:gd name="T16" fmla="*/ 64 w 256"/>
                <a:gd name="T17" fmla="*/ 108 h 202"/>
                <a:gd name="T18" fmla="*/ 68 w 256"/>
                <a:gd name="T19" fmla="*/ 66 h 202"/>
                <a:gd name="T20" fmla="*/ 74 w 256"/>
                <a:gd name="T21" fmla="*/ 57 h 202"/>
                <a:gd name="T22" fmla="*/ 86 w 256"/>
                <a:gd name="T23" fmla="*/ 69 h 202"/>
                <a:gd name="T24" fmla="*/ 101 w 256"/>
                <a:gd name="T25" fmla="*/ 82 h 202"/>
                <a:gd name="T26" fmla="*/ 112 w 256"/>
                <a:gd name="T27" fmla="*/ 93 h 202"/>
                <a:gd name="T28" fmla="*/ 120 w 256"/>
                <a:gd name="T29" fmla="*/ 118 h 202"/>
                <a:gd name="T30" fmla="*/ 132 w 256"/>
                <a:gd name="T31" fmla="*/ 180 h 202"/>
                <a:gd name="T32" fmla="*/ 143 w 256"/>
                <a:gd name="T33" fmla="*/ 202 h 202"/>
                <a:gd name="T34" fmla="*/ 143 w 256"/>
                <a:gd name="T35" fmla="*/ 192 h 202"/>
                <a:gd name="T36" fmla="*/ 136 w 256"/>
                <a:gd name="T37" fmla="*/ 167 h 202"/>
                <a:gd name="T38" fmla="*/ 129 w 256"/>
                <a:gd name="T39" fmla="*/ 119 h 202"/>
                <a:gd name="T40" fmla="*/ 141 w 256"/>
                <a:gd name="T41" fmla="*/ 109 h 202"/>
                <a:gd name="T42" fmla="*/ 176 w 256"/>
                <a:gd name="T43" fmla="*/ 128 h 202"/>
                <a:gd name="T44" fmla="*/ 214 w 256"/>
                <a:gd name="T45" fmla="*/ 150 h 202"/>
                <a:gd name="T46" fmla="*/ 245 w 256"/>
                <a:gd name="T47" fmla="*/ 168 h 202"/>
                <a:gd name="T48" fmla="*/ 254 w 256"/>
                <a:gd name="T49" fmla="*/ 176 h 202"/>
                <a:gd name="T50" fmla="*/ 253 w 256"/>
                <a:gd name="T51" fmla="*/ 170 h 202"/>
                <a:gd name="T52" fmla="*/ 238 w 256"/>
                <a:gd name="T53" fmla="*/ 156 h 202"/>
                <a:gd name="T54" fmla="*/ 208 w 256"/>
                <a:gd name="T55" fmla="*/ 137 h 202"/>
                <a:gd name="T56" fmla="*/ 173 w 256"/>
                <a:gd name="T57" fmla="*/ 115 h 202"/>
                <a:gd name="T58" fmla="*/ 143 w 256"/>
                <a:gd name="T59" fmla="*/ 99 h 202"/>
                <a:gd name="T60" fmla="*/ 129 w 256"/>
                <a:gd name="T61" fmla="*/ 91 h 202"/>
                <a:gd name="T62" fmla="*/ 138 w 256"/>
                <a:gd name="T63" fmla="*/ 90 h 202"/>
                <a:gd name="T64" fmla="*/ 155 w 256"/>
                <a:gd name="T65" fmla="*/ 84 h 202"/>
                <a:gd name="T66" fmla="*/ 182 w 256"/>
                <a:gd name="T67" fmla="*/ 79 h 202"/>
                <a:gd name="T68" fmla="*/ 213 w 256"/>
                <a:gd name="T69" fmla="*/ 78 h 202"/>
                <a:gd name="T70" fmla="*/ 238 w 256"/>
                <a:gd name="T71" fmla="*/ 81 h 202"/>
                <a:gd name="T72" fmla="*/ 256 w 256"/>
                <a:gd name="T73" fmla="*/ 87 h 202"/>
                <a:gd name="T74" fmla="*/ 251 w 256"/>
                <a:gd name="T75" fmla="*/ 79 h 202"/>
                <a:gd name="T76" fmla="*/ 236 w 256"/>
                <a:gd name="T77" fmla="*/ 74 h 202"/>
                <a:gd name="T78" fmla="*/ 207 w 256"/>
                <a:gd name="T79" fmla="*/ 72 h 202"/>
                <a:gd name="T80" fmla="*/ 170 w 256"/>
                <a:gd name="T81" fmla="*/ 74 h 202"/>
                <a:gd name="T82" fmla="*/ 141 w 256"/>
                <a:gd name="T83" fmla="*/ 75 h 202"/>
                <a:gd name="T84" fmla="*/ 129 w 256"/>
                <a:gd name="T85" fmla="*/ 74 h 202"/>
                <a:gd name="T86" fmla="*/ 115 w 256"/>
                <a:gd name="T87" fmla="*/ 66 h 202"/>
                <a:gd name="T88" fmla="*/ 99 w 256"/>
                <a:gd name="T89" fmla="*/ 56 h 202"/>
                <a:gd name="T90" fmla="*/ 87 w 256"/>
                <a:gd name="T91" fmla="*/ 46 h 202"/>
                <a:gd name="T92" fmla="*/ 92 w 256"/>
                <a:gd name="T93" fmla="*/ 38 h 202"/>
                <a:gd name="T94" fmla="*/ 112 w 256"/>
                <a:gd name="T95" fmla="*/ 28 h 202"/>
                <a:gd name="T96" fmla="*/ 133 w 256"/>
                <a:gd name="T97" fmla="*/ 16 h 202"/>
                <a:gd name="T98" fmla="*/ 152 w 256"/>
                <a:gd name="T99" fmla="*/ 7 h 202"/>
                <a:gd name="T100" fmla="*/ 164 w 256"/>
                <a:gd name="T101" fmla="*/ 4 h 202"/>
                <a:gd name="T102" fmla="*/ 155 w 256"/>
                <a:gd name="T103" fmla="*/ 0 h 202"/>
                <a:gd name="T104" fmla="*/ 138 w 256"/>
                <a:gd name="T105" fmla="*/ 6 h 202"/>
                <a:gd name="T106" fmla="*/ 118 w 256"/>
                <a:gd name="T107" fmla="*/ 13 h 202"/>
                <a:gd name="T108" fmla="*/ 96 w 256"/>
                <a:gd name="T109" fmla="*/ 25 h 202"/>
                <a:gd name="T110" fmla="*/ 79 w 256"/>
                <a:gd name="T111" fmla="*/ 32 h 202"/>
                <a:gd name="T112" fmla="*/ 68 w 256"/>
                <a:gd name="T113" fmla="*/ 38 h 202"/>
                <a:gd name="T114" fmla="*/ 55 w 256"/>
                <a:gd name="T115" fmla="*/ 37 h 202"/>
                <a:gd name="T116" fmla="*/ 40 w 256"/>
                <a:gd name="T117" fmla="*/ 29 h 202"/>
                <a:gd name="T118" fmla="*/ 27 w 256"/>
                <a:gd name="T119" fmla="*/ 23 h 202"/>
                <a:gd name="T120" fmla="*/ 14 w 256"/>
                <a:gd name="T121" fmla="*/ 19 h 202"/>
                <a:gd name="T122" fmla="*/ 3 w 256"/>
                <a:gd name="T123" fmla="*/ 16 h 2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6"/>
                <a:gd name="T187" fmla="*/ 0 h 202"/>
                <a:gd name="T188" fmla="*/ 256 w 256"/>
                <a:gd name="T189" fmla="*/ 202 h 20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6" h="202">
                  <a:moveTo>
                    <a:pt x="0" y="16"/>
                  </a:moveTo>
                  <a:lnTo>
                    <a:pt x="5" y="20"/>
                  </a:lnTo>
                  <a:lnTo>
                    <a:pt x="12" y="26"/>
                  </a:lnTo>
                  <a:lnTo>
                    <a:pt x="19" y="32"/>
                  </a:lnTo>
                  <a:lnTo>
                    <a:pt x="24" y="37"/>
                  </a:lnTo>
                  <a:lnTo>
                    <a:pt x="30" y="40"/>
                  </a:lnTo>
                  <a:lnTo>
                    <a:pt x="40" y="44"/>
                  </a:lnTo>
                  <a:lnTo>
                    <a:pt x="50" y="48"/>
                  </a:lnTo>
                  <a:lnTo>
                    <a:pt x="56" y="54"/>
                  </a:lnTo>
                  <a:lnTo>
                    <a:pt x="56" y="74"/>
                  </a:lnTo>
                  <a:lnTo>
                    <a:pt x="56" y="94"/>
                  </a:lnTo>
                  <a:lnTo>
                    <a:pt x="58" y="113"/>
                  </a:lnTo>
                  <a:lnTo>
                    <a:pt x="59" y="128"/>
                  </a:lnTo>
                  <a:lnTo>
                    <a:pt x="62" y="134"/>
                  </a:lnTo>
                  <a:lnTo>
                    <a:pt x="64" y="133"/>
                  </a:lnTo>
                  <a:lnTo>
                    <a:pt x="65" y="128"/>
                  </a:lnTo>
                  <a:lnTo>
                    <a:pt x="64" y="121"/>
                  </a:lnTo>
                  <a:lnTo>
                    <a:pt x="64" y="108"/>
                  </a:lnTo>
                  <a:lnTo>
                    <a:pt x="65" y="87"/>
                  </a:lnTo>
                  <a:lnTo>
                    <a:pt x="68" y="66"/>
                  </a:lnTo>
                  <a:lnTo>
                    <a:pt x="70" y="54"/>
                  </a:lnTo>
                  <a:lnTo>
                    <a:pt x="74" y="57"/>
                  </a:lnTo>
                  <a:lnTo>
                    <a:pt x="80" y="63"/>
                  </a:lnTo>
                  <a:lnTo>
                    <a:pt x="86" y="69"/>
                  </a:lnTo>
                  <a:lnTo>
                    <a:pt x="93" y="77"/>
                  </a:lnTo>
                  <a:lnTo>
                    <a:pt x="101" y="82"/>
                  </a:lnTo>
                  <a:lnTo>
                    <a:pt x="108" y="88"/>
                  </a:lnTo>
                  <a:lnTo>
                    <a:pt x="112" y="93"/>
                  </a:lnTo>
                  <a:lnTo>
                    <a:pt x="117" y="94"/>
                  </a:lnTo>
                  <a:lnTo>
                    <a:pt x="120" y="118"/>
                  </a:lnTo>
                  <a:lnTo>
                    <a:pt x="124" y="149"/>
                  </a:lnTo>
                  <a:lnTo>
                    <a:pt x="132" y="180"/>
                  </a:lnTo>
                  <a:lnTo>
                    <a:pt x="139" y="198"/>
                  </a:lnTo>
                  <a:lnTo>
                    <a:pt x="143" y="202"/>
                  </a:lnTo>
                  <a:lnTo>
                    <a:pt x="145" y="199"/>
                  </a:lnTo>
                  <a:lnTo>
                    <a:pt x="143" y="192"/>
                  </a:lnTo>
                  <a:lnTo>
                    <a:pt x="141" y="183"/>
                  </a:lnTo>
                  <a:lnTo>
                    <a:pt x="136" y="167"/>
                  </a:lnTo>
                  <a:lnTo>
                    <a:pt x="132" y="143"/>
                  </a:lnTo>
                  <a:lnTo>
                    <a:pt x="129" y="119"/>
                  </a:lnTo>
                  <a:lnTo>
                    <a:pt x="129" y="103"/>
                  </a:lnTo>
                  <a:lnTo>
                    <a:pt x="141" y="109"/>
                  </a:lnTo>
                  <a:lnTo>
                    <a:pt x="157" y="118"/>
                  </a:lnTo>
                  <a:lnTo>
                    <a:pt x="176" y="128"/>
                  </a:lnTo>
                  <a:lnTo>
                    <a:pt x="195" y="140"/>
                  </a:lnTo>
                  <a:lnTo>
                    <a:pt x="214" y="150"/>
                  </a:lnTo>
                  <a:lnTo>
                    <a:pt x="232" y="161"/>
                  </a:lnTo>
                  <a:lnTo>
                    <a:pt x="245" y="168"/>
                  </a:lnTo>
                  <a:lnTo>
                    <a:pt x="251" y="173"/>
                  </a:lnTo>
                  <a:lnTo>
                    <a:pt x="254" y="176"/>
                  </a:lnTo>
                  <a:lnTo>
                    <a:pt x="256" y="174"/>
                  </a:lnTo>
                  <a:lnTo>
                    <a:pt x="253" y="170"/>
                  </a:lnTo>
                  <a:lnTo>
                    <a:pt x="245" y="162"/>
                  </a:lnTo>
                  <a:lnTo>
                    <a:pt x="238" y="156"/>
                  </a:lnTo>
                  <a:lnTo>
                    <a:pt x="225" y="147"/>
                  </a:lnTo>
                  <a:lnTo>
                    <a:pt x="208" y="137"/>
                  </a:lnTo>
                  <a:lnTo>
                    <a:pt x="191" y="127"/>
                  </a:lnTo>
                  <a:lnTo>
                    <a:pt x="173" y="115"/>
                  </a:lnTo>
                  <a:lnTo>
                    <a:pt x="157" y="106"/>
                  </a:lnTo>
                  <a:lnTo>
                    <a:pt x="143" y="99"/>
                  </a:lnTo>
                  <a:lnTo>
                    <a:pt x="135" y="94"/>
                  </a:lnTo>
                  <a:lnTo>
                    <a:pt x="129" y="91"/>
                  </a:lnTo>
                  <a:lnTo>
                    <a:pt x="130" y="90"/>
                  </a:lnTo>
                  <a:lnTo>
                    <a:pt x="138" y="90"/>
                  </a:lnTo>
                  <a:lnTo>
                    <a:pt x="146" y="87"/>
                  </a:lnTo>
                  <a:lnTo>
                    <a:pt x="155" y="84"/>
                  </a:lnTo>
                  <a:lnTo>
                    <a:pt x="169" y="81"/>
                  </a:lnTo>
                  <a:lnTo>
                    <a:pt x="182" y="79"/>
                  </a:lnTo>
                  <a:lnTo>
                    <a:pt x="198" y="78"/>
                  </a:lnTo>
                  <a:lnTo>
                    <a:pt x="213" y="78"/>
                  </a:lnTo>
                  <a:lnTo>
                    <a:pt x="228" y="79"/>
                  </a:lnTo>
                  <a:lnTo>
                    <a:pt x="238" y="81"/>
                  </a:lnTo>
                  <a:lnTo>
                    <a:pt x="247" y="84"/>
                  </a:lnTo>
                  <a:lnTo>
                    <a:pt x="256" y="87"/>
                  </a:lnTo>
                  <a:lnTo>
                    <a:pt x="256" y="85"/>
                  </a:lnTo>
                  <a:lnTo>
                    <a:pt x="251" y="79"/>
                  </a:lnTo>
                  <a:lnTo>
                    <a:pt x="244" y="75"/>
                  </a:lnTo>
                  <a:lnTo>
                    <a:pt x="236" y="74"/>
                  </a:lnTo>
                  <a:lnTo>
                    <a:pt x="223" y="74"/>
                  </a:lnTo>
                  <a:lnTo>
                    <a:pt x="207" y="72"/>
                  </a:lnTo>
                  <a:lnTo>
                    <a:pt x="189" y="72"/>
                  </a:lnTo>
                  <a:lnTo>
                    <a:pt x="170" y="74"/>
                  </a:lnTo>
                  <a:lnTo>
                    <a:pt x="154" y="74"/>
                  </a:lnTo>
                  <a:lnTo>
                    <a:pt x="141" y="75"/>
                  </a:lnTo>
                  <a:lnTo>
                    <a:pt x="133" y="75"/>
                  </a:lnTo>
                  <a:lnTo>
                    <a:pt x="129" y="74"/>
                  </a:lnTo>
                  <a:lnTo>
                    <a:pt x="121" y="71"/>
                  </a:lnTo>
                  <a:lnTo>
                    <a:pt x="115" y="66"/>
                  </a:lnTo>
                  <a:lnTo>
                    <a:pt x="107" y="60"/>
                  </a:lnTo>
                  <a:lnTo>
                    <a:pt x="99" y="56"/>
                  </a:lnTo>
                  <a:lnTo>
                    <a:pt x="93" y="50"/>
                  </a:lnTo>
                  <a:lnTo>
                    <a:pt x="87" y="46"/>
                  </a:lnTo>
                  <a:lnTo>
                    <a:pt x="84" y="43"/>
                  </a:lnTo>
                  <a:lnTo>
                    <a:pt x="92" y="38"/>
                  </a:lnTo>
                  <a:lnTo>
                    <a:pt x="102" y="34"/>
                  </a:lnTo>
                  <a:lnTo>
                    <a:pt x="112" y="28"/>
                  </a:lnTo>
                  <a:lnTo>
                    <a:pt x="123" y="22"/>
                  </a:lnTo>
                  <a:lnTo>
                    <a:pt x="133" y="16"/>
                  </a:lnTo>
                  <a:lnTo>
                    <a:pt x="143" y="10"/>
                  </a:lnTo>
                  <a:lnTo>
                    <a:pt x="152" y="7"/>
                  </a:lnTo>
                  <a:lnTo>
                    <a:pt x="158" y="6"/>
                  </a:lnTo>
                  <a:lnTo>
                    <a:pt x="164" y="4"/>
                  </a:lnTo>
                  <a:lnTo>
                    <a:pt x="163" y="1"/>
                  </a:lnTo>
                  <a:lnTo>
                    <a:pt x="155" y="0"/>
                  </a:lnTo>
                  <a:lnTo>
                    <a:pt x="145" y="3"/>
                  </a:lnTo>
                  <a:lnTo>
                    <a:pt x="138" y="6"/>
                  </a:lnTo>
                  <a:lnTo>
                    <a:pt x="129" y="9"/>
                  </a:lnTo>
                  <a:lnTo>
                    <a:pt x="118" y="13"/>
                  </a:lnTo>
                  <a:lnTo>
                    <a:pt x="107" y="19"/>
                  </a:lnTo>
                  <a:lnTo>
                    <a:pt x="96" y="25"/>
                  </a:lnTo>
                  <a:lnTo>
                    <a:pt x="86" y="29"/>
                  </a:lnTo>
                  <a:lnTo>
                    <a:pt x="79" y="32"/>
                  </a:lnTo>
                  <a:lnTo>
                    <a:pt x="74" y="35"/>
                  </a:lnTo>
                  <a:lnTo>
                    <a:pt x="68" y="38"/>
                  </a:lnTo>
                  <a:lnTo>
                    <a:pt x="62" y="38"/>
                  </a:lnTo>
                  <a:lnTo>
                    <a:pt x="55" y="37"/>
                  </a:lnTo>
                  <a:lnTo>
                    <a:pt x="46" y="32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7" y="23"/>
                  </a:lnTo>
                  <a:lnTo>
                    <a:pt x="21" y="20"/>
                  </a:lnTo>
                  <a:lnTo>
                    <a:pt x="14" y="19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 vert="eaVert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747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42B9DF97-ECE8-49FA-B354-18B2BB18F7DC}"/>
              </a:ext>
            </a:extLst>
          </p:cNvPr>
          <p:cNvSpPr/>
          <p:nvPr/>
        </p:nvSpPr>
        <p:spPr>
          <a:xfrm>
            <a:off x="2815349" y="2081071"/>
            <a:ext cx="768672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VẬN DỤNG, MỞ RỘNG</a:t>
            </a:r>
          </a:p>
        </p:txBody>
      </p:sp>
    </p:spTree>
    <p:extLst>
      <p:ext uri="{BB962C8B-B14F-4D97-AF65-F5344CB8AC3E}">
        <p14:creationId xmlns:p14="http://schemas.microsoft.com/office/powerpoint/2010/main" val="367605667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0"/>
          <p:cNvSpPr>
            <a:spLocks noChangeArrowheads="1"/>
          </p:cNvSpPr>
          <p:nvPr/>
        </p:nvSpPr>
        <p:spPr bwMode="auto">
          <a:xfrm>
            <a:off x="595084" y="75810"/>
            <a:ext cx="11596916" cy="550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Bài  6.26</a:t>
            </a: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. (SGK-T18):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3200" b="1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Tóm tắt:      </a:t>
            </a: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thời gian dành cho việc học ở trường;      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	             thời gian dành cho hoạt động ngoại khóa;     </a:t>
            </a: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		    thời gian dành cho hoạt động ăn, ngủ.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		Còn lại là thời gian dành cho các công việc cá nhân khác.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ea typeface="Times New Roman" pitchFamily="18" charset="0"/>
                <a:cs typeface="Times New Roman" pitchFamily="18" charset="0"/>
              </a:rPr>
              <a:t> Hỏi: </a:t>
            </a:r>
          </a:p>
          <a:p>
            <a:pPr marL="514350" indent="-514350" fontAlgn="base">
              <a:spcBef>
                <a:spcPct val="0"/>
              </a:spcBef>
              <a:spcAft>
                <a:spcPct val="0"/>
              </a:spcAft>
              <a:buAutoNum type="alphaLcParenR"/>
            </a:pPr>
            <a:r>
              <a:rPr lang="en-US" sz="32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Mai đã dành bao nhiêu phần thời gian trong ngày cho việc học ở trường và hoạt động ngoại khóa?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58830331"/>
              </p:ext>
            </p:extLst>
          </p:nvPr>
        </p:nvGraphicFramePr>
        <p:xfrm>
          <a:off x="2491919" y="754743"/>
          <a:ext cx="241300" cy="825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0" name="Equation" r:id="rId3" imgW="241200" imgH="838080" progId="Equation.DSMT4">
                  <p:embed/>
                </p:oleObj>
              </mc:Choice>
              <mc:Fallback>
                <p:oleObj name="Equation" r:id="rId3" imgW="241200" imgH="838080" progId="Equation.DSMT4">
                  <p:embed/>
                  <p:pic>
                    <p:nvPicPr>
                      <p:cNvPr id="4" name="Object 3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491919" y="754743"/>
                        <a:ext cx="241300" cy="8258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27373494"/>
              </p:ext>
            </p:extLst>
          </p:nvPr>
        </p:nvGraphicFramePr>
        <p:xfrm>
          <a:off x="2404610" y="1509485"/>
          <a:ext cx="444500" cy="77674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1" name="Equation" r:id="rId5" imgW="444240" imgH="825480" progId="Equation.DSMT4">
                  <p:embed/>
                </p:oleObj>
              </mc:Choice>
              <mc:Fallback>
                <p:oleObj name="Equation" r:id="rId5" imgW="444240" imgH="825480" progId="Equation.DSMT4">
                  <p:embed/>
                  <p:pic>
                    <p:nvPicPr>
                      <p:cNvPr id="5" name="Object 4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404610" y="1509485"/>
                        <a:ext cx="444500" cy="77674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81538543"/>
              </p:ext>
            </p:extLst>
          </p:nvPr>
        </p:nvGraphicFramePr>
        <p:xfrm>
          <a:off x="2437949" y="2322285"/>
          <a:ext cx="406400" cy="77538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412" name="Equation" r:id="rId7" imgW="406080" imgH="838080" progId="Equation.DSMT4">
                  <p:embed/>
                </p:oleObj>
              </mc:Choice>
              <mc:Fallback>
                <p:oleObj name="Equation" r:id="rId7" imgW="406080" imgH="838080" progId="Equation.DSMT4">
                  <p:embed/>
                  <p:pic>
                    <p:nvPicPr>
                      <p:cNvPr id="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37949" y="2322285"/>
                        <a:ext cx="406400" cy="77538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7" name="Picture 26" descr="Ảnh động Powerpoint CTU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87075" y="5519054"/>
            <a:ext cx="1304925" cy="1295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5" descr="https://lh3.googleusercontent.com/-FyvTS0nz_yc/WsHN20QK67I/AAAAAAAAB64/LxfEFzUtmgkYjCVAKfUHS3-fcHPh08X4wCHMYCw/h136/5-mau_slide_powerpoint_dep_ctu.vn_(33)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971" y="5585010"/>
            <a:ext cx="12192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5" descr="Ảnh động Powerpoint CTU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59" y="5561420"/>
            <a:ext cx="1085850" cy="1295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1529536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428343" y="580924"/>
            <a:ext cx="236582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Giải</a:t>
            </a:r>
          </a:p>
        </p:txBody>
      </p:sp>
      <p:sp>
        <p:nvSpPr>
          <p:cNvPr id="3" name="Rectangle 2"/>
          <p:cNvSpPr/>
          <p:nvPr/>
        </p:nvSpPr>
        <p:spPr>
          <a:xfrm>
            <a:off x="1901370" y="1489663"/>
            <a:ext cx="8592458" cy="18364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lnSpc>
                <a:spcPct val="125000"/>
              </a:lnSpc>
              <a:spcAft>
                <a:spcPts val="1000"/>
              </a:spcAft>
              <a:buAutoNum type="alphaLcParenR"/>
            </a:pPr>
            <a:r>
              <a:rPr lang="en-US" sz="2800">
                <a:solidFill>
                  <a:srgbClr val="000000"/>
                </a:solidFill>
                <a:ea typeface="Times New Roman"/>
              </a:rPr>
              <a:t>Mai đã dành số phần thời gian trong ngày cho  việc học ở trường và hoạt động ngoại khóa là:</a:t>
            </a:r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>
                <a:solidFill>
                  <a:srgbClr val="000000"/>
                </a:solidFill>
                <a:ea typeface="Times New Roman"/>
              </a:rPr>
              <a:t> </a:t>
            </a:r>
            <a:endParaRPr lang="en-US" sz="2800">
              <a:ea typeface="Times New Roman"/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35961476"/>
              </p:ext>
            </p:extLst>
          </p:nvPr>
        </p:nvGraphicFramePr>
        <p:xfrm>
          <a:off x="3233284" y="2910137"/>
          <a:ext cx="2497138" cy="831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4" name="Equation" r:id="rId3" imgW="2489040" imgH="838080" progId="Equation.DSMT4">
                  <p:embed/>
                </p:oleObj>
              </mc:Choice>
              <mc:Fallback>
                <p:oleObj name="Equation" r:id="rId3" imgW="2489040" imgH="83808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33284" y="2910137"/>
                        <a:ext cx="2497138" cy="83185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213036385"/>
              </p:ext>
            </p:extLst>
          </p:nvPr>
        </p:nvGraphicFramePr>
        <p:xfrm>
          <a:off x="5865133" y="2910137"/>
          <a:ext cx="1289051" cy="8318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435" name="Equation" r:id="rId5" imgW="1295280" imgH="838080" progId="Equation.DSMT4">
                  <p:embed/>
                </p:oleObj>
              </mc:Choice>
              <mc:Fallback>
                <p:oleObj name="Equation" r:id="rId5" imgW="1295280" imgH="838080" progId="Equation.DSMT4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5133" y="2910137"/>
                        <a:ext cx="1289051" cy="831851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7298345" y="3093839"/>
            <a:ext cx="33345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ea typeface="Times New Roman"/>
              </a:rPr>
              <a:t>(</a:t>
            </a:r>
            <a:r>
              <a:rPr lang="en-US" sz="2800" dirty="0" err="1">
                <a:ea typeface="Times New Roman"/>
              </a:rPr>
              <a:t>thời</a:t>
            </a:r>
            <a:r>
              <a:rPr lang="en-US" sz="2800" dirty="0">
                <a:ea typeface="Times New Roman"/>
              </a:rPr>
              <a:t> </a:t>
            </a:r>
            <a:r>
              <a:rPr lang="en-US" sz="2800" dirty="0" err="1">
                <a:ea typeface="Times New Roman"/>
              </a:rPr>
              <a:t>gian</a:t>
            </a:r>
            <a:r>
              <a:rPr lang="en-US" sz="2800" dirty="0">
                <a:ea typeface="Times New Roman"/>
              </a:rPr>
              <a:t> </a:t>
            </a:r>
            <a:r>
              <a:rPr lang="en-US" sz="2800" dirty="0" err="1">
                <a:ea typeface="Times New Roman"/>
              </a:rPr>
              <a:t>trong</a:t>
            </a:r>
            <a:r>
              <a:rPr lang="en-US" sz="2800" dirty="0">
                <a:ea typeface="Times New Roman"/>
              </a:rPr>
              <a:t> </a:t>
            </a:r>
            <a:r>
              <a:rPr lang="en-US" sz="2800" dirty="0" err="1">
                <a:ea typeface="Times New Roman"/>
              </a:rPr>
              <a:t>ngày</a:t>
            </a:r>
            <a:r>
              <a:rPr lang="en-US" sz="2800" dirty="0">
                <a:ea typeface="Times New Roman"/>
              </a:rPr>
              <a:t>)</a:t>
            </a:r>
            <a:endParaRPr lang="en-US" sz="2800" dirty="0"/>
          </a:p>
        </p:txBody>
      </p:sp>
      <p:pic>
        <p:nvPicPr>
          <p:cNvPr id="9" name="Picture 11" descr="Ảnh động Powerpoint CTU">
            <a:hlinkClick r:id="rId7"/>
          </p:cNvPr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411" y="-191256"/>
            <a:ext cx="1334282" cy="7721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6" descr="Ảnh động Powerpoint CTU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87075" y="5519057"/>
            <a:ext cx="1304925" cy="1295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5" descr="https://lh3.googleusercontent.com/-FyvTS0nz_yc/WsHN20QK67I/AAAAAAAAB64/LxfEFzUtmgkYjCVAKfUHS3-fcHPh08X4wCHMYCw/h136/5-mau_slide_powerpoint_dep_ctu.vn_(33)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971" y="5585010"/>
            <a:ext cx="12192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5" descr="Ảnh động Powerpoint CTU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59" y="5561420"/>
            <a:ext cx="1085850" cy="1295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1932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Ngôi nhà hoạt hình, phim hoạt hình png | Klipartz">
            <a:extLst>
              <a:ext uri="{FF2B5EF4-FFF2-40B4-BE49-F238E27FC236}">
                <a16:creationId xmlns:a16="http://schemas.microsoft.com/office/drawing/2014/main" xmlns="" id="{B6D2A223-7998-46D0-8638-5871D10FEC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888" b="98547" l="6742" r="91798">
                        <a14:foregroundMark x1="11685" y1="4888" x2="18652" y2="19287"/>
                        <a14:foregroundMark x1="6742" y1="22061" x2="6742" y2="23910"/>
                        <a14:foregroundMark x1="90225" y1="45046" x2="91910" y2="49273"/>
                        <a14:foregroundMark x1="80899" y1="89960" x2="55169" y2="94848"/>
                        <a14:foregroundMark x1="55169" y1="94848" x2="34944" y2="88507"/>
                        <a14:foregroundMark x1="34944" y1="88507" x2="16292" y2="75826"/>
                        <a14:foregroundMark x1="16292" y1="75826" x2="17978" y2="59181"/>
                        <a14:foregroundMark x1="17978" y1="59181" x2="17978" y2="59181"/>
                        <a14:foregroundMark x1="55843" y1="98547" x2="49101" y2="985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831" y="1195753"/>
            <a:ext cx="5761193" cy="49002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6126AF6-F803-4780-A560-0FCC3114307F}"/>
              </a:ext>
            </a:extLst>
          </p:cNvPr>
          <p:cNvSpPr txBox="1"/>
          <p:nvPr/>
        </p:nvSpPr>
        <p:spPr>
          <a:xfrm>
            <a:off x="6358597" y="548640"/>
            <a:ext cx="44380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>
                <a:solidFill>
                  <a:srgbClr val="FF0000"/>
                </a:solidFill>
              </a:rPr>
              <a:t>HƯỚNG DẪN VỀ NHÀ</a:t>
            </a:r>
          </a:p>
        </p:txBody>
      </p:sp>
      <p:sp>
        <p:nvSpPr>
          <p:cNvPr id="3" name="Rectangle 2"/>
          <p:cNvSpPr/>
          <p:nvPr/>
        </p:nvSpPr>
        <p:spPr>
          <a:xfrm>
            <a:off x="6574971" y="1474795"/>
            <a:ext cx="4818743" cy="3280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5000"/>
              </a:lnSpc>
              <a:spcAft>
                <a:spcPts val="0"/>
              </a:spcAft>
            </a:pPr>
            <a:r>
              <a:rPr lang="en-US" sz="2400" b="1">
                <a:ea typeface="Times New Roman"/>
              </a:rPr>
              <a:t>- Xem lại toàn bộ nội dung bài học.</a:t>
            </a:r>
          </a:p>
          <a:p>
            <a:pPr>
              <a:lnSpc>
                <a:spcPct val="125000"/>
              </a:lnSpc>
              <a:spcAft>
                <a:spcPts val="0"/>
              </a:spcAft>
            </a:pPr>
            <a:r>
              <a:rPr lang="en-US" sz="2400" b="1">
                <a:ea typeface="Times New Roman"/>
              </a:rPr>
              <a:t>- Nắm vững quy tắc cộng hai phân số, tính chất phép cộng phân số.</a:t>
            </a:r>
          </a:p>
          <a:p>
            <a:pPr>
              <a:lnSpc>
                <a:spcPct val="125000"/>
              </a:lnSpc>
              <a:spcAft>
                <a:spcPts val="0"/>
              </a:spcAft>
            </a:pPr>
            <a:r>
              <a:rPr lang="en-US" sz="2400" b="1">
                <a:ea typeface="Times New Roman"/>
              </a:rPr>
              <a:t>- Làm các bài tập: 6.21; 6.22; 6.24 (SGK trang 18)</a:t>
            </a:r>
          </a:p>
          <a:p>
            <a:pPr>
              <a:lnSpc>
                <a:spcPct val="125000"/>
              </a:lnSpc>
              <a:spcAft>
                <a:spcPts val="0"/>
              </a:spcAft>
            </a:pPr>
            <a:r>
              <a:rPr lang="en-US" sz="2400" b="1">
                <a:ea typeface="Times New Roman"/>
              </a:rPr>
              <a:t>- HS nghiên cứu trước:  phép trừ  phân số.</a:t>
            </a:r>
          </a:p>
        </p:txBody>
      </p:sp>
    </p:spTree>
    <p:extLst>
      <p:ext uri="{BB962C8B-B14F-4D97-AF65-F5344CB8AC3E}">
        <p14:creationId xmlns:p14="http://schemas.microsoft.com/office/powerpoint/2010/main" val="383728556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471E69DE-A999-4A5A-BF3C-D81043EEFF71}"/>
              </a:ext>
            </a:extLst>
          </p:cNvPr>
          <p:cNvSpPr/>
          <p:nvPr/>
        </p:nvSpPr>
        <p:spPr>
          <a:xfrm>
            <a:off x="-210875" y="1799717"/>
            <a:ext cx="1257267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Chúc thầy cô giáo và các em mạnh khỏe!</a:t>
            </a:r>
          </a:p>
        </p:txBody>
      </p:sp>
      <p:pic>
        <p:nvPicPr>
          <p:cNvPr id="5" name="Picture 13" descr="https://lh3.googleusercontent.com/-ZEG6AmUlTpE/WsOIcBL3nwI/AAAAAAAACXM/wa4kqWY_ZzoWOQwhUdu_n4BCpzGBB09CACHMYCw/h136/2-ctu.vn_anh_dong_mau_slide_powerpoint_dep_(19).gif">
            <a:extLst>
              <a:ext uri="{FF2B5EF4-FFF2-40B4-BE49-F238E27FC236}">
                <a16:creationId xmlns:a16="http://schemas.microsoft.com/office/drawing/2014/main" xmlns="" id="{1CC349FE-0FCC-4426-8C9E-2BC04B3A99D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090" y="260977"/>
            <a:ext cx="5143500" cy="1295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274727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3405238-EBCC-4DFF-95A3-0D6C4EA7FF62}"/>
              </a:ext>
            </a:extLst>
          </p:cNvPr>
          <p:cNvSpPr txBox="1"/>
          <p:nvPr/>
        </p:nvSpPr>
        <p:spPr>
          <a:xfrm>
            <a:off x="524256" y="335834"/>
            <a:ext cx="11277600" cy="75200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Bài</a:t>
            </a:r>
            <a:r>
              <a:rPr lang="en-US" sz="3200" b="1" dirty="0"/>
              <a:t> </a:t>
            </a:r>
            <a:r>
              <a:rPr lang="en-US" sz="3200" b="1" dirty="0" err="1"/>
              <a:t>toán</a:t>
            </a:r>
            <a:r>
              <a:rPr lang="en-US" sz="3200" b="1" dirty="0"/>
              <a:t> </a:t>
            </a:r>
            <a:r>
              <a:rPr lang="en-US" sz="3200" b="1" dirty="0" err="1"/>
              <a:t>mở</a:t>
            </a:r>
            <a:r>
              <a:rPr lang="en-US" sz="3200" b="1" dirty="0"/>
              <a:t> </a:t>
            </a:r>
            <a:r>
              <a:rPr lang="en-US" sz="3200" b="1" dirty="0" err="1"/>
              <a:t>đầu</a:t>
            </a:r>
            <a:endParaRPr lang="en-US" sz="3200" b="1" dirty="0"/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Năm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chung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vốn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kinh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doanh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đóng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góp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như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nhau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họ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lỗ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3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,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họ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lãi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2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  <a:endParaRPr lang="en-US" sz="2800" dirty="0">
              <a:ea typeface="Times New Roman"/>
            </a:endParaRPr>
          </a:p>
          <a:p>
            <a:pPr marL="514350" indent="-514350">
              <a:lnSpc>
                <a:spcPct val="125000"/>
              </a:lnSpc>
              <a:spcAft>
                <a:spcPts val="1000"/>
              </a:spcAft>
              <a:buAutoNum type="alphaLcParenR"/>
            </a:pP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Phân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để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chỉ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và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. </a:t>
            </a:r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đầu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là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: </a:t>
            </a:r>
            <a:r>
              <a:rPr lang="en-US" sz="3200" dirty="0">
                <a:solidFill>
                  <a:srgbClr val="0070C0"/>
                </a:solidFill>
                <a:ea typeface="Times New Roman"/>
              </a:rPr>
              <a:t>….</a:t>
            </a:r>
          </a:p>
          <a:p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thứ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70C0"/>
                </a:solidFill>
                <a:ea typeface="Times New Roman"/>
              </a:rPr>
              <a:t>là</a:t>
            </a:r>
            <a:r>
              <a:rPr lang="en-US" sz="2800" dirty="0">
                <a:solidFill>
                  <a:srgbClr val="0070C0"/>
                </a:solidFill>
                <a:ea typeface="Times New Roman"/>
              </a:rPr>
              <a:t>:…</a:t>
            </a:r>
            <a:endParaRPr lang="en-US" sz="2800" dirty="0">
              <a:solidFill>
                <a:srgbClr val="000000"/>
              </a:solidFill>
              <a:ea typeface="Times New Roman"/>
            </a:endParaRPr>
          </a:p>
          <a:p>
            <a:pPr>
              <a:lnSpc>
                <a:spcPct val="125000"/>
              </a:lnSpc>
              <a:spcAft>
                <a:spcPts val="1000"/>
              </a:spcAft>
            </a:pPr>
            <a:endParaRPr lang="en-US" sz="2800" dirty="0">
              <a:solidFill>
                <a:srgbClr val="000000"/>
              </a:solidFill>
              <a:ea typeface="Times New Roman"/>
            </a:endParaRPr>
          </a:p>
          <a:p>
            <a:pPr>
              <a:lnSpc>
                <a:spcPct val="125000"/>
              </a:lnSpc>
              <a:spcAft>
                <a:spcPts val="1000"/>
              </a:spcAft>
            </a:pPr>
            <a:r>
              <a:rPr lang="en-US" sz="2800" dirty="0">
                <a:solidFill>
                  <a:srgbClr val="000000"/>
                </a:solidFill>
                <a:ea typeface="Times New Roman"/>
              </a:rPr>
              <a:t>b)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Số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tiền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(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triệu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đồng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)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của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mỗi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người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trong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hai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tháng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được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biểu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thị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bằng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phép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 </a:t>
            </a:r>
            <a:r>
              <a:rPr lang="en-US" sz="2800" dirty="0" err="1">
                <a:solidFill>
                  <a:srgbClr val="000000"/>
                </a:solidFill>
                <a:ea typeface="Times New Roman"/>
              </a:rPr>
              <a:t>toán</a:t>
            </a:r>
            <a:r>
              <a:rPr lang="en-US" sz="2800" dirty="0">
                <a:solidFill>
                  <a:srgbClr val="000000"/>
                </a:solidFill>
                <a:ea typeface="Times New Roman"/>
              </a:rPr>
              <a:t>:</a:t>
            </a:r>
            <a:endParaRPr lang="en-US" sz="2800" dirty="0">
              <a:ea typeface="Times New Roman"/>
            </a:endParaRPr>
          </a:p>
          <a:p>
            <a:endParaRPr lang="en-US" sz="3200" b="1" dirty="0"/>
          </a:p>
          <a:p>
            <a:endParaRPr lang="en-US" sz="3200" dirty="0"/>
          </a:p>
          <a:p>
            <a:endParaRPr lang="en-US" sz="3200" dirty="0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12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64692420"/>
              </p:ext>
            </p:extLst>
          </p:nvPr>
        </p:nvGraphicFramePr>
        <p:xfrm>
          <a:off x="9816905" y="3136912"/>
          <a:ext cx="487680" cy="8331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3" imgW="228600" imgH="393480" progId="Equation.DSMT4">
                  <p:embed/>
                </p:oleObj>
              </mc:Choice>
              <mc:Fallback>
                <p:oleObj name="Equation" r:id="rId3" imgW="228600" imgH="393480" progId="Equation.DSMT4">
                  <p:embed/>
                  <p:pic>
                    <p:nvPicPr>
                      <p:cNvPr id="12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16905" y="3136912"/>
                        <a:ext cx="487680" cy="83312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70600597"/>
              </p:ext>
            </p:extLst>
          </p:nvPr>
        </p:nvGraphicFramePr>
        <p:xfrm>
          <a:off x="10147970" y="3762413"/>
          <a:ext cx="323850" cy="833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Equation" r:id="rId5" imgW="152280" imgH="393480" progId="Equation.DSMT4">
                  <p:embed/>
                </p:oleObj>
              </mc:Choice>
              <mc:Fallback>
                <p:oleObj name="Equation" r:id="rId5" imgW="152280" imgH="393480" progId="Equation.DSMT4">
                  <p:embed/>
                  <p:pic>
                    <p:nvPicPr>
                      <p:cNvPr id="13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47970" y="3762413"/>
                        <a:ext cx="323850" cy="833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34635882"/>
              </p:ext>
            </p:extLst>
          </p:nvPr>
        </p:nvGraphicFramePr>
        <p:xfrm>
          <a:off x="2987070" y="5530993"/>
          <a:ext cx="974725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8" name="Equation" r:id="rId7" imgW="457200" imgH="393480" progId="Equation.DSMT4">
                  <p:embed/>
                </p:oleObj>
              </mc:Choice>
              <mc:Fallback>
                <p:oleObj name="Equation" r:id="rId7" imgW="457200" imgH="393480" progId="Equation.DSMT4">
                  <p:embed/>
                  <p:pic>
                    <p:nvPicPr>
                      <p:cNvPr id="14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87070" y="5530993"/>
                        <a:ext cx="974725" cy="83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862270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34FE906C-3FCB-4BAD-BE12-9664D7BF94BE}"/>
              </a:ext>
            </a:extLst>
          </p:cNvPr>
          <p:cNvSpPr txBox="1"/>
          <p:nvPr/>
        </p:nvSpPr>
        <p:spPr>
          <a:xfrm>
            <a:off x="-1146412" y="2146422"/>
            <a:ext cx="10594848" cy="2382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lang="en-US" sz="4000" b="1" smtClean="0">
                <a:latin typeface="Candara" panose="020E0502030303020204" pitchFamily="34" charset="0"/>
                <a:ea typeface="Verdana" panose="020B0604030504040204" pitchFamily="34" charset="0"/>
              </a:rPr>
              <a:t>TIẾT </a:t>
            </a:r>
            <a:r>
              <a:rPr lang="en-US" sz="4000" b="1" smtClean="0">
                <a:latin typeface="Candara" panose="020E0502030303020204" pitchFamily="34" charset="0"/>
                <a:ea typeface="Verdana" panose="020B0604030504040204" pitchFamily="34" charset="0"/>
              </a:rPr>
              <a:t>55 -</a:t>
            </a:r>
            <a:r>
              <a:rPr lang="en-US" sz="4000" b="1" smtClean="0">
                <a:latin typeface="Candara" panose="020E0502030303020204" pitchFamily="34" charset="0"/>
                <a:ea typeface="Verdana" panose="020B0604030504040204" pitchFamily="34" charset="0"/>
              </a:rPr>
              <a:t> BÀI 25: </a:t>
            </a:r>
          </a:p>
          <a:p>
            <a:pPr algn="ctr">
              <a:lnSpc>
                <a:spcPct val="200000"/>
              </a:lnSpc>
            </a:pPr>
            <a:r>
              <a:rPr lang="en-US" sz="4000" b="1" smtClean="0">
                <a:solidFill>
                  <a:srgbClr val="000000"/>
                </a:solidFill>
                <a:latin typeface="Candara" panose="020E0502030303020204" pitchFamily="34" charset="0"/>
                <a:ea typeface="Verdana" panose="020B0604030504040204" pitchFamily="34" charset="0"/>
              </a:rPr>
              <a:t>PHÉP CỘNG VÀ PHÉP TRỪ PHÂN SỐ</a:t>
            </a:r>
            <a:endParaRPr lang="en-US" sz="4000" b="1" dirty="0">
              <a:solidFill>
                <a:srgbClr val="000000"/>
              </a:solidFill>
              <a:latin typeface="Candara" panose="020E050203030302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29743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xmlns="" id="{E81D38F6-2E27-4B2E-9EDA-BACAA78C3A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67005262"/>
              </p:ext>
            </p:extLst>
          </p:nvPr>
        </p:nvGraphicFramePr>
        <p:xfrm>
          <a:off x="1062582" y="722551"/>
          <a:ext cx="9785927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74541FE2-10EB-450D-9D14-369EA18E323A}"/>
              </a:ext>
            </a:extLst>
          </p:cNvPr>
          <p:cNvSpPr txBox="1"/>
          <p:nvPr/>
        </p:nvSpPr>
        <p:spPr>
          <a:xfrm>
            <a:off x="4822574" y="0"/>
            <a:ext cx="22659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MỤC TIÊU</a:t>
            </a:r>
          </a:p>
        </p:txBody>
      </p:sp>
    </p:spTree>
    <p:extLst>
      <p:ext uri="{BB962C8B-B14F-4D97-AF65-F5344CB8AC3E}">
        <p14:creationId xmlns:p14="http://schemas.microsoft.com/office/powerpoint/2010/main" val="15928985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0CE16E9F-637A-4F74-94B8-237D9D330B1D}"/>
              </a:ext>
            </a:extLst>
          </p:cNvPr>
          <p:cNvSpPr txBox="1"/>
          <p:nvPr/>
        </p:nvSpPr>
        <p:spPr>
          <a:xfrm>
            <a:off x="4055165" y="291548"/>
            <a:ext cx="47032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>
                <a:solidFill>
                  <a:srgbClr val="FF0000"/>
                </a:solidFill>
              </a:rPr>
              <a:t>CẤU TRÚC BÀI HỌC</a:t>
            </a:r>
          </a:p>
        </p:txBody>
      </p: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xmlns="" id="{2A1CE783-31DB-41FE-A3D9-B1E1DDF375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73007541"/>
              </p:ext>
            </p:extLst>
          </p:nvPr>
        </p:nvGraphicFramePr>
        <p:xfrm>
          <a:off x="1245703" y="601461"/>
          <a:ext cx="9833113" cy="60827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D2C4A7BA-DE53-4B2A-B5E8-A272F09A5DA7}"/>
              </a:ext>
            </a:extLst>
          </p:cNvPr>
          <p:cNvSpPr txBox="1"/>
          <p:nvPr/>
        </p:nvSpPr>
        <p:spPr>
          <a:xfrm>
            <a:off x="158496" y="1710061"/>
            <a:ext cx="230428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PHÉP CỘNG VÀ PHÉP TRỪ PHÂN SỐ</a:t>
            </a:r>
          </a:p>
        </p:txBody>
      </p:sp>
    </p:spTree>
    <p:extLst>
      <p:ext uri="{BB962C8B-B14F-4D97-AF65-F5344CB8AC3E}">
        <p14:creationId xmlns:p14="http://schemas.microsoft.com/office/powerpoint/2010/main" val="392191343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BC243397-2789-4689-872E-EEAFA393CFA7}"/>
              </a:ext>
            </a:extLst>
          </p:cNvPr>
          <p:cNvSpPr/>
          <p:nvPr/>
        </p:nvSpPr>
        <p:spPr>
          <a:xfrm>
            <a:off x="2699112" y="3854353"/>
            <a:ext cx="9072741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1">
                <a:ln w="12700">
                  <a:solidFill>
                    <a:schemeClr val="accent1"/>
                  </a:solidFill>
                  <a:prstDash val="solid"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HÌNH THÀNH KIẾN THỨC</a:t>
            </a:r>
          </a:p>
        </p:txBody>
      </p:sp>
    </p:spTree>
    <p:extLst>
      <p:ext uri="{BB962C8B-B14F-4D97-AF65-F5344CB8AC3E}">
        <p14:creationId xmlns:p14="http://schemas.microsoft.com/office/powerpoint/2010/main" val="39376319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0BC44601-7D08-4918-902E-83ADB82CC9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6" y="436274"/>
            <a:ext cx="608926" cy="8001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1194142" y="774709"/>
            <a:ext cx="6096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 sz="2400">
                <a:ln w="0"/>
              </a:rPr>
              <a:t>HĐ1. </a:t>
            </a:r>
            <a:endParaRPr lang="en-US" sz="2400" dirty="0">
              <a:ln w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585217" y="1297989"/>
            <a:ext cx="10777728" cy="22518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Wingdings" pitchFamily="2" charset="2"/>
              <a:buChar char="Ø"/>
            </a:pPr>
            <a:r>
              <a:rPr lang="en-US" sz="2400" dirty="0" err="1">
                <a:ln w="0"/>
              </a:rPr>
              <a:t>Em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hãy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nhắc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lại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quy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tắc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cộng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hai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phân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số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cùng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mẫu</a:t>
            </a:r>
            <a:r>
              <a:rPr lang="en-US" sz="2400" dirty="0">
                <a:ln w="0"/>
              </a:rPr>
              <a:t> (</a:t>
            </a:r>
            <a:r>
              <a:rPr lang="en-US" sz="2400" dirty="0" err="1">
                <a:ln w="0"/>
              </a:rPr>
              <a:t>có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tử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và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mẫu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là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các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số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dương</a:t>
            </a:r>
            <a:r>
              <a:rPr lang="en-US" sz="2400" dirty="0">
                <a:ln w="0"/>
              </a:rPr>
              <a:t>) </a:t>
            </a:r>
          </a:p>
          <a:p>
            <a:pPr algn="just">
              <a:lnSpc>
                <a:spcPct val="125000"/>
              </a:lnSpc>
              <a:spcAft>
                <a:spcPts val="1000"/>
              </a:spcAft>
            </a:pP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Muốn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cộng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hai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phân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số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có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cùng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mẫu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(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tử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và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mẫu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dương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) ta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cộng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các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tử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và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giữ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nguyên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 </a:t>
            </a:r>
            <a:r>
              <a:rPr lang="en-US" sz="2400" dirty="0" err="1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mẫu</a:t>
            </a:r>
            <a:r>
              <a:rPr lang="en-US" sz="2400" dirty="0">
                <a:solidFill>
                  <a:schemeClr val="accent5">
                    <a:lumMod val="75000"/>
                  </a:schemeClr>
                </a:solidFill>
                <a:ea typeface="Times New Roman"/>
              </a:rPr>
              <a:t>. </a:t>
            </a:r>
          </a:p>
          <a:p>
            <a:pPr marL="342900" lvl="0" indent="-342900">
              <a:buFont typeface="Wingdings" pitchFamily="2" charset="2"/>
              <a:buChar char="Ø"/>
            </a:pPr>
            <a:r>
              <a:rPr lang="en-US" sz="2400" dirty="0" err="1">
                <a:ln w="0"/>
              </a:rPr>
              <a:t>Tính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các</a:t>
            </a:r>
            <a:r>
              <a:rPr lang="en-US" sz="2400" dirty="0">
                <a:ln w="0"/>
              </a:rPr>
              <a:t> </a:t>
            </a:r>
            <a:r>
              <a:rPr lang="en-US" sz="2400" dirty="0" err="1">
                <a:ln w="0"/>
              </a:rPr>
              <a:t>tổng</a:t>
            </a:r>
            <a:r>
              <a:rPr lang="en-US" sz="2400" dirty="0">
                <a:ln w="0"/>
              </a:rPr>
              <a:t>               </a:t>
            </a:r>
            <a:r>
              <a:rPr lang="en-US" sz="2400" dirty="0" err="1">
                <a:ln w="0"/>
              </a:rPr>
              <a:t>và</a:t>
            </a:r>
            <a:r>
              <a:rPr lang="en-US" sz="2400" dirty="0">
                <a:ln w="0"/>
              </a:rPr>
              <a:t>      </a:t>
            </a:r>
          </a:p>
          <a:p>
            <a:pPr lvl="0"/>
            <a:r>
              <a:rPr lang="en-US" sz="2400" dirty="0">
                <a:ln w="0"/>
              </a:rPr>
              <a:t> </a:t>
            </a:r>
          </a:p>
        </p:txBody>
      </p:sp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68138084"/>
              </p:ext>
            </p:extLst>
          </p:nvPr>
        </p:nvGraphicFramePr>
        <p:xfrm>
          <a:off x="2755773" y="2541778"/>
          <a:ext cx="9017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Equation" r:id="rId5" imgW="901440" imgH="723600" progId="Equation.DSMT4">
                  <p:embed/>
                </p:oleObj>
              </mc:Choice>
              <mc:Fallback>
                <p:oleObj name="Equation" r:id="rId5" imgW="901440" imgH="723600" progId="Equation.DSMT4">
                  <p:embed/>
                  <p:pic>
                    <p:nvPicPr>
                      <p:cNvPr id="9" name="Object 8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755773" y="2541778"/>
                        <a:ext cx="9017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1012464"/>
              </p:ext>
            </p:extLst>
          </p:nvPr>
        </p:nvGraphicFramePr>
        <p:xfrm>
          <a:off x="4314532" y="2553399"/>
          <a:ext cx="952500" cy="723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" name="Equation" r:id="rId7" imgW="952200" imgH="723600" progId="Equation.DSMT4">
                  <p:embed/>
                </p:oleObj>
              </mc:Choice>
              <mc:Fallback>
                <p:oleObj name="Equation" r:id="rId7" imgW="952200" imgH="723600" progId="Equation.DSMT4">
                  <p:embed/>
                  <p:pic>
                    <p:nvPicPr>
                      <p:cNvPr id="10" name="Object 9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4314532" y="2553399"/>
                        <a:ext cx="952500" cy="7239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0BC44601-7D08-4918-902E-83ADB82CC9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5217" y="419813"/>
            <a:ext cx="608926" cy="80010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194143" y="758248"/>
            <a:ext cx="6096000" cy="461665"/>
          </a:xfrm>
          <a:prstGeom prst="rect">
            <a:avLst/>
          </a:prstGeom>
        </p:spPr>
        <p:txBody>
          <a:bodyPr>
            <a:spAutoFit/>
          </a:bodyPr>
          <a:lstStyle/>
          <a:p>
            <a:pPr lvl="0"/>
            <a:r>
              <a:rPr lang="en-US" sz="2400">
                <a:ln w="0"/>
              </a:rPr>
              <a:t>HĐ1. </a:t>
            </a:r>
            <a:endParaRPr lang="en-US" sz="2400" dirty="0">
              <a:ln w="0"/>
            </a:endParaRPr>
          </a:p>
        </p:txBody>
      </p:sp>
      <p:sp>
        <p:nvSpPr>
          <p:cNvPr id="2" name="Rectangle 10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33019998"/>
              </p:ext>
            </p:extLst>
          </p:nvPr>
        </p:nvGraphicFramePr>
        <p:xfrm>
          <a:off x="2908619" y="4194048"/>
          <a:ext cx="3065462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Equation" r:id="rId9" imgW="2793960" imgH="723600" progId="Equation.DSMT4">
                  <p:embed/>
                </p:oleObj>
              </mc:Choice>
              <mc:Fallback>
                <p:oleObj name="Equation" r:id="rId9" imgW="2793960" imgH="723600" progId="Equation.DSMT4">
                  <p:embed/>
                  <p:pic>
                    <p:nvPicPr>
                      <p:cNvPr id="3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8619" y="4194048"/>
                        <a:ext cx="3065462" cy="79057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12"/>
          <p:cNvSpPr>
            <a:spLocks noChangeArrowheads="1"/>
          </p:cNvSpPr>
          <p:nvPr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548461483"/>
              </p:ext>
            </p:extLst>
          </p:nvPr>
        </p:nvGraphicFramePr>
        <p:xfrm>
          <a:off x="2978150" y="5256213"/>
          <a:ext cx="3117850" cy="730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3" name="Equation" r:id="rId11" imgW="3111480" imgH="736560" progId="Equation.DSMT4">
                  <p:embed/>
                </p:oleObj>
              </mc:Choice>
              <mc:Fallback>
                <p:oleObj name="Equation" r:id="rId11" imgW="3111480" imgH="736560" progId="Equation.DSMT4">
                  <p:embed/>
                  <p:pic>
                    <p:nvPicPr>
                      <p:cNvPr id="5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78150" y="5256213"/>
                        <a:ext cx="3117850" cy="730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/>
          <p:cNvSpPr/>
          <p:nvPr/>
        </p:nvSpPr>
        <p:spPr>
          <a:xfrm>
            <a:off x="3791712" y="3549888"/>
            <a:ext cx="1901952" cy="64416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chemeClr val="tx1"/>
                </a:solidFill>
              </a:rPr>
              <a:t>Giải </a:t>
            </a:r>
          </a:p>
        </p:txBody>
      </p:sp>
    </p:spTree>
    <p:extLst>
      <p:ext uri="{BB962C8B-B14F-4D97-AF65-F5344CB8AC3E}">
        <p14:creationId xmlns:p14="http://schemas.microsoft.com/office/powerpoint/2010/main" val="535732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43712" y="428661"/>
            <a:ext cx="953414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>
                <a:solidFill>
                  <a:srgbClr val="FF0000"/>
                </a:solidFill>
              </a:rPr>
              <a:t>Quy tắc cộng hai phân số cùng mẫu</a:t>
            </a:r>
          </a:p>
          <a:p>
            <a:r>
              <a:rPr lang="en-US" sz="2800">
                <a:solidFill>
                  <a:srgbClr val="0070C0"/>
                </a:solidFill>
              </a:rPr>
              <a:t>Muốn cộng hai phân số cùng mẫu, ta cộng các tử và giữ nguyên mẫu: </a:t>
            </a: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" name="Rectangle 5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6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952669045"/>
              </p:ext>
            </p:extLst>
          </p:nvPr>
        </p:nvGraphicFramePr>
        <p:xfrm>
          <a:off x="3143250" y="1763713"/>
          <a:ext cx="2074863" cy="830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Equation" r:id="rId4" imgW="2082600" imgH="838080" progId="Equation.DSMT4">
                  <p:embed/>
                </p:oleObj>
              </mc:Choice>
              <mc:Fallback>
                <p:oleObj name="Equation" r:id="rId4" imgW="2082600" imgH="838080" progId="Equation.DSMT4">
                  <p:embed/>
                  <p:pic>
                    <p:nvPicPr>
                      <p:cNvPr id="6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1763713"/>
                        <a:ext cx="2074863" cy="830262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2"/>
          <p:cNvSpPr>
            <a:spLocks noChangeArrowheads="1"/>
          </p:cNvSpPr>
          <p:nvPr/>
        </p:nvSpPr>
        <p:spPr bwMode="auto">
          <a:xfrm>
            <a:off x="756572" y="3210029"/>
            <a:ext cx="8299579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800" b="1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ea typeface="Times New Roman" pitchFamily="18" charset="0"/>
                <a:cs typeface="Arial" pitchFamily="34" charset="0"/>
              </a:rPr>
              <a:t>Ví dụ 1 (SGK trang 15)</a:t>
            </a:r>
            <a:endParaRPr kumimoji="0" lang="en-US" sz="28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cs typeface="Arial" pitchFamily="34" charset="0"/>
            </a:endParaRPr>
          </a:p>
        </p:txBody>
      </p:sp>
      <p:graphicFrame>
        <p:nvGraphicFramePr>
          <p:cNvPr id="8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31174470"/>
              </p:ext>
            </p:extLst>
          </p:nvPr>
        </p:nvGraphicFramePr>
        <p:xfrm>
          <a:off x="876025" y="3992446"/>
          <a:ext cx="3295650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5" name="Equation" r:id="rId6" imgW="3288960" imgH="838080" progId="Equation.DSMT4">
                  <p:embed/>
                </p:oleObj>
              </mc:Choice>
              <mc:Fallback>
                <p:oleObj name="Equation" r:id="rId6" imgW="3288960" imgH="838080" progId="Equation.DSMT4">
                  <p:embed/>
                  <p:pic>
                    <p:nvPicPr>
                      <p:cNvPr id="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6025" y="3992446"/>
                        <a:ext cx="3295650" cy="8318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84938386"/>
              </p:ext>
            </p:extLst>
          </p:nvPr>
        </p:nvGraphicFramePr>
        <p:xfrm>
          <a:off x="935458" y="5124618"/>
          <a:ext cx="3536950" cy="730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6" name="Equation" r:id="rId8" imgW="3543120" imgH="736560" progId="Equation.DSMT4">
                  <p:embed/>
                </p:oleObj>
              </mc:Choice>
              <mc:Fallback>
                <p:oleObj name="Equation" r:id="rId8" imgW="3543120" imgH="736560" progId="Equation.DSMT4">
                  <p:embed/>
                  <p:pic>
                    <p:nvPicPr>
                      <p:cNvPr id="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35458" y="5124618"/>
                        <a:ext cx="3536950" cy="73025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39639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1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  <a:cs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4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UI/customUI14.xml>Trắcnghiệm20
</file>

<file path=docProps/app.xml><?xml version="1.0" encoding="utf-8"?>
<Properties xmlns="http://schemas.openxmlformats.org/officeDocument/2006/extended-properties" xmlns:vt="http://schemas.openxmlformats.org/officeDocument/2006/docPropsVTypes">
  <TotalTime>2359</TotalTime>
  <Words>1025</Words>
  <Application>Microsoft Office PowerPoint</Application>
  <PresentationFormat>Widescreen</PresentationFormat>
  <Paragraphs>199</Paragraphs>
  <Slides>28</Slides>
  <Notes>7</Notes>
  <HiddenSlides>4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4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28</vt:i4>
      </vt:variant>
    </vt:vector>
  </HeadingPairs>
  <TitlesOfParts>
    <vt:vector size="45" baseType="lpstr">
      <vt:lpstr>.VnAristote</vt:lpstr>
      <vt:lpstr>.VnTime</vt:lpstr>
      <vt:lpstr>.VnVogue</vt:lpstr>
      <vt:lpstr>Arial</vt:lpstr>
      <vt:lpstr>Calibri</vt:lpstr>
      <vt:lpstr>Candara</vt:lpstr>
      <vt:lpstr>Tahoma</vt:lpstr>
      <vt:lpstr>Times New Roman</vt:lpstr>
      <vt:lpstr>Verdana</vt:lpstr>
      <vt:lpstr>VNI-Times</vt:lpstr>
      <vt:lpstr>Wingdings</vt:lpstr>
      <vt:lpstr>Office Theme</vt:lpstr>
      <vt:lpstr>Default Design</vt:lpstr>
      <vt:lpstr>1_Office Theme</vt:lpstr>
      <vt:lpstr>2_Office Theme</vt:lpstr>
      <vt:lpstr>Equation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Windows User</cp:lastModifiedBy>
  <cp:revision>145</cp:revision>
  <dcterms:created xsi:type="dcterms:W3CDTF">2021-06-21T15:30:30Z</dcterms:created>
  <dcterms:modified xsi:type="dcterms:W3CDTF">2023-04-08T14:45:37Z</dcterms:modified>
</cp:coreProperties>
</file>