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9" r:id="rId3"/>
    <p:sldId id="376" r:id="rId4"/>
    <p:sldId id="257" r:id="rId5"/>
    <p:sldId id="318" r:id="rId6"/>
    <p:sldId id="342" r:id="rId7"/>
    <p:sldId id="267" r:id="rId8"/>
    <p:sldId id="322" r:id="rId9"/>
    <p:sldId id="307" r:id="rId10"/>
    <p:sldId id="390" r:id="rId11"/>
    <p:sldId id="276" r:id="rId12"/>
    <p:sldId id="333" r:id="rId13"/>
    <p:sldId id="277" r:id="rId14"/>
    <p:sldId id="377" r:id="rId15"/>
    <p:sldId id="352" r:id="rId16"/>
    <p:sldId id="273" r:id="rId17"/>
    <p:sldId id="349" r:id="rId18"/>
    <p:sldId id="354" r:id="rId19"/>
    <p:sldId id="278" r:id="rId20"/>
    <p:sldId id="303" r:id="rId21"/>
    <p:sldId id="338" r:id="rId22"/>
  </p:sldIdLst>
  <p:sldSz cx="18288000" cy="10287000"/>
  <p:notesSz cx="6858000" cy="9144000"/>
  <p:embeddedFontLst>
    <p:embeddedFont>
      <p:font typeface="Anton" pitchFamily="2" charset="0"/>
      <p:regular r:id="rId24"/>
    </p:embeddedFont>
    <p:embeddedFont>
      <p:font typeface="Autour One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Merriweather" panose="00000500000000000000" pitchFamily="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84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055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36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6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565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76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4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3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8" r:id="rId3"/>
    <p:sldLayoutId id="2147483671" r:id="rId4"/>
    <p:sldLayoutId id="2147483672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4" Type="http://schemas.openxmlformats.org/officeDocument/2006/relationships/image" Target="../media/image5.wmf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1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2613038"/>
            <a:ext cx="3124202" cy="2996263"/>
          </a:xfrm>
          <a:prstGeom prst="bentConnector3">
            <a:avLst>
              <a:gd name="adj1" fmla="val -36317"/>
            </a:avLst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endParaRPr lang="en-US" sz="4000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(với a, b, c, d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0 thì ta có các tỉ lệ thức: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730654" y="9254753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7270890" y="8801100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8229600" y="3086100"/>
            <a:ext cx="1674002" cy="7058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1797" y="843152"/>
            <a:ext cx="3904337" cy="1077369"/>
            <a:chOff x="-1168009" y="190500"/>
            <a:chExt cx="8523575" cy="1077369"/>
          </a:xfrm>
        </p:grpSpPr>
        <p:sp>
          <p:nvSpPr>
            <p:cNvPr id="30" name="Rectangle 29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6.11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671827"/>
            <a:ext cx="1014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Lập các tỉ lệ thức có thể được từ đẳng thức 3x = 4y (x.y ≠ 0).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  <a:blipFill>
                <a:blip r:embed="rId3"/>
                <a:stretch>
                  <a:fillRect l="-155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8201763"/>
            <a:ext cx="4648200" cy="20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536474"/>
            <a:ext cx="17953876" cy="8407625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0609" y="1638300"/>
            <a:ext cx="1584928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Hãy lập tất cả các tỉ lệ thức có thể được từ bốn số: 5; 10; 25; 50.</a:t>
            </a:r>
            <a:endParaRPr lang="en-US" sz="4000" dirty="0"/>
          </a:p>
        </p:txBody>
      </p:sp>
      <p:sp>
        <p:nvSpPr>
          <p:cNvPr id="17" name="Oval Callout 16"/>
          <p:cNvSpPr/>
          <p:nvPr/>
        </p:nvSpPr>
        <p:spPr>
          <a:xfrm>
            <a:off x="8316365" y="288029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FFFF"/>
                </a:solidFill>
              </a:rPr>
              <a:t>Giải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98517"/>
              </p:ext>
            </p:extLst>
          </p:nvPr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363043" y="1905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6.12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4152900"/>
            <a:ext cx="159641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5 . 50 = 10 . 25 (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250) 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6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>
                <a:solidFill>
                  <a:srgbClr val="FFFFFF"/>
                </a:solidFill>
              </a:rPr>
              <a:t>Giải</a:t>
            </a:r>
            <a:endParaRPr lang="en-US" sz="3800" b="1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6.13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x 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y,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: </a:t>
            </a:r>
            <a:endParaRPr lang="en-US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5+3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290909" y="4457700"/>
            <a:ext cx="2985721" cy="1366528"/>
            <a:chOff x="953744" y="4643802"/>
            <a:chExt cx="2985721" cy="1366528"/>
          </a:xfrm>
        </p:grpSpPr>
        <p:sp>
          <p:nvSpPr>
            <p:cNvPr id="16" name="Rectangle 15"/>
            <p:cNvSpPr/>
            <p:nvPr/>
          </p:nvSpPr>
          <p:spPr>
            <a:xfrm>
              <a:off x="953744" y="4949430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a) 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554763" y="4543973"/>
            <a:ext cx="4265637" cy="1146596"/>
            <a:chOff x="4298168" y="4731448"/>
            <a:chExt cx="4265637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298168" y="4950803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lang="en-US" dirty="0">
                <a:solidFill>
                  <a:srgbClr val="434343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52800" y="6086072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= 2 . 5 = 10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y = 2 . 3 = 6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  <a:blipFill>
                <a:blip r:embed="rId10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0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6.13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x 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y,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: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kumimoji="0" lang="en-US" sz="4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kumimoji="0" lang="en-US" sz="4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891659" y="6023164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1659" y="4516739"/>
            <a:ext cx="2725288" cy="1354025"/>
            <a:chOff x="3290909" y="4440258"/>
            <a:chExt cx="2725288" cy="1354025"/>
          </a:xfrm>
        </p:grpSpPr>
        <p:sp>
          <p:nvSpPr>
            <p:cNvPr id="16" name="Rectangle 15"/>
            <p:cNvSpPr/>
            <p:nvPr/>
          </p:nvSpPr>
          <p:spPr>
            <a:xfrm>
              <a:off x="3290909" y="4763328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333333"/>
                  </a:solidFill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) 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  <a:blipFill>
                  <a:blip r:embed="rId8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9=−27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4=−12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  <a:blipFill>
                <a:blip r:embed="rId9"/>
                <a:stretch>
                  <a:fillRect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153950" y="4651564"/>
            <a:ext cx="3179350" cy="1146596"/>
            <a:chOff x="6553200" y="4610100"/>
            <a:chExt cx="3179350" cy="1146596"/>
          </a:xfrm>
        </p:grpSpPr>
        <p:sp>
          <p:nvSpPr>
            <p:cNvPr id="18" name="Rectangle 17"/>
            <p:cNvSpPr/>
            <p:nvPr/>
          </p:nvSpPr>
          <p:spPr>
            <a:xfrm>
              <a:off x="6553200" y="4800361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77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448200"/>
            <a:ext cx="17953876" cy="8495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316365" y="3216133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09800" y="1143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6.16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6167" y="1710364"/>
            <a:ext cx="14347389" cy="1146596"/>
            <a:chOff x="1219200" y="1691371"/>
            <a:chExt cx="14347389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Tìm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ba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 x, y, z,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biết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rằng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:                    </a:t>
                  </a:r>
                  <a:r>
                    <a:rPr lang="en-US" sz="4000" dirty="0" err="1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n-US" sz="4000" dirty="0">
                      <a:effectLst/>
                      <a:latin typeface="+mj-lt"/>
                      <a:ea typeface="Calibri" panose="020F050202020403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=−12</m:t>
                      </m:r>
                    </m:oMath>
                  </a14:m>
                  <a:endParaRPr lang="en-US" sz="4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487"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2242246" y="4381500"/>
            <a:ext cx="1478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  <a:blipFill>
                <a:blip r:embed="rId8"/>
                <a:stretch>
                  <a:fillRect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2+2.3−3.4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3 = 9;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4 = 12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2 = 6;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6.14 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724" y="1704820"/>
            <a:ext cx="17441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395981" y="4012910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x, y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7A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7B (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x, 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&lt; y)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  <a:blipFill>
                <a:blip r:embed="rId3"/>
                <a:stretch>
                  <a:fillRect l="-123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7426" y="7289907"/>
            <a:ext cx="1523557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Theo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4000" y="8724900"/>
            <a:ext cx="1424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Như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  <a:blipFill>
                <a:blip r:embed="rId6"/>
                <a:stretch>
                  <a:fillRect l="-695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 animBg="1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9439" y="581806"/>
            <a:ext cx="1299018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19=38 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20=40 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ĐK) 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  <a:blipFill>
                <a:blip r:embed="rId3"/>
                <a:stretch>
                  <a:fillRect l="-1935" r="-1106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20−19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21051" y="6470690"/>
            <a:ext cx="1375087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6.15 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9200" y="1738848"/>
            <a:ext cx="1613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Callout 23"/>
          <p:cNvSpPr/>
          <p:nvPr/>
        </p:nvSpPr>
        <p:spPr>
          <a:xfrm>
            <a:off x="8382386" y="58914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Gọi: x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lúc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 – 10 = 5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5=45.10 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                            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bổ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sung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90 - 45 = 45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  <a:blipFill>
                <a:blip r:embed="rId3"/>
                <a:stretch>
                  <a:fillRect l="-1332" r="-1258" b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trong 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“Bài 22: Đại lượng tỉ lệ thuận”.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347"/>
              </a:buClr>
              <a:buSzPts val="3000"/>
              <a:buFont typeface="Autour One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Autour One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3695700"/>
            <a:ext cx="1759892" cy="1524000"/>
          </a:xfrm>
          <a:prstGeom prst="bentConnector3">
            <a:avLst>
              <a:gd name="adj1" fmla="val -3278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3418" y="6972300"/>
            <a:ext cx="1716992" cy="26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12617" y="3803991"/>
            <a:ext cx="15167565" cy="134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TIẾT</a:t>
            </a:r>
            <a:r>
              <a:rPr lang="nl-NL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49: BÀI LUYỆN TẬP CHUNG</a:t>
            </a:r>
            <a:endParaRPr lang="en-US" sz="62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381000" y="876300"/>
            <a:ext cx="17585564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5105400" y="228251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>
                <a:solidFill>
                  <a:srgbClr val="FF0000"/>
                </a:solidFill>
                <a:latin typeface="+mj-lt"/>
              </a:rPr>
              <a:t>NỘI DUNG BÀI HỌC</a:t>
            </a:r>
            <a:endParaRPr sz="6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73712" y="3395897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các tỉ lệ thức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1533" y="3544014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6604" y="1870645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5030898"/>
            <a:ext cx="7989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chúng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27364" y="5273814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12977" y="7350609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văn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56296" y="7514224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/>
      <p:bldP spid="2" grpId="0" animBg="1"/>
      <p:bldP spid="3" grpId="0"/>
      <p:bldP spid="26" grpId="0"/>
      <p:bldP spid="27" grpId="0" animBg="1"/>
      <p:bldP spid="28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527096" y="2334998"/>
            <a:ext cx="17953876" cy="76463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714433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4333" y="2334998"/>
            <a:ext cx="1273297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các tỉ lệ thức có thể được từ bốn số: 15; 18; 20;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153400" y="3566041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096" y="4762500"/>
            <a:ext cx="1722750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15.24 =  18.20 (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360)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554" y="5829300"/>
            <a:ext cx="1424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7" grpId="0"/>
      <p:bldP spid="19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330362" y="6815373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02065"/>
            <a:ext cx="6324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2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142335" y="248148"/>
            <a:ext cx="9601200" cy="2087495"/>
            <a:chOff x="4876800" y="1759752"/>
            <a:chExt cx="9601200" cy="2087495"/>
          </a:xfrm>
        </p:grpSpPr>
        <p:sp>
          <p:nvSpPr>
            <p:cNvPr id="8" name="Rectangle 7"/>
            <p:cNvSpPr/>
            <p:nvPr/>
          </p:nvSpPr>
          <p:spPr>
            <a:xfrm>
              <a:off x="4876800" y="2324100"/>
              <a:ext cx="9601200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40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x + y =  15</a:t>
              </a:r>
              <a:endParaRPr lang="en-US" sz="400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2912291" y="5675071"/>
            <a:ext cx="112776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3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8839200" y="258978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12291" y="4254738"/>
            <a:ext cx="5445470" cy="1290866"/>
            <a:chOff x="2460931" y="4673232"/>
            <a:chExt cx="5445470" cy="1290866"/>
          </a:xfrm>
        </p:grpSpPr>
        <p:sp>
          <p:nvSpPr>
            <p:cNvPr id="30" name="Rectangle 29"/>
            <p:cNvSpPr/>
            <p:nvPr/>
          </p:nvSpPr>
          <p:spPr>
            <a:xfrm>
              <a:off x="2460931" y="4927574"/>
              <a:ext cx="41553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12291" y="8288804"/>
            <a:ext cx="711124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= 3.3 = 9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= 3.2 = 6</a:t>
            </a:r>
            <a:endParaRPr lang="en-US" sz="38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1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1800" y="484877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8569178" y="3713985"/>
            <a:ext cx="1683043" cy="758867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rgbClr val="FFFFFF"/>
                </a:solidFill>
              </a:rPr>
              <a:t>Giải</a:t>
            </a:r>
            <a:endParaRPr lang="en-US" sz="38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945" y="1680508"/>
            <a:ext cx="1682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độ dài các cạnh của một tam giác, biết độ dài các cạnh của nó tỉ lệ với 2; 3; 4 và cạnh lớn nhất dài hơn cạnh nhỏ nhất 6 cm.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948" y="4838700"/>
            <a:ext cx="17585055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z </a:t>
            </a:r>
            <a:r>
              <a:rPr lang="pl-PL" sz="4000" dirty="0"/>
              <a:t>(cm, x, y, z</a:t>
            </a:r>
            <a:r>
              <a:rPr lang="en-US" sz="4000" dirty="0"/>
              <a:t> </a:t>
            </a:r>
            <a:r>
              <a:rPr lang="pl-PL" sz="4000" dirty="0"/>
              <a:t>&gt; 0)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262393" y="6403869"/>
            <a:ext cx="11520407" cy="2340758"/>
            <a:chOff x="3262393" y="6403869"/>
            <a:chExt cx="11520407" cy="2340758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4572000" y="6403869"/>
              <a:ext cx="10210800" cy="2340758"/>
            </a:xfrm>
            <a:prstGeom prst="wedgeRoundRectCallout">
              <a:avLst>
                <a:gd name="adj1" fmla="val -55516"/>
                <a:gd name="adj2" fmla="val -3711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262393" y="7605890"/>
              <a:ext cx="1524000" cy="103470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219700" y="6563095"/>
              <a:ext cx="9144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2; 3; 4,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 </a:t>
              </a:r>
              <a:endParaRPr lang="en-US" sz="40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06687" y="6572635"/>
            <a:ext cx="10545375" cy="2615568"/>
            <a:chOff x="5451115" y="7581900"/>
            <a:chExt cx="10545375" cy="2615568"/>
          </a:xfrm>
        </p:grpSpPr>
        <p:grpSp>
          <p:nvGrpSpPr>
            <p:cNvPr id="13" name="Group 12"/>
            <p:cNvGrpSpPr/>
            <p:nvPr/>
          </p:nvGrpSpPr>
          <p:grpSpPr>
            <a:xfrm>
              <a:off x="5451115" y="7581900"/>
              <a:ext cx="10398485" cy="2098218"/>
              <a:chOff x="5451115" y="7581900"/>
              <a:chExt cx="10398485" cy="2098218"/>
            </a:xfrm>
          </p:grpSpPr>
          <p:sp>
            <p:nvSpPr>
              <p:cNvPr id="12" name="Rounded Rectangular Callout 11"/>
              <p:cNvSpPr/>
              <p:nvPr/>
            </p:nvSpPr>
            <p:spPr>
              <a:xfrm>
                <a:off x="5451115" y="7581900"/>
                <a:ext cx="10398485" cy="2098218"/>
              </a:xfrm>
              <a:prstGeom prst="wedgeRoundRectCallout">
                <a:avLst/>
              </a:prstGeom>
              <a:solidFill>
                <a:schemeClr val="accent4">
                  <a:lumMod val="8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675552" y="7671095"/>
                <a:ext cx="10096501" cy="182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cm,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6" name="Picture 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472490" y="9162767"/>
              <a:ext cx="1524000" cy="1034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a typeface="Calibri" panose="020F0502020204030204" pitchFamily="34" charset="0"/>
                    <a:cs typeface="Arial" panose="020B0604020202020204" pitchFamily="34" charset="0"/>
                  </a:rPr>
                  <a:t>Theo đề bài,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và z – x = 6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dãy tỉ số bằng nhau, ta có: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4−2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x =  3.2 = 6; y = 3.3 = 9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z = 3.4 = 12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6cm, 9 cm 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12 cm.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  <a:blipFill>
                <a:blip r:embed="rId10"/>
                <a:stretch>
                  <a:fillRect l="-1500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143000" y="766108"/>
            <a:ext cx="1295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z </a:t>
            </a:r>
            <a:r>
              <a:rPr lang="pl-PL" sz="4000" dirty="0"/>
              <a:t>(cm, x, y, z</a:t>
            </a:r>
            <a:r>
              <a:rPr lang="en-US" sz="4000" dirty="0"/>
              <a:t> </a:t>
            </a:r>
            <a:r>
              <a:rPr lang="pl-PL" sz="4000" dirty="0"/>
              <a:t>&gt; 0)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BFB7-88D1-8F43-F25A-690DA2D1B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179BB-CD60-E659-04D6-114C04EC4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200" y="681800"/>
            <a:ext cx="16127600" cy="8187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Google Shape;2846;p57">
            <a:extLst>
              <a:ext uri="{FF2B5EF4-FFF2-40B4-BE49-F238E27FC236}">
                <a16:creationId xmlns:a16="http://schemas.microsoft.com/office/drawing/2014/main" id="{AAC633F7-5451-7D32-477C-6D95172A56CF}"/>
              </a:ext>
            </a:extLst>
          </p:cNvPr>
          <p:cNvSpPr txBox="1">
            <a:spLocks/>
          </p:cNvSpPr>
          <p:nvPr/>
        </p:nvSpPr>
        <p:spPr>
          <a:xfrm>
            <a:off x="1295400" y="2400300"/>
            <a:ext cx="16127600" cy="518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None/>
              <a:defRPr sz="4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None/>
              <a:defRPr sz="4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None/>
              <a:defRPr sz="4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None/>
              <a:defRPr sz="4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None/>
              <a:defRPr sz="4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None/>
              <a:defRPr sz="4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None/>
              <a:defRPr sz="4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None/>
              <a:defRPr sz="4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None/>
              <a:defRPr sz="4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vi-VN" sz="10000" kern="0" dirty="0">
                <a:latin typeface="+mj-lt"/>
              </a:rPr>
              <a:t>             </a:t>
            </a:r>
            <a:r>
              <a:rPr lang="en-US" sz="10000" kern="0" dirty="0"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46623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1377</Words>
  <Application>Microsoft Office PowerPoint</Application>
  <PresentationFormat>Custom</PresentationFormat>
  <Paragraphs>136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Merriweather</vt:lpstr>
      <vt:lpstr>Merriweather Black</vt:lpstr>
      <vt:lpstr>Times New Roman</vt:lpstr>
      <vt:lpstr>Calibri</vt:lpstr>
      <vt:lpstr>Arial</vt:lpstr>
      <vt:lpstr>Spectral</vt:lpstr>
      <vt:lpstr>Cambria Math</vt:lpstr>
      <vt:lpstr>Symbol</vt:lpstr>
      <vt:lpstr>Anton</vt:lpstr>
      <vt:lpstr>Autour One</vt:lpstr>
      <vt:lpstr>Office Theme</vt:lpstr>
      <vt:lpstr>Graph Paper Style Thesis by Slidesgo</vt:lpstr>
      <vt:lpstr>Equation</vt:lpstr>
      <vt:lpstr>PowerPoint Presentation</vt:lpstr>
      <vt:lpstr>PowerPoint Presentation</vt:lpstr>
      <vt:lpstr>PowerPoint Presentation</vt:lpstr>
      <vt:lpstr>NỘI DUNG BÀI HỌC</vt:lpstr>
      <vt:lpstr>Ví dụ 1 (SGK – tr10)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nguyen hoa</cp:lastModifiedBy>
  <cp:revision>106</cp:revision>
  <dcterms:created xsi:type="dcterms:W3CDTF">2006-08-16T00:00:00Z</dcterms:created>
  <dcterms:modified xsi:type="dcterms:W3CDTF">2023-02-02T12:35:40Z</dcterms:modified>
  <dc:identifier>DAFOn_7ZoxE</dc:identifier>
</cp:coreProperties>
</file>