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32" r:id="rId2"/>
    <p:sldId id="290" r:id="rId3"/>
    <p:sldId id="308" r:id="rId4"/>
    <p:sldId id="310" r:id="rId5"/>
    <p:sldId id="311" r:id="rId6"/>
    <p:sldId id="312" r:id="rId7"/>
    <p:sldId id="333" r:id="rId8"/>
    <p:sldId id="304" r:id="rId9"/>
    <p:sldId id="305" r:id="rId10"/>
    <p:sldId id="325" r:id="rId11"/>
    <p:sldId id="331" r:id="rId12"/>
    <p:sldId id="298" r:id="rId1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0000FF"/>
    <a:srgbClr val="FFFFCC"/>
    <a:srgbClr val="FFCCFF"/>
    <a:srgbClr val="FFFF00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0" autoAdjust="0"/>
    <p:restoredTop sz="91116" autoAdjust="0"/>
  </p:normalViewPr>
  <p:slideViewPr>
    <p:cSldViewPr>
      <p:cViewPr varScale="1">
        <p:scale>
          <a:sx n="58" d="100"/>
          <a:sy n="58" d="100"/>
        </p:scale>
        <p:origin x="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E32FBFE-2087-44FC-B9B5-D3631757A7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C29C094-ACFD-40FA-BDEA-9E2FFECF6F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58ED6F69-F33D-40B4-A350-C71DEA48D7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CE52CEAC-00CC-432E-8E02-30A269B001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anose="020B7200000000000000" pitchFamily="34" charset="0"/>
              </a:defRPr>
            </a:lvl1pPr>
          </a:lstStyle>
          <a:p>
            <a:fld id="{AAD225F2-9FCE-4CF0-949D-B17F6E19CF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6FF316D-D93C-4469-9010-FAC0EFE3A9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39DF5D9-3D0A-4FA4-8EDD-18CC01DCED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11D5E37-13C3-4945-B7A3-F7F9B1F46E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F47CFA9-D572-408C-868A-3C2D72365E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2B3675A8-5A2C-47DC-AD3D-326EB6FB59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5919E209-DFD3-465C-B658-1828EAAE0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727D1717-DD19-4A2C-A91F-E0142CE63E7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E923171-7411-4CDF-B1A9-17D2D3729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B8F4A6-B25C-4613-8AC2-A38F402376A9}" type="slidenum">
              <a:rPr lang="en-US" altLang="vi-VN">
                <a:cs typeface="Arial" panose="020B0604020202020204" pitchFamily="34" charset="0"/>
              </a:rPr>
              <a:pPr eaLnBrk="1" hangingPunct="1"/>
              <a:t>1</a:t>
            </a:fld>
            <a:endParaRPr lang="en-US" altLang="vi-VN"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8A96BA0-7EA0-4AF1-853A-45CBA88DD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E5C9DA5-8FA8-454D-BCAC-8E7FAD901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071CD7-95F3-43B2-8ACA-318431BF2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A99320-302D-47E8-AC07-A9EBE4A11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BB8D2F-74C9-49A5-BA2D-F534AEDCD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A815F-B3F0-4845-98E2-38F6C0BC0A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02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44F49-D424-4A2F-9466-53F5D671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48709-7019-42FA-A058-72C49D090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F44FF7-9A2C-4AFC-A339-3389CED3B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54460-2C3C-4B41-860D-AFB21A20C8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39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55119E-61BD-47A6-8BBC-2BC349B06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0B51B-469D-4B4B-A9DC-E0ADF1436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AFA072-E90D-4A54-B8A2-867D1DED5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4C4A9-829D-4DDE-B44F-03300420E1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437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FC8F8A-66BD-4FD7-A337-17A050585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A3181E-2C86-4D47-8592-320C12704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F7DCE5-4C86-4A52-BE7F-9B371DD36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ADCFE-AB9B-405D-96B6-98A1528A02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746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1C9F0B-5AE1-4906-A349-57F41F430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9A3E4B-5478-4AF4-8EFF-F81C4787A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670685-E896-454D-B795-94A17F7B2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18B1C-E990-4568-AA7F-A3D221203AD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93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B23BC5-CC5D-4569-9849-4BA6444EC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2598E4-9D60-4D90-9E0A-DCE0ACC29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28C8824-1C23-4D40-B168-1BB9D8744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7D5B6-11BE-47E5-AA28-495C4F466A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53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43F4F0-966F-4315-B1DC-A627A3BC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AE3E8F-9576-415F-BC8F-E9455C7A1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5E57A-C9FD-4979-93B6-B04A11334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1CBCC-6B20-41A8-8F4D-03535B77D8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426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72D901-770E-4722-9BB5-8B120ED4E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2236E-7C90-4755-8E04-B06C765E7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5D27F-CBF4-479C-8267-890D6C7ED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4B776-247E-4991-A9C2-B65A518B12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59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FFEA9-9B2C-4010-A6AE-6047A63FC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43851-747B-4692-988F-FE9C34142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D3162-1633-4B9E-831B-1E46F210E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3CFDF-A8D4-4B7C-A6BD-C79FACBB5D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30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8DE967-5E52-4F1C-9EFC-2474620F1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8A14FA-92AF-4E82-B795-FF59EA6DB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4CF411-66DB-4785-AE36-76437806E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3DDB6-596E-4C24-AE44-E166F13011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977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14B1B6-4143-43CB-9320-18EF17E78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F15A1-0994-402D-B9F6-10AFB6D4E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7AC174-E282-4203-BAC2-2BCDB83A2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BB927-81A3-4AF2-B19C-B162B07FF5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112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B42C42-0F6D-494F-8F6B-FAAE937DB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50A1D8-A2E9-4AFB-8A48-A5E3F5104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C2FD2D-D5C3-46D4-A90B-D6A2311A9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A3F66-A871-4CBD-AF5B-C3B2DC1C7B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49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7D0CB-B0BA-4483-B5CC-AB3FB7508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9E73A-F8CF-4BE6-BE2C-897B2FF5D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88BF3-458E-45FD-831E-122C9B871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7853C-F1CB-40A5-A308-497C88C741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022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4DDD-6750-4A22-AB46-DBC0456F0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00CBB-277F-41F4-8D05-43B18835E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A1BA0-AF7D-4E19-80B4-7FA524A80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E13EB-7ADE-40B7-A7F6-47CA588DA6D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059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5188712-DA13-4EC9-ADC2-061AE3D5E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9AB0520-A484-43F8-9DA7-F9FCCC28C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36799773-0CAC-4B72-B98C-5B926C0CD2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796A3316-8DD0-477F-9920-42E9502033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E8677DF8-CB53-48EE-8EAA-08918D2CA0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709BA6-D04B-405A-B960-44DF79EBE5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video" Target="NULL" TargetMode="External"/><Relationship Id="rId1" Type="http://schemas.openxmlformats.org/officeDocument/2006/relationships/audio" Target="file:///D:\GIAO%20AN\CTHT\GA%20PPT\Toan%207\GVG\HeartAndSoul-KennyG_pgr7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6.png"/><Relationship Id="rId7" Type="http://schemas.openxmlformats.org/officeDocument/2006/relationships/image" Target="../media/image46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7.wmf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3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31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15.bin"/><Relationship Id="rId8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10" Type="http://schemas.openxmlformats.org/officeDocument/2006/relationships/image" Target="../media/image27.gi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gi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7.gif"/><Relationship Id="rId5" Type="http://schemas.openxmlformats.org/officeDocument/2006/relationships/image" Target="../media/image30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rtAndSoul-KennyG_pgr7.mp3">
            <a:hlinkClick r:id="" action="ppaction://media"/>
            <a:extLst>
              <a:ext uri="{FF2B5EF4-FFF2-40B4-BE49-F238E27FC236}">
                <a16:creationId xmlns:a16="http://schemas.microsoft.com/office/drawing/2014/main" id="{E9C04964-5BC0-4316-BF70-72B8E3B25E5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6269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1 (2)">
            <a:extLst>
              <a:ext uri="{FF2B5EF4-FFF2-40B4-BE49-F238E27FC236}">
                <a16:creationId xmlns:a16="http://schemas.microsoft.com/office/drawing/2014/main" id="{935741D7-602B-49CD-8E04-941638D9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232901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E98B0074-E3AC-41AC-8F3A-B3EABCB0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822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i="1">
                <a:solidFill>
                  <a:srgbClr val="0000FF"/>
                </a:solidFill>
                <a:cs typeface="Arial" panose="020B0604020202020204" pitchFamily="34" charset="0"/>
              </a:rPr>
              <a:t>Các thầy cô giáo và các em  học sinh </a:t>
            </a:r>
          </a:p>
          <a:p>
            <a:pPr algn="ctr" eaLnBrk="1" hangingPunct="1"/>
            <a:r>
              <a:rPr lang="en-US" altLang="vi-VN" sz="3000" b="1" i="1">
                <a:solidFill>
                  <a:srgbClr val="0000FF"/>
                </a:solidFill>
                <a:cs typeface="Arial" panose="020B0604020202020204" pitchFamily="34" charset="0"/>
              </a:rPr>
              <a:t>về dự tiết học Toán 9</a:t>
            </a:r>
            <a:endParaRPr lang="en-US" altLang="vi-VN" sz="30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vi-VN" sz="3000" b="1">
                <a:solidFill>
                  <a:srgbClr val="0000FF"/>
                </a:solidFill>
                <a:cs typeface="Arial" panose="020B0604020202020204" pitchFamily="34" charset="0"/>
              </a:rPr>
              <a:t>****Lớp 9A2****</a:t>
            </a:r>
          </a:p>
        </p:txBody>
      </p:sp>
      <p:sp>
        <p:nvSpPr>
          <p:cNvPr id="10245" name="WordArt 6">
            <a:extLst>
              <a:ext uri="{FF2B5EF4-FFF2-40B4-BE49-F238E27FC236}">
                <a16:creationId xmlns:a16="http://schemas.microsoft.com/office/drawing/2014/main" id="{3394F427-3B25-4B74-827A-3C2ECBBD1D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563" y="346075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Tả Thanh Oai</a:t>
            </a:r>
          </a:p>
        </p:txBody>
      </p:sp>
      <p:pic>
        <p:nvPicPr>
          <p:cNvPr id="10246" name="Picture 7" descr="BAR">
            <a:extLst>
              <a:ext uri="{FF2B5EF4-FFF2-40B4-BE49-F238E27FC236}">
                <a16:creationId xmlns:a16="http://schemas.microsoft.com/office/drawing/2014/main" id="{32305DD9-E764-487A-B898-05D8418C7CC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731838"/>
            <a:ext cx="5715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SPARKLES">
            <a:extLst>
              <a:ext uri="{FF2B5EF4-FFF2-40B4-BE49-F238E27FC236}">
                <a16:creationId xmlns:a16="http://schemas.microsoft.com/office/drawing/2014/main" id="{F68C6614-DF05-43A0-AA2A-423682D324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15224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SPARKLES">
            <a:extLst>
              <a:ext uri="{FF2B5EF4-FFF2-40B4-BE49-F238E27FC236}">
                <a16:creationId xmlns:a16="http://schemas.microsoft.com/office/drawing/2014/main" id="{C9CAE925-A48F-4107-ABBD-8ECE3E686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2779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SPARKLES">
            <a:extLst>
              <a:ext uri="{FF2B5EF4-FFF2-40B4-BE49-F238E27FC236}">
                <a16:creationId xmlns:a16="http://schemas.microsoft.com/office/drawing/2014/main" id="{8678E4E0-4B3B-46F0-AF71-AAC5E077C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2779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SPARKLES">
            <a:extLst>
              <a:ext uri="{FF2B5EF4-FFF2-40B4-BE49-F238E27FC236}">
                <a16:creationId xmlns:a16="http://schemas.microsoft.com/office/drawing/2014/main" id="{F138EB43-D39C-4889-9CFE-ACB5B470E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2779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SPARKLES">
            <a:extLst>
              <a:ext uri="{FF2B5EF4-FFF2-40B4-BE49-F238E27FC236}">
                <a16:creationId xmlns:a16="http://schemas.microsoft.com/office/drawing/2014/main" id="{06566F08-A79B-4F9D-9321-97F58F5BA6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8275"/>
            <a:ext cx="12779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SPARKLES">
            <a:extLst>
              <a:ext uri="{FF2B5EF4-FFF2-40B4-BE49-F238E27FC236}">
                <a16:creationId xmlns:a16="http://schemas.microsoft.com/office/drawing/2014/main" id="{E2F6BC02-C8C9-4C9A-B5FE-687C109B6C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2779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4" descr="SPARKLES">
            <a:extLst>
              <a:ext uri="{FF2B5EF4-FFF2-40B4-BE49-F238E27FC236}">
                <a16:creationId xmlns:a16="http://schemas.microsoft.com/office/drawing/2014/main" id="{4EC5B3A6-60D8-4CF8-A2FA-34C37D588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5248275"/>
            <a:ext cx="12779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5" descr="SPARKLES">
            <a:extLst>
              <a:ext uri="{FF2B5EF4-FFF2-40B4-BE49-F238E27FC236}">
                <a16:creationId xmlns:a16="http://schemas.microsoft.com/office/drawing/2014/main" id="{5CA09F0C-987C-473E-8192-FFC7ACB67D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5695950"/>
            <a:ext cx="1028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6" descr="SPARKLES">
            <a:extLst>
              <a:ext uri="{FF2B5EF4-FFF2-40B4-BE49-F238E27FC236}">
                <a16:creationId xmlns:a16="http://schemas.microsoft.com/office/drawing/2014/main" id="{9D943402-3DE3-4773-88A2-E3A48387E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950" y="5695950"/>
            <a:ext cx="1028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 descr="SPARKLES">
            <a:extLst>
              <a:ext uri="{FF2B5EF4-FFF2-40B4-BE49-F238E27FC236}">
                <a16:creationId xmlns:a16="http://schemas.microsoft.com/office/drawing/2014/main" id="{904A8E71-CA72-4D3A-AD64-30666EC5F7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552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8" descr="SPARKLES">
            <a:extLst>
              <a:ext uri="{FF2B5EF4-FFF2-40B4-BE49-F238E27FC236}">
                <a16:creationId xmlns:a16="http://schemas.microsoft.com/office/drawing/2014/main" id="{D194B69F-FC4F-469A-8A46-2A0521E2B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93675"/>
            <a:ext cx="552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9" descr="SPARKLES">
            <a:extLst>
              <a:ext uri="{FF2B5EF4-FFF2-40B4-BE49-F238E27FC236}">
                <a16:creationId xmlns:a16="http://schemas.microsoft.com/office/drawing/2014/main" id="{485500C4-B6D5-441C-82CD-7C3045A66A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552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5" descr="MCj03551430000[1]">
            <a:extLst>
              <a:ext uri="{FF2B5EF4-FFF2-40B4-BE49-F238E27FC236}">
                <a16:creationId xmlns:a16="http://schemas.microsoft.com/office/drawing/2014/main" id="{80FE627D-7FE9-491D-8BDD-EC479B39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0"/>
            <a:ext cx="1925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WordArt 4" descr="90%">
            <a:extLst>
              <a:ext uri="{FF2B5EF4-FFF2-40B4-BE49-F238E27FC236}">
                <a16:creationId xmlns:a16="http://schemas.microsoft.com/office/drawing/2014/main" id="{218A2EB6-3159-42A0-8F39-A23D8FB579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7952" y="1449737"/>
            <a:ext cx="74676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331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pattFill prst="pct90">
                  <a:fgClr>
                    <a:srgbClr val="339966"/>
                  </a:fgClr>
                  <a:bgClr>
                    <a:srgbClr val="FFFFFF"/>
                  </a:bgClr>
                </a:pattFill>
                <a:latin typeface="+mj-lt"/>
              </a:rPr>
              <a:t>NHIỆT LIỆT CHÀO MỪNG</a:t>
            </a:r>
            <a:endParaRPr lang="vi-VN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pattFill prst="pct90">
                <a:fgClr>
                  <a:srgbClr val="339966"/>
                </a:fgClr>
                <a:bgClr>
                  <a:srgbClr val="FFFFFF"/>
                </a:bgClr>
              </a:pattFill>
              <a:latin typeface="Tiffany"/>
            </a:endParaRPr>
          </a:p>
        </p:txBody>
      </p:sp>
      <p:pic>
        <p:nvPicPr>
          <p:cNvPr id="4" name="Picture 3">
            <a:hlinkClick r:id="" action="ppaction://media"/>
            <a:extLst>
              <a:ext uri="{FF2B5EF4-FFF2-40B4-BE49-F238E27FC236}">
                <a16:creationId xmlns:a16="http://schemas.microsoft.com/office/drawing/2014/main" id="{05175F44-5C4C-4D61-B297-A96130990D3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188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6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6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83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>
            <a:extLst>
              <a:ext uri="{FF2B5EF4-FFF2-40B4-BE49-F238E27FC236}">
                <a16:creationId xmlns:a16="http://schemas.microsoft.com/office/drawing/2014/main" id="{B3A90B0D-7C3F-4338-BEFD-0A5530737CFF}"/>
              </a:ext>
            </a:extLst>
          </p:cNvPr>
          <p:cNvSpPr>
            <a:spLocks noChangeArrowheads="1"/>
          </p:cNvSpPr>
          <p:nvPr/>
        </p:nvSpPr>
        <p:spPr bwMode="auto">
          <a:xfrm rot="7599161">
            <a:off x="5904707" y="1161256"/>
            <a:ext cx="2160588" cy="3076575"/>
          </a:xfrm>
          <a:prstGeom prst="rtTriangle">
            <a:avLst/>
          </a:prstGeom>
          <a:solidFill>
            <a:schemeClr val="bg1"/>
          </a:solidFill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81463B29-0856-4F0E-BB7F-457DA9EDD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4876800" cy="269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       Cho hình vẽ sau:</a:t>
            </a:r>
          </a:p>
          <a:p>
            <a:pPr>
              <a:spcBef>
                <a:spcPts val="600"/>
              </a:spcBef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Hãy tính độ dài: 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AC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BC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Phân giác BD của góc B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DC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31FD24B0-3249-46E5-A3BC-3DF110BA0CA0}"/>
              </a:ext>
            </a:extLst>
          </p:cNvPr>
          <p:cNvSpPr>
            <a:spLocks noChangeArrowheads="1"/>
          </p:cNvSpPr>
          <p:nvPr/>
        </p:nvSpPr>
        <p:spPr bwMode="auto">
          <a:xfrm rot="-3180512">
            <a:off x="6294438" y="960438"/>
            <a:ext cx="228600" cy="228600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1C24E7CA-F2D3-4D2D-B00E-CD4CCA4D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A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654E2E08-E0F3-4528-8D48-7B2D953C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81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B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D1CC5323-E075-48AE-B579-EB497165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819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C</a:t>
            </a:r>
          </a:p>
        </p:txBody>
      </p:sp>
      <p:sp>
        <p:nvSpPr>
          <p:cNvPr id="22544" name="Arc 16">
            <a:extLst>
              <a:ext uri="{FF2B5EF4-FFF2-40B4-BE49-F238E27FC236}">
                <a16:creationId xmlns:a16="http://schemas.microsoft.com/office/drawing/2014/main" id="{5D131B9B-B9DC-4AF1-BA89-5D5B74F1239F}"/>
              </a:ext>
            </a:extLst>
          </p:cNvPr>
          <p:cNvSpPr>
            <a:spLocks/>
          </p:cNvSpPr>
          <p:nvPr/>
        </p:nvSpPr>
        <p:spPr bwMode="auto">
          <a:xfrm rot="-8363776">
            <a:off x="8388350" y="2574925"/>
            <a:ext cx="431800" cy="195263"/>
          </a:xfrm>
          <a:custGeom>
            <a:avLst/>
            <a:gdLst>
              <a:gd name="T0" fmla="*/ 2147483647 w 21600"/>
              <a:gd name="T1" fmla="*/ 0 h 19735"/>
              <a:gd name="T2" fmla="*/ 2147483647 w 21600"/>
              <a:gd name="T3" fmla="*/ 2147483647 h 19735"/>
              <a:gd name="T4" fmla="*/ 0 w 21600"/>
              <a:gd name="T5" fmla="*/ 2147483647 h 19735"/>
              <a:gd name="T6" fmla="*/ 0 60000 65536"/>
              <a:gd name="T7" fmla="*/ 0 60000 65536"/>
              <a:gd name="T8" fmla="*/ 0 60000 65536"/>
              <a:gd name="T9" fmla="*/ 0 w 21600"/>
              <a:gd name="T10" fmla="*/ 0 h 19735"/>
              <a:gd name="T11" fmla="*/ 21600 w 21600"/>
              <a:gd name="T12" fmla="*/ 19735 h 19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735" fill="none" extrusionOk="0">
                <a:moveTo>
                  <a:pt x="10242" y="0"/>
                </a:moveTo>
                <a:cubicBezTo>
                  <a:pt x="17238" y="3767"/>
                  <a:pt x="21600" y="11071"/>
                  <a:pt x="21600" y="19017"/>
                </a:cubicBezTo>
                <a:cubicBezTo>
                  <a:pt x="21600" y="19256"/>
                  <a:pt x="21596" y="19495"/>
                  <a:pt x="21588" y="19735"/>
                </a:cubicBezTo>
              </a:path>
              <a:path w="21600" h="19735" stroke="0" extrusionOk="0">
                <a:moveTo>
                  <a:pt x="10242" y="0"/>
                </a:moveTo>
                <a:cubicBezTo>
                  <a:pt x="17238" y="3767"/>
                  <a:pt x="21600" y="11071"/>
                  <a:pt x="21600" y="19017"/>
                </a:cubicBezTo>
                <a:cubicBezTo>
                  <a:pt x="21600" y="19256"/>
                  <a:pt x="21596" y="19495"/>
                  <a:pt x="21588" y="19735"/>
                </a:cubicBezTo>
                <a:lnTo>
                  <a:pt x="0" y="19017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1902AF25-D962-4D1E-AED7-2E1A3143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379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40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9DF98483-668C-4CF7-8EB1-CC1DB52A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2379663"/>
            <a:ext cx="473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800" b="1"/>
              <a:t>0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F5F86976-030C-4D10-8696-5504914F390E}"/>
              </a:ext>
            </a:extLst>
          </p:cNvPr>
          <p:cNvSpPr txBox="1">
            <a:spLocks noChangeArrowheads="1"/>
          </p:cNvSpPr>
          <p:nvPr/>
        </p:nvSpPr>
        <p:spPr bwMode="auto">
          <a:xfrm rot="-3107469">
            <a:off x="4966494" y="1450182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21 (cm)</a:t>
            </a:r>
          </a:p>
        </p:txBody>
      </p:sp>
      <p:sp>
        <p:nvSpPr>
          <p:cNvPr id="22555" name="Text Box 27">
            <a:extLst>
              <a:ext uri="{FF2B5EF4-FFF2-40B4-BE49-F238E27FC236}">
                <a16:creationId xmlns:a16="http://schemas.microsoft.com/office/drawing/2014/main" id="{EC38E11C-54FF-431B-A7C7-9F0AD511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338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   a) Áp dụng TSLG trong </a:t>
            </a:r>
            <a:r>
              <a:rPr lang="en-US" altLang="vi-VN" sz="2000">
                <a:sym typeface="Wingdings 3" panose="05040102010807070707" pitchFamily="18" charset="2"/>
              </a:rPr>
              <a:t>ABC vuông tại A, ta có: </a:t>
            </a:r>
          </a:p>
        </p:txBody>
      </p:sp>
      <p:sp>
        <p:nvSpPr>
          <p:cNvPr id="22556" name="Text Box 28">
            <a:extLst>
              <a:ext uri="{FF2B5EF4-FFF2-40B4-BE49-F238E27FC236}">
                <a16:creationId xmlns:a16="http://schemas.microsoft.com/office/drawing/2014/main" id="{7A5EF54D-5E53-441C-AF12-5043EC34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3588"/>
            <a:ext cx="3581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AC = AB . cot C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      = 21 . cot 40</a:t>
            </a:r>
            <a:r>
              <a:rPr lang="en-US" altLang="vi-VN" sz="2000" baseline="30000">
                <a:sym typeface="Wingdings 3" panose="05040102010807070707" pitchFamily="18" charset="2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000" baseline="30000">
              <a:sym typeface="Wingdings 3" panose="05040102010807070707" pitchFamily="18" charset="2"/>
            </a:endParaRPr>
          </a:p>
        </p:txBody>
      </p:sp>
      <p:sp>
        <p:nvSpPr>
          <p:cNvPr id="6161" name="Rectangle 31">
            <a:extLst>
              <a:ext uri="{FF2B5EF4-FFF2-40B4-BE49-F238E27FC236}">
                <a16:creationId xmlns:a16="http://schemas.microsoft.com/office/drawing/2014/main" id="{64BF5B52-8920-4CD6-912E-417273336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62" name="Rectangle 42">
            <a:extLst>
              <a:ext uri="{FF2B5EF4-FFF2-40B4-BE49-F238E27FC236}">
                <a16:creationId xmlns:a16="http://schemas.microsoft.com/office/drawing/2014/main" id="{C09B7F7B-73E0-44DE-8714-6B4122B2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88" name="Text Box 60">
            <a:extLst>
              <a:ext uri="{FF2B5EF4-FFF2-40B4-BE49-F238E27FC236}">
                <a16:creationId xmlns:a16="http://schemas.microsoft.com/office/drawing/2014/main" id="{B03B556F-3138-4C1F-A6BB-A804711B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3735388"/>
            <a:ext cx="429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  b) Áp dụng TSLG trong </a:t>
            </a:r>
            <a:r>
              <a:rPr lang="en-US" altLang="vi-VN" sz="2000">
                <a:sym typeface="Wingdings 3" panose="05040102010807070707" pitchFamily="18" charset="2"/>
              </a:rPr>
              <a:t>ABC vuông tại A, ta có: </a:t>
            </a:r>
          </a:p>
        </p:txBody>
      </p:sp>
      <p:sp>
        <p:nvSpPr>
          <p:cNvPr id="22589" name="Text Box 61">
            <a:extLst>
              <a:ext uri="{FF2B5EF4-FFF2-40B4-BE49-F238E27FC236}">
                <a16:creationId xmlns:a16="http://schemas.microsoft.com/office/drawing/2014/main" id="{C415C0D1-36B8-424C-BEC2-DBC76103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49775"/>
            <a:ext cx="3581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AB = BC . sin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=&gt; BC =           </a:t>
            </a:r>
          </a:p>
        </p:txBody>
      </p:sp>
      <p:sp>
        <p:nvSpPr>
          <p:cNvPr id="6165" name="Rectangle 78">
            <a:extLst>
              <a:ext uri="{FF2B5EF4-FFF2-40B4-BE49-F238E27FC236}">
                <a16:creationId xmlns:a16="http://schemas.microsoft.com/office/drawing/2014/main" id="{B2F28A91-9125-4FE5-87A4-31E295AE3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66" name="Rectangle 91">
            <a:extLst>
              <a:ext uri="{FF2B5EF4-FFF2-40B4-BE49-F238E27FC236}">
                <a16:creationId xmlns:a16="http://schemas.microsoft.com/office/drawing/2014/main" id="{C41DD97F-BE53-4D08-A942-418CB7216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67" name="Text Box 28">
            <a:extLst>
              <a:ext uri="{FF2B5EF4-FFF2-40B4-BE49-F238E27FC236}">
                <a16:creationId xmlns:a16="http://schemas.microsoft.com/office/drawing/2014/main" id="{6A8D2036-2EF2-4903-A31D-6179F05A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2. </a:t>
            </a:r>
            <a:r>
              <a:rPr lang="en-US" altLang="vi-VN" sz="2400" u="sng"/>
              <a:t>Bài tập áp dụng</a:t>
            </a:r>
          </a:p>
        </p:txBody>
      </p:sp>
      <p:graphicFrame>
        <p:nvGraphicFramePr>
          <p:cNvPr id="47" name="Object 41">
            <a:extLst>
              <a:ext uri="{FF2B5EF4-FFF2-40B4-BE49-F238E27FC236}">
                <a16:creationId xmlns:a16="http://schemas.microsoft.com/office/drawing/2014/main" id="{0E8E1901-5954-4BC1-A8D7-966128A94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2538" y="5529263"/>
          <a:ext cx="16002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15640" progId="Equation.DSMT4">
                  <p:embed/>
                </p:oleObj>
              </mc:Choice>
              <mc:Fallback>
                <p:oleObj name="Equation" r:id="rId3" imgW="876240" imgH="2156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5529263"/>
                        <a:ext cx="16002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2">
            <a:extLst>
              <a:ext uri="{FF2B5EF4-FFF2-40B4-BE49-F238E27FC236}">
                <a16:creationId xmlns:a16="http://schemas.microsoft.com/office/drawing/2014/main" id="{F36F6E6C-3539-44AD-97C3-2CDDBB913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838" y="4878388"/>
          <a:ext cx="2189162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876240" progId="Equation.DSMT4">
                  <p:embed/>
                </p:oleObj>
              </mc:Choice>
              <mc:Fallback>
                <p:oleObj name="Equation" r:id="rId5" imgW="1536480" imgH="8762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878388"/>
                        <a:ext cx="2189162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AA0FE5-745B-4C9F-9DCA-E7378920DCF7}"/>
              </a:ext>
            </a:extLst>
          </p:cNvPr>
          <p:cNvCxnSpPr/>
          <p:nvPr/>
        </p:nvCxnSpPr>
        <p:spPr>
          <a:xfrm rot="5400000">
            <a:off x="2781301" y="5067300"/>
            <a:ext cx="3581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  <p:bldP spid="22536" grpId="0" animBg="1"/>
      <p:bldP spid="22537" grpId="0"/>
      <p:bldP spid="22538" grpId="0"/>
      <p:bldP spid="22539" grpId="0"/>
      <p:bldP spid="22544" grpId="0" animBg="1"/>
      <p:bldP spid="22545" grpId="0"/>
      <p:bldP spid="22546" grpId="0"/>
      <p:bldP spid="22547" grpId="0"/>
      <p:bldP spid="22555" grpId="0"/>
      <p:bldP spid="22556" grpId="0"/>
      <p:bldP spid="22588" grpId="0"/>
      <p:bldP spid="225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5">
            <a:extLst>
              <a:ext uri="{FF2B5EF4-FFF2-40B4-BE49-F238E27FC236}">
                <a16:creationId xmlns:a16="http://schemas.microsoft.com/office/drawing/2014/main" id="{729A22A6-8C2F-4C6D-A5BC-6829EA590E34}"/>
              </a:ext>
            </a:extLst>
          </p:cNvPr>
          <p:cNvSpPr>
            <a:spLocks noChangeArrowheads="1"/>
          </p:cNvSpPr>
          <p:nvPr/>
        </p:nvSpPr>
        <p:spPr bwMode="auto">
          <a:xfrm rot="7599161">
            <a:off x="5904707" y="1161256"/>
            <a:ext cx="2160588" cy="3076575"/>
          </a:xfrm>
          <a:prstGeom prst="rtTriangle">
            <a:avLst/>
          </a:prstGeom>
          <a:solidFill>
            <a:schemeClr val="bg1"/>
          </a:solidFill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96865EFD-3359-4C4F-AC26-EDA5C551B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4876800" cy="269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       Cho hình vẽ sau:</a:t>
            </a:r>
          </a:p>
          <a:p>
            <a:pPr>
              <a:spcBef>
                <a:spcPts val="600"/>
              </a:spcBef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Hãy tính độ dài: 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AC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BC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Phân giác BD của góc B</a:t>
            </a:r>
          </a:p>
          <a:p>
            <a:pPr marL="457200" indent="-457200">
              <a:spcBef>
                <a:spcPts val="600"/>
              </a:spcBef>
              <a:buFontTx/>
              <a:buAutoNum type="alphaLcParenR"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DC</a:t>
            </a:r>
          </a:p>
        </p:txBody>
      </p:sp>
      <p:sp>
        <p:nvSpPr>
          <p:cNvPr id="7177" name="Rectangle 8">
            <a:extLst>
              <a:ext uri="{FF2B5EF4-FFF2-40B4-BE49-F238E27FC236}">
                <a16:creationId xmlns:a16="http://schemas.microsoft.com/office/drawing/2014/main" id="{A1D0905C-AEA1-4992-8D3A-BA0D00B7BB0C}"/>
              </a:ext>
            </a:extLst>
          </p:cNvPr>
          <p:cNvSpPr>
            <a:spLocks noChangeArrowheads="1"/>
          </p:cNvSpPr>
          <p:nvPr/>
        </p:nvSpPr>
        <p:spPr bwMode="auto">
          <a:xfrm rot="-3180512">
            <a:off x="6294438" y="960438"/>
            <a:ext cx="228600" cy="228600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8" name="Text Box 9">
            <a:extLst>
              <a:ext uri="{FF2B5EF4-FFF2-40B4-BE49-F238E27FC236}">
                <a16:creationId xmlns:a16="http://schemas.microsoft.com/office/drawing/2014/main" id="{32E6D636-A163-4F94-B210-B6CC5E404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A</a:t>
            </a:r>
          </a:p>
        </p:txBody>
      </p:sp>
      <p:sp>
        <p:nvSpPr>
          <p:cNvPr id="7179" name="Text Box 10">
            <a:extLst>
              <a:ext uri="{FF2B5EF4-FFF2-40B4-BE49-F238E27FC236}">
                <a16:creationId xmlns:a16="http://schemas.microsoft.com/office/drawing/2014/main" id="{336052C4-513C-49DC-A91B-994AAAFD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81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B</a:t>
            </a:r>
          </a:p>
        </p:txBody>
      </p:sp>
      <p:sp>
        <p:nvSpPr>
          <p:cNvPr id="7180" name="Text Box 11">
            <a:extLst>
              <a:ext uri="{FF2B5EF4-FFF2-40B4-BE49-F238E27FC236}">
                <a16:creationId xmlns:a16="http://schemas.microsoft.com/office/drawing/2014/main" id="{7B599320-E01F-4171-95DD-1CC222B7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819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C</a:t>
            </a:r>
          </a:p>
        </p:txBody>
      </p:sp>
      <p:sp>
        <p:nvSpPr>
          <p:cNvPr id="7181" name="Arc 16">
            <a:extLst>
              <a:ext uri="{FF2B5EF4-FFF2-40B4-BE49-F238E27FC236}">
                <a16:creationId xmlns:a16="http://schemas.microsoft.com/office/drawing/2014/main" id="{3CCA8A8F-2FB5-4672-AD1C-C265B9479597}"/>
              </a:ext>
            </a:extLst>
          </p:cNvPr>
          <p:cNvSpPr>
            <a:spLocks/>
          </p:cNvSpPr>
          <p:nvPr/>
        </p:nvSpPr>
        <p:spPr bwMode="auto">
          <a:xfrm rot="-8363776">
            <a:off x="8388350" y="2574925"/>
            <a:ext cx="431800" cy="195263"/>
          </a:xfrm>
          <a:custGeom>
            <a:avLst/>
            <a:gdLst>
              <a:gd name="T0" fmla="*/ 2147483647 w 21600"/>
              <a:gd name="T1" fmla="*/ 0 h 19735"/>
              <a:gd name="T2" fmla="*/ 2147483647 w 21600"/>
              <a:gd name="T3" fmla="*/ 2147483647 h 19735"/>
              <a:gd name="T4" fmla="*/ 0 w 21600"/>
              <a:gd name="T5" fmla="*/ 2147483647 h 19735"/>
              <a:gd name="T6" fmla="*/ 0 60000 65536"/>
              <a:gd name="T7" fmla="*/ 0 60000 65536"/>
              <a:gd name="T8" fmla="*/ 0 60000 65536"/>
              <a:gd name="T9" fmla="*/ 0 w 21600"/>
              <a:gd name="T10" fmla="*/ 0 h 19735"/>
              <a:gd name="T11" fmla="*/ 21600 w 21600"/>
              <a:gd name="T12" fmla="*/ 19735 h 19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735" fill="none" extrusionOk="0">
                <a:moveTo>
                  <a:pt x="10242" y="0"/>
                </a:moveTo>
                <a:cubicBezTo>
                  <a:pt x="17238" y="3767"/>
                  <a:pt x="21600" y="11071"/>
                  <a:pt x="21600" y="19017"/>
                </a:cubicBezTo>
                <a:cubicBezTo>
                  <a:pt x="21600" y="19256"/>
                  <a:pt x="21596" y="19495"/>
                  <a:pt x="21588" y="19735"/>
                </a:cubicBezTo>
              </a:path>
              <a:path w="21600" h="19735" stroke="0" extrusionOk="0">
                <a:moveTo>
                  <a:pt x="10242" y="0"/>
                </a:moveTo>
                <a:cubicBezTo>
                  <a:pt x="17238" y="3767"/>
                  <a:pt x="21600" y="11071"/>
                  <a:pt x="21600" y="19017"/>
                </a:cubicBezTo>
                <a:cubicBezTo>
                  <a:pt x="21600" y="19256"/>
                  <a:pt x="21596" y="19495"/>
                  <a:pt x="21588" y="19735"/>
                </a:cubicBezTo>
                <a:lnTo>
                  <a:pt x="0" y="19017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82" name="Text Box 17">
            <a:extLst>
              <a:ext uri="{FF2B5EF4-FFF2-40B4-BE49-F238E27FC236}">
                <a16:creationId xmlns:a16="http://schemas.microsoft.com/office/drawing/2014/main" id="{0938FD98-8497-4056-8FE5-6D9030FF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379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40</a:t>
            </a:r>
          </a:p>
        </p:txBody>
      </p:sp>
      <p:sp>
        <p:nvSpPr>
          <p:cNvPr id="7183" name="Text Box 18">
            <a:extLst>
              <a:ext uri="{FF2B5EF4-FFF2-40B4-BE49-F238E27FC236}">
                <a16:creationId xmlns:a16="http://schemas.microsoft.com/office/drawing/2014/main" id="{79D14E9E-427B-41EA-9FA1-050B06DCF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2379663"/>
            <a:ext cx="473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800" b="1"/>
              <a:t>0</a:t>
            </a:r>
          </a:p>
        </p:txBody>
      </p:sp>
      <p:sp>
        <p:nvSpPr>
          <p:cNvPr id="7184" name="Text Box 19">
            <a:extLst>
              <a:ext uri="{FF2B5EF4-FFF2-40B4-BE49-F238E27FC236}">
                <a16:creationId xmlns:a16="http://schemas.microsoft.com/office/drawing/2014/main" id="{F01C2E06-916E-4315-BBEE-B9085A0161E5}"/>
              </a:ext>
            </a:extLst>
          </p:cNvPr>
          <p:cNvSpPr txBox="1">
            <a:spLocks noChangeArrowheads="1"/>
          </p:cNvSpPr>
          <p:nvPr/>
        </p:nvSpPr>
        <p:spPr bwMode="auto">
          <a:xfrm rot="-3107469">
            <a:off x="4966494" y="1450182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21 (cm)</a:t>
            </a:r>
          </a:p>
        </p:txBody>
      </p:sp>
      <p:sp>
        <p:nvSpPr>
          <p:cNvPr id="22555" name="Text Box 27">
            <a:extLst>
              <a:ext uri="{FF2B5EF4-FFF2-40B4-BE49-F238E27FC236}">
                <a16:creationId xmlns:a16="http://schemas.microsoft.com/office/drawing/2014/main" id="{7B28CB1C-541E-425A-A8CE-9E25EF97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67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   Áp dụng TSLG trong </a:t>
            </a:r>
            <a:r>
              <a:rPr lang="en-US" altLang="vi-VN" sz="2000">
                <a:sym typeface="Wingdings 3" panose="05040102010807070707" pitchFamily="18" charset="2"/>
              </a:rPr>
              <a:t>ABD vuông tại A, ta có: </a:t>
            </a:r>
          </a:p>
        </p:txBody>
      </p:sp>
      <p:sp>
        <p:nvSpPr>
          <p:cNvPr id="22556" name="Text Box 28">
            <a:extLst>
              <a:ext uri="{FF2B5EF4-FFF2-40B4-BE49-F238E27FC236}">
                <a16:creationId xmlns:a16="http://schemas.microsoft.com/office/drawing/2014/main" id="{E53A4D22-2ADC-4477-8645-0BD6D45F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AD = AB . tan B</a:t>
            </a:r>
            <a:r>
              <a:rPr lang="en-US" altLang="vi-VN" sz="2000" baseline="-25000">
                <a:sym typeface="Wingdings 3" panose="05040102010807070707" pitchFamily="18" charset="2"/>
              </a:rPr>
              <a:t>1</a:t>
            </a:r>
            <a:r>
              <a:rPr lang="en-US" altLang="vi-VN" sz="2000">
                <a:sym typeface="Wingdings 3" panose="05040102010807070707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      = 21 . tan 25</a:t>
            </a:r>
            <a:r>
              <a:rPr lang="en-US" altLang="vi-VN" sz="2000" baseline="30000">
                <a:sym typeface="Wingdings 3" panose="05040102010807070707" pitchFamily="18" charset="2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000" baseline="30000">
              <a:sym typeface="Wingdings 3" panose="05040102010807070707" pitchFamily="18" charset="2"/>
            </a:endParaRPr>
          </a:p>
        </p:txBody>
      </p:sp>
      <p:sp>
        <p:nvSpPr>
          <p:cNvPr id="7187" name="Rectangle 31">
            <a:extLst>
              <a:ext uri="{FF2B5EF4-FFF2-40B4-BE49-F238E27FC236}">
                <a16:creationId xmlns:a16="http://schemas.microsoft.com/office/drawing/2014/main" id="{2FF0C5B4-17CD-44CA-97BD-FC96BAEF6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88" name="Rectangle 42">
            <a:extLst>
              <a:ext uri="{FF2B5EF4-FFF2-40B4-BE49-F238E27FC236}">
                <a16:creationId xmlns:a16="http://schemas.microsoft.com/office/drawing/2014/main" id="{4796BB32-611C-4E5B-9503-0292873C3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89" name="Text Box 61">
            <a:extLst>
              <a:ext uri="{FF2B5EF4-FFF2-40B4-BE49-F238E27FC236}">
                <a16:creationId xmlns:a16="http://schemas.microsoft.com/office/drawing/2014/main" id="{6F3311D3-1131-4FFD-9707-896CDE80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3581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AB = BD . cos B</a:t>
            </a:r>
            <a:r>
              <a:rPr lang="en-US" altLang="vi-VN" sz="2000" baseline="-25000">
                <a:sym typeface="Wingdings 3" panose="05040102010807070707" pitchFamily="18" charset="2"/>
              </a:rPr>
              <a:t>1</a:t>
            </a:r>
            <a:endParaRPr lang="en-US" altLang="vi-VN" sz="2000">
              <a:sym typeface="Wingdings 3" panose="05040102010807070707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=&gt; BD =           </a:t>
            </a:r>
          </a:p>
        </p:txBody>
      </p:sp>
      <p:sp>
        <p:nvSpPr>
          <p:cNvPr id="7190" name="Rectangle 78">
            <a:extLst>
              <a:ext uri="{FF2B5EF4-FFF2-40B4-BE49-F238E27FC236}">
                <a16:creationId xmlns:a16="http://schemas.microsoft.com/office/drawing/2014/main" id="{AF1AE24C-84AC-4033-A160-DAC59C4C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91" name="Rectangle 91">
            <a:extLst>
              <a:ext uri="{FF2B5EF4-FFF2-40B4-BE49-F238E27FC236}">
                <a16:creationId xmlns:a16="http://schemas.microsoft.com/office/drawing/2014/main" id="{C5EB2189-A56D-4499-B1E6-179FBDF6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92" name="Text Box 28">
            <a:extLst>
              <a:ext uri="{FF2B5EF4-FFF2-40B4-BE49-F238E27FC236}">
                <a16:creationId xmlns:a16="http://schemas.microsoft.com/office/drawing/2014/main" id="{F9275A7B-948A-4127-B151-7FC37A0A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2. </a:t>
            </a:r>
            <a:r>
              <a:rPr lang="en-US" altLang="vi-VN" sz="2400" u="sng"/>
              <a:t>Bài tập áp dụng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DCDB1F1-F611-435D-AA38-23F7A17C91EA}"/>
              </a:ext>
            </a:extLst>
          </p:cNvPr>
          <p:cNvCxnSpPr/>
          <p:nvPr/>
        </p:nvCxnSpPr>
        <p:spPr>
          <a:xfrm rot="10800000" flipH="1">
            <a:off x="5072063" y="1681163"/>
            <a:ext cx="2362200" cy="9715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>
            <a:extLst>
              <a:ext uri="{FF2B5EF4-FFF2-40B4-BE49-F238E27FC236}">
                <a16:creationId xmlns:a16="http://schemas.microsoft.com/office/drawing/2014/main" id="{9D3C3B79-807B-47AF-89F5-6A365EC1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14335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D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FF73B1EB-C40A-4A8D-BFCD-C191DFB5CCCC}"/>
              </a:ext>
            </a:extLst>
          </p:cNvPr>
          <p:cNvSpPr/>
          <p:nvPr/>
        </p:nvSpPr>
        <p:spPr>
          <a:xfrm>
            <a:off x="5029200" y="2362200"/>
            <a:ext cx="609600" cy="457200"/>
          </a:xfrm>
          <a:prstGeom prst="arc">
            <a:avLst>
              <a:gd name="adj1" fmla="val 16200000"/>
              <a:gd name="adj2" fmla="val 196955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9050">
                <a:solidFill>
                  <a:srgbClr val="FF3300"/>
                </a:solidFill>
              </a:ln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56C7EA7E-0A08-4169-9A7D-467392192DF1}"/>
              </a:ext>
            </a:extLst>
          </p:cNvPr>
          <p:cNvSpPr/>
          <p:nvPr/>
        </p:nvSpPr>
        <p:spPr>
          <a:xfrm>
            <a:off x="5210175" y="2424113"/>
            <a:ext cx="609600" cy="457200"/>
          </a:xfrm>
          <a:prstGeom prst="arc">
            <a:avLst>
              <a:gd name="adj1" fmla="val 18083407"/>
              <a:gd name="adj2" fmla="val 215963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9050">
                <a:solidFill>
                  <a:srgbClr val="FF3300"/>
                </a:solidFill>
              </a:ln>
            </a:endParaRPr>
          </a:p>
        </p:txBody>
      </p:sp>
      <p:graphicFrame>
        <p:nvGraphicFramePr>
          <p:cNvPr id="47" name="Object 2">
            <a:extLst>
              <a:ext uri="{FF2B5EF4-FFF2-40B4-BE49-F238E27FC236}">
                <a16:creationId xmlns:a16="http://schemas.microsoft.com/office/drawing/2014/main" id="{448971D4-C93C-4B09-9ECB-8BF148800D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8563" y="5105400"/>
          <a:ext cx="14382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15640" progId="Equation.DSMT4">
                  <p:embed/>
                </p:oleObj>
              </mc:Choice>
              <mc:Fallback>
                <p:oleObj name="Equation" r:id="rId3" imgW="78732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5105400"/>
                        <a:ext cx="14382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>
            <a:extLst>
              <a:ext uri="{FF2B5EF4-FFF2-40B4-BE49-F238E27FC236}">
                <a16:creationId xmlns:a16="http://schemas.microsoft.com/office/drawing/2014/main" id="{D0DDBC7E-D4B2-4924-9DA0-56EC4AEE58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9225" y="5178425"/>
          <a:ext cx="22240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914400" progId="Equation.DSMT4">
                  <p:embed/>
                </p:oleObj>
              </mc:Choice>
              <mc:Fallback>
                <p:oleObj name="Equation" r:id="rId5" imgW="156204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178425"/>
                        <a:ext cx="222408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0">
            <a:extLst>
              <a:ext uri="{FF2B5EF4-FFF2-40B4-BE49-F238E27FC236}">
                <a16:creationId xmlns:a16="http://schemas.microsoft.com/office/drawing/2014/main" id="{B186B864-D87B-4297-965A-C7F21D03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22860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/>
              <a:t>1</a:t>
            </a: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84D6E606-EE0D-44EC-9EFF-86E853711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276600"/>
          <a:ext cx="31321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45960" imgH="469800" progId="Equation.DSMT4">
                  <p:embed/>
                </p:oleObj>
              </mc:Choice>
              <mc:Fallback>
                <p:oleObj name="Equation" r:id="rId7" imgW="214596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76600"/>
                        <a:ext cx="31321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7">
            <a:extLst>
              <a:ext uri="{FF2B5EF4-FFF2-40B4-BE49-F238E27FC236}">
                <a16:creationId xmlns:a16="http://schemas.microsoft.com/office/drawing/2014/main" id="{B490CCB0-73AA-49FF-99ED-14CB9A65D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624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   Áp dụng TSLG trong </a:t>
            </a:r>
            <a:r>
              <a:rPr lang="en-US" altLang="vi-VN" sz="2000">
                <a:sym typeface="Wingdings 3" panose="05040102010807070707" pitchFamily="18" charset="2"/>
              </a:rPr>
              <a:t>ABD vuông tại A, ta có: </a:t>
            </a:r>
          </a:p>
        </p:txBody>
      </p:sp>
      <p:graphicFrame>
        <p:nvGraphicFramePr>
          <p:cNvPr id="31" name="Object 5">
            <a:extLst>
              <a:ext uri="{FF2B5EF4-FFF2-40B4-BE49-F238E27FC236}">
                <a16:creationId xmlns:a16="http://schemas.microsoft.com/office/drawing/2014/main" id="{822D5B3A-2DD8-4C7A-8384-3690576021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663" y="3276600"/>
          <a:ext cx="314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8920" imgH="469800" progId="Equation.DSMT4">
                  <p:embed/>
                </p:oleObj>
              </mc:Choice>
              <mc:Fallback>
                <p:oleObj name="Equation" r:id="rId9" imgW="215892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3276600"/>
                        <a:ext cx="314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128C72-B6F6-4836-AA8F-E5EDF5C5FEFC}"/>
              </a:ext>
            </a:extLst>
          </p:cNvPr>
          <p:cNvCxnSpPr/>
          <p:nvPr/>
        </p:nvCxnSpPr>
        <p:spPr>
          <a:xfrm rot="5400000">
            <a:off x="2781301" y="5067300"/>
            <a:ext cx="35814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8">
            <a:extLst>
              <a:ext uri="{FF2B5EF4-FFF2-40B4-BE49-F238E27FC236}">
                <a16:creationId xmlns:a16="http://schemas.microsoft.com/office/drawing/2014/main" id="{F08F6064-89CC-4D32-AD8A-CAAF1F29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562600"/>
            <a:ext cx="3581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 DC = AC - AD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       =  25,03 – 9,79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>
                <a:sym typeface="Wingdings 3" panose="05040102010807070707" pitchFamily="18" charset="2"/>
              </a:rPr>
              <a:t>       =  15,24 (cm)</a:t>
            </a:r>
            <a:endParaRPr lang="en-US" altLang="vi-VN" sz="2000" baseline="30000">
              <a:sym typeface="Wingdings 3" panose="05040102010807070707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 baseline="30000">
              <a:sym typeface="Wingdings 3" panose="05040102010807070707" pitchFamily="18" charset="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/>
      <p:bldP spid="22556" grpId="0"/>
      <p:bldP spid="22589" grpId="0"/>
      <p:bldP spid="44" grpId="0"/>
      <p:bldP spid="45" grpId="0" animBg="1"/>
      <p:bldP spid="46" grpId="0" animBg="1"/>
      <p:bldP spid="27" grpId="0"/>
      <p:bldP spid="2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>
            <a:extLst>
              <a:ext uri="{FF2B5EF4-FFF2-40B4-BE49-F238E27FC236}">
                <a16:creationId xmlns:a16="http://schemas.microsoft.com/office/drawing/2014/main" id="{6524639A-C06E-44EB-A727-2E0A2A0E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VNI-Times" pitchFamily="2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508C1AA4-DB5C-471B-9751-A85BCD8E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HÖÔÙNG DAÃN VEÀ NHAØ :</a:t>
            </a:r>
          </a:p>
        </p:txBody>
      </p:sp>
      <p:sp>
        <p:nvSpPr>
          <p:cNvPr id="8200" name="Text Box 33">
            <a:extLst>
              <a:ext uri="{FF2B5EF4-FFF2-40B4-BE49-F238E27FC236}">
                <a16:creationId xmlns:a16="http://schemas.microsoft.com/office/drawing/2014/main" id="{F94A7F74-8E50-4909-BB28-C40BAC7C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 sz="2800" b="1">
                <a:latin typeface="VNI-Times" pitchFamily="2" charset="0"/>
              </a:rPr>
              <a:t>* Hoïc thuoäc caùc ñònh lí ñeå vaän duïng vaøo phaàn 2 cuûa</a:t>
            </a:r>
          </a:p>
        </p:txBody>
      </p:sp>
      <p:sp>
        <p:nvSpPr>
          <p:cNvPr id="8201" name="Text Box 35">
            <a:extLst>
              <a:ext uri="{FF2B5EF4-FFF2-40B4-BE49-F238E27FC236}">
                <a16:creationId xmlns:a16="http://schemas.microsoft.com/office/drawing/2014/main" id="{AA1ED968-1DA2-4DF0-A2D9-9DC9DB8C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622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.VnTime" panose="020B7200000000000000" pitchFamily="34" charset="0"/>
              </a:rPr>
              <a:t>* </a:t>
            </a:r>
            <a:r>
              <a:rPr lang="en-US" altLang="vi-VN" sz="2800" b="1">
                <a:latin typeface="VNI-Times" pitchFamily="2" charset="0"/>
              </a:rPr>
              <a:t>Baøi taäp 26 vaø 30 trang 88, 89 SGK .</a:t>
            </a:r>
          </a:p>
        </p:txBody>
      </p:sp>
      <p:sp>
        <p:nvSpPr>
          <p:cNvPr id="8202" name="Text Box 36">
            <a:extLst>
              <a:ext uri="{FF2B5EF4-FFF2-40B4-BE49-F238E27FC236}">
                <a16:creationId xmlns:a16="http://schemas.microsoft.com/office/drawing/2014/main" id="{22CCD0D6-6E6D-40EA-98CB-F790C997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31445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 sz="2800" b="1">
                <a:latin typeface="VNI-Times" pitchFamily="2" charset="0"/>
              </a:rPr>
              <a:t>baøi hoïc ôû tieát sau . </a:t>
            </a:r>
            <a:r>
              <a:rPr lang="en-US" altLang="vi-VN" sz="2800" b="1">
                <a:latin typeface=".VnTime" panose="020B7200000000000000" pitchFamily="34" charset="0"/>
              </a:rPr>
              <a:t> </a:t>
            </a:r>
            <a:endParaRPr lang="en-US" altLang="vi-VN" sz="2800" b="1">
              <a:latin typeface="VNI-Times" pitchFamily="2" charset="0"/>
            </a:endParaRPr>
          </a:p>
        </p:txBody>
      </p:sp>
      <p:pic>
        <p:nvPicPr>
          <p:cNvPr id="77861" name="Picture 37" descr="Cau hoi">
            <a:extLst>
              <a:ext uri="{FF2B5EF4-FFF2-40B4-BE49-F238E27FC236}">
                <a16:creationId xmlns:a16="http://schemas.microsoft.com/office/drawing/2014/main" id="{97259815-5829-435B-A632-C922F11D91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9580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96" name="Rectangle 72">
            <a:extLst>
              <a:ext uri="{FF2B5EF4-FFF2-40B4-BE49-F238E27FC236}">
                <a16:creationId xmlns:a16="http://schemas.microsoft.com/office/drawing/2014/main" id="{1E44C5E8-EB93-42E6-A9B0-E29F4264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95600"/>
            <a:ext cx="63246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7941" name="Line 117">
            <a:extLst>
              <a:ext uri="{FF2B5EF4-FFF2-40B4-BE49-F238E27FC236}">
                <a16:creationId xmlns:a16="http://schemas.microsoft.com/office/drawing/2014/main" id="{13E2AC64-3125-4B56-80B5-8DF31D93DC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3200400"/>
            <a:ext cx="1143000" cy="7048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7942" name="Line 118">
            <a:extLst>
              <a:ext uri="{FF2B5EF4-FFF2-40B4-BE49-F238E27FC236}">
                <a16:creationId xmlns:a16="http://schemas.microsoft.com/office/drawing/2014/main" id="{1722FDCF-FCC4-4E2F-841A-F17253335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429000"/>
            <a:ext cx="1524000" cy="2286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7945" name="Rectangle 121">
            <a:extLst>
              <a:ext uri="{FF2B5EF4-FFF2-40B4-BE49-F238E27FC236}">
                <a16:creationId xmlns:a16="http://schemas.microsoft.com/office/drawing/2014/main" id="{544A1EE1-518D-48EE-8357-045D404B1381}"/>
              </a:ext>
            </a:extLst>
          </p:cNvPr>
          <p:cNvSpPr>
            <a:spLocks noChangeArrowheads="1"/>
          </p:cNvSpPr>
          <p:nvPr/>
        </p:nvSpPr>
        <p:spPr bwMode="auto">
          <a:xfrm rot="1922218">
            <a:off x="4000500" y="35052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7947" name="Text Box 123">
            <a:extLst>
              <a:ext uri="{FF2B5EF4-FFF2-40B4-BE49-F238E27FC236}">
                <a16:creationId xmlns:a16="http://schemas.microsoft.com/office/drawing/2014/main" id="{AA756F45-754C-4F09-A32C-DB6BBDBF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0670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K</a:t>
            </a:r>
          </a:p>
        </p:txBody>
      </p:sp>
      <p:sp>
        <p:nvSpPr>
          <p:cNvPr id="77950" name="Text Box 126">
            <a:extLst>
              <a:ext uri="{FF2B5EF4-FFF2-40B4-BE49-F238E27FC236}">
                <a16:creationId xmlns:a16="http://schemas.microsoft.com/office/drawing/2014/main" id="{9E58F2D6-D23E-4C78-A7B6-32CFDD97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95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400" b="1" u="sng">
                <a:latin typeface="VNI-Book" pitchFamily="2" charset="0"/>
                <a:cs typeface="Arial" panose="020B0604020202020204" pitchFamily="34" charset="0"/>
              </a:rPr>
              <a:t>BT 30/ SGK :</a:t>
            </a:r>
            <a:endParaRPr lang="en-US" altLang="vi-VN" b="1">
              <a:cs typeface="Arial" panose="020B0604020202020204" pitchFamily="34" charset="0"/>
            </a:endParaRPr>
          </a:p>
        </p:txBody>
      </p:sp>
      <p:grpSp>
        <p:nvGrpSpPr>
          <p:cNvPr id="2" name="Group 130">
            <a:extLst>
              <a:ext uri="{FF2B5EF4-FFF2-40B4-BE49-F238E27FC236}">
                <a16:creationId xmlns:a16="http://schemas.microsoft.com/office/drawing/2014/main" id="{AF6D4976-E0B9-46E0-8EBE-62D02A84A5B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505200"/>
            <a:ext cx="5505450" cy="3013075"/>
            <a:chOff x="1488" y="2208"/>
            <a:chExt cx="3468" cy="1898"/>
          </a:xfrm>
        </p:grpSpPr>
        <p:grpSp>
          <p:nvGrpSpPr>
            <p:cNvPr id="8211" name="Group 124">
              <a:extLst>
                <a:ext uri="{FF2B5EF4-FFF2-40B4-BE49-F238E27FC236}">
                  <a16:creationId xmlns:a16="http://schemas.microsoft.com/office/drawing/2014/main" id="{2B81C35E-AD6F-4E27-9B24-446AD7D35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208"/>
              <a:ext cx="3468" cy="1898"/>
              <a:chOff x="1488" y="2208"/>
              <a:chExt cx="3468" cy="1898"/>
            </a:xfrm>
          </p:grpSpPr>
          <p:sp>
            <p:nvSpPr>
              <p:cNvPr id="8214" name="Line 79">
                <a:extLst>
                  <a:ext uri="{FF2B5EF4-FFF2-40B4-BE49-F238E27FC236}">
                    <a16:creationId xmlns:a16="http://schemas.microsoft.com/office/drawing/2014/main" id="{0298338F-3865-4E12-884D-476970B2A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448"/>
                <a:ext cx="1392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8215" name="Group 116">
                <a:extLst>
                  <a:ext uri="{FF2B5EF4-FFF2-40B4-BE49-F238E27FC236}">
                    <a16:creationId xmlns:a16="http://schemas.microsoft.com/office/drawing/2014/main" id="{E523238D-BFBE-4E18-BAB5-4052197AB6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208"/>
                <a:ext cx="3468" cy="1898"/>
                <a:chOff x="1500" y="2196"/>
                <a:chExt cx="3468" cy="1898"/>
              </a:xfrm>
            </p:grpSpPr>
            <p:sp>
              <p:nvSpPr>
                <p:cNvPr id="8216" name="Text Box 83">
                  <a:extLst>
                    <a:ext uri="{FF2B5EF4-FFF2-40B4-BE49-F238E27FC236}">
                      <a16:creationId xmlns:a16="http://schemas.microsoft.com/office/drawing/2014/main" id="{6FCA6CF2-B4E6-4CE5-A42B-DCC8A6D80C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3564"/>
                  <a:ext cx="3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N</a:t>
                  </a:r>
                </a:p>
              </p:txBody>
            </p:sp>
            <p:grpSp>
              <p:nvGrpSpPr>
                <p:cNvPr id="8217" name="Group 115">
                  <a:extLst>
                    <a:ext uri="{FF2B5EF4-FFF2-40B4-BE49-F238E27FC236}">
                      <a16:creationId xmlns:a16="http://schemas.microsoft.com/office/drawing/2014/main" id="{35D95E61-7989-4B67-9A80-A8EDDF4414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0" y="2196"/>
                  <a:ext cx="3468" cy="1898"/>
                  <a:chOff x="1500" y="2196"/>
                  <a:chExt cx="3468" cy="1898"/>
                </a:xfrm>
              </p:grpSpPr>
              <p:sp>
                <p:nvSpPr>
                  <p:cNvPr id="8218" name="Line 74">
                    <a:extLst>
                      <a:ext uri="{FF2B5EF4-FFF2-40B4-BE49-F238E27FC236}">
                        <a16:creationId xmlns:a16="http://schemas.microsoft.com/office/drawing/2014/main" id="{4FE0043E-BE05-4E5C-9BB3-7A0396BB59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2" cy="11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8219" name="Rectangle 75">
                    <a:extLst>
                      <a:ext uri="{FF2B5EF4-FFF2-40B4-BE49-F238E27FC236}">
                        <a16:creationId xmlns:a16="http://schemas.microsoft.com/office/drawing/2014/main" id="{FAF8C93E-3135-4CDC-B7FD-07B49CE370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6" y="3492"/>
                    <a:ext cx="126" cy="101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graphicFrame>
                <p:nvGraphicFramePr>
                  <p:cNvPr id="8194" name="Object 77">
                    <a:extLst>
                      <a:ext uri="{FF2B5EF4-FFF2-40B4-BE49-F238E27FC236}">
                        <a16:creationId xmlns:a16="http://schemas.microsoft.com/office/drawing/2014/main" id="{162EF8F3-6535-45A4-9A35-A16CC110F11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152" y="3276"/>
                  <a:ext cx="326" cy="29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4" imgW="253800" imgH="203040" progId="Equation.DSMT4">
                          <p:embed/>
                        </p:oleObj>
                      </mc:Choice>
                      <mc:Fallback>
                        <p:oleObj name="Equation" r:id="rId4" imgW="253800" imgH="203040" progId="Equation.DSMT4">
                          <p:embed/>
                          <p:pic>
                            <p:nvPicPr>
                              <p:cNvPr id="0" name="Object 7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52" y="3276"/>
                                <a:ext cx="326" cy="29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220" name="Text Box 80">
                    <a:extLst>
                      <a:ext uri="{FF2B5EF4-FFF2-40B4-BE49-F238E27FC236}">
                        <a16:creationId xmlns:a16="http://schemas.microsoft.com/office/drawing/2014/main" id="{9E5B91F7-149D-4895-B28F-53804FCD29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196"/>
                    <a:ext cx="26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2400" b="1">
                        <a:latin typeface=".VnTime" panose="020B7200000000000000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8221" name="Text Box 81">
                    <a:extLst>
                      <a:ext uri="{FF2B5EF4-FFF2-40B4-BE49-F238E27FC236}">
                        <a16:creationId xmlns:a16="http://schemas.microsoft.com/office/drawing/2014/main" id="{0A8AD797-98E8-4803-91E4-8F3FCB2796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0" y="3564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2400" b="1">
                        <a:latin typeface=".VnTime" panose="020B7200000000000000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8222" name="Text Box 82">
                    <a:extLst>
                      <a:ext uri="{FF2B5EF4-FFF2-40B4-BE49-F238E27FC236}">
                        <a16:creationId xmlns:a16="http://schemas.microsoft.com/office/drawing/2014/main" id="{219AC60D-8C74-4C1C-9A21-C0B8591195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5" y="3551"/>
                    <a:ext cx="2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2400" b="1">
                        <a:latin typeface=".VnTime" panose="020B7200000000000000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8223" name="Arc 85">
                    <a:extLst>
                      <a:ext uri="{FF2B5EF4-FFF2-40B4-BE49-F238E27FC236}">
                        <a16:creationId xmlns:a16="http://schemas.microsoft.com/office/drawing/2014/main" id="{5D3924D4-30A2-46BA-950E-6B3A469DE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627681">
                    <a:off x="1776" y="3247"/>
                    <a:ext cx="332" cy="549"/>
                  </a:xfrm>
                  <a:custGeom>
                    <a:avLst/>
                    <a:gdLst>
                      <a:gd name="T0" fmla="*/ 0 w 17692"/>
                      <a:gd name="T1" fmla="*/ 0 h 21276"/>
                      <a:gd name="T2" fmla="*/ 0 w 17692"/>
                      <a:gd name="T3" fmla="*/ 0 h 21276"/>
                      <a:gd name="T4" fmla="*/ 0 w 17692"/>
                      <a:gd name="T5" fmla="*/ 0 h 21276"/>
                      <a:gd name="T6" fmla="*/ 0 60000 65536"/>
                      <a:gd name="T7" fmla="*/ 0 60000 65536"/>
                      <a:gd name="T8" fmla="*/ 0 60000 65536"/>
                      <a:gd name="T9" fmla="*/ 0 w 17692"/>
                      <a:gd name="T10" fmla="*/ 0 h 21276"/>
                      <a:gd name="T11" fmla="*/ 17692 w 17692"/>
                      <a:gd name="T12" fmla="*/ 21276 h 212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692" h="21276" fill="none" extrusionOk="0">
                        <a:moveTo>
                          <a:pt x="3727" y="0"/>
                        </a:moveTo>
                        <a:cubicBezTo>
                          <a:pt x="9377" y="990"/>
                          <a:pt x="14401" y="4186"/>
                          <a:pt x="17691" y="8884"/>
                        </a:cubicBezTo>
                      </a:path>
                      <a:path w="17692" h="21276" stroke="0" extrusionOk="0">
                        <a:moveTo>
                          <a:pt x="3727" y="0"/>
                        </a:moveTo>
                        <a:cubicBezTo>
                          <a:pt x="9377" y="990"/>
                          <a:pt x="14401" y="4186"/>
                          <a:pt x="17691" y="8884"/>
                        </a:cubicBezTo>
                        <a:lnTo>
                          <a:pt x="0" y="21276"/>
                        </a:lnTo>
                        <a:close/>
                      </a:path>
                    </a:pathLst>
                  </a:custGeom>
                  <a:solidFill>
                    <a:srgbClr val="33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sp>
                <p:nvSpPr>
                  <p:cNvPr id="8224" name="Arc 86">
                    <a:extLst>
                      <a:ext uri="{FF2B5EF4-FFF2-40B4-BE49-F238E27FC236}">
                        <a16:creationId xmlns:a16="http://schemas.microsoft.com/office/drawing/2014/main" id="{672E1C66-92AA-4FDC-9E4B-A3440587D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992017">
                    <a:off x="4447" y="3245"/>
                    <a:ext cx="301" cy="532"/>
                  </a:xfrm>
                  <a:custGeom>
                    <a:avLst/>
                    <a:gdLst>
                      <a:gd name="T0" fmla="*/ 0 w 16446"/>
                      <a:gd name="T1" fmla="*/ 0 h 20649"/>
                      <a:gd name="T2" fmla="*/ 0 w 16446"/>
                      <a:gd name="T3" fmla="*/ 0 h 20649"/>
                      <a:gd name="T4" fmla="*/ 0 w 16446"/>
                      <a:gd name="T5" fmla="*/ 0 h 20649"/>
                      <a:gd name="T6" fmla="*/ 0 60000 65536"/>
                      <a:gd name="T7" fmla="*/ 0 60000 65536"/>
                      <a:gd name="T8" fmla="*/ 0 60000 65536"/>
                      <a:gd name="T9" fmla="*/ 0 w 16446"/>
                      <a:gd name="T10" fmla="*/ 0 h 20649"/>
                      <a:gd name="T11" fmla="*/ 16446 w 16446"/>
                      <a:gd name="T12" fmla="*/ 20649 h 206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446" h="20649" fill="none" extrusionOk="0">
                        <a:moveTo>
                          <a:pt x="6338" y="0"/>
                        </a:moveTo>
                        <a:cubicBezTo>
                          <a:pt x="10272" y="1207"/>
                          <a:pt x="13778" y="3513"/>
                          <a:pt x="16446" y="6645"/>
                        </a:cubicBezTo>
                      </a:path>
                      <a:path w="16446" h="20649" stroke="0" extrusionOk="0">
                        <a:moveTo>
                          <a:pt x="6338" y="0"/>
                        </a:moveTo>
                        <a:cubicBezTo>
                          <a:pt x="10272" y="1207"/>
                          <a:pt x="13778" y="3513"/>
                          <a:pt x="16446" y="6645"/>
                        </a:cubicBezTo>
                        <a:lnTo>
                          <a:pt x="0" y="2064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sp>
                <p:nvSpPr>
                  <p:cNvPr id="8225" name="Line 87">
                    <a:extLst>
                      <a:ext uri="{FF2B5EF4-FFF2-40B4-BE49-F238E27FC236}">
                        <a16:creationId xmlns:a16="http://schemas.microsoft.com/office/drawing/2014/main" id="{AF4290BC-3187-480C-95FB-D123FAC42E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3600"/>
                    <a:ext cx="32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aphicFrame>
                <p:nvGraphicFramePr>
                  <p:cNvPr id="8195" name="Object 88">
                    <a:extLst>
                      <a:ext uri="{FF2B5EF4-FFF2-40B4-BE49-F238E27FC236}">
                        <a16:creationId xmlns:a16="http://schemas.microsoft.com/office/drawing/2014/main" id="{AB565E15-9452-4E4A-8636-8003CCB2EDB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070" y="3260"/>
                  <a:ext cx="310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" imgW="241200" imgH="203040" progId="Equation.DSMT4">
                          <p:embed/>
                        </p:oleObj>
                      </mc:Choice>
                      <mc:Fallback>
                        <p:oleObj name="Equation" r:id="rId6" imgW="241200" imgH="203040" progId="Equation.DSMT4">
                          <p:embed/>
                          <p:pic>
                            <p:nvPicPr>
                              <p:cNvPr id="0" name="Object 8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70" y="3260"/>
                                <a:ext cx="310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196" name="Object 89">
                    <a:extLst>
                      <a:ext uri="{FF2B5EF4-FFF2-40B4-BE49-F238E27FC236}">
                        <a16:creationId xmlns:a16="http://schemas.microsoft.com/office/drawing/2014/main" id="{247709FC-A356-4D43-B7C9-7FF06D2D55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40" y="3792"/>
                  <a:ext cx="434" cy="30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380880" imgH="203040" progId="Equation.DSMT4">
                          <p:embed/>
                        </p:oleObj>
                      </mc:Choice>
                      <mc:Fallback>
                        <p:oleObj name="Equation" r:id="rId8" imgW="380880" imgH="203040" progId="Equation.DSMT4">
                          <p:embed/>
                          <p:pic>
                            <p:nvPicPr>
                              <p:cNvPr id="0" name="Object 8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40" y="3792"/>
                                <a:ext cx="434" cy="30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226" name="Line 90">
                    <a:extLst>
                      <a:ext uri="{FF2B5EF4-FFF2-40B4-BE49-F238E27FC236}">
                        <a16:creationId xmlns:a16="http://schemas.microsoft.com/office/drawing/2014/main" id="{5AE62D3F-D80C-49C0-A1D8-C1A156C6BF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824" cy="11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8227" name="Line 93">
                    <a:extLst>
                      <a:ext uri="{FF2B5EF4-FFF2-40B4-BE49-F238E27FC236}">
                        <a16:creationId xmlns:a16="http://schemas.microsoft.com/office/drawing/2014/main" id="{11906FA2-4D13-4CD5-8A6A-9DAF6DAA98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4" y="3888"/>
                    <a:ext cx="13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arrow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8228" name="Line 94">
                    <a:extLst>
                      <a:ext uri="{FF2B5EF4-FFF2-40B4-BE49-F238E27FC236}">
                        <a16:creationId xmlns:a16="http://schemas.microsoft.com/office/drawing/2014/main" id="{F9BD81A5-3B2A-4FBD-B99C-F8A021AB7D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84" y="3888"/>
                    <a:ext cx="14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8212" name="Text Box 127">
              <a:extLst>
                <a:ext uri="{FF2B5EF4-FFF2-40B4-BE49-F238E27FC236}">
                  <a16:creationId xmlns:a16="http://schemas.microsoft.com/office/drawing/2014/main" id="{3398742F-E821-4457-A46B-2CF2E6EB4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92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b="1">
                  <a:latin typeface="VNI-Times" pitchFamily="2" charset="0"/>
                </a:rPr>
                <a:t>?</a:t>
              </a:r>
            </a:p>
          </p:txBody>
        </p:sp>
        <p:sp>
          <p:nvSpPr>
            <p:cNvPr id="8213" name="Text Box 128">
              <a:extLst>
                <a:ext uri="{FF2B5EF4-FFF2-40B4-BE49-F238E27FC236}">
                  <a16:creationId xmlns:a16="http://schemas.microsoft.com/office/drawing/2014/main" id="{A032776B-7720-45B8-97EC-D2301FBA4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2736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b="1">
                  <a:latin typeface="VNI-Times" pitchFamily="2" charset="0"/>
                </a:rPr>
                <a:t>?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7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7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7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6" grpId="0" animBg="1"/>
      <p:bldP spid="77945" grpId="0" animBg="1"/>
      <p:bldP spid="77947" grpId="0"/>
      <p:bldP spid="779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B579CD9-216D-40A2-81C3-3E8D1BC12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715000" cy="914400"/>
          </a:xfrm>
        </p:spPr>
        <p:txBody>
          <a:bodyPr/>
          <a:lstStyle/>
          <a:p>
            <a:pPr eaLnBrk="1" hangingPunct="1"/>
            <a:r>
              <a:rPr lang="en-US" altLang="vi-VN" sz="3600" b="1">
                <a:solidFill>
                  <a:schemeClr val="bg1"/>
                </a:solidFill>
                <a:latin typeface="VNI-Times" pitchFamily="2" charset="0"/>
              </a:rPr>
              <a:t>KIEÅM TRA BAØI CUÕ</a:t>
            </a:r>
          </a:p>
        </p:txBody>
      </p:sp>
      <p:sp>
        <p:nvSpPr>
          <p:cNvPr id="11267" name="Line 5">
            <a:extLst>
              <a:ext uri="{FF2B5EF4-FFF2-40B4-BE49-F238E27FC236}">
                <a16:creationId xmlns:a16="http://schemas.microsoft.com/office/drawing/2014/main" id="{19FE9221-393F-45D0-B0FD-754C57C41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3150" y="762000"/>
            <a:ext cx="457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67" name="Text Box 31">
            <a:extLst>
              <a:ext uri="{FF2B5EF4-FFF2-40B4-BE49-F238E27FC236}">
                <a16:creationId xmlns:a16="http://schemas.microsoft.com/office/drawing/2014/main" id="{89F733C3-26E6-4310-974A-AFA5BC7B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82000" cy="830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>
                <a:latin typeface="+mj-lt"/>
              </a:rPr>
              <a:t>Cho tam giác ABC vuông tại A, cạnh huyền BC = a và các cạnh góc vuông AC = b, AB = c.</a:t>
            </a:r>
            <a:r>
              <a:rPr lang="en-US" sz="240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lang="vi-VN" sz="2400">
              <a:latin typeface="+mj-lt"/>
            </a:endParaRP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5F254873-B7E5-4E33-B128-C82B783F70E1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454400"/>
            <a:ext cx="2667000" cy="3490913"/>
            <a:chOff x="288" y="528"/>
            <a:chExt cx="1680" cy="2199"/>
          </a:xfrm>
        </p:grpSpPr>
        <p:grpSp>
          <p:nvGrpSpPr>
            <p:cNvPr id="11276" name="Group 20">
              <a:extLst>
                <a:ext uri="{FF2B5EF4-FFF2-40B4-BE49-F238E27FC236}">
                  <a16:creationId xmlns:a16="http://schemas.microsoft.com/office/drawing/2014/main" id="{DC323706-16DF-4FF6-82E0-35E6A6E34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11280" name="Group 21">
                <a:extLst>
                  <a:ext uri="{FF2B5EF4-FFF2-40B4-BE49-F238E27FC236}">
                    <a16:creationId xmlns:a16="http://schemas.microsoft.com/office/drawing/2014/main" id="{10291880-DDCF-4917-90F9-8900F9265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11286" name="AutoShape 22">
                  <a:extLst>
                    <a:ext uri="{FF2B5EF4-FFF2-40B4-BE49-F238E27FC236}">
                      <a16:creationId xmlns:a16="http://schemas.microsoft.com/office/drawing/2014/main" id="{809DDD7C-A8D5-42E8-8773-CFCDA9FBB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11287" name="Text Box 23">
                  <a:extLst>
                    <a:ext uri="{FF2B5EF4-FFF2-40B4-BE49-F238E27FC236}">
                      <a16:creationId xmlns:a16="http://schemas.microsoft.com/office/drawing/2014/main" id="{009C88DC-5CBB-420D-88D8-0C5095116D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11288" name="Text Box 24">
                  <a:extLst>
                    <a:ext uri="{FF2B5EF4-FFF2-40B4-BE49-F238E27FC236}">
                      <a16:creationId xmlns:a16="http://schemas.microsoft.com/office/drawing/2014/main" id="{2F646EE9-E0E7-456B-98DB-ADB7F1B105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11289" name="Text Box 25">
                  <a:extLst>
                    <a:ext uri="{FF2B5EF4-FFF2-40B4-BE49-F238E27FC236}">
                      <a16:creationId xmlns:a16="http://schemas.microsoft.com/office/drawing/2014/main" id="{0B86CC8D-5163-4075-9004-A3E071C771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11281" name="Arc 26">
                <a:extLst>
                  <a:ext uri="{FF2B5EF4-FFF2-40B4-BE49-F238E27FC236}">
                    <a16:creationId xmlns:a16="http://schemas.microsoft.com/office/drawing/2014/main" id="{12297837-DC5C-492D-9DF8-C606EBAB0ABE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82" name="Arc 27">
                <a:extLst>
                  <a:ext uri="{FF2B5EF4-FFF2-40B4-BE49-F238E27FC236}">
                    <a16:creationId xmlns:a16="http://schemas.microsoft.com/office/drawing/2014/main" id="{ED6C2B12-F7AF-45C0-8428-5048B5D14E98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grpSp>
            <p:nvGrpSpPr>
              <p:cNvPr id="11283" name="Group 28">
                <a:extLst>
                  <a:ext uri="{FF2B5EF4-FFF2-40B4-BE49-F238E27FC236}">
                    <a16:creationId xmlns:a16="http://schemas.microsoft.com/office/drawing/2014/main" id="{6E3F25BE-2E06-47B5-AA71-6347C7F7F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1284" name="Line 29">
                  <a:extLst>
                    <a:ext uri="{FF2B5EF4-FFF2-40B4-BE49-F238E27FC236}">
                      <a16:creationId xmlns:a16="http://schemas.microsoft.com/office/drawing/2014/main" id="{097AF165-E17A-4CFD-88E7-F29FEC173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5" name="Line 30">
                  <a:extLst>
                    <a:ext uri="{FF2B5EF4-FFF2-40B4-BE49-F238E27FC236}">
                      <a16:creationId xmlns:a16="http://schemas.microsoft.com/office/drawing/2014/main" id="{9520396F-8213-4719-A489-D385F3785F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1277" name="Text Box 52">
              <a:extLst>
                <a:ext uri="{FF2B5EF4-FFF2-40B4-BE49-F238E27FC236}">
                  <a16:creationId xmlns:a16="http://schemas.microsoft.com/office/drawing/2014/main" id="{F6F4CEFF-C54A-425F-916E-7F95A9DAB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c</a:t>
              </a:r>
            </a:p>
          </p:txBody>
        </p:sp>
        <p:sp>
          <p:nvSpPr>
            <p:cNvPr id="11278" name="Text Box 53">
              <a:extLst>
                <a:ext uri="{FF2B5EF4-FFF2-40B4-BE49-F238E27FC236}">
                  <a16:creationId xmlns:a16="http://schemas.microsoft.com/office/drawing/2014/main" id="{705F9E06-1D3B-4615-A57D-A3CA5EEDE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b</a:t>
              </a:r>
            </a:p>
          </p:txBody>
        </p:sp>
        <p:sp>
          <p:nvSpPr>
            <p:cNvPr id="11279" name="Text Box 54">
              <a:extLst>
                <a:ext uri="{FF2B5EF4-FFF2-40B4-BE49-F238E27FC236}">
                  <a16:creationId xmlns:a16="http://schemas.microsoft.com/office/drawing/2014/main" id="{A35E515C-4229-473C-8058-8D55AA558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a</a:t>
              </a: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7E543EBA-2163-4BBF-8B47-5FEFBFF37D2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2600"/>
            <a:ext cx="762000" cy="650875"/>
            <a:chOff x="1920" y="1248"/>
            <a:chExt cx="480" cy="410"/>
          </a:xfrm>
        </p:grpSpPr>
        <p:sp>
          <p:nvSpPr>
            <p:cNvPr id="11274" name="Text Box 34">
              <a:extLst>
                <a:ext uri="{FF2B5EF4-FFF2-40B4-BE49-F238E27FC236}">
                  <a16:creationId xmlns:a16="http://schemas.microsoft.com/office/drawing/2014/main" id="{075B3EAF-047E-41E0-8995-7D48135F0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Tahoma" panose="020B0604030504040204" pitchFamily="34" charset="0"/>
              </a:endParaRPr>
            </a:p>
          </p:txBody>
        </p:sp>
        <p:pic>
          <p:nvPicPr>
            <p:cNvPr id="11275" name="Picture 65" descr="Cau hoi">
              <a:extLst>
                <a:ext uri="{FF2B5EF4-FFF2-40B4-BE49-F238E27FC236}">
                  <a16:creationId xmlns:a16="http://schemas.microsoft.com/office/drawing/2014/main" id="{E0609986-CCA7-4C97-B5DD-83E77E6F17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60"/>
              <a:ext cx="3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1" name="Rectangle 67">
            <a:extLst>
              <a:ext uri="{FF2B5EF4-FFF2-40B4-BE49-F238E27FC236}">
                <a16:creationId xmlns:a16="http://schemas.microsoft.com/office/drawing/2014/main" id="{D9732039-4DE8-4BF5-8F5E-5CB3CF1F3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228600"/>
            <a:ext cx="3660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/>
              <a:t>KIỂM TRA BÀI CŨ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31434083-8CB9-4BA2-A1EC-C8EE3B26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74938"/>
            <a:ext cx="7391400" cy="830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400">
                <a:latin typeface="+mn-lt"/>
                <a:cs typeface="Times New Roman" pitchFamily="18" charset="0"/>
              </a:rPr>
              <a:t>   2) Tính cạnh góc vuông b, c theo các tỉ số lượng giác của góc B và góc C</a:t>
            </a:r>
            <a:endParaRPr lang="vi-VN" sz="2400">
              <a:latin typeface="+mn-lt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360ABC-212F-4AAB-8978-383F51CB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1744663"/>
            <a:ext cx="7391400" cy="831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000000"/>
                </a:solidFill>
                <a:cs typeface="Times New Roman" panose="02020603050405020304" pitchFamily="18" charset="0"/>
              </a:rPr>
              <a:t>1) Viết các tỉ số lượng giác của góc B từ đó suy ra các tỉ số lượng giác của góc C.</a:t>
            </a:r>
            <a:r>
              <a:rPr lang="en-US" altLang="vi-VN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14">
            <a:extLst>
              <a:ext uri="{FF2B5EF4-FFF2-40B4-BE49-F238E27FC236}">
                <a16:creationId xmlns:a16="http://schemas.microsoft.com/office/drawing/2014/main" id="{CBB9A86F-B48B-4030-B586-E2E76E4F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92225"/>
            <a:ext cx="4572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07FE3A6A-5183-4071-B677-DEEE1C7D133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7513"/>
            <a:ext cx="762000" cy="655637"/>
            <a:chOff x="1152" y="480"/>
            <a:chExt cx="480" cy="413"/>
          </a:xfrm>
        </p:grpSpPr>
        <p:sp>
          <p:nvSpPr>
            <p:cNvPr id="1063" name="Text Box 27">
              <a:extLst>
                <a:ext uri="{FF2B5EF4-FFF2-40B4-BE49-F238E27FC236}">
                  <a16:creationId xmlns:a16="http://schemas.microsoft.com/office/drawing/2014/main" id="{439616D3-35F2-40A4-9336-9726219D0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480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Tahoma" panose="020B0604030504040204" pitchFamily="34" charset="0"/>
              </a:endParaRPr>
            </a:p>
          </p:txBody>
        </p:sp>
        <p:sp>
          <p:nvSpPr>
            <p:cNvPr id="1064" name="Text Box 28">
              <a:extLst>
                <a:ext uri="{FF2B5EF4-FFF2-40B4-BE49-F238E27FC236}">
                  <a16:creationId xmlns:a16="http://schemas.microsoft.com/office/drawing/2014/main" id="{93EED643-3CF5-4541-8EF1-40E451DC2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528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CC330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</p:grpSp>
      <p:graphicFrame>
        <p:nvGraphicFramePr>
          <p:cNvPr id="100462" name="Object 110">
            <a:extLst>
              <a:ext uri="{FF2B5EF4-FFF2-40B4-BE49-F238E27FC236}">
                <a16:creationId xmlns:a16="http://schemas.microsoft.com/office/drawing/2014/main" id="{62C2A88D-FAA6-4BAB-AB38-AEA4F964D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0688" y="1916113"/>
          <a:ext cx="1790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177480" progId="Equation.DSMT4">
                  <p:embed/>
                </p:oleObj>
              </mc:Choice>
              <mc:Fallback>
                <p:oleObj name="Equation" r:id="rId2" imgW="622080" imgH="17748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1916113"/>
                        <a:ext cx="17907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63" name="Object 111">
            <a:extLst>
              <a:ext uri="{FF2B5EF4-FFF2-40B4-BE49-F238E27FC236}">
                <a16:creationId xmlns:a16="http://schemas.microsoft.com/office/drawing/2014/main" id="{F14FE356-5536-499D-AEE9-E3003A46B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5263" y="3048000"/>
          <a:ext cx="1760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3048000"/>
                        <a:ext cx="17605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7" name="Object 61">
            <a:extLst>
              <a:ext uri="{FF2B5EF4-FFF2-40B4-BE49-F238E27FC236}">
                <a16:creationId xmlns:a16="http://schemas.microsoft.com/office/drawing/2014/main" id="{6BA3502F-86F4-430D-897E-C70416408C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163" y="1673225"/>
          <a:ext cx="19526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393480" progId="Equation.DSMT4">
                  <p:embed/>
                </p:oleObj>
              </mc:Choice>
              <mc:Fallback>
                <p:oleObj name="Equation" r:id="rId6" imgW="698400" imgH="393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673225"/>
                        <a:ext cx="19526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9" name="Object 63">
            <a:extLst>
              <a:ext uri="{FF2B5EF4-FFF2-40B4-BE49-F238E27FC236}">
                <a16:creationId xmlns:a16="http://schemas.microsoft.com/office/drawing/2014/main" id="{30F68C50-FB2E-4D55-B63E-02AFD76E4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740025"/>
          <a:ext cx="17541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406080" progId="Equation.DSMT4">
                  <p:embed/>
                </p:oleObj>
              </mc:Choice>
              <mc:Fallback>
                <p:oleObj name="Equation" r:id="rId8" imgW="698400" imgH="4060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0025"/>
                        <a:ext cx="17541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5D5210BE-721B-4089-8B4E-CA79DD82E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959225"/>
          <a:ext cx="16906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406080" progId="Equation.DSMT4">
                  <p:embed/>
                </p:oleObj>
              </mc:Choice>
              <mc:Fallback>
                <p:oleObj name="Equation" r:id="rId10" imgW="67284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59225"/>
                        <a:ext cx="16906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BECE34B7-65BA-4BD2-BAB4-BBCDABBAA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026025"/>
          <a:ext cx="16906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406080" progId="Equation.DSMT4">
                  <p:embed/>
                </p:oleObj>
              </mc:Choice>
              <mc:Fallback>
                <p:oleObj name="Equation" r:id="rId12" imgW="6728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26025"/>
                        <a:ext cx="16906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4DBFEFE3-EF75-46B5-BC25-EFD2EC688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2450" y="1673225"/>
          <a:ext cx="19875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393480" progId="Equation.DSMT4">
                  <p:embed/>
                </p:oleObj>
              </mc:Choice>
              <mc:Fallback>
                <p:oleObj name="Equation" r:id="rId14" imgW="7110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673225"/>
                        <a:ext cx="198755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9F4032F-6E28-402C-BD31-43A2A3689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4513" y="2782888"/>
          <a:ext cx="16589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240" imgH="393480" progId="Equation.DSMT4">
                  <p:embed/>
                </p:oleObj>
              </mc:Choice>
              <mc:Fallback>
                <p:oleObj name="Equation" r:id="rId16" imgW="6602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2782888"/>
                        <a:ext cx="16589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059F62-C2AC-41BD-9278-13F250FD1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4513" y="3987800"/>
          <a:ext cx="1690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40" imgH="393480" progId="Equation.DSMT4">
                  <p:embed/>
                </p:oleObj>
              </mc:Choice>
              <mc:Fallback>
                <p:oleObj name="Equation" r:id="rId18" imgW="6728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3987800"/>
                        <a:ext cx="169068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E14A80E-4083-4AEB-BFA5-9AE63EC54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5057775"/>
          <a:ext cx="16906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40" imgH="393480" progId="Equation.DSMT4">
                  <p:embed/>
                </p:oleObj>
              </mc:Choice>
              <mc:Fallback>
                <p:oleObj name="Equation" r:id="rId20" imgW="6728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57775"/>
                        <a:ext cx="1690688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AutoShape 16">
            <a:extLst>
              <a:ext uri="{FF2B5EF4-FFF2-40B4-BE49-F238E27FC236}">
                <a16:creationId xmlns:a16="http://schemas.microsoft.com/office/drawing/2014/main" id="{CC828B4E-9B0B-4292-B184-FB416DD52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0425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0" name="AutoShape 16">
            <a:extLst>
              <a:ext uri="{FF2B5EF4-FFF2-40B4-BE49-F238E27FC236}">
                <a16:creationId xmlns:a16="http://schemas.microsoft.com/office/drawing/2014/main" id="{98B7F4BA-693C-494E-B146-390923A7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766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1" name="AutoShape 16">
            <a:extLst>
              <a:ext uri="{FF2B5EF4-FFF2-40B4-BE49-F238E27FC236}">
                <a16:creationId xmlns:a16="http://schemas.microsoft.com/office/drawing/2014/main" id="{78CDE3C2-2121-4176-AAEA-C7F2EB94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16425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" name="AutoShape 16">
            <a:extLst>
              <a:ext uri="{FF2B5EF4-FFF2-40B4-BE49-F238E27FC236}">
                <a16:creationId xmlns:a16="http://schemas.microsoft.com/office/drawing/2014/main" id="{05176249-5359-4C8A-AE5E-DA8608C6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559425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2340CE2-6C2E-4251-B9C2-713CCA8C6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0425" y="1901825"/>
          <a:ext cx="208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177480" progId="Equation.DSMT4">
                  <p:embed/>
                </p:oleObj>
              </mc:Choice>
              <mc:Fallback>
                <p:oleObj name="Equation" r:id="rId22" imgW="72360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901825"/>
                        <a:ext cx="2082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510F66E-C13D-4472-9E5C-A43AFD5EA5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8025" y="3044825"/>
          <a:ext cx="2052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1000" imgH="177480" progId="Equation.DSMT4">
                  <p:embed/>
                </p:oleObj>
              </mc:Choice>
              <mc:Fallback>
                <p:oleObj name="Equation" r:id="rId24" imgW="71100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044825"/>
                        <a:ext cx="2052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F96A9A38-DE13-467D-A4CA-0BB1999A19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4187825"/>
          <a:ext cx="1758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09480" imgH="177480" progId="Equation.DSMT4">
                  <p:embed/>
                </p:oleObj>
              </mc:Choice>
              <mc:Fallback>
                <p:oleObj name="Equation" r:id="rId26" imgW="60948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187825"/>
                        <a:ext cx="1758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F5770752-EA57-49DD-9F20-3B45BC2F1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8025" y="4187825"/>
          <a:ext cx="2125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36560" imgH="177480" progId="Equation.DSMT4">
                  <p:embed/>
                </p:oleObj>
              </mc:Choice>
              <mc:Fallback>
                <p:oleObj name="Equation" r:id="rId28" imgW="73656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4187825"/>
                        <a:ext cx="21256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DFB901C6-09E4-44FC-B11E-DBBF5D8CCC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5330825"/>
          <a:ext cx="2089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23600" imgH="177480" progId="Equation.DSMT4">
                  <p:embed/>
                </p:oleObj>
              </mc:Choice>
              <mc:Fallback>
                <p:oleObj name="Equation" r:id="rId30" imgW="72360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5330825"/>
                        <a:ext cx="2089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>
            <a:extLst>
              <a:ext uri="{FF2B5EF4-FFF2-40B4-BE49-F238E27FC236}">
                <a16:creationId xmlns:a16="http://schemas.microsoft.com/office/drawing/2014/main" id="{8D9EB844-175A-406A-B40A-5E79E6459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0525" y="5330825"/>
          <a:ext cx="1831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34680" imgH="177480" progId="Equation.DSMT4">
                  <p:embed/>
                </p:oleObj>
              </mc:Choice>
              <mc:Fallback>
                <p:oleObj name="Equation" r:id="rId32" imgW="63468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5330825"/>
                        <a:ext cx="18319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5">
            <a:extLst>
              <a:ext uri="{FF2B5EF4-FFF2-40B4-BE49-F238E27FC236}">
                <a16:creationId xmlns:a16="http://schemas.microsoft.com/office/drawing/2014/main" id="{AAB6B24B-595B-4E0A-9661-D88C6C8ABDF1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057400"/>
            <a:ext cx="2667000" cy="3490913"/>
            <a:chOff x="288" y="528"/>
            <a:chExt cx="1680" cy="2199"/>
          </a:xfrm>
        </p:grpSpPr>
        <p:grpSp>
          <p:nvGrpSpPr>
            <p:cNvPr id="1049" name="Group 20">
              <a:extLst>
                <a:ext uri="{FF2B5EF4-FFF2-40B4-BE49-F238E27FC236}">
                  <a16:creationId xmlns:a16="http://schemas.microsoft.com/office/drawing/2014/main" id="{9A6728E4-38DF-45DC-B4A1-B09ABD8F3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1053" name="Group 21">
                <a:extLst>
                  <a:ext uri="{FF2B5EF4-FFF2-40B4-BE49-F238E27FC236}">
                    <a16:creationId xmlns:a16="http://schemas.microsoft.com/office/drawing/2014/main" id="{63A1B52C-408E-4E73-901F-7BEAC97FFA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1059" name="AutoShape 22">
                  <a:extLst>
                    <a:ext uri="{FF2B5EF4-FFF2-40B4-BE49-F238E27FC236}">
                      <a16:creationId xmlns:a16="http://schemas.microsoft.com/office/drawing/2014/main" id="{E0628184-AED6-4B83-8D7E-DF1C002CE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1060" name="Text Box 23">
                  <a:extLst>
                    <a:ext uri="{FF2B5EF4-FFF2-40B4-BE49-F238E27FC236}">
                      <a16:creationId xmlns:a16="http://schemas.microsoft.com/office/drawing/2014/main" id="{1524C51A-C6E0-48E6-87C6-3E7FC385FF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1061" name="Text Box 24">
                  <a:extLst>
                    <a:ext uri="{FF2B5EF4-FFF2-40B4-BE49-F238E27FC236}">
                      <a16:creationId xmlns:a16="http://schemas.microsoft.com/office/drawing/2014/main" id="{C2E00244-D0DB-4D44-8CB1-4BBEF2595A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1062" name="Text Box 25">
                  <a:extLst>
                    <a:ext uri="{FF2B5EF4-FFF2-40B4-BE49-F238E27FC236}">
                      <a16:creationId xmlns:a16="http://schemas.microsoft.com/office/drawing/2014/main" id="{845728DB-5DCE-4A0F-A144-5140C5826D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1054" name="Arc 26">
                <a:extLst>
                  <a:ext uri="{FF2B5EF4-FFF2-40B4-BE49-F238E27FC236}">
                    <a16:creationId xmlns:a16="http://schemas.microsoft.com/office/drawing/2014/main" id="{B5357DE6-C9B9-4E65-8C4B-B3A08DB70E99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55" name="Arc 27">
                <a:extLst>
                  <a:ext uri="{FF2B5EF4-FFF2-40B4-BE49-F238E27FC236}">
                    <a16:creationId xmlns:a16="http://schemas.microsoft.com/office/drawing/2014/main" id="{5DACB25B-EC69-4B3A-A1E6-9E9F64CE24F4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grpSp>
            <p:nvGrpSpPr>
              <p:cNvPr id="1056" name="Group 28">
                <a:extLst>
                  <a:ext uri="{FF2B5EF4-FFF2-40B4-BE49-F238E27FC236}">
                    <a16:creationId xmlns:a16="http://schemas.microsoft.com/office/drawing/2014/main" id="{7E3A660C-F429-4CD1-9FF3-56EFEC0861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057" name="Line 29">
                  <a:extLst>
                    <a:ext uri="{FF2B5EF4-FFF2-40B4-BE49-F238E27FC236}">
                      <a16:creationId xmlns:a16="http://schemas.microsoft.com/office/drawing/2014/main" id="{F7E7B2A7-DBAA-4D86-89F3-799FC0F252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58" name="Line 30">
                  <a:extLst>
                    <a:ext uri="{FF2B5EF4-FFF2-40B4-BE49-F238E27FC236}">
                      <a16:creationId xmlns:a16="http://schemas.microsoft.com/office/drawing/2014/main" id="{9E818441-64C7-4FA0-BAC7-82F26CF041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50" name="Text Box 52">
              <a:extLst>
                <a:ext uri="{FF2B5EF4-FFF2-40B4-BE49-F238E27FC236}">
                  <a16:creationId xmlns:a16="http://schemas.microsoft.com/office/drawing/2014/main" id="{2264CDFD-953A-445E-885B-1779E6C65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c</a:t>
              </a:r>
            </a:p>
          </p:txBody>
        </p:sp>
        <p:sp>
          <p:nvSpPr>
            <p:cNvPr id="1051" name="Text Box 53">
              <a:extLst>
                <a:ext uri="{FF2B5EF4-FFF2-40B4-BE49-F238E27FC236}">
                  <a16:creationId xmlns:a16="http://schemas.microsoft.com/office/drawing/2014/main" id="{80132891-87E2-48C0-9A3D-93AA3593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b</a:t>
              </a:r>
            </a:p>
          </p:txBody>
        </p:sp>
        <p:sp>
          <p:nvSpPr>
            <p:cNvPr id="1052" name="Text Box 54">
              <a:extLst>
                <a:ext uri="{FF2B5EF4-FFF2-40B4-BE49-F238E27FC236}">
                  <a16:creationId xmlns:a16="http://schemas.microsoft.com/office/drawing/2014/main" id="{8B157DBC-0F9F-4659-BF92-364A04B80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1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7E38ABFE-79FB-4797-8402-379D7C44F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A4409B04-04AF-436C-857C-FB24232B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57213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Trong moät tam giaùc vuoâng,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103437" name="AutoShape 13">
            <a:extLst>
              <a:ext uri="{FF2B5EF4-FFF2-40B4-BE49-F238E27FC236}">
                <a16:creationId xmlns:a16="http://schemas.microsoft.com/office/drawing/2014/main" id="{4A4481B2-F9DA-4C39-9C25-80A21016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24400"/>
            <a:ext cx="2743200" cy="68580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Caïnh huyeàn</a:t>
            </a:r>
          </a:p>
        </p:txBody>
      </p:sp>
      <p:sp>
        <p:nvSpPr>
          <p:cNvPr id="103453" name="AutoShape 29">
            <a:extLst>
              <a:ext uri="{FF2B5EF4-FFF2-40B4-BE49-F238E27FC236}">
                <a16:creationId xmlns:a16="http://schemas.microsoft.com/office/drawing/2014/main" id="{20E9A108-9763-4085-B300-1577413E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2362200" cy="68580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sin goùc ñoái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5C96F914-164F-4727-A5C4-E552AEA9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85900"/>
            <a:ext cx="66294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a)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huyeàn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66FF"/>
                </a:solidFill>
                <a:latin typeface="VNI-Times" pitchFamily="2" charset="0"/>
                <a:cs typeface="Arial" panose="020B0604020202020204" pitchFamily="34" charset="0"/>
              </a:rPr>
              <a:t>sin goùc ñoái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B2D29A7C-A89E-4410-B722-3E58C81FF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914400"/>
            <a:ext cx="462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2296" name="Text Box 55">
            <a:extLst>
              <a:ext uri="{FF2B5EF4-FFF2-40B4-BE49-F238E27FC236}">
                <a16:creationId xmlns:a16="http://schemas.microsoft.com/office/drawing/2014/main" id="{9EC2C00E-569B-42C1-B477-8F58A921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b</a:t>
            </a:r>
          </a:p>
        </p:txBody>
      </p:sp>
      <p:sp>
        <p:nvSpPr>
          <p:cNvPr id="12297" name="Text Box 56">
            <a:extLst>
              <a:ext uri="{FF2B5EF4-FFF2-40B4-BE49-F238E27FC236}">
                <a16:creationId xmlns:a16="http://schemas.microsoft.com/office/drawing/2014/main" id="{98E6B62F-D4D3-4CD4-AABC-746A1164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2298" name="Text Box 57">
            <a:extLst>
              <a:ext uri="{FF2B5EF4-FFF2-40B4-BE49-F238E27FC236}">
                <a16:creationId xmlns:a16="http://schemas.microsoft.com/office/drawing/2014/main" id="{2291D96B-55FE-4B99-9B3A-01901F14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a </a:t>
            </a:r>
          </a:p>
        </p:txBody>
      </p:sp>
      <p:sp>
        <p:nvSpPr>
          <p:cNvPr id="12299" name="Text Box 58">
            <a:extLst>
              <a:ext uri="{FF2B5EF4-FFF2-40B4-BE49-F238E27FC236}">
                <a16:creationId xmlns:a16="http://schemas.microsoft.com/office/drawing/2014/main" id="{653EF416-5776-4189-8FBA-8FF08440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sin B</a:t>
            </a:r>
          </a:p>
        </p:txBody>
      </p:sp>
      <p:sp>
        <p:nvSpPr>
          <p:cNvPr id="12300" name="Text Box 59">
            <a:extLst>
              <a:ext uri="{FF2B5EF4-FFF2-40B4-BE49-F238E27FC236}">
                <a16:creationId xmlns:a16="http://schemas.microsoft.com/office/drawing/2014/main" id="{4F73B17F-0379-42AC-9580-C3632022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a</a:t>
            </a:r>
          </a:p>
        </p:txBody>
      </p:sp>
      <p:sp>
        <p:nvSpPr>
          <p:cNvPr id="12301" name="Text Box 60">
            <a:extLst>
              <a:ext uri="{FF2B5EF4-FFF2-40B4-BE49-F238E27FC236}">
                <a16:creationId xmlns:a16="http://schemas.microsoft.com/office/drawing/2014/main" id="{C5A8B023-001D-406B-AB3C-E042B9D7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28384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2302" name="Text Box 61">
            <a:extLst>
              <a:ext uri="{FF2B5EF4-FFF2-40B4-BE49-F238E27FC236}">
                <a16:creationId xmlns:a16="http://schemas.microsoft.com/office/drawing/2014/main" id="{BE12FD55-1BC4-471F-A044-410D12D2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7813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cos C</a:t>
            </a:r>
          </a:p>
        </p:txBody>
      </p:sp>
      <p:sp>
        <p:nvSpPr>
          <p:cNvPr id="12303" name="Text Box 62">
            <a:extLst>
              <a:ext uri="{FF2B5EF4-FFF2-40B4-BE49-F238E27FC236}">
                <a16:creationId xmlns:a16="http://schemas.microsoft.com/office/drawing/2014/main" id="{625C12FA-9B92-4EA5-AB38-01D683AD0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860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2304" name="Text Box 63">
            <a:extLst>
              <a:ext uri="{FF2B5EF4-FFF2-40B4-BE49-F238E27FC236}">
                <a16:creationId xmlns:a16="http://schemas.microsoft.com/office/drawing/2014/main" id="{228B80CA-AC63-4C96-94E1-B7B94E7E6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6860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2305" name="Text Box 64">
            <a:extLst>
              <a:ext uri="{FF2B5EF4-FFF2-40B4-BE49-F238E27FC236}">
                <a16:creationId xmlns:a16="http://schemas.microsoft.com/office/drawing/2014/main" id="{6A7BEFEA-8590-4A09-AF17-58609738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c</a:t>
            </a:r>
          </a:p>
        </p:txBody>
      </p:sp>
      <p:sp>
        <p:nvSpPr>
          <p:cNvPr id="12306" name="Text Box 65">
            <a:extLst>
              <a:ext uri="{FF2B5EF4-FFF2-40B4-BE49-F238E27FC236}">
                <a16:creationId xmlns:a16="http://schemas.microsoft.com/office/drawing/2014/main" id="{21EA5127-1DA8-427D-AFF7-CECF8B825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2307" name="Text Box 66">
            <a:extLst>
              <a:ext uri="{FF2B5EF4-FFF2-40B4-BE49-F238E27FC236}">
                <a16:creationId xmlns:a16="http://schemas.microsoft.com/office/drawing/2014/main" id="{A5EA08F2-85B0-41F0-BAED-1C1468132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a</a:t>
            </a:r>
            <a:r>
              <a:rPr lang="en-US" altLang="vi-VN" sz="3200" b="1">
                <a:solidFill>
                  <a:srgbClr val="FFFF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2308" name="Text Box 67">
            <a:extLst>
              <a:ext uri="{FF2B5EF4-FFF2-40B4-BE49-F238E27FC236}">
                <a16:creationId xmlns:a16="http://schemas.microsoft.com/office/drawing/2014/main" id="{F5323975-CF10-4D69-914B-32ACC3C86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33718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sin C</a:t>
            </a:r>
          </a:p>
        </p:txBody>
      </p:sp>
      <p:sp>
        <p:nvSpPr>
          <p:cNvPr id="12309" name="Text Box 68">
            <a:extLst>
              <a:ext uri="{FF2B5EF4-FFF2-40B4-BE49-F238E27FC236}">
                <a16:creationId xmlns:a16="http://schemas.microsoft.com/office/drawing/2014/main" id="{E250FCBA-530F-4382-A0F6-41646CC4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a</a:t>
            </a:r>
          </a:p>
        </p:txBody>
      </p:sp>
      <p:sp>
        <p:nvSpPr>
          <p:cNvPr id="12310" name="Text Box 69">
            <a:extLst>
              <a:ext uri="{FF2B5EF4-FFF2-40B4-BE49-F238E27FC236}">
                <a16:creationId xmlns:a16="http://schemas.microsoft.com/office/drawing/2014/main" id="{764CA1BF-89C4-4456-ABBE-40DE741F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909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2311" name="Text Box 70">
            <a:extLst>
              <a:ext uri="{FF2B5EF4-FFF2-40B4-BE49-F238E27FC236}">
                <a16:creationId xmlns:a16="http://schemas.microsoft.com/office/drawing/2014/main" id="{F87516E6-5888-4D4E-AF11-8356C5A4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52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cos B</a:t>
            </a:r>
          </a:p>
        </p:txBody>
      </p:sp>
      <p:sp>
        <p:nvSpPr>
          <p:cNvPr id="12312" name="Text Box 71">
            <a:extLst>
              <a:ext uri="{FF2B5EF4-FFF2-40B4-BE49-F238E27FC236}">
                <a16:creationId xmlns:a16="http://schemas.microsoft.com/office/drawing/2014/main" id="{C9FFAABF-8CEE-4BF6-BBBD-AD300889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575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2313" name="Text Box 72">
            <a:extLst>
              <a:ext uri="{FF2B5EF4-FFF2-40B4-BE49-F238E27FC236}">
                <a16:creationId xmlns:a16="http://schemas.microsoft.com/office/drawing/2014/main" id="{E219C058-BEE3-48A0-B264-26A080BB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575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03516" name="Text Box 92">
            <a:extLst>
              <a:ext uri="{FF2B5EF4-FFF2-40B4-BE49-F238E27FC236}">
                <a16:creationId xmlns:a16="http://schemas.microsoft.com/office/drawing/2014/main" id="{737393B8-C48D-4F11-B132-50E62875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3517" name="Text Box 93">
            <a:extLst>
              <a:ext uri="{FF2B5EF4-FFF2-40B4-BE49-F238E27FC236}">
                <a16:creationId xmlns:a16="http://schemas.microsoft.com/office/drawing/2014/main" id="{A8FC388E-97B3-4AAB-8CBF-D5C6CF9D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3519" name="Text Box 95">
            <a:extLst>
              <a:ext uri="{FF2B5EF4-FFF2-40B4-BE49-F238E27FC236}">
                <a16:creationId xmlns:a16="http://schemas.microsoft.com/office/drawing/2014/main" id="{868BCCA6-E167-48C3-B754-1BD47829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a</a:t>
            </a:r>
            <a:r>
              <a:rPr lang="en-US" altLang="vi-VN" sz="3200" b="1">
                <a:latin typeface="VNI-Times" pitchFamily="2" charset="0"/>
              </a:rPr>
              <a:t> </a:t>
            </a:r>
          </a:p>
        </p:txBody>
      </p:sp>
      <p:sp>
        <p:nvSpPr>
          <p:cNvPr id="103521" name="Text Box 97">
            <a:extLst>
              <a:ext uri="{FF2B5EF4-FFF2-40B4-BE49-F238E27FC236}">
                <a16:creationId xmlns:a16="http://schemas.microsoft.com/office/drawing/2014/main" id="{FBA59E18-B20B-4817-B32C-5CC0445C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a </a:t>
            </a:r>
          </a:p>
        </p:txBody>
      </p:sp>
      <p:sp>
        <p:nvSpPr>
          <p:cNvPr id="103522" name="Text Box 98">
            <a:extLst>
              <a:ext uri="{FF2B5EF4-FFF2-40B4-BE49-F238E27FC236}">
                <a16:creationId xmlns:a16="http://schemas.microsoft.com/office/drawing/2014/main" id="{F1CA0E87-66C5-4624-AD12-4073B90E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sin B</a:t>
            </a:r>
            <a:r>
              <a:rPr lang="en-US" altLang="vi-VN" sz="3200" b="1">
                <a:latin typeface="VNI-Times" pitchFamily="2" charset="0"/>
              </a:rPr>
              <a:t> </a:t>
            </a:r>
          </a:p>
        </p:txBody>
      </p:sp>
      <p:sp>
        <p:nvSpPr>
          <p:cNvPr id="103523" name="Text Box 99">
            <a:extLst>
              <a:ext uri="{FF2B5EF4-FFF2-40B4-BE49-F238E27FC236}">
                <a16:creationId xmlns:a16="http://schemas.microsoft.com/office/drawing/2014/main" id="{3B8030C9-6930-4E30-BA07-6741D5E8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33718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sin C </a:t>
            </a:r>
          </a:p>
        </p:txBody>
      </p:sp>
      <p:sp>
        <p:nvSpPr>
          <p:cNvPr id="103526" name="Text Box 102">
            <a:extLst>
              <a:ext uri="{FF2B5EF4-FFF2-40B4-BE49-F238E27FC236}">
                <a16:creationId xmlns:a16="http://schemas.microsoft.com/office/drawing/2014/main" id="{8BDB4871-F178-463C-989E-3A7F0E1B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a</a:t>
            </a:r>
            <a:r>
              <a:rPr lang="en-US" altLang="vi-VN" sz="3200" b="1">
                <a:latin typeface="VNI-Times" pitchFamily="2" charset="0"/>
              </a:rPr>
              <a:t> </a:t>
            </a:r>
          </a:p>
        </p:txBody>
      </p:sp>
      <p:sp>
        <p:nvSpPr>
          <p:cNvPr id="103527" name="Text Box 103">
            <a:extLst>
              <a:ext uri="{FF2B5EF4-FFF2-40B4-BE49-F238E27FC236}">
                <a16:creationId xmlns:a16="http://schemas.microsoft.com/office/drawing/2014/main" id="{A3965C06-2C4C-4728-8911-F934F4CB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a </a:t>
            </a:r>
          </a:p>
        </p:txBody>
      </p:sp>
      <p:sp>
        <p:nvSpPr>
          <p:cNvPr id="103528" name="AutoShape 104">
            <a:extLst>
              <a:ext uri="{FF2B5EF4-FFF2-40B4-BE49-F238E27FC236}">
                <a16:creationId xmlns:a16="http://schemas.microsoft.com/office/drawing/2014/main" id="{82DFFF6E-D195-49AB-AC6D-7D56A75D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4724400"/>
            <a:ext cx="2743200" cy="68580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Caïnh huyeàn</a:t>
            </a:r>
          </a:p>
        </p:txBody>
      </p:sp>
      <p:sp>
        <p:nvSpPr>
          <p:cNvPr id="103529" name="Text Box 105">
            <a:extLst>
              <a:ext uri="{FF2B5EF4-FFF2-40B4-BE49-F238E27FC236}">
                <a16:creationId xmlns:a16="http://schemas.microsoft.com/office/drawing/2014/main" id="{86F98951-E3DC-45C8-B0F0-D3DCE8BD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27908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cos C</a:t>
            </a:r>
          </a:p>
        </p:txBody>
      </p:sp>
      <p:sp>
        <p:nvSpPr>
          <p:cNvPr id="103530" name="Text Box 106">
            <a:extLst>
              <a:ext uri="{FF2B5EF4-FFF2-40B4-BE49-F238E27FC236}">
                <a16:creationId xmlns:a16="http://schemas.microsoft.com/office/drawing/2014/main" id="{82577070-2707-4CD6-BE7C-A1CA21D5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352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cos B</a:t>
            </a:r>
          </a:p>
        </p:txBody>
      </p:sp>
      <p:sp>
        <p:nvSpPr>
          <p:cNvPr id="103531" name="AutoShape 107">
            <a:extLst>
              <a:ext uri="{FF2B5EF4-FFF2-40B4-BE49-F238E27FC236}">
                <a16:creationId xmlns:a16="http://schemas.microsoft.com/office/drawing/2014/main" id="{376B75B6-F63B-4B5C-BBF0-7C9E54E0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2362200" cy="68580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cos goùc keà</a:t>
            </a:r>
          </a:p>
        </p:txBody>
      </p:sp>
      <p:sp>
        <p:nvSpPr>
          <p:cNvPr id="103532" name="Text Box 108">
            <a:extLst>
              <a:ext uri="{FF2B5EF4-FFF2-40B4-BE49-F238E27FC236}">
                <a16:creationId xmlns:a16="http://schemas.microsoft.com/office/drawing/2014/main" id="{935E23F0-67D1-4C53-85E9-64F2CBCB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66294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huyeàn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cosin goùc keà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327" name="AutoShape 17">
            <a:extLst>
              <a:ext uri="{FF2B5EF4-FFF2-40B4-BE49-F238E27FC236}">
                <a16:creationId xmlns:a16="http://schemas.microsoft.com/office/drawing/2014/main" id="{8B3434FB-9DF1-4510-97F2-16B9B4E3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1676400" cy="26670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8" name="Text Box 18">
            <a:extLst>
              <a:ext uri="{FF2B5EF4-FFF2-40B4-BE49-F238E27FC236}">
                <a16:creationId xmlns:a16="http://schemas.microsoft.com/office/drawing/2014/main" id="{C688E840-B8DC-408D-8971-97815EF1D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6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2329" name="Text Box 19">
            <a:extLst>
              <a:ext uri="{FF2B5EF4-FFF2-40B4-BE49-F238E27FC236}">
                <a16:creationId xmlns:a16="http://schemas.microsoft.com/office/drawing/2014/main" id="{C979B89D-2689-4015-8B30-A6245C06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428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2330" name="Text Box 20">
            <a:extLst>
              <a:ext uri="{FF2B5EF4-FFF2-40B4-BE49-F238E27FC236}">
                <a16:creationId xmlns:a16="http://schemas.microsoft.com/office/drawing/2014/main" id="{DBC9065F-9422-411C-9205-3C8F0CED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2331" name="Arc 21">
            <a:extLst>
              <a:ext uri="{FF2B5EF4-FFF2-40B4-BE49-F238E27FC236}">
                <a16:creationId xmlns:a16="http://schemas.microsoft.com/office/drawing/2014/main" id="{478CF277-C7B4-47CA-8200-A8E278572A83}"/>
              </a:ext>
            </a:extLst>
          </p:cNvPr>
          <p:cNvSpPr>
            <a:spLocks/>
          </p:cNvSpPr>
          <p:nvPr/>
        </p:nvSpPr>
        <p:spPr bwMode="auto">
          <a:xfrm rot="-4953812">
            <a:off x="1659731" y="3782219"/>
            <a:ext cx="465138" cy="533400"/>
          </a:xfrm>
          <a:custGeom>
            <a:avLst/>
            <a:gdLst>
              <a:gd name="T0" fmla="*/ 0 w 18801"/>
              <a:gd name="T1" fmla="*/ 2147483647 h 21600"/>
              <a:gd name="T2" fmla="*/ 2147483647 w 18801"/>
              <a:gd name="T3" fmla="*/ 2147483647 h 21600"/>
              <a:gd name="T4" fmla="*/ 2147483647 w 18801"/>
              <a:gd name="T5" fmla="*/ 2147483647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32" name="Arc 22">
            <a:extLst>
              <a:ext uri="{FF2B5EF4-FFF2-40B4-BE49-F238E27FC236}">
                <a16:creationId xmlns:a16="http://schemas.microsoft.com/office/drawing/2014/main" id="{693829A6-882D-4FA5-807F-B66A75B6717F}"/>
              </a:ext>
            </a:extLst>
          </p:cNvPr>
          <p:cNvSpPr>
            <a:spLocks/>
          </p:cNvSpPr>
          <p:nvPr/>
        </p:nvSpPr>
        <p:spPr bwMode="auto">
          <a:xfrm rot="7715479">
            <a:off x="336550" y="1733551"/>
            <a:ext cx="422275" cy="501650"/>
          </a:xfrm>
          <a:custGeom>
            <a:avLst/>
            <a:gdLst>
              <a:gd name="T0" fmla="*/ 2147483647 w 17116"/>
              <a:gd name="T1" fmla="*/ 0 h 20317"/>
              <a:gd name="T2" fmla="*/ 2147483647 w 17116"/>
              <a:gd name="T3" fmla="*/ 2147483647 h 20317"/>
              <a:gd name="T4" fmla="*/ 0 w 17116"/>
              <a:gd name="T5" fmla="*/ 2147483647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12333" name="Group 23">
            <a:extLst>
              <a:ext uri="{FF2B5EF4-FFF2-40B4-BE49-F238E27FC236}">
                <a16:creationId xmlns:a16="http://schemas.microsoft.com/office/drawing/2014/main" id="{D1996AB2-A4F5-4592-862A-D95187B7E6E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304800" cy="304800"/>
            <a:chOff x="720" y="1584"/>
            <a:chExt cx="192" cy="192"/>
          </a:xfrm>
        </p:grpSpPr>
        <p:sp>
          <p:nvSpPr>
            <p:cNvPr id="12339" name="Line 24">
              <a:extLst>
                <a:ext uri="{FF2B5EF4-FFF2-40B4-BE49-F238E27FC236}">
                  <a16:creationId xmlns:a16="http://schemas.microsoft.com/office/drawing/2014/main" id="{98221358-BFD8-42AD-AD69-74C3FD81E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0" name="Line 25">
              <a:extLst>
                <a:ext uri="{FF2B5EF4-FFF2-40B4-BE49-F238E27FC236}">
                  <a16:creationId xmlns:a16="http://schemas.microsoft.com/office/drawing/2014/main" id="{D65B9CB6-73F2-4A5B-9A88-3EF4389CA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34" name="Text Box 26">
            <a:extLst>
              <a:ext uri="{FF2B5EF4-FFF2-40B4-BE49-F238E27FC236}">
                <a16:creationId xmlns:a16="http://schemas.microsoft.com/office/drawing/2014/main" id="{99A67996-53D6-4F40-8075-0DB8BEE6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26543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VNI-Times" pitchFamily="2" charset="0"/>
              </a:rPr>
              <a:t>c</a:t>
            </a:r>
          </a:p>
        </p:txBody>
      </p:sp>
      <p:sp>
        <p:nvSpPr>
          <p:cNvPr id="12335" name="Text Box 27">
            <a:extLst>
              <a:ext uri="{FF2B5EF4-FFF2-40B4-BE49-F238E27FC236}">
                <a16:creationId xmlns:a16="http://schemas.microsoft.com/office/drawing/2014/main" id="{18A1A36A-402D-4B2E-A7D5-43AC8675C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4191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VNI-Times" pitchFamily="2" charset="0"/>
              </a:rPr>
              <a:t>b</a:t>
            </a:r>
          </a:p>
        </p:txBody>
      </p:sp>
      <p:sp>
        <p:nvSpPr>
          <p:cNvPr id="12336" name="Text Box 28">
            <a:extLst>
              <a:ext uri="{FF2B5EF4-FFF2-40B4-BE49-F238E27FC236}">
                <a16:creationId xmlns:a16="http://schemas.microsoft.com/office/drawing/2014/main" id="{B9E37351-C59B-48EC-84BF-D029C186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4001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VNI-Times" pitchFamily="2" charset="0"/>
              </a:rPr>
              <a:t>a</a:t>
            </a:r>
          </a:p>
        </p:txBody>
      </p:sp>
      <p:sp>
        <p:nvSpPr>
          <p:cNvPr id="103525" name="AutoShape 101">
            <a:extLst>
              <a:ext uri="{FF2B5EF4-FFF2-40B4-BE49-F238E27FC236}">
                <a16:creationId xmlns:a16="http://schemas.microsoft.com/office/drawing/2014/main" id="{C13A2EAE-5B08-4FF5-BF5A-B57BB4F55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286000" cy="106680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Caïnh goùc vuoâng</a:t>
            </a: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21F921F2-3B0B-4B4C-A809-EA4107586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00" y="228600"/>
            <a:ext cx="3276600" cy="457200"/>
          </a:xfrm>
        </p:spPr>
        <p:txBody>
          <a:bodyPr rtlCol="0">
            <a:normAutofit fontScale="90000"/>
          </a:bodyPr>
          <a:lstStyle/>
          <a:p>
            <a:pPr marL="990600" indent="-9906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3300"/>
                </a:solidFill>
                <a:latin typeface="Tahoma" pitchFamily="34" charset="0"/>
              </a:rPr>
              <a:t>1.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Các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hệ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thức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0">
            <a:extLst>
              <a:ext uri="{FF2B5EF4-FFF2-40B4-BE49-F238E27FC236}">
                <a16:creationId xmlns:a16="http://schemas.microsoft.com/office/drawing/2014/main" id="{63639172-D6F3-4BF8-9714-ABF64D376302}"/>
              </a:ext>
            </a:extLst>
          </p:cNvPr>
          <p:cNvGrpSpPr>
            <a:grpSpLocks/>
          </p:cNvGrpSpPr>
          <p:nvPr/>
        </p:nvGrpSpPr>
        <p:grpSpPr bwMode="auto">
          <a:xfrm>
            <a:off x="0" y="2667000"/>
            <a:ext cx="2667000" cy="3490913"/>
            <a:chOff x="288" y="528"/>
            <a:chExt cx="1680" cy="2199"/>
          </a:xfrm>
        </p:grpSpPr>
        <p:grpSp>
          <p:nvGrpSpPr>
            <p:cNvPr id="13350" name="Group 61">
              <a:extLst>
                <a:ext uri="{FF2B5EF4-FFF2-40B4-BE49-F238E27FC236}">
                  <a16:creationId xmlns:a16="http://schemas.microsoft.com/office/drawing/2014/main" id="{0CA2D616-6FF7-4BF2-A7F5-AB931E791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13354" name="Group 62">
                <a:extLst>
                  <a:ext uri="{FF2B5EF4-FFF2-40B4-BE49-F238E27FC236}">
                    <a16:creationId xmlns:a16="http://schemas.microsoft.com/office/drawing/2014/main" id="{3842DB16-235A-45E9-A9CC-650DA8DCD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13360" name="AutoShape 63">
                  <a:extLst>
                    <a:ext uri="{FF2B5EF4-FFF2-40B4-BE49-F238E27FC236}">
                      <a16:creationId xmlns:a16="http://schemas.microsoft.com/office/drawing/2014/main" id="{E1812608-3EA2-4998-9477-185D2A49F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13361" name="Text Box 64">
                  <a:extLst>
                    <a:ext uri="{FF2B5EF4-FFF2-40B4-BE49-F238E27FC236}">
                      <a16:creationId xmlns:a16="http://schemas.microsoft.com/office/drawing/2014/main" id="{5BD282A0-EAB9-484A-84DB-6F8EE7C2B2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13362" name="Text Box 65">
                  <a:extLst>
                    <a:ext uri="{FF2B5EF4-FFF2-40B4-BE49-F238E27FC236}">
                      <a16:creationId xmlns:a16="http://schemas.microsoft.com/office/drawing/2014/main" id="{5154D85E-6AE8-4475-B795-94206B9DFC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13363" name="Text Box 66">
                  <a:extLst>
                    <a:ext uri="{FF2B5EF4-FFF2-40B4-BE49-F238E27FC236}">
                      <a16:creationId xmlns:a16="http://schemas.microsoft.com/office/drawing/2014/main" id="{DF70E2F6-DCEC-4D1F-B096-4831C3D29F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13355" name="Arc 67">
                <a:extLst>
                  <a:ext uri="{FF2B5EF4-FFF2-40B4-BE49-F238E27FC236}">
                    <a16:creationId xmlns:a16="http://schemas.microsoft.com/office/drawing/2014/main" id="{AE732D3E-241D-41D5-8FDD-F0C72E95C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3356" name="Arc 68">
                <a:extLst>
                  <a:ext uri="{FF2B5EF4-FFF2-40B4-BE49-F238E27FC236}">
                    <a16:creationId xmlns:a16="http://schemas.microsoft.com/office/drawing/2014/main" id="{3EEB2B8A-FB1D-49FF-99AA-87936604EF3C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grpSp>
            <p:nvGrpSpPr>
              <p:cNvPr id="13357" name="Group 69">
                <a:extLst>
                  <a:ext uri="{FF2B5EF4-FFF2-40B4-BE49-F238E27FC236}">
                    <a16:creationId xmlns:a16="http://schemas.microsoft.com/office/drawing/2014/main" id="{31A0803B-3B9B-4EEA-A3BF-ADE09BEE96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3358" name="Line 70">
                  <a:extLst>
                    <a:ext uri="{FF2B5EF4-FFF2-40B4-BE49-F238E27FC236}">
                      <a16:creationId xmlns:a16="http://schemas.microsoft.com/office/drawing/2014/main" id="{922AC8A0-FBEA-4934-9CF8-B4ECE859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3359" name="Line 71">
                  <a:extLst>
                    <a:ext uri="{FF2B5EF4-FFF2-40B4-BE49-F238E27FC236}">
                      <a16:creationId xmlns:a16="http://schemas.microsoft.com/office/drawing/2014/main" id="{B07B9DE3-C312-4640-AE9D-DA9671F42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3351" name="Text Box 72">
              <a:extLst>
                <a:ext uri="{FF2B5EF4-FFF2-40B4-BE49-F238E27FC236}">
                  <a16:creationId xmlns:a16="http://schemas.microsoft.com/office/drawing/2014/main" id="{9D4DFE3F-4E12-4F9A-AA19-DE7A1E563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c</a:t>
              </a:r>
            </a:p>
          </p:txBody>
        </p:sp>
        <p:sp>
          <p:nvSpPr>
            <p:cNvPr id="13352" name="Text Box 73">
              <a:extLst>
                <a:ext uri="{FF2B5EF4-FFF2-40B4-BE49-F238E27FC236}">
                  <a16:creationId xmlns:a16="http://schemas.microsoft.com/office/drawing/2014/main" id="{80F9599F-C36E-48BF-92C3-A877BC949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b</a:t>
              </a:r>
            </a:p>
          </p:txBody>
        </p:sp>
        <p:sp>
          <p:nvSpPr>
            <p:cNvPr id="13353" name="Text Box 74">
              <a:extLst>
                <a:ext uri="{FF2B5EF4-FFF2-40B4-BE49-F238E27FC236}">
                  <a16:creationId xmlns:a16="http://schemas.microsoft.com/office/drawing/2014/main" id="{86D8F5EE-BCBF-41EC-98D6-8EF3783CE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47A1C4C-7E3A-4541-B20C-D458A492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E3859456-D348-4C60-941C-A296E080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57213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Trong moät tam giaùc vuoâng,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108550" name="AutoShape 6">
            <a:extLst>
              <a:ext uri="{FF2B5EF4-FFF2-40B4-BE49-F238E27FC236}">
                <a16:creationId xmlns:a16="http://schemas.microsoft.com/office/drawing/2014/main" id="{C972A46F-710F-421B-B0CA-4C2C9969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2667000" cy="68580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tang goùc ñoái</a:t>
            </a:r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B5B34450-63F2-4BD8-A559-EE4CB8F9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6553200" cy="557213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a)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huyeàn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3333FF"/>
                </a:solidFill>
                <a:latin typeface="VNI-Times" pitchFamily="2" charset="0"/>
                <a:cs typeface="Arial" panose="020B0604020202020204" pitchFamily="34" charset="0"/>
              </a:rPr>
              <a:t>sin goùc ñoái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DA3F7EC6-5605-4FA6-AE64-A27321CD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914400"/>
            <a:ext cx="462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08589" name="AutoShape 45">
            <a:extLst>
              <a:ext uri="{FF2B5EF4-FFF2-40B4-BE49-F238E27FC236}">
                <a16:creationId xmlns:a16="http://schemas.microsoft.com/office/drawing/2014/main" id="{E80D73BE-81CE-45A0-A339-5591ED446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91200"/>
            <a:ext cx="2286000" cy="106680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Caïnh goùc vuoâng</a:t>
            </a:r>
          </a:p>
        </p:txBody>
      </p:sp>
      <p:sp>
        <p:nvSpPr>
          <p:cNvPr id="108595" name="AutoShape 51">
            <a:extLst>
              <a:ext uri="{FF2B5EF4-FFF2-40B4-BE49-F238E27FC236}">
                <a16:creationId xmlns:a16="http://schemas.microsoft.com/office/drawing/2014/main" id="{857A7904-1A4E-40FC-B4CB-7D8D9FEA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943600"/>
            <a:ext cx="2514600" cy="68580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cot goùc keà</a:t>
            </a:r>
          </a:p>
        </p:txBody>
      </p:sp>
      <p:sp>
        <p:nvSpPr>
          <p:cNvPr id="13322" name="Text Box 52">
            <a:extLst>
              <a:ext uri="{FF2B5EF4-FFF2-40B4-BE49-F238E27FC236}">
                <a16:creationId xmlns:a16="http://schemas.microsoft.com/office/drawing/2014/main" id="{A42C3DF3-E466-42CB-930E-46DFB1833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6553200" cy="557213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huyeàn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cosin goùc keà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23" name="Text Box 27">
            <a:extLst>
              <a:ext uri="{FF2B5EF4-FFF2-40B4-BE49-F238E27FC236}">
                <a16:creationId xmlns:a16="http://schemas.microsoft.com/office/drawing/2014/main" id="{3ACADB32-D290-4390-9E9C-71329F16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c</a:t>
            </a:r>
          </a:p>
        </p:txBody>
      </p:sp>
      <p:sp>
        <p:nvSpPr>
          <p:cNvPr id="13324" name="Text Box 28">
            <a:extLst>
              <a:ext uri="{FF2B5EF4-FFF2-40B4-BE49-F238E27FC236}">
                <a16:creationId xmlns:a16="http://schemas.microsoft.com/office/drawing/2014/main" id="{5FED0C7A-7EA0-4BB5-AA83-45A635826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0005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VNI-Times" pitchFamily="2" charset="0"/>
              </a:rPr>
              <a:t>cot C</a:t>
            </a:r>
          </a:p>
        </p:txBody>
      </p:sp>
      <p:sp>
        <p:nvSpPr>
          <p:cNvPr id="13325" name="Text Box 29">
            <a:extLst>
              <a:ext uri="{FF2B5EF4-FFF2-40B4-BE49-F238E27FC236}">
                <a16:creationId xmlns:a16="http://schemas.microsoft.com/office/drawing/2014/main" id="{560ACA14-6CD2-44D6-AD50-18A89A74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8862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3326" name="Text Box 53">
            <a:extLst>
              <a:ext uri="{FF2B5EF4-FFF2-40B4-BE49-F238E27FC236}">
                <a16:creationId xmlns:a16="http://schemas.microsoft.com/office/drawing/2014/main" id="{60324A3D-11F8-449B-A153-6308D580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b</a:t>
            </a:r>
          </a:p>
        </p:txBody>
      </p:sp>
      <p:sp>
        <p:nvSpPr>
          <p:cNvPr id="13327" name="Text Box 54">
            <a:extLst>
              <a:ext uri="{FF2B5EF4-FFF2-40B4-BE49-F238E27FC236}">
                <a16:creationId xmlns:a16="http://schemas.microsoft.com/office/drawing/2014/main" id="{FA5CF676-2FBB-4151-8564-D0B4D5920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3328" name="Text Box 55">
            <a:extLst>
              <a:ext uri="{FF2B5EF4-FFF2-40B4-BE49-F238E27FC236}">
                <a16:creationId xmlns:a16="http://schemas.microsoft.com/office/drawing/2014/main" id="{7C0E9F98-0DC6-475A-95D3-2BF2CA97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c </a:t>
            </a:r>
          </a:p>
        </p:txBody>
      </p:sp>
      <p:sp>
        <p:nvSpPr>
          <p:cNvPr id="13329" name="Text Box 56">
            <a:extLst>
              <a:ext uri="{FF2B5EF4-FFF2-40B4-BE49-F238E27FC236}">
                <a16:creationId xmlns:a16="http://schemas.microsoft.com/office/drawing/2014/main" id="{086FB434-112C-4D9F-AF10-F37B504A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0005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VNI-Times" pitchFamily="2" charset="0"/>
              </a:rPr>
              <a:t>tan B</a:t>
            </a:r>
          </a:p>
        </p:txBody>
      </p:sp>
      <p:sp>
        <p:nvSpPr>
          <p:cNvPr id="13330" name="Text Box 57">
            <a:extLst>
              <a:ext uri="{FF2B5EF4-FFF2-40B4-BE49-F238E27FC236}">
                <a16:creationId xmlns:a16="http://schemas.microsoft.com/office/drawing/2014/main" id="{63FF3E09-6CFD-4D39-904D-386A54229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3331" name="Text Box 58">
            <a:extLst>
              <a:ext uri="{FF2B5EF4-FFF2-40B4-BE49-F238E27FC236}">
                <a16:creationId xmlns:a16="http://schemas.microsoft.com/office/drawing/2014/main" id="{11A84988-058C-4E4D-88F1-B2BB9D94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39052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08603" name="Text Box 59">
            <a:extLst>
              <a:ext uri="{FF2B5EF4-FFF2-40B4-BE49-F238E27FC236}">
                <a16:creationId xmlns:a16="http://schemas.microsoft.com/office/drawing/2014/main" id="{F1E7DC8E-20B4-42DE-AABB-F15B1E9B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77724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b)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goùc vuoâng kia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3333FF"/>
                </a:solidFill>
                <a:latin typeface="VNI-Times" pitchFamily="2" charset="0"/>
                <a:cs typeface="Arial" panose="020B0604020202020204" pitchFamily="34" charset="0"/>
              </a:rPr>
              <a:t>tang goùc ñoái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8619" name="Text Box 75">
            <a:extLst>
              <a:ext uri="{FF2B5EF4-FFF2-40B4-BE49-F238E27FC236}">
                <a16:creationId xmlns:a16="http://schemas.microsoft.com/office/drawing/2014/main" id="{AAB1BC01-6519-4735-8F96-D82C17BF7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33750"/>
            <a:ext cx="77724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goùc vuoâng kia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cotang goùc keà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34" name="Text Box 78">
            <a:extLst>
              <a:ext uri="{FF2B5EF4-FFF2-40B4-BE49-F238E27FC236}">
                <a16:creationId xmlns:a16="http://schemas.microsoft.com/office/drawing/2014/main" id="{98D2ED65-91B4-470B-AD8F-FF7DDBCE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b</a:t>
            </a:r>
          </a:p>
        </p:txBody>
      </p:sp>
      <p:sp>
        <p:nvSpPr>
          <p:cNvPr id="13335" name="Text Box 79">
            <a:extLst>
              <a:ext uri="{FF2B5EF4-FFF2-40B4-BE49-F238E27FC236}">
                <a16:creationId xmlns:a16="http://schemas.microsoft.com/office/drawing/2014/main" id="{92CFF14A-8114-45E2-AEA1-1C9C7BBC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6863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VNI-Times" pitchFamily="2" charset="0"/>
              </a:rPr>
              <a:t>cot B</a:t>
            </a:r>
          </a:p>
        </p:txBody>
      </p:sp>
      <p:sp>
        <p:nvSpPr>
          <p:cNvPr id="13336" name="Text Box 80">
            <a:extLst>
              <a:ext uri="{FF2B5EF4-FFF2-40B4-BE49-F238E27FC236}">
                <a16:creationId xmlns:a16="http://schemas.microsoft.com/office/drawing/2014/main" id="{90B48690-BE03-477F-BAB0-ED8883E0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5720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3337" name="Text Box 81">
            <a:extLst>
              <a:ext uri="{FF2B5EF4-FFF2-40B4-BE49-F238E27FC236}">
                <a16:creationId xmlns:a16="http://schemas.microsoft.com/office/drawing/2014/main" id="{ACFACCF0-5727-42C9-96BC-C4142311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c</a:t>
            </a:r>
          </a:p>
        </p:txBody>
      </p:sp>
      <p:sp>
        <p:nvSpPr>
          <p:cNvPr id="13338" name="Text Box 82">
            <a:extLst>
              <a:ext uri="{FF2B5EF4-FFF2-40B4-BE49-F238E27FC236}">
                <a16:creationId xmlns:a16="http://schemas.microsoft.com/office/drawing/2014/main" id="{794BE3F9-B908-4F3A-A6E2-738CA89B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3339" name="Text Box 83">
            <a:extLst>
              <a:ext uri="{FF2B5EF4-FFF2-40B4-BE49-F238E27FC236}">
                <a16:creationId xmlns:a16="http://schemas.microsoft.com/office/drawing/2014/main" id="{EEB097BC-8B63-42C2-BAE0-86E30BEB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b </a:t>
            </a:r>
          </a:p>
        </p:txBody>
      </p:sp>
      <p:sp>
        <p:nvSpPr>
          <p:cNvPr id="13340" name="Text Box 84">
            <a:extLst>
              <a:ext uri="{FF2B5EF4-FFF2-40B4-BE49-F238E27FC236}">
                <a16:creationId xmlns:a16="http://schemas.microsoft.com/office/drawing/2014/main" id="{382A6EFD-1482-4FB5-A34C-BAC3CAB40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6863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VNI-Times" pitchFamily="2" charset="0"/>
              </a:rPr>
              <a:t>tan C</a:t>
            </a:r>
          </a:p>
        </p:txBody>
      </p:sp>
      <p:sp>
        <p:nvSpPr>
          <p:cNvPr id="13341" name="Text Box 85">
            <a:extLst>
              <a:ext uri="{FF2B5EF4-FFF2-40B4-BE49-F238E27FC236}">
                <a16:creationId xmlns:a16="http://schemas.microsoft.com/office/drawing/2014/main" id="{9B562922-3D23-42B3-BFA6-A5759E66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72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VNI-Times" pitchFamily="2" charset="0"/>
              </a:rPr>
              <a:t>=</a:t>
            </a:r>
          </a:p>
        </p:txBody>
      </p:sp>
      <p:sp>
        <p:nvSpPr>
          <p:cNvPr id="13342" name="Text Box 86">
            <a:extLst>
              <a:ext uri="{FF2B5EF4-FFF2-40B4-BE49-F238E27FC236}">
                <a16:creationId xmlns:a16="http://schemas.microsoft.com/office/drawing/2014/main" id="{569E39D3-987F-486C-AD0A-A1194B32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5910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>
                <a:latin typeface="VNI-Times" pitchFamily="2" charset="0"/>
              </a:rPr>
              <a:t>.</a:t>
            </a:r>
          </a:p>
        </p:txBody>
      </p:sp>
      <p:sp>
        <p:nvSpPr>
          <p:cNvPr id="108631" name="Text Box 87">
            <a:extLst>
              <a:ext uri="{FF2B5EF4-FFF2-40B4-BE49-F238E27FC236}">
                <a16:creationId xmlns:a16="http://schemas.microsoft.com/office/drawing/2014/main" id="{6F189589-4C41-4583-9595-DADE5A5C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32" name="Text Box 88">
            <a:extLst>
              <a:ext uri="{FF2B5EF4-FFF2-40B4-BE49-F238E27FC236}">
                <a16:creationId xmlns:a16="http://schemas.microsoft.com/office/drawing/2014/main" id="{9826C63D-A29A-45D7-BC6C-7CB6AE9D8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3" name="AutoShape 89">
            <a:extLst>
              <a:ext uri="{FF2B5EF4-FFF2-40B4-BE49-F238E27FC236}">
                <a16:creationId xmlns:a16="http://schemas.microsoft.com/office/drawing/2014/main" id="{D723EA89-E5B9-4382-88C8-56B9748A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2286000" cy="106680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  <p:sp>
        <p:nvSpPr>
          <p:cNvPr id="108638" name="Text Box 94">
            <a:extLst>
              <a:ext uri="{FF2B5EF4-FFF2-40B4-BE49-F238E27FC236}">
                <a16:creationId xmlns:a16="http://schemas.microsoft.com/office/drawing/2014/main" id="{6801FAC1-A931-4098-B8B9-1B65E61A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9" name="Text Box 95">
            <a:extLst>
              <a:ext uri="{FF2B5EF4-FFF2-40B4-BE49-F238E27FC236}">
                <a16:creationId xmlns:a16="http://schemas.microsoft.com/office/drawing/2014/main" id="{DB9A327A-84B2-4EBA-A399-80E53E7CF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43" name="AutoShape 99">
            <a:extLst>
              <a:ext uri="{FF2B5EF4-FFF2-40B4-BE49-F238E27FC236}">
                <a16:creationId xmlns:a16="http://schemas.microsoft.com/office/drawing/2014/main" id="{F084AE71-7FD4-436B-8531-33BA953E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2286000" cy="106680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35D50204-44B7-4243-99FD-6944F292C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57200" y="304800"/>
            <a:ext cx="3276600" cy="457200"/>
          </a:xfrm>
        </p:spPr>
        <p:txBody>
          <a:bodyPr rtlCol="0">
            <a:normAutofit fontScale="90000"/>
          </a:bodyPr>
          <a:lstStyle/>
          <a:p>
            <a:pPr marL="990600" indent="-9906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3300"/>
                </a:solidFill>
                <a:latin typeface="Tahoma" pitchFamily="34" charset="0"/>
              </a:rPr>
              <a:t>1.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Các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hệ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thức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animBg="1"/>
      <p:bldP spid="108619" grpId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">
            <a:extLst>
              <a:ext uri="{FF2B5EF4-FFF2-40B4-BE49-F238E27FC236}">
                <a16:creationId xmlns:a16="http://schemas.microsoft.com/office/drawing/2014/main" id="{5987F7D6-403B-40D0-8DBE-B5D52AEF3D1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2133600" cy="2595563"/>
            <a:chOff x="288" y="528"/>
            <a:chExt cx="1680" cy="2341"/>
          </a:xfrm>
        </p:grpSpPr>
        <p:grpSp>
          <p:nvGrpSpPr>
            <p:cNvPr id="2064" name="Group 3">
              <a:extLst>
                <a:ext uri="{FF2B5EF4-FFF2-40B4-BE49-F238E27FC236}">
                  <a16:creationId xmlns:a16="http://schemas.microsoft.com/office/drawing/2014/main" id="{5C1ABB3E-E82D-4EB8-B6A5-1FA260BA4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237"/>
              <a:chOff x="288" y="192"/>
              <a:chExt cx="1680" cy="2237"/>
            </a:xfrm>
          </p:grpSpPr>
          <p:grpSp>
            <p:nvGrpSpPr>
              <p:cNvPr id="2068" name="Group 4">
                <a:extLst>
                  <a:ext uri="{FF2B5EF4-FFF2-40B4-BE49-F238E27FC236}">
                    <a16:creationId xmlns:a16="http://schemas.microsoft.com/office/drawing/2014/main" id="{9E238E2C-3FD0-4127-AB0E-3AE0FA636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237"/>
                <a:chOff x="288" y="192"/>
                <a:chExt cx="1680" cy="2237"/>
              </a:xfrm>
            </p:grpSpPr>
            <p:sp>
              <p:nvSpPr>
                <p:cNvPr id="2074" name="AutoShape 5">
                  <a:extLst>
                    <a:ext uri="{FF2B5EF4-FFF2-40B4-BE49-F238E27FC236}">
                      <a16:creationId xmlns:a16="http://schemas.microsoft.com/office/drawing/2014/main" id="{C792000B-D619-43B5-9309-9AA26D11C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2075" name="Text Box 6">
                  <a:extLst>
                    <a:ext uri="{FF2B5EF4-FFF2-40B4-BE49-F238E27FC236}">
                      <a16:creationId xmlns:a16="http://schemas.microsoft.com/office/drawing/2014/main" id="{CDF1B5B7-2E92-44CC-BE65-A6337AC893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2076" name="Text Box 7">
                  <a:extLst>
                    <a:ext uri="{FF2B5EF4-FFF2-40B4-BE49-F238E27FC236}">
                      <a16:creationId xmlns:a16="http://schemas.microsoft.com/office/drawing/2014/main" id="{BEC72C2F-A2E8-4B61-A5D1-D576081B78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2077" name="Text Box 8">
                  <a:extLst>
                    <a:ext uri="{FF2B5EF4-FFF2-40B4-BE49-F238E27FC236}">
                      <a16:creationId xmlns:a16="http://schemas.microsoft.com/office/drawing/2014/main" id="{42731757-C294-41AB-A6A3-9827F8E16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400" b="1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2069" name="Arc 9">
                <a:extLst>
                  <a:ext uri="{FF2B5EF4-FFF2-40B4-BE49-F238E27FC236}">
                    <a16:creationId xmlns:a16="http://schemas.microsoft.com/office/drawing/2014/main" id="{2EBF40CB-F431-41C6-B539-ECF2192EEC09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2070" name="Arc 10">
                <a:extLst>
                  <a:ext uri="{FF2B5EF4-FFF2-40B4-BE49-F238E27FC236}">
                    <a16:creationId xmlns:a16="http://schemas.microsoft.com/office/drawing/2014/main" id="{72302D5A-252F-4B58-9A2B-52F9CE4828FE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grpSp>
            <p:nvGrpSpPr>
              <p:cNvPr id="2071" name="Group 11">
                <a:extLst>
                  <a:ext uri="{FF2B5EF4-FFF2-40B4-BE49-F238E27FC236}">
                    <a16:creationId xmlns:a16="http://schemas.microsoft.com/office/drawing/2014/main" id="{5E4E00D7-8FC9-4FB0-B20A-57C923125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2072" name="Line 12">
                  <a:extLst>
                    <a:ext uri="{FF2B5EF4-FFF2-40B4-BE49-F238E27FC236}">
                      <a16:creationId xmlns:a16="http://schemas.microsoft.com/office/drawing/2014/main" id="{6CE8728B-7F64-4E85-9240-46E1660F6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073" name="Line 13">
                  <a:extLst>
                    <a:ext uri="{FF2B5EF4-FFF2-40B4-BE49-F238E27FC236}">
                      <a16:creationId xmlns:a16="http://schemas.microsoft.com/office/drawing/2014/main" id="{B302583C-A4ED-4A5D-8C8B-92FFF6945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065" name="Text Box 14">
              <a:extLst>
                <a:ext uri="{FF2B5EF4-FFF2-40B4-BE49-F238E27FC236}">
                  <a16:creationId xmlns:a16="http://schemas.microsoft.com/office/drawing/2014/main" id="{29C7FF2A-4E17-481C-A126-81A8F04D7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1"/>
              <a:ext cx="28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c</a:t>
              </a:r>
            </a:p>
          </p:txBody>
        </p:sp>
        <p:sp>
          <p:nvSpPr>
            <p:cNvPr id="2066" name="Text Box 15">
              <a:extLst>
                <a:ext uri="{FF2B5EF4-FFF2-40B4-BE49-F238E27FC236}">
                  <a16:creationId xmlns:a16="http://schemas.microsoft.com/office/drawing/2014/main" id="{0D1AAE87-1754-43D5-8DF6-8D332DD98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1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b</a:t>
              </a:r>
            </a:p>
          </p:txBody>
        </p:sp>
        <p:sp>
          <p:nvSpPr>
            <p:cNvPr id="2067" name="Text Box 16">
              <a:extLst>
                <a:ext uri="{FF2B5EF4-FFF2-40B4-BE49-F238E27FC236}">
                  <a16:creationId xmlns:a16="http://schemas.microsoft.com/office/drawing/2014/main" id="{D51C2A1F-3E5C-46A3-A7BC-A3F45E18F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2055" name="Rectangle 17">
            <a:extLst>
              <a:ext uri="{FF2B5EF4-FFF2-40B4-BE49-F238E27FC236}">
                <a16:creationId xmlns:a16="http://schemas.microsoft.com/office/drawing/2014/main" id="{C16D9A9C-7D2A-41F6-9343-C9055078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56" name="Text Box 19">
            <a:extLst>
              <a:ext uri="{FF2B5EF4-FFF2-40B4-BE49-F238E27FC236}">
                <a16:creationId xmlns:a16="http://schemas.microsoft.com/office/drawing/2014/main" id="{9F4F4561-250A-4C1C-B476-F758D3286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143000"/>
            <a:ext cx="9144000" cy="557213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Trong moät tam giaùc vuoâng,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2057" name="Text Box 21">
            <a:extLst>
              <a:ext uri="{FF2B5EF4-FFF2-40B4-BE49-F238E27FC236}">
                <a16:creationId xmlns:a16="http://schemas.microsoft.com/office/drawing/2014/main" id="{0BE8B771-079B-4595-8F81-D3DF7CC1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771650"/>
            <a:ext cx="67818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a)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huyeàn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3333FF"/>
                </a:solidFill>
                <a:latin typeface="VNI-Times" pitchFamily="2" charset="0"/>
                <a:cs typeface="Arial" panose="020B0604020202020204" pitchFamily="34" charset="0"/>
              </a:rPr>
              <a:t>sin goùc ñoái </a:t>
            </a:r>
          </a:p>
        </p:txBody>
      </p:sp>
      <p:sp>
        <p:nvSpPr>
          <p:cNvPr id="2058" name="Text Box 22">
            <a:extLst>
              <a:ext uri="{FF2B5EF4-FFF2-40B4-BE49-F238E27FC236}">
                <a16:creationId xmlns:a16="http://schemas.microsoft.com/office/drawing/2014/main" id="{03443D14-3BCD-420A-AC56-57EEC157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1162050"/>
            <a:ext cx="462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2059" name="Text Box 25">
            <a:extLst>
              <a:ext uri="{FF2B5EF4-FFF2-40B4-BE49-F238E27FC236}">
                <a16:creationId xmlns:a16="http://schemas.microsoft.com/office/drawing/2014/main" id="{7E9E8A69-E65A-45D2-A93D-31CD9B390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381250"/>
            <a:ext cx="67818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huyeàn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c</a:t>
            </a: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vi-VN" sz="2800" b="1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sin goùc keà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60" name="Text Box 35">
            <a:extLst>
              <a:ext uri="{FF2B5EF4-FFF2-40B4-BE49-F238E27FC236}">
                <a16:creationId xmlns:a16="http://schemas.microsoft.com/office/drawing/2014/main" id="{B25AD655-E1EB-4CF0-BE1C-89950AAE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67200"/>
            <a:ext cx="78486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b)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goùc vuoâng kia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3333FF"/>
                </a:solidFill>
                <a:latin typeface="VNI-Times" pitchFamily="2" charset="0"/>
                <a:cs typeface="Arial" panose="020B0604020202020204" pitchFamily="34" charset="0"/>
              </a:rPr>
              <a:t>tang goùc ñoái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61" name="Text Box 36">
            <a:extLst>
              <a:ext uri="{FF2B5EF4-FFF2-40B4-BE49-F238E27FC236}">
                <a16:creationId xmlns:a16="http://schemas.microsoft.com/office/drawing/2014/main" id="{39033BA4-B847-4A38-BB5D-4C48D7359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7848600" cy="5572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    *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Caïnh goùc vuoâng kia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latin typeface="VNI-Times" pitchFamily="2" charset="0"/>
                <a:cs typeface="Arial" panose="020B0604020202020204" pitchFamily="34" charset="0"/>
              </a:rPr>
              <a:t>nhaân vôùi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800" b="1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c</a:t>
            </a: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vi-VN" sz="2800" b="1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tang goùc keà</a:t>
            </a:r>
            <a:r>
              <a:rPr lang="en-US" altLang="vi-VN" sz="28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050" name="Object 58">
            <a:extLst>
              <a:ext uri="{FF2B5EF4-FFF2-40B4-BE49-F238E27FC236}">
                <a16:creationId xmlns:a16="http://schemas.microsoft.com/office/drawing/2014/main" id="{94B77C3A-EA8A-4B3D-9BFB-5E7E088A5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200400"/>
          <a:ext cx="4679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177480" progId="Equation.DSMT4">
                  <p:embed/>
                </p:oleObj>
              </mc:Choice>
              <mc:Fallback>
                <p:oleObj name="Equation" r:id="rId2" imgW="1282680" imgH="1774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0"/>
                        <a:ext cx="46799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9">
            <a:extLst>
              <a:ext uri="{FF2B5EF4-FFF2-40B4-BE49-F238E27FC236}">
                <a16:creationId xmlns:a16="http://schemas.microsoft.com/office/drawing/2014/main" id="{CB6E1DC7-38C5-453F-A1C0-F52B3ADB5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1850" y="3676650"/>
          <a:ext cx="46339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177480" progId="Equation.DSMT4">
                  <p:embed/>
                </p:oleObj>
              </mc:Choice>
              <mc:Fallback>
                <p:oleObj name="Equation" r:id="rId4" imgW="1269720" imgH="17748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676650"/>
                        <a:ext cx="46339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0">
            <a:extLst>
              <a:ext uri="{FF2B5EF4-FFF2-40B4-BE49-F238E27FC236}">
                <a16:creationId xmlns:a16="http://schemas.microsoft.com/office/drawing/2014/main" id="{EA8252EA-9BA3-4C68-BED3-D90DEE725E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13" y="5595938"/>
          <a:ext cx="4911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177480" progId="Equation.DSMT4">
                  <p:embed/>
                </p:oleObj>
              </mc:Choice>
              <mc:Fallback>
                <p:oleObj name="Equation" r:id="rId6" imgW="1346040" imgH="177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5595938"/>
                        <a:ext cx="4911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1">
            <a:extLst>
              <a:ext uri="{FF2B5EF4-FFF2-40B4-BE49-F238E27FC236}">
                <a16:creationId xmlns:a16="http://schemas.microsoft.com/office/drawing/2014/main" id="{EF15C2D7-8C80-466F-963A-F72A686FC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8988" y="6129338"/>
          <a:ext cx="49577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177480" progId="Equation.DSMT4">
                  <p:embed/>
                </p:oleObj>
              </mc:Choice>
              <mc:Fallback>
                <p:oleObj name="Equation" r:id="rId8" imgW="1358640" imgH="177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6129338"/>
                        <a:ext cx="49577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63" descr="GUESTAN">
            <a:extLst>
              <a:ext uri="{FF2B5EF4-FFF2-40B4-BE49-F238E27FC236}">
                <a16:creationId xmlns:a16="http://schemas.microsoft.com/office/drawing/2014/main" id="{7B54BBC5-948C-42E9-B67D-F337809F1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"/>
            <a:ext cx="12938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7">
            <a:extLst>
              <a:ext uri="{FF2B5EF4-FFF2-40B4-BE49-F238E27FC236}">
                <a16:creationId xmlns:a16="http://schemas.microsoft.com/office/drawing/2014/main" id="{6AE5D837-0224-481E-85E1-5A056CBED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3276600" cy="457200"/>
          </a:xfrm>
        </p:spPr>
        <p:txBody>
          <a:bodyPr rtlCol="0">
            <a:normAutofit fontScale="90000"/>
          </a:bodyPr>
          <a:lstStyle/>
          <a:p>
            <a:pPr marL="990600" indent="-9906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3300"/>
                </a:solidFill>
                <a:latin typeface="Tahoma" pitchFamily="34" charset="0"/>
              </a:rPr>
              <a:t>1.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Các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hệ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rgbClr val="003300"/>
                </a:solidFill>
                <a:latin typeface="Tahoma" pitchFamily="34" charset="0"/>
              </a:rPr>
              <a:t>thức</a:t>
            </a:r>
            <a:r>
              <a:rPr lang="en-US" sz="2800" u="sng" dirty="0">
                <a:solidFill>
                  <a:srgbClr val="003300"/>
                </a:solidFill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B57E6-0DDF-43D3-AD06-1399A6530E25}"/>
              </a:ext>
            </a:extLst>
          </p:cNvPr>
          <p:cNvSpPr txBox="1"/>
          <p:nvPr/>
        </p:nvSpPr>
        <p:spPr>
          <a:xfrm>
            <a:off x="386399" y="76200"/>
            <a:ext cx="837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highlight>
                  <a:srgbClr val="FFFF00"/>
                </a:highlight>
              </a:rPr>
              <a:t>https://quizizz.com/admin/quiz/615c8c24a315b4001de1284f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5A4B2-18AD-43AC-B686-A112C6FF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3" y="750332"/>
            <a:ext cx="8875154" cy="59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6" descr="avion5">
            <a:extLst>
              <a:ext uri="{FF2B5EF4-FFF2-40B4-BE49-F238E27FC236}">
                <a16:creationId xmlns:a16="http://schemas.microsoft.com/office/drawing/2014/main" id="{3C6EAEC8-157B-4C6E-874B-1EDD0CA0B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543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99" name="Rectangle 63">
            <a:extLst>
              <a:ext uri="{FF2B5EF4-FFF2-40B4-BE49-F238E27FC236}">
                <a16:creationId xmlns:a16="http://schemas.microsoft.com/office/drawing/2014/main" id="{D371840B-5E45-4984-970F-A2702B199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77925"/>
            <a:ext cx="7543800" cy="2022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3" name="Text Box 2">
            <a:extLst>
              <a:ext uri="{FF2B5EF4-FFF2-40B4-BE49-F238E27FC236}">
                <a16:creationId xmlns:a16="http://schemas.microsoft.com/office/drawing/2014/main" id="{A8E267E7-AD7D-4120-A915-42E733F7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VNI-Times" pitchFamily="2" charset="0"/>
            </a:endParaRP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A8D20DDC-F2B7-4193-A56C-8F41AAEFF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1148" name="Line 12">
            <a:extLst>
              <a:ext uri="{FF2B5EF4-FFF2-40B4-BE49-F238E27FC236}">
                <a16:creationId xmlns:a16="http://schemas.microsoft.com/office/drawing/2014/main" id="{038AF9F0-C2E1-40C4-9047-D4BC737E0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50" y="1676400"/>
            <a:ext cx="0" cy="1981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292EFBC2-3143-4E05-9101-CD9FF9CF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1485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91157" name="Text Box 21">
            <a:extLst>
              <a:ext uri="{FF2B5EF4-FFF2-40B4-BE49-F238E27FC236}">
                <a16:creationId xmlns:a16="http://schemas.microsoft.com/office/drawing/2014/main" id="{58D18A17-AB52-467C-B0E7-A7504CA6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4108" name="Text Box 26">
            <a:extLst>
              <a:ext uri="{FF2B5EF4-FFF2-40B4-BE49-F238E27FC236}">
                <a16:creationId xmlns:a16="http://schemas.microsoft.com/office/drawing/2014/main" id="{0AED426D-B926-4CB1-9094-D1B6A045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1016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FFFF00"/>
                </a:solidFill>
                <a:latin typeface="VNI-Aptima" pitchFamily="2" charset="0"/>
                <a:cs typeface="Arial" panose="020B0604020202020204" pitchFamily="34" charset="0"/>
              </a:rPr>
              <a:t>   </a:t>
            </a:r>
            <a:r>
              <a:rPr lang="en-US" altLang="vi-VN" sz="2000" u="sng">
                <a:latin typeface="VNI-Aptima" pitchFamily="2" charset="0"/>
                <a:cs typeface="Arial" panose="020B0604020202020204" pitchFamily="34" charset="0"/>
              </a:rPr>
              <a:t>Ví du 1ï:</a:t>
            </a:r>
            <a:r>
              <a:rPr lang="en-US" altLang="vi-VN" sz="2000">
                <a:latin typeface="VNI-Aptima" pitchFamily="2" charset="0"/>
                <a:cs typeface="Arial" panose="020B0604020202020204" pitchFamily="34" charset="0"/>
              </a:rPr>
              <a:t> Moät chieác maùy bay bay leân vôùi vaän toác 500km/h. Ñöôøng bay leân taïo vôùi phöông naèm ngang moät goùc 30</a:t>
            </a:r>
            <a:r>
              <a:rPr lang="en-US" altLang="vi-VN" sz="2000" baseline="30000">
                <a:latin typeface="VNI-Aptima" pitchFamily="2" charset="0"/>
                <a:cs typeface="Arial" panose="020B0604020202020204" pitchFamily="34" charset="0"/>
              </a:rPr>
              <a:t>0</a:t>
            </a:r>
            <a:r>
              <a:rPr lang="en-US" altLang="vi-VN" sz="2000">
                <a:latin typeface="VNI-Aptima" pitchFamily="2" charset="0"/>
                <a:cs typeface="Arial" panose="020B0604020202020204" pitchFamily="34" charset="0"/>
              </a:rPr>
              <a:t>. Hoûi sau 1,2 phuùt maùy bay bay cao ñöôïc bao nhieâu kilomeùt theo phöông thaúng ñöùng ?</a:t>
            </a:r>
            <a:endParaRPr lang="vi-VN" altLang="vi-VN" sz="2000">
              <a:latin typeface="VNI-Book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D0DD0A02-3376-4A5A-8E17-A8FDD77815D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733550"/>
            <a:ext cx="5334000" cy="1905000"/>
            <a:chOff x="528" y="768"/>
            <a:chExt cx="3360" cy="1200"/>
          </a:xfrm>
        </p:grpSpPr>
        <p:sp>
          <p:nvSpPr>
            <p:cNvPr id="4121" name="AutoShape 18">
              <a:extLst>
                <a:ext uri="{FF2B5EF4-FFF2-40B4-BE49-F238E27FC236}">
                  <a16:creationId xmlns:a16="http://schemas.microsoft.com/office/drawing/2014/main" id="{542858F8-F4E4-45EA-8AB3-2AEEDD049E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8" y="768"/>
              <a:ext cx="3360" cy="1200"/>
            </a:xfrm>
            <a:prstGeom prst="rtTriangl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122" name="Line 19">
              <a:extLst>
                <a:ext uri="{FF2B5EF4-FFF2-40B4-BE49-F238E27FC236}">
                  <a16:creationId xmlns:a16="http://schemas.microsoft.com/office/drawing/2014/main" id="{BBD5A04A-1D16-4450-86E7-037F6C82A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3" name="Line 20">
              <a:extLst>
                <a:ext uri="{FF2B5EF4-FFF2-40B4-BE49-F238E27FC236}">
                  <a16:creationId xmlns:a16="http://schemas.microsoft.com/office/drawing/2014/main" id="{7F66ADB9-6984-404C-A6A6-F71603640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10" name="Line 30">
            <a:extLst>
              <a:ext uri="{FF2B5EF4-FFF2-40B4-BE49-F238E27FC236}">
                <a16:creationId xmlns:a16="http://schemas.microsoft.com/office/drawing/2014/main" id="{BD44B831-20C7-4261-BB8E-FDF59ABD15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711325"/>
            <a:ext cx="525780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8B8E0FEA-C60F-494A-A625-CD4A8514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7938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1"/>
                </a:solidFill>
                <a:latin typeface="VNI-Aptima" pitchFamily="2" charset="0"/>
                <a:cs typeface="Arial" panose="020B0604020202020204" pitchFamily="34" charset="0"/>
              </a:rPr>
              <a:t>   </a:t>
            </a:r>
            <a:r>
              <a:rPr lang="en-US" altLang="vi-VN" sz="2400">
                <a:latin typeface="VNI-Aptima" pitchFamily="2" charset="0"/>
                <a:cs typeface="Arial" panose="020B0604020202020204" pitchFamily="34" charset="0"/>
              </a:rPr>
              <a:t>Xeùt tam giaùc ABC vuoâng taïi H coù:</a:t>
            </a:r>
            <a:endParaRPr lang="vi-VN" altLang="vi-VN" sz="2400">
              <a:latin typeface="VNI-Book" pitchFamily="2" charset="0"/>
              <a:cs typeface="Arial" panose="020B0604020202020204" pitchFamily="34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D6912E28-DE0D-414D-B267-ABFC5BE4AB2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17863"/>
            <a:ext cx="1158875" cy="603250"/>
            <a:chOff x="588" y="1707"/>
            <a:chExt cx="730" cy="380"/>
          </a:xfrm>
        </p:grpSpPr>
        <p:graphicFrame>
          <p:nvGraphicFramePr>
            <p:cNvPr id="4100" name="Object 35">
              <a:extLst>
                <a:ext uri="{FF2B5EF4-FFF2-40B4-BE49-F238E27FC236}">
                  <a16:creationId xmlns:a16="http://schemas.microsoft.com/office/drawing/2014/main" id="{67D2D2D2-F593-4964-8503-E652169D06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3800" imgH="203040" progId="Equation.DSMT4">
                    <p:embed/>
                  </p:oleObj>
                </mc:Choice>
                <mc:Fallback>
                  <p:oleObj name="Equation" r:id="rId4" imgW="253800" imgH="20304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0" name="Arc 36">
              <a:extLst>
                <a:ext uri="{FF2B5EF4-FFF2-40B4-BE49-F238E27FC236}">
                  <a16:creationId xmlns:a16="http://schemas.microsoft.com/office/drawing/2014/main" id="{051E58D3-9E02-429D-8E0D-53F1DFF5D168}"/>
                </a:ext>
              </a:extLst>
            </p:cNvPr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91173" name="Text Box 37">
            <a:extLst>
              <a:ext uri="{FF2B5EF4-FFF2-40B4-BE49-F238E27FC236}">
                <a16:creationId xmlns:a16="http://schemas.microsoft.com/office/drawing/2014/main" id="{869931D0-D41B-45DF-9023-73E054D2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FF00"/>
                </a:solidFill>
                <a:latin typeface="VNI-Aptima" pitchFamily="2" charset="0"/>
                <a:cs typeface="Arial" panose="020B0604020202020204" pitchFamily="34" charset="0"/>
              </a:rPr>
              <a:t>   </a:t>
            </a:r>
            <a:r>
              <a:rPr lang="en-US" altLang="vi-VN" sz="2400">
                <a:latin typeface="VNI-Aptima" pitchFamily="2" charset="0"/>
                <a:cs typeface="Arial" panose="020B0604020202020204" pitchFamily="34" charset="0"/>
              </a:rPr>
              <a:t>Vaäy sau 1,2 phuùt maùy leân cao ñöôïc 5(km)</a:t>
            </a:r>
            <a:endParaRPr lang="vi-VN" altLang="vi-VN" sz="2400">
              <a:latin typeface="VNI-Book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65">
            <a:extLst>
              <a:ext uri="{FF2B5EF4-FFF2-40B4-BE49-F238E27FC236}">
                <a16:creationId xmlns:a16="http://schemas.microsoft.com/office/drawing/2014/main" id="{C2693E6E-47E9-4537-B4E1-E7EC3B1A9947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2630488"/>
            <a:ext cx="2389188" cy="1244600"/>
            <a:chOff x="284" y="1609"/>
            <a:chExt cx="1505" cy="784"/>
          </a:xfrm>
        </p:grpSpPr>
        <p:pic>
          <p:nvPicPr>
            <p:cNvPr id="4118" name="Picture 57" descr="avion2">
              <a:extLst>
                <a:ext uri="{FF2B5EF4-FFF2-40B4-BE49-F238E27FC236}">
                  <a16:creationId xmlns:a16="http://schemas.microsoft.com/office/drawing/2014/main" id="{0BBD504E-26FF-4A62-9AD1-450A679EC7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4036" flipH="1">
              <a:off x="451" y="1763"/>
              <a:ext cx="56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" name="AutoShape 60">
              <a:extLst>
                <a:ext uri="{FF2B5EF4-FFF2-40B4-BE49-F238E27FC236}">
                  <a16:creationId xmlns:a16="http://schemas.microsoft.com/office/drawing/2014/main" id="{56714DB3-4CE9-4EE5-962B-2DE455599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1612">
              <a:off x="284" y="1609"/>
              <a:ext cx="1505" cy="344"/>
            </a:xfrm>
            <a:prstGeom prst="cloudCallout">
              <a:avLst>
                <a:gd name="adj1" fmla="val 880755"/>
                <a:gd name="adj2" fmla="val -1293815"/>
              </a:avLst>
            </a:prstGeom>
            <a:gradFill rotWithShape="1">
              <a:gsLst>
                <a:gs pos="0">
                  <a:srgbClr val="CCFF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000">
                  <a:latin typeface=".VnTime" panose="020B7200000000000000" pitchFamily="34" charset="0"/>
                </a:rPr>
                <a:t>V=500km/h</a:t>
              </a:r>
            </a:p>
          </p:txBody>
        </p:sp>
      </p:grpSp>
      <p:graphicFrame>
        <p:nvGraphicFramePr>
          <p:cNvPr id="91200" name="Object 64">
            <a:extLst>
              <a:ext uri="{FF2B5EF4-FFF2-40B4-BE49-F238E27FC236}">
                <a16:creationId xmlns:a16="http://schemas.microsoft.com/office/drawing/2014/main" id="{1999C090-4576-4336-A213-D2651F506B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6975" y="5562600"/>
          <a:ext cx="53863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69920" imgH="393480" progId="Equation.DSMT4">
                  <p:embed/>
                </p:oleObj>
              </mc:Choice>
              <mc:Fallback>
                <p:oleObj name="Equation" r:id="rId7" imgW="2869920" imgH="3934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562600"/>
                        <a:ext cx="53863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02" name="Text Box 66">
            <a:extLst>
              <a:ext uri="{FF2B5EF4-FFF2-40B4-BE49-F238E27FC236}">
                <a16:creationId xmlns:a16="http://schemas.microsoft.com/office/drawing/2014/main" id="{D88B0F0F-1BCA-46D8-B288-84E073EC7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0495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= 1,2phút</a:t>
            </a:r>
          </a:p>
        </p:txBody>
      </p:sp>
      <p:graphicFrame>
        <p:nvGraphicFramePr>
          <p:cNvPr id="91203" name="Object 67">
            <a:extLst>
              <a:ext uri="{FF2B5EF4-FFF2-40B4-BE49-F238E27FC236}">
                <a16:creationId xmlns:a16="http://schemas.microsoft.com/office/drawing/2014/main" id="{408F5666-6EF2-418B-B355-46E040017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8538" y="4144963"/>
          <a:ext cx="646906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25600" imgH="393480" progId="Equation.DSMT4">
                  <p:embed/>
                </p:oleObj>
              </mc:Choice>
              <mc:Fallback>
                <p:oleObj name="Equation" r:id="rId9" imgW="3225600" imgH="393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144963"/>
                        <a:ext cx="646906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6" name="Picture 68" descr="GUESTAN">
            <a:extLst>
              <a:ext uri="{FF2B5EF4-FFF2-40B4-BE49-F238E27FC236}">
                <a16:creationId xmlns:a16="http://schemas.microsoft.com/office/drawing/2014/main" id="{C012FB1D-4F7F-4448-BC65-2F419A65AF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137275"/>
            <a:ext cx="12938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05" name="Picture 69" descr="Cau hoi">
            <a:extLst>
              <a:ext uri="{FF2B5EF4-FFF2-40B4-BE49-F238E27FC236}">
                <a16:creationId xmlns:a16="http://schemas.microsoft.com/office/drawing/2014/main" id="{6E771536-2854-4A57-BEEA-ED3079DBF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32410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4114 -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9" y="-1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91151" grpId="0"/>
      <p:bldP spid="91157" grpId="0"/>
      <p:bldP spid="91167" grpId="0"/>
      <p:bldP spid="91173" grpId="0"/>
      <p:bldP spid="91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>
            <a:extLst>
              <a:ext uri="{FF2B5EF4-FFF2-40B4-BE49-F238E27FC236}">
                <a16:creationId xmlns:a16="http://schemas.microsoft.com/office/drawing/2014/main" id="{9FC9B401-03F9-4500-94FE-8326E96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446213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79FA8F0E-FB97-4BE6-AB97-229F8D2C6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u="sng">
                <a:latin typeface="+mj-lt"/>
                <a:cs typeface="Times New Roman" pitchFamily="18" charset="0"/>
              </a:rPr>
              <a:t>Ví dụ 2: </a:t>
            </a:r>
            <a:r>
              <a:rPr lang="vi-VN" sz="2000">
                <a:latin typeface="+mj-lt"/>
                <a:cs typeface="Times New Roman" pitchFamily="18" charset="0"/>
              </a:rPr>
              <a:t>Một chiếc thang dài 3m. Cần đặt chân thang cách chân tường một khoảng bằng bao nhiêu để nó tạo với mặt đất một góc “an toàn” 65</a:t>
            </a:r>
            <a:r>
              <a:rPr lang="vi-VN" sz="2000" baseline="30000">
                <a:latin typeface="+mj-lt"/>
                <a:cs typeface="Times New Roman" pitchFamily="18" charset="0"/>
              </a:rPr>
              <a:t>o</a:t>
            </a:r>
            <a:r>
              <a:rPr lang="vi-VN" sz="2000">
                <a:latin typeface="+mj-lt"/>
                <a:cs typeface="Times New Roman" pitchFamily="18" charset="0"/>
              </a:rPr>
              <a:t>  (tức là đảm bảo thang không bị đổ khi sử dụng) 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B09688B-EBBC-40FC-A60B-7C307876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371600"/>
            <a:ext cx="4495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5128" name="Group 11">
            <a:extLst>
              <a:ext uri="{FF2B5EF4-FFF2-40B4-BE49-F238E27FC236}">
                <a16:creationId xmlns:a16="http://schemas.microsoft.com/office/drawing/2014/main" id="{4D8D2235-79FC-4DF7-A885-9331C799043D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2771775"/>
            <a:ext cx="1219200" cy="3871913"/>
            <a:chOff x="1946" y="1998"/>
            <a:chExt cx="768" cy="2439"/>
          </a:xfrm>
        </p:grpSpPr>
        <p:sp>
          <p:nvSpPr>
            <p:cNvPr id="5138" name="AutoShape 6">
              <a:extLst>
                <a:ext uri="{FF2B5EF4-FFF2-40B4-BE49-F238E27FC236}">
                  <a16:creationId xmlns:a16="http://schemas.microsoft.com/office/drawing/2014/main" id="{5B1018AE-2B02-4FC7-AB1A-6D01326BCD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43225">
              <a:off x="1110" y="2834"/>
              <a:ext cx="2439" cy="768"/>
            </a:xfrm>
            <a:prstGeom prst="triangle">
              <a:avLst>
                <a:gd name="adj" fmla="val 750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5139" name="Line 9">
              <a:extLst>
                <a:ext uri="{FF2B5EF4-FFF2-40B4-BE49-F238E27FC236}">
                  <a16:creationId xmlns:a16="http://schemas.microsoft.com/office/drawing/2014/main" id="{13630D95-3E91-4746-B1A7-98D9C2CDE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" y="3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0" name="Line 10">
              <a:extLst>
                <a:ext uri="{FF2B5EF4-FFF2-40B4-BE49-F238E27FC236}">
                  <a16:creationId xmlns:a16="http://schemas.microsoft.com/office/drawing/2014/main" id="{8C850F49-612B-40D0-B577-A92AEE436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" y="376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29" name="Rectangle 8">
            <a:extLst>
              <a:ext uri="{FF2B5EF4-FFF2-40B4-BE49-F238E27FC236}">
                <a16:creationId xmlns:a16="http://schemas.microsoft.com/office/drawing/2014/main" id="{FEC9E65E-025E-4C7C-9AFD-D5549B0DC0C9}"/>
              </a:ext>
            </a:extLst>
          </p:cNvPr>
          <p:cNvSpPr>
            <a:spLocks noChangeArrowheads="1"/>
          </p:cNvSpPr>
          <p:nvPr/>
        </p:nvSpPr>
        <p:spPr bwMode="auto">
          <a:xfrm rot="-4142025">
            <a:off x="2849562" y="43322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3399"/>
                </a:solidFill>
                <a:latin typeface="VNI-Times" pitchFamily="2" charset="0"/>
              </a:rPr>
              <a:t>3m</a:t>
            </a:r>
          </a:p>
        </p:txBody>
      </p:sp>
      <p:grpSp>
        <p:nvGrpSpPr>
          <p:cNvPr id="5130" name="Group 15">
            <a:extLst>
              <a:ext uri="{FF2B5EF4-FFF2-40B4-BE49-F238E27FC236}">
                <a16:creationId xmlns:a16="http://schemas.microsoft.com/office/drawing/2014/main" id="{FB96076D-829B-472F-A69F-A1311C94315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543550"/>
            <a:ext cx="876300" cy="620713"/>
            <a:chOff x="1464" y="3732"/>
            <a:chExt cx="552" cy="391"/>
          </a:xfrm>
        </p:grpSpPr>
        <p:sp>
          <p:nvSpPr>
            <p:cNvPr id="5136" name="Arc 12">
              <a:extLst>
                <a:ext uri="{FF2B5EF4-FFF2-40B4-BE49-F238E27FC236}">
                  <a16:creationId xmlns:a16="http://schemas.microsoft.com/office/drawing/2014/main" id="{1C630B53-F99D-4BFF-BC4F-BA3C5BE5F812}"/>
                </a:ext>
              </a:extLst>
            </p:cNvPr>
            <p:cNvSpPr>
              <a:spLocks/>
            </p:cNvSpPr>
            <p:nvPr/>
          </p:nvSpPr>
          <p:spPr bwMode="auto">
            <a:xfrm rot="-601909">
              <a:off x="1464" y="3948"/>
              <a:ext cx="415" cy="175"/>
            </a:xfrm>
            <a:custGeom>
              <a:avLst/>
              <a:gdLst>
                <a:gd name="T0" fmla="*/ 0 w 21267"/>
                <a:gd name="T1" fmla="*/ 0 h 20718"/>
                <a:gd name="T2" fmla="*/ 0 w 21267"/>
                <a:gd name="T3" fmla="*/ 0 h 20718"/>
                <a:gd name="T4" fmla="*/ 0 w 21267"/>
                <a:gd name="T5" fmla="*/ 0 h 20718"/>
                <a:gd name="T6" fmla="*/ 0 60000 65536"/>
                <a:gd name="T7" fmla="*/ 0 60000 65536"/>
                <a:gd name="T8" fmla="*/ 0 60000 65536"/>
                <a:gd name="T9" fmla="*/ 0 w 21267"/>
                <a:gd name="T10" fmla="*/ 0 h 20718"/>
                <a:gd name="T11" fmla="*/ 21267 w 21267"/>
                <a:gd name="T12" fmla="*/ 20718 h 20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7" h="20718" fill="none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</a:path>
                <a:path w="21267" h="20718" stroke="0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  <a:lnTo>
                    <a:pt x="0" y="20718"/>
                  </a:lnTo>
                  <a:close/>
                </a:path>
              </a:pathLst>
            </a:custGeom>
            <a:solidFill>
              <a:srgbClr val="FF66FF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5137" name="Rectangle 13">
              <a:extLst>
                <a:ext uri="{FF2B5EF4-FFF2-40B4-BE49-F238E27FC236}">
                  <a16:creationId xmlns:a16="http://schemas.microsoft.com/office/drawing/2014/main" id="{4C88570C-02B9-486B-9854-6FCC01190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73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>
                  <a:solidFill>
                    <a:srgbClr val="003399"/>
                  </a:solidFill>
                  <a:latin typeface="VNI-Times" pitchFamily="2" charset="0"/>
                </a:rPr>
                <a:t>65</a:t>
              </a:r>
              <a:r>
                <a:rPr lang="en-US" altLang="vi-VN" sz="2400" b="1" baseline="30000">
                  <a:solidFill>
                    <a:srgbClr val="003399"/>
                  </a:solidFill>
                  <a:latin typeface="VNI-Times" pitchFamily="2" charset="0"/>
                </a:rPr>
                <a:t>o</a:t>
              </a:r>
              <a:endParaRPr lang="en-US" altLang="vi-VN" sz="2400" b="1">
                <a:solidFill>
                  <a:srgbClr val="003399"/>
                </a:solidFill>
                <a:latin typeface="VNI-Times" pitchFamily="2" charset="0"/>
              </a:endParaRPr>
            </a:p>
          </p:txBody>
        </p:sp>
      </p:grpSp>
      <p:sp>
        <p:nvSpPr>
          <p:cNvPr id="96273" name="Text Box 17">
            <a:extLst>
              <a:ext uri="{FF2B5EF4-FFF2-40B4-BE49-F238E27FC236}">
                <a16:creationId xmlns:a16="http://schemas.microsoft.com/office/drawing/2014/main" id="{B1F5836E-E816-4D9A-83E9-19EF9B88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400">
                <a:latin typeface="VNI-Aptima" pitchFamily="2" charset="0"/>
                <a:cs typeface="Arial" panose="020B0604020202020204" pitchFamily="34" charset="0"/>
              </a:rPr>
              <a:t>Chaân chieác thang caàn phaûi ñaët caùch chaân töôøng moät khoaûng gaàn baèng 1,27(m)</a:t>
            </a:r>
            <a:endParaRPr lang="vi-VN" altLang="vi-VN" sz="2400">
              <a:latin typeface="VNI-Book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6274" name="Object 18">
            <a:extLst>
              <a:ext uri="{FF2B5EF4-FFF2-40B4-BE49-F238E27FC236}">
                <a16:creationId xmlns:a16="http://schemas.microsoft.com/office/drawing/2014/main" id="{07211D6A-3BCC-4C10-8E92-EBB923A91F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7300" y="2446338"/>
          <a:ext cx="2416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177480" progId="Equation.DSMT4">
                  <p:embed/>
                </p:oleObj>
              </mc:Choice>
              <mc:Fallback>
                <p:oleObj name="Equation" r:id="rId3" imgW="101592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446338"/>
                        <a:ext cx="2416175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6" name="Text Box 20">
            <a:extLst>
              <a:ext uri="{FF2B5EF4-FFF2-40B4-BE49-F238E27FC236}">
                <a16:creationId xmlns:a16="http://schemas.microsoft.com/office/drawing/2014/main" id="{23AA6A69-6B92-427C-A3EE-4DBA36080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5562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96277" name="Text Box 21">
            <a:extLst>
              <a:ext uri="{FF2B5EF4-FFF2-40B4-BE49-F238E27FC236}">
                <a16:creationId xmlns:a16="http://schemas.microsoft.com/office/drawing/2014/main" id="{06B189ED-4C0C-4293-88CE-917B8979F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6143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96278" name="Text Box 22">
            <a:extLst>
              <a:ext uri="{FF2B5EF4-FFF2-40B4-BE49-F238E27FC236}">
                <a16:creationId xmlns:a16="http://schemas.microsoft.com/office/drawing/2014/main" id="{C7CCF766-2C64-4B45-99D4-4B86377B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79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VNI-Aptima" pitchFamily="2" charset="0"/>
              </a:rPr>
              <a:t>C</a:t>
            </a:r>
          </a:p>
        </p:txBody>
      </p:sp>
      <p:sp>
        <p:nvSpPr>
          <p:cNvPr id="96279" name="Text Box 23">
            <a:extLst>
              <a:ext uri="{FF2B5EF4-FFF2-40B4-BE49-F238E27FC236}">
                <a16:creationId xmlns:a16="http://schemas.microsoft.com/office/drawing/2014/main" id="{448F18FF-D220-43D6-8800-AB0C76B6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905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400">
                <a:latin typeface="VNI-Aptima" pitchFamily="2" charset="0"/>
                <a:cs typeface="Arial" panose="020B0604020202020204" pitchFamily="34" charset="0"/>
              </a:rPr>
              <a:t>Xeùt    ABC vuoâng taïi A coù: </a:t>
            </a:r>
            <a:endParaRPr lang="vi-VN" altLang="vi-VN" sz="2400">
              <a:latin typeface="VNI-Book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6280" name="Object 24">
            <a:extLst>
              <a:ext uri="{FF2B5EF4-FFF2-40B4-BE49-F238E27FC236}">
                <a16:creationId xmlns:a16="http://schemas.microsoft.com/office/drawing/2014/main" id="{397EF6E9-22CC-428F-97EE-D4CC32600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8738" y="1828800"/>
          <a:ext cx="3317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1828800"/>
                        <a:ext cx="3317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81" name="Object 25">
            <a:extLst>
              <a:ext uri="{FF2B5EF4-FFF2-40B4-BE49-F238E27FC236}">
                <a16:creationId xmlns:a16="http://schemas.microsoft.com/office/drawing/2014/main" id="{46C0121D-7C49-409C-BEF7-EF7343B7B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098800"/>
          <a:ext cx="3048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253800" progId="Equation.DSMT4">
                  <p:embed/>
                </p:oleObj>
              </mc:Choice>
              <mc:Fallback>
                <p:oleObj name="Equation" r:id="rId7" imgW="1396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98800"/>
                        <a:ext cx="3048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  <p:bldP spid="96276" grpId="0"/>
      <p:bldP spid="96277" grpId="0"/>
      <p:bldP spid="96278" grpId="0"/>
      <p:bldP spid="96279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800</Words>
  <Application>Microsoft Office PowerPoint</Application>
  <PresentationFormat>On-screen Show (4:3)</PresentationFormat>
  <Paragraphs>193</Paragraphs>
  <Slides>12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.VnTime</vt:lpstr>
      <vt:lpstr>Arial</vt:lpstr>
      <vt:lpstr>Tahoma</vt:lpstr>
      <vt:lpstr>Tiffany</vt:lpstr>
      <vt:lpstr>Times New Roman</vt:lpstr>
      <vt:lpstr>Verdana</vt:lpstr>
      <vt:lpstr>VNI-Aptima</vt:lpstr>
      <vt:lpstr>VNI-Book</vt:lpstr>
      <vt:lpstr>VNI-Times</vt:lpstr>
      <vt:lpstr>Wingdings</vt:lpstr>
      <vt:lpstr>1_Default Design</vt:lpstr>
      <vt:lpstr>Equation</vt:lpstr>
      <vt:lpstr>PowerPoint Presentation</vt:lpstr>
      <vt:lpstr>KIEÅM TRA BAØI CUÕ</vt:lpstr>
      <vt:lpstr>PowerPoint Presentation</vt:lpstr>
      <vt:lpstr>1. Các hệ thức:</vt:lpstr>
      <vt:lpstr>1. Các hệ thức:</vt:lpstr>
      <vt:lpstr>1. Các hệ thức: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so luong giac cua goc nhon.ppt</dc:title>
  <dc:creator>Pham Trong Phuc</dc:creator>
  <cp:lastModifiedBy>Trang Toan</cp:lastModifiedBy>
  <cp:revision>333</cp:revision>
  <dcterms:created xsi:type="dcterms:W3CDTF">2006-12-12T14:20:35Z</dcterms:created>
  <dcterms:modified xsi:type="dcterms:W3CDTF">2023-04-09T03:38:49Z</dcterms:modified>
</cp:coreProperties>
</file>