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8" r:id="rId3"/>
    <p:sldId id="259" r:id="rId4"/>
    <p:sldId id="261" r:id="rId5"/>
    <p:sldId id="262" r:id="rId6"/>
    <p:sldId id="260" r:id="rId7"/>
    <p:sldId id="263" r:id="rId8"/>
    <p:sldId id="264" r:id="rId9"/>
    <p:sldId id="265" r:id="rId10"/>
    <p:sldId id="266" r:id="rId11"/>
    <p:sldId id="267" r:id="rId12"/>
    <p:sldId id="268" r:id="rId13"/>
    <p:sldId id="270" r:id="rId14"/>
    <p:sldId id="271" r:id="rId15"/>
    <p:sldId id="272" r:id="rId16"/>
    <p:sldId id="273" r:id="rId17"/>
    <p:sldId id="276" r:id="rId18"/>
    <p:sldId id="277"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7" d="100"/>
          <a:sy n="87" d="100"/>
        </p:scale>
        <p:origin x="-90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4.wmf"/><Relationship Id="rId4" Type="http://schemas.openxmlformats.org/officeDocument/2006/relationships/image" Target="../media/image4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012A25-F642-4EE3-9E41-2D8FF910AA71}"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3ED37-DF44-493A-9834-2062BBC13D5F}" type="slidenum">
              <a:rPr lang="en-US" smtClean="0"/>
              <a:t>‹#›</a:t>
            </a:fld>
            <a:endParaRPr lang="en-US"/>
          </a:p>
        </p:txBody>
      </p:sp>
    </p:spTree>
    <p:extLst>
      <p:ext uri="{BB962C8B-B14F-4D97-AF65-F5344CB8AC3E}">
        <p14:creationId xmlns:p14="http://schemas.microsoft.com/office/powerpoint/2010/main" val="117876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012A25-F642-4EE3-9E41-2D8FF910AA71}"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3ED37-DF44-493A-9834-2062BBC13D5F}" type="slidenum">
              <a:rPr lang="en-US" smtClean="0"/>
              <a:t>‹#›</a:t>
            </a:fld>
            <a:endParaRPr lang="en-US"/>
          </a:p>
        </p:txBody>
      </p:sp>
    </p:spTree>
    <p:extLst>
      <p:ext uri="{BB962C8B-B14F-4D97-AF65-F5344CB8AC3E}">
        <p14:creationId xmlns:p14="http://schemas.microsoft.com/office/powerpoint/2010/main" val="409996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012A25-F642-4EE3-9E41-2D8FF910AA71}"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3ED37-DF44-493A-9834-2062BBC13D5F}" type="slidenum">
              <a:rPr lang="en-US" smtClean="0"/>
              <a:t>‹#›</a:t>
            </a:fld>
            <a:endParaRPr lang="en-US"/>
          </a:p>
        </p:txBody>
      </p:sp>
    </p:spTree>
    <p:extLst>
      <p:ext uri="{BB962C8B-B14F-4D97-AF65-F5344CB8AC3E}">
        <p14:creationId xmlns:p14="http://schemas.microsoft.com/office/powerpoint/2010/main" val="347042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012A25-F642-4EE3-9E41-2D8FF910AA71}"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3ED37-DF44-493A-9834-2062BBC13D5F}" type="slidenum">
              <a:rPr lang="en-US" smtClean="0"/>
              <a:t>‹#›</a:t>
            </a:fld>
            <a:endParaRPr lang="en-US"/>
          </a:p>
        </p:txBody>
      </p:sp>
    </p:spTree>
    <p:extLst>
      <p:ext uri="{BB962C8B-B14F-4D97-AF65-F5344CB8AC3E}">
        <p14:creationId xmlns:p14="http://schemas.microsoft.com/office/powerpoint/2010/main" val="3942224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012A25-F642-4EE3-9E41-2D8FF910AA71}"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3ED37-DF44-493A-9834-2062BBC13D5F}" type="slidenum">
              <a:rPr lang="en-US" smtClean="0"/>
              <a:t>‹#›</a:t>
            </a:fld>
            <a:endParaRPr lang="en-US"/>
          </a:p>
        </p:txBody>
      </p:sp>
    </p:spTree>
    <p:extLst>
      <p:ext uri="{BB962C8B-B14F-4D97-AF65-F5344CB8AC3E}">
        <p14:creationId xmlns:p14="http://schemas.microsoft.com/office/powerpoint/2010/main" val="48479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012A25-F642-4EE3-9E41-2D8FF910AA71}"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3ED37-DF44-493A-9834-2062BBC13D5F}" type="slidenum">
              <a:rPr lang="en-US" smtClean="0"/>
              <a:t>‹#›</a:t>
            </a:fld>
            <a:endParaRPr lang="en-US"/>
          </a:p>
        </p:txBody>
      </p:sp>
    </p:spTree>
    <p:extLst>
      <p:ext uri="{BB962C8B-B14F-4D97-AF65-F5344CB8AC3E}">
        <p14:creationId xmlns:p14="http://schemas.microsoft.com/office/powerpoint/2010/main" val="3745042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012A25-F642-4EE3-9E41-2D8FF910AA71}" type="datetimeFigureOut">
              <a:rPr lang="en-US" smtClean="0"/>
              <a:t>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73ED37-DF44-493A-9834-2062BBC13D5F}" type="slidenum">
              <a:rPr lang="en-US" smtClean="0"/>
              <a:t>‹#›</a:t>
            </a:fld>
            <a:endParaRPr lang="en-US"/>
          </a:p>
        </p:txBody>
      </p:sp>
    </p:spTree>
    <p:extLst>
      <p:ext uri="{BB962C8B-B14F-4D97-AF65-F5344CB8AC3E}">
        <p14:creationId xmlns:p14="http://schemas.microsoft.com/office/powerpoint/2010/main" val="86073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012A25-F642-4EE3-9E41-2D8FF910AA71}" type="datetimeFigureOut">
              <a:rPr lang="en-US" smtClean="0"/>
              <a:t>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73ED37-DF44-493A-9834-2062BBC13D5F}" type="slidenum">
              <a:rPr lang="en-US" smtClean="0"/>
              <a:t>‹#›</a:t>
            </a:fld>
            <a:endParaRPr lang="en-US"/>
          </a:p>
        </p:txBody>
      </p:sp>
    </p:spTree>
    <p:extLst>
      <p:ext uri="{BB962C8B-B14F-4D97-AF65-F5344CB8AC3E}">
        <p14:creationId xmlns:p14="http://schemas.microsoft.com/office/powerpoint/2010/main" val="74298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12A25-F642-4EE3-9E41-2D8FF910AA71}" type="datetimeFigureOut">
              <a:rPr lang="en-US" smtClean="0"/>
              <a:t>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73ED37-DF44-493A-9834-2062BBC13D5F}" type="slidenum">
              <a:rPr lang="en-US" smtClean="0"/>
              <a:t>‹#›</a:t>
            </a:fld>
            <a:endParaRPr lang="en-US"/>
          </a:p>
        </p:txBody>
      </p:sp>
    </p:spTree>
    <p:extLst>
      <p:ext uri="{BB962C8B-B14F-4D97-AF65-F5344CB8AC3E}">
        <p14:creationId xmlns:p14="http://schemas.microsoft.com/office/powerpoint/2010/main" val="35015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12A25-F642-4EE3-9E41-2D8FF910AA71}"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3ED37-DF44-493A-9834-2062BBC13D5F}" type="slidenum">
              <a:rPr lang="en-US" smtClean="0"/>
              <a:t>‹#›</a:t>
            </a:fld>
            <a:endParaRPr lang="en-US"/>
          </a:p>
        </p:txBody>
      </p:sp>
    </p:spTree>
    <p:extLst>
      <p:ext uri="{BB962C8B-B14F-4D97-AF65-F5344CB8AC3E}">
        <p14:creationId xmlns:p14="http://schemas.microsoft.com/office/powerpoint/2010/main" val="11689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12A25-F642-4EE3-9E41-2D8FF910AA71}"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3ED37-DF44-493A-9834-2062BBC13D5F}" type="slidenum">
              <a:rPr lang="en-US" smtClean="0"/>
              <a:t>‹#›</a:t>
            </a:fld>
            <a:endParaRPr lang="en-US"/>
          </a:p>
        </p:txBody>
      </p:sp>
    </p:spTree>
    <p:extLst>
      <p:ext uri="{BB962C8B-B14F-4D97-AF65-F5344CB8AC3E}">
        <p14:creationId xmlns:p14="http://schemas.microsoft.com/office/powerpoint/2010/main" val="39594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t="3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12A25-F642-4EE3-9E41-2D8FF910AA71}" type="datetimeFigureOut">
              <a:rPr lang="en-US" smtClean="0"/>
              <a:t>1/21/2019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3ED37-DF44-493A-9834-2062BBC13D5F}" type="slidenum">
              <a:rPr lang="en-US" smtClean="0"/>
              <a:t>‹#›</a:t>
            </a:fld>
            <a:endParaRPr lang="en-US"/>
          </a:p>
        </p:txBody>
      </p:sp>
    </p:spTree>
    <p:extLst>
      <p:ext uri="{BB962C8B-B14F-4D97-AF65-F5344CB8AC3E}">
        <p14:creationId xmlns:p14="http://schemas.microsoft.com/office/powerpoint/2010/main" val="3392594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43.wmf"/><Relationship Id="rId3" Type="http://schemas.openxmlformats.org/officeDocument/2006/relationships/image" Target="../media/image45.png"/><Relationship Id="rId7" Type="http://schemas.openxmlformats.org/officeDocument/2006/relationships/image" Target="../media/image42.wmf"/><Relationship Id="rId12" Type="http://schemas.openxmlformats.org/officeDocument/2006/relationships/oleObject" Target="../embeddings/oleObject35.bin"/><Relationship Id="rId2" Type="http://schemas.openxmlformats.org/officeDocument/2006/relationships/slideLayout" Target="../slideLayouts/slideLayout2.xml"/><Relationship Id="rId16" Type="http://schemas.openxmlformats.org/officeDocument/2006/relationships/oleObject" Target="../embeddings/oleObject37.bin"/><Relationship Id="rId1" Type="http://schemas.openxmlformats.org/officeDocument/2006/relationships/vmlDrawing" Target="../drawings/vmlDrawing9.vml"/><Relationship Id="rId6" Type="http://schemas.openxmlformats.org/officeDocument/2006/relationships/oleObject" Target="../embeddings/oleObject31.bin"/><Relationship Id="rId11" Type="http://schemas.openxmlformats.org/officeDocument/2006/relationships/oleObject" Target="../embeddings/oleObject34.bin"/><Relationship Id="rId5" Type="http://schemas.openxmlformats.org/officeDocument/2006/relationships/image" Target="../media/image41.wmf"/><Relationship Id="rId15" Type="http://schemas.openxmlformats.org/officeDocument/2006/relationships/image" Target="../media/image44.wmf"/><Relationship Id="rId10" Type="http://schemas.openxmlformats.org/officeDocument/2006/relationships/image" Target="../media/image19.wmf"/><Relationship Id="rId4" Type="http://schemas.openxmlformats.org/officeDocument/2006/relationships/oleObject" Target="../embeddings/oleObject30.bin"/><Relationship Id="rId9" Type="http://schemas.openxmlformats.org/officeDocument/2006/relationships/oleObject" Target="../embeddings/oleObject33.bin"/><Relationship Id="rId14" Type="http://schemas.openxmlformats.org/officeDocument/2006/relationships/oleObject" Target="../embeddings/oleObject36.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50.wmf"/><Relationship Id="rId18" Type="http://schemas.openxmlformats.org/officeDocument/2006/relationships/oleObject" Target="../embeddings/oleObject45.bin"/><Relationship Id="rId3" Type="http://schemas.openxmlformats.org/officeDocument/2006/relationships/image" Target="../media/image35.jpeg"/><Relationship Id="rId7" Type="http://schemas.openxmlformats.org/officeDocument/2006/relationships/image" Target="../media/image47.wmf"/><Relationship Id="rId12" Type="http://schemas.openxmlformats.org/officeDocument/2006/relationships/oleObject" Target="../embeddings/oleObject42.bin"/><Relationship Id="rId17" Type="http://schemas.openxmlformats.org/officeDocument/2006/relationships/image" Target="../media/image52.wmf"/><Relationship Id="rId2" Type="http://schemas.openxmlformats.org/officeDocument/2006/relationships/slideLayout" Target="../slideLayouts/slideLayout2.xml"/><Relationship Id="rId16" Type="http://schemas.openxmlformats.org/officeDocument/2006/relationships/oleObject" Target="../embeddings/oleObject44.bin"/><Relationship Id="rId1" Type="http://schemas.openxmlformats.org/officeDocument/2006/relationships/vmlDrawing" Target="../drawings/vmlDrawing10.vml"/><Relationship Id="rId6" Type="http://schemas.openxmlformats.org/officeDocument/2006/relationships/oleObject" Target="../embeddings/oleObject39.bin"/><Relationship Id="rId11" Type="http://schemas.openxmlformats.org/officeDocument/2006/relationships/image" Target="../media/image49.wmf"/><Relationship Id="rId5" Type="http://schemas.openxmlformats.org/officeDocument/2006/relationships/image" Target="../media/image46.wmf"/><Relationship Id="rId15" Type="http://schemas.openxmlformats.org/officeDocument/2006/relationships/image" Target="../media/image51.wmf"/><Relationship Id="rId10" Type="http://schemas.openxmlformats.org/officeDocument/2006/relationships/oleObject" Target="../embeddings/oleObject41.bin"/><Relationship Id="rId19" Type="http://schemas.openxmlformats.org/officeDocument/2006/relationships/image" Target="../media/image53.wmf"/><Relationship Id="rId4" Type="http://schemas.openxmlformats.org/officeDocument/2006/relationships/oleObject" Target="../embeddings/oleObject38.bin"/><Relationship Id="rId9" Type="http://schemas.openxmlformats.org/officeDocument/2006/relationships/image" Target="../media/image48.wmf"/><Relationship Id="rId14" Type="http://schemas.openxmlformats.org/officeDocument/2006/relationships/oleObject" Target="../embeddings/oleObject43.bin"/></Relationships>
</file>

<file path=ppt/slides/_rels/slide12.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image" Target="../media/image56.jpg"/><Relationship Id="rId2" Type="http://schemas.openxmlformats.org/officeDocument/2006/relationships/image" Target="../media/image35.jpeg"/><Relationship Id="rId1" Type="http://schemas.openxmlformats.org/officeDocument/2006/relationships/slideLayout" Target="../slideLayouts/slideLayout5.xml"/><Relationship Id="rId6" Type="http://schemas.openxmlformats.org/officeDocument/2006/relationships/slide" Target="slide15.xml"/><Relationship Id="rId5" Type="http://schemas.openxmlformats.org/officeDocument/2006/relationships/image" Target="../media/image55.jpg"/><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4.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59.jpg"/><Relationship Id="rId7" Type="http://schemas.openxmlformats.org/officeDocument/2006/relationships/slide" Target="slide17.xml"/><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slide" Target="slide18.xml"/><Relationship Id="rId5" Type="http://schemas.openxmlformats.org/officeDocument/2006/relationships/image" Target="../media/image58.wmf"/><Relationship Id="rId4" Type="http://schemas.openxmlformats.org/officeDocument/2006/relationships/oleObject" Target="../embeddings/oleObject46.bin"/></Relationships>
</file>

<file path=ppt/slides/_rels/slide1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62.jpg"/><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8.bin"/><Relationship Id="rId5" Type="http://schemas.openxmlformats.org/officeDocument/2006/relationships/image" Target="../media/image60.wmf"/><Relationship Id="rId4" Type="http://schemas.openxmlformats.org/officeDocument/2006/relationships/oleObject" Target="../embeddings/oleObject47.bin"/></Relationships>
</file>

<file path=ppt/slides/_rels/slide1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slide" Target="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eg"/><Relationship Id="rId1" Type="http://schemas.openxmlformats.org/officeDocument/2006/relationships/slideLayout" Target="../slideLayouts/slideLayout6.xml"/><Relationship Id="rId5" Type="http://schemas.openxmlformats.org/officeDocument/2006/relationships/slide" Target="slide14.xml"/><Relationship Id="rId4" Type="http://schemas.openxmlformats.org/officeDocument/2006/relationships/slide" Target="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image" Target="../media/image68.jp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0.wmf"/><Relationship Id="rId3" Type="http://schemas.openxmlformats.org/officeDocument/2006/relationships/image" Target="../media/image13.png"/><Relationship Id="rId7" Type="http://schemas.openxmlformats.org/officeDocument/2006/relationships/image" Target="../media/image7.wmf"/><Relationship Id="rId12" Type="http://schemas.openxmlformats.org/officeDocument/2006/relationships/oleObject" Target="../embeddings/oleObject7.bin"/><Relationship Id="rId17" Type="http://schemas.openxmlformats.org/officeDocument/2006/relationships/image" Target="../media/image12.wmf"/><Relationship Id="rId2" Type="http://schemas.openxmlformats.org/officeDocument/2006/relationships/slideLayout" Target="../slideLayouts/slideLayout1.xml"/><Relationship Id="rId16"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image" Target="../media/image11.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8.wmf"/><Relationship Id="rId1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8.wmf"/><Relationship Id="rId3" Type="http://schemas.openxmlformats.org/officeDocument/2006/relationships/image" Target="../media/image20.jpg"/><Relationship Id="rId7" Type="http://schemas.openxmlformats.org/officeDocument/2006/relationships/image" Target="../media/image15.wmf"/><Relationship Id="rId12"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image" Target="../media/image17.wmf"/><Relationship Id="rId5" Type="http://schemas.openxmlformats.org/officeDocument/2006/relationships/image" Target="../media/image14.wmf"/><Relationship Id="rId15" Type="http://schemas.openxmlformats.org/officeDocument/2006/relationships/image" Target="../media/image19.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6.wmf"/><Relationship Id="rId14" Type="http://schemas.openxmlformats.org/officeDocument/2006/relationships/oleObject" Target="../embeddings/oleObject15.bin"/></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7.bin"/><Relationship Id="rId5" Type="http://schemas.openxmlformats.org/officeDocument/2006/relationships/image" Target="../media/image21.wmf"/><Relationship Id="rId4" Type="http://schemas.openxmlformats.org/officeDocument/2006/relationships/oleObject" Target="../embeddings/oleObject16.bin"/></Relationships>
</file>

<file path=ppt/slides/_rels/slide6.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2.bin"/><Relationship Id="rId18" Type="http://schemas.openxmlformats.org/officeDocument/2006/relationships/image" Target="../media/image30.wmf"/><Relationship Id="rId3" Type="http://schemas.openxmlformats.org/officeDocument/2006/relationships/image" Target="../media/image32.jpg"/><Relationship Id="rId7" Type="http://schemas.openxmlformats.org/officeDocument/2006/relationships/oleObject" Target="../embeddings/oleObject19.bin"/><Relationship Id="rId12" Type="http://schemas.openxmlformats.org/officeDocument/2006/relationships/image" Target="../media/image27.wmf"/><Relationship Id="rId17"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29.wmf"/><Relationship Id="rId20" Type="http://schemas.openxmlformats.org/officeDocument/2006/relationships/image" Target="../media/image31.wmf"/><Relationship Id="rId1" Type="http://schemas.openxmlformats.org/officeDocument/2006/relationships/vmlDrawing" Target="../drawings/vmlDrawing5.vml"/><Relationship Id="rId6" Type="http://schemas.openxmlformats.org/officeDocument/2006/relationships/image" Target="../media/image24.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6.wmf"/><Relationship Id="rId19" Type="http://schemas.openxmlformats.org/officeDocument/2006/relationships/oleObject" Target="../embeddings/oleObject25.bin"/><Relationship Id="rId4" Type="http://schemas.openxmlformats.org/officeDocument/2006/relationships/image" Target="../media/image33.jpeg"/><Relationship Id="rId9" Type="http://schemas.openxmlformats.org/officeDocument/2006/relationships/oleObject" Target="../embeddings/oleObject20.bin"/><Relationship Id="rId14" Type="http://schemas.openxmlformats.org/officeDocument/2006/relationships/image" Target="../media/image28.wmf"/></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4.wmf"/><Relationship Id="rId5" Type="http://schemas.openxmlformats.org/officeDocument/2006/relationships/oleObject" Target="../embeddings/oleObject26.bin"/><Relationship Id="rId4" Type="http://schemas.openxmlformats.org/officeDocument/2006/relationships/image" Target="../media/image36.jpg"/></Relationships>
</file>

<file path=ppt/slides/_rels/slide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7.wmf"/><Relationship Id="rId4" Type="http://schemas.openxmlformats.org/officeDocument/2006/relationships/oleObject" Target="../embeddings/oleObject27.bin"/></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9.bin"/><Relationship Id="rId5" Type="http://schemas.openxmlformats.org/officeDocument/2006/relationships/image" Target="../media/image39.wmf"/><Relationship Id="rId4" Type="http://schemas.openxmlformats.org/officeDocument/2006/relationships/oleObject" Target="../embeddings/oleObject28.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700809"/>
            <a:ext cx="8136904" cy="3096343"/>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a:bodyPr>
          <a:lstStyle/>
          <a:p>
            <a:pPr marL="0" indent="0" algn="ctr">
              <a:buNone/>
            </a:pPr>
            <a:r>
              <a:rPr lang="en-US" sz="7200" b="1" smtClean="0">
                <a:solidFill>
                  <a:schemeClr val="accent6">
                    <a:lumMod val="75000"/>
                  </a:schemeClr>
                </a:solidFill>
                <a:latin typeface="Times New Roman" pitchFamily="18" charset="0"/>
                <a:cs typeface="Times New Roman" pitchFamily="18" charset="0"/>
              </a:rPr>
              <a:t>KÍNH CHÀO QUÝ THẦY CÔ GIÁO!</a:t>
            </a:r>
            <a:endParaRPr lang="en-US" sz="7200" b="1">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782823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0" t="-9000" r="-21000" b="-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56792"/>
            <a:ext cx="9144000" cy="5301208"/>
          </a:xfrm>
          <a:gradFill>
            <a:gsLst>
              <a:gs pos="0">
                <a:schemeClr val="accent6">
                  <a:lumMod val="0"/>
                  <a:lumOff val="100000"/>
                </a:schemeClr>
              </a:gs>
              <a:gs pos="18000">
                <a:schemeClr val="accent6">
                  <a:lumMod val="0"/>
                  <a:lumOff val="100000"/>
                </a:schemeClr>
              </a:gs>
              <a:gs pos="100000">
                <a:schemeClr val="accent6">
                  <a:lumMod val="0"/>
                  <a:lumOff val="100000"/>
                  <a:alpha val="0"/>
                </a:schemeClr>
              </a:gs>
            </a:gsLst>
            <a:lin ang="5400000" scaled="0"/>
          </a:gradFill>
        </p:spPr>
        <p:txBody>
          <a:bodyPr/>
          <a:lstStyle/>
          <a:p>
            <a:pPr marL="0" indent="0">
              <a:buNone/>
            </a:pPr>
            <a:r>
              <a:rPr lang="en-US" sz="2800" smtClean="0">
                <a:latin typeface="Times New Roman" pitchFamily="18" charset="0"/>
                <a:cs typeface="Times New Roman" pitchFamily="18" charset="0"/>
              </a:rPr>
              <a:t>Trở lại ví dụ 1</a:t>
            </a:r>
          </a:p>
          <a:p>
            <a:pPr marL="0" indent="0">
              <a:buNone/>
            </a:pPr>
            <a:r>
              <a:rPr lang="en-US" sz="2800" smtClean="0">
                <a:latin typeface="Times New Roman" pitchFamily="18" charset="0"/>
                <a:cs typeface="Times New Roman" pitchFamily="18" charset="0"/>
              </a:rPr>
              <a:t> ta có:</a:t>
            </a:r>
          </a:p>
          <a:p>
            <a:pPr marL="0" indent="0">
              <a:buNone/>
            </a:pPr>
            <a:endParaRPr lang="en-US"/>
          </a:p>
          <a:p>
            <a:pPr marL="0" indent="0">
              <a:buNone/>
            </a:pPr>
            <a:endParaRPr lang="en-US" smtClean="0"/>
          </a:p>
          <a:p>
            <a:pPr marL="0" indent="0">
              <a:buNone/>
            </a:pPr>
            <a:r>
              <a:rPr lang="en-US" sz="2800" smtClean="0">
                <a:solidFill>
                  <a:schemeClr val="accent4">
                    <a:lumMod val="50000"/>
                  </a:schemeClr>
                </a:solidFill>
                <a:latin typeface="Times New Roman" pitchFamily="18" charset="0"/>
                <a:cs typeface="Times New Roman" pitchFamily="18" charset="0"/>
              </a:rPr>
              <a:t>Hoặc </a:t>
            </a:r>
            <a:r>
              <a:rPr lang="en-US" sz="2800">
                <a:solidFill>
                  <a:schemeClr val="accent4">
                    <a:lumMod val="50000"/>
                  </a:schemeClr>
                </a:solidFill>
                <a:latin typeface="Times New Roman" pitchFamily="18" charset="0"/>
                <a:cs typeface="Times New Roman" pitchFamily="18" charset="0"/>
              </a:rPr>
              <a:t>ta có thể rút gọn một lần</a:t>
            </a:r>
            <a:r>
              <a:rPr lang="en-US" sz="2800" smtClean="0">
                <a:solidFill>
                  <a:schemeClr val="accent4">
                    <a:lumMod val="50000"/>
                  </a:schemeClr>
                </a:solidFill>
                <a:latin typeface="Times New Roman" pitchFamily="18" charset="0"/>
                <a:cs typeface="Times New Roman" pitchFamily="18" charset="0"/>
              </a:rPr>
              <a:t>:   </a:t>
            </a:r>
            <a:endParaRPr lang="en-US" sz="2800">
              <a:solidFill>
                <a:schemeClr val="accent4">
                  <a:lumMod val="50000"/>
                </a:schemeClr>
              </a:solidFill>
              <a:latin typeface="Times New Roman" pitchFamily="18" charset="0"/>
              <a:cs typeface="Times New Roman" pitchFamily="18" charset="0"/>
            </a:endParaRPr>
          </a:p>
          <a:p>
            <a:pPr marL="0" indent="0">
              <a:buNone/>
            </a:pPr>
            <a:endParaRPr lang="en-US" smtClean="0"/>
          </a:p>
          <a:p>
            <a:pPr marL="0" indent="0">
              <a:buNone/>
            </a:pP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4254245672"/>
              </p:ext>
            </p:extLst>
          </p:nvPr>
        </p:nvGraphicFramePr>
        <p:xfrm>
          <a:off x="1992852" y="2458863"/>
          <a:ext cx="1963737" cy="719138"/>
        </p:xfrm>
        <a:graphic>
          <a:graphicData uri="http://schemas.openxmlformats.org/presentationml/2006/ole">
            <mc:AlternateContent xmlns:mc="http://schemas.openxmlformats.org/markup-compatibility/2006">
              <mc:Choice xmlns:v="urn:schemas-microsoft-com:vml" Requires="v">
                <p:oleObj spid="_x0000_s9307" name="Equation" r:id="rId4" imgW="1143000" imgH="419040" progId="Equation.DSMT4">
                  <p:embed/>
                </p:oleObj>
              </mc:Choice>
              <mc:Fallback>
                <p:oleObj name="Equation" r:id="rId4" imgW="1143000" imgH="41904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852" y="2458863"/>
                        <a:ext cx="19637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urved Down Arrow 4"/>
          <p:cNvSpPr/>
          <p:nvPr/>
        </p:nvSpPr>
        <p:spPr>
          <a:xfrm>
            <a:off x="2267744" y="2170831"/>
            <a:ext cx="648072" cy="288032"/>
          </a:xfrm>
          <a:prstGeom prst="curved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 name="Curved Down Arrow 5"/>
          <p:cNvSpPr/>
          <p:nvPr/>
        </p:nvSpPr>
        <p:spPr>
          <a:xfrm>
            <a:off x="3096382" y="2170831"/>
            <a:ext cx="648072" cy="288032"/>
          </a:xfrm>
          <a:prstGeom prst="curved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7" name="Curved Up Arrow 6"/>
          <p:cNvSpPr/>
          <p:nvPr/>
        </p:nvSpPr>
        <p:spPr>
          <a:xfrm>
            <a:off x="2267744" y="3140968"/>
            <a:ext cx="648072" cy="216024"/>
          </a:xfrm>
          <a:prstGeom prst="curved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Up Arrow 7"/>
          <p:cNvSpPr/>
          <p:nvPr/>
        </p:nvSpPr>
        <p:spPr>
          <a:xfrm>
            <a:off x="3096382" y="3140968"/>
            <a:ext cx="648072" cy="216024"/>
          </a:xfrm>
          <a:prstGeom prst="curved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420410862"/>
              </p:ext>
            </p:extLst>
          </p:nvPr>
        </p:nvGraphicFramePr>
        <p:xfrm>
          <a:off x="2385293" y="1700808"/>
          <a:ext cx="412750" cy="431800"/>
        </p:xfrm>
        <a:graphic>
          <a:graphicData uri="http://schemas.openxmlformats.org/presentationml/2006/ole">
            <mc:AlternateContent xmlns:mc="http://schemas.openxmlformats.org/markup-compatibility/2006">
              <mc:Choice xmlns:v="urn:schemas-microsoft-com:vml" Requires="v">
                <p:oleObj spid="_x0000_s9308" name="Equation" r:id="rId6" imgW="253800" imgH="266400" progId="Equation.DSMT4">
                  <p:embed/>
                </p:oleObj>
              </mc:Choice>
              <mc:Fallback>
                <p:oleObj name="Equation" r:id="rId6" imgW="253800" imgH="26640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5293" y="1700808"/>
                        <a:ext cx="412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77025087"/>
              </p:ext>
            </p:extLst>
          </p:nvPr>
        </p:nvGraphicFramePr>
        <p:xfrm>
          <a:off x="2385405" y="3357818"/>
          <a:ext cx="412750" cy="431800"/>
        </p:xfrm>
        <a:graphic>
          <a:graphicData uri="http://schemas.openxmlformats.org/presentationml/2006/ole">
            <mc:AlternateContent xmlns:mc="http://schemas.openxmlformats.org/markup-compatibility/2006">
              <mc:Choice xmlns:v="urn:schemas-microsoft-com:vml" Requires="v">
                <p:oleObj spid="_x0000_s9309" name="Equation" r:id="rId8" imgW="253800" imgH="266400" progId="Equation.DSMT4">
                  <p:embed/>
                </p:oleObj>
              </mc:Choice>
              <mc:Fallback>
                <p:oleObj name="Equation" r:id="rId8" imgW="253800" imgH="26640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5405" y="3357818"/>
                        <a:ext cx="412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074390844"/>
              </p:ext>
            </p:extLst>
          </p:nvPr>
        </p:nvGraphicFramePr>
        <p:xfrm>
          <a:off x="3213249" y="1734269"/>
          <a:ext cx="414338" cy="436562"/>
        </p:xfrm>
        <a:graphic>
          <a:graphicData uri="http://schemas.openxmlformats.org/presentationml/2006/ole">
            <mc:AlternateContent xmlns:mc="http://schemas.openxmlformats.org/markup-compatibility/2006">
              <mc:Choice xmlns:v="urn:schemas-microsoft-com:vml" Requires="v">
                <p:oleObj spid="_x0000_s9310" name="Equation" r:id="rId9" imgW="253800" imgH="266400" progId="Equation.DSMT4">
                  <p:embed/>
                </p:oleObj>
              </mc:Choice>
              <mc:Fallback>
                <p:oleObj name="Equation" r:id="rId9" imgW="253800" imgH="266400" progId="Equation.DSMT4">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13249" y="1734269"/>
                        <a:ext cx="414338"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140470145"/>
              </p:ext>
            </p:extLst>
          </p:nvPr>
        </p:nvGraphicFramePr>
        <p:xfrm>
          <a:off x="3213249" y="3356992"/>
          <a:ext cx="414338" cy="436562"/>
        </p:xfrm>
        <a:graphic>
          <a:graphicData uri="http://schemas.openxmlformats.org/presentationml/2006/ole">
            <mc:AlternateContent xmlns:mc="http://schemas.openxmlformats.org/markup-compatibility/2006">
              <mc:Choice xmlns:v="urn:schemas-microsoft-com:vml" Requires="v">
                <p:oleObj spid="_x0000_s9311" name="Equation" r:id="rId11" imgW="253800" imgH="266400" progId="Equation.DSMT4">
                  <p:embed/>
                </p:oleObj>
              </mc:Choice>
              <mc:Fallback>
                <p:oleObj name="Equation" r:id="rId11" imgW="253800" imgH="266400" progId="Equation.DSMT4">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13249" y="3356992"/>
                        <a:ext cx="414338"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121726697"/>
              </p:ext>
            </p:extLst>
          </p:nvPr>
        </p:nvGraphicFramePr>
        <p:xfrm>
          <a:off x="4594312" y="3628380"/>
          <a:ext cx="1179512" cy="720725"/>
        </p:xfrm>
        <a:graphic>
          <a:graphicData uri="http://schemas.openxmlformats.org/presentationml/2006/ole">
            <mc:AlternateContent xmlns:mc="http://schemas.openxmlformats.org/markup-compatibility/2006">
              <mc:Choice xmlns:v="urn:schemas-microsoft-com:vml" Requires="v">
                <p:oleObj spid="_x0000_s9312" name="Equation" r:id="rId12" imgW="685800" imgH="419040" progId="Equation.DSMT4">
                  <p:embed/>
                </p:oleObj>
              </mc:Choice>
              <mc:Fallback>
                <p:oleObj name="Equation" r:id="rId12" imgW="685800" imgH="419040" progId="Equation.DSMT4">
                  <p:embed/>
                  <p:pic>
                    <p:nvPicPr>
                      <p:cNvPr id="0"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94312" y="3628380"/>
                        <a:ext cx="11795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178485268"/>
              </p:ext>
            </p:extLst>
          </p:nvPr>
        </p:nvGraphicFramePr>
        <p:xfrm>
          <a:off x="4980868" y="2941581"/>
          <a:ext cx="406400" cy="427037"/>
        </p:xfrm>
        <a:graphic>
          <a:graphicData uri="http://schemas.openxmlformats.org/presentationml/2006/ole">
            <mc:AlternateContent xmlns:mc="http://schemas.openxmlformats.org/markup-compatibility/2006">
              <mc:Choice xmlns:v="urn:schemas-microsoft-com:vml" Requires="v">
                <p:oleObj spid="_x0000_s9313" name="Equation" r:id="rId14" imgW="253800" imgH="266400" progId="Equation.DSMT4">
                  <p:embed/>
                </p:oleObj>
              </mc:Choice>
              <mc:Fallback>
                <p:oleObj name="Equation" r:id="rId14" imgW="253800" imgH="266400" progId="Equation.DSMT4">
                  <p:embed/>
                  <p:pic>
                    <p:nvPicPr>
                      <p:cNvPr id="0" name="Object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80868" y="2941581"/>
                        <a:ext cx="406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Curved Down Arrow 14"/>
          <p:cNvSpPr/>
          <p:nvPr/>
        </p:nvSpPr>
        <p:spPr>
          <a:xfrm>
            <a:off x="4860032" y="3366925"/>
            <a:ext cx="648072" cy="288032"/>
          </a:xfrm>
          <a:prstGeom prst="curved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6" name="Curved Up Arrow 15"/>
          <p:cNvSpPr/>
          <p:nvPr/>
        </p:nvSpPr>
        <p:spPr>
          <a:xfrm>
            <a:off x="4860032" y="4349185"/>
            <a:ext cx="648072" cy="216024"/>
          </a:xfrm>
          <a:prstGeom prst="curved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00406775"/>
              </p:ext>
            </p:extLst>
          </p:nvPr>
        </p:nvGraphicFramePr>
        <p:xfrm>
          <a:off x="4980868" y="4565209"/>
          <a:ext cx="406400" cy="427038"/>
        </p:xfrm>
        <a:graphic>
          <a:graphicData uri="http://schemas.openxmlformats.org/presentationml/2006/ole">
            <mc:AlternateContent xmlns:mc="http://schemas.openxmlformats.org/markup-compatibility/2006">
              <mc:Choice xmlns:v="urn:schemas-microsoft-com:vml" Requires="v">
                <p:oleObj spid="_x0000_s9314" name="Equation" r:id="rId16" imgW="253780" imgH="266469" progId="Equation.DSMT4">
                  <p:embed/>
                </p:oleObj>
              </mc:Choice>
              <mc:Fallback>
                <p:oleObj name="Equation" r:id="rId16" imgW="253780" imgH="266469" progId="Equation.DSMT4">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80868" y="4565209"/>
                        <a:ext cx="406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angle 18"/>
          <p:cNvSpPr/>
          <p:nvPr/>
        </p:nvSpPr>
        <p:spPr>
          <a:xfrm>
            <a:off x="251520" y="5085183"/>
            <a:ext cx="8280920" cy="76172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smtClean="0">
                <a:solidFill>
                  <a:schemeClr val="bg1"/>
                </a:solidFill>
                <a:latin typeface="Times New Roman" pitchFamily="18" charset="0"/>
                <a:cs typeface="Times New Roman" pitchFamily="18" charset="0"/>
              </a:rPr>
              <a:t>Nhận xét: </a:t>
            </a:r>
            <a:r>
              <a:rPr lang="en-US" sz="2400" smtClean="0">
                <a:solidFill>
                  <a:schemeClr val="bg1"/>
                </a:solidFill>
                <a:latin typeface="Times New Roman" pitchFamily="18" charset="0"/>
                <a:cs typeface="Times New Roman" pitchFamily="18" charset="0"/>
              </a:rPr>
              <a:t>Chia tử và mẫu của </a:t>
            </a:r>
            <a:r>
              <a:rPr lang="en-US" sz="2400" smtClean="0">
                <a:solidFill>
                  <a:schemeClr val="bg1"/>
                </a:solidFill>
                <a:latin typeface="Times New Roman" pitchFamily="18" charset="0"/>
                <a:cs typeface="Times New Roman" pitchFamily="18" charset="0"/>
              </a:rPr>
              <a:t>phân </a:t>
            </a:r>
            <a:r>
              <a:rPr lang="en-US" sz="2400" smtClean="0">
                <a:solidFill>
                  <a:schemeClr val="bg1"/>
                </a:solidFill>
                <a:latin typeface="Times New Roman" pitchFamily="18" charset="0"/>
                <a:cs typeface="Times New Roman" pitchFamily="18" charset="0"/>
              </a:rPr>
              <a:t>số cho ƯC LN của </a:t>
            </a:r>
            <a:r>
              <a:rPr lang="en-US" sz="2400" smtClean="0">
                <a:solidFill>
                  <a:schemeClr val="bg1"/>
                </a:solidFill>
                <a:latin typeface="Times New Roman" pitchFamily="18" charset="0"/>
                <a:cs typeface="Times New Roman" pitchFamily="18" charset="0"/>
              </a:rPr>
              <a:t>chúng, </a:t>
            </a:r>
            <a:r>
              <a:rPr lang="en-US" sz="2400" smtClean="0">
                <a:solidFill>
                  <a:schemeClr val="bg1"/>
                </a:solidFill>
                <a:latin typeface="Times New Roman" pitchFamily="18" charset="0"/>
                <a:cs typeface="Times New Roman" pitchFamily="18" charset="0"/>
              </a:rPr>
              <a:t>ta được một phân số tối </a:t>
            </a:r>
            <a:r>
              <a:rPr lang="en-US" sz="2400" smtClean="0">
                <a:solidFill>
                  <a:schemeClr val="bg1"/>
                </a:solidFill>
                <a:latin typeface="Times New Roman" pitchFamily="18" charset="0"/>
                <a:cs typeface="Times New Roman" pitchFamily="18" charset="0"/>
              </a:rPr>
              <a:t>giản. </a:t>
            </a:r>
            <a:endParaRPr lang="en-US" sz="2400">
              <a:solidFill>
                <a:schemeClr val="bg1"/>
              </a:solidFill>
              <a:latin typeface="Times New Roman" pitchFamily="18" charset="0"/>
              <a:cs typeface="Times New Roman" pitchFamily="18" charset="0"/>
            </a:endParaRPr>
          </a:p>
        </p:txBody>
      </p:sp>
      <p:sp>
        <p:nvSpPr>
          <p:cNvPr id="20" name="Rectangle 19"/>
          <p:cNvSpPr/>
          <p:nvPr/>
        </p:nvSpPr>
        <p:spPr>
          <a:xfrm>
            <a:off x="705605" y="5984914"/>
            <a:ext cx="8258883" cy="76274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smtClean="0">
                <a:latin typeface="Times New Roman" pitchFamily="18" charset="0"/>
                <a:cs typeface="Times New Roman" pitchFamily="18" charset="0"/>
              </a:rPr>
              <a:t>Chú ý: </a:t>
            </a:r>
            <a:r>
              <a:rPr lang="en-US" sz="2400" smtClean="0">
                <a:latin typeface="Times New Roman" pitchFamily="18" charset="0"/>
                <a:cs typeface="Times New Roman" pitchFamily="18" charset="0"/>
              </a:rPr>
              <a:t>Khi rút gọn một phân </a:t>
            </a:r>
            <a:r>
              <a:rPr lang="en-US" sz="2400" smtClean="0">
                <a:latin typeface="Times New Roman" pitchFamily="18" charset="0"/>
                <a:cs typeface="Times New Roman" pitchFamily="18" charset="0"/>
              </a:rPr>
              <a:t>số, </a:t>
            </a:r>
            <a:r>
              <a:rPr lang="en-US" sz="2400" smtClean="0">
                <a:latin typeface="Times New Roman" pitchFamily="18" charset="0"/>
                <a:cs typeface="Times New Roman" pitchFamily="18" charset="0"/>
              </a:rPr>
              <a:t>ta thường rút gọn phân số đó đến tối </a:t>
            </a:r>
            <a:r>
              <a:rPr lang="en-US" sz="2400" smtClean="0">
                <a:latin typeface="Times New Roman" pitchFamily="18" charset="0"/>
                <a:cs typeface="Times New Roman" pitchFamily="18" charset="0"/>
              </a:rPr>
              <a:t>giản.</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12026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2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ircle(in)">
                                      <p:cBhvr>
                                        <p:cTn id="4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8928992" cy="6624736"/>
          </a:xfrm>
        </p:spPr>
        <p:txBody>
          <a:bodyPr/>
          <a:lstStyle/>
          <a:p>
            <a:pPr marL="0" indent="0">
              <a:buNone/>
            </a:pPr>
            <a:r>
              <a:rPr lang="en-US" b="1" smtClean="0">
                <a:latin typeface="Times New Roman" pitchFamily="18" charset="0"/>
                <a:cs typeface="Times New Roman" pitchFamily="18" charset="0"/>
              </a:rPr>
              <a:t>Bài 15 (SGK)</a:t>
            </a:r>
          </a:p>
          <a:p>
            <a:pPr marL="0" indent="0">
              <a:buNone/>
            </a:pPr>
            <a:endParaRPr lang="en-US">
              <a:latin typeface="Times New Roman" pitchFamily="18" charset="0"/>
              <a:cs typeface="Times New Roman" pitchFamily="18" charset="0"/>
            </a:endParaRPr>
          </a:p>
        </p:txBody>
      </p:sp>
      <p:sp>
        <p:nvSpPr>
          <p:cNvPr id="5" name="Flowchart: Process 4"/>
          <p:cNvSpPr/>
          <p:nvPr/>
        </p:nvSpPr>
        <p:spPr>
          <a:xfrm>
            <a:off x="661898" y="833329"/>
            <a:ext cx="1152128" cy="5403983"/>
          </a:xfrm>
          <a:prstGeom prst="flowChartProcess">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itchFamily="18" charset="0"/>
                <a:cs typeface="Times New Roman" pitchFamily="18" charset="0"/>
              </a:rPr>
              <a:t>Rút gọn các phân số sau</a:t>
            </a:r>
            <a:endParaRPr lang="en-US" sz="3200">
              <a:latin typeface="Times New Roman" pitchFamily="18" charset="0"/>
              <a:cs typeface="Times New Roman" pitchFamily="18" charset="0"/>
            </a:endParaRPr>
          </a:p>
        </p:txBody>
      </p:sp>
      <p:sp>
        <p:nvSpPr>
          <p:cNvPr id="6" name="Rectangle 5"/>
          <p:cNvSpPr/>
          <p:nvPr/>
        </p:nvSpPr>
        <p:spPr>
          <a:xfrm>
            <a:off x="2382349" y="4997153"/>
            <a:ext cx="5328592" cy="95212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11760" y="3497627"/>
            <a:ext cx="5328592" cy="10801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11760" y="2204864"/>
            <a:ext cx="5328592" cy="93610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11760" y="906320"/>
            <a:ext cx="5328592" cy="94283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425537399"/>
              </p:ext>
            </p:extLst>
          </p:nvPr>
        </p:nvGraphicFramePr>
        <p:xfrm>
          <a:off x="2843808" y="1017695"/>
          <a:ext cx="511750" cy="720080"/>
        </p:xfrm>
        <a:graphic>
          <a:graphicData uri="http://schemas.openxmlformats.org/presentationml/2006/ole">
            <mc:AlternateContent xmlns:mc="http://schemas.openxmlformats.org/markup-compatibility/2006">
              <mc:Choice xmlns:v="urn:schemas-microsoft-com:vml" Requires="v">
                <p:oleObj spid="_x0000_s10275" name="Equation" r:id="rId4" imgW="228600" imgH="419040" progId="Equation.DSMT4">
                  <p:embed/>
                </p:oleObj>
              </mc:Choice>
              <mc:Fallback>
                <p:oleObj name="Equation" r:id="rId4" imgW="228600" imgH="419040" progId="Equation.DSMT4">
                  <p:embed/>
                  <p:pic>
                    <p:nvPicPr>
                      <p:cNvPr id="0" name=""/>
                      <p:cNvPicPr/>
                      <p:nvPr/>
                    </p:nvPicPr>
                    <p:blipFill>
                      <a:blip r:embed="rId5"/>
                      <a:stretch>
                        <a:fillRect/>
                      </a:stretch>
                    </p:blipFill>
                    <p:spPr>
                      <a:xfrm>
                        <a:off x="2843808" y="1017695"/>
                        <a:ext cx="511750" cy="720080"/>
                      </a:xfrm>
                      <a:prstGeom prst="rect">
                        <a:avLst/>
                      </a:prstGeom>
                    </p:spPr>
                  </p:pic>
                </p:oleObj>
              </mc:Fallback>
            </mc:AlternateContent>
          </a:graphicData>
        </a:graphic>
      </p:graphicFrame>
      <p:cxnSp>
        <p:nvCxnSpPr>
          <p:cNvPr id="12" name="Straight Arrow Connector 11"/>
          <p:cNvCxnSpPr/>
          <p:nvPr/>
        </p:nvCxnSpPr>
        <p:spPr>
          <a:xfrm flipV="1">
            <a:off x="1814026" y="1697427"/>
            <a:ext cx="504056" cy="180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814026" y="2924944"/>
            <a:ext cx="504056"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814026" y="3501008"/>
            <a:ext cx="504056" cy="5400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814026" y="3501008"/>
            <a:ext cx="504056"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2996860507"/>
              </p:ext>
            </p:extLst>
          </p:nvPr>
        </p:nvGraphicFramePr>
        <p:xfrm>
          <a:off x="3437452" y="975597"/>
          <a:ext cx="1584176" cy="804275"/>
        </p:xfrm>
        <a:graphic>
          <a:graphicData uri="http://schemas.openxmlformats.org/presentationml/2006/ole">
            <mc:AlternateContent xmlns:mc="http://schemas.openxmlformats.org/markup-compatibility/2006">
              <mc:Choice xmlns:v="urn:schemas-microsoft-com:vml" Requires="v">
                <p:oleObj spid="_x0000_s10276" name="Equation" r:id="rId6" imgW="825480" imgH="419040" progId="Equation.DSMT4">
                  <p:embed/>
                </p:oleObj>
              </mc:Choice>
              <mc:Fallback>
                <p:oleObj name="Equation" r:id="rId6" imgW="825480" imgH="419040" progId="Equation.DSMT4">
                  <p:embed/>
                  <p:pic>
                    <p:nvPicPr>
                      <p:cNvPr id="0" name=""/>
                      <p:cNvPicPr/>
                      <p:nvPr/>
                    </p:nvPicPr>
                    <p:blipFill>
                      <a:blip r:embed="rId7"/>
                      <a:stretch>
                        <a:fillRect/>
                      </a:stretch>
                    </p:blipFill>
                    <p:spPr>
                      <a:xfrm>
                        <a:off x="3437452" y="975597"/>
                        <a:ext cx="1584176" cy="80427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641091549"/>
              </p:ext>
            </p:extLst>
          </p:nvPr>
        </p:nvGraphicFramePr>
        <p:xfrm>
          <a:off x="2915816" y="2312876"/>
          <a:ext cx="523694" cy="720080"/>
        </p:xfrm>
        <a:graphic>
          <a:graphicData uri="http://schemas.openxmlformats.org/presentationml/2006/ole">
            <mc:AlternateContent xmlns:mc="http://schemas.openxmlformats.org/markup-compatibility/2006">
              <mc:Choice xmlns:v="urn:schemas-microsoft-com:vml" Requires="v">
                <p:oleObj spid="_x0000_s10277" name="Equation" r:id="rId8" imgW="304560" imgH="419040" progId="Equation.DSMT4">
                  <p:embed/>
                </p:oleObj>
              </mc:Choice>
              <mc:Fallback>
                <p:oleObj name="Equation" r:id="rId8" imgW="304560" imgH="419040" progId="Equation.DSMT4">
                  <p:embed/>
                  <p:pic>
                    <p:nvPicPr>
                      <p:cNvPr id="0" name=""/>
                      <p:cNvPicPr/>
                      <p:nvPr/>
                    </p:nvPicPr>
                    <p:blipFill>
                      <a:blip r:embed="rId9"/>
                      <a:stretch>
                        <a:fillRect/>
                      </a:stretch>
                    </p:blipFill>
                    <p:spPr>
                      <a:xfrm>
                        <a:off x="2915816" y="2312876"/>
                        <a:ext cx="523694" cy="72008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020218207"/>
              </p:ext>
            </p:extLst>
          </p:nvPr>
        </p:nvGraphicFramePr>
        <p:xfrm>
          <a:off x="3445424" y="2312876"/>
          <a:ext cx="1592904" cy="720080"/>
        </p:xfrm>
        <a:graphic>
          <a:graphicData uri="http://schemas.openxmlformats.org/presentationml/2006/ole">
            <mc:AlternateContent xmlns:mc="http://schemas.openxmlformats.org/markup-compatibility/2006">
              <mc:Choice xmlns:v="urn:schemas-microsoft-com:vml" Requires="v">
                <p:oleObj spid="_x0000_s10278" name="Equation" r:id="rId10" imgW="927000" imgH="419040" progId="Equation.DSMT4">
                  <p:embed/>
                </p:oleObj>
              </mc:Choice>
              <mc:Fallback>
                <p:oleObj name="Equation" r:id="rId10" imgW="927000" imgH="419040" progId="Equation.DSMT4">
                  <p:embed/>
                  <p:pic>
                    <p:nvPicPr>
                      <p:cNvPr id="0" name=""/>
                      <p:cNvPicPr/>
                      <p:nvPr/>
                    </p:nvPicPr>
                    <p:blipFill>
                      <a:blip r:embed="rId11"/>
                      <a:stretch>
                        <a:fillRect/>
                      </a:stretch>
                    </p:blipFill>
                    <p:spPr>
                      <a:xfrm>
                        <a:off x="3445424" y="2312876"/>
                        <a:ext cx="1592904" cy="72008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346304762"/>
              </p:ext>
            </p:extLst>
          </p:nvPr>
        </p:nvGraphicFramePr>
        <p:xfrm>
          <a:off x="2699792" y="3692319"/>
          <a:ext cx="655225" cy="697498"/>
        </p:xfrm>
        <a:graphic>
          <a:graphicData uri="http://schemas.openxmlformats.org/presentationml/2006/ole">
            <mc:AlternateContent xmlns:mc="http://schemas.openxmlformats.org/markup-compatibility/2006">
              <mc:Choice xmlns:v="urn:schemas-microsoft-com:vml" Requires="v">
                <p:oleObj spid="_x0000_s10279" name="Equation" r:id="rId12" imgW="393480" imgH="419040" progId="Equation.DSMT4">
                  <p:embed/>
                </p:oleObj>
              </mc:Choice>
              <mc:Fallback>
                <p:oleObj name="Equation" r:id="rId12" imgW="393480" imgH="419040" progId="Equation.DSMT4">
                  <p:embed/>
                  <p:pic>
                    <p:nvPicPr>
                      <p:cNvPr id="0" name=""/>
                      <p:cNvPicPr/>
                      <p:nvPr/>
                    </p:nvPicPr>
                    <p:blipFill>
                      <a:blip r:embed="rId13"/>
                      <a:stretch>
                        <a:fillRect/>
                      </a:stretch>
                    </p:blipFill>
                    <p:spPr>
                      <a:xfrm>
                        <a:off x="2699792" y="3692319"/>
                        <a:ext cx="655225" cy="697498"/>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651407952"/>
              </p:ext>
            </p:extLst>
          </p:nvPr>
        </p:nvGraphicFramePr>
        <p:xfrm>
          <a:off x="3347864" y="3675162"/>
          <a:ext cx="1907147" cy="731812"/>
        </p:xfrm>
        <a:graphic>
          <a:graphicData uri="http://schemas.openxmlformats.org/presentationml/2006/ole">
            <mc:AlternateContent xmlns:mc="http://schemas.openxmlformats.org/markup-compatibility/2006">
              <mc:Choice xmlns:v="urn:schemas-microsoft-com:vml" Requires="v">
                <p:oleObj spid="_x0000_s10280" name="Equation" r:id="rId14" imgW="1091880" imgH="419040" progId="Equation.DSMT4">
                  <p:embed/>
                </p:oleObj>
              </mc:Choice>
              <mc:Fallback>
                <p:oleObj name="Equation" r:id="rId14" imgW="1091880" imgH="419040" progId="Equation.DSMT4">
                  <p:embed/>
                  <p:pic>
                    <p:nvPicPr>
                      <p:cNvPr id="0" name=""/>
                      <p:cNvPicPr/>
                      <p:nvPr/>
                    </p:nvPicPr>
                    <p:blipFill>
                      <a:blip r:embed="rId15"/>
                      <a:stretch>
                        <a:fillRect/>
                      </a:stretch>
                    </p:blipFill>
                    <p:spPr>
                      <a:xfrm>
                        <a:off x="3347864" y="3675162"/>
                        <a:ext cx="1907147" cy="731812"/>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036065700"/>
              </p:ext>
            </p:extLst>
          </p:nvPr>
        </p:nvGraphicFramePr>
        <p:xfrm>
          <a:off x="2843808" y="5125744"/>
          <a:ext cx="505414" cy="694945"/>
        </p:xfrm>
        <a:graphic>
          <a:graphicData uri="http://schemas.openxmlformats.org/presentationml/2006/ole">
            <mc:AlternateContent xmlns:mc="http://schemas.openxmlformats.org/markup-compatibility/2006">
              <mc:Choice xmlns:v="urn:schemas-microsoft-com:vml" Requires="v">
                <p:oleObj spid="_x0000_s10281" name="Equation" r:id="rId16" imgW="304560" imgH="419040" progId="Equation.DSMT4">
                  <p:embed/>
                </p:oleObj>
              </mc:Choice>
              <mc:Fallback>
                <p:oleObj name="Equation" r:id="rId16" imgW="304560" imgH="419040" progId="Equation.DSMT4">
                  <p:embed/>
                  <p:pic>
                    <p:nvPicPr>
                      <p:cNvPr id="0" name=""/>
                      <p:cNvPicPr/>
                      <p:nvPr/>
                    </p:nvPicPr>
                    <p:blipFill>
                      <a:blip r:embed="rId17"/>
                      <a:stretch>
                        <a:fillRect/>
                      </a:stretch>
                    </p:blipFill>
                    <p:spPr>
                      <a:xfrm>
                        <a:off x="2843808" y="5125744"/>
                        <a:ext cx="505414" cy="694945"/>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340903833"/>
              </p:ext>
            </p:extLst>
          </p:nvPr>
        </p:nvGraphicFramePr>
        <p:xfrm>
          <a:off x="3347864" y="5078216"/>
          <a:ext cx="2024214" cy="814339"/>
        </p:xfrm>
        <a:graphic>
          <a:graphicData uri="http://schemas.openxmlformats.org/presentationml/2006/ole">
            <mc:AlternateContent xmlns:mc="http://schemas.openxmlformats.org/markup-compatibility/2006">
              <mc:Choice xmlns:v="urn:schemas-microsoft-com:vml" Requires="v">
                <p:oleObj spid="_x0000_s10282" name="Equation" r:id="rId18" imgW="1104840" imgH="444240" progId="Equation.DSMT4">
                  <p:embed/>
                </p:oleObj>
              </mc:Choice>
              <mc:Fallback>
                <p:oleObj name="Equation" r:id="rId18" imgW="1104840" imgH="444240" progId="Equation.DSMT4">
                  <p:embed/>
                  <p:pic>
                    <p:nvPicPr>
                      <p:cNvPr id="0" name=""/>
                      <p:cNvPicPr/>
                      <p:nvPr/>
                    </p:nvPicPr>
                    <p:blipFill>
                      <a:blip r:embed="rId19"/>
                      <a:stretch>
                        <a:fillRect/>
                      </a:stretch>
                    </p:blipFill>
                    <p:spPr>
                      <a:xfrm>
                        <a:off x="3347864" y="5078216"/>
                        <a:ext cx="2024214" cy="814339"/>
                      </a:xfrm>
                      <a:prstGeom prst="rect">
                        <a:avLst/>
                      </a:prstGeom>
                    </p:spPr>
                  </p:pic>
                </p:oleObj>
              </mc:Fallback>
            </mc:AlternateContent>
          </a:graphicData>
        </a:graphic>
      </p:graphicFrame>
    </p:spTree>
    <p:extLst>
      <p:ext uri="{BB962C8B-B14F-4D97-AF65-F5344CB8AC3E}">
        <p14:creationId xmlns:p14="http://schemas.microsoft.com/office/powerpoint/2010/main" val="365187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ircle(in)">
                                      <p:cBhvr>
                                        <p:cTn id="39" dur="2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circle(in)">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circle(in)">
                                      <p:cBhvr>
                                        <p:cTn id="59" dur="20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circle(in)">
                                      <p:cBhvr>
                                        <p:cTn id="64" dur="20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down)">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circle(in)">
                                      <p:cBhvr>
                                        <p:cTn id="7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01006"/>
          </a:xfrm>
        </p:spPr>
        <p:txBody>
          <a:bodyPr>
            <a:prstTxWarp prst="textDoubleWave1">
              <a:avLst/>
            </a:prstTxWarp>
            <a:normAutofit fontScale="90000"/>
          </a:bodyPr>
          <a:lstStyle/>
          <a:p>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HỘP QUÀ MAY MẮN</a:t>
            </a:r>
            <a:r>
              <a:rPr lang="en-US" smtClean="0">
                <a:latin typeface="Times New Roman" pitchFamily="18" charset="0"/>
                <a:cs typeface="Times New Roman" pitchFamily="18" charset="0"/>
              </a:rPr>
              <a:t/>
            </a:r>
            <a:br>
              <a:rPr lang="en-US" smtClean="0">
                <a:latin typeface="Times New Roman" pitchFamily="18" charset="0"/>
                <a:cs typeface="Times New Roman" pitchFamily="18" charset="0"/>
              </a:rPr>
            </a:br>
            <a:endParaRPr lang="en-US">
              <a:latin typeface="Times New Roman" pitchFamily="18" charset="0"/>
              <a:cs typeface="Times New Roman" pitchFamily="18" charset="0"/>
            </a:endParaRPr>
          </a:p>
        </p:txBody>
      </p:sp>
      <p:sp>
        <p:nvSpPr>
          <p:cNvPr id="10" name="Text Placeholder 9"/>
          <p:cNvSpPr>
            <a:spLocks noGrp="1"/>
          </p:cNvSpPr>
          <p:nvPr>
            <p:ph type="body" idx="1"/>
          </p:nvPr>
        </p:nvSpPr>
        <p:spPr>
          <a:xfrm>
            <a:off x="107504" y="1052736"/>
            <a:ext cx="8928992" cy="1368152"/>
          </a:xfrm>
        </p:spPr>
        <p:txBody>
          <a:bodyPr>
            <a:normAutofit fontScale="62500" lnSpcReduction="20000"/>
          </a:bodyPr>
          <a:lstStyle/>
          <a:p>
            <a:r>
              <a:rPr lang="en-US" sz="4200" u="sng" smtClean="0">
                <a:latin typeface="Times New Roman" pitchFamily="18" charset="0"/>
                <a:cs typeface="Times New Roman" pitchFamily="18" charset="0"/>
              </a:rPr>
              <a:t>Luật chơi: </a:t>
            </a:r>
            <a:r>
              <a:rPr lang="en-US" sz="4200" b="0" smtClean="0">
                <a:latin typeface="Times New Roman" pitchFamily="18" charset="0"/>
                <a:cs typeface="Times New Roman" pitchFamily="18" charset="0"/>
              </a:rPr>
              <a:t>Có 3 hộp quà khác nhau, trong mỗi hộp quà chứa một câu hỏi và một phần quà hấp dẫn. Nếu trả lời đúng câu hỏi thì món quà sẽ hiện ra. Nếu trả lời sai thì món quà không hiện ra. Thời gian suy nghĩ cho mỗi câu là 15 giây</a:t>
            </a:r>
            <a:r>
              <a:rPr lang="en-US" b="0" smtClean="0">
                <a:latin typeface="Times New Roman" pitchFamily="18" charset="0"/>
                <a:cs typeface="Times New Roman" pitchFamily="18" charset="0"/>
              </a:rPr>
              <a:t>.</a:t>
            </a:r>
            <a:endParaRPr lang="en-US" b="0">
              <a:latin typeface="Times New Roman" pitchFamily="18" charset="0"/>
              <a:cs typeface="Times New Roman"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212976"/>
            <a:ext cx="2808312" cy="3312368"/>
          </a:xfrm>
          <a:prstGeom prst="rect">
            <a:avLst/>
          </a:prstGeom>
        </p:spPr>
      </p:pic>
      <p:pic>
        <p:nvPicPr>
          <p:cNvPr id="17" name="Picture 1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7863" y="3412705"/>
            <a:ext cx="2876099" cy="2912910"/>
          </a:xfrm>
          <a:prstGeom prst="rect">
            <a:avLst/>
          </a:prstGeom>
        </p:spPr>
      </p:pic>
      <p:pic>
        <p:nvPicPr>
          <p:cNvPr id="19" name="Picture 18">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6216" y="3212976"/>
            <a:ext cx="1993776" cy="3112638"/>
          </a:xfrm>
          <a:prstGeom prst="rect">
            <a:avLst/>
          </a:prstGeom>
        </p:spPr>
      </p:pic>
    </p:spTree>
    <p:extLst>
      <p:ext uri="{BB962C8B-B14F-4D97-AF65-F5344CB8AC3E}">
        <p14:creationId xmlns:p14="http://schemas.microsoft.com/office/powerpoint/2010/main" val="34499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16000" t="-11000" r="-32000" b="-2000"/>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179512" y="3140968"/>
            <a:ext cx="8712968" cy="3600400"/>
          </a:xfrm>
        </p:spPr>
        <p:txBody>
          <a:bodyPr/>
          <a:lstStyle/>
          <a:p>
            <a:pPr marL="0" indent="0">
              <a:buNone/>
            </a:pPr>
            <a:endParaRPr lang="en-US" smtClean="0">
              <a:latin typeface="Times New Roman" pitchFamily="18" charset="0"/>
              <a:cs typeface="Times New Roman" pitchFamily="18" charset="0"/>
            </a:endParaRPr>
          </a:p>
          <a:p>
            <a:pPr marL="0" indent="0">
              <a:buNone/>
            </a:pPr>
            <a:r>
              <a:rPr lang="en-US" smtClean="0">
                <a:solidFill>
                  <a:schemeClr val="bg1"/>
                </a:solidFill>
                <a:latin typeface="Times New Roman" pitchFamily="18" charset="0"/>
                <a:cs typeface="Times New Roman" pitchFamily="18" charset="0"/>
              </a:rPr>
              <a:t>Khẳng định sau </a:t>
            </a:r>
            <a:r>
              <a:rPr lang="en-US" b="1" u="sng" smtClean="0">
                <a:solidFill>
                  <a:schemeClr val="bg1"/>
                </a:solidFill>
                <a:latin typeface="Times New Roman" pitchFamily="18" charset="0"/>
                <a:cs typeface="Times New Roman" pitchFamily="18" charset="0"/>
              </a:rPr>
              <a:t>đúng</a:t>
            </a:r>
            <a:r>
              <a:rPr lang="en-US" smtClean="0">
                <a:solidFill>
                  <a:schemeClr val="bg1"/>
                </a:solidFill>
                <a:latin typeface="Times New Roman" pitchFamily="18" charset="0"/>
                <a:cs typeface="Times New Roman" pitchFamily="18" charset="0"/>
              </a:rPr>
              <a:t> hay </a:t>
            </a:r>
            <a:r>
              <a:rPr lang="en-US" b="1" u="sng" smtClean="0">
                <a:solidFill>
                  <a:schemeClr val="bg1"/>
                </a:solidFill>
                <a:latin typeface="Times New Roman" pitchFamily="18" charset="0"/>
                <a:cs typeface="Times New Roman" pitchFamily="18" charset="0"/>
              </a:rPr>
              <a:t>sai</a:t>
            </a:r>
            <a:r>
              <a:rPr lang="en-US" b="1" smtClean="0">
                <a:solidFill>
                  <a:schemeClr val="bg1"/>
                </a:solidFill>
                <a:latin typeface="Times New Roman" pitchFamily="18" charset="0"/>
                <a:cs typeface="Times New Roman" pitchFamily="18" charset="0"/>
              </a:rPr>
              <a:t>:</a:t>
            </a:r>
          </a:p>
          <a:p>
            <a:pPr marL="0" indent="0">
              <a:buNone/>
            </a:pPr>
            <a:r>
              <a:rPr lang="en-US" smtClean="0">
                <a:solidFill>
                  <a:schemeClr val="bg1"/>
                </a:solidFill>
                <a:latin typeface="Times New Roman" pitchFamily="18" charset="0"/>
                <a:cs typeface="Times New Roman" pitchFamily="18" charset="0"/>
              </a:rPr>
              <a:t>Để rút gọn phân số đã cho đến tối giản ta chia cả tử và mẫu cho ƯC LN của chúng.</a:t>
            </a:r>
          </a:p>
          <a:p>
            <a:pPr marL="0" indent="0">
              <a:buNone/>
            </a:pPr>
            <a:endParaRPr lang="en-US">
              <a:solidFill>
                <a:schemeClr val="bg1"/>
              </a:solidFill>
            </a:endParaRPr>
          </a:p>
        </p:txBody>
      </p:sp>
      <p:sp>
        <p:nvSpPr>
          <p:cNvPr id="11" name="Cloud 10"/>
          <p:cNvSpPr/>
          <p:nvPr/>
        </p:nvSpPr>
        <p:spPr>
          <a:xfrm>
            <a:off x="3851920" y="1916832"/>
            <a:ext cx="4464496" cy="1872208"/>
          </a:xfrm>
          <a:prstGeom prst="cloud">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itchFamily="18" charset="0"/>
                <a:cs typeface="Times New Roman" pitchFamily="18" charset="0"/>
              </a:rPr>
              <a:t>Hộp quà màu xanh</a:t>
            </a:r>
            <a:endParaRPr lang="en-US" sz="3600"/>
          </a:p>
        </p:txBody>
      </p:sp>
      <p:sp>
        <p:nvSpPr>
          <p:cNvPr id="13" name="Cloud 12">
            <a:hlinkClick r:id="rId3" action="ppaction://hlinksldjump"/>
          </p:cNvPr>
          <p:cNvSpPr/>
          <p:nvPr/>
        </p:nvSpPr>
        <p:spPr>
          <a:xfrm>
            <a:off x="1691680" y="5579673"/>
            <a:ext cx="1368152" cy="936104"/>
          </a:xfrm>
          <a:prstGeom prst="cloud">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Times New Roman" pitchFamily="18" charset="0"/>
                <a:cs typeface="Times New Roman" pitchFamily="18" charset="0"/>
              </a:rPr>
              <a:t>Đúng</a:t>
            </a:r>
            <a:endParaRPr lang="en-US" sz="2400" smtClean="0">
              <a:solidFill>
                <a:schemeClr val="bg1"/>
              </a:solidFill>
              <a:latin typeface="Times New Roman" pitchFamily="18" charset="0"/>
              <a:cs typeface="Times New Roman" pitchFamily="18" charset="0"/>
              <a:hlinkClick r:id="rId3" action="ppaction://hlinksldjump"/>
            </a:endParaRPr>
          </a:p>
          <a:p>
            <a:pPr algn="ctr"/>
            <a:endParaRPr lang="en-US">
              <a:solidFill>
                <a:schemeClr val="bg1"/>
              </a:solidFill>
            </a:endParaRPr>
          </a:p>
        </p:txBody>
      </p:sp>
      <p:sp>
        <p:nvSpPr>
          <p:cNvPr id="14" name="Cloud 13">
            <a:hlinkClick r:id="rId4" action="ppaction://hlinksldjump"/>
          </p:cNvPr>
          <p:cNvSpPr/>
          <p:nvPr/>
        </p:nvSpPr>
        <p:spPr>
          <a:xfrm>
            <a:off x="4355976" y="5517232"/>
            <a:ext cx="1368152" cy="936104"/>
          </a:xfrm>
          <a:prstGeom prst="cloud">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itchFamily="18" charset="0"/>
                <a:cs typeface="Times New Roman" pitchFamily="18" charset="0"/>
              </a:rPr>
              <a:t>Sai</a:t>
            </a:r>
            <a:endParaRPr lang="en-US" sz="2800">
              <a:solidFill>
                <a:schemeClr val="bg1"/>
              </a:solidFill>
              <a:latin typeface="Times New Roman" pitchFamily="18" charset="0"/>
              <a:cs typeface="Times New Roman" pitchFamily="18" charset="0"/>
            </a:endParaRPr>
          </a:p>
          <a:p>
            <a:pPr algn="ctr"/>
            <a:endParaRPr lang="en-US"/>
          </a:p>
        </p:txBody>
      </p:sp>
    </p:spTree>
    <p:extLst>
      <p:ext uri="{BB962C8B-B14F-4D97-AF65-F5344CB8AC3E}">
        <p14:creationId xmlns:p14="http://schemas.microsoft.com/office/powerpoint/2010/main" val="170167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blip>
          <a:srcRect/>
          <a:stretch>
            <a:fillRect l="-46000" r="-46000"/>
          </a:stretch>
        </a:blipFill>
        <a:effectLst/>
      </p:bgPr>
    </p:bg>
    <p:spTree>
      <p:nvGrpSpPr>
        <p:cNvPr id="1" name=""/>
        <p:cNvGrpSpPr/>
        <p:nvPr/>
      </p:nvGrpSpPr>
      <p:grpSpPr>
        <a:xfrm>
          <a:off x="0" y="0"/>
          <a:ext cx="0" cy="0"/>
          <a:chOff x="0" y="0"/>
          <a:chExt cx="0" cy="0"/>
        </a:xfrm>
      </p:grpSpPr>
      <p:sp>
        <p:nvSpPr>
          <p:cNvPr id="8" name="Subtitle 7"/>
          <p:cNvSpPr>
            <a:spLocks noGrp="1"/>
          </p:cNvSpPr>
          <p:nvPr>
            <p:ph type="subTitle" idx="1"/>
          </p:nvPr>
        </p:nvSpPr>
        <p:spPr>
          <a:xfrm>
            <a:off x="251520" y="2564904"/>
            <a:ext cx="8712968" cy="4032448"/>
          </a:xfrm>
        </p:spPr>
        <p:txBody>
          <a:bodyPr>
            <a:normAutofit/>
          </a:bodyPr>
          <a:lstStyle/>
          <a:p>
            <a:r>
              <a:rPr lang="en-US" smtClean="0">
                <a:solidFill>
                  <a:schemeClr val="tx1"/>
                </a:solidFill>
                <a:latin typeface="Times New Roman" pitchFamily="18" charset="0"/>
                <a:cs typeface="Times New Roman" pitchFamily="18" charset="0"/>
              </a:rPr>
              <a:t>Một học sinh rút gọn như sau:</a:t>
            </a:r>
          </a:p>
          <a:p>
            <a:endParaRPr lang="en-US"/>
          </a:p>
          <a:p>
            <a:endParaRPr lang="en-US" smtClean="0"/>
          </a:p>
          <a:p>
            <a:r>
              <a:rPr lang="en-US" smtClean="0">
                <a:solidFill>
                  <a:schemeClr val="tx1"/>
                </a:solidFill>
                <a:latin typeface="Times New Roman" pitchFamily="18" charset="0"/>
                <a:cs typeface="Times New Roman" pitchFamily="18" charset="0"/>
              </a:rPr>
              <a:t>Bạn đó giải thích: “Trước hết em rút gọn cho 10, rồi rút gọn cho 5”. Làm như vậy đúng hay sai? </a:t>
            </a:r>
          </a:p>
          <a:p>
            <a:r>
              <a:rPr lang="en-US" smtClean="0"/>
              <a:t> </a:t>
            </a:r>
            <a:endParaRPr lang="en-US"/>
          </a:p>
        </p:txBody>
      </p:sp>
      <p:sp>
        <p:nvSpPr>
          <p:cNvPr id="9" name="Cloud 8"/>
          <p:cNvSpPr/>
          <p:nvPr/>
        </p:nvSpPr>
        <p:spPr>
          <a:xfrm>
            <a:off x="107504" y="169572"/>
            <a:ext cx="4367741" cy="2107299"/>
          </a:xfrm>
          <a:prstGeom prst="cloud">
            <a:avLst/>
          </a:prstGeom>
          <a:solidFill>
            <a:schemeClr val="tx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lumMod val="95000"/>
                    <a:lumOff val="5000"/>
                  </a:schemeClr>
                </a:solidFill>
                <a:latin typeface="Times New Roman" pitchFamily="18" charset="0"/>
                <a:cs typeface="Times New Roman" pitchFamily="18" charset="0"/>
              </a:rPr>
              <a:t>Hộp quà màu tím</a:t>
            </a:r>
            <a:endParaRPr lang="en-US" sz="3600" b="1">
              <a:solidFill>
                <a:schemeClr val="tx1">
                  <a:lumMod val="95000"/>
                  <a:lumOff val="5000"/>
                </a:schemeClr>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571160438"/>
              </p:ext>
            </p:extLst>
          </p:nvPr>
        </p:nvGraphicFramePr>
        <p:xfrm>
          <a:off x="2779713" y="3213100"/>
          <a:ext cx="2382837" cy="936625"/>
        </p:xfrm>
        <a:graphic>
          <a:graphicData uri="http://schemas.openxmlformats.org/presentationml/2006/ole">
            <mc:AlternateContent xmlns:mc="http://schemas.openxmlformats.org/markup-compatibility/2006">
              <mc:Choice xmlns:v="urn:schemas-microsoft-com:vml" Requires="v">
                <p:oleObj spid="_x0000_s11272" name="Equation" r:id="rId4" imgW="1066680" imgH="419040" progId="Equation.DSMT4">
                  <p:embed/>
                </p:oleObj>
              </mc:Choice>
              <mc:Fallback>
                <p:oleObj name="Equation" r:id="rId4" imgW="1066680" imgH="419040" progId="Equation.DSMT4">
                  <p:embed/>
                  <p:pic>
                    <p:nvPicPr>
                      <p:cNvPr id="0" name=""/>
                      <p:cNvPicPr/>
                      <p:nvPr/>
                    </p:nvPicPr>
                    <p:blipFill>
                      <a:blip r:embed="rId5"/>
                      <a:stretch>
                        <a:fillRect/>
                      </a:stretch>
                    </p:blipFill>
                    <p:spPr>
                      <a:xfrm>
                        <a:off x="2779713" y="3213100"/>
                        <a:ext cx="2382837" cy="936625"/>
                      </a:xfrm>
                      <a:prstGeom prst="rect">
                        <a:avLst/>
                      </a:prstGeom>
                    </p:spPr>
                  </p:pic>
                </p:oleObj>
              </mc:Fallback>
            </mc:AlternateContent>
          </a:graphicData>
        </a:graphic>
      </p:graphicFrame>
      <p:sp>
        <p:nvSpPr>
          <p:cNvPr id="11" name="Cloud 10">
            <a:hlinkClick r:id="rId6" action="ppaction://hlinksldjump"/>
          </p:cNvPr>
          <p:cNvSpPr/>
          <p:nvPr/>
        </p:nvSpPr>
        <p:spPr>
          <a:xfrm>
            <a:off x="2123728" y="5373217"/>
            <a:ext cx="1728192" cy="980626"/>
          </a:xfrm>
          <a:prstGeom prst="cloud">
            <a:avLst/>
          </a:prstGeom>
          <a:solidFill>
            <a:schemeClr val="tx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lumMod val="95000"/>
                    <a:lumOff val="5000"/>
                  </a:schemeClr>
                </a:solidFill>
                <a:latin typeface="Times New Roman" pitchFamily="18" charset="0"/>
                <a:cs typeface="Times New Roman" pitchFamily="18" charset="0"/>
              </a:rPr>
              <a:t>Sai</a:t>
            </a:r>
            <a:endParaRPr lang="en-US" sz="2800" b="1">
              <a:solidFill>
                <a:schemeClr val="tx1">
                  <a:lumMod val="95000"/>
                  <a:lumOff val="5000"/>
                </a:schemeClr>
              </a:solidFill>
              <a:latin typeface="Times New Roman" pitchFamily="18" charset="0"/>
              <a:cs typeface="Times New Roman" pitchFamily="18" charset="0"/>
            </a:endParaRPr>
          </a:p>
        </p:txBody>
      </p:sp>
      <p:sp>
        <p:nvSpPr>
          <p:cNvPr id="12" name="Cloud 11">
            <a:hlinkClick r:id="rId7" action="ppaction://hlinksldjump"/>
          </p:cNvPr>
          <p:cNvSpPr/>
          <p:nvPr/>
        </p:nvSpPr>
        <p:spPr>
          <a:xfrm>
            <a:off x="5044954" y="5404049"/>
            <a:ext cx="1800200" cy="980627"/>
          </a:xfrm>
          <a:prstGeom prst="cloud">
            <a:avLst/>
          </a:prstGeom>
          <a:solidFill>
            <a:schemeClr val="tx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lumMod val="95000"/>
                    <a:lumOff val="5000"/>
                  </a:schemeClr>
                </a:solidFill>
                <a:latin typeface="Times New Roman" pitchFamily="18" charset="0"/>
                <a:cs typeface="Times New Roman" pitchFamily="18" charset="0"/>
              </a:rPr>
              <a:t>Đúng</a:t>
            </a:r>
            <a:endParaRPr lang="en-US" sz="2800" b="1">
              <a:solidFill>
                <a:schemeClr val="tx1">
                  <a:lumMod val="95000"/>
                  <a:lumOff val="5000"/>
                </a:schemeClr>
              </a:solidFill>
              <a:latin typeface="Times New Roman" pitchFamily="18" charset="0"/>
              <a:cs typeface="Times New Roman" pitchFamily="18" charset="0"/>
            </a:endParaRPr>
          </a:p>
        </p:txBody>
      </p:sp>
      <p:sp>
        <p:nvSpPr>
          <p:cNvPr id="13" name="Left Arrow 12">
            <a:hlinkClick r:id="rId8" action="ppaction://hlinksldjump"/>
          </p:cNvPr>
          <p:cNvSpPr/>
          <p:nvPr/>
        </p:nvSpPr>
        <p:spPr>
          <a:xfrm>
            <a:off x="8460432" y="6165304"/>
            <a:ext cx="432048" cy="360040"/>
          </a:xfrm>
          <a:prstGeom prst="leftArrow">
            <a:avLst/>
          </a:prstGeom>
          <a:solidFill>
            <a:srgbClr val="C00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21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circle(in)">
                                      <p:cBhvr>
                                        <p:cTn id="14" dur="2000"/>
                                        <p:tgtEl>
                                          <p:spTgt spid="8">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circle(in)">
                                      <p:cBhvr>
                                        <p:cTn id="17" dur="2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12"/>
          <p:cNvSpPr>
            <a:spLocks noGrp="1"/>
          </p:cNvSpPr>
          <p:nvPr>
            <p:ph idx="1"/>
          </p:nvPr>
        </p:nvSpPr>
        <p:spPr>
          <a:xfrm>
            <a:off x="251520" y="260648"/>
            <a:ext cx="5688632" cy="6408712"/>
          </a:xfrm>
        </p:spPr>
        <p:txBody>
          <a:bodyPr/>
          <a:lstStyle/>
          <a:p>
            <a:pPr marL="0" indent="0">
              <a:buNone/>
            </a:pPr>
            <a:r>
              <a:rPr lang="en-US" smtClean="0">
                <a:latin typeface="Times New Roman" pitchFamily="18" charset="0"/>
                <a:cs typeface="Times New Roman" pitchFamily="18" charset="0"/>
              </a:rPr>
              <a:t>Một tủ sách có 20 cuốn, trong đó có 5 cuốn sách toán học, 15 cuốn sách văn học. Hỏi mỗi loại sách trên chiếm bao nhiêu phần của tổng số sách?</a:t>
            </a:r>
          </a:p>
          <a:p>
            <a:pPr marL="0" indent="0">
              <a:buNone/>
            </a:pPr>
            <a:endParaRPr lang="en-US" smtClean="0">
              <a:latin typeface="Times New Roman" pitchFamily="18" charset="0"/>
              <a:cs typeface="Times New Roman" pitchFamily="18" charset="0"/>
            </a:endParaRPr>
          </a:p>
          <a:p>
            <a:pPr marL="0" indent="0">
              <a:buNone/>
            </a:pPr>
            <a:r>
              <a:rPr lang="en-US" u="sng" smtClean="0">
                <a:latin typeface="Times New Roman" pitchFamily="18" charset="0"/>
                <a:cs typeface="Times New Roman" pitchFamily="18" charset="0"/>
              </a:rPr>
              <a:t>Trả lời:</a:t>
            </a:r>
          </a:p>
          <a:p>
            <a:pPr marL="0" indent="0">
              <a:buNone/>
            </a:pPr>
            <a:r>
              <a:rPr lang="en-US" smtClean="0">
                <a:latin typeface="Times New Roman" pitchFamily="18" charset="0"/>
                <a:cs typeface="Times New Roman" pitchFamily="18" charset="0"/>
              </a:rPr>
              <a:t>Sách toán học chiếm: </a:t>
            </a:r>
          </a:p>
          <a:p>
            <a:pPr marL="0" indent="0">
              <a:buNone/>
            </a:pPr>
            <a:r>
              <a:rPr lang="en-US" smtClean="0">
                <a:latin typeface="Times New Roman" pitchFamily="18" charset="0"/>
                <a:cs typeface="Times New Roman" pitchFamily="18" charset="0"/>
              </a:rPr>
              <a:t>tổng số sách.</a:t>
            </a:r>
          </a:p>
          <a:p>
            <a:pPr marL="0" indent="0">
              <a:buNone/>
            </a:pPr>
            <a:r>
              <a:rPr lang="en-US" smtClean="0">
                <a:latin typeface="Times New Roman" pitchFamily="18" charset="0"/>
                <a:cs typeface="Times New Roman" pitchFamily="18" charset="0"/>
              </a:rPr>
              <a:t>Sách văn học chiếm: </a:t>
            </a:r>
          </a:p>
          <a:p>
            <a:pPr marL="0" indent="0">
              <a:buNone/>
            </a:pPr>
            <a:r>
              <a:rPr lang="en-US" smtClean="0">
                <a:latin typeface="Times New Roman" pitchFamily="18" charset="0"/>
                <a:cs typeface="Times New Roman" pitchFamily="18" charset="0"/>
              </a:rPr>
              <a:t>tổng số sách.</a:t>
            </a:r>
            <a:endParaRPr lang="en-US">
              <a:latin typeface="Times New Roman" pitchFamily="18" charset="0"/>
              <a:cs typeface="Times New Roman" pitchFamily="18" charset="0"/>
            </a:endParaRPr>
          </a:p>
        </p:txBody>
      </p:sp>
      <p:sp>
        <p:nvSpPr>
          <p:cNvPr id="10" name="Cloud Callout 9"/>
          <p:cNvSpPr/>
          <p:nvPr/>
        </p:nvSpPr>
        <p:spPr>
          <a:xfrm>
            <a:off x="5940152" y="908720"/>
            <a:ext cx="3024336" cy="2592288"/>
          </a:xfrm>
          <a:prstGeom prst="cloud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itchFamily="18" charset="0"/>
                <a:cs typeface="Times New Roman" pitchFamily="18" charset="0"/>
              </a:rPr>
              <a:t>Hộp quà màu vàng</a:t>
            </a:r>
            <a:endParaRPr lang="en-US" sz="3200" b="1">
              <a:latin typeface="Times New Roman" pitchFamily="18" charset="0"/>
              <a:cs typeface="Times New Roman" pitchFamily="18"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599011057"/>
              </p:ext>
            </p:extLst>
          </p:nvPr>
        </p:nvGraphicFramePr>
        <p:xfrm>
          <a:off x="3851919" y="3861048"/>
          <a:ext cx="2016224" cy="864096"/>
        </p:xfrm>
        <a:graphic>
          <a:graphicData uri="http://schemas.openxmlformats.org/presentationml/2006/ole">
            <mc:AlternateContent xmlns:mc="http://schemas.openxmlformats.org/markup-compatibility/2006">
              <mc:Choice xmlns:v="urn:schemas-microsoft-com:vml" Requires="v">
                <p:oleObj spid="_x0000_s12298" name="Equation" r:id="rId4" imgW="977760" imgH="419040" progId="Equation.DSMT4">
                  <p:embed/>
                </p:oleObj>
              </mc:Choice>
              <mc:Fallback>
                <p:oleObj name="Equation" r:id="rId4" imgW="977760" imgH="419040" progId="Equation.DSMT4">
                  <p:embed/>
                  <p:pic>
                    <p:nvPicPr>
                      <p:cNvPr id="0" name=""/>
                      <p:cNvPicPr/>
                      <p:nvPr/>
                    </p:nvPicPr>
                    <p:blipFill>
                      <a:blip r:embed="rId5"/>
                      <a:stretch>
                        <a:fillRect/>
                      </a:stretch>
                    </p:blipFill>
                    <p:spPr>
                      <a:xfrm>
                        <a:off x="3851919" y="3861048"/>
                        <a:ext cx="2016224" cy="864096"/>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767285031"/>
              </p:ext>
            </p:extLst>
          </p:nvPr>
        </p:nvGraphicFramePr>
        <p:xfrm>
          <a:off x="3851919" y="5013176"/>
          <a:ext cx="2016225" cy="864096"/>
        </p:xfrm>
        <a:graphic>
          <a:graphicData uri="http://schemas.openxmlformats.org/presentationml/2006/ole">
            <mc:AlternateContent xmlns:mc="http://schemas.openxmlformats.org/markup-compatibility/2006">
              <mc:Choice xmlns:v="urn:schemas-microsoft-com:vml" Requires="v">
                <p:oleObj spid="_x0000_s12299" name="Equation" r:id="rId6" imgW="977760" imgH="419040" progId="Equation.DSMT4">
                  <p:embed/>
                </p:oleObj>
              </mc:Choice>
              <mc:Fallback>
                <p:oleObj name="Equation" r:id="rId6" imgW="977760" imgH="419040" progId="Equation.DSMT4">
                  <p:embed/>
                  <p:pic>
                    <p:nvPicPr>
                      <p:cNvPr id="0" name=""/>
                      <p:cNvPicPr/>
                      <p:nvPr/>
                    </p:nvPicPr>
                    <p:blipFill>
                      <a:blip r:embed="rId7"/>
                      <a:stretch>
                        <a:fillRect/>
                      </a:stretch>
                    </p:blipFill>
                    <p:spPr>
                      <a:xfrm>
                        <a:off x="3851919" y="5013176"/>
                        <a:ext cx="2016225" cy="864096"/>
                      </a:xfrm>
                      <a:prstGeom prst="rect">
                        <a:avLst/>
                      </a:prstGeom>
                    </p:spPr>
                  </p:pic>
                </p:oleObj>
              </mc:Fallback>
            </mc:AlternateContent>
          </a:graphicData>
        </a:graphic>
      </p:graphicFrame>
      <p:sp>
        <p:nvSpPr>
          <p:cNvPr id="22" name="Left Arrow 21">
            <a:hlinkClick r:id="rId8" action="ppaction://hlinksldjump"/>
          </p:cNvPr>
          <p:cNvSpPr/>
          <p:nvPr/>
        </p:nvSpPr>
        <p:spPr>
          <a:xfrm>
            <a:off x="8460129" y="6417332"/>
            <a:ext cx="360040" cy="324036"/>
          </a:xfrm>
          <a:prstGeom prst="lef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3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7" dur="500"/>
                                        <p:tgtEl>
                                          <p:spTgt spid="1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20" dur="500"/>
                                        <p:tgtEl>
                                          <p:spTgt spid="1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30" dur="500"/>
                                        <p:tgtEl>
                                          <p:spTgt spid="13">
                                            <p:txEl>
                                              <p:pRg st="4" end="4"/>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Effect transition="in" filter="randombar(horizontal)">
                                      <p:cBhvr>
                                        <p:cTn id="33" dur="500"/>
                                        <p:tgtEl>
                                          <p:spTgt spid="1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45"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3212976"/>
            <a:ext cx="4176464" cy="3132348"/>
          </a:xfrm>
          <a:prstGeom prst="rect">
            <a:avLst/>
          </a:prstGeom>
        </p:spPr>
      </p:pic>
      <p:sp>
        <p:nvSpPr>
          <p:cNvPr id="9" name="Title 8"/>
          <p:cNvSpPr>
            <a:spLocks noGrp="1"/>
          </p:cNvSpPr>
          <p:nvPr>
            <p:ph type="title"/>
          </p:nvPr>
        </p:nvSpPr>
        <p:spPr>
          <a:xfrm>
            <a:off x="251520" y="274638"/>
            <a:ext cx="8568952" cy="2794322"/>
          </a:xfrm>
          <a:effectLst>
            <a:outerShdw blurRad="50800" dist="38100" dir="13500000" algn="br" rotWithShape="0">
              <a:prstClr val="black">
                <a:alpha val="40000"/>
              </a:prstClr>
            </a:outerShdw>
          </a:effectLst>
          <a:scene3d>
            <a:camera prst="isometricOffAxis1Right"/>
            <a:lightRig rig="threePt" dir="t"/>
          </a:scene3d>
          <a:sp3d>
            <a:bevelT prst="relaxedInset"/>
          </a:sp3d>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QUÀ TẶNG:</a:t>
            </a:r>
            <a:br>
              <a:rPr lang="en-US" sz="6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r>
              <a:rPr lang="en-US" sz="6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MỘT TRÀNG VỖ TAY</a:t>
            </a:r>
          </a:p>
        </p:txBody>
      </p:sp>
      <p:sp>
        <p:nvSpPr>
          <p:cNvPr id="11" name="Left Arrow 10">
            <a:hlinkClick r:id="rId4" action="ppaction://hlinksldjump"/>
          </p:cNvPr>
          <p:cNvSpPr/>
          <p:nvPr/>
        </p:nvSpPr>
        <p:spPr>
          <a:xfrm>
            <a:off x="8388424" y="6284506"/>
            <a:ext cx="504056" cy="404664"/>
          </a:xfrm>
          <a:prstGeom prst="lef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287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tile tx="0" ty="0" sx="100000" sy="100000" flip="none" algn="tl"/>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99592" y="4077072"/>
            <a:ext cx="6408712" cy="2093094"/>
          </a:xfrm>
          <a:effectLst>
            <a:reflection blurRad="6350" stA="50000" endA="300" endPos="38500" dist="50800" dir="5400000" sy="-100000" algn="bl" rotWithShape="0"/>
          </a:effectLst>
          <a:scene3d>
            <a:camera prst="perspectiveRelaxedModerately"/>
            <a:lightRig rig="threePt" dir="t"/>
          </a:scene3d>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6600" b="1" cap="all"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SAI MẤT RỒI</a:t>
            </a:r>
            <a:endParaRPr lang="en-US" sz="6600" b="1" cap="all">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88640"/>
            <a:ext cx="5400600" cy="4345406"/>
          </a:xfrm>
          <a:prstGeom prst="rect">
            <a:avLst/>
          </a:prstGeom>
        </p:spPr>
      </p:pic>
      <p:sp>
        <p:nvSpPr>
          <p:cNvPr id="10" name="Left Arrow 9">
            <a:hlinkClick r:id="rId4" action="ppaction://hlinksldjump"/>
          </p:cNvPr>
          <p:cNvSpPr/>
          <p:nvPr/>
        </p:nvSpPr>
        <p:spPr>
          <a:xfrm>
            <a:off x="8172400" y="5661248"/>
            <a:ext cx="576064" cy="360040"/>
          </a:xfrm>
          <a:prstGeom prst="lef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a:hlinkClick r:id="rId5" action="ppaction://hlinksldjump"/>
          </p:cNvPr>
          <p:cNvSpPr/>
          <p:nvPr/>
        </p:nvSpPr>
        <p:spPr>
          <a:xfrm>
            <a:off x="8174633" y="6237313"/>
            <a:ext cx="576063" cy="360040"/>
          </a:xfrm>
          <a:prstGeom prst="lef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980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08520" y="188640"/>
            <a:ext cx="9252520" cy="2448272"/>
          </a:xfrm>
          <a:effectLst>
            <a:glow rad="228600">
              <a:schemeClr val="accent4">
                <a:satMod val="175000"/>
                <a:alpha val="40000"/>
              </a:schemeClr>
            </a:glow>
          </a:effectLst>
          <a:scene3d>
            <a:camera prst="isometricOffAxis2Left"/>
            <a:lightRig rig="threePt" dir="t"/>
          </a:scene3d>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cap="all"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PHẦN THƯỞNG:</a:t>
            </a:r>
            <a:br>
              <a:rPr lang="en-US" sz="4800" b="1" cap="all"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br>
            <a:r>
              <a:rPr lang="en-US" sz="4800" b="1" cap="all"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MỘT SỐ HÌNH ẢNH GIẢI TRÍ </a:t>
            </a:r>
            <a:endParaRPr lang="en-US" sz="4800" b="1" cap="all">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2348880"/>
            <a:ext cx="3528392" cy="217131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2924944"/>
            <a:ext cx="3342857" cy="210476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100" y="4725144"/>
            <a:ext cx="3095625" cy="1905000"/>
          </a:xfrm>
          <a:prstGeom prst="rect">
            <a:avLst/>
          </a:prstGeom>
        </p:spPr>
      </p:pic>
      <p:sp>
        <p:nvSpPr>
          <p:cNvPr id="12" name="Left Arrow 11">
            <a:hlinkClick r:id="rId6" action="ppaction://hlinksldjump"/>
          </p:cNvPr>
          <p:cNvSpPr/>
          <p:nvPr/>
        </p:nvSpPr>
        <p:spPr>
          <a:xfrm>
            <a:off x="8244408" y="5877272"/>
            <a:ext cx="432048" cy="360040"/>
          </a:xfrm>
          <a:prstGeom prst="lef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845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0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solidFill>
                  <a:schemeClr val="tx2"/>
                </a:solidFill>
                <a:latin typeface="Times New Roman" pitchFamily="18" charset="0"/>
                <a:cs typeface="Times New Roman" pitchFamily="18" charset="0"/>
              </a:rPr>
              <a:t>Hướng dẫn về nhà</a:t>
            </a:r>
            <a:endParaRPr lang="en-US">
              <a:solidFill>
                <a:schemeClr val="tx2"/>
              </a:solidFill>
              <a:latin typeface="Times New Roman" pitchFamily="18" charset="0"/>
              <a:cs typeface="Times New Roman" pitchFamily="18" charset="0"/>
            </a:endParaRPr>
          </a:p>
        </p:txBody>
      </p:sp>
      <p:sp>
        <p:nvSpPr>
          <p:cNvPr id="8" name="Content Placeholder 7"/>
          <p:cNvSpPr>
            <a:spLocks noGrp="1"/>
          </p:cNvSpPr>
          <p:nvPr>
            <p:ph idx="1"/>
          </p:nvPr>
        </p:nvSpPr>
        <p:spPr>
          <a:xfrm>
            <a:off x="457200" y="1484784"/>
            <a:ext cx="7499176" cy="4641379"/>
          </a:xfrm>
        </p:spPr>
        <p:txBody>
          <a:bodyPr/>
          <a:lstStyle/>
          <a:p>
            <a:pPr marL="0" indent="0" algn="just">
              <a:spcBef>
                <a:spcPct val="50000"/>
              </a:spcBef>
              <a:buNone/>
            </a:pPr>
            <a:r>
              <a:rPr lang="en-US" b="1" smtClean="0">
                <a:solidFill>
                  <a:schemeClr val="tx2"/>
                </a:solidFill>
                <a:latin typeface="Times New Roman" pitchFamily="18" charset="0"/>
                <a:cs typeface="Times New Roman" pitchFamily="18" charset="0"/>
              </a:rPr>
              <a:t>1- Học thuộc quy tắc rút gọn phân số. Nắm vững thế nào là phân số tối giản và làm thế nào có phân số tối giản.</a:t>
            </a:r>
            <a:endParaRPr lang="en-US" b="1">
              <a:solidFill>
                <a:schemeClr val="tx2"/>
              </a:solidFill>
              <a:latin typeface="Times New Roman" pitchFamily="18" charset="0"/>
              <a:cs typeface="Times New Roman" pitchFamily="18" charset="0"/>
            </a:endParaRPr>
          </a:p>
          <a:p>
            <a:pPr marL="0" indent="0">
              <a:spcBef>
                <a:spcPct val="50000"/>
              </a:spcBef>
              <a:buNone/>
            </a:pPr>
            <a:r>
              <a:rPr lang="en-US" b="1">
                <a:solidFill>
                  <a:schemeClr val="tx2"/>
                </a:solidFill>
                <a:latin typeface="Times New Roman" pitchFamily="18" charset="0"/>
                <a:cs typeface="Times New Roman" pitchFamily="18" charset="0"/>
              </a:rPr>
              <a:t>2- </a:t>
            </a:r>
            <a:r>
              <a:rPr lang="en-US" b="1" smtClean="0">
                <a:solidFill>
                  <a:schemeClr val="tx2"/>
                </a:solidFill>
                <a:latin typeface="Times New Roman" pitchFamily="18" charset="0"/>
                <a:cs typeface="Times New Roman" pitchFamily="18" charset="0"/>
              </a:rPr>
              <a:t>Làm bài tập </a:t>
            </a:r>
            <a:r>
              <a:rPr lang="en-US" b="1">
                <a:solidFill>
                  <a:schemeClr val="tx2"/>
                </a:solidFill>
                <a:latin typeface="Times New Roman" pitchFamily="18" charset="0"/>
                <a:cs typeface="Times New Roman" pitchFamily="18" charset="0"/>
              </a:rPr>
              <a:t>16,17,18,19 </a:t>
            </a:r>
            <a:r>
              <a:rPr lang="en-US" b="1" smtClean="0">
                <a:solidFill>
                  <a:schemeClr val="tx2"/>
                </a:solidFill>
                <a:latin typeface="Times New Roman" pitchFamily="18" charset="0"/>
                <a:cs typeface="Times New Roman" pitchFamily="18" charset="0"/>
              </a:rPr>
              <a:t>( SGK- T15)</a:t>
            </a:r>
          </a:p>
          <a:p>
            <a:pPr marL="0" indent="0">
              <a:spcBef>
                <a:spcPct val="50000"/>
              </a:spcBef>
              <a:buNone/>
            </a:pPr>
            <a:r>
              <a:rPr lang="en-US" b="1" smtClean="0">
                <a:solidFill>
                  <a:schemeClr val="tx2"/>
                </a:solidFill>
                <a:latin typeface="Times New Roman" pitchFamily="18" charset="0"/>
                <a:cs typeface="Times New Roman" pitchFamily="18" charset="0"/>
              </a:rPr>
              <a:t>3- Chuẩn bị bài Luyện tập tiết sau.</a:t>
            </a:r>
            <a:endParaRPr lang="en-US" b="1">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893129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t="-1000" r="-40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672" y="332656"/>
            <a:ext cx="7067128" cy="1084982"/>
          </a:xfrm>
        </p:spPr>
        <p:txBody>
          <a:bodyPr/>
          <a:lstStyle/>
          <a:p>
            <a:r>
              <a:rPr lang="en-US" b="1">
                <a:solidFill>
                  <a:schemeClr val="accent4">
                    <a:lumMod val="50000"/>
                  </a:schemeClr>
                </a:solidFill>
                <a:latin typeface="Times New Roman" pitchFamily="18" charset="0"/>
                <a:cs typeface="Times New Roman" pitchFamily="18" charset="0"/>
              </a:rPr>
              <a:t>Kiểm tra bài cũ</a:t>
            </a:r>
            <a:endParaRPr lang="en-US"/>
          </a:p>
        </p:txBody>
      </p:sp>
      <p:sp>
        <p:nvSpPr>
          <p:cNvPr id="3" name="Content Placeholder 2"/>
          <p:cNvSpPr>
            <a:spLocks noGrp="1"/>
          </p:cNvSpPr>
          <p:nvPr>
            <p:ph idx="1"/>
          </p:nvPr>
        </p:nvSpPr>
        <p:spPr>
          <a:xfrm>
            <a:off x="1835696" y="1556792"/>
            <a:ext cx="6851104" cy="4569371"/>
          </a:xfrm>
        </p:spPr>
        <p:txBody>
          <a:bodyPr/>
          <a:lstStyle/>
          <a:p>
            <a:pPr marL="0" indent="0">
              <a:buNone/>
            </a:pPr>
            <a:r>
              <a:rPr lang="en-US" b="1">
                <a:solidFill>
                  <a:schemeClr val="accent4">
                    <a:lumMod val="50000"/>
                  </a:schemeClr>
                </a:solidFill>
                <a:latin typeface="Times New Roman" pitchFamily="18" charset="0"/>
                <a:cs typeface="Times New Roman" pitchFamily="18" charset="0"/>
              </a:rPr>
              <a:t>*</a:t>
            </a:r>
            <a:r>
              <a:rPr lang="en-US">
                <a:solidFill>
                  <a:schemeClr val="accent4">
                    <a:lumMod val="50000"/>
                  </a:schemeClr>
                </a:solidFill>
                <a:latin typeface="Times New Roman" pitchFamily="18" charset="0"/>
                <a:cs typeface="Times New Roman" pitchFamily="18" charset="0"/>
              </a:rPr>
              <a:t> Phát biểu tính chất cơ bản của phân số? Viết dạng tổng quát?</a:t>
            </a:r>
          </a:p>
          <a:p>
            <a:pPr marL="0" indent="0">
              <a:buNone/>
            </a:pPr>
            <a:r>
              <a:rPr lang="en-US">
                <a:solidFill>
                  <a:schemeClr val="accent4">
                    <a:lumMod val="50000"/>
                  </a:schemeClr>
                </a:solidFill>
                <a:latin typeface="Times New Roman" pitchFamily="18" charset="0"/>
                <a:cs typeface="Times New Roman" pitchFamily="18" charset="0"/>
              </a:rPr>
              <a:t>*</a:t>
            </a:r>
            <a:r>
              <a:rPr lang="en-US" b="1">
                <a:solidFill>
                  <a:schemeClr val="accent4">
                    <a:lumMod val="50000"/>
                  </a:schemeClr>
                </a:solidFill>
                <a:latin typeface="Times New Roman" pitchFamily="18" charset="0"/>
                <a:cs typeface="Times New Roman" pitchFamily="18" charset="0"/>
              </a:rPr>
              <a:t> </a:t>
            </a:r>
            <a:r>
              <a:rPr lang="en-US">
                <a:solidFill>
                  <a:schemeClr val="accent4">
                    <a:lumMod val="50000"/>
                  </a:schemeClr>
                </a:solidFill>
                <a:latin typeface="Times New Roman" pitchFamily="18" charset="0"/>
                <a:cs typeface="Times New Roman" pitchFamily="18" charset="0"/>
              </a:rPr>
              <a:t>Điền số thích hợp vào ô </a:t>
            </a:r>
            <a:r>
              <a:rPr lang="en-US">
                <a:solidFill>
                  <a:schemeClr val="accent4">
                    <a:lumMod val="50000"/>
                  </a:schemeClr>
                </a:solidFill>
                <a:latin typeface="Times New Roman" pitchFamily="18" charset="0"/>
                <a:cs typeface="Times New Roman" pitchFamily="18" charset="0"/>
              </a:rPr>
              <a:t>vuông</a:t>
            </a:r>
            <a:r>
              <a:rPr lang="en-US" smtClean="0">
                <a:solidFill>
                  <a:schemeClr val="accent4">
                    <a:lumMod val="50000"/>
                  </a:schemeClr>
                </a:solidFill>
                <a:latin typeface="Times New Roman" pitchFamily="18" charset="0"/>
                <a:cs typeface="Times New Roman" pitchFamily="18" charset="0"/>
              </a:rPr>
              <a:t>:</a:t>
            </a:r>
          </a:p>
          <a:p>
            <a:pPr marL="0" indent="0">
              <a:buNone/>
            </a:pPr>
            <a:r>
              <a:rPr lang="en-US">
                <a:solidFill>
                  <a:schemeClr val="accent4">
                    <a:lumMod val="50000"/>
                  </a:schemeClr>
                </a:solidFill>
                <a:latin typeface="Times New Roman" pitchFamily="18" charset="0"/>
                <a:cs typeface="Times New Roman" pitchFamily="18" charset="0"/>
              </a:rPr>
              <a:t>a/ 			b/ </a:t>
            </a:r>
          </a:p>
          <a:p>
            <a:endParaRPr lang="en-US">
              <a:solidFill>
                <a:schemeClr val="accent4">
                  <a:lumMod val="50000"/>
                </a:schemeClr>
              </a:solidFill>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309370647"/>
              </p:ext>
            </p:extLst>
          </p:nvPr>
        </p:nvGraphicFramePr>
        <p:xfrm>
          <a:off x="2195736" y="3068960"/>
          <a:ext cx="1296144" cy="1120239"/>
        </p:xfrm>
        <a:graphic>
          <a:graphicData uri="http://schemas.openxmlformats.org/presentationml/2006/ole">
            <mc:AlternateContent xmlns:mc="http://schemas.openxmlformats.org/markup-compatibility/2006">
              <mc:Choice xmlns:v="urn:schemas-microsoft-com:vml" Requires="v">
                <p:oleObj spid="_x0000_s13318" name="Equation" r:id="rId4" imgW="558720" imgH="482400" progId="Equation.DSMT4">
                  <p:embed/>
                </p:oleObj>
              </mc:Choice>
              <mc:Fallback>
                <p:oleObj name="Equation" r:id="rId4" imgW="558720" imgH="4824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068960"/>
                        <a:ext cx="1296144" cy="1120239"/>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42323400"/>
              </p:ext>
            </p:extLst>
          </p:nvPr>
        </p:nvGraphicFramePr>
        <p:xfrm>
          <a:off x="5076056" y="3068960"/>
          <a:ext cx="1172920" cy="1080120"/>
        </p:xfrm>
        <a:graphic>
          <a:graphicData uri="http://schemas.openxmlformats.org/presentationml/2006/ole">
            <mc:AlternateContent xmlns:mc="http://schemas.openxmlformats.org/markup-compatibility/2006">
              <mc:Choice xmlns:v="urn:schemas-microsoft-com:vml" Requires="v">
                <p:oleObj spid="_x0000_s13319" name="Equation" r:id="rId6" imgW="482400" imgH="444240" progId="Equation.DSMT4">
                  <p:embed/>
                </p:oleObj>
              </mc:Choice>
              <mc:Fallback>
                <p:oleObj name="Equation" r:id="rId6" imgW="482400" imgH="4442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056" y="3068960"/>
                        <a:ext cx="1172920" cy="108012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1698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3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251520" y="116633"/>
            <a:ext cx="8712968" cy="504055"/>
          </a:xfrm>
        </p:spPr>
        <p:txBody>
          <a:bodyPr>
            <a:noAutofit/>
          </a:bodyPr>
          <a:lstStyle/>
          <a:p>
            <a:r>
              <a:rPr lang="en-US" b="1" smtClean="0">
                <a:solidFill>
                  <a:schemeClr val="accent4">
                    <a:lumMod val="50000"/>
                  </a:schemeClr>
                </a:solidFill>
                <a:latin typeface="Times New Roman" pitchFamily="18" charset="0"/>
                <a:cs typeface="Times New Roman" pitchFamily="18" charset="0"/>
              </a:rPr>
              <a:t>Đáp án</a:t>
            </a:r>
            <a:endParaRPr lang="en-US" b="1">
              <a:solidFill>
                <a:schemeClr val="accent4">
                  <a:lumMod val="50000"/>
                </a:schemeClr>
              </a:solidFill>
              <a:latin typeface="Times New Roman" pitchFamily="18" charset="0"/>
              <a:cs typeface="Times New Roman" pitchFamily="18" charset="0"/>
            </a:endParaRPr>
          </a:p>
        </p:txBody>
      </p:sp>
      <p:sp>
        <p:nvSpPr>
          <p:cNvPr id="7" name="Subtitle 6"/>
          <p:cNvSpPr>
            <a:spLocks noGrp="1"/>
          </p:cNvSpPr>
          <p:nvPr>
            <p:ph type="subTitle" idx="1"/>
          </p:nvPr>
        </p:nvSpPr>
        <p:spPr>
          <a:xfrm>
            <a:off x="0" y="692696"/>
            <a:ext cx="9144000" cy="6048672"/>
          </a:xfrm>
        </p:spPr>
        <p:txBody>
          <a:bodyPr>
            <a:normAutofit/>
          </a:bodyPr>
          <a:lstStyle/>
          <a:p>
            <a:pPr algn="l"/>
            <a:r>
              <a:rPr lang="en-US" sz="2200" b="1" smtClean="0">
                <a:solidFill>
                  <a:schemeClr val="accent4">
                    <a:lumMod val="50000"/>
                  </a:schemeClr>
                </a:solidFill>
                <a:latin typeface="Times New Roman" pitchFamily="18" charset="0"/>
                <a:cs typeface="Times New Roman" pitchFamily="18" charset="0"/>
              </a:rPr>
              <a:t>* Tính chất cơ bản của phân số:</a:t>
            </a:r>
          </a:p>
          <a:p>
            <a:pPr algn="l"/>
            <a:r>
              <a:rPr lang="en-US" sz="2200" smtClean="0">
                <a:solidFill>
                  <a:schemeClr val="accent4">
                    <a:lumMod val="50000"/>
                  </a:schemeClr>
                </a:solidFill>
                <a:latin typeface="Times New Roman" pitchFamily="18" charset="0"/>
                <a:cs typeface="Times New Roman" pitchFamily="18" charset="0"/>
              </a:rPr>
              <a:t>- Nếu ta nhân cả tử và mẫu của một phân số với cùng một số nguyên khác 0 thì ta được một phân số mới bằng phân số đã cho.	</a:t>
            </a:r>
          </a:p>
          <a:p>
            <a:pPr algn="l"/>
            <a:r>
              <a:rPr lang="en-US" sz="2200">
                <a:solidFill>
                  <a:schemeClr val="accent4">
                    <a:lumMod val="50000"/>
                  </a:schemeClr>
                </a:solidFill>
                <a:latin typeface="Times New Roman" pitchFamily="18" charset="0"/>
                <a:cs typeface="Times New Roman" pitchFamily="18" charset="0"/>
              </a:rPr>
              <a:t>	</a:t>
            </a:r>
            <a:r>
              <a:rPr lang="en-US" sz="2200" smtClean="0">
                <a:solidFill>
                  <a:schemeClr val="accent4">
                    <a:lumMod val="50000"/>
                  </a:schemeClr>
                </a:solidFill>
                <a:latin typeface="Times New Roman" pitchFamily="18" charset="0"/>
                <a:cs typeface="Times New Roman" pitchFamily="18" charset="0"/>
              </a:rPr>
              <a:t>		với m     Z và m     0</a:t>
            </a:r>
          </a:p>
          <a:p>
            <a:pPr algn="l"/>
            <a:endParaRPr lang="en-US" sz="2200" smtClean="0">
              <a:solidFill>
                <a:schemeClr val="accent4">
                  <a:lumMod val="50000"/>
                </a:schemeClr>
              </a:solidFill>
              <a:latin typeface="Times New Roman" pitchFamily="18" charset="0"/>
              <a:cs typeface="Times New Roman" pitchFamily="18" charset="0"/>
            </a:endParaRPr>
          </a:p>
          <a:p>
            <a:pPr algn="l"/>
            <a:r>
              <a:rPr lang="en-US" sz="2200" smtClean="0">
                <a:solidFill>
                  <a:schemeClr val="accent4">
                    <a:lumMod val="50000"/>
                  </a:schemeClr>
                </a:solidFill>
                <a:latin typeface="Times New Roman" pitchFamily="18" charset="0"/>
                <a:cs typeface="Times New Roman" pitchFamily="18" charset="0"/>
              </a:rPr>
              <a:t>- Nếu ta chia cả tử và mẫu của một phân số cho cùng một ước chung của chúng thì ta được một phân số bằng phân số đã cho.</a:t>
            </a:r>
          </a:p>
          <a:p>
            <a:pPr algn="l"/>
            <a:r>
              <a:rPr lang="en-US" sz="2200" smtClean="0">
                <a:solidFill>
                  <a:schemeClr val="accent4">
                    <a:lumMod val="50000"/>
                  </a:schemeClr>
                </a:solidFill>
                <a:latin typeface="Times New Roman" pitchFamily="18" charset="0"/>
                <a:cs typeface="Times New Roman" pitchFamily="18" charset="0"/>
              </a:rPr>
              <a:t>			 với n	 ƯC (a, b)</a:t>
            </a:r>
          </a:p>
          <a:p>
            <a:pPr algn="l"/>
            <a:endParaRPr lang="en-US" sz="2200" smtClean="0">
              <a:solidFill>
                <a:schemeClr val="accent4">
                  <a:lumMod val="50000"/>
                </a:schemeClr>
              </a:solidFill>
              <a:latin typeface="Times New Roman" pitchFamily="18" charset="0"/>
              <a:cs typeface="Times New Roman" pitchFamily="18" charset="0"/>
            </a:endParaRPr>
          </a:p>
          <a:p>
            <a:pPr algn="l"/>
            <a:r>
              <a:rPr lang="en-US" sz="2200" b="1" smtClean="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2200" b="1" smtClean="0">
                <a:solidFill>
                  <a:schemeClr val="accent4">
                    <a:lumMod val="50000"/>
                  </a:schemeClr>
                </a:solidFill>
                <a:latin typeface="Times New Roman" pitchFamily="18" charset="0"/>
                <a:cs typeface="Times New Roman" pitchFamily="18" charset="0"/>
              </a:rPr>
              <a:t> </a:t>
            </a:r>
            <a:r>
              <a:rPr lang="en-US" sz="2200" smtClean="0">
                <a:solidFill>
                  <a:schemeClr val="accent4">
                    <a:lumMod val="50000"/>
                  </a:schemeClr>
                </a:solidFill>
                <a:latin typeface="Times New Roman" pitchFamily="18" charset="0"/>
                <a:cs typeface="Times New Roman" pitchFamily="18" charset="0"/>
              </a:rPr>
              <a:t>  a/ 			   b/ </a:t>
            </a:r>
            <a:endParaRPr lang="en-US" sz="2200">
              <a:solidFill>
                <a:schemeClr val="accent4">
                  <a:lumMod val="50000"/>
                </a:schemeClr>
              </a:solidFill>
              <a:latin typeface="Times New Roman" pitchFamily="18" charset="0"/>
              <a:cs typeface="Times New Roman"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041473784"/>
              </p:ext>
            </p:extLst>
          </p:nvPr>
        </p:nvGraphicFramePr>
        <p:xfrm>
          <a:off x="1619672" y="1700808"/>
          <a:ext cx="1296144" cy="872913"/>
        </p:xfrm>
        <a:graphic>
          <a:graphicData uri="http://schemas.openxmlformats.org/presentationml/2006/ole">
            <mc:AlternateContent xmlns:mc="http://schemas.openxmlformats.org/markup-compatibility/2006">
              <mc:Choice xmlns:v="urn:schemas-microsoft-com:vml" Requires="v">
                <p:oleObj spid="_x0000_s2146" name="Equation" r:id="rId4" imgW="622080" imgH="419040" progId="Equation.DSMT4">
                  <p:embed/>
                </p:oleObj>
              </mc:Choice>
              <mc:Fallback>
                <p:oleObj name="Equation" r:id="rId4" imgW="622080" imgH="419040" progId="Equation.DSMT4">
                  <p:embed/>
                  <p:pic>
                    <p:nvPicPr>
                      <p:cNvPr id="0" name=""/>
                      <p:cNvPicPr/>
                      <p:nvPr/>
                    </p:nvPicPr>
                    <p:blipFill>
                      <a:blip r:embed="rId5"/>
                      <a:stretch>
                        <a:fillRect/>
                      </a:stretch>
                    </p:blipFill>
                    <p:spPr>
                      <a:xfrm>
                        <a:off x="1619672" y="1700808"/>
                        <a:ext cx="1296144" cy="87291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81375042"/>
              </p:ext>
            </p:extLst>
          </p:nvPr>
        </p:nvGraphicFramePr>
        <p:xfrm>
          <a:off x="3491880" y="1844824"/>
          <a:ext cx="300033" cy="360040"/>
        </p:xfrm>
        <a:graphic>
          <a:graphicData uri="http://schemas.openxmlformats.org/presentationml/2006/ole">
            <mc:AlternateContent xmlns:mc="http://schemas.openxmlformats.org/markup-compatibility/2006">
              <mc:Choice xmlns:v="urn:schemas-microsoft-com:vml" Requires="v">
                <p:oleObj spid="_x0000_s2147" name="Equation" r:id="rId6" imgW="126720" imgH="126720" progId="Equation.DSMT4">
                  <p:embed/>
                </p:oleObj>
              </mc:Choice>
              <mc:Fallback>
                <p:oleObj name="Equation" r:id="rId6" imgW="126720" imgH="126720" progId="Equation.DSMT4">
                  <p:embed/>
                  <p:pic>
                    <p:nvPicPr>
                      <p:cNvPr id="0" name=""/>
                      <p:cNvPicPr/>
                      <p:nvPr/>
                    </p:nvPicPr>
                    <p:blipFill>
                      <a:blip r:embed="rId7"/>
                      <a:stretch>
                        <a:fillRect/>
                      </a:stretch>
                    </p:blipFill>
                    <p:spPr>
                      <a:xfrm>
                        <a:off x="3491880" y="1844824"/>
                        <a:ext cx="300033" cy="36004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33740040"/>
              </p:ext>
            </p:extLst>
          </p:nvPr>
        </p:nvGraphicFramePr>
        <p:xfrm>
          <a:off x="4644008" y="1844824"/>
          <a:ext cx="432048" cy="432048"/>
        </p:xfrm>
        <a:graphic>
          <a:graphicData uri="http://schemas.openxmlformats.org/presentationml/2006/ole">
            <mc:AlternateContent xmlns:mc="http://schemas.openxmlformats.org/markup-compatibility/2006">
              <mc:Choice xmlns:v="urn:schemas-microsoft-com:vml" Requires="v">
                <p:oleObj spid="_x0000_s2148" name="Equation" r:id="rId8" imgW="139680" imgH="139680" progId="Equation.DSMT4">
                  <p:embed/>
                </p:oleObj>
              </mc:Choice>
              <mc:Fallback>
                <p:oleObj name="Equation" r:id="rId8" imgW="139680" imgH="139680" progId="Equation.DSMT4">
                  <p:embed/>
                  <p:pic>
                    <p:nvPicPr>
                      <p:cNvPr id="0" name=""/>
                      <p:cNvPicPr/>
                      <p:nvPr/>
                    </p:nvPicPr>
                    <p:blipFill>
                      <a:blip r:embed="rId9"/>
                      <a:stretch>
                        <a:fillRect/>
                      </a:stretch>
                    </p:blipFill>
                    <p:spPr>
                      <a:xfrm>
                        <a:off x="4644008" y="1844824"/>
                        <a:ext cx="432048" cy="43204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66071196"/>
              </p:ext>
            </p:extLst>
          </p:nvPr>
        </p:nvGraphicFramePr>
        <p:xfrm>
          <a:off x="1547664" y="3212976"/>
          <a:ext cx="1296144" cy="864096"/>
        </p:xfrm>
        <a:graphic>
          <a:graphicData uri="http://schemas.openxmlformats.org/presentationml/2006/ole">
            <mc:AlternateContent xmlns:mc="http://schemas.openxmlformats.org/markup-compatibility/2006">
              <mc:Choice xmlns:v="urn:schemas-microsoft-com:vml" Requires="v">
                <p:oleObj spid="_x0000_s2149" name="Equation" r:id="rId10" imgW="647640" imgH="419040" progId="Equation.DSMT4">
                  <p:embed/>
                </p:oleObj>
              </mc:Choice>
              <mc:Fallback>
                <p:oleObj name="Equation" r:id="rId10" imgW="647640" imgH="419040" progId="Equation.DSMT4">
                  <p:embed/>
                  <p:pic>
                    <p:nvPicPr>
                      <p:cNvPr id="0" name=""/>
                      <p:cNvPicPr/>
                      <p:nvPr/>
                    </p:nvPicPr>
                    <p:blipFill>
                      <a:blip r:embed="rId11"/>
                      <a:stretch>
                        <a:fillRect/>
                      </a:stretch>
                    </p:blipFill>
                    <p:spPr>
                      <a:xfrm>
                        <a:off x="1547664" y="3212976"/>
                        <a:ext cx="1296144" cy="864096"/>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672771420"/>
              </p:ext>
            </p:extLst>
          </p:nvPr>
        </p:nvGraphicFramePr>
        <p:xfrm>
          <a:off x="3491880" y="3429000"/>
          <a:ext cx="288032" cy="360040"/>
        </p:xfrm>
        <a:graphic>
          <a:graphicData uri="http://schemas.openxmlformats.org/presentationml/2006/ole">
            <mc:AlternateContent xmlns:mc="http://schemas.openxmlformats.org/markup-compatibility/2006">
              <mc:Choice xmlns:v="urn:schemas-microsoft-com:vml" Requires="v">
                <p:oleObj spid="_x0000_s2150" name="Equation" r:id="rId12" imgW="126720" imgH="126720" progId="Equation.DSMT4">
                  <p:embed/>
                </p:oleObj>
              </mc:Choice>
              <mc:Fallback>
                <p:oleObj name="Equation" r:id="rId12" imgW="126720" imgH="126720" progId="Equation.DSMT4">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1880" y="3429000"/>
                        <a:ext cx="288032" cy="360040"/>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026826158"/>
              </p:ext>
            </p:extLst>
          </p:nvPr>
        </p:nvGraphicFramePr>
        <p:xfrm>
          <a:off x="683568" y="4005064"/>
          <a:ext cx="1152128" cy="995768"/>
        </p:xfrm>
        <a:graphic>
          <a:graphicData uri="http://schemas.openxmlformats.org/presentationml/2006/ole">
            <mc:AlternateContent xmlns:mc="http://schemas.openxmlformats.org/markup-compatibility/2006">
              <mc:Choice xmlns:v="urn:schemas-microsoft-com:vml" Requires="v">
                <p:oleObj spid="_x0000_s2151" name="Equation" r:id="rId14" imgW="558720" imgH="482400" progId="Equation.DSMT4">
                  <p:embed/>
                </p:oleObj>
              </mc:Choice>
              <mc:Fallback>
                <p:oleObj name="Equation" r:id="rId14" imgW="558720" imgH="482400" progId="Equation.DSMT4">
                  <p:embed/>
                  <p:pic>
                    <p:nvPicPr>
                      <p:cNvPr id="0" name="Object 4"/>
                      <p:cNvPicPr>
                        <a:picLocks noChangeAspect="1" noChangeArrowheads="1"/>
                      </p:cNvPicPr>
                      <p:nvPr/>
                    </p:nvPicPr>
                    <p:blipFill>
                      <a:blip r:embed="rId15"/>
                      <a:srcRect/>
                      <a:stretch>
                        <a:fillRect/>
                      </a:stretch>
                    </p:blipFill>
                    <p:spPr bwMode="auto">
                      <a:xfrm>
                        <a:off x="683568" y="4005064"/>
                        <a:ext cx="1152128" cy="995768"/>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999952344"/>
              </p:ext>
            </p:extLst>
          </p:nvPr>
        </p:nvGraphicFramePr>
        <p:xfrm>
          <a:off x="3347864" y="4005064"/>
          <a:ext cx="1152128" cy="938086"/>
        </p:xfrm>
        <a:graphic>
          <a:graphicData uri="http://schemas.openxmlformats.org/presentationml/2006/ole">
            <mc:AlternateContent xmlns:mc="http://schemas.openxmlformats.org/markup-compatibility/2006">
              <mc:Choice xmlns:v="urn:schemas-microsoft-com:vml" Requires="v">
                <p:oleObj spid="_x0000_s2152" name="Equation" r:id="rId16" imgW="545760" imgH="444240" progId="Equation.DSMT4">
                  <p:embed/>
                </p:oleObj>
              </mc:Choice>
              <mc:Fallback>
                <p:oleObj name="Equation" r:id="rId16" imgW="545760" imgH="444240" progId="Equation.DSMT4">
                  <p:embed/>
                  <p:pic>
                    <p:nvPicPr>
                      <p:cNvPr id="0" name="Object 5"/>
                      <p:cNvPicPr>
                        <a:picLocks noChangeAspect="1" noChangeArrowheads="1"/>
                      </p:cNvPicPr>
                      <p:nvPr/>
                    </p:nvPicPr>
                    <p:blipFill>
                      <a:blip r:embed="rId17"/>
                      <a:srcRect/>
                      <a:stretch>
                        <a:fillRect/>
                      </a:stretch>
                    </p:blipFill>
                    <p:spPr bwMode="auto">
                      <a:xfrm>
                        <a:off x="3347864" y="4005064"/>
                        <a:ext cx="1152128" cy="93808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927047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6000"/>
            <a:lum/>
          </a:blip>
          <a:srcRect/>
          <a:stretch>
            <a:fillRect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928992" cy="1124744"/>
          </a:xfrm>
        </p:spPr>
        <p:txBody>
          <a:bodyPr>
            <a:normAutofit fontScale="90000"/>
          </a:bodyPr>
          <a:lstStyle/>
          <a:p>
            <a:r>
              <a:rPr lang="en-US" sz="4000">
                <a:solidFill>
                  <a:schemeClr val="accent4">
                    <a:lumMod val="50000"/>
                  </a:schemeClr>
                </a:solidFill>
                <a:latin typeface=".VnExotic" pitchFamily="34" charset="0"/>
              </a:rPr>
              <a:t>TIẾT 72: RÚT GỌN PHÂN </a:t>
            </a:r>
            <a:r>
              <a:rPr lang="en-US" sz="4000" smtClean="0">
                <a:solidFill>
                  <a:schemeClr val="accent4">
                    <a:lumMod val="50000"/>
                  </a:schemeClr>
                </a:solidFill>
                <a:latin typeface=".VnExotic" pitchFamily="34" charset="0"/>
              </a:rPr>
              <a:t>SỐ</a:t>
            </a:r>
            <a:r>
              <a:rPr lang="en-US" smtClean="0">
                <a:solidFill>
                  <a:schemeClr val="accent4">
                    <a:lumMod val="50000"/>
                  </a:schemeClr>
                </a:solidFill>
                <a:latin typeface=".VnExotic" pitchFamily="34" charset="0"/>
              </a:rPr>
              <a:t/>
            </a:r>
            <a:br>
              <a:rPr lang="en-US" smtClean="0">
                <a:solidFill>
                  <a:schemeClr val="accent4">
                    <a:lumMod val="50000"/>
                  </a:schemeClr>
                </a:solidFill>
                <a:latin typeface=".VnExotic" pitchFamily="34" charset="0"/>
              </a:rPr>
            </a:br>
            <a:endParaRPr lang="en-US"/>
          </a:p>
        </p:txBody>
      </p:sp>
      <p:sp>
        <p:nvSpPr>
          <p:cNvPr id="3" name="Content Placeholder 2"/>
          <p:cNvSpPr>
            <a:spLocks noGrp="1"/>
          </p:cNvSpPr>
          <p:nvPr>
            <p:ph idx="1"/>
          </p:nvPr>
        </p:nvSpPr>
        <p:spPr>
          <a:xfrm>
            <a:off x="107504" y="836712"/>
            <a:ext cx="8928992" cy="4176463"/>
          </a:xfrm>
        </p:spPr>
        <p:txBody>
          <a:bodyPr>
            <a:normAutofit/>
          </a:bodyPr>
          <a:lstStyle/>
          <a:p>
            <a:pPr marL="0" indent="0">
              <a:buNone/>
            </a:pPr>
            <a:r>
              <a:rPr lang="en-US" sz="2800" b="1" u="sng">
                <a:solidFill>
                  <a:schemeClr val="accent4">
                    <a:lumMod val="50000"/>
                  </a:schemeClr>
                </a:solidFill>
                <a:latin typeface="Times New Roman" pitchFamily="18" charset="0"/>
                <a:cs typeface="Times New Roman" pitchFamily="18" charset="0"/>
              </a:rPr>
              <a:t>1. Cách rút gọn phân </a:t>
            </a:r>
            <a:r>
              <a:rPr lang="en-US" sz="2800" b="1" u="sng" smtClean="0">
                <a:solidFill>
                  <a:schemeClr val="accent4">
                    <a:lumMod val="50000"/>
                  </a:schemeClr>
                </a:solidFill>
                <a:latin typeface="Times New Roman" pitchFamily="18" charset="0"/>
                <a:cs typeface="Times New Roman" pitchFamily="18" charset="0"/>
              </a:rPr>
              <a:t>số:</a:t>
            </a:r>
          </a:p>
          <a:p>
            <a:pPr marL="0" indent="0">
              <a:buNone/>
            </a:pPr>
            <a:r>
              <a:rPr lang="en-US" sz="2400" u="sng" smtClean="0">
                <a:solidFill>
                  <a:schemeClr val="accent4">
                    <a:lumMod val="50000"/>
                  </a:schemeClr>
                </a:solidFill>
                <a:latin typeface="Times New Roman" pitchFamily="18" charset="0"/>
                <a:cs typeface="Times New Roman" pitchFamily="18" charset="0"/>
              </a:rPr>
              <a:t>Ví dụ 1: </a:t>
            </a:r>
            <a:r>
              <a:rPr lang="en-US" sz="2400" smtClean="0">
                <a:solidFill>
                  <a:schemeClr val="accent4">
                    <a:lumMod val="50000"/>
                  </a:schemeClr>
                </a:solidFill>
                <a:latin typeface="Times New Roman" pitchFamily="18" charset="0"/>
                <a:cs typeface="Times New Roman" pitchFamily="18" charset="0"/>
              </a:rPr>
              <a:t>Xét phân số 	</a:t>
            </a:r>
          </a:p>
          <a:p>
            <a:pPr marL="0" indent="0">
              <a:buNone/>
            </a:pPr>
            <a:endParaRPr lang="en-US" sz="2400" smtClean="0">
              <a:solidFill>
                <a:schemeClr val="accent4">
                  <a:lumMod val="50000"/>
                </a:schemeClr>
              </a:solidFill>
              <a:latin typeface="Times New Roman" pitchFamily="18" charset="0"/>
              <a:cs typeface="Times New Roman" pitchFamily="18" charset="0"/>
            </a:endParaRPr>
          </a:p>
          <a:p>
            <a:pPr marL="0" indent="0">
              <a:buNone/>
            </a:pPr>
            <a:endParaRPr lang="en-US" sz="2400" smtClean="0">
              <a:solidFill>
                <a:schemeClr val="accent4">
                  <a:lumMod val="50000"/>
                </a:schemeClr>
              </a:solidFill>
              <a:latin typeface="Times New Roman" pitchFamily="18" charset="0"/>
              <a:cs typeface="Times New Roman" pitchFamily="18" charset="0"/>
            </a:endParaRPr>
          </a:p>
          <a:p>
            <a:pPr marL="0" indent="0">
              <a:buNone/>
            </a:pPr>
            <a:endParaRPr lang="en-US" sz="2400" smtClean="0">
              <a:solidFill>
                <a:schemeClr val="accent4">
                  <a:lumMod val="50000"/>
                </a:schemeClr>
              </a:solidFill>
              <a:latin typeface="Times New Roman" pitchFamily="18" charset="0"/>
              <a:cs typeface="Times New Roman" pitchFamily="18" charset="0"/>
            </a:endParaRPr>
          </a:p>
          <a:p>
            <a:pPr marL="0" indent="0">
              <a:buNone/>
            </a:pPr>
            <a:r>
              <a:rPr lang="en-US" sz="2400" smtClean="0">
                <a:solidFill>
                  <a:schemeClr val="accent4">
                    <a:lumMod val="50000"/>
                  </a:schemeClr>
                </a:solidFill>
                <a:latin typeface="Times New Roman" pitchFamily="18" charset="0"/>
                <a:cs typeface="Times New Roman" pitchFamily="18" charset="0"/>
              </a:rPr>
              <a:t>Ta có: </a:t>
            </a:r>
          </a:p>
          <a:p>
            <a:pPr marL="0" indent="0">
              <a:buNone/>
            </a:pPr>
            <a:endParaRPr lang="en-US" sz="2400">
              <a:solidFill>
                <a:schemeClr val="accent4">
                  <a:lumMod val="50000"/>
                </a:schemeClr>
              </a:solidFill>
              <a:latin typeface="Times New Roman" pitchFamily="18" charset="0"/>
              <a:cs typeface="Times New Roman" pitchFamily="18" charset="0"/>
            </a:endParaRPr>
          </a:p>
          <a:p>
            <a:pPr marL="0" indent="0">
              <a:buNone/>
            </a:pPr>
            <a:endParaRPr lang="en-US" sz="2400" smtClean="0">
              <a:solidFill>
                <a:schemeClr val="accent4">
                  <a:lumMod val="50000"/>
                </a:schemeClr>
              </a:solidFill>
              <a:latin typeface="Times New Roman" pitchFamily="18" charset="0"/>
              <a:cs typeface="Times New Roman" pitchFamily="18" charset="0"/>
            </a:endParaRPr>
          </a:p>
          <a:p>
            <a:pPr marL="0" indent="0">
              <a:buNone/>
            </a:pPr>
            <a:endParaRPr lang="en-US" sz="2400">
              <a:solidFill>
                <a:schemeClr val="accent4">
                  <a:lumMod val="50000"/>
                </a:schemeClr>
              </a:solidFill>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089342912"/>
              </p:ext>
            </p:extLst>
          </p:nvPr>
        </p:nvGraphicFramePr>
        <p:xfrm>
          <a:off x="2771800" y="1268760"/>
          <a:ext cx="429646" cy="787684"/>
        </p:xfrm>
        <a:graphic>
          <a:graphicData uri="http://schemas.openxmlformats.org/presentationml/2006/ole">
            <mc:AlternateContent xmlns:mc="http://schemas.openxmlformats.org/markup-compatibility/2006">
              <mc:Choice xmlns:v="urn:schemas-microsoft-com:vml" Requires="v">
                <p:oleObj spid="_x0000_s3307" name="Equation" r:id="rId4" imgW="228600" imgH="419040" progId="Equation.DSMT4">
                  <p:embed/>
                </p:oleObj>
              </mc:Choice>
              <mc:Fallback>
                <p:oleObj name="Equation" r:id="rId4" imgW="228600" imgH="419040" progId="Equation.DSMT4">
                  <p:embed/>
                  <p:pic>
                    <p:nvPicPr>
                      <p:cNvPr id="0" name=""/>
                      <p:cNvPicPr/>
                      <p:nvPr/>
                    </p:nvPicPr>
                    <p:blipFill>
                      <a:blip r:embed="rId5"/>
                      <a:stretch>
                        <a:fillRect/>
                      </a:stretch>
                    </p:blipFill>
                    <p:spPr>
                      <a:xfrm>
                        <a:off x="2771800" y="1268760"/>
                        <a:ext cx="429646" cy="78768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26209923"/>
              </p:ext>
            </p:extLst>
          </p:nvPr>
        </p:nvGraphicFramePr>
        <p:xfrm>
          <a:off x="1115616" y="2878772"/>
          <a:ext cx="2485653" cy="910268"/>
        </p:xfrm>
        <a:graphic>
          <a:graphicData uri="http://schemas.openxmlformats.org/presentationml/2006/ole">
            <mc:AlternateContent xmlns:mc="http://schemas.openxmlformats.org/markup-compatibility/2006">
              <mc:Choice xmlns:v="urn:schemas-microsoft-com:vml" Requires="v">
                <p:oleObj spid="_x0000_s3308" name="Equation" r:id="rId6" imgW="1143000" imgH="419040" progId="Equation.DSMT4">
                  <p:embed/>
                </p:oleObj>
              </mc:Choice>
              <mc:Fallback>
                <p:oleObj name="Equation" r:id="rId6" imgW="1143000" imgH="419040" progId="Equation.DSMT4">
                  <p:embed/>
                  <p:pic>
                    <p:nvPicPr>
                      <p:cNvPr id="0" name=""/>
                      <p:cNvPicPr/>
                      <p:nvPr/>
                    </p:nvPicPr>
                    <p:blipFill>
                      <a:blip r:embed="rId7"/>
                      <a:stretch>
                        <a:fillRect/>
                      </a:stretch>
                    </p:blipFill>
                    <p:spPr>
                      <a:xfrm>
                        <a:off x="1115616" y="2878772"/>
                        <a:ext cx="2485653" cy="910268"/>
                      </a:xfrm>
                      <a:prstGeom prst="rect">
                        <a:avLst/>
                      </a:prstGeom>
                    </p:spPr>
                  </p:pic>
                </p:oleObj>
              </mc:Fallback>
            </mc:AlternateContent>
          </a:graphicData>
        </a:graphic>
      </p:graphicFrame>
      <p:sp>
        <p:nvSpPr>
          <p:cNvPr id="9" name="Curved Down Arrow 8"/>
          <p:cNvSpPr/>
          <p:nvPr/>
        </p:nvSpPr>
        <p:spPr>
          <a:xfrm>
            <a:off x="2561015" y="2633772"/>
            <a:ext cx="714841" cy="288032"/>
          </a:xfrm>
          <a:prstGeom prst="curved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43432088"/>
              </p:ext>
            </p:extLst>
          </p:nvPr>
        </p:nvGraphicFramePr>
        <p:xfrm>
          <a:off x="1649604" y="2197036"/>
          <a:ext cx="412750" cy="431800"/>
        </p:xfrm>
        <a:graphic>
          <a:graphicData uri="http://schemas.openxmlformats.org/presentationml/2006/ole">
            <mc:AlternateContent xmlns:mc="http://schemas.openxmlformats.org/markup-compatibility/2006">
              <mc:Choice xmlns:v="urn:schemas-microsoft-com:vml" Requires="v">
                <p:oleObj spid="_x0000_s3309" name="Equation" r:id="rId8" imgW="253800" imgH="266400" progId="Equation.DSMT4">
                  <p:embed/>
                </p:oleObj>
              </mc:Choice>
              <mc:Fallback>
                <p:oleObj name="Equation" r:id="rId8" imgW="253800" imgH="266400" progId="Equation.DSMT4">
                  <p:embed/>
                  <p:pic>
                    <p:nvPicPr>
                      <p:cNvPr id="0" name=""/>
                      <p:cNvPicPr/>
                      <p:nvPr/>
                    </p:nvPicPr>
                    <p:blipFill>
                      <a:blip r:embed="rId9"/>
                      <a:stretch>
                        <a:fillRect/>
                      </a:stretch>
                    </p:blipFill>
                    <p:spPr>
                      <a:xfrm>
                        <a:off x="1649604" y="2197036"/>
                        <a:ext cx="412750" cy="431800"/>
                      </a:xfrm>
                      <a:prstGeom prst="rect">
                        <a:avLst/>
                      </a:prstGeom>
                    </p:spPr>
                  </p:pic>
                </p:oleObj>
              </mc:Fallback>
            </mc:AlternateContent>
          </a:graphicData>
        </a:graphic>
      </p:graphicFrame>
      <p:sp>
        <p:nvSpPr>
          <p:cNvPr id="12" name="Curved Down Arrow 11"/>
          <p:cNvSpPr/>
          <p:nvPr/>
        </p:nvSpPr>
        <p:spPr>
          <a:xfrm>
            <a:off x="1467795" y="2633772"/>
            <a:ext cx="776367" cy="353346"/>
          </a:xfrm>
          <a:prstGeom prst="curved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5" name="Curved Up Arrow 14"/>
          <p:cNvSpPr/>
          <p:nvPr/>
        </p:nvSpPr>
        <p:spPr>
          <a:xfrm>
            <a:off x="1531943" y="3724537"/>
            <a:ext cx="648072" cy="216024"/>
          </a:xfrm>
          <a:prstGeom prst="curved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Up Arrow 15"/>
          <p:cNvSpPr/>
          <p:nvPr/>
        </p:nvSpPr>
        <p:spPr>
          <a:xfrm>
            <a:off x="2553374" y="3778087"/>
            <a:ext cx="648072" cy="216024"/>
          </a:xfrm>
          <a:prstGeom prst="curved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590227161"/>
              </p:ext>
            </p:extLst>
          </p:nvPr>
        </p:nvGraphicFramePr>
        <p:xfrm>
          <a:off x="1650397" y="3940561"/>
          <a:ext cx="411163" cy="431800"/>
        </p:xfrm>
        <a:graphic>
          <a:graphicData uri="http://schemas.openxmlformats.org/presentationml/2006/ole">
            <mc:AlternateContent xmlns:mc="http://schemas.openxmlformats.org/markup-compatibility/2006">
              <mc:Choice xmlns:v="urn:schemas-microsoft-com:vml" Requires="v">
                <p:oleObj spid="_x0000_s3310" name="Equation" r:id="rId10" imgW="253800" imgH="266400" progId="Equation.DSMT4">
                  <p:embed/>
                </p:oleObj>
              </mc:Choice>
              <mc:Fallback>
                <p:oleObj name="Equation" r:id="rId10" imgW="253800" imgH="266400" progId="Equation.DSMT4">
                  <p:embed/>
                  <p:pic>
                    <p:nvPicPr>
                      <p:cNvPr id="0" name="Object 10"/>
                      <p:cNvPicPr>
                        <a:picLocks noChangeAspect="1" noChangeArrowheads="1"/>
                      </p:cNvPicPr>
                      <p:nvPr/>
                    </p:nvPicPr>
                    <p:blipFill>
                      <a:blip r:embed="rId11"/>
                      <a:srcRect/>
                      <a:stretch>
                        <a:fillRect/>
                      </a:stretch>
                    </p:blipFill>
                    <p:spPr bwMode="auto">
                      <a:xfrm>
                        <a:off x="1650397" y="3940561"/>
                        <a:ext cx="4111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71405965"/>
              </p:ext>
            </p:extLst>
          </p:nvPr>
        </p:nvGraphicFramePr>
        <p:xfrm>
          <a:off x="2710919" y="2197988"/>
          <a:ext cx="415032" cy="435784"/>
        </p:xfrm>
        <a:graphic>
          <a:graphicData uri="http://schemas.openxmlformats.org/presentationml/2006/ole">
            <mc:AlternateContent xmlns:mc="http://schemas.openxmlformats.org/markup-compatibility/2006">
              <mc:Choice xmlns:v="urn:schemas-microsoft-com:vml" Requires="v">
                <p:oleObj spid="_x0000_s3311" name="Equation" r:id="rId12" imgW="253800" imgH="266400" progId="Equation.DSMT4">
                  <p:embed/>
                </p:oleObj>
              </mc:Choice>
              <mc:Fallback>
                <p:oleObj name="Equation" r:id="rId12" imgW="253800" imgH="266400" progId="Equation.DSMT4">
                  <p:embed/>
                  <p:pic>
                    <p:nvPicPr>
                      <p:cNvPr id="0" name=""/>
                      <p:cNvPicPr/>
                      <p:nvPr/>
                    </p:nvPicPr>
                    <p:blipFill>
                      <a:blip r:embed="rId13"/>
                      <a:stretch>
                        <a:fillRect/>
                      </a:stretch>
                    </p:blipFill>
                    <p:spPr>
                      <a:xfrm>
                        <a:off x="2710919" y="2197988"/>
                        <a:ext cx="415032" cy="435784"/>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447023458"/>
              </p:ext>
            </p:extLst>
          </p:nvPr>
        </p:nvGraphicFramePr>
        <p:xfrm>
          <a:off x="2670241" y="3994111"/>
          <a:ext cx="414338" cy="436562"/>
        </p:xfrm>
        <a:graphic>
          <a:graphicData uri="http://schemas.openxmlformats.org/presentationml/2006/ole">
            <mc:AlternateContent xmlns:mc="http://schemas.openxmlformats.org/markup-compatibility/2006">
              <mc:Choice xmlns:v="urn:schemas-microsoft-com:vml" Requires="v">
                <p:oleObj spid="_x0000_s3312" name="Equation" r:id="rId14" imgW="253800" imgH="266400" progId="Equation.DSMT4">
                  <p:embed/>
                </p:oleObj>
              </mc:Choice>
              <mc:Fallback>
                <p:oleObj name="Equation" r:id="rId14" imgW="253800" imgH="266400" progId="Equation.DSMT4">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70241" y="3994111"/>
                        <a:ext cx="414338"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053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heel(1)">
                                      <p:cBhvr>
                                        <p:cTn id="48" dur="2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heel(1)">
                                      <p:cBhvr>
                                        <p:cTn id="58" dur="20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circle(in)">
                                      <p:cBhvr>
                                        <p:cTn id="63" dur="20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circle(in)">
                                      <p:cBhvr>
                                        <p:cTn id="68" dur="20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ppt_x</p:attrName>
                                        </p:attrNameLst>
                                      </p:cBhvr>
                                      <p:tavLst>
                                        <p:tav tm="0">
                                          <p:val>
                                            <p:strVal val="#ppt_x"/>
                                          </p:val>
                                        </p:tav>
                                        <p:tav tm="100000">
                                          <p:val>
                                            <p:strVal val="#ppt_x"/>
                                          </p:val>
                                        </p:tav>
                                      </p:tavLst>
                                    </p:anim>
                                    <p:anim calcmode="lin" valueType="num">
                                      <p:cBhvr>
                                        <p:cTn id="7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2"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6000" b="-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8928992" cy="6624736"/>
          </a:xfrm>
        </p:spPr>
        <p:txBody>
          <a:bodyPr>
            <a:normAutofit/>
          </a:bodyPr>
          <a:lstStyle/>
          <a:p>
            <a:pPr marL="0" indent="0">
              <a:buNone/>
            </a:pPr>
            <a:r>
              <a:rPr lang="en-US" sz="2800" b="1" u="sng">
                <a:solidFill>
                  <a:schemeClr val="accent4">
                    <a:lumMod val="50000"/>
                  </a:schemeClr>
                </a:solidFill>
                <a:latin typeface="Times New Roman" pitchFamily="18" charset="0"/>
                <a:cs typeface="Times New Roman" pitchFamily="18" charset="0"/>
              </a:rPr>
              <a:t>1. Cách rút gọn phân số:</a:t>
            </a:r>
          </a:p>
          <a:p>
            <a:pPr marL="0" indent="0">
              <a:lnSpc>
                <a:spcPct val="150000"/>
              </a:lnSpc>
              <a:buNone/>
            </a:pPr>
            <a:r>
              <a:rPr lang="en-US" sz="2800" u="sng" smtClean="0">
                <a:solidFill>
                  <a:schemeClr val="accent4">
                    <a:lumMod val="50000"/>
                  </a:schemeClr>
                </a:solidFill>
                <a:latin typeface="Times New Roman" pitchFamily="18" charset="0"/>
                <a:cs typeface="Times New Roman" pitchFamily="18" charset="0"/>
              </a:rPr>
              <a:t>Ví </a:t>
            </a:r>
            <a:r>
              <a:rPr lang="en-US" sz="2800" u="sng">
                <a:solidFill>
                  <a:schemeClr val="accent4">
                    <a:lumMod val="50000"/>
                  </a:schemeClr>
                </a:solidFill>
                <a:latin typeface="Times New Roman" pitchFamily="18" charset="0"/>
                <a:cs typeface="Times New Roman" pitchFamily="18" charset="0"/>
              </a:rPr>
              <a:t>dụ 2</a:t>
            </a:r>
            <a:r>
              <a:rPr lang="en-US" sz="2800" u="sng" smtClean="0">
                <a:solidFill>
                  <a:schemeClr val="accent4">
                    <a:lumMod val="50000"/>
                  </a:schemeClr>
                </a:solidFill>
                <a:latin typeface="Times New Roman" pitchFamily="18" charset="0"/>
                <a:cs typeface="Times New Roman" pitchFamily="18" charset="0"/>
              </a:rPr>
              <a:t>:  </a:t>
            </a:r>
            <a:r>
              <a:rPr lang="en-US" sz="2800">
                <a:solidFill>
                  <a:schemeClr val="accent4">
                    <a:lumMod val="50000"/>
                  </a:schemeClr>
                </a:solidFill>
                <a:latin typeface="Times New Roman" pitchFamily="18" charset="0"/>
                <a:cs typeface="Times New Roman" pitchFamily="18" charset="0"/>
              </a:rPr>
              <a:t>Rút gọn phân số   </a:t>
            </a:r>
            <a:endParaRPr lang="en-US" sz="2800" smtClean="0">
              <a:latin typeface="Times New Roman" pitchFamily="18" charset="0"/>
              <a:cs typeface="Times New Roman" pitchFamily="18" charset="0"/>
            </a:endParaRPr>
          </a:p>
          <a:p>
            <a:pPr marL="0" indent="0">
              <a:lnSpc>
                <a:spcPct val="150000"/>
              </a:lnSpc>
              <a:buNone/>
            </a:pPr>
            <a:r>
              <a:rPr lang="en-US" sz="2800" smtClean="0">
                <a:solidFill>
                  <a:schemeClr val="accent4">
                    <a:lumMod val="50000"/>
                  </a:schemeClr>
                </a:solidFill>
                <a:latin typeface="Times New Roman" pitchFamily="18" charset="0"/>
                <a:cs typeface="Times New Roman" pitchFamily="18" charset="0"/>
              </a:rPr>
              <a:t>Ta có: </a:t>
            </a:r>
          </a:p>
          <a:p>
            <a:pPr marL="0" indent="0">
              <a:lnSpc>
                <a:spcPct val="150000"/>
              </a:lnSpc>
              <a:buNone/>
            </a:pPr>
            <a:endParaRPr lang="en-US" sz="2800">
              <a:solidFill>
                <a:schemeClr val="accent4">
                  <a:lumMod val="50000"/>
                </a:schemeClr>
              </a:solidFill>
              <a:latin typeface="Times New Roman" pitchFamily="18" charset="0"/>
              <a:cs typeface="Times New Roman" pitchFamily="18" charset="0"/>
            </a:endParaRPr>
          </a:p>
          <a:p>
            <a:pPr marL="0" indent="0">
              <a:lnSpc>
                <a:spcPct val="150000"/>
              </a:lnSpc>
              <a:buNone/>
            </a:pPr>
            <a:endParaRPr lang="en-US" sz="2800" smtClean="0">
              <a:solidFill>
                <a:schemeClr val="accent4">
                  <a:lumMod val="50000"/>
                </a:schemeClr>
              </a:solidFill>
              <a:latin typeface="Times New Roman" pitchFamily="18" charset="0"/>
              <a:cs typeface="Times New Roman" pitchFamily="18" charset="0"/>
            </a:endParaRPr>
          </a:p>
          <a:p>
            <a:pPr marL="0" indent="0">
              <a:lnSpc>
                <a:spcPct val="150000"/>
              </a:lnSpc>
              <a:buNone/>
            </a:pPr>
            <a:endParaRPr lang="en-US" sz="2800">
              <a:solidFill>
                <a:schemeClr val="accent4">
                  <a:lumMod val="50000"/>
                </a:schemeClr>
              </a:solidFill>
              <a:latin typeface="Times New Roman" pitchFamily="18" charset="0"/>
              <a:cs typeface="Times New Roman" pitchFamily="18" charset="0"/>
            </a:endParaRPr>
          </a:p>
          <a:p>
            <a:pPr marL="0" indent="0">
              <a:lnSpc>
                <a:spcPct val="150000"/>
              </a:lnSpc>
              <a:buNone/>
            </a:pPr>
            <a:r>
              <a:rPr lang="en-US" sz="2800" smtClean="0">
                <a:solidFill>
                  <a:schemeClr val="accent4">
                    <a:lumMod val="50000"/>
                  </a:schemeClr>
                </a:solidFill>
                <a:latin typeface="Times New Roman" pitchFamily="18" charset="0"/>
                <a:cs typeface="Times New Roman" pitchFamily="18" charset="0"/>
              </a:rPr>
              <a:t>		</a:t>
            </a:r>
          </a:p>
          <a:p>
            <a:pPr marL="0" indent="0">
              <a:lnSpc>
                <a:spcPct val="150000"/>
              </a:lnSpc>
              <a:buNone/>
            </a:pPr>
            <a:r>
              <a:rPr lang="en-US" sz="2800">
                <a:solidFill>
                  <a:schemeClr val="accent4">
                    <a:lumMod val="50000"/>
                  </a:schemeClr>
                </a:solidFill>
                <a:latin typeface="Times New Roman" pitchFamily="18" charset="0"/>
                <a:cs typeface="Times New Roman" pitchFamily="18" charset="0"/>
              </a:rPr>
              <a:t>	</a:t>
            </a:r>
            <a:r>
              <a:rPr lang="en-US" sz="2800" smtClean="0">
                <a:solidFill>
                  <a:schemeClr val="accent4">
                    <a:lumMod val="50000"/>
                  </a:schemeClr>
                </a:solidFill>
                <a:latin typeface="Times New Roman" pitchFamily="18" charset="0"/>
                <a:cs typeface="Times New Roman" pitchFamily="18" charset="0"/>
              </a:rPr>
              <a:t>		</a:t>
            </a:r>
            <a:endParaRPr lang="en-US" sz="2800">
              <a:solidFill>
                <a:schemeClr val="accent4">
                  <a:lumMod val="50000"/>
                </a:schemeClr>
              </a:solidFill>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092446855"/>
              </p:ext>
            </p:extLst>
          </p:nvPr>
        </p:nvGraphicFramePr>
        <p:xfrm>
          <a:off x="3923928" y="692696"/>
          <a:ext cx="433388" cy="792163"/>
        </p:xfrm>
        <a:graphic>
          <a:graphicData uri="http://schemas.openxmlformats.org/presentationml/2006/ole">
            <mc:AlternateContent xmlns:mc="http://schemas.openxmlformats.org/markup-compatibility/2006">
              <mc:Choice xmlns:v="urn:schemas-microsoft-com:vml" Requires="v">
                <p:oleObj spid="_x0000_s5142" name="Equation" r:id="rId4" imgW="228600" imgH="419040" progId="Equation.DSMT4">
                  <p:embed/>
                </p:oleObj>
              </mc:Choice>
              <mc:Fallback>
                <p:oleObj name="Equation" r:id="rId4" imgW="228600" imgH="4190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692696"/>
                        <a:ext cx="4333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92995084"/>
              </p:ext>
            </p:extLst>
          </p:nvPr>
        </p:nvGraphicFramePr>
        <p:xfrm>
          <a:off x="1259632" y="1412776"/>
          <a:ext cx="2088232" cy="827662"/>
        </p:xfrm>
        <a:graphic>
          <a:graphicData uri="http://schemas.openxmlformats.org/presentationml/2006/ole">
            <mc:AlternateContent xmlns:mc="http://schemas.openxmlformats.org/markup-compatibility/2006">
              <mc:Choice xmlns:v="urn:schemas-microsoft-com:vml" Requires="v">
                <p:oleObj spid="_x0000_s5143" name="Equation" r:id="rId6" imgW="1054080" imgH="419040" progId="Equation.DSMT4">
                  <p:embed/>
                </p:oleObj>
              </mc:Choice>
              <mc:Fallback>
                <p:oleObj name="Equation" r:id="rId6" imgW="1054080" imgH="41904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1412776"/>
                        <a:ext cx="2088232" cy="827662"/>
                      </a:xfrm>
                      <a:prstGeom prst="rect">
                        <a:avLst/>
                      </a:prstGeom>
                      <a:noFill/>
                      <a:ln>
                        <a:noFill/>
                      </a:ln>
                    </p:spPr>
                  </p:pic>
                </p:oleObj>
              </mc:Fallback>
            </mc:AlternateContent>
          </a:graphicData>
        </a:graphic>
      </p:graphicFrame>
      <p:sp>
        <p:nvSpPr>
          <p:cNvPr id="8" name="Cloud Callout 7"/>
          <p:cNvSpPr/>
          <p:nvPr/>
        </p:nvSpPr>
        <p:spPr>
          <a:xfrm>
            <a:off x="3923928" y="1412776"/>
            <a:ext cx="4104456" cy="2448272"/>
          </a:xfrm>
          <a:prstGeom prst="cloudCallou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accent6"/>
                </a:solidFill>
                <a:latin typeface="Times New Roman" pitchFamily="18" charset="0"/>
                <a:cs typeface="Times New Roman" pitchFamily="18" charset="0"/>
              </a:rPr>
              <a:t>m</a:t>
            </a:r>
            <a:r>
              <a:rPr lang="en-US" sz="2800" smtClean="0">
                <a:solidFill>
                  <a:schemeClr val="tx1"/>
                </a:solidFill>
                <a:latin typeface="Times New Roman" pitchFamily="18" charset="0"/>
                <a:cs typeface="Times New Roman" pitchFamily="18" charset="0"/>
              </a:rPr>
              <a:t>Muốn rút gọn một phân số ta làm như thế nào?</a:t>
            </a:r>
            <a:endParaRPr lang="en-US" sz="2800">
              <a:solidFill>
                <a:schemeClr val="accent6"/>
              </a:solidFill>
              <a:latin typeface="Times New Roman" pitchFamily="18" charset="0"/>
              <a:cs typeface="Times New Roman" pitchFamily="18" charset="0"/>
            </a:endParaRPr>
          </a:p>
        </p:txBody>
      </p:sp>
      <p:sp>
        <p:nvSpPr>
          <p:cNvPr id="9" name="Rectangle 8"/>
          <p:cNvSpPr/>
          <p:nvPr/>
        </p:nvSpPr>
        <p:spPr>
          <a:xfrm>
            <a:off x="3432381" y="4509120"/>
            <a:ext cx="5472608" cy="1800200"/>
          </a:xfrm>
          <a:prstGeom prst="rect">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u="sng" smtClean="0">
              <a:solidFill>
                <a:schemeClr val="tx1"/>
              </a:solidFill>
              <a:latin typeface="Times New Roman" pitchFamily="18" charset="0"/>
              <a:cs typeface="Times New Roman" pitchFamily="18" charset="0"/>
            </a:endParaRPr>
          </a:p>
          <a:p>
            <a:r>
              <a:rPr lang="en-US" sz="2800" b="1" u="sng" smtClean="0">
                <a:solidFill>
                  <a:schemeClr val="tx1"/>
                </a:solidFill>
                <a:latin typeface="Times New Roman" pitchFamily="18" charset="0"/>
                <a:cs typeface="Times New Roman" pitchFamily="18" charset="0"/>
              </a:rPr>
              <a:t>Quy </a:t>
            </a:r>
            <a:r>
              <a:rPr lang="en-US" sz="2800" b="1" u="sng">
                <a:solidFill>
                  <a:schemeClr val="tx1"/>
                </a:solidFill>
                <a:latin typeface="Times New Roman" pitchFamily="18" charset="0"/>
                <a:cs typeface="Times New Roman" pitchFamily="18" charset="0"/>
              </a:rPr>
              <a:t>tắc: </a:t>
            </a:r>
            <a:r>
              <a:rPr lang="en-US" sz="2800">
                <a:solidFill>
                  <a:schemeClr val="tx1"/>
                </a:solidFill>
                <a:latin typeface="Times New Roman" pitchFamily="18" charset="0"/>
                <a:cs typeface="Times New Roman" pitchFamily="18" charset="0"/>
              </a:rPr>
              <a:t>Muốn rút gọn một phân số, ta chia cả tử và mẫu của phân số cho một ước chung (khác 1 và -1) của </a:t>
            </a:r>
            <a:r>
              <a:rPr lang="en-US" sz="2800" smtClean="0">
                <a:solidFill>
                  <a:schemeClr val="tx1"/>
                </a:solidFill>
                <a:latin typeface="Times New Roman" pitchFamily="18" charset="0"/>
                <a:cs typeface="Times New Roman" pitchFamily="18" charset="0"/>
              </a:rPr>
              <a:t>chúng</a:t>
            </a:r>
            <a:r>
              <a:rPr lang="en-US" sz="2400" smtClean="0">
                <a:solidFill>
                  <a:schemeClr val="tx1"/>
                </a:solidFill>
                <a:latin typeface="Times New Roman" pitchFamily="18" charset="0"/>
                <a:cs typeface="Times New Roman" pitchFamily="18" charset="0"/>
              </a:rPr>
              <a:t>.</a:t>
            </a:r>
            <a:endParaRPr lang="en-US" sz="2400">
              <a:solidFill>
                <a:schemeClr val="tx1"/>
              </a:solidFill>
              <a:latin typeface="Times New Roman" pitchFamily="18" charset="0"/>
              <a:cs typeface="Times New Roman" pitchFamily="18" charset="0"/>
            </a:endParaRPr>
          </a:p>
          <a:p>
            <a:pPr algn="ctr"/>
            <a:endParaRPr lang="en-US"/>
          </a:p>
        </p:txBody>
      </p:sp>
    </p:spTree>
    <p:extLst>
      <p:ext uri="{BB962C8B-B14F-4D97-AF65-F5344CB8AC3E}">
        <p14:creationId xmlns:p14="http://schemas.microsoft.com/office/powerpoint/2010/main" val="2627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14" presetClass="entr" presetSubtype="5"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randombar(vertical)">
                                      <p:cBhvr>
                                        <p:cTn id="49" dur="1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68522" y="169067"/>
            <a:ext cx="720080" cy="900100"/>
          </a:xfrm>
        </p:spPr>
      </p:pic>
      <p:sp>
        <p:nvSpPr>
          <p:cNvPr id="14" name="Oval 13"/>
          <p:cNvSpPr/>
          <p:nvPr/>
        </p:nvSpPr>
        <p:spPr>
          <a:xfrm>
            <a:off x="107503" y="1232756"/>
            <a:ext cx="2664296" cy="1944216"/>
          </a:xfrm>
          <a:prstGeom prst="ellipse">
            <a:avLst/>
          </a:prstGeom>
          <a:solidFill>
            <a:srgbClr val="FFC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7503" y="4378290"/>
            <a:ext cx="4192421" cy="207504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465038" y="224644"/>
            <a:ext cx="2965783" cy="20162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20072" y="3501280"/>
            <a:ext cx="2770658" cy="175402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843808" y="2816932"/>
            <a:ext cx="2232248" cy="1296144"/>
          </a:xfrm>
          <a:prstGeom prst="roundRect">
            <a:avLst/>
          </a:prstGeom>
          <a:solidFill>
            <a:schemeClr val="tx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itchFamily="18" charset="0"/>
                <a:cs typeface="Times New Roman" pitchFamily="18" charset="0"/>
              </a:rPr>
              <a:t>Rút gọn các phân số</a:t>
            </a:r>
            <a:endParaRPr lang="en-US" sz="2400">
              <a:latin typeface="Times New Roman" pitchFamily="18" charset="0"/>
              <a:cs typeface="Times New Roman" pitchFamily="18" charset="0"/>
            </a:endParaRPr>
          </a:p>
        </p:txBody>
      </p:sp>
      <p:cxnSp>
        <p:nvCxnSpPr>
          <p:cNvPr id="22" name="Straight Arrow Connector 21"/>
          <p:cNvCxnSpPr/>
          <p:nvPr/>
        </p:nvCxnSpPr>
        <p:spPr>
          <a:xfrm flipV="1">
            <a:off x="4881669" y="2373461"/>
            <a:ext cx="288032" cy="36004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182344" y="3320988"/>
            <a:ext cx="576064" cy="288032"/>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1" name="Object 30"/>
          <p:cNvGraphicFramePr>
            <a:graphicFrameLocks noChangeAspect="1"/>
          </p:cNvGraphicFramePr>
          <p:nvPr>
            <p:extLst>
              <p:ext uri="{D42A27DB-BD31-4B8C-83A1-F6EECF244321}">
                <p14:modId xmlns:p14="http://schemas.microsoft.com/office/powerpoint/2010/main" val="761779612"/>
              </p:ext>
            </p:extLst>
          </p:nvPr>
        </p:nvGraphicFramePr>
        <p:xfrm>
          <a:off x="395536" y="1655442"/>
          <a:ext cx="578038" cy="1059736"/>
        </p:xfrm>
        <a:graphic>
          <a:graphicData uri="http://schemas.openxmlformats.org/presentationml/2006/ole">
            <mc:AlternateContent xmlns:mc="http://schemas.openxmlformats.org/markup-compatibility/2006">
              <mc:Choice xmlns:v="urn:schemas-microsoft-com:vml" Requires="v">
                <p:oleObj spid="_x0000_s4191" name="Equation" r:id="rId5" imgW="228600" imgH="419040" progId="Equation.DSMT4">
                  <p:embed/>
                </p:oleObj>
              </mc:Choice>
              <mc:Fallback>
                <p:oleObj name="Equation" r:id="rId5" imgW="228600" imgH="419040" progId="Equation.DSMT4">
                  <p:embed/>
                  <p:pic>
                    <p:nvPicPr>
                      <p:cNvPr id="0" name=""/>
                      <p:cNvPicPr/>
                      <p:nvPr/>
                    </p:nvPicPr>
                    <p:blipFill>
                      <a:blip r:embed="rId6"/>
                      <a:stretch>
                        <a:fillRect/>
                      </a:stretch>
                    </p:blipFill>
                    <p:spPr>
                      <a:xfrm>
                        <a:off x="395536" y="1655442"/>
                        <a:ext cx="578038" cy="1059736"/>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80068189"/>
              </p:ext>
            </p:extLst>
          </p:nvPr>
        </p:nvGraphicFramePr>
        <p:xfrm>
          <a:off x="3677979" y="773625"/>
          <a:ext cx="667827" cy="918262"/>
        </p:xfrm>
        <a:graphic>
          <a:graphicData uri="http://schemas.openxmlformats.org/presentationml/2006/ole">
            <mc:AlternateContent xmlns:mc="http://schemas.openxmlformats.org/markup-compatibility/2006">
              <mc:Choice xmlns:v="urn:schemas-microsoft-com:vml" Requires="v">
                <p:oleObj spid="_x0000_s4192" name="Equation" r:id="rId7" imgW="304560" imgH="419040" progId="Equation.DSMT4">
                  <p:embed/>
                </p:oleObj>
              </mc:Choice>
              <mc:Fallback>
                <p:oleObj name="Equation" r:id="rId7" imgW="304560" imgH="419040" progId="Equation.DSMT4">
                  <p:embed/>
                  <p:pic>
                    <p:nvPicPr>
                      <p:cNvPr id="0" name=""/>
                      <p:cNvPicPr/>
                      <p:nvPr/>
                    </p:nvPicPr>
                    <p:blipFill>
                      <a:blip r:embed="rId8"/>
                      <a:stretch>
                        <a:fillRect/>
                      </a:stretch>
                    </p:blipFill>
                    <p:spPr>
                      <a:xfrm>
                        <a:off x="3677979" y="773625"/>
                        <a:ext cx="667827" cy="918262"/>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813687882"/>
              </p:ext>
            </p:extLst>
          </p:nvPr>
        </p:nvGraphicFramePr>
        <p:xfrm>
          <a:off x="5508104" y="3942625"/>
          <a:ext cx="475271" cy="871330"/>
        </p:xfrm>
        <a:graphic>
          <a:graphicData uri="http://schemas.openxmlformats.org/presentationml/2006/ole">
            <mc:AlternateContent xmlns:mc="http://schemas.openxmlformats.org/markup-compatibility/2006">
              <mc:Choice xmlns:v="urn:schemas-microsoft-com:vml" Requires="v">
                <p:oleObj spid="_x0000_s4193" name="Equation" r:id="rId9" imgW="228600" imgH="419040" progId="Equation.DSMT4">
                  <p:embed/>
                </p:oleObj>
              </mc:Choice>
              <mc:Fallback>
                <p:oleObj name="Equation" r:id="rId9" imgW="228600" imgH="419040" progId="Equation.DSMT4">
                  <p:embed/>
                  <p:pic>
                    <p:nvPicPr>
                      <p:cNvPr id="0" name=""/>
                      <p:cNvPicPr/>
                      <p:nvPr/>
                    </p:nvPicPr>
                    <p:blipFill>
                      <a:blip r:embed="rId10"/>
                      <a:stretch>
                        <a:fillRect/>
                      </a:stretch>
                    </p:blipFill>
                    <p:spPr>
                      <a:xfrm>
                        <a:off x="5508104" y="3942625"/>
                        <a:ext cx="475271" cy="87133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909656488"/>
              </p:ext>
            </p:extLst>
          </p:nvPr>
        </p:nvGraphicFramePr>
        <p:xfrm>
          <a:off x="251520" y="4947761"/>
          <a:ext cx="709170" cy="936104"/>
        </p:xfrm>
        <a:graphic>
          <a:graphicData uri="http://schemas.openxmlformats.org/presentationml/2006/ole">
            <mc:AlternateContent xmlns:mc="http://schemas.openxmlformats.org/markup-compatibility/2006">
              <mc:Choice xmlns:v="urn:schemas-microsoft-com:vml" Requires="v">
                <p:oleObj spid="_x0000_s4194" name="Equation" r:id="rId11" imgW="317160" imgH="419040" progId="Equation.DSMT4">
                  <p:embed/>
                </p:oleObj>
              </mc:Choice>
              <mc:Fallback>
                <p:oleObj name="Equation" r:id="rId11" imgW="317160" imgH="419040" progId="Equation.DSMT4">
                  <p:embed/>
                  <p:pic>
                    <p:nvPicPr>
                      <p:cNvPr id="0" name=""/>
                      <p:cNvPicPr/>
                      <p:nvPr/>
                    </p:nvPicPr>
                    <p:blipFill>
                      <a:blip r:embed="rId12"/>
                      <a:stretch>
                        <a:fillRect/>
                      </a:stretch>
                    </p:blipFill>
                    <p:spPr>
                      <a:xfrm>
                        <a:off x="251520" y="4947761"/>
                        <a:ext cx="709170" cy="936104"/>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330484571"/>
              </p:ext>
            </p:extLst>
          </p:nvPr>
        </p:nvGraphicFramePr>
        <p:xfrm>
          <a:off x="971600" y="1700039"/>
          <a:ext cx="1541463" cy="1009650"/>
        </p:xfrm>
        <a:graphic>
          <a:graphicData uri="http://schemas.openxmlformats.org/presentationml/2006/ole">
            <mc:AlternateContent xmlns:mc="http://schemas.openxmlformats.org/markup-compatibility/2006">
              <mc:Choice xmlns:v="urn:schemas-microsoft-com:vml" Requires="v">
                <p:oleObj spid="_x0000_s4195" name="Equation" r:id="rId13" imgW="838080" imgH="419040" progId="Equation.DSMT4">
                  <p:embed/>
                </p:oleObj>
              </mc:Choice>
              <mc:Fallback>
                <p:oleObj name="Equation" r:id="rId13" imgW="838080" imgH="419040" progId="Equation.DSMT4">
                  <p:embed/>
                  <p:pic>
                    <p:nvPicPr>
                      <p:cNvPr id="0" name=""/>
                      <p:cNvPicPr/>
                      <p:nvPr/>
                    </p:nvPicPr>
                    <p:blipFill>
                      <a:blip r:embed="rId14"/>
                      <a:stretch>
                        <a:fillRect/>
                      </a:stretch>
                    </p:blipFill>
                    <p:spPr>
                      <a:xfrm>
                        <a:off x="971600" y="1700039"/>
                        <a:ext cx="1541463" cy="1009650"/>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1524868074"/>
              </p:ext>
            </p:extLst>
          </p:nvPr>
        </p:nvGraphicFramePr>
        <p:xfrm>
          <a:off x="4277454" y="786668"/>
          <a:ext cx="2108200" cy="892175"/>
        </p:xfrm>
        <a:graphic>
          <a:graphicData uri="http://schemas.openxmlformats.org/presentationml/2006/ole">
            <mc:AlternateContent xmlns:mc="http://schemas.openxmlformats.org/markup-compatibility/2006">
              <mc:Choice xmlns:v="urn:schemas-microsoft-com:vml" Requires="v">
                <p:oleObj spid="_x0000_s4196" name="Equation" r:id="rId15" imgW="990360" imgH="419040" progId="Equation.DSMT4">
                  <p:embed/>
                </p:oleObj>
              </mc:Choice>
              <mc:Fallback>
                <p:oleObj name="Equation" r:id="rId15" imgW="990360" imgH="419040" progId="Equation.DSMT4">
                  <p:embed/>
                  <p:pic>
                    <p:nvPicPr>
                      <p:cNvPr id="0" name=""/>
                      <p:cNvPicPr/>
                      <p:nvPr/>
                    </p:nvPicPr>
                    <p:blipFill>
                      <a:blip r:embed="rId16"/>
                      <a:stretch>
                        <a:fillRect/>
                      </a:stretch>
                    </p:blipFill>
                    <p:spPr>
                      <a:xfrm>
                        <a:off x="4277454" y="786668"/>
                        <a:ext cx="2108200" cy="892175"/>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738212653"/>
              </p:ext>
            </p:extLst>
          </p:nvPr>
        </p:nvGraphicFramePr>
        <p:xfrm>
          <a:off x="5940152" y="3888546"/>
          <a:ext cx="1930400" cy="979487"/>
        </p:xfrm>
        <a:graphic>
          <a:graphicData uri="http://schemas.openxmlformats.org/presentationml/2006/ole">
            <mc:AlternateContent xmlns:mc="http://schemas.openxmlformats.org/markup-compatibility/2006">
              <mc:Choice xmlns:v="urn:schemas-microsoft-com:vml" Requires="v">
                <p:oleObj spid="_x0000_s4197" name="Equation" r:id="rId17" imgW="825480" imgH="419040" progId="Equation.DSMT4">
                  <p:embed/>
                </p:oleObj>
              </mc:Choice>
              <mc:Fallback>
                <p:oleObj name="Equation" r:id="rId17" imgW="825480" imgH="419040" progId="Equation.DSMT4">
                  <p:embed/>
                  <p:pic>
                    <p:nvPicPr>
                      <p:cNvPr id="0" name=""/>
                      <p:cNvPicPr/>
                      <p:nvPr/>
                    </p:nvPicPr>
                    <p:blipFill>
                      <a:blip r:embed="rId18"/>
                      <a:stretch>
                        <a:fillRect/>
                      </a:stretch>
                    </p:blipFill>
                    <p:spPr>
                      <a:xfrm>
                        <a:off x="5940152" y="3888546"/>
                        <a:ext cx="1930400" cy="979487"/>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408611606"/>
              </p:ext>
            </p:extLst>
          </p:nvPr>
        </p:nvGraphicFramePr>
        <p:xfrm>
          <a:off x="878052" y="4854580"/>
          <a:ext cx="3397734" cy="1122465"/>
        </p:xfrm>
        <a:graphic>
          <a:graphicData uri="http://schemas.openxmlformats.org/presentationml/2006/ole">
            <mc:AlternateContent xmlns:mc="http://schemas.openxmlformats.org/markup-compatibility/2006">
              <mc:Choice xmlns:v="urn:schemas-microsoft-com:vml" Requires="v">
                <p:oleObj spid="_x0000_s4198" name="Equation" r:id="rId19" imgW="1333440" imgH="444240" progId="Equation.DSMT4">
                  <p:embed/>
                </p:oleObj>
              </mc:Choice>
              <mc:Fallback>
                <p:oleObj name="Equation" r:id="rId19" imgW="1333440" imgH="444240" progId="Equation.DSMT4">
                  <p:embed/>
                  <p:pic>
                    <p:nvPicPr>
                      <p:cNvPr id="0" name=""/>
                      <p:cNvPicPr/>
                      <p:nvPr/>
                    </p:nvPicPr>
                    <p:blipFill>
                      <a:blip r:embed="rId20"/>
                      <a:stretch>
                        <a:fillRect/>
                      </a:stretch>
                    </p:blipFill>
                    <p:spPr>
                      <a:xfrm>
                        <a:off x="878052" y="4854580"/>
                        <a:ext cx="3397734" cy="1122465"/>
                      </a:xfrm>
                      <a:prstGeom prst="rect">
                        <a:avLst/>
                      </a:prstGeom>
                    </p:spPr>
                  </p:pic>
                </p:oleObj>
              </mc:Fallback>
            </mc:AlternateContent>
          </a:graphicData>
        </a:graphic>
      </p:graphicFrame>
      <p:cxnSp>
        <p:nvCxnSpPr>
          <p:cNvPr id="40" name="Straight Arrow Connector 39"/>
          <p:cNvCxnSpPr/>
          <p:nvPr/>
        </p:nvCxnSpPr>
        <p:spPr>
          <a:xfrm flipH="1" flipV="1">
            <a:off x="2843808" y="2373461"/>
            <a:ext cx="648072" cy="360040"/>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3347864" y="4221088"/>
            <a:ext cx="720080" cy="216024"/>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7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circle(in)">
                                      <p:cBhvr>
                                        <p:cTn id="12" dur="2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randombar(horizontal)">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randombar(horizontal)">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randombar(horizontal)">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randombar(horizontal)">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tile tx="0" ty="0" sx="100000" sy="100000" flip="none" algn="tl"/>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4948743"/>
            <a:ext cx="2232248" cy="1761774"/>
          </a:xfrm>
          <a:prstGeom prst="rect">
            <a:avLst/>
          </a:prstGeom>
        </p:spPr>
      </p:pic>
      <p:sp>
        <p:nvSpPr>
          <p:cNvPr id="12" name="Explosion 2 11"/>
          <p:cNvSpPr/>
          <p:nvPr/>
        </p:nvSpPr>
        <p:spPr>
          <a:xfrm>
            <a:off x="-35354" y="260648"/>
            <a:ext cx="7974485" cy="6484994"/>
          </a:xfrm>
          <a:prstGeom prst="irregularSeal2">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smtClean="0">
              <a:latin typeface="Times New Roman" pitchFamily="18" charset="0"/>
              <a:cs typeface="Times New Roman" pitchFamily="18" charset="0"/>
            </a:endParaRPr>
          </a:p>
          <a:p>
            <a:pPr algn="ctr"/>
            <a:endParaRPr lang="en-US" sz="2800" smtClean="0">
              <a:latin typeface="Times New Roman" pitchFamily="18" charset="0"/>
              <a:cs typeface="Times New Roman" pitchFamily="18" charset="0"/>
            </a:endParaRPr>
          </a:p>
          <a:p>
            <a:pPr algn="ctr"/>
            <a:endParaRPr lang="en-US" sz="2800">
              <a:latin typeface="Times New Roman" pitchFamily="18" charset="0"/>
              <a:cs typeface="Times New Roman" pitchFamily="18" charset="0"/>
            </a:endParaRPr>
          </a:p>
          <a:p>
            <a:pPr algn="ctr"/>
            <a:endParaRPr lang="en-US" sz="2800" smtClean="0">
              <a:latin typeface="Times New Roman" pitchFamily="18" charset="0"/>
              <a:cs typeface="Times New Roman" pitchFamily="18" charset="0"/>
            </a:endParaRPr>
          </a:p>
          <a:p>
            <a:pPr algn="ctr"/>
            <a:endParaRPr lang="en-US" sz="3200">
              <a:latin typeface="Times New Roman" pitchFamily="18" charset="0"/>
              <a:cs typeface="Times New Roman" pitchFamily="18" charset="0"/>
            </a:endParaRPr>
          </a:p>
          <a:p>
            <a:pPr algn="ctr"/>
            <a:r>
              <a:rPr lang="en-US" sz="3200" smtClean="0">
                <a:latin typeface="Times New Roman" pitchFamily="18" charset="0"/>
                <a:cs typeface="Times New Roman" pitchFamily="18" charset="0"/>
              </a:rPr>
              <a:t>Các phân số</a:t>
            </a:r>
          </a:p>
          <a:p>
            <a:pPr algn="ctr"/>
            <a:endParaRPr lang="en-US" sz="3200">
              <a:latin typeface="Times New Roman" pitchFamily="18" charset="0"/>
              <a:cs typeface="Times New Roman" pitchFamily="18" charset="0"/>
            </a:endParaRPr>
          </a:p>
          <a:p>
            <a:pPr algn="ctr"/>
            <a:endParaRPr lang="en-US" sz="3200" smtClean="0">
              <a:latin typeface="Times New Roman" pitchFamily="18" charset="0"/>
              <a:cs typeface="Times New Roman" pitchFamily="18" charset="0"/>
            </a:endParaRPr>
          </a:p>
          <a:p>
            <a:pPr algn="ctr"/>
            <a:endParaRPr lang="en-US" sz="3200">
              <a:latin typeface="Times New Roman" pitchFamily="18" charset="0"/>
              <a:cs typeface="Times New Roman" pitchFamily="18" charset="0"/>
            </a:endParaRPr>
          </a:p>
          <a:p>
            <a:pPr algn="ctr"/>
            <a:endParaRPr lang="en-US" sz="3200" smtClean="0">
              <a:latin typeface="Times New Roman" pitchFamily="18" charset="0"/>
              <a:cs typeface="Times New Roman" pitchFamily="18" charset="0"/>
            </a:endParaRPr>
          </a:p>
          <a:p>
            <a:pPr algn="ctr"/>
            <a:endParaRPr lang="en-US" sz="2800" smtClean="0">
              <a:latin typeface="Times New Roman" pitchFamily="18" charset="0"/>
              <a:cs typeface="Times New Roman" pitchFamily="18" charset="0"/>
            </a:endParaRPr>
          </a:p>
          <a:p>
            <a:pPr algn="ctr"/>
            <a:endParaRPr lang="en-US" sz="2800">
              <a:latin typeface="Times New Roman" pitchFamily="18" charset="0"/>
              <a:cs typeface="Times New Roman" pitchFamily="18" charset="0"/>
            </a:endParaRPr>
          </a:p>
          <a:p>
            <a:pPr algn="ctr"/>
            <a:endParaRPr lang="en-US" sz="2800" smtClean="0">
              <a:latin typeface="Times New Roman" pitchFamily="18" charset="0"/>
              <a:cs typeface="Times New Roman" pitchFamily="18" charset="0"/>
            </a:endParaRPr>
          </a:p>
          <a:p>
            <a:pPr algn="ctr"/>
            <a:endParaRPr lang="en-US" sz="2800">
              <a:latin typeface="Times New Roman" pitchFamily="18" charset="0"/>
              <a:cs typeface="Times New Roman" pitchFamily="18" charset="0"/>
            </a:endParaRPr>
          </a:p>
          <a:p>
            <a:pPr algn="ctr"/>
            <a:endParaRPr lang="en-US" sz="2800" smtClean="0">
              <a:latin typeface="Times New Roman" pitchFamily="18" charset="0"/>
              <a:cs typeface="Times New Roman" pitchFamily="18" charset="0"/>
            </a:endParaRPr>
          </a:p>
          <a:p>
            <a:pPr algn="ctr"/>
            <a:r>
              <a:rPr lang="en-US" sz="2800" smtClean="0">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609178377"/>
              </p:ext>
            </p:extLst>
          </p:nvPr>
        </p:nvGraphicFramePr>
        <p:xfrm>
          <a:off x="2483768" y="2492896"/>
          <a:ext cx="1909423" cy="1145654"/>
        </p:xfrm>
        <a:graphic>
          <a:graphicData uri="http://schemas.openxmlformats.org/presentationml/2006/ole">
            <mc:AlternateContent xmlns:mc="http://schemas.openxmlformats.org/markup-compatibility/2006">
              <mc:Choice xmlns:v="urn:schemas-microsoft-com:vml" Requires="v">
                <p:oleObj spid="_x0000_s6156" name="Equation" r:id="rId5" imgW="698400" imgH="419040" progId="Equation.DSMT4">
                  <p:embed/>
                </p:oleObj>
              </mc:Choice>
              <mc:Fallback>
                <p:oleObj name="Equation" r:id="rId5" imgW="698400" imgH="419040" progId="Equation.DSMT4">
                  <p:embed/>
                  <p:pic>
                    <p:nvPicPr>
                      <p:cNvPr id="0" name=""/>
                      <p:cNvPicPr/>
                      <p:nvPr/>
                    </p:nvPicPr>
                    <p:blipFill>
                      <a:blip r:embed="rId6"/>
                      <a:stretch>
                        <a:fillRect/>
                      </a:stretch>
                    </p:blipFill>
                    <p:spPr>
                      <a:xfrm>
                        <a:off x="2483768" y="2492896"/>
                        <a:ext cx="1909423" cy="1145654"/>
                      </a:xfrm>
                      <a:prstGeom prst="rect">
                        <a:avLst/>
                      </a:prstGeom>
                    </p:spPr>
                  </p:pic>
                </p:oleObj>
              </mc:Fallback>
            </mc:AlternateContent>
          </a:graphicData>
        </a:graphic>
      </p:graphicFrame>
      <p:sp>
        <p:nvSpPr>
          <p:cNvPr id="2" name="TextBox 1"/>
          <p:cNvSpPr txBox="1"/>
          <p:nvPr/>
        </p:nvSpPr>
        <p:spPr>
          <a:xfrm>
            <a:off x="971600" y="4149080"/>
            <a:ext cx="184731" cy="369332"/>
          </a:xfrm>
          <a:prstGeom prst="rect">
            <a:avLst/>
          </a:prstGeom>
          <a:noFill/>
        </p:spPr>
        <p:txBody>
          <a:bodyPr wrap="none" rtlCol="0">
            <a:spAutoFit/>
          </a:bodyPr>
          <a:lstStyle/>
          <a:p>
            <a:endParaRPr lang="en-US"/>
          </a:p>
        </p:txBody>
      </p:sp>
      <p:sp>
        <p:nvSpPr>
          <p:cNvPr id="3" name="TextBox 2"/>
          <p:cNvSpPr txBox="1"/>
          <p:nvPr/>
        </p:nvSpPr>
        <p:spPr>
          <a:xfrm>
            <a:off x="1403648" y="3503145"/>
            <a:ext cx="3847718" cy="1661993"/>
          </a:xfrm>
          <a:prstGeom prst="rect">
            <a:avLst/>
          </a:prstGeom>
          <a:noFill/>
        </p:spPr>
        <p:txBody>
          <a:bodyPr wrap="square" rtlCol="0">
            <a:spAutoFit/>
          </a:bodyPr>
          <a:lstStyle/>
          <a:p>
            <a:pPr algn="just"/>
            <a:r>
              <a:rPr lang="en-US" sz="2800">
                <a:solidFill>
                  <a:schemeClr val="bg1"/>
                </a:solidFill>
                <a:latin typeface="Times New Roman" pitchFamily="18" charset="0"/>
                <a:cs typeface="Times New Roman" pitchFamily="18" charset="0"/>
              </a:rPr>
              <a:t>có rút gọn được nữa không? </a:t>
            </a:r>
            <a:r>
              <a:rPr lang="en-US" sz="2800" smtClean="0">
                <a:solidFill>
                  <a:schemeClr val="bg1"/>
                </a:solidFill>
                <a:latin typeface="Times New Roman" pitchFamily="18" charset="0"/>
                <a:cs typeface="Times New Roman" pitchFamily="18" charset="0"/>
              </a:rPr>
              <a:t>Tử </a:t>
            </a:r>
            <a:r>
              <a:rPr lang="en-US" sz="2800">
                <a:solidFill>
                  <a:schemeClr val="bg1"/>
                </a:solidFill>
                <a:latin typeface="Times New Roman" pitchFamily="18" charset="0"/>
                <a:cs typeface="Times New Roman" pitchFamily="18" charset="0"/>
              </a:rPr>
              <a:t>và mẫu các phân số có ƯC là mấy?</a:t>
            </a:r>
            <a:r>
              <a:rPr lang="en-US">
                <a:latin typeface="Times New Roman" pitchFamily="18" charset="0"/>
                <a:cs typeface="Times New Roman" pitchFamily="18" charset="0"/>
              </a:rPr>
              <a:t>	</a:t>
            </a:r>
          </a:p>
          <a:p>
            <a:endParaRPr lang="en-US"/>
          </a:p>
        </p:txBody>
      </p:sp>
    </p:spTree>
    <p:extLst>
      <p:ext uri="{BB962C8B-B14F-4D97-AF65-F5344CB8AC3E}">
        <p14:creationId xmlns:p14="http://schemas.microsoft.com/office/powerpoint/2010/main" val="1375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t="-11000" r="-8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6496" cy="620688"/>
          </a:xfrm>
        </p:spPr>
        <p:txBody>
          <a:bodyPr>
            <a:normAutofit/>
          </a:bodyPr>
          <a:lstStyle/>
          <a:p>
            <a:pPr algn="l"/>
            <a:r>
              <a:rPr lang="en-US" sz="2800" b="1" u="sng" smtClean="0">
                <a:latin typeface="Times New Roman" pitchFamily="18" charset="0"/>
                <a:cs typeface="Times New Roman" pitchFamily="18" charset="0"/>
              </a:rPr>
              <a:t>2. Thế nào là phân số tối giản?</a:t>
            </a:r>
            <a:endParaRPr lang="en-US" sz="2800" b="1" u="sng">
              <a:latin typeface="Times New Roman" pitchFamily="18" charset="0"/>
              <a:cs typeface="Times New Roman" pitchFamily="18" charset="0"/>
            </a:endParaRPr>
          </a:p>
        </p:txBody>
      </p:sp>
      <p:sp>
        <p:nvSpPr>
          <p:cNvPr id="3" name="Content Placeholder 2"/>
          <p:cNvSpPr>
            <a:spLocks noGrp="1"/>
          </p:cNvSpPr>
          <p:nvPr>
            <p:ph idx="1"/>
          </p:nvPr>
        </p:nvSpPr>
        <p:spPr>
          <a:xfrm>
            <a:off x="0" y="764705"/>
            <a:ext cx="9036496" cy="4608512"/>
          </a:xfrm>
        </p:spPr>
        <p:txBody>
          <a:bodyPr/>
          <a:lstStyle/>
          <a:p>
            <a:pPr marL="0" indent="0">
              <a:buNone/>
            </a:pPr>
            <a:endParaRPr lang="en-US"/>
          </a:p>
        </p:txBody>
      </p:sp>
      <p:sp>
        <p:nvSpPr>
          <p:cNvPr id="6" name="Down Arrow 5"/>
          <p:cNvSpPr/>
          <p:nvPr/>
        </p:nvSpPr>
        <p:spPr>
          <a:xfrm>
            <a:off x="179512" y="836712"/>
            <a:ext cx="3816424" cy="108012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imes New Roman" pitchFamily="18" charset="0"/>
                <a:cs typeface="Times New Roman" pitchFamily="18" charset="0"/>
              </a:rPr>
              <a:t>Định nghĩa</a:t>
            </a:r>
          </a:p>
          <a:p>
            <a:pPr algn="ctr"/>
            <a:endParaRPr lang="en-US"/>
          </a:p>
        </p:txBody>
      </p:sp>
      <p:sp>
        <p:nvSpPr>
          <p:cNvPr id="7" name="Rounded Rectangle 6"/>
          <p:cNvSpPr/>
          <p:nvPr/>
        </p:nvSpPr>
        <p:spPr>
          <a:xfrm>
            <a:off x="179512" y="2204864"/>
            <a:ext cx="3816424" cy="2767338"/>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bg1"/>
                </a:solidFill>
                <a:latin typeface="Times New Roman" pitchFamily="18" charset="0"/>
                <a:cs typeface="Times New Roman" pitchFamily="18" charset="0"/>
              </a:rPr>
              <a:t>Phân số tối giản </a:t>
            </a:r>
          </a:p>
          <a:p>
            <a:pPr algn="just"/>
            <a:r>
              <a:rPr lang="en-US" sz="2800">
                <a:solidFill>
                  <a:schemeClr val="bg1"/>
                </a:solidFill>
                <a:latin typeface="Times New Roman" pitchFamily="18" charset="0"/>
                <a:cs typeface="Times New Roman" pitchFamily="18" charset="0"/>
              </a:rPr>
              <a:t>(hay phân số không rút gọn được nữa) là phân số mà tử và mẫu chỉ có ước chung là 1 và -1.</a:t>
            </a:r>
          </a:p>
          <a:p>
            <a:pPr algn="ctr"/>
            <a:endParaRPr lang="en-US"/>
          </a:p>
        </p:txBody>
      </p:sp>
      <p:sp>
        <p:nvSpPr>
          <p:cNvPr id="8" name="Right Arrow 7"/>
          <p:cNvSpPr/>
          <p:nvPr/>
        </p:nvSpPr>
        <p:spPr>
          <a:xfrm>
            <a:off x="4283968" y="2832449"/>
            <a:ext cx="1564602" cy="1512168"/>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Ví dụ</a:t>
            </a:r>
            <a:endParaRPr lang="en-US" sz="2800">
              <a:latin typeface="Times New Roman" pitchFamily="18" charset="0"/>
              <a:cs typeface="Times New Roman" pitchFamily="18" charset="0"/>
            </a:endParaRPr>
          </a:p>
        </p:txBody>
      </p:sp>
      <p:sp>
        <p:nvSpPr>
          <p:cNvPr id="9" name="Cloud 8"/>
          <p:cNvSpPr/>
          <p:nvPr/>
        </p:nvSpPr>
        <p:spPr>
          <a:xfrm>
            <a:off x="6012161" y="2179406"/>
            <a:ext cx="2726736" cy="2792796"/>
          </a:xfrm>
          <a:prstGeom prst="clou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037361801"/>
              </p:ext>
            </p:extLst>
          </p:nvPr>
        </p:nvGraphicFramePr>
        <p:xfrm>
          <a:off x="6279234" y="2924944"/>
          <a:ext cx="2192590" cy="861274"/>
        </p:xfrm>
        <a:graphic>
          <a:graphicData uri="http://schemas.openxmlformats.org/presentationml/2006/ole">
            <mc:AlternateContent xmlns:mc="http://schemas.openxmlformats.org/markup-compatibility/2006">
              <mc:Choice xmlns:v="urn:schemas-microsoft-com:vml" Requires="v">
                <p:oleObj spid="_x0000_s7176" name="Equation" r:id="rId4" imgW="1434960" imgH="419040" progId="Equation.DSMT4">
                  <p:embed/>
                </p:oleObj>
              </mc:Choice>
              <mc:Fallback>
                <p:oleObj name="Equation" r:id="rId4" imgW="1434960" imgH="419040" progId="Equation.DSMT4">
                  <p:embed/>
                  <p:pic>
                    <p:nvPicPr>
                      <p:cNvPr id="0" name=""/>
                      <p:cNvPicPr/>
                      <p:nvPr/>
                    </p:nvPicPr>
                    <p:blipFill>
                      <a:blip r:embed="rId5"/>
                      <a:stretch>
                        <a:fillRect/>
                      </a:stretch>
                    </p:blipFill>
                    <p:spPr>
                      <a:xfrm>
                        <a:off x="6279234" y="2924944"/>
                        <a:ext cx="2192590" cy="861274"/>
                      </a:xfrm>
                      <a:prstGeom prst="rect">
                        <a:avLst/>
                      </a:prstGeom>
                    </p:spPr>
                  </p:pic>
                </p:oleObj>
              </mc:Fallback>
            </mc:AlternateContent>
          </a:graphicData>
        </a:graphic>
      </p:graphicFrame>
    </p:spTree>
    <p:extLst>
      <p:ext uri="{BB962C8B-B14F-4D97-AF65-F5344CB8AC3E}">
        <p14:creationId xmlns:p14="http://schemas.microsoft.com/office/powerpoint/2010/main" val="189324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7000"/>
            <a:lum/>
          </a:blip>
          <a:srcRect/>
          <a:tile tx="0" ty="0" sx="100000" sy="100000" flip="none" algn="tl"/>
        </a:blipFill>
        <a:effectLst/>
      </p:bgPr>
    </p:bg>
    <p:spTree>
      <p:nvGrpSpPr>
        <p:cNvPr id="1" name=""/>
        <p:cNvGrpSpPr/>
        <p:nvPr/>
      </p:nvGrpSpPr>
      <p:grpSpPr>
        <a:xfrm>
          <a:off x="0" y="0"/>
          <a:ext cx="0" cy="0"/>
          <a:chOff x="0" y="0"/>
          <a:chExt cx="0" cy="0"/>
        </a:xfrm>
      </p:grpSpPr>
      <p:sp>
        <p:nvSpPr>
          <p:cNvPr id="8" name="Oval 7"/>
          <p:cNvSpPr/>
          <p:nvPr/>
        </p:nvSpPr>
        <p:spPr>
          <a:xfrm>
            <a:off x="1139820" y="908720"/>
            <a:ext cx="6696745" cy="2952328"/>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itchFamily="18" charset="0"/>
                <a:cs typeface="Times New Roman" pitchFamily="18" charset="0"/>
              </a:rPr>
              <a:t>Tìm các phân số tối giản trong các phân số sau:</a:t>
            </a:r>
          </a:p>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829254948"/>
              </p:ext>
            </p:extLst>
          </p:nvPr>
        </p:nvGraphicFramePr>
        <p:xfrm>
          <a:off x="3004390" y="2708920"/>
          <a:ext cx="2967604" cy="898448"/>
        </p:xfrm>
        <a:graphic>
          <a:graphicData uri="http://schemas.openxmlformats.org/presentationml/2006/ole">
            <mc:AlternateContent xmlns:mc="http://schemas.openxmlformats.org/markup-compatibility/2006">
              <mc:Choice xmlns:v="urn:schemas-microsoft-com:vml" Requires="v">
                <p:oleObj spid="_x0000_s8217" name="Equation" r:id="rId4" imgW="1384200" imgH="419040" progId="Equation.DSMT4">
                  <p:embed/>
                </p:oleObj>
              </mc:Choice>
              <mc:Fallback>
                <p:oleObj name="Equation" r:id="rId4" imgW="1384200" imgH="419040" progId="Equation.DSMT4">
                  <p:embed/>
                  <p:pic>
                    <p:nvPicPr>
                      <p:cNvPr id="0" name=""/>
                      <p:cNvPicPr/>
                      <p:nvPr/>
                    </p:nvPicPr>
                    <p:blipFill>
                      <a:blip r:embed="rId5"/>
                      <a:stretch>
                        <a:fillRect/>
                      </a:stretch>
                    </p:blipFill>
                    <p:spPr>
                      <a:xfrm>
                        <a:off x="3004390" y="2708920"/>
                        <a:ext cx="2967604" cy="898448"/>
                      </a:xfrm>
                      <a:prstGeom prst="rect">
                        <a:avLst/>
                      </a:prstGeom>
                    </p:spPr>
                  </p:pic>
                </p:oleObj>
              </mc:Fallback>
            </mc:AlternateContent>
          </a:graphicData>
        </a:graphic>
      </p:graphicFrame>
      <p:sp>
        <p:nvSpPr>
          <p:cNvPr id="10" name="Right Arrow 9"/>
          <p:cNvSpPr/>
          <p:nvPr/>
        </p:nvSpPr>
        <p:spPr>
          <a:xfrm>
            <a:off x="539552" y="4207498"/>
            <a:ext cx="3227683" cy="1728192"/>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itchFamily="18" charset="0"/>
                <a:cs typeface="Times New Roman" pitchFamily="18" charset="0"/>
              </a:rPr>
              <a:t>Các phân số tối giản</a:t>
            </a:r>
            <a:endParaRPr lang="en-US" sz="2400">
              <a:solidFill>
                <a:schemeClr val="tx1"/>
              </a:solidFill>
              <a:latin typeface="Times New Roman" pitchFamily="18" charset="0"/>
              <a:cs typeface="Times New Roman" pitchFamily="18" charset="0"/>
            </a:endParaRPr>
          </a:p>
        </p:txBody>
      </p:sp>
      <p:sp>
        <p:nvSpPr>
          <p:cNvPr id="12" name="Rectangle 11"/>
          <p:cNvSpPr/>
          <p:nvPr/>
        </p:nvSpPr>
        <p:spPr>
          <a:xfrm>
            <a:off x="323528" y="65314"/>
            <a:ext cx="6408712" cy="523220"/>
          </a:xfrm>
          <a:prstGeom prst="rect">
            <a:avLst/>
          </a:prstGeom>
        </p:spPr>
        <p:txBody>
          <a:bodyPr wrap="square">
            <a:spAutoFit/>
          </a:bodyPr>
          <a:lstStyle/>
          <a:p>
            <a:r>
              <a:rPr lang="en-US" sz="2800" b="1" u="sng">
                <a:latin typeface="Times New Roman" pitchFamily="18" charset="0"/>
                <a:cs typeface="Times New Roman" pitchFamily="18" charset="0"/>
              </a:rPr>
              <a:t>2. Thế nào là phân số tối giản?</a:t>
            </a:r>
            <a:endParaRPr lang="en-US" sz="2800"/>
          </a:p>
        </p:txBody>
      </p:sp>
      <p:sp>
        <p:nvSpPr>
          <p:cNvPr id="14" name="Wave 13"/>
          <p:cNvSpPr/>
          <p:nvPr/>
        </p:nvSpPr>
        <p:spPr>
          <a:xfrm>
            <a:off x="4139952" y="4348877"/>
            <a:ext cx="3096344" cy="1584176"/>
          </a:xfrm>
          <a:prstGeom prst="wav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528743351"/>
              </p:ext>
            </p:extLst>
          </p:nvPr>
        </p:nvGraphicFramePr>
        <p:xfrm>
          <a:off x="4860032" y="4637413"/>
          <a:ext cx="1079500" cy="868362"/>
        </p:xfrm>
        <a:graphic>
          <a:graphicData uri="http://schemas.openxmlformats.org/presentationml/2006/ole">
            <mc:AlternateContent xmlns:mc="http://schemas.openxmlformats.org/markup-compatibility/2006">
              <mc:Choice xmlns:v="urn:schemas-microsoft-com:vml" Requires="v">
                <p:oleObj spid="_x0000_s8218" name="Equation" r:id="rId6" imgW="520560" imgH="419040" progId="Equation.DSMT4">
                  <p:embed/>
                </p:oleObj>
              </mc:Choice>
              <mc:Fallback>
                <p:oleObj name="Equation" r:id="rId6" imgW="520560" imgH="419040" progId="Equation.DSMT4">
                  <p:embed/>
                  <p:pic>
                    <p:nvPicPr>
                      <p:cNvPr id="0" name=""/>
                      <p:cNvPicPr/>
                      <p:nvPr/>
                    </p:nvPicPr>
                    <p:blipFill>
                      <a:blip r:embed="rId7"/>
                      <a:stretch>
                        <a:fillRect/>
                      </a:stretch>
                    </p:blipFill>
                    <p:spPr>
                      <a:xfrm>
                        <a:off x="4860032" y="4637413"/>
                        <a:ext cx="1079500" cy="868362"/>
                      </a:xfrm>
                      <a:prstGeom prst="rect">
                        <a:avLst/>
                      </a:prstGeom>
                    </p:spPr>
                  </p:pic>
                </p:oleObj>
              </mc:Fallback>
            </mc:AlternateContent>
          </a:graphicData>
        </a:graphic>
      </p:graphicFrame>
    </p:spTree>
    <p:extLst>
      <p:ext uri="{BB962C8B-B14F-4D97-AF65-F5344CB8AC3E}">
        <p14:creationId xmlns:p14="http://schemas.microsoft.com/office/powerpoint/2010/main" val="223323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1514</TotalTime>
  <Words>602</Words>
  <Application>Microsoft Office PowerPoint</Application>
  <PresentationFormat>On-screen Show (4:3)</PresentationFormat>
  <Paragraphs>99</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Office Theme</vt:lpstr>
      <vt:lpstr>Equation</vt:lpstr>
      <vt:lpstr>MathType 6.0 Equation</vt:lpstr>
      <vt:lpstr>PowerPoint Presentation</vt:lpstr>
      <vt:lpstr>Kiểm tra bài cũ</vt:lpstr>
      <vt:lpstr>Đáp án</vt:lpstr>
      <vt:lpstr>TIẾT 72: RÚT GỌN PHÂN SỐ </vt:lpstr>
      <vt:lpstr>PowerPoint Presentation</vt:lpstr>
      <vt:lpstr>PowerPoint Presentation</vt:lpstr>
      <vt:lpstr>PowerPoint Presentation</vt:lpstr>
      <vt:lpstr>2. Thế nào là phân số tối giản?</vt:lpstr>
      <vt:lpstr>PowerPoint Presentation</vt:lpstr>
      <vt:lpstr>PowerPoint Presentation</vt:lpstr>
      <vt:lpstr>PowerPoint Presentation</vt:lpstr>
      <vt:lpstr>HỘP QUÀ MAY MẮN </vt:lpstr>
      <vt:lpstr>PowerPoint Presentation</vt:lpstr>
      <vt:lpstr>PowerPoint Presentation</vt:lpstr>
      <vt:lpstr>PowerPoint Presentation</vt:lpstr>
      <vt:lpstr>QUÀ TẶNG:  MỘT TRÀNG VỖ TAY</vt:lpstr>
      <vt:lpstr>SAI MẤT RỒI</vt:lpstr>
      <vt:lpstr>PHẦN THƯỞNG:  MỘT SỐ HÌNH ẢNH GIẢI TRÍ </vt:lpstr>
      <vt:lpstr>Hướng dẫn về nhà</vt:lpstr>
    </vt:vector>
  </TitlesOfParts>
  <Company>Truong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Nguyen </cp:lastModifiedBy>
  <cp:revision>74</cp:revision>
  <dcterms:created xsi:type="dcterms:W3CDTF">2019-01-14T11:26:16Z</dcterms:created>
  <dcterms:modified xsi:type="dcterms:W3CDTF">2019-01-21T16:11:38Z</dcterms:modified>
</cp:coreProperties>
</file>