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3"/>
  </p:notesMasterIdLst>
  <p:sldIdLst>
    <p:sldId id="283" r:id="rId3"/>
    <p:sldId id="288" r:id="rId4"/>
    <p:sldId id="265" r:id="rId5"/>
    <p:sldId id="533" r:id="rId6"/>
    <p:sldId id="523" r:id="rId7"/>
    <p:sldId id="534" r:id="rId8"/>
    <p:sldId id="346" r:id="rId9"/>
    <p:sldId id="536" r:id="rId10"/>
    <p:sldId id="402" r:id="rId11"/>
    <p:sldId id="481" r:id="rId12"/>
    <p:sldId id="537" r:id="rId13"/>
    <p:sldId id="538" r:id="rId14"/>
    <p:sldId id="354" r:id="rId15"/>
    <p:sldId id="291" r:id="rId16"/>
    <p:sldId id="292" r:id="rId17"/>
    <p:sldId id="539" r:id="rId18"/>
    <p:sldId id="541" r:id="rId19"/>
    <p:sldId id="540" r:id="rId20"/>
    <p:sldId id="545" r:id="rId21"/>
    <p:sldId id="546" r:id="rId22"/>
    <p:sldId id="385" r:id="rId23"/>
    <p:sldId id="509" r:id="rId24"/>
    <p:sldId id="544" r:id="rId25"/>
    <p:sldId id="389" r:id="rId26"/>
    <p:sldId id="547" r:id="rId27"/>
    <p:sldId id="549" r:id="rId28"/>
    <p:sldId id="395" r:id="rId29"/>
    <p:sldId id="394" r:id="rId30"/>
    <p:sldId id="550" r:id="rId31"/>
    <p:sldId id="551" r:id="rId32"/>
    <p:sldId id="401" r:id="rId33"/>
    <p:sldId id="366" r:id="rId34"/>
    <p:sldId id="367" r:id="rId35"/>
    <p:sldId id="368" r:id="rId36"/>
    <p:sldId id="369" r:id="rId37"/>
    <p:sldId id="370" r:id="rId38"/>
    <p:sldId id="371" r:id="rId39"/>
    <p:sldId id="373" r:id="rId40"/>
    <p:sldId id="374" r:id="rId41"/>
    <p:sldId id="372" r:id="rId42"/>
    <p:sldId id="375" r:id="rId43"/>
    <p:sldId id="376" r:id="rId44"/>
    <p:sldId id="337" r:id="rId45"/>
    <p:sldId id="396" r:id="rId46"/>
    <p:sldId id="399" r:id="rId47"/>
    <p:sldId id="400" r:id="rId48"/>
    <p:sldId id="397" r:id="rId49"/>
    <p:sldId id="398" r:id="rId50"/>
    <p:sldId id="278" r:id="rId51"/>
    <p:sldId id="34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018F3-BFB6-45D2-B31C-03D7B212CE90}"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60336-7115-48D5-B2D2-55018F748607}" type="slidenum">
              <a:rPr lang="en-US" smtClean="0"/>
              <a:t>‹#›</a:t>
            </a:fld>
            <a:endParaRPr lang="en-US"/>
          </a:p>
        </p:txBody>
      </p:sp>
    </p:spTree>
    <p:extLst>
      <p:ext uri="{BB962C8B-B14F-4D97-AF65-F5344CB8AC3E}">
        <p14:creationId xmlns:p14="http://schemas.microsoft.com/office/powerpoint/2010/main" val="2241113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97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66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899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80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063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146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850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66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528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995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55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8090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57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885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09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72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807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453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3</a:t>
            </a:fld>
            <a:endParaRPr lang="zh-CN" altLang="en-US"/>
          </a:p>
        </p:txBody>
      </p:sp>
    </p:spTree>
    <p:extLst>
      <p:ext uri="{BB962C8B-B14F-4D97-AF65-F5344CB8AC3E}">
        <p14:creationId xmlns:p14="http://schemas.microsoft.com/office/powerpoint/2010/main" val="85127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4522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3652400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350946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475719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72609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153947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49</a:t>
            </a:fld>
            <a:endParaRPr lang="zh-CN" altLang="en-US"/>
          </a:p>
        </p:txBody>
      </p:sp>
    </p:spTree>
    <p:extLst>
      <p:ext uri="{BB962C8B-B14F-4D97-AF65-F5344CB8AC3E}">
        <p14:creationId xmlns:p14="http://schemas.microsoft.com/office/powerpoint/2010/main" val="466961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8040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290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09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15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48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28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BED0-6902-4C8B-9DD2-064B4EB9CE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5C9BE-AE48-42DE-9874-0650A3DBC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E7D3FD-2E84-47FD-92F0-2EA4038075CC}"/>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01226493-1275-46EF-B3E1-A56CB8181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F5960-BC73-49ED-9561-BE662D968414}"/>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340483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8B44-F5C9-488B-94B9-D144B8AF2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E2FA1-5836-42FA-929D-2FD258E7F3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A886E-D05C-40F0-9987-6CA18417FC37}"/>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9958998A-831D-4D8B-93B9-091867FDF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28318-3607-49F9-A23F-E46D4507BE0C}"/>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407481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04CBD1-B142-4FF4-8E25-B421C29DAA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AED73-20C7-4F90-98D8-C9883EA064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D19DF-4122-4A24-93E9-526FDDC78A9E}"/>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090EA3BE-9D60-4B8C-8143-976EEA122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095E8-8D57-4051-A36E-F6D71D7219AA}"/>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328809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2050" name="Picture 2" descr="E:\绿优格设计专用\成品\电子小报\积累素材\背景3.png"/>
          <p:cNvPicPr>
            <a:picLocks noChangeAspect="1" noChangeArrowheads="1"/>
          </p:cNvPicPr>
          <p:nvPr userDrawn="1"/>
        </p:nvPicPr>
        <p:blipFill>
          <a:blip r:embed="rId2"/>
          <a:srcRect t="20433"/>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12481966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0434"/>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46065466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49" y="1"/>
            <a:ext cx="4667251" cy="207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9696451"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37160187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3/3/2023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00782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99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3/3/2023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91379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254456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63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4A2D-E17B-4F16-99B6-4E81412E99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EB1FD-13F7-484A-92BC-471A71F79A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BF941-E3AB-45A4-8E10-1A28C3498110}"/>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4D624FDD-5D03-4488-96AD-A2529D81A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388BD-0C68-4781-B9BF-EDF88EC36A75}"/>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4128471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2579601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6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697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87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353786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CB91-7907-4094-A2F0-1E01FF1B7B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2A507-4914-41E0-9780-71C8A498E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EF3EA3-8C9D-40DD-A92E-1FAC92FFD66E}"/>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034A869F-2DD0-48C6-8F6C-BBDC61807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691D6-0D0F-46AB-BA97-8842F1502FFE}"/>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297199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FFEC-C3F7-4C4C-B054-E7F00A78B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5B0E5-808C-49D5-9F5D-7ADC828E26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D3F71-C5A4-4282-AEA2-75D68E7512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E87723-9A9B-4E8A-86C6-FBE331DB569C}"/>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6" name="Footer Placeholder 5">
            <a:extLst>
              <a:ext uri="{FF2B5EF4-FFF2-40B4-BE49-F238E27FC236}">
                <a16:creationId xmlns:a16="http://schemas.microsoft.com/office/drawing/2014/main" id="{45C32683-49E6-4475-8874-0976AB181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3BADB-DAD5-41E9-AF56-13E6AD597ADD}"/>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48270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AA06-C6DB-47C9-8490-2D2700A5E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FF7364-31B6-43F4-8284-B2159C982F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24427F-2388-4477-89F0-A33B5137FA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CD101-16F1-4B75-AFF6-DF109A658E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6CE70-6826-4F5A-81F0-B471AB6D6F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C08D6-CEBD-4E31-B256-6B9E04A98F78}"/>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8" name="Footer Placeholder 7">
            <a:extLst>
              <a:ext uri="{FF2B5EF4-FFF2-40B4-BE49-F238E27FC236}">
                <a16:creationId xmlns:a16="http://schemas.microsoft.com/office/drawing/2014/main" id="{20F76A76-578B-4888-A0B0-B0F43F5E0F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80C794-7EF0-42CF-883A-572B8C03CDB7}"/>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344888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4D11-2B9A-4E94-8480-9AB077616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37311F-4296-47B4-B855-30C1CB19A68D}"/>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4" name="Footer Placeholder 3">
            <a:extLst>
              <a:ext uri="{FF2B5EF4-FFF2-40B4-BE49-F238E27FC236}">
                <a16:creationId xmlns:a16="http://schemas.microsoft.com/office/drawing/2014/main" id="{8D703326-F408-4DEB-811C-6F251C01E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781C8-A698-4788-9CDB-5B28FF0773BF}"/>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169797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63C6B-5818-4201-A7ED-CA5D5EDB67D7}"/>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3" name="Footer Placeholder 2">
            <a:extLst>
              <a:ext uri="{FF2B5EF4-FFF2-40B4-BE49-F238E27FC236}">
                <a16:creationId xmlns:a16="http://schemas.microsoft.com/office/drawing/2014/main" id="{8D52D11F-93C0-4FD0-A0F6-534FEA364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6B87B2-5896-41D4-BC82-F1CC588305EB}"/>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410687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7AD1-5F7C-45DD-99E2-7BF91E7D8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83643-801C-4105-8F7E-DD0A59466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C2213-D7B2-4AC3-9AAD-6545094A4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9B1BA9-05DE-4164-B093-BF7F9BF63D1A}"/>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6" name="Footer Placeholder 5">
            <a:extLst>
              <a:ext uri="{FF2B5EF4-FFF2-40B4-BE49-F238E27FC236}">
                <a16:creationId xmlns:a16="http://schemas.microsoft.com/office/drawing/2014/main" id="{F77DA95A-ED03-4D1C-8A11-88D88EBA4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DFC44-A609-48C4-A13F-C857CC614B43}"/>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2069075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87E2-56C1-4BE8-BA5F-E30796993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41D5E7-2DA7-4E1D-BF82-09A5AD1C3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A31A99-A960-4C2A-937E-512CDFE53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0855E9-3FEB-4C60-A8F3-A829AD69AEEB}"/>
              </a:ext>
            </a:extLst>
          </p:cNvPr>
          <p:cNvSpPr>
            <a:spLocks noGrp="1"/>
          </p:cNvSpPr>
          <p:nvPr>
            <p:ph type="dt" sz="half" idx="10"/>
          </p:nvPr>
        </p:nvSpPr>
        <p:spPr/>
        <p:txBody>
          <a:bodyPr/>
          <a:lstStyle/>
          <a:p>
            <a:fld id="{4C1E42A0-E0AC-4396-8800-72A66C014EE1}" type="datetimeFigureOut">
              <a:rPr lang="en-US" smtClean="0"/>
              <a:t>3/3/2023</a:t>
            </a:fld>
            <a:endParaRPr lang="en-US"/>
          </a:p>
        </p:txBody>
      </p:sp>
      <p:sp>
        <p:nvSpPr>
          <p:cNvPr id="6" name="Footer Placeholder 5">
            <a:extLst>
              <a:ext uri="{FF2B5EF4-FFF2-40B4-BE49-F238E27FC236}">
                <a16:creationId xmlns:a16="http://schemas.microsoft.com/office/drawing/2014/main" id="{EF7C3FA8-1050-4B66-A485-5F9DE1E6B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274B1-BB46-4098-A257-D9BC775E3A92}"/>
              </a:ext>
            </a:extLst>
          </p:cNvPr>
          <p:cNvSpPr>
            <a:spLocks noGrp="1"/>
          </p:cNvSpPr>
          <p:nvPr>
            <p:ph type="sldNum" sz="quarter" idx="12"/>
          </p:nvPr>
        </p:nvSpPr>
        <p:spPr/>
        <p:txBody>
          <a:bodyPr/>
          <a:lstStyle/>
          <a:p>
            <a:fld id="{1D1017F8-2A7D-4CFA-AAAE-3E36A54AFB76}" type="slidenum">
              <a:rPr lang="en-US" smtClean="0"/>
              <a:t>‹#›</a:t>
            </a:fld>
            <a:endParaRPr lang="en-US"/>
          </a:p>
        </p:txBody>
      </p:sp>
    </p:spTree>
    <p:extLst>
      <p:ext uri="{BB962C8B-B14F-4D97-AF65-F5344CB8AC3E}">
        <p14:creationId xmlns:p14="http://schemas.microsoft.com/office/powerpoint/2010/main" val="342241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4.emf"/><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3A8AB-D7C1-41D1-A7ED-AF003E73A5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24AA8-7466-4827-968D-F833A2539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4255A-4288-45CF-AE62-C1744A75C3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E42A0-E0AC-4396-8800-72A66C014EE1}" type="datetimeFigureOut">
              <a:rPr lang="en-US" smtClean="0"/>
              <a:t>3/3/2023</a:t>
            </a:fld>
            <a:endParaRPr lang="en-US"/>
          </a:p>
        </p:txBody>
      </p:sp>
      <p:sp>
        <p:nvSpPr>
          <p:cNvPr id="5" name="Footer Placeholder 4">
            <a:extLst>
              <a:ext uri="{FF2B5EF4-FFF2-40B4-BE49-F238E27FC236}">
                <a16:creationId xmlns:a16="http://schemas.microsoft.com/office/drawing/2014/main" id="{D7115C1E-9FAC-4906-8D62-454555F09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AE9EDD-06DC-48CE-A593-B80A3AE557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17F8-2A7D-4CFA-AAAE-3E36A54AFB76}" type="slidenum">
              <a:rPr lang="en-US" smtClean="0"/>
              <a:t>‹#›</a:t>
            </a:fld>
            <a:endParaRPr lang="en-US"/>
          </a:p>
        </p:txBody>
      </p:sp>
    </p:spTree>
    <p:extLst>
      <p:ext uri="{BB962C8B-B14F-4D97-AF65-F5344CB8AC3E}">
        <p14:creationId xmlns:p14="http://schemas.microsoft.com/office/powerpoint/2010/main" val="17531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3D0"/>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852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13" Type="http://schemas.microsoft.com/office/2007/relationships/hdphoto" Target="../media/hdphoto9.wdp"/><Relationship Id="rId18" Type="http://schemas.openxmlformats.org/officeDocument/2006/relationships/image" Target="../media/image54.png"/><Relationship Id="rId26" Type="http://schemas.openxmlformats.org/officeDocument/2006/relationships/slide" Target="slide42.xml"/><Relationship Id="rId3" Type="http://schemas.openxmlformats.org/officeDocument/2006/relationships/image" Target="../media/image49.png"/><Relationship Id="rId21" Type="http://schemas.openxmlformats.org/officeDocument/2006/relationships/image" Target="../media/image55.png"/><Relationship Id="rId7" Type="http://schemas.microsoft.com/office/2007/relationships/hdphoto" Target="../media/hdphoto7.wdp"/><Relationship Id="rId12" Type="http://schemas.openxmlformats.org/officeDocument/2006/relationships/image" Target="../media/image52.png"/><Relationship Id="rId17" Type="http://schemas.openxmlformats.org/officeDocument/2006/relationships/slide" Target="slide39.xml"/><Relationship Id="rId25" Type="http://schemas.microsoft.com/office/2007/relationships/hdphoto" Target="../media/hdphoto13.wdp"/><Relationship Id="rId2" Type="http://schemas.openxmlformats.org/officeDocument/2006/relationships/slide" Target="slide34.xml"/><Relationship Id="rId16" Type="http://schemas.microsoft.com/office/2007/relationships/hdphoto" Target="../media/hdphoto10.wdp"/><Relationship Id="rId20"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slide" Target="slide37.xml"/><Relationship Id="rId24" Type="http://schemas.openxmlformats.org/officeDocument/2006/relationships/image" Target="../media/image56.png"/><Relationship Id="rId5" Type="http://schemas.openxmlformats.org/officeDocument/2006/relationships/slide" Target="slide35.xml"/><Relationship Id="rId15" Type="http://schemas.openxmlformats.org/officeDocument/2006/relationships/image" Target="../media/image53.png"/><Relationship Id="rId23" Type="http://schemas.openxmlformats.org/officeDocument/2006/relationships/slide" Target="slide41.xml"/><Relationship Id="rId10" Type="http://schemas.microsoft.com/office/2007/relationships/hdphoto" Target="../media/hdphoto8.wdp"/><Relationship Id="rId19" Type="http://schemas.microsoft.com/office/2007/relationships/hdphoto" Target="../media/hdphoto11.wdp"/><Relationship Id="rId4" Type="http://schemas.microsoft.com/office/2007/relationships/hdphoto" Target="../media/hdphoto6.wdp"/><Relationship Id="rId9" Type="http://schemas.openxmlformats.org/officeDocument/2006/relationships/image" Target="../media/image51.png"/><Relationship Id="rId14" Type="http://schemas.openxmlformats.org/officeDocument/2006/relationships/slide" Target="slide38.xml"/><Relationship Id="rId22" Type="http://schemas.microsoft.com/office/2007/relationships/hdphoto" Target="../media/hdphoto12.wdp"/></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2.wav"/><Relationship Id="rId9" Type="http://schemas.microsoft.com/office/2007/relationships/hdphoto" Target="../media/hdphoto14.wdp"/></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slide" Target="slide33.xml"/><Relationship Id="rId10" Type="http://schemas.openxmlformats.org/officeDocument/2006/relationships/image" Target="../media/image58.png"/><Relationship Id="rId4" Type="http://schemas.openxmlformats.org/officeDocument/2006/relationships/audio" Target="../media/audio3.wav"/><Relationship Id="rId9"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vi.wikipedia.org/wiki/%C4%90%E1%BB%A9c" TargetMode="External"/><Relationship Id="rId7" Type="http://schemas.openxmlformats.org/officeDocument/2006/relationships/hyperlink" Target="https://vi.wikipedia.org/wiki/T%E1%BB%95_ch%E1%BB%A9c_Gi%C3%A1o_d%E1%BB%A5c,_Khoa_h%E1%BB%8Dc_v%C3%A0_V%C4%83n_h%C3%B3a_Li%C3%AAn_Hi%E1%BB%87p_Qu%E1%BB%91c" TargetMode="External"/><Relationship Id="rId2" Type="http://schemas.openxmlformats.org/officeDocument/2006/relationships/hyperlink" Target="https://vi.wikipedia.org/wiki/Truy%E1%BB%87n_c%E1%BB%95_t%C3%ADch" TargetMode="External"/><Relationship Id="rId1" Type="http://schemas.openxmlformats.org/officeDocument/2006/relationships/slideLayout" Target="../slideLayouts/slideLayout12.xml"/><Relationship Id="rId6" Type="http://schemas.openxmlformats.org/officeDocument/2006/relationships/hyperlink" Target="https://vi.wikipedia.org/wiki/Wilhelm_Grimm" TargetMode="External"/><Relationship Id="rId5" Type="http://schemas.openxmlformats.org/officeDocument/2006/relationships/hyperlink" Target="https://vi.wikipedia.org/wiki/Jacob_Grimm" TargetMode="External"/><Relationship Id="rId4" Type="http://schemas.openxmlformats.org/officeDocument/2006/relationships/hyperlink" Target="https://vi.wikipedia.org/wiki/Anh_em_nh%C3%A0_Grim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0" y="0"/>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2" name="TextBox 1"/>
          <p:cNvSpPr txBox="1"/>
          <p:nvPr/>
        </p:nvSpPr>
        <p:spPr>
          <a:xfrm>
            <a:off x="4479867" y="1258089"/>
            <a:ext cx="2561080" cy="646327"/>
          </a:xfrm>
          <a:prstGeom prst="rect">
            <a:avLst/>
          </a:prstGeom>
          <a:noFill/>
        </p:spPr>
        <p:txBody>
          <a:bodyPr wrap="none" lIns="91310" tIns="45718" rIns="91310" bIns="45718"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a:ln/>
                <a:solidFill>
                  <a:srgbClr val="FF0000"/>
                </a:solidFill>
                <a:latin typeface="Times New Roman" pitchFamily="18" charset="0"/>
                <a:cs typeface="Times New Roman" pitchFamily="18" charset="0"/>
              </a:rPr>
              <a:t>TIẾT: 92,93</a:t>
            </a:r>
            <a:endParaRPr lang="en-US" sz="3600" b="1" dirty="0">
              <a:ln/>
              <a:solidFill>
                <a:srgbClr val="FF0000"/>
              </a:solidFill>
              <a:latin typeface="Times New Roman" pitchFamily="18" charset="0"/>
              <a:cs typeface="Times New Roman" pitchFamily="18" charset="0"/>
            </a:endParaRPr>
          </a:p>
        </p:txBody>
      </p:sp>
      <p:sp>
        <p:nvSpPr>
          <p:cNvPr id="3" name="TextBox 2"/>
          <p:cNvSpPr txBox="1"/>
          <p:nvPr/>
        </p:nvSpPr>
        <p:spPr>
          <a:xfrm>
            <a:off x="2475917" y="2368729"/>
            <a:ext cx="7981731" cy="1200325"/>
          </a:xfrm>
          <a:prstGeom prst="rect">
            <a:avLst/>
          </a:prstGeom>
          <a:noFill/>
        </p:spPr>
        <p:txBody>
          <a:bodyPr wrap="none" lIns="91310" tIns="45718" rIns="91310" bIns="45718" rtlCol="0">
            <a:spAutoFit/>
          </a:bodyPr>
          <a:lstStyle/>
          <a:p>
            <a:pPr algn="ctr"/>
            <a:r>
              <a:rPr lang="en-US" sz="7200">
                <a:ln w="0"/>
                <a:solidFill>
                  <a:srgbClr val="002060"/>
                </a:solidFill>
                <a:effectLst>
                  <a:reflection blurRad="6350" stA="53000" endA="300" endPos="35500" dir="5400000" sy="-90000" algn="bl" rotWithShape="0"/>
                </a:effectLst>
                <a:latin typeface="Times New Roman" pitchFamily="18" charset="0"/>
                <a:cs typeface="Times New Roman" pitchFamily="18" charset="0"/>
              </a:rPr>
              <a:t>VUA CHÍCH CHÒE</a:t>
            </a:r>
            <a:endParaRPr lang="en-US" sz="7200" dirty="0">
              <a:ln w="0"/>
              <a:solidFill>
                <a:srgbClr val="002060"/>
              </a:solidFill>
              <a:effectLst>
                <a:reflection blurRad="6350" stA="53000" endA="300" endPos="35500" dir="5400000" sy="-9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3001" y="1068403"/>
          <a:ext cx="11770007" cy="5662377"/>
        </p:xfrm>
        <a:graphic>
          <a:graphicData uri="http://schemas.openxmlformats.org/drawingml/2006/table">
            <a:tbl>
              <a:tblPr firstRow="1" bandRow="1">
                <a:tableStyleId>{5940675A-B579-460E-94D1-54222C63F5DA}</a:tableStyleId>
              </a:tblPr>
              <a:tblGrid>
                <a:gridCol w="10935990">
                  <a:extLst>
                    <a:ext uri="{9D8B030D-6E8A-4147-A177-3AD203B41FA5}">
                      <a16:colId xmlns:a16="http://schemas.microsoft.com/office/drawing/2014/main" val="20000"/>
                    </a:ext>
                  </a:extLst>
                </a:gridCol>
                <a:gridCol w="834017">
                  <a:extLst>
                    <a:ext uri="{9D8B030D-6E8A-4147-A177-3AD203B41FA5}">
                      <a16:colId xmlns:a16="http://schemas.microsoft.com/office/drawing/2014/main" val="20001"/>
                    </a:ext>
                  </a:extLst>
                </a:gridCol>
              </a:tblGrid>
              <a:tr h="508607">
                <a:tc>
                  <a:txBody>
                    <a:bodyPr/>
                    <a:lstStyle/>
                    <a:p>
                      <a:r>
                        <a:rPr lang="en-US" sz="2800" dirty="0" err="1">
                          <a:latin typeface="Times New Roman" panose="02020603050405020304" pitchFamily="18" charset="0"/>
                          <a:cs typeface="Times New Roman" panose="02020603050405020304" pitchFamily="18" charset="0"/>
                        </a:rPr>
                        <a:t>Nhà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a:t>
                      </a:r>
                      <a:r>
                        <a:rPr lang="en-US" sz="2800" baseline="0" dirty="0">
                          <a:latin typeface="Times New Roman" panose="02020603050405020304" pitchFamily="18" charset="0"/>
                          <a:cs typeface="Times New Roman" panose="02020603050405020304" pitchFamily="18" charset="0"/>
                        </a:rPr>
                        <a:t> con </a:t>
                      </a:r>
                      <a:r>
                        <a:rPr lang="en-US" sz="2800" baseline="0" dirty="0" err="1">
                          <a:latin typeface="Times New Roman" panose="02020603050405020304" pitchFamily="18" charset="0"/>
                          <a:cs typeface="Times New Roman" panose="02020603050405020304" pitchFamily="18" charset="0"/>
                        </a:rPr>
                        <a:t>gái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đẹp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tuyệt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nhưng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vô</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vùng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kiêu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ngạo</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583095">
                <a:tc>
                  <a:txBody>
                    <a:bodyPr/>
                    <a:lstStyle/>
                    <a:p>
                      <a:r>
                        <a:rPr lang="en-US" sz="280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khóc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hối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lỗi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hai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người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đám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cưới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nhau</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600047">
                <a:tc>
                  <a:txBody>
                    <a:bodyPr/>
                    <a:lstStyle/>
                    <a:p>
                      <a:r>
                        <a:rPr lang="en-US" sz="2800" dirty="0" err="1">
                          <a:latin typeface="Times New Roman" panose="02020603050405020304" pitchFamily="18" charset="0"/>
                          <a:cs typeface="Times New Roman" panose="02020603050405020304" pitchFamily="18" charset="0"/>
                        </a:rPr>
                        <a:t>Nhà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hát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rong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theo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về</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544823">
                <a:tc>
                  <a:txBody>
                    <a:bodyPr/>
                    <a:lstStyle/>
                    <a:p>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mở</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yến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tiệc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trai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tìm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phò</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mã</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581612">
                <a:tc>
                  <a:txBody>
                    <a:bodyPr/>
                    <a:lstStyle/>
                    <a:p>
                      <a:r>
                        <a:rPr lang="en-US" sz="280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việc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dọn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bếp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đan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sọt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dệt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vải</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861391">
                <a:tc>
                  <a:txBody>
                    <a:bodyPr/>
                    <a:lstStyle/>
                    <a:p>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chòe</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thích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mọi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việc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phụ</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bếp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đám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cưới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r h="668206">
                <a:tc>
                  <a:txBody>
                    <a:bodyPr/>
                    <a:lstStyle/>
                    <a:p>
                      <a:r>
                        <a:rPr lang="en-US" sz="280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chê</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hết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người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người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r>
                        <a:rPr lang="en-US" sz="2800" baseline="0" dirty="0">
                          <a:latin typeface="Times New Roman" panose="02020603050405020304" pitchFamily="18" charset="0"/>
                          <a:cs typeface="Times New Roman" panose="02020603050405020304" pitchFamily="18" charset="0"/>
                        </a:rPr>
                        <a:t> cha </a:t>
                      </a:r>
                      <a:r>
                        <a:rPr lang="en-US" sz="2800" baseline="0" dirty="0" err="1">
                          <a:latin typeface="Times New Roman" panose="02020603050405020304" pitchFamily="18" charset="0"/>
                          <a:cs typeface="Times New Roman" panose="02020603050405020304" pitchFamily="18" charset="0"/>
                        </a:rPr>
                        <a:t>tức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giận</a:t>
                      </a:r>
                      <a:r>
                        <a:rPr lang="en-US" sz="2800" baseline="0" dirty="0">
                          <a:latin typeface="Times New Roman" panose="02020603050405020304" pitchFamily="18" charset="0"/>
                          <a:cs typeface="Times New Roman" panose="02020603050405020304" pitchFamily="18" charset="0"/>
                        </a:rPr>
                        <a:t> ban </a:t>
                      </a:r>
                      <a:r>
                        <a:rPr lang="en-US" sz="2800" baseline="0" dirty="0" err="1">
                          <a:latin typeface="Times New Roman" panose="02020603050405020304" pitchFamily="18" charset="0"/>
                          <a:cs typeface="Times New Roman" panose="02020603050405020304" pitchFamily="18" charset="0"/>
                        </a:rPr>
                        <a:t>quyết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định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sẽ</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cô</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người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tiên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a:t>
                      </a:r>
                      <a:r>
                        <a:rPr lang="en-US" sz="2800" baseline="0" dirty="0">
                          <a:latin typeface="Times New Roman" panose="02020603050405020304" pitchFamily="18" charset="0"/>
                          <a:cs typeface="Times New Roman" panose="02020603050405020304" pitchFamily="18" charset="0"/>
                        </a:rPr>
                        <a:t> qua </a:t>
                      </a:r>
                      <a:r>
                        <a:rPr lang="en-US" sz="2800" baseline="0" dirty="0" err="1">
                          <a:latin typeface="Times New Roman" panose="02020603050405020304" pitchFamily="18" charset="0"/>
                          <a:cs typeface="Times New Roman" panose="02020603050405020304" pitchFamily="18" charset="0"/>
                        </a:rPr>
                        <a:t>hoàng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cung</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6"/>
                  </a:ext>
                </a:extLst>
              </a:tr>
              <a:tr h="668206">
                <a:tc>
                  <a:txBody>
                    <a:bodyPr/>
                    <a:lstStyle/>
                    <a:p>
                      <a:r>
                        <a:rPr lang="en-US" sz="2800" dirty="0" err="1">
                          <a:latin typeface="Times New Roman" panose="02020603050405020304" pitchFamily="18" charset="0"/>
                          <a:cs typeface="Times New Roman" panose="02020603050405020304" pitchFamily="18" charset="0"/>
                        </a:rPr>
                        <a:t>Công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tiếc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nuối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vì</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chích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chòe</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rừng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thảo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nguyên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xanh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thành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phố</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vua</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7"/>
                  </a:ext>
                </a:extLst>
              </a:tr>
            </a:tbl>
          </a:graphicData>
        </a:graphic>
      </p:graphicFrame>
      <p:grpSp>
        <p:nvGrpSpPr>
          <p:cNvPr id="37" name="Group 36"/>
          <p:cNvGrpSpPr/>
          <p:nvPr/>
        </p:nvGrpSpPr>
        <p:grpSpPr>
          <a:xfrm>
            <a:off x="213001" y="238365"/>
            <a:ext cx="11793469" cy="728230"/>
            <a:chOff x="383166" y="1481172"/>
            <a:chExt cx="5364330" cy="944640"/>
          </a:xfrm>
          <a:solidFill>
            <a:schemeClr val="accent6">
              <a:lumMod val="20000"/>
              <a:lumOff val="80000"/>
            </a:schemeClr>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Sắp</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xếp</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các</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sự</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việc</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chính</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truyện</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theo</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thứ</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tự</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hợp</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lí</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endParaRPr kumimoji="0" lang="en-US" sz="36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grpSp>
      <p:sp>
        <p:nvSpPr>
          <p:cNvPr id="3" name="TextBox 2"/>
          <p:cNvSpPr txBox="1"/>
          <p:nvPr/>
        </p:nvSpPr>
        <p:spPr>
          <a:xfrm>
            <a:off x="11317357" y="1002145"/>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41" name="TextBox 40"/>
          <p:cNvSpPr txBox="1"/>
          <p:nvPr/>
        </p:nvSpPr>
        <p:spPr>
          <a:xfrm>
            <a:off x="11317357" y="2705050"/>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42" name="TextBox 41"/>
          <p:cNvSpPr txBox="1"/>
          <p:nvPr/>
        </p:nvSpPr>
        <p:spPr>
          <a:xfrm>
            <a:off x="11317357" y="4964545"/>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43" name="TextBox 42"/>
          <p:cNvSpPr txBox="1"/>
          <p:nvPr/>
        </p:nvSpPr>
        <p:spPr>
          <a:xfrm>
            <a:off x="11317357" y="2131892"/>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44" name="TextBox 43"/>
          <p:cNvSpPr txBox="1"/>
          <p:nvPr/>
        </p:nvSpPr>
        <p:spPr>
          <a:xfrm>
            <a:off x="11317357" y="5888883"/>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74" name="TextBox 73"/>
          <p:cNvSpPr txBox="1"/>
          <p:nvPr/>
        </p:nvSpPr>
        <p:spPr>
          <a:xfrm>
            <a:off x="11317357" y="3289825"/>
            <a:ext cx="43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76" name="TextBox 75"/>
          <p:cNvSpPr txBox="1"/>
          <p:nvPr/>
        </p:nvSpPr>
        <p:spPr>
          <a:xfrm>
            <a:off x="11317357" y="4040207"/>
            <a:ext cx="43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77" name="TextBox 76"/>
          <p:cNvSpPr txBox="1"/>
          <p:nvPr/>
        </p:nvSpPr>
        <p:spPr>
          <a:xfrm>
            <a:off x="11317357" y="1511567"/>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Tree>
    <p:extLst>
      <p:ext uri="{BB962C8B-B14F-4D97-AF65-F5344CB8AC3E}">
        <p14:creationId xmlns:p14="http://schemas.microsoft.com/office/powerpoint/2010/main" val="16518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ppt_x"/>
                                          </p:val>
                                        </p:tav>
                                        <p:tav tm="100000">
                                          <p:val>
                                            <p:strVal val="#ppt_x"/>
                                          </p:val>
                                        </p:tav>
                                      </p:tavLst>
                                    </p:anim>
                                    <p:anim calcmode="lin" valueType="num">
                                      <p:cBhvr additive="base">
                                        <p:cTn id="5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additive="base">
                                        <p:cTn id="59" dur="500" fill="hold"/>
                                        <p:tgtEl>
                                          <p:spTgt spid="77"/>
                                        </p:tgtEl>
                                        <p:attrNameLst>
                                          <p:attrName>ppt_x</p:attrName>
                                        </p:attrNameLst>
                                      </p:cBhvr>
                                      <p:tavLst>
                                        <p:tav tm="0">
                                          <p:val>
                                            <p:strVal val="#ppt_x"/>
                                          </p:val>
                                        </p:tav>
                                        <p:tav tm="100000">
                                          <p:val>
                                            <p:strVal val="#ppt_x"/>
                                          </p:val>
                                        </p:tav>
                                      </p:tavLst>
                                    </p:anim>
                                    <p:anim calcmode="lin" valueType="num">
                                      <p:cBhvr additive="base">
                                        <p:cTn id="6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2" grpId="0"/>
      <p:bldP spid="43" grpId="0"/>
      <p:bldP spid="44" grpId="0"/>
      <p:bldP spid="74" grpId="0"/>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rot="16200000">
            <a:off x="-3503626" y="1767342"/>
            <a:ext cx="8593165" cy="3214691"/>
          </a:xfrm>
          <a:prstGeom prst="cloud">
            <a:avLst/>
          </a:prstGeom>
          <a:solidFill>
            <a:schemeClr val="bg1"/>
          </a:solidFill>
          <a:ln w="28575">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0" y="857250"/>
            <a:ext cx="2353260" cy="478816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2318" y="957263"/>
            <a:ext cx="8289069" cy="1589087"/>
          </a:xfrm>
          <a:prstGeom prst="rect">
            <a:avLst/>
          </a:prstGeom>
        </p:spPr>
      </p:pic>
      <p:sp>
        <p:nvSpPr>
          <p:cNvPr id="18" name="Rectangle 17"/>
          <p:cNvSpPr/>
          <p:nvPr/>
        </p:nvSpPr>
        <p:spPr>
          <a:xfrm>
            <a:off x="3823445" y="1205248"/>
            <a:ext cx="6324795"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Phần 1:</a:t>
            </a: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Từ đầu đến “</a:t>
            </a:r>
            <a:r>
              <a:rPr kumimoji="0" lang="en-US" sz="2800" b="1"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Vua</a:t>
            </a:r>
            <a:r>
              <a:rPr kumimoji="0" lang="en-US"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vi-VN"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chích chòe</a:t>
            </a: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p>
        </p:txBody>
      </p:sp>
      <p:sp>
        <p:nvSpPr>
          <p:cNvPr id="19" name="Rectangle 18"/>
          <p:cNvSpPr/>
          <p:nvPr/>
        </p:nvSpPr>
        <p:spPr>
          <a:xfrm>
            <a:off x="3470390" y="1813640"/>
            <a:ext cx="8950210"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Giới</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thiệu</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nhân</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vật</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tính</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huống</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truyện</a:t>
            </a:r>
            <a:endPar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2317" y="2794335"/>
            <a:ext cx="8289069" cy="158908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2316" y="4627830"/>
            <a:ext cx="8289069" cy="1589087"/>
          </a:xfrm>
          <a:prstGeom prst="rect">
            <a:avLst/>
          </a:prstGeom>
        </p:spPr>
      </p:pic>
      <p:sp>
        <p:nvSpPr>
          <p:cNvPr id="22" name="Rectangle 21"/>
          <p:cNvSpPr/>
          <p:nvPr/>
        </p:nvSpPr>
        <p:spPr>
          <a:xfrm>
            <a:off x="3899202" y="3027153"/>
            <a:ext cx="6096000" cy="480131"/>
          </a:xfrm>
          <a:prstGeom prst="rect">
            <a:avLst/>
          </a:prstGeom>
        </p:spPr>
        <p:txBody>
          <a:bodyPr>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Phần 2:</a:t>
            </a: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Tiếp đến “ </a:t>
            </a:r>
            <a:r>
              <a:rPr kumimoji="0" lang="vi-VN"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sợ hãi giật tay lại</a:t>
            </a: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p>
        </p:txBody>
      </p:sp>
      <p:sp>
        <p:nvSpPr>
          <p:cNvPr id="23" name="Rectangle 22"/>
          <p:cNvSpPr/>
          <p:nvPr/>
        </p:nvSpPr>
        <p:spPr>
          <a:xfrm>
            <a:off x="3470390" y="3635545"/>
            <a:ext cx="9532079" cy="547650"/>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Các thử thách của nhân vật</a:t>
            </a:r>
          </a:p>
        </p:txBody>
      </p:sp>
      <p:sp>
        <p:nvSpPr>
          <p:cNvPr id="24" name="Rectangle 23"/>
          <p:cNvSpPr/>
          <p:nvPr/>
        </p:nvSpPr>
        <p:spPr>
          <a:xfrm>
            <a:off x="3885756" y="4955538"/>
            <a:ext cx="6096000" cy="480131"/>
          </a:xfrm>
          <a:prstGeom prst="rect">
            <a:avLst/>
          </a:prstGeom>
        </p:spPr>
        <p:txBody>
          <a:bodyPr>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Phần 3:</a:t>
            </a: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Phần còn lại</a:t>
            </a:r>
          </a:p>
        </p:txBody>
      </p:sp>
      <p:sp>
        <p:nvSpPr>
          <p:cNvPr id="25" name="Rectangle 24"/>
          <p:cNvSpPr/>
          <p:nvPr/>
        </p:nvSpPr>
        <p:spPr>
          <a:xfrm>
            <a:off x="3465909" y="5584097"/>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Kết thúc có hậu</a:t>
            </a:r>
          </a:p>
        </p:txBody>
      </p:sp>
    </p:spTree>
    <p:extLst>
      <p:ext uri="{BB962C8B-B14F-4D97-AF65-F5344CB8AC3E}">
        <p14:creationId xmlns:p14="http://schemas.microsoft.com/office/powerpoint/2010/main" val="941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053" y="505237"/>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Google Shape;2268;p99"/>
          <p:cNvPicPr preferRelativeResize="0"/>
          <p:nvPr/>
        </p:nvPicPr>
        <p:blipFill rotWithShape="1">
          <a:blip r:embed="rId3">
            <a:alphaModFix/>
          </a:blip>
          <a:srcRect/>
          <a:stretch/>
        </p:blipFill>
        <p:spPr>
          <a:xfrm rot="21034317">
            <a:off x="1209644" y="1065440"/>
            <a:ext cx="3687106" cy="469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biLevel thresh="75000"/>
          </a:blip>
          <a:stretch>
            <a:fillRect/>
          </a:stretch>
        </p:blipFill>
        <p:spPr>
          <a:xfrm>
            <a:off x="5787658" y="1415010"/>
            <a:ext cx="5877053" cy="4478916"/>
          </a:xfrm>
          <a:prstGeom prst="rect">
            <a:avLst/>
          </a:prstGeom>
        </p:spPr>
      </p:pic>
    </p:spTree>
    <p:extLst>
      <p:ext uri="{BB962C8B-B14F-4D97-AF65-F5344CB8AC3E}">
        <p14:creationId xmlns:p14="http://schemas.microsoft.com/office/powerpoint/2010/main" val="3605735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47785" y="210992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1. Đặc điểm nhân vật</a:t>
            </a:r>
            <a:endParaRPr kumimoji="0" lang="zh-CN" altLang="en-US" sz="48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1204956" y="904670"/>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539217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HÁM PHÁ NHỮNG ĐỊA ĐIỂM DU LỊCH Ở LẠNG SƠ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10" tIns="45718" rIns="91310" bIns="45718" numCol="1" anchor="t" anchorCtr="0" compatLnSpc="1">
            <a:prstTxWarp prst="textNoShape">
              <a:avLst/>
            </a:prstTxWarp>
          </a:bodyPr>
          <a:lstStyle/>
          <a:p>
            <a:endParaRPr lang="en-US"/>
          </a:p>
        </p:txBody>
      </p:sp>
      <p:grpSp>
        <p:nvGrpSpPr>
          <p:cNvPr id="8" name="Group 7"/>
          <p:cNvGrpSpPr/>
          <p:nvPr/>
        </p:nvGrpSpPr>
        <p:grpSpPr>
          <a:xfrm>
            <a:off x="806823" y="1150706"/>
            <a:ext cx="9683092" cy="5582014"/>
            <a:chOff x="4762" y="14545"/>
            <a:chExt cx="7201507" cy="4924425"/>
          </a:xfrm>
        </p:grpSpPr>
        <p:grpSp>
          <p:nvGrpSpPr>
            <p:cNvPr id="9" name="Group 8"/>
            <p:cNvGrpSpPr/>
            <p:nvPr/>
          </p:nvGrpSpPr>
          <p:grpSpPr>
            <a:xfrm>
              <a:off x="4762" y="14545"/>
              <a:ext cx="7201507" cy="4924425"/>
              <a:chOff x="4762" y="14545"/>
              <a:chExt cx="7201507" cy="4924425"/>
            </a:xfrm>
          </p:grpSpPr>
          <p:grpSp>
            <p:nvGrpSpPr>
              <p:cNvPr id="14" name="Group 13"/>
              <p:cNvGrpSpPr/>
              <p:nvPr/>
            </p:nvGrpSpPr>
            <p:grpSpPr>
              <a:xfrm>
                <a:off x="4762" y="14545"/>
                <a:ext cx="5076825" cy="4924425"/>
                <a:chOff x="4762" y="14545"/>
                <a:chExt cx="5076825" cy="4924425"/>
              </a:xfrm>
            </p:grpSpPr>
            <p:grpSp>
              <p:nvGrpSpPr>
                <p:cNvPr id="16" name="Group 15"/>
                <p:cNvGrpSpPr/>
                <p:nvPr/>
              </p:nvGrpSpPr>
              <p:grpSpPr>
                <a:xfrm>
                  <a:off x="4762" y="14545"/>
                  <a:ext cx="5076825" cy="4924425"/>
                  <a:chOff x="4762" y="14545"/>
                  <a:chExt cx="5076825" cy="4924425"/>
                </a:xfrm>
              </p:grpSpPr>
              <p:sp>
                <p:nvSpPr>
                  <p:cNvPr id="27" name="Rectangle 26"/>
                  <p:cNvSpPr/>
                  <p:nvPr/>
                </p:nvSpPr>
                <p:spPr>
                  <a:xfrm>
                    <a:off x="4762" y="14545"/>
                    <a:ext cx="5076825" cy="492442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V1</a:t>
                    </a:r>
                  </a:p>
                  <a:p>
                    <a:pPr marL="4572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b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b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p:txBody>
              </p:sp>
              <p:sp>
                <p:nvSpPr>
                  <p:cNvPr id="28" name="Rectangle: Beveled 7"/>
                  <p:cNvSpPr/>
                  <p:nvPr/>
                </p:nvSpPr>
                <p:spPr>
                  <a:xfrm>
                    <a:off x="247650" y="295275"/>
                    <a:ext cx="4562475" cy="4295775"/>
                  </a:xfrm>
                  <a:prstGeom prst="bevel">
                    <a:avLst>
                      <a:gd name="adj" fmla="val 20589"/>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 lastClr="FFFFFF"/>
                        </a:solidFill>
                        <a:effectLst/>
                        <a:uLnTx/>
                        <a:uFillTx/>
                        <a:latin typeface="Times New Roman" panose="02020603050405020304" pitchFamily="18" charset="0"/>
                        <a:ea typeface="SimSun" panose="02010600030101010101" pitchFamily="2" charset="-122"/>
                        <a:cs typeface="+mn-cs"/>
                      </a:rPr>
                      <a:t> </a:t>
                    </a:r>
                  </a:p>
                </p:txBody>
              </p:sp>
            </p:grpSp>
            <p:grpSp>
              <p:nvGrpSpPr>
                <p:cNvPr id="17" name="Group 16"/>
                <p:cNvGrpSpPr/>
                <p:nvPr/>
              </p:nvGrpSpPr>
              <p:grpSpPr>
                <a:xfrm>
                  <a:off x="1143000" y="1181100"/>
                  <a:ext cx="2790825" cy="2533650"/>
                  <a:chOff x="0" y="0"/>
                  <a:chExt cx="2790825" cy="2533650"/>
                </a:xfrm>
              </p:grpSpPr>
              <p:sp>
                <p:nvSpPr>
                  <p:cNvPr id="18" name="Rectangle 17"/>
                  <p:cNvSpPr/>
                  <p:nvPr/>
                </p:nvSpPr>
                <p:spPr>
                  <a:xfrm>
                    <a:off x="781050" y="514350"/>
                    <a:ext cx="1276350" cy="132397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p>
                </p:txBody>
              </p:sp>
              <p:cxnSp>
                <p:nvCxnSpPr>
                  <p:cNvPr id="19" name="Straight Arrow Connector 18"/>
                  <p:cNvCxnSpPr/>
                  <p:nvPr/>
                </p:nvCxnSpPr>
                <p:spPr>
                  <a:xfrm>
                    <a:off x="781050" y="0"/>
                    <a:ext cx="257175" cy="514350"/>
                  </a:xfrm>
                  <a:prstGeom prst="straightConnector1">
                    <a:avLst/>
                  </a:prstGeom>
                  <a:noFill/>
                  <a:ln w="6350" cap="flat" cmpd="sng" algn="ctr">
                    <a:solidFill>
                      <a:srgbClr val="5B9BD5"/>
                    </a:solidFill>
                    <a:prstDash val="solid"/>
                    <a:miter lim="800000"/>
                    <a:tailEnd type="triangle"/>
                  </a:ln>
                  <a:effectLst/>
                </p:spPr>
              </p:cxnSp>
              <p:cxnSp>
                <p:nvCxnSpPr>
                  <p:cNvPr id="20" name="Straight Arrow Connector 19"/>
                  <p:cNvCxnSpPr/>
                  <p:nvPr/>
                </p:nvCxnSpPr>
                <p:spPr>
                  <a:xfrm flipH="1">
                    <a:off x="1838325" y="0"/>
                    <a:ext cx="361950" cy="514350"/>
                  </a:xfrm>
                  <a:prstGeom prst="straightConnector1">
                    <a:avLst/>
                  </a:prstGeom>
                  <a:noFill/>
                  <a:ln w="6350" cap="flat" cmpd="sng" algn="ctr">
                    <a:solidFill>
                      <a:srgbClr val="5B9BD5"/>
                    </a:solidFill>
                    <a:prstDash val="solid"/>
                    <a:miter lim="800000"/>
                    <a:tailEnd type="triangle"/>
                  </a:ln>
                  <a:effectLst/>
                </p:spPr>
              </p:cxnSp>
              <p:cxnSp>
                <p:nvCxnSpPr>
                  <p:cNvPr id="21" name="Straight Arrow Connector 20"/>
                  <p:cNvCxnSpPr/>
                  <p:nvPr/>
                </p:nvCxnSpPr>
                <p:spPr>
                  <a:xfrm flipV="1">
                    <a:off x="0" y="1524000"/>
                    <a:ext cx="782955" cy="200025"/>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p:cNvCxnSpPr/>
                  <p:nvPr/>
                </p:nvCxnSpPr>
                <p:spPr>
                  <a:xfrm>
                    <a:off x="0" y="628650"/>
                    <a:ext cx="782955" cy="26670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p:cNvCxnSpPr/>
                  <p:nvPr/>
                </p:nvCxnSpPr>
                <p:spPr>
                  <a:xfrm flipV="1">
                    <a:off x="781050" y="1838325"/>
                    <a:ext cx="323850" cy="695325"/>
                  </a:xfrm>
                  <a:prstGeom prst="straightConnector1">
                    <a:avLst/>
                  </a:prstGeom>
                  <a:noFill/>
                  <a:ln w="6350" cap="flat" cmpd="sng" algn="ctr">
                    <a:solidFill>
                      <a:srgbClr val="5B9BD5"/>
                    </a:solidFill>
                    <a:prstDash val="solid"/>
                    <a:miter lim="800000"/>
                    <a:tailEnd type="triangle"/>
                  </a:ln>
                  <a:effectLst/>
                </p:spPr>
              </p:cxnSp>
              <p:cxnSp>
                <p:nvCxnSpPr>
                  <p:cNvPr id="24" name="Straight Arrow Connector 23"/>
                  <p:cNvCxnSpPr/>
                  <p:nvPr/>
                </p:nvCxnSpPr>
                <p:spPr>
                  <a:xfrm flipH="1" flipV="1">
                    <a:off x="1714500" y="1838325"/>
                    <a:ext cx="485775" cy="695325"/>
                  </a:xfrm>
                  <a:prstGeom prst="straightConnector1">
                    <a:avLst/>
                  </a:prstGeom>
                  <a:noFill/>
                  <a:ln w="6350" cap="flat" cmpd="sng" algn="ctr">
                    <a:solidFill>
                      <a:srgbClr val="5B9BD5"/>
                    </a:solidFill>
                    <a:prstDash val="solid"/>
                    <a:miter lim="800000"/>
                    <a:tailEnd type="triangle"/>
                  </a:ln>
                  <a:effectLst/>
                </p:spPr>
              </p:cxnSp>
              <p:cxnSp>
                <p:nvCxnSpPr>
                  <p:cNvPr id="25" name="Straight Arrow Connector 24"/>
                  <p:cNvCxnSpPr/>
                  <p:nvPr/>
                </p:nvCxnSpPr>
                <p:spPr>
                  <a:xfrm flipH="1" flipV="1">
                    <a:off x="2057400" y="1524000"/>
                    <a:ext cx="733425" cy="314325"/>
                  </a:xfrm>
                  <a:prstGeom prst="straightConnector1">
                    <a:avLst/>
                  </a:prstGeom>
                  <a:noFill/>
                  <a:ln w="6350" cap="flat" cmpd="sng" algn="ctr">
                    <a:solidFill>
                      <a:srgbClr val="5B9BD5"/>
                    </a:solidFill>
                    <a:prstDash val="solid"/>
                    <a:miter lim="800000"/>
                    <a:tailEnd type="triangle"/>
                  </a:ln>
                  <a:effectLst/>
                </p:spPr>
              </p:cxnSp>
              <p:cxnSp>
                <p:nvCxnSpPr>
                  <p:cNvPr id="26" name="Straight Arrow Connector 25"/>
                  <p:cNvCxnSpPr/>
                  <p:nvPr/>
                </p:nvCxnSpPr>
                <p:spPr>
                  <a:xfrm flipH="1">
                    <a:off x="2057400" y="628650"/>
                    <a:ext cx="733425" cy="219075"/>
                  </a:xfrm>
                  <a:prstGeom prst="straightConnector1">
                    <a:avLst/>
                  </a:prstGeom>
                  <a:noFill/>
                  <a:ln w="6350" cap="flat" cmpd="sng" algn="ctr">
                    <a:solidFill>
                      <a:srgbClr val="5B9BD5"/>
                    </a:solidFill>
                    <a:prstDash val="solid"/>
                    <a:miter lim="800000"/>
                    <a:tailEnd type="triangle"/>
                  </a:ln>
                  <a:effectLst/>
                </p:spPr>
              </p:cxnSp>
            </p:grpSp>
          </p:grpSp>
          <p:sp>
            <p:nvSpPr>
              <p:cNvPr id="15" name="Text Box 293"/>
              <p:cNvSpPr txBox="1"/>
              <p:nvPr/>
            </p:nvSpPr>
            <p:spPr>
              <a:xfrm>
                <a:off x="5353050" y="1524000"/>
                <a:ext cx="1853219" cy="1710690"/>
              </a:xfrm>
              <a:prstGeom prst="rect">
                <a:avLst/>
              </a:prstGeom>
              <a:solidFill>
                <a:sysClr val="window" lastClr="FFFFFF"/>
              </a:solidFill>
              <a:ln w="6350">
                <a:solidFill>
                  <a:srgbClr val="00B0F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V1:</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Ngoại hình, gia thế.</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V2:</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Thái độ trong buổi kén phò mãi.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Đánh giá về tính cách, con người.</a:t>
                </a:r>
              </a:p>
            </p:txBody>
          </p:sp>
        </p:grpSp>
        <p:cxnSp>
          <p:nvCxnSpPr>
            <p:cNvPr id="10" name="Straight Connector 9"/>
            <p:cNvCxnSpPr/>
            <p:nvPr/>
          </p:nvCxnSpPr>
          <p:spPr>
            <a:xfrm>
              <a:off x="2676525" y="295275"/>
              <a:ext cx="0" cy="885825"/>
            </a:xfrm>
            <a:prstGeom prst="line">
              <a:avLst/>
            </a:prstGeom>
            <a:noFill/>
            <a:ln w="6350" cap="flat" cmpd="sng" algn="ctr">
              <a:solidFill>
                <a:srgbClr val="5B9BD5"/>
              </a:solidFill>
              <a:prstDash val="solid"/>
              <a:miter lim="800000"/>
            </a:ln>
            <a:effectLst/>
          </p:spPr>
        </p:cxnSp>
        <p:cxnSp>
          <p:nvCxnSpPr>
            <p:cNvPr id="11" name="Straight Connector 10"/>
            <p:cNvCxnSpPr/>
            <p:nvPr/>
          </p:nvCxnSpPr>
          <p:spPr>
            <a:xfrm>
              <a:off x="2628900" y="3695700"/>
              <a:ext cx="0" cy="885825"/>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a:off x="247650" y="2457450"/>
              <a:ext cx="848360" cy="0"/>
            </a:xfrm>
            <a:prstGeom prst="line">
              <a:avLst/>
            </a:prstGeom>
            <a:noFill/>
            <a:ln w="6350" cap="flat" cmpd="sng" algn="ctr">
              <a:solidFill>
                <a:srgbClr val="5B9BD5"/>
              </a:solidFill>
              <a:prstDash val="solid"/>
              <a:miter lim="800000"/>
            </a:ln>
            <a:effectLst/>
          </p:spPr>
        </p:cxnSp>
        <p:cxnSp>
          <p:nvCxnSpPr>
            <p:cNvPr id="13" name="Straight Connector 12"/>
            <p:cNvCxnSpPr/>
            <p:nvPr/>
          </p:nvCxnSpPr>
          <p:spPr>
            <a:xfrm>
              <a:off x="3924300" y="2457450"/>
              <a:ext cx="885825" cy="0"/>
            </a:xfrm>
            <a:prstGeom prst="line">
              <a:avLst/>
            </a:prstGeom>
            <a:noFill/>
            <a:ln w="6350" cap="flat" cmpd="sng" algn="ctr">
              <a:solidFill>
                <a:srgbClr val="5B9BD5"/>
              </a:solidFill>
              <a:prstDash val="solid"/>
              <a:miter lim="800000"/>
            </a:ln>
            <a:effectLst/>
          </p:spPr>
        </p:cxnSp>
      </p:grpSp>
      <p:sp>
        <p:nvSpPr>
          <p:cNvPr id="3" name="TextBox 2">
            <a:extLst>
              <a:ext uri="{FF2B5EF4-FFF2-40B4-BE49-F238E27FC236}">
                <a16:creationId xmlns:a16="http://schemas.microsoft.com/office/drawing/2014/main" id="{7DA6A680-CDDC-4BC3-A0BE-1C0754AEA2DB}"/>
              </a:ext>
            </a:extLst>
          </p:cNvPr>
          <p:cNvSpPr txBox="1"/>
          <p:nvPr/>
        </p:nvSpPr>
        <p:spPr>
          <a:xfrm>
            <a:off x="918485" y="268847"/>
            <a:ext cx="5769528" cy="646331"/>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a:ln/>
                <a:solidFill>
                  <a:srgbClr val="C00000"/>
                </a:solidFill>
                <a:latin typeface="Lucida Calligraphy" panose="03010101010101010101" pitchFamily="66" charset="0"/>
              </a:rPr>
              <a:t>a. Nhân vật công chúa</a:t>
            </a:r>
          </a:p>
        </p:txBody>
      </p:sp>
    </p:spTree>
    <p:extLst>
      <p:ext uri="{BB962C8B-B14F-4D97-AF65-F5344CB8AC3E}">
        <p14:creationId xmlns:p14="http://schemas.microsoft.com/office/powerpoint/2010/main" val="30254167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6314" y="587829"/>
            <a:ext cx="11299371" cy="6270171"/>
          </a:xfrm>
          <a:prstGeom prst="rect">
            <a:avLst/>
          </a:prstGeom>
        </p:spPr>
      </p:pic>
    </p:spTree>
    <p:extLst>
      <p:ext uri="{BB962C8B-B14F-4D97-AF65-F5344CB8AC3E}">
        <p14:creationId xmlns:p14="http://schemas.microsoft.com/office/powerpoint/2010/main" val="6572818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75783" y="1458143"/>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800" b="1" i="1" u="none" strike="noStrike" kern="0" cap="none" spc="0" normalizeH="0" baseline="0" noProof="0">
                <a:ln>
                  <a:noFill/>
                </a:ln>
                <a:solidFill>
                  <a:srgbClr val="FF0000"/>
                </a:solidFill>
                <a:effectLst/>
                <a:uLnTx/>
                <a:uFillTx/>
                <a:latin typeface="Times New Roman"/>
                <a:ea typeface="Times New Roman"/>
                <a:cs typeface="Times New Roman"/>
                <a:sym typeface="Wingdings" panose="05000000000000000000" pitchFamily="2" charset="2"/>
              </a:rPr>
              <a:t>*</a:t>
            </a:r>
            <a:r>
              <a:rPr kumimoji="0" lang="en-US" sz="2800" b="1" i="1" u="none" strike="noStrike" kern="0" cap="none" spc="0" normalizeH="0" noProof="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vi-VN" sz="2800" b="1" i="1" u="none" strike="noStrike" kern="0" cap="none" spc="0" normalizeH="0" baseline="0" noProof="0">
                <a:ln>
                  <a:noFill/>
                </a:ln>
                <a:solidFill>
                  <a:srgbClr val="FF0000"/>
                </a:solidFill>
                <a:effectLst/>
                <a:uLnTx/>
                <a:uFillTx/>
                <a:latin typeface="Times New Roman"/>
                <a:ea typeface="Times New Roman"/>
                <a:cs typeface="Times New Roman"/>
                <a:sym typeface="Wingdings" panose="05000000000000000000" pitchFamily="2" charset="2"/>
              </a:rPr>
              <a:t>Xuất </a:t>
            </a: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thân, ngoại hình </a:t>
            </a:r>
            <a:endPar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18" name="TextBox 17"/>
          <p:cNvSpPr txBox="1"/>
          <p:nvPr/>
        </p:nvSpPr>
        <p:spPr>
          <a:xfrm>
            <a:off x="595317" y="2078424"/>
            <a:ext cx="10290397"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Con gái duy nhất của vua, được chiều chuộng, sống giàu sang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Nhan sắc xinh đẹp tuyệt trần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475783" y="3151526"/>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lang="en-US" sz="2800" b="1" i="1" kern="0">
                <a:solidFill>
                  <a:srgbClr val="FF0000"/>
                </a:solidFill>
                <a:latin typeface="Times New Roman"/>
                <a:ea typeface="Times New Roman"/>
                <a:cs typeface="Times New Roman"/>
                <a:sym typeface="Wingdings" panose="05000000000000000000" pitchFamily="2" charset="2"/>
              </a:rPr>
              <a:t>* </a:t>
            </a:r>
            <a:r>
              <a:rPr kumimoji="0" lang="vi-VN" sz="2800" b="1" i="1" u="none" strike="noStrike" kern="0" cap="none" spc="0" normalizeH="0" baseline="0" noProof="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Đặc điểm tính cách, hành động</a:t>
            </a:r>
            <a:endPar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20" name="Google Shape;2150;p93"/>
          <p:cNvSpPr/>
          <p:nvPr/>
        </p:nvSpPr>
        <p:spPr>
          <a:xfrm>
            <a:off x="466471" y="3868534"/>
            <a:ext cx="9867700" cy="95406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i="1" kern="0" dirty="0">
                <a:solidFill>
                  <a:srgbClr val="000000"/>
                </a:solidFill>
                <a:latin typeface="Times New Roman"/>
                <a:ea typeface="Times New Roman"/>
                <a:cs typeface="Times New Roman"/>
                <a:sym typeface="Times New Roman"/>
              </a:rPr>
              <a:t>-</a:t>
            </a:r>
            <a:r>
              <a:rPr kumimoji="0" lang="vi-VN" sz="2800" b="1" i="1"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Tình</a:t>
            </a:r>
            <a:r>
              <a:rPr kumimoji="0" lang="en-US" sz="2800" b="1" i="1"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huống</a:t>
            </a:r>
            <a:r>
              <a:rPr kumimoji="0" lang="en-US" sz="2800" b="1" i="1"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truyện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nhà vua mời các chàng trai khắp các nước đến dự tiệc linh đình để </a:t>
            </a: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chọn phò mã.</a:t>
            </a:r>
            <a:endParaRPr kumimoji="0"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21" name="Google Shape;2150;p93"/>
          <p:cNvSpPr/>
          <p:nvPr/>
        </p:nvSpPr>
        <p:spPr>
          <a:xfrm>
            <a:off x="475783" y="5116296"/>
            <a:ext cx="9867700"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800" b="1" i="1" kern="0" dirty="0">
                <a:solidFill>
                  <a:srgbClr val="000000"/>
                </a:solidFill>
                <a:latin typeface="Times New Roman"/>
                <a:ea typeface="Times New Roman"/>
                <a:cs typeface="Times New Roman"/>
                <a:sym typeface="Times New Roman"/>
              </a:rPr>
              <a:t>-</a:t>
            </a:r>
            <a:r>
              <a:rPr kumimoji="0" lang="vi-VN" sz="2800" b="1" i="1"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r>
              <a:rPr kumimoji="0" lang="vi-VN" sz="2800" b="1" i="1"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Tính cách, hành động:</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800" kern="0" dirty="0">
                <a:solidFill>
                  <a:srgbClr val="000000"/>
                </a:solidFill>
                <a:latin typeface="Times New Roman"/>
                <a:ea typeface="Times New Roman"/>
                <a:cs typeface="Times New Roman"/>
                <a:sym typeface="Times New Roman"/>
              </a:rPr>
              <a:t>+</a:t>
            </a:r>
            <a:r>
              <a:rPr kumimoji="0" lang="vi-VN" sz="2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Từ chối mọi chàng trai đến cầu hôn</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800" kern="0" dirty="0">
                <a:solidFill>
                  <a:prstClr val="black"/>
                </a:solidFill>
                <a:latin typeface="Times New Roman"/>
                <a:ea typeface="Times New Roman"/>
                <a:cs typeface="Times New Roman"/>
                <a:sym typeface="Times New Roman"/>
              </a:rPr>
              <a:t>+</a:t>
            </a:r>
            <a:r>
              <a:rPr kumimoji="0" lang="vi-VN" sz="2800" b="0" i="0" u="none" strike="noStrike" kern="0" cap="none" spc="0" normalizeH="0" baseline="0" noProof="0">
                <a:ln>
                  <a:noFill/>
                </a:ln>
                <a:solidFill>
                  <a:prstClr val="black"/>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Chế giễu, nhạo báng, mải mai ngoại hình của họ</a:t>
            </a:r>
            <a:endParaRPr kumimoji="0"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24" name="Google Shape;2251;p98"/>
          <p:cNvPicPr preferRelativeResize="0"/>
          <p:nvPr/>
        </p:nvPicPr>
        <p:blipFill rotWithShape="1">
          <a:blip r:embed="rId3">
            <a:alphaModFix/>
          </a:blip>
          <a:srcRect/>
          <a:stretch/>
        </p:blipFill>
        <p:spPr>
          <a:xfrm>
            <a:off x="7853761" y="113985"/>
            <a:ext cx="2004637" cy="1944891"/>
          </a:xfrm>
          <a:prstGeom prst="ellipse">
            <a:avLst/>
          </a:prstGeom>
          <a:ln>
            <a:noFill/>
          </a:ln>
          <a:effectLst>
            <a:softEdge rad="112500"/>
          </a:effectLst>
        </p:spPr>
      </p:pic>
      <p:pic>
        <p:nvPicPr>
          <p:cNvPr id="25" name="Google Shape;2268;p99"/>
          <p:cNvPicPr preferRelativeResize="0"/>
          <p:nvPr/>
        </p:nvPicPr>
        <p:blipFill rotWithShape="1">
          <a:blip r:embed="rId4">
            <a:alphaModFix/>
          </a:blip>
          <a:srcRect/>
          <a:stretch/>
        </p:blipFill>
        <p:spPr>
          <a:xfrm>
            <a:off x="9900489" y="138701"/>
            <a:ext cx="1970450" cy="1920175"/>
          </a:xfrm>
          <a:prstGeom prst="ellipse">
            <a:avLst/>
          </a:prstGeom>
          <a:ln>
            <a:noFill/>
          </a:ln>
          <a:effectLst>
            <a:softEdge rad="112500"/>
          </a:effectLst>
        </p:spPr>
      </p:pic>
    </p:spTree>
    <p:extLst>
      <p:ext uri="{BB962C8B-B14F-4D97-AF65-F5344CB8AC3E}">
        <p14:creationId xmlns:p14="http://schemas.microsoft.com/office/powerpoint/2010/main" val="2727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75783" y="1458143"/>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Sự</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giễu</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cợt</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của</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cô</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đối</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với</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các</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chàng</a:t>
            </a:r>
            <a:r>
              <a:rPr kumimoji="0" lang="en-US" sz="2800" b="1" i="0" u="none" strike="noStrike" kern="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2800" b="1" i="0" u="none" strike="noStrike" kern="0" cap="none" spc="0" normalizeH="0" baseline="0" noProof="0" dirty="0" err="1">
                <a:ln>
                  <a:noFill/>
                </a:ln>
                <a:solidFill>
                  <a:prstClr val="black"/>
                </a:solidFill>
                <a:effectLst/>
                <a:uLnTx/>
                <a:uFillTx/>
                <a:latin typeface="Times New Roman"/>
                <a:ea typeface="Times New Roman"/>
                <a:cs typeface="Times New Roman"/>
                <a:sym typeface="Wingdings" panose="05000000000000000000" pitchFamily="2" charset="2"/>
              </a:rPr>
              <a:t>trai</a:t>
            </a:r>
            <a:endPar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2151;p93"/>
          <p:cNvSpPr/>
          <p:nvPr/>
        </p:nvSpPr>
        <p:spPr>
          <a:xfrm>
            <a:off x="475783" y="2355409"/>
            <a:ext cx="1506505" cy="2518094"/>
          </a:xfrm>
          <a:prstGeom prst="round2SameRect">
            <a:avLst>
              <a:gd name="adj1" fmla="val 16667"/>
              <a:gd name="adj2" fmla="val 0"/>
            </a:avLst>
          </a:prstGeom>
          <a:solidFill>
            <a:schemeClr val="accent5">
              <a:lumMod val="20000"/>
              <a:lumOff val="8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Người</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thì</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nàng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cho</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là</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quá</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mập</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đặt</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tên</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là</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thùng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tô-nô</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2" name="Google Shape;2152;p93"/>
          <p:cNvSpPr/>
          <p:nvPr/>
        </p:nvSpPr>
        <p:spPr>
          <a:xfrm>
            <a:off x="2107473" y="2355409"/>
            <a:ext cx="1506505" cy="2518094"/>
          </a:xfrm>
          <a:prstGeom prst="round2SameRect">
            <a:avLst>
              <a:gd name="adj1" fmla="val 16667"/>
              <a:gd name="adj2" fmla="val 0"/>
            </a:avLst>
          </a:prstGeom>
          <a:solidFill>
            <a:schemeClr val="accent2">
              <a:lumMod val="60000"/>
              <a:lumOff val="4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Người</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mảnh</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khảnh</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thì</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nàng</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nói</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mảnh</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khảnh</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thế</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thì</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gió</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thổi</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bay”.</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3" name="Google Shape;2153;p93"/>
          <p:cNvSpPr/>
          <p:nvPr/>
        </p:nvSpPr>
        <p:spPr>
          <a:xfrm>
            <a:off x="3739163" y="2355409"/>
            <a:ext cx="1506505" cy="2518094"/>
          </a:xfrm>
          <a:prstGeom prst="round2SameRect">
            <a:avLst>
              <a:gd name="adj1" fmla="val 16667"/>
              <a:gd name="adj2" fmla="val 0"/>
            </a:avLst>
          </a:prstGeom>
          <a:solidFill>
            <a:schemeClr val="accent3">
              <a:lumMod val="60000"/>
              <a:lumOff val="40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Người</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lùn</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thì</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nàng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chê</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lùn</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lại</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mập</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thì</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vụng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về</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lắm</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4" name="Google Shape;2154;p93"/>
          <p:cNvSpPr/>
          <p:nvPr/>
        </p:nvSpPr>
        <p:spPr>
          <a:xfrm>
            <a:off x="5370853" y="2355409"/>
            <a:ext cx="1506505" cy="2518094"/>
          </a:xfrm>
          <a:prstGeom prst="round2SameRect">
            <a:avLst>
              <a:gd name="adj1" fmla="val 16667"/>
              <a:gd name="adj2" fmla="val 0"/>
            </a:avLst>
          </a:prstGeom>
          <a:solidFill>
            <a:schemeClr val="accent5">
              <a:lumMod val="75000"/>
            </a:schemeClr>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Người</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xanh</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xao</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bị</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nàng</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đặt</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tên</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là</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nhợt</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nhạt</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như</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chết</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000" b="0" i="1"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đuối</a:t>
            </a:r>
            <a:r>
              <a:rPr kumimoji="0" lang="en-US" sz="20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5" name="Google Shape;2155;p93"/>
          <p:cNvSpPr/>
          <p:nvPr/>
        </p:nvSpPr>
        <p:spPr>
          <a:xfrm>
            <a:off x="7002543" y="2355409"/>
            <a:ext cx="1506505" cy="2518094"/>
          </a:xfrm>
          <a:prstGeom prst="round2SameRect">
            <a:avLst>
              <a:gd name="adj1" fmla="val 16667"/>
              <a:gd name="adj2" fmla="val 0"/>
            </a:avLst>
          </a:prstGeom>
          <a:solidFill>
            <a:srgbClr val="FFFF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Người</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mặt</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đỏ</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như</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gấc</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nàng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gọi</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Xung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đồng</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đỏ</a:t>
            </a:r>
            <a:r>
              <a:rPr kumimoji="0" lang="en-US" sz="24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6" name="Google Shape;2156;p93"/>
          <p:cNvSpPr/>
          <p:nvPr/>
        </p:nvSpPr>
        <p:spPr>
          <a:xfrm>
            <a:off x="8634233" y="2355409"/>
            <a:ext cx="1506505" cy="2518094"/>
          </a:xfrm>
          <a:prstGeom prst="round2SameRect">
            <a:avLst>
              <a:gd name="adj1" fmla="val 16667"/>
              <a:gd name="adj2" fmla="val 0"/>
            </a:avLst>
          </a:prstGeom>
          <a:solidFill>
            <a:srgbClr val="FFCCCC"/>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Người</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đứng</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dáng</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hơi</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cong</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nàng</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chê</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cây</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non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sấy</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lò</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cong</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100" b="0" i="1"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cớn</a:t>
            </a:r>
            <a:r>
              <a:rPr kumimoji="0" lang="en-US" sz="2100" b="0" i="1"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sz="21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2" name="Google Shape;2157;p93"/>
          <p:cNvSpPr/>
          <p:nvPr/>
        </p:nvSpPr>
        <p:spPr>
          <a:xfrm>
            <a:off x="10265925" y="2355409"/>
            <a:ext cx="1506505" cy="2518094"/>
          </a:xfrm>
          <a:prstGeom prst="round2SameRect">
            <a:avLst>
              <a:gd name="adj1" fmla="val 16667"/>
              <a:gd name="adj2" fmla="val 0"/>
            </a:avLst>
          </a:prstGeom>
          <a:solidFill>
            <a:srgbClr val="00808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Người</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có</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cái</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cằm</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hơi</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cong</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chẳng</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khác</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gì</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chim</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chích</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chòe</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nàng</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khiến</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người</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đó</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bị</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gọi</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là</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Vua</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chích</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 </a:t>
            </a:r>
            <a:r>
              <a:rPr kumimoji="0" lang="en-US" sz="1800" b="0" i="1" u="none" strike="noStrike" kern="0" cap="none" spc="0" normalizeH="0" baseline="0" noProof="0" dirty="0" err="1">
                <a:ln>
                  <a:noFill/>
                </a:ln>
                <a:solidFill>
                  <a:prstClr val="white"/>
                </a:solidFill>
                <a:effectLst/>
                <a:uLnTx/>
                <a:uFillTx/>
                <a:latin typeface="Times New Roman"/>
                <a:ea typeface="Times New Roman"/>
                <a:cs typeface="Times New Roman"/>
                <a:sym typeface="Times New Roman"/>
              </a:rPr>
              <a:t>chòe</a:t>
            </a:r>
            <a:r>
              <a:rPr kumimoji="0" lang="en-US" sz="1800" b="0" i="1"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a:t>
            </a:r>
            <a:endParaRPr kumimoji="0" sz="16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endParaRPr>
          </a:p>
        </p:txBody>
      </p:sp>
      <p:grpSp>
        <p:nvGrpSpPr>
          <p:cNvPr id="23" name="Group 22"/>
          <p:cNvGrpSpPr/>
          <p:nvPr/>
        </p:nvGrpSpPr>
        <p:grpSpPr>
          <a:xfrm>
            <a:off x="1229035" y="5316513"/>
            <a:ext cx="9621833" cy="1083737"/>
            <a:chOff x="383166" y="1481172"/>
            <a:chExt cx="5364330" cy="944640"/>
          </a:xfrm>
          <a:solidFill>
            <a:schemeClr val="accent6">
              <a:lumMod val="20000"/>
              <a:lumOff val="80000"/>
            </a:schemeClr>
          </a:solidFill>
        </p:grpSpPr>
        <p:sp>
          <p:nvSpPr>
            <p:cNvPr id="26" name="Rounded Rectangle 2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7"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NGƯỜI KIÊU NGẠO, KÊNH KIỆU, COI THƯỜNG NGƯỜI KHÁC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4916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rot="291483">
            <a:off x="-431973" y="-753089"/>
            <a:ext cx="12859522" cy="8787783"/>
          </a:xfrm>
          <a:prstGeom prst="cloud">
            <a:avLst/>
          </a:prstGeom>
          <a:solidFill>
            <a:schemeClr val="bg1"/>
          </a:solidFill>
          <a:ln w="28575">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Google Shape;2233;p97"/>
          <p:cNvPicPr preferRelativeResize="0"/>
          <p:nvPr/>
        </p:nvPicPr>
        <p:blipFill rotWithShape="1">
          <a:blip r:embed="rId3">
            <a:alphaModFix/>
          </a:blip>
          <a:srcRect/>
          <a:stretch/>
        </p:blipFill>
        <p:spPr>
          <a:xfrm rot="21370583">
            <a:off x="8518663" y="1661575"/>
            <a:ext cx="2569577" cy="3288030"/>
          </a:xfrm>
          <a:prstGeom prst="rect">
            <a:avLst/>
          </a:prstGeom>
          <a:noFill/>
          <a:ln>
            <a:noFill/>
          </a:ln>
          <a:effectLst>
            <a:outerShdw blurRad="107950" dist="12700" dir="5400000" algn="ctr">
              <a:srgbClr val="000000"/>
            </a:outerShdw>
          </a:effectLst>
        </p:spPr>
      </p:pic>
      <p:pic>
        <p:nvPicPr>
          <p:cNvPr id="2" name="Picture 1"/>
          <p:cNvPicPr>
            <a:picLocks noChangeAspect="1"/>
          </p:cNvPicPr>
          <p:nvPr/>
        </p:nvPicPr>
        <p:blipFill>
          <a:blip r:embed="rId4"/>
          <a:stretch>
            <a:fillRect/>
          </a:stretch>
        </p:blipFill>
        <p:spPr>
          <a:xfrm>
            <a:off x="1249679" y="2127002"/>
            <a:ext cx="5996810" cy="1294704"/>
          </a:xfrm>
          <a:prstGeom prst="rect">
            <a:avLst/>
          </a:prstGeom>
        </p:spPr>
      </p:pic>
      <p:sp>
        <p:nvSpPr>
          <p:cNvPr id="26" name="TextBox 25"/>
          <p:cNvSpPr txBox="1"/>
          <p:nvPr/>
        </p:nvSpPr>
        <p:spPr>
          <a:xfrm>
            <a:off x="1095448" y="3421706"/>
            <a:ext cx="7789704" cy="203132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là người đưa ra sự trừng phạt cho công chúa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Những hình phạt mà công chúa phải trải qua</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 Những hình phạt đó có ý nghĩa như thế nào</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298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344" y="0"/>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175626" y="548749"/>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lang="en-US" sz="2800" b="1" i="1" kern="0">
                <a:solidFill>
                  <a:srgbClr val="FF0000"/>
                </a:solidFill>
                <a:latin typeface="Times New Roman"/>
                <a:ea typeface="Times New Roman"/>
                <a:cs typeface="Times New Roman"/>
                <a:sym typeface="Wingdings" panose="05000000000000000000" pitchFamily="2" charset="2"/>
              </a:rPr>
              <a:t>*</a:t>
            </a:r>
            <a:r>
              <a:rPr kumimoji="0" lang="vi-VN" sz="2800" b="1" i="1" u="none" strike="noStrike" kern="0" cap="none" spc="0" normalizeH="0" baseline="0" noProof="0">
                <a:ln>
                  <a:noFill/>
                </a:ln>
                <a:solidFill>
                  <a:srgbClr val="FF0000"/>
                </a:solidFill>
                <a:effectLst/>
                <a:uLnTx/>
                <a:uFillTx/>
                <a:latin typeface="Times New Roman"/>
                <a:ea typeface="Times New Roman"/>
                <a:cs typeface="Times New Roman"/>
                <a:sym typeface="Wingdings" panose="05000000000000000000" pitchFamily="2" charset="2"/>
              </a:rPr>
              <a:t> </a:t>
            </a: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Sự trừng phạt và những thử thách đối với công chúa</a:t>
            </a:r>
            <a:endPar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grpSp>
        <p:nvGrpSpPr>
          <p:cNvPr id="7" name="Group 6"/>
          <p:cNvGrpSpPr/>
          <p:nvPr/>
        </p:nvGrpSpPr>
        <p:grpSpPr>
          <a:xfrm>
            <a:off x="1813189" y="1259236"/>
            <a:ext cx="8283388" cy="728230"/>
            <a:chOff x="383166" y="1481172"/>
            <a:chExt cx="5364330" cy="944640"/>
          </a:xfrm>
          <a:solidFill>
            <a:schemeClr val="accent3">
              <a:lumMod val="75000"/>
            </a:schemeClr>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NHỮNG THỬ THÁCH ĐỐI VỚI CÔNG CHÚA</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0" name="Rectangle 9"/>
          <p:cNvSpPr/>
          <p:nvPr/>
        </p:nvSpPr>
        <p:spPr>
          <a:xfrm>
            <a:off x="713273" y="2571323"/>
            <a:ext cx="3669558" cy="1715355"/>
          </a:xfrm>
          <a:prstGeom prst="rect">
            <a:avLst/>
          </a:prstGeom>
          <a:ln>
            <a:solidFill>
              <a:schemeClr val="accent4">
                <a:lumMod val="60000"/>
                <a:lumOff val="40000"/>
              </a:schemeClr>
            </a:solidFill>
          </a:ln>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4721950" y="2571324"/>
            <a:ext cx="3215386" cy="1878318"/>
          </a:xfrm>
          <a:prstGeom prst="rect">
            <a:avLst/>
          </a:prstGeom>
          <a:ln>
            <a:solidFill>
              <a:schemeClr val="accent4">
                <a:lumMod val="60000"/>
                <a:lumOff val="40000"/>
              </a:schemeClr>
            </a:solidFill>
          </a:ln>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8275588" y="2571323"/>
            <a:ext cx="3560241" cy="2031499"/>
          </a:xfrm>
          <a:prstGeom prst="rect">
            <a:avLst/>
          </a:prstGeom>
          <a:ln>
            <a:solidFill>
              <a:schemeClr val="accent4">
                <a:lumMod val="60000"/>
                <a:lumOff val="40000"/>
              </a:schemeClr>
            </a:solidFill>
          </a:ln>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7" name="TextBox 16"/>
          <p:cNvSpPr txBox="1"/>
          <p:nvPr/>
        </p:nvSpPr>
        <p:spPr>
          <a:xfrm>
            <a:off x="4721083" y="2633759"/>
            <a:ext cx="321625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 nhiều công việc mưu sinh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bếp, đan sọt, dệt vải...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8367736" y="2660342"/>
            <a:ext cx="32782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Chịu sự nhạo báng của người khác</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Straight Arrow Connector 18"/>
          <p:cNvCxnSpPr>
            <a:stCxn id="8" idx="2"/>
          </p:cNvCxnSpPr>
          <p:nvPr/>
        </p:nvCxnSpPr>
        <p:spPr>
          <a:xfrm flipH="1">
            <a:off x="2391413" y="1987466"/>
            <a:ext cx="3563470" cy="58385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5954883" y="1987466"/>
            <a:ext cx="0" cy="58385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8" idx="2"/>
            <a:endCxn id="15" idx="0"/>
          </p:cNvCxnSpPr>
          <p:nvPr/>
        </p:nvCxnSpPr>
        <p:spPr>
          <a:xfrm>
            <a:off x="5954883" y="1987466"/>
            <a:ext cx="4100826" cy="58385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DC3D29-90AB-4AA7-8B74-6D99A309D65E}"/>
              </a:ext>
            </a:extLst>
          </p:cNvPr>
          <p:cNvPicPr>
            <a:picLocks noChangeAspect="1"/>
          </p:cNvPicPr>
          <p:nvPr/>
        </p:nvPicPr>
        <p:blipFill>
          <a:blip r:embed="rId3"/>
          <a:stretch>
            <a:fillRect/>
          </a:stretch>
        </p:blipFill>
        <p:spPr>
          <a:xfrm>
            <a:off x="828326" y="3821987"/>
            <a:ext cx="3053133" cy="3320309"/>
          </a:xfrm>
          <a:prstGeom prst="rect">
            <a:avLst/>
          </a:prstGeom>
        </p:spPr>
      </p:pic>
      <p:sp>
        <p:nvSpPr>
          <p:cNvPr id="16" name="TextBox 15"/>
          <p:cNvSpPr txBox="1"/>
          <p:nvPr/>
        </p:nvSpPr>
        <p:spPr>
          <a:xfrm>
            <a:off x="713273" y="2633759"/>
            <a:ext cx="376170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Đối diện với cuộc sống nghèo đói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túp lều nhỏ xíu,  bữa cơm đạm bạc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2738CFF-CFB7-424F-82FE-35E543A16B63}"/>
              </a:ext>
            </a:extLst>
          </p:cNvPr>
          <p:cNvPicPr>
            <a:picLocks noChangeAspect="1"/>
          </p:cNvPicPr>
          <p:nvPr/>
        </p:nvPicPr>
        <p:blipFill>
          <a:blip r:embed="rId4"/>
          <a:stretch>
            <a:fillRect/>
          </a:stretch>
        </p:blipFill>
        <p:spPr>
          <a:xfrm>
            <a:off x="5077556" y="4343908"/>
            <a:ext cx="2249214" cy="2591148"/>
          </a:xfrm>
          <a:prstGeom prst="rect">
            <a:avLst/>
          </a:prstGeom>
        </p:spPr>
      </p:pic>
      <p:pic>
        <p:nvPicPr>
          <p:cNvPr id="12" name="Picture 11">
            <a:extLst>
              <a:ext uri="{FF2B5EF4-FFF2-40B4-BE49-F238E27FC236}">
                <a16:creationId xmlns:a16="http://schemas.microsoft.com/office/drawing/2014/main" id="{717DFED8-9C2B-45CF-991A-190B7F6CDDB7}"/>
              </a:ext>
            </a:extLst>
          </p:cNvPr>
          <p:cNvPicPr>
            <a:picLocks noChangeAspect="1"/>
          </p:cNvPicPr>
          <p:nvPr/>
        </p:nvPicPr>
        <p:blipFill>
          <a:blip r:embed="rId5"/>
          <a:stretch>
            <a:fillRect/>
          </a:stretch>
        </p:blipFill>
        <p:spPr>
          <a:xfrm>
            <a:off x="7978902" y="3486975"/>
            <a:ext cx="3616545" cy="4223577"/>
          </a:xfrm>
          <a:prstGeom prst="rect">
            <a:avLst/>
          </a:prstGeom>
        </p:spPr>
      </p:pic>
    </p:spTree>
    <p:extLst>
      <p:ext uri="{BB962C8B-B14F-4D97-AF65-F5344CB8AC3E}">
        <p14:creationId xmlns:p14="http://schemas.microsoft.com/office/powerpoint/2010/main" val="25083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571145"/>
            <a:ext cx="7608711" cy="3669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03" y="2228758"/>
            <a:ext cx="5698996" cy="1200329"/>
          </a:xfrm>
          <a:prstGeom prst="rect">
            <a:avLst/>
          </a:prstGeom>
        </p:spPr>
        <p:txBody>
          <a:bodyPr wrap="none" lIns="91310" tIns="45718" rIns="91310" bIns="45718">
            <a:spAutoFit/>
          </a:bodyPr>
          <a:lstStyle/>
          <a:p>
            <a:pPr lvl="0"/>
            <a:r>
              <a:rPr lang="en-US" sz="7200" b="1"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4095016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778091" y="1366260"/>
            <a:ext cx="8954691"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c. Sự trừng phạt và những thử thách đối với công chúa</a:t>
            </a:r>
            <a:endPar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22" name="Google Shape;2267;p99"/>
          <p:cNvSpPr/>
          <p:nvPr/>
        </p:nvSpPr>
        <p:spPr>
          <a:xfrm>
            <a:off x="778093" y="5648666"/>
            <a:ext cx="6240810"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Thể</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hiện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tình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yêu</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sự</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quan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tâm</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của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người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cha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dành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cho</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con</a:t>
            </a:r>
            <a:endParaRPr kumimoji="0"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endParaRPr kumimoji="0"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grpSp>
        <p:nvGrpSpPr>
          <p:cNvPr id="23" name="Group 22"/>
          <p:cNvGrpSpPr/>
          <p:nvPr/>
        </p:nvGrpSpPr>
        <p:grpSpPr>
          <a:xfrm>
            <a:off x="835989" y="2006448"/>
            <a:ext cx="10552844" cy="759111"/>
            <a:chOff x="383166" y="1481173"/>
            <a:chExt cx="5364330" cy="944640"/>
          </a:xfrm>
          <a:solidFill>
            <a:schemeClr val="accent6">
              <a:lumMod val="20000"/>
              <a:lumOff val="80000"/>
            </a:schemeClr>
          </a:solidFill>
        </p:grpSpPr>
        <p:sp>
          <p:nvSpPr>
            <p:cNvPr id="24" name="Rounded Rectangle 23"/>
            <p:cNvSpPr/>
            <p:nvPr/>
          </p:nvSpPr>
          <p:spPr>
            <a:xfrm>
              <a:off x="383166" y="1481173"/>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Ý NGHĨA CỦA SỰ TRỪNG PHẠT VÀ NHỮNG THỬ THÁCH</a:t>
              </a:r>
            </a:p>
          </p:txBody>
        </p:sp>
      </p:grpSp>
      <p:sp>
        <p:nvSpPr>
          <p:cNvPr id="26" name="Rectangle 25"/>
          <p:cNvSpPr/>
          <p:nvPr/>
        </p:nvSpPr>
        <p:spPr>
          <a:xfrm>
            <a:off x="778092" y="2919279"/>
            <a:ext cx="624081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Mô</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típ</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quen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thuộc</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trong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truyện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cổ</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tích</a:t>
            </a:r>
            <a:endPar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27" name="Rectangle 26"/>
          <p:cNvSpPr/>
          <p:nvPr/>
        </p:nvSpPr>
        <p:spPr>
          <a:xfrm>
            <a:off x="778092" y="3673933"/>
            <a:ext cx="624081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Trừng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phạt</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tính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kiêu</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căng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ngông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cuồng</a:t>
            </a:r>
            <a:endPar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28" name="Rectangle 27"/>
          <p:cNvSpPr/>
          <p:nvPr/>
        </p:nvSpPr>
        <p:spPr>
          <a:xfrm>
            <a:off x="778091" y="4445856"/>
            <a:ext cx="624081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Giúp</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công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chúa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nhận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ra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những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điều</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sai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trái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của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mình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mà</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biết</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sửa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sai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653" y="2962269"/>
            <a:ext cx="3349683" cy="33224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917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846" y="174661"/>
            <a:ext cx="6043642" cy="854080"/>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lvl="0">
              <a:lnSpc>
                <a:spcPct val="150000"/>
              </a:lnSpc>
            </a:pPr>
            <a:r>
              <a:rPr lang="fr-FR" sz="3600" b="1" kern="100">
                <a:ln/>
                <a:solidFill>
                  <a:srgbClr val="C00000"/>
                </a:solidFill>
                <a:latin typeface="Viner Hand ITC" panose="03070502030502020203" pitchFamily="66" charset="0"/>
                <a:ea typeface="SimSun" panose="02010600030101010101" pitchFamily="2" charset="-122"/>
              </a:rPr>
              <a:t>b. Nhân vật vua chích chòe</a:t>
            </a:r>
          </a:p>
        </p:txBody>
      </p:sp>
      <p:pic>
        <p:nvPicPr>
          <p:cNvPr id="4" name="Picture 3"/>
          <p:cNvPicPr>
            <a:picLocks noChangeAspect="1"/>
          </p:cNvPicPr>
          <p:nvPr/>
        </p:nvPicPr>
        <p:blipFill>
          <a:blip r:embed="rId3"/>
          <a:stretch>
            <a:fillRect/>
          </a:stretch>
        </p:blipFill>
        <p:spPr>
          <a:xfrm>
            <a:off x="4675601" y="751854"/>
            <a:ext cx="6309907" cy="562709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804" b="89542" l="73146" r="100000"/>
                    </a14:imgEffect>
                  </a14:imgLayer>
                </a14:imgProps>
              </a:ext>
            </a:extLst>
          </a:blip>
          <a:stretch>
            <a:fillRect/>
          </a:stretch>
        </p:blipFill>
        <p:spPr>
          <a:xfrm>
            <a:off x="-6828048" y="0"/>
            <a:ext cx="10402274" cy="6378950"/>
          </a:xfrm>
          <a:prstGeom prst="rect">
            <a:avLst/>
          </a:prstGeom>
        </p:spPr>
      </p:pic>
    </p:spTree>
    <p:extLst>
      <p:ext uri="{BB962C8B-B14F-4D97-AF65-F5344CB8AC3E}">
        <p14:creationId xmlns:p14="http://schemas.microsoft.com/office/powerpoint/2010/main" val="1264888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283;p100"/>
          <p:cNvPicPr preferRelativeResize="0"/>
          <p:nvPr/>
        </p:nvPicPr>
        <p:blipFill rotWithShape="1">
          <a:blip r:embed="rId3">
            <a:alphaModFix/>
          </a:blip>
          <a:srcRect/>
          <a:stretch/>
        </p:blipFill>
        <p:spPr>
          <a:xfrm>
            <a:off x="1003250" y="1467730"/>
            <a:ext cx="4615673" cy="2366666"/>
          </a:xfrm>
          <a:prstGeom prst="rect">
            <a:avLst/>
          </a:prstGeom>
          <a:ln>
            <a:noFill/>
          </a:ln>
          <a:effectLst>
            <a:outerShdw blurRad="190500" algn="tl" rotWithShape="0">
              <a:srgbClr val="000000">
                <a:alpha val="70000"/>
              </a:srgbClr>
            </a:outerShdw>
          </a:effectLst>
        </p:spPr>
      </p:pic>
      <p:grpSp>
        <p:nvGrpSpPr>
          <p:cNvPr id="12" name="组合 23"/>
          <p:cNvGrpSpPr/>
          <p:nvPr/>
        </p:nvGrpSpPr>
        <p:grpSpPr>
          <a:xfrm>
            <a:off x="6427331" y="1442461"/>
            <a:ext cx="4770758" cy="2313455"/>
            <a:chOff x="3287072" y="1345115"/>
            <a:chExt cx="3392980" cy="1516477"/>
          </a:xfrm>
        </p:grpSpPr>
        <p:sp>
          <p:nvSpPr>
            <p:cNvPr id="13" name="矩形 27"/>
            <p:cNvSpPr/>
            <p:nvPr/>
          </p:nvSpPr>
          <p:spPr>
            <a:xfrm>
              <a:off x="3287072" y="1413123"/>
              <a:ext cx="3392980" cy="1448469"/>
            </a:xfrm>
            <a:prstGeom prst="rect">
              <a:avLst/>
            </a:prstGeom>
            <a:solidFill>
              <a:schemeClr val="bg1"/>
            </a:solid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矩形 28"/>
            <p:cNvSpPr/>
            <p:nvPr/>
          </p:nvSpPr>
          <p:spPr>
            <a:xfrm>
              <a:off x="3355880" y="1345115"/>
              <a:ext cx="600362" cy="442747"/>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5" name="组合 23"/>
          <p:cNvGrpSpPr/>
          <p:nvPr/>
        </p:nvGrpSpPr>
        <p:grpSpPr>
          <a:xfrm>
            <a:off x="1003250" y="4165783"/>
            <a:ext cx="4615673" cy="2515529"/>
            <a:chOff x="3287072" y="1345115"/>
            <a:chExt cx="3282683" cy="1516477"/>
          </a:xfrm>
        </p:grpSpPr>
        <p:sp>
          <p:nvSpPr>
            <p:cNvPr id="16" name="矩形 27"/>
            <p:cNvSpPr/>
            <p:nvPr/>
          </p:nvSpPr>
          <p:spPr>
            <a:xfrm>
              <a:off x="3287072" y="1413123"/>
              <a:ext cx="3282683" cy="1448469"/>
            </a:xfrm>
            <a:prstGeom prst="rect">
              <a:avLst/>
            </a:prstGeom>
            <a:solidFill>
              <a:schemeClr val="bg1"/>
            </a:solid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矩形 28"/>
            <p:cNvSpPr/>
            <p:nvPr/>
          </p:nvSpPr>
          <p:spPr>
            <a:xfrm>
              <a:off x="3355880" y="1345115"/>
              <a:ext cx="600362" cy="448700"/>
            </a:xfrm>
            <a:prstGeom prst="rect">
              <a:avLst/>
            </a:prstGeom>
            <a:solidFill>
              <a:srgbClr val="DBEEF4"/>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8" name="组合 23"/>
          <p:cNvGrpSpPr/>
          <p:nvPr/>
        </p:nvGrpSpPr>
        <p:grpSpPr>
          <a:xfrm>
            <a:off x="6427331" y="4165784"/>
            <a:ext cx="4770758" cy="2515527"/>
            <a:chOff x="3287072" y="1345116"/>
            <a:chExt cx="3392980" cy="1516476"/>
          </a:xfrm>
        </p:grpSpPr>
        <p:sp>
          <p:nvSpPr>
            <p:cNvPr id="19" name="矩形 27"/>
            <p:cNvSpPr/>
            <p:nvPr/>
          </p:nvSpPr>
          <p:spPr>
            <a:xfrm>
              <a:off x="3287072" y="1413123"/>
              <a:ext cx="3392980" cy="1448469"/>
            </a:xfrm>
            <a:prstGeom prst="rect">
              <a:avLst/>
            </a:prstGeom>
            <a:solidFill>
              <a:schemeClr val="bg1"/>
            </a:solid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矩形 28"/>
            <p:cNvSpPr/>
            <p:nvPr/>
          </p:nvSpPr>
          <p:spPr>
            <a:xfrm>
              <a:off x="3355880" y="1345116"/>
              <a:ext cx="600362" cy="4487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1" name="Rectangle 20"/>
          <p:cNvSpPr/>
          <p:nvPr/>
        </p:nvSpPr>
        <p:spPr>
          <a:xfrm>
            <a:off x="6555218" y="2162793"/>
            <a:ext cx="4514984" cy="157889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Là</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vua</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của</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một</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nước</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cái</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tên</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Vua</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chích</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chòe</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là</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do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công</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chúa</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chế</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giễu</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mà</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22" name="Rectangle 21"/>
          <p:cNvSpPr/>
          <p:nvPr/>
        </p:nvSpPr>
        <p:spPr>
          <a:xfrm>
            <a:off x="7699557" y="1594672"/>
            <a:ext cx="15888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Xuất</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thân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1079184" y="4890051"/>
            <a:ext cx="4463804" cy="17912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Đến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cầu</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hôn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công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chúa</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nhưng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bị</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từ</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a:cs typeface="Times New Roman"/>
                <a:sym typeface="Times New Roman"/>
              </a:rPr>
              <a:t>chối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a:cs typeface="Times New Roman"/>
                <a:sym typeface="Times New Roman"/>
              </a:rPr>
              <a:t>.</a:t>
            </a:r>
          </a:p>
          <a:p>
            <a:pPr marL="0" marR="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Đóng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giả</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người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hát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rong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để</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tạo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nhiều</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thử</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thách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cho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công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a:sym typeface="Times New Roman"/>
              </a:rPr>
              <a:t>chúa</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a:sym typeface="Arial"/>
            </a:endParaRPr>
          </a:p>
        </p:txBody>
      </p:sp>
      <p:sp>
        <p:nvSpPr>
          <p:cNvPr id="24" name="Rectangle 23"/>
          <p:cNvSpPr/>
          <p:nvPr/>
        </p:nvSpPr>
        <p:spPr>
          <a:xfrm>
            <a:off x="2153888" y="4327075"/>
            <a:ext cx="17700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động</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Rectangle 24"/>
          <p:cNvSpPr/>
          <p:nvPr/>
        </p:nvSpPr>
        <p:spPr>
          <a:xfrm>
            <a:off x="7699556" y="4380885"/>
            <a:ext cx="160813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Tính</a:t>
            </a:r>
            <a:r>
              <a:rPr kumimoji="0" lang="en-US" sz="28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cách</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6" name="Rectangle 25"/>
          <p:cNvSpPr/>
          <p:nvPr/>
        </p:nvSpPr>
        <p:spPr>
          <a:xfrm>
            <a:off x="6634267" y="5015458"/>
            <a:ext cx="4350926"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Thông</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minh,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kiên</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nhẫn</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điềm</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tĩnh</a:t>
            </a:r>
            <a:endPar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Là</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người</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tình</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cảm</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chung</a:t>
            </a:r>
            <a:r>
              <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4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thủy</a:t>
            </a:r>
            <a:endParaRPr kumimoji="0" lang="en-US" sz="24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27" name="Rectangle 26"/>
          <p:cNvSpPr/>
          <p:nvPr/>
        </p:nvSpPr>
        <p:spPr>
          <a:xfrm>
            <a:off x="139783" y="115129"/>
            <a:ext cx="11887199" cy="1021213"/>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71B0C63-2000-4F88-A31D-DFBB245335A2}"/>
              </a:ext>
            </a:extLst>
          </p:cNvPr>
          <p:cNvSpPr/>
          <p:nvPr/>
        </p:nvSpPr>
        <p:spPr>
          <a:xfrm>
            <a:off x="321846" y="174661"/>
            <a:ext cx="6043642" cy="854080"/>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nSpc>
                <a:spcPct val="150000"/>
              </a:lnSpc>
            </a:pPr>
            <a:r>
              <a:rPr lang="fr-FR" sz="3600" b="1" kern="100">
                <a:ln/>
                <a:solidFill>
                  <a:srgbClr val="C00000"/>
                </a:solidFill>
                <a:latin typeface="Viner Hand ITC" panose="03070502030502020203" pitchFamily="66" charset="0"/>
                <a:ea typeface="SimSun" panose="02010600030101010101" pitchFamily="2" charset="-122"/>
              </a:rPr>
              <a:t>b. Nhân vật vua chích chòe</a:t>
            </a:r>
          </a:p>
        </p:txBody>
      </p:sp>
    </p:spTree>
    <p:extLst>
      <p:ext uri="{BB962C8B-B14F-4D97-AF65-F5344CB8AC3E}">
        <p14:creationId xmlns:p14="http://schemas.microsoft.com/office/powerpoint/2010/main" val="5584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2283;p100"/>
          <p:cNvPicPr preferRelativeResize="0"/>
          <p:nvPr/>
        </p:nvPicPr>
        <p:blipFill rotWithShape="1">
          <a:blip r:embed="rId3">
            <a:alphaModFix/>
          </a:blip>
          <a:srcRect/>
          <a:stretch/>
        </p:blipFill>
        <p:spPr>
          <a:xfrm>
            <a:off x="221371" y="195521"/>
            <a:ext cx="11732090" cy="6457070"/>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457742" y="4757531"/>
            <a:ext cx="9905458" cy="1754326"/>
          </a:xfrm>
          <a:prstGeom prst="rect">
            <a:avLst/>
          </a:prstGeom>
          <a:ln w="28575">
            <a:solidFill>
              <a:srgbClr val="ECECBA"/>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Kiểu</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513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119618" y="252351"/>
            <a:ext cx="6304321" cy="2127778"/>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đóng vai, người giả mạo,... là một mô -típ nhân vật hấp dẫn, thú vị trong thế giới cổ tích. </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6336283" cy="1841316"/>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Đây là một kiểu nhân vật thường có chức năng chính là thử thách nhân vật chính, sau đó là ban thưởng hoặc trừng phạt. </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4" name="Picture 3"/>
          <p:cNvPicPr>
            <a:picLocks noChangeAspect="1"/>
          </p:cNvPicPr>
          <p:nvPr/>
        </p:nvPicPr>
        <p:blipFill>
          <a:blip r:embed="rId5"/>
          <a:stretch>
            <a:fillRect/>
          </a:stretch>
        </p:blipFill>
        <p:spPr>
          <a:xfrm>
            <a:off x="5263850" y="2534515"/>
            <a:ext cx="3701433" cy="2071199"/>
          </a:xfrm>
          <a:prstGeom prst="rect">
            <a:avLst/>
          </a:prstGeom>
        </p:spPr>
      </p:pic>
      <p:pic>
        <p:nvPicPr>
          <p:cNvPr id="5" name="Picture 4"/>
          <p:cNvPicPr>
            <a:picLocks noChangeAspect="1"/>
          </p:cNvPicPr>
          <p:nvPr/>
        </p:nvPicPr>
        <p:blipFill>
          <a:blip r:embed="rId6"/>
          <a:stretch>
            <a:fillRect/>
          </a:stretch>
        </p:blipFill>
        <p:spPr>
          <a:xfrm>
            <a:off x="8589751" y="2978756"/>
            <a:ext cx="2651990" cy="1621677"/>
          </a:xfrm>
          <a:prstGeom prst="rect">
            <a:avLst/>
          </a:prstGeom>
        </p:spPr>
      </p:pic>
    </p:spTree>
    <p:extLst>
      <p:ext uri="{BB962C8B-B14F-4D97-AF65-F5344CB8AC3E}">
        <p14:creationId xmlns:p14="http://schemas.microsoft.com/office/powerpoint/2010/main" val="28407303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310583">
            <a:off x="168812" y="275772"/>
            <a:ext cx="11887199" cy="6582228"/>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517865" y="2282145"/>
            <a:ext cx="7435964" cy="2185214"/>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Công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chúa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nhận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ra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sai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lầm</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của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mình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và</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biết</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sữa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lỗi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và</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kết</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hôn</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với</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vua</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chích</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chòe</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p>
          <a:p>
            <a:pPr marL="0" marR="0" lvl="0" indent="0" algn="just" defTabSz="914400" rtl="0" eaLnBrk="1" fontAlgn="auto" latinLnBrk="0" hangingPunct="1">
              <a:lnSpc>
                <a:spcPct val="150000"/>
              </a:lnSpc>
              <a:spcBef>
                <a:spcPts val="1200"/>
              </a:spcBef>
              <a:spcAft>
                <a:spcPts val="0"/>
              </a:spcAft>
              <a:buClr>
                <a:srgbClr val="000000"/>
              </a:buClr>
              <a:buSzTx/>
              <a:buFontTx/>
              <a:buNone/>
              <a:tabLst/>
              <a:defRPr/>
            </a:pPr>
            <a:r>
              <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a:t>
            </a:r>
            <a:r>
              <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Kết</a:t>
            </a:r>
            <a:r>
              <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thúc</a:t>
            </a:r>
            <a:r>
              <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có</a:t>
            </a:r>
            <a:r>
              <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800" b="1" i="1"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hậu</a:t>
            </a:r>
            <a:endParaRPr kumimoji="0" lang="en-US"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8" name="Rectangle 7"/>
          <p:cNvSpPr/>
          <p:nvPr/>
        </p:nvSpPr>
        <p:spPr>
          <a:xfrm>
            <a:off x="517865" y="4364779"/>
            <a:ext cx="10817792" cy="19534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Câu “ tôi tin rằng</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lễ cưới.”</a:t>
            </a:r>
            <a:endPar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Wingdings" panose="05000000000000000000" pitchFamily="2" charset="2"/>
              </a:rPr>
              <a:t></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L</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ời nói bông đùa, cho thấy đây chỉ là một câu chuyện hư cấu.</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Wingdings" panose="05000000000000000000" pitchFamily="2" charset="2"/>
              </a:rPr>
              <a:t></a:t>
            </a:r>
            <a:r>
              <a:rPr kumimoji="0" lang="vi-VN" sz="28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Công thức kết truyện quen thuộc trong truyện cổ tích nước ngoài.</a:t>
            </a:r>
          </a:p>
        </p:txBody>
      </p:sp>
      <p:sp>
        <p:nvSpPr>
          <p:cNvPr id="9" name="Rectangle 8"/>
          <p:cNvSpPr/>
          <p:nvPr/>
        </p:nvSpPr>
        <p:spPr>
          <a:xfrm>
            <a:off x="714755" y="1489509"/>
            <a:ext cx="4718636" cy="584775"/>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000000"/>
              </a:buClr>
              <a:buSzTx/>
              <a:buFontTx/>
              <a:buNone/>
              <a:tabLst/>
              <a:defRPr/>
            </a:pPr>
            <a:r>
              <a:rPr kumimoji="0" lang="en-US" sz="32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a. </a:t>
            </a:r>
            <a:r>
              <a:rPr kumimoji="0" lang="en-US" sz="32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Kết</a:t>
            </a:r>
            <a:r>
              <a:rPr kumimoji="0" lang="en-US" sz="32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2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thúc</a:t>
            </a:r>
            <a:r>
              <a:rPr kumimoji="0" lang="en-US" sz="32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2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truyện</a:t>
            </a:r>
            <a:endParaRPr kumimoji="0" lang="en-US" sz="32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137" y="1418462"/>
            <a:ext cx="3037885" cy="3013147"/>
          </a:xfrm>
          <a:prstGeom prst="ellipse">
            <a:avLst/>
          </a:prstGeom>
          <a:ln>
            <a:noFill/>
          </a:ln>
          <a:effectLst>
            <a:softEdge rad="112500"/>
          </a:effectLst>
        </p:spPr>
      </p:pic>
      <p:sp>
        <p:nvSpPr>
          <p:cNvPr id="11" name="Rectangle 10">
            <a:extLst>
              <a:ext uri="{FF2B5EF4-FFF2-40B4-BE49-F238E27FC236}">
                <a16:creationId xmlns:a16="http://schemas.microsoft.com/office/drawing/2014/main" id="{64324153-674D-4EAB-82EA-084BC4DEA0A7}"/>
              </a:ext>
            </a:extLst>
          </p:cNvPr>
          <p:cNvSpPr/>
          <p:nvPr/>
        </p:nvSpPr>
        <p:spPr>
          <a:xfrm>
            <a:off x="321846" y="174661"/>
            <a:ext cx="6756978" cy="854080"/>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nSpc>
                <a:spcPct val="150000"/>
              </a:lnSpc>
            </a:pPr>
            <a:r>
              <a:rPr lang="fr-FR" sz="3600" b="1" kern="100">
                <a:ln/>
                <a:solidFill>
                  <a:srgbClr val="C00000"/>
                </a:solidFill>
                <a:latin typeface="Viner Hand ITC" panose="03070502030502020203" pitchFamily="66" charset="0"/>
                <a:ea typeface="SimSun" panose="02010600030101010101" pitchFamily="2" charset="-122"/>
              </a:rPr>
              <a:t>2. Kết thúc truyện và bài học</a:t>
            </a:r>
          </a:p>
        </p:txBody>
      </p:sp>
      <p:sp>
        <p:nvSpPr>
          <p:cNvPr id="12" name="Cloud Callout 4">
            <a:extLst>
              <a:ext uri="{FF2B5EF4-FFF2-40B4-BE49-F238E27FC236}">
                <a16:creationId xmlns:a16="http://schemas.microsoft.com/office/drawing/2014/main" id="{431F4B3C-53FB-47DC-A134-8DCE949B1FC7}"/>
              </a:ext>
            </a:extLst>
          </p:cNvPr>
          <p:cNvSpPr/>
          <p:nvPr/>
        </p:nvSpPr>
        <p:spPr>
          <a:xfrm>
            <a:off x="2880675" y="1963439"/>
            <a:ext cx="7211217" cy="2928938"/>
          </a:xfrm>
          <a:prstGeom prst="cloudCallout">
            <a:avLst/>
          </a:prstGeom>
          <a:solidFill>
            <a:sysClr val="window" lastClr="FFFFFF"/>
          </a:solidFill>
          <a:ln w="12700" cap="flat" cmpd="sng" algn="ctr">
            <a:solidFill>
              <a:srgbClr val="ED7D31"/>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Câu chuyện kết thúc như thế nào?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Kết thúc truyện, người kể chuyện nói: "Tôi tin rằng, tôi và các bạn đều có mặt trong buổi lễ cưới". Theo em, điều này có hợp lý không? Vì sao?</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185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anim calcmode="lin" valueType="num">
                                      <p:cBhvr>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anim calcmode="lin" valueType="num">
                                      <p:cBhvr>
                                        <p:cTn id="3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wipe(down)">
                                      <p:cBhvr>
                                        <p:cTn id="3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5086" y="-1625599"/>
            <a:ext cx="10914742" cy="10900228"/>
          </a:xfrm>
          <a:prstGeom prst="ellipse">
            <a:avLst/>
          </a:prstGeom>
          <a:solidFill>
            <a:schemeClr val="bg1"/>
          </a:solidFill>
          <a:ln w="38100">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526339" y="503558"/>
            <a:ext cx="4718636" cy="646331"/>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000000"/>
              </a:buClr>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b.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Bài</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học</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từ</a:t>
            </a:r>
            <a:r>
              <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3600" b="0"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truyện</a:t>
            </a:r>
            <a:endParaRPr kumimoji="0" lang="en-US" sz="3600" b="1" i="1"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5" name="Plaque 4">
            <a:extLst>
              <a:ext uri="{FF2B5EF4-FFF2-40B4-BE49-F238E27FC236}">
                <a16:creationId xmlns:a16="http://schemas.microsoft.com/office/drawing/2014/main" id="{67631B74-4DDE-4009-8A43-502CE2AF5623}"/>
              </a:ext>
            </a:extLst>
          </p:cNvPr>
          <p:cNvSpPr/>
          <p:nvPr/>
        </p:nvSpPr>
        <p:spPr>
          <a:xfrm>
            <a:off x="1345915" y="1354324"/>
            <a:ext cx="9626885" cy="1014412"/>
          </a:xfrm>
          <a:prstGeom prst="plaqu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30480" lvl="0" indent="0" algn="just" defTabSz="914400" eaLnBrk="1" fontAlgn="auto" latinLnBrk="0" hangingPunct="1">
              <a:lnSpc>
                <a:spcPct val="115000"/>
              </a:lnSpc>
              <a:spcBef>
                <a:spcPts val="0"/>
              </a:spcBef>
              <a:spcAft>
                <a:spcPts val="1200"/>
              </a:spcAft>
              <a:buClrTx/>
              <a:buSzTx/>
              <a:buFontTx/>
              <a:buNone/>
              <a:tabLst/>
              <a:defRPr/>
            </a:pPr>
            <a:r>
              <a:rPr kumimoji="0" lang="vi-VN"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Mỗi người sinh ra đều là một cá thể riêng, bình đẳng, độc lập, có những đặc điểm riêng của mình.</a:t>
            </a:r>
            <a:endPar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Plaque 5">
            <a:extLst>
              <a:ext uri="{FF2B5EF4-FFF2-40B4-BE49-F238E27FC236}">
                <a16:creationId xmlns:a16="http://schemas.microsoft.com/office/drawing/2014/main" id="{30E39451-1CF6-415D-8004-751700402A84}"/>
              </a:ext>
            </a:extLst>
          </p:cNvPr>
          <p:cNvSpPr/>
          <p:nvPr/>
        </p:nvSpPr>
        <p:spPr>
          <a:xfrm>
            <a:off x="1345915" y="2516145"/>
            <a:ext cx="9626885" cy="1014412"/>
          </a:xfrm>
          <a:prstGeom prst="plaqu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30480" lvl="0" indent="0" algn="just" defTabSz="914400" eaLnBrk="1" fontAlgn="auto" latinLnBrk="0" hangingPunct="1">
              <a:lnSpc>
                <a:spcPct val="115000"/>
              </a:lnSpc>
              <a:spcBef>
                <a:spcPts val="0"/>
              </a:spcBef>
              <a:spcAft>
                <a:spcPts val="1200"/>
              </a:spcAft>
              <a:buClrTx/>
              <a:buSzTx/>
              <a:buFontTx/>
              <a:buNone/>
              <a:tabLst/>
              <a:defRPr/>
            </a:pPr>
            <a:r>
              <a:rPr kumimoji="0" lang="vi-VN"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Không ai có quyền coi thường, nhạo báng đặc điểm riêng đó. </a:t>
            </a:r>
            <a:endPar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Plaque 6">
            <a:extLst>
              <a:ext uri="{FF2B5EF4-FFF2-40B4-BE49-F238E27FC236}">
                <a16:creationId xmlns:a16="http://schemas.microsoft.com/office/drawing/2014/main" id="{AF9D22F0-29A8-49AF-9937-03D49A20B68E}"/>
              </a:ext>
            </a:extLst>
          </p:cNvPr>
          <p:cNvSpPr/>
          <p:nvPr/>
        </p:nvSpPr>
        <p:spPr>
          <a:xfrm>
            <a:off x="1345915" y="3677966"/>
            <a:ext cx="9626885" cy="1202259"/>
          </a:xfrm>
          <a:prstGeom prst="plaqu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30480" lvl="0" indent="0" algn="just" defTabSz="914400" eaLnBrk="1" fontAlgn="auto" latinLnBrk="0" hangingPunct="1">
              <a:lnSpc>
                <a:spcPct val="115000"/>
              </a:lnSpc>
              <a:spcBef>
                <a:spcPts val="0"/>
              </a:spcBef>
              <a:spcAft>
                <a:spcPts val="1200"/>
              </a:spcAft>
              <a:buClrTx/>
              <a:buSzTx/>
              <a:buFontTx/>
              <a:buNone/>
              <a:tabLst/>
              <a:defRPr/>
            </a:pPr>
            <a:r>
              <a:rPr kumimoji="0" lang="vi-VN"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Nếu chỉ chăm chăm vào chê bai người khác, sẽ có ngày bị gặp quả báo.</a:t>
            </a:r>
            <a:endPar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Plaque 8">
            <a:extLst>
              <a:ext uri="{FF2B5EF4-FFF2-40B4-BE49-F238E27FC236}">
                <a16:creationId xmlns:a16="http://schemas.microsoft.com/office/drawing/2014/main" id="{8A24466B-EF60-4BCF-978A-35283F84C129}"/>
              </a:ext>
            </a:extLst>
          </p:cNvPr>
          <p:cNvSpPr/>
          <p:nvPr/>
        </p:nvSpPr>
        <p:spPr>
          <a:xfrm>
            <a:off x="1345915" y="5010353"/>
            <a:ext cx="9626885" cy="1622658"/>
          </a:xfrm>
          <a:prstGeom prst="plaqu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30480" lvl="0" indent="0" algn="just" defTabSz="914400" eaLnBrk="1" fontAlgn="auto" latinLnBrk="0" hangingPunct="1">
              <a:lnSpc>
                <a:spcPct val="115000"/>
              </a:lnSpc>
              <a:spcBef>
                <a:spcPts val="0"/>
              </a:spcBef>
              <a:spcAft>
                <a:spcPts val="1200"/>
              </a:spcAft>
              <a:buClrTx/>
              <a:buSzTx/>
              <a:buFontTx/>
              <a:buNone/>
              <a:tabLst/>
              <a:defRPr/>
            </a:pPr>
            <a:r>
              <a:rPr kumimoji="0" lang="en-US" sz="29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9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học</a:t>
            </a:r>
            <a:r>
              <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9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về</a:t>
            </a:r>
            <a:r>
              <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bao dung, tình yêu thương đối với những người biết sửa đổi, biết trân trọng người khác và biết trân trọng bản thân mình.</a:t>
            </a:r>
            <a:endParaRPr kumimoji="0" lang="en-US" sz="29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82023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278674" y="1067665"/>
            <a:ext cx="6492240" cy="3950760"/>
          </a:xfrm>
          <a:prstGeom prst="cloudCallout">
            <a:avLst>
              <a:gd name="adj1" fmla="val 43770"/>
              <a:gd name="adj2" fmla="val 7130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Kết thúc truyện, người kể truyện nói: “Tôi tin rằng, tôi và bạn đều có mặt trong buổi lễ cưới”. Theo em, điều này có hợp lí không? Vì sao?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015302" y="315322"/>
            <a:ext cx="4029805" cy="3647511"/>
          </a:xfrm>
          <a:prstGeom prst="rect">
            <a:avLst/>
          </a:prstGeom>
        </p:spPr>
      </p:pic>
    </p:spTree>
    <p:extLst>
      <p:ext uri="{BB962C8B-B14F-4D97-AF65-F5344CB8AC3E}">
        <p14:creationId xmlns:p14="http://schemas.microsoft.com/office/powerpoint/2010/main" val="41299581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140926" y="496389"/>
            <a:ext cx="4209288" cy="1594961"/>
          </a:xfrm>
          <a:prstGeom prst="roundRect">
            <a:avLst/>
          </a:prstGeom>
          <a:solidFill>
            <a:srgbClr val="FFCC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chemeClr val="tx1"/>
                </a:solidFill>
                <a:latin typeface="Times New Roman" panose="02020603050405020304" pitchFamily="18" charset="0"/>
                <a:cs typeface="Times New Roman" panose="02020603050405020304" pitchFamily="18" charset="0"/>
              </a:rPr>
              <a:t>Đây là một câu thoại có ý hài hước, bông đùa</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030365" cy="914400"/>
          </a:xfrm>
          <a:prstGeom prst="roundRect">
            <a:avLst/>
          </a:prstGeom>
          <a:solidFill>
            <a:srgbClr val="FFCC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chemeClr val="tx1"/>
                </a:solidFill>
                <a:latin typeface="Times New Roman" panose="02020603050405020304" pitchFamily="18" charset="0"/>
                <a:cs typeface="Times New Roman" panose="02020603050405020304" pitchFamily="18" charset="0"/>
              </a:rPr>
              <a:t>Là một giả định không có thật</a:t>
            </a:r>
            <a:endParaRPr kumimoji="0" lang="vi-VN"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22425" y="4597243"/>
            <a:ext cx="3283731" cy="1836457"/>
          </a:xfrm>
          <a:prstGeom prst="rect">
            <a:avLst/>
          </a:prstGeom>
        </p:spPr>
      </p:pic>
      <p:sp>
        <p:nvSpPr>
          <p:cNvPr id="12" name="Rounded Rectangle 11"/>
          <p:cNvSpPr/>
          <p:nvPr/>
        </p:nvSpPr>
        <p:spPr>
          <a:xfrm>
            <a:off x="-16667" y="2164158"/>
            <a:ext cx="3543082" cy="1796299"/>
          </a:xfrm>
          <a:prstGeom prst="roundRect">
            <a:avLst/>
          </a:prstGeom>
          <a:solidFill>
            <a:srgbClr val="FFCC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chemeClr val="tx1"/>
                </a:solidFill>
                <a:latin typeface="Times New Roman" panose="02020603050405020304" pitchFamily="18" charset="0"/>
                <a:cs typeface="Times New Roman" panose="02020603050405020304" pitchFamily="18" charset="0"/>
              </a:rPr>
              <a:t>“Tôi tin rằng, tôi và bạn đều có mặt trong buổi lễ cưới”.</a:t>
            </a:r>
          </a:p>
        </p:txBody>
      </p:sp>
      <p:sp>
        <p:nvSpPr>
          <p:cNvPr id="13" name="Rounded Rectangle 12"/>
          <p:cNvSpPr/>
          <p:nvPr/>
        </p:nvSpPr>
        <p:spPr>
          <a:xfrm>
            <a:off x="8759181" y="1053547"/>
            <a:ext cx="3283732" cy="3728960"/>
          </a:xfrm>
          <a:prstGeom prst="roundRect">
            <a:avLst/>
          </a:prstGeom>
          <a:solidFill>
            <a:srgbClr val="FFCC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200" kern="100">
                <a:solidFill>
                  <a:schemeClr val="tx1"/>
                </a:solidFill>
                <a:latin typeface="Times New Roman" panose="02020603050405020304" pitchFamily="18" charset="0"/>
                <a:ea typeface="SimSun" panose="02010600030101010101" pitchFamily="2" charset="-122"/>
                <a:sym typeface="Wingdings" panose="05000000000000000000" pitchFamily="2" charset="2"/>
              </a:rPr>
              <a:t></a:t>
            </a:r>
            <a:r>
              <a:rPr lang="en-US" sz="3200" b="1" kern="100">
                <a:solidFill>
                  <a:schemeClr val="tx1"/>
                </a:solidFill>
                <a:latin typeface="Times New Roman" panose="02020603050405020304" pitchFamily="18" charset="0"/>
                <a:ea typeface="SimSun" panose="02010600030101010101" pitchFamily="2" charset="-122"/>
              </a:rPr>
              <a:t> </a:t>
            </a:r>
            <a:r>
              <a:rPr lang="nl-NL" sz="3200" kern="100">
                <a:solidFill>
                  <a:schemeClr val="tx1"/>
                </a:solidFill>
                <a:latin typeface="Times New Roman" panose="02020603050405020304" pitchFamily="18" charset="0"/>
                <a:ea typeface="SimSun" panose="02010600030101010101" pitchFamily="2" charset="-122"/>
              </a:rPr>
              <a:t>Câu chuyện chỉ là một sản phẩm hư cấu, sáng tạo của người kể</a:t>
            </a:r>
            <a:endParaRPr lang="en-US" sz="3200" kern="100">
              <a:solidFill>
                <a:schemeClr val="tx1"/>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891802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053" y="505237"/>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Google Shape;2268;p99"/>
          <p:cNvPicPr preferRelativeResize="0"/>
          <p:nvPr/>
        </p:nvPicPr>
        <p:blipFill rotWithShape="1">
          <a:blip r:embed="rId3">
            <a:alphaModFix/>
          </a:blip>
          <a:srcRect/>
          <a:stretch/>
        </p:blipFill>
        <p:spPr>
          <a:xfrm rot="21034317">
            <a:off x="1209644" y="1065440"/>
            <a:ext cx="3687106" cy="469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biLevel thresh="75000"/>
          </a:blip>
          <a:stretch>
            <a:fillRect/>
          </a:stretch>
        </p:blipFill>
        <p:spPr>
          <a:xfrm>
            <a:off x="4876810" y="1681430"/>
            <a:ext cx="7352413" cy="3548180"/>
          </a:xfrm>
          <a:prstGeom prst="rect">
            <a:avLst/>
          </a:prstGeom>
        </p:spPr>
      </p:pic>
    </p:spTree>
    <p:extLst>
      <p:ext uri="{BB962C8B-B14F-4D97-AF65-F5344CB8AC3E}">
        <p14:creationId xmlns:p14="http://schemas.microsoft.com/office/powerpoint/2010/main" val="1093366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9B310-168A-486D-B5F7-6DEAAB86032D}"/>
              </a:ext>
            </a:extLst>
          </p:cNvPr>
          <p:cNvSpPr/>
          <p:nvPr/>
        </p:nvSpPr>
        <p:spPr>
          <a:xfrm>
            <a:off x="1282148" y="1490607"/>
            <a:ext cx="9193696" cy="2862322"/>
          </a:xfrm>
          <a:prstGeom prst="rect">
            <a:avLst/>
          </a:prstGeom>
        </p:spPr>
        <p:txBody>
          <a:bodyPr wrap="square">
            <a:spAutoFit/>
          </a:bodyPr>
          <a:lstStyle/>
          <a:p>
            <a:pPr lvl="0" algn="just"/>
            <a:r>
              <a:rPr lang="en-US" sz="3600">
                <a:solidFill>
                  <a:srgbClr val="002060"/>
                </a:solidFill>
                <a:latin typeface="SimHei" panose="02010609060101010101" pitchFamily="49" charset="-122"/>
                <a:ea typeface="SimHei" panose="02010609060101010101" pitchFamily="49" charset="-122"/>
              </a:rPr>
              <a:t>Đã bao giờ em bị người khác chê bai về nét ngoại hình của mình chưa? Hay em đã khi nào buông lời chê bai người khác về nét ngoại hình đặc biệt của họ chưa? Những lúc đó em cảm thấy thế nào?</a:t>
            </a:r>
            <a:endParaRPr lang="en-US" sz="3600" dirty="0">
              <a:solidFill>
                <a:srgbClr val="00206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520071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rot="291483">
            <a:off x="-431973" y="-753089"/>
            <a:ext cx="12859522" cy="8787783"/>
          </a:xfrm>
          <a:prstGeom prst="cloud">
            <a:avLst/>
          </a:prstGeom>
          <a:solidFill>
            <a:schemeClr val="bg1"/>
          </a:solidFill>
          <a:ln w="28575">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769579" y="2664461"/>
            <a:ext cx="3779848" cy="1292464"/>
          </a:xfrm>
          <a:prstGeom prst="rect">
            <a:avLst/>
          </a:prstGeom>
        </p:spPr>
      </p:pic>
      <p:pic>
        <p:nvPicPr>
          <p:cNvPr id="9" name="Picture 8"/>
          <p:cNvPicPr>
            <a:picLocks noChangeAspect="1"/>
          </p:cNvPicPr>
          <p:nvPr/>
        </p:nvPicPr>
        <p:blipFill>
          <a:blip r:embed="rId4"/>
          <a:stretch>
            <a:fillRect/>
          </a:stretch>
        </p:blipFill>
        <p:spPr>
          <a:xfrm>
            <a:off x="495085" y="99316"/>
            <a:ext cx="4682133" cy="1292464"/>
          </a:xfrm>
          <a:prstGeom prst="rect">
            <a:avLst/>
          </a:prstGeom>
        </p:spPr>
      </p:pic>
      <p:sp>
        <p:nvSpPr>
          <p:cNvPr id="10" name="Rectangle 11">
            <a:extLst>
              <a:ext uri="{FF2B5EF4-FFF2-40B4-BE49-F238E27FC236}">
                <a16:creationId xmlns:a16="http://schemas.microsoft.com/office/drawing/2014/main" id="{1B7D75AD-F202-4010-BA36-210A76F99956}"/>
              </a:ext>
            </a:extLst>
          </p:cNvPr>
          <p:cNvSpPr>
            <a:spLocks noChangeArrowheads="1"/>
          </p:cNvSpPr>
          <p:nvPr/>
        </p:nvSpPr>
        <p:spPr bwMode="gray">
          <a:xfrm>
            <a:off x="1256543" y="1146124"/>
            <a:ext cx="9239235" cy="13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50000"/>
              </a:lnSpc>
              <a:spcBef>
                <a:spcPts val="0"/>
              </a:spcBef>
              <a:spcAft>
                <a:spcPts val="0"/>
              </a:spcAft>
              <a:buClr>
                <a:srgbClr val="FFFFFF"/>
              </a:buClr>
              <a:buSzPts val="2800"/>
              <a:buFontTx/>
              <a:buNone/>
              <a:tabLst/>
              <a:defRPr/>
            </a:pP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Sử</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dụng</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chi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tiết</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hoang</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đường</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kì</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ảo</a:t>
            </a:r>
            <a:endPar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just" defTabSz="914400" rtl="0" eaLnBrk="0" fontAlgn="auto" latinLnBrk="0" hangingPunct="0">
              <a:lnSpc>
                <a:spcPct val="150000"/>
              </a:lnSpc>
              <a:spcBef>
                <a:spcPts val="0"/>
              </a:spcBef>
              <a:spcAft>
                <a:spcPts val="0"/>
              </a:spcAft>
              <a:buClr>
                <a:srgbClr val="FFFFFF"/>
              </a:buClr>
              <a:buSzPts val="2800"/>
              <a:buFontTx/>
              <a:buNone/>
              <a:tabLst/>
              <a:defRPr/>
            </a:pP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Motip</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của</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truyện</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cổ</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tích</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mở</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kết</a:t>
            </a:r>
            <a:r>
              <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800" b="0" i="0" u="none" strike="noStrike" kern="0" cap="none" spc="0" normalizeH="0" baseline="0" noProof="0" dirty="0" err="1">
                <a:ln>
                  <a:noFill/>
                </a:ln>
                <a:solidFill>
                  <a:prstClr val="black"/>
                </a:solidFill>
                <a:effectLst/>
                <a:uLnTx/>
                <a:uFillTx/>
                <a:latin typeface="Times New Roman"/>
                <a:ea typeface="Times New Roman"/>
                <a:cs typeface="Times New Roman"/>
                <a:sym typeface="Times New Roman"/>
              </a:rPr>
              <a:t>thúc</a:t>
            </a:r>
            <a:endParaRPr kumimoji="0" lang="en-US" sz="2800" b="0" i="0" u="none" strike="noStrike" kern="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Rectangle 11">
            <a:extLst>
              <a:ext uri="{FF2B5EF4-FFF2-40B4-BE49-F238E27FC236}">
                <a16:creationId xmlns:a16="http://schemas.microsoft.com/office/drawing/2014/main" id="{1B7D75AD-F202-4010-BA36-210A76F99956}"/>
              </a:ext>
            </a:extLst>
          </p:cNvPr>
          <p:cNvSpPr>
            <a:spLocks noChangeArrowheads="1"/>
          </p:cNvSpPr>
          <p:nvPr/>
        </p:nvSpPr>
        <p:spPr bwMode="gray">
          <a:xfrm>
            <a:off x="1096886" y="3757118"/>
            <a:ext cx="10219895" cy="26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Truyện khuyên con người không nên kiêu ngạo, ngông cuồng thích nhạo báng người khác. </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vi-VN"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Thể hiện sự bao dung, tình yêu thương của nhân dân với những người biết quay đầu, hoàn lương</a:t>
            </a:r>
          </a:p>
        </p:txBody>
      </p:sp>
      <p:pic>
        <p:nvPicPr>
          <p:cNvPr id="12" name="Google Shape;2268;p99"/>
          <p:cNvPicPr preferRelativeResize="0"/>
          <p:nvPr/>
        </p:nvPicPr>
        <p:blipFill rotWithShape="1">
          <a:blip r:embed="rId5">
            <a:alphaModFix/>
          </a:blip>
          <a:srcRect/>
          <a:stretch/>
        </p:blipFill>
        <p:spPr>
          <a:xfrm rot="21034317">
            <a:off x="9086791" y="563436"/>
            <a:ext cx="2038697" cy="250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999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Times New Roman" pitchFamily="18" charset="0"/>
                <a:ea typeface="方正稚艺简体" panose="03000509000000000000" pitchFamily="65" charset="-122"/>
                <a:cs typeface="Times New Roman" pitchFamily="18" charset="0"/>
              </a:rPr>
              <a:t>THẢO LUẬN</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432697" y="433092"/>
            <a:ext cx="4958657" cy="5328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Body shaming- miệt thị cơ thể là hành vi dùng ngôn ngữ để chê bai, phán xét, bình luận ác ý về vẻ ngoài của người khác khiến họ cảm thấy bị xúc phạm và bị tổn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Có bạn  cho rằng đây là quyền tự do ngôn luận nên thích nói gì thì nói, có bạn lại nói cần phải từ bỏ thói xấu miệt thị người khác. Em đồng ý với ý kiến nào? Vì sao?</a:t>
            </a:r>
            <a:endParaRPr kumimoji="0" lang="vi-VN" altLang="zh-CN" sz="2400" b="0" i="0" u="none" strike="noStrike" kern="1200" cap="none" spc="0" normalizeH="0" baseline="0" noProof="0" dirty="0" err="1">
              <a:ln>
                <a:noFill/>
              </a:ln>
              <a:solidFill>
                <a:srgbClr val="0070C0"/>
              </a:solidFill>
              <a:effectLst/>
              <a:uLnTx/>
              <a:uFillTx/>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559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GIẢI</a:t>
            </a:r>
            <a:r>
              <a:rPr kumimoji="0" lang="en-US" sz="3200" b="1"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CỨU CHIM CÁNH CỤT</a:t>
            </a: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1" y="-55418"/>
            <a:ext cx="431971" cy="431971"/>
          </a:xfrm>
          <a:prstGeom prst="rect">
            <a:avLst/>
          </a:prstGeom>
        </p:spPr>
      </p:pic>
    </p:spTree>
    <p:extLst>
      <p:ext uri="{BB962C8B-B14F-4D97-AF65-F5344CB8AC3E}">
        <p14:creationId xmlns:p14="http://schemas.microsoft.com/office/powerpoint/2010/main" val="21457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3" action="ppaction://hlinksldjump"/>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6"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 action="ppaction://noaction"/>
              </a:rPr>
              <a:t>TIẾP</a:t>
            </a: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THEO</a:t>
            </a:r>
          </a:p>
        </p:txBody>
      </p:sp>
      <p:sp>
        <p:nvSpPr>
          <p:cNvPr id="11" name="TextBox 10"/>
          <p:cNvSpPr txBox="1"/>
          <p:nvPr/>
        </p:nvSpPr>
        <p:spPr>
          <a:xfrm>
            <a:off x="1962994" y="2819400"/>
            <a:ext cx="1534394"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Nhân ái     </a:t>
            </a:r>
          </a:p>
        </p:txBody>
      </p:sp>
      <p:sp>
        <p:nvSpPr>
          <p:cNvPr id="12" name="TextBox 11"/>
          <p:cNvSpPr txBox="1"/>
          <p:nvPr/>
        </p:nvSpPr>
        <p:spPr>
          <a:xfrm>
            <a:off x="4130162" y="2819400"/>
            <a:ext cx="102966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Vị tha          </a:t>
            </a:r>
          </a:p>
        </p:txBody>
      </p:sp>
      <p:sp>
        <p:nvSpPr>
          <p:cNvPr id="13" name="TextBox 12"/>
          <p:cNvSpPr txBox="1"/>
          <p:nvPr/>
        </p:nvSpPr>
        <p:spPr>
          <a:xfrm>
            <a:off x="6632957" y="2804160"/>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Sẻ chia</a:t>
            </a:r>
          </a:p>
        </p:txBody>
      </p:sp>
      <p:sp>
        <p:nvSpPr>
          <p:cNvPr id="14" name="TextBox 13"/>
          <p:cNvSpPr txBox="1"/>
          <p:nvPr/>
        </p:nvSpPr>
        <p:spPr>
          <a:xfrm>
            <a:off x="8463277" y="2819400"/>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Thấu hiểu</a:t>
            </a:r>
          </a:p>
        </p:txBody>
      </p:sp>
      <p:sp>
        <p:nvSpPr>
          <p:cNvPr id="15" name="TextBox 14"/>
          <p:cNvSpPr txBox="1"/>
          <p:nvPr/>
        </p:nvSpPr>
        <p:spPr>
          <a:xfrm>
            <a:off x="1698861" y="5862938"/>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Tôn trọng           </a:t>
            </a:r>
          </a:p>
        </p:txBody>
      </p:sp>
      <p:sp>
        <p:nvSpPr>
          <p:cNvPr id="16" name="TextBox 15"/>
          <p:cNvSpPr txBox="1"/>
          <p:nvPr/>
        </p:nvSpPr>
        <p:spPr>
          <a:xfrm>
            <a:off x="3618602"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Lịch sự   </a:t>
            </a:r>
          </a:p>
        </p:txBody>
      </p:sp>
      <p:sp>
        <p:nvSpPr>
          <p:cNvPr id="17" name="TextBox 16"/>
          <p:cNvSpPr txBox="1"/>
          <p:nvPr/>
        </p:nvSpPr>
        <p:spPr>
          <a:xfrm>
            <a:off x="6405992"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Khiêm tốn               </a:t>
            </a:r>
          </a:p>
        </p:txBody>
      </p:sp>
      <p:sp>
        <p:nvSpPr>
          <p:cNvPr id="18" name="TextBox 17"/>
          <p:cNvSpPr txBox="1"/>
          <p:nvPr/>
        </p:nvSpPr>
        <p:spPr>
          <a:xfrm>
            <a:off x="8677565" y="5862937"/>
            <a:ext cx="154122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Hối hận</a:t>
            </a:r>
          </a:p>
        </p:txBody>
      </p:sp>
      <p:sp>
        <p:nvSpPr>
          <p:cNvPr id="19" name="5-Point Star 18"/>
          <p:cNvSpPr/>
          <p:nvPr/>
        </p:nvSpPr>
        <p:spPr>
          <a:xfrm>
            <a:off x="410978" y="3378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0" name="5-Point Star 19">
            <a:hlinkClick r:id="rId5" action="ppaction://hlinksldjump"/>
          </p:cNvPr>
          <p:cNvSpPr/>
          <p:nvPr/>
        </p:nvSpPr>
        <p:spPr>
          <a:xfrm>
            <a:off x="410978" y="127115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1" name="5-Point Star 20">
            <a:hlinkClick r:id="rId8" action="ppaction://hlinksldjump"/>
          </p:cNvPr>
          <p:cNvSpPr/>
          <p:nvPr/>
        </p:nvSpPr>
        <p:spPr>
          <a:xfrm>
            <a:off x="438272" y="242079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22" name="5-Point Star 21">
            <a:hlinkClick r:id="rId11" action="ppaction://hlinksldjump"/>
          </p:cNvPr>
          <p:cNvSpPr/>
          <p:nvPr/>
        </p:nvSpPr>
        <p:spPr>
          <a:xfrm>
            <a:off x="436083" y="367716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23" name="5-Point Star 22">
            <a:hlinkClick r:id="rId14" action="ppaction://hlinksldjump"/>
          </p:cNvPr>
          <p:cNvSpPr/>
          <p:nvPr/>
        </p:nvSpPr>
        <p:spPr>
          <a:xfrm>
            <a:off x="1883340" y="4703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24" name="5-Point Star 23">
            <a:hlinkClick r:id="rId17" action="ppaction://hlinksldjump"/>
          </p:cNvPr>
          <p:cNvSpPr/>
          <p:nvPr/>
        </p:nvSpPr>
        <p:spPr>
          <a:xfrm>
            <a:off x="3242074"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25" name="5-Point Star 24">
            <a:hlinkClick r:id="rId20" action="ppaction://hlinksldjump"/>
          </p:cNvPr>
          <p:cNvSpPr/>
          <p:nvPr/>
        </p:nvSpPr>
        <p:spPr>
          <a:xfrm>
            <a:off x="4477793"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26" name="5-Point Star 25">
            <a:hlinkClick r:id="rId23" action="ppaction://hlinksldjump"/>
          </p:cNvPr>
          <p:cNvSpPr/>
          <p:nvPr/>
        </p:nvSpPr>
        <p:spPr>
          <a:xfrm>
            <a:off x="5690745" y="10344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Tree>
    <p:extLst>
      <p:ext uri="{BB962C8B-B14F-4D97-AF65-F5344CB8AC3E}">
        <p14:creationId xmlns:p14="http://schemas.microsoft.com/office/powerpoint/2010/main" val="17134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p:bldP spid="13" grpId="0"/>
      <p:bldP spid="15"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815882"/>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1.</a:t>
            </a:r>
            <a:r>
              <a:rPr lang="vi-VN" sz="2800" b="1">
                <a:solidFill>
                  <a:prstClr val="black"/>
                </a:solidFill>
                <a:latin typeface="Times New Roman" panose="02020603050405020304" pitchFamily="18" charset="0"/>
                <a:cs typeface="Times New Roman" panose="02020603050405020304" pitchFamily="18" charset="0"/>
              </a:rPr>
              <a:t> Trong bữa tiệc vua mở ra để chọn phò mã, công chúa không những từ chối hết người này đến người khác, mà còn chế giễu, nhạo báng họ. Điều đó chứng tỏ công chúa là một người:</a:t>
            </a:r>
            <a:r>
              <a:rPr lang="en-US" sz="2800" b="1">
                <a:solidFill>
                  <a:prstClr val="black"/>
                </a:solidFill>
                <a:latin typeface="Times New Roman" panose="02020603050405020304" pitchFamily="18" charset="0"/>
                <a:cs typeface="Times New Roman" panose="02020603050405020304" pitchFamily="18" charset="0"/>
              </a:rPr>
              <a:t>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Quá xinh 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Tự cho mình tài giỏi.</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Kiêu ngạo và ngông cuồng.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3478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2.</a:t>
            </a:r>
            <a:r>
              <a:rPr lang="vi-VN" sz="2800" b="1">
                <a:solidFill>
                  <a:prstClr val="black"/>
                </a:solidFill>
                <a:latin typeface="Times New Roman" panose="02020603050405020304" pitchFamily="18" charset="0"/>
                <a:cs typeface="Times New Roman" panose="02020603050405020304" pitchFamily="18" charset="0"/>
              </a:rPr>
              <a:t> Vua quyết định gả công chúa cho người hát rong là để</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Trừng phạt thói kiêu ngạo và ngông cuồng của công chúa.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Thử thách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Cho công chúa được trải nghiệm một cuộc sống mới</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Giáo dục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5254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384995"/>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3.</a:t>
            </a:r>
            <a:r>
              <a:rPr lang="vi-VN" sz="2800" b="1">
                <a:solidFill>
                  <a:prstClr val="black"/>
                </a:solidFill>
                <a:latin typeface="Times New Roman" panose="02020603050405020304" pitchFamily="18" charset="0"/>
                <a:cs typeface="Times New Roman" panose="02020603050405020304" pitchFamily="18" charset="0"/>
              </a:rPr>
              <a:t> Người hát rong (cũng chính là Vua chích choè) muốn công chúa trải qua những thiếu thốn, khổ cực nhằm mục đích</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Trả thù công chúa, vì nàng đã giễu cợt mình trước mặt mọi người</a:t>
            </a:r>
            <a:r>
              <a:rPr lang="en-US" sz="3200" b="1" kern="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Uốn nắn tính cách của công chúa, để nàng trở thành người vợ hiền thục</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Để công chúa thấu hiểu cuộc sống của người bình thường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Để công chúa dần dần chấp nhận cuộc sống nghèo hèn.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4980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4.</a:t>
            </a:r>
            <a:r>
              <a:rPr lang="vi-VN" sz="2800" b="1">
                <a:solidFill>
                  <a:prstClr val="black"/>
                </a:solidFill>
                <a:latin typeface="Times New Roman" panose="02020603050405020304" pitchFamily="18" charset="0"/>
                <a:cs typeface="Times New Roman" panose="02020603050405020304" pitchFamily="18" charset="0"/>
              </a:rPr>
              <a:t> Toàn bộ những thử thách mà Vua chích choè dành cho công chúa xuất phát từ:</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hậu</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chúa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40310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vì:</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Nàng rất xinh 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Nàng vốn là con vua.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Nàng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Nàng biết hối hận trước những điều sai trái mình đã làm.</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2276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Trước khi kết hôn với Vua chích chòe, công chúa đã phải trải qua mấy công việc?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1.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2.</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3200" b="1" kern="0">
                <a:solidFill>
                  <a:prstClr val="white"/>
                </a:solidFill>
                <a:latin typeface="Times New Roman" panose="02020603050405020304" pitchFamily="18" charset="0"/>
                <a:cs typeface="Times New Roman" panose="02020603050405020304" pitchFamily="18" charset="0"/>
              </a:rPr>
              <a:t>4</a:t>
            </a:r>
            <a:r>
              <a:rPr lang="vi-VN"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840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053" y="505237"/>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268;p99"/>
          <p:cNvPicPr preferRelativeResize="0"/>
          <p:nvPr/>
        </p:nvPicPr>
        <p:blipFill rotWithShape="1">
          <a:blip r:embed="rId3">
            <a:alphaModFix/>
          </a:blip>
          <a:srcRect/>
          <a:stretch/>
        </p:blipFill>
        <p:spPr>
          <a:xfrm rot="21034317">
            <a:off x="1209644" y="1065440"/>
            <a:ext cx="3687106" cy="469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biLevel thresh="75000"/>
          </a:blip>
          <a:stretch>
            <a:fillRect/>
          </a:stretch>
        </p:blipFill>
        <p:spPr>
          <a:xfrm>
            <a:off x="5314117" y="923729"/>
            <a:ext cx="6665537" cy="5373073"/>
          </a:xfrm>
          <a:prstGeom prst="rect">
            <a:avLst/>
          </a:prstGeom>
        </p:spPr>
      </p:pic>
    </p:spTree>
    <p:extLst>
      <p:ext uri="{BB962C8B-B14F-4D97-AF65-F5344CB8AC3E}">
        <p14:creationId xmlns:p14="http://schemas.microsoft.com/office/powerpoint/2010/main" val="2951897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6.</a:t>
            </a:r>
            <a:r>
              <a:rPr lang="vi-VN" sz="2800" b="1">
                <a:solidFill>
                  <a:prstClr val="black"/>
                </a:solidFill>
                <a:latin typeface="Times New Roman" panose="02020603050405020304" pitchFamily="18" charset="0"/>
                <a:cs typeface="Times New Roman" panose="02020603050405020304" pitchFamily="18" charset="0"/>
              </a:rPr>
              <a:t> Cuối cùng, công chúa được Vua chích choè chấp nhận là vì:</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hậu</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chúa</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9886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algn="just" defTabSz="914400">
              <a:defRPr/>
            </a:pPr>
            <a:r>
              <a:rPr lang="en-US" sz="2800" b="1">
                <a:solidFill>
                  <a:prstClr val="black"/>
                </a:solidFill>
                <a:latin typeface="Times New Roman" panose="02020603050405020304" pitchFamily="18" charset="0"/>
                <a:cs typeface="Times New Roman" panose="02020603050405020304" pitchFamily="18" charset="0"/>
              </a:rPr>
              <a:t>Câu 7.</a:t>
            </a:r>
            <a:r>
              <a:rPr lang="vi-VN" sz="2800" b="1">
                <a:solidFill>
                  <a:prstClr val="black"/>
                </a:solidFill>
                <a:latin typeface="Times New Roman" panose="02020603050405020304" pitchFamily="18" charset="0"/>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Ý nghĩa của truyện là </a:t>
            </a: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Cần phải hướng tới hòa bình.</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Biết tôn trọng và sống chan hòa.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Bảo vệ môi trường.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Yêu thiên nhiên.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074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Kết thúc truyện là</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sống cô đơn</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mãi mãi sống trong nghòe khó</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bị đánh đập</a:t>
            </a: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Công</a:t>
            </a:r>
            <a:r>
              <a:rPr kumimoji="0" lang="en-US" sz="3200" b="1"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chúa kết hôn với vua chích chòe</a:t>
            </a:r>
            <a:r>
              <a:rPr kumimoji="0" lang="vi-VN"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8488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8294" y="1991691"/>
            <a:ext cx="5134477" cy="1200325"/>
          </a:xfrm>
          <a:prstGeom prst="rect">
            <a:avLst/>
          </a:prstGeom>
        </p:spPr>
        <p:txBody>
          <a:bodyPr wrap="none" lIns="91310" tIns="45718" rIns="91310" bIns="45718">
            <a:spAutoFit/>
          </a:bodyPr>
          <a:lstStyle/>
          <a:p>
            <a:pPr algn="ctr"/>
            <a:r>
              <a:rPr lang="en-US" sz="7200" b="1">
                <a:solidFill>
                  <a:prstClr val="white"/>
                </a:solidFill>
                <a:latin typeface="Times New Roman" pitchFamily="18" charset="0"/>
                <a:cs typeface="Times New Roman" pitchFamily="18" charset="0"/>
              </a:rPr>
              <a:t>VẬN DỤNG</a:t>
            </a:r>
            <a:endParaRPr lang="en-US" sz="7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871641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a:solidFill>
                  <a:srgbClr val="0070C0"/>
                </a:solidFill>
                <a:latin typeface="Times New Roman" pitchFamily="18" charset="0"/>
                <a:ea typeface="方正稚艺简体" panose="03000509000000000000" pitchFamily="65" charset="-122"/>
                <a:cs typeface="Times New Roman" pitchFamily="18" charset="0"/>
              </a:rPr>
              <a:t>viết đoạn văn  (5-7 câu) nêu cảm nhận của em về truyện Vua chích choè.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93722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a:solidFill>
                  <a:srgbClr val="0070C0"/>
                </a:solidFill>
                <a:latin typeface="Times New Roman" pitchFamily="18" charset="0"/>
                <a:ea typeface="方正稚艺简体" panose="03000509000000000000" pitchFamily="65" charset="-122"/>
                <a:cs typeface="Times New Roman" pitchFamily="18" charset="0"/>
              </a:rPr>
              <a:t>* Về hình thức: đảm bảo dung lượng, đảm bảo hình thức đoạn văn. Đảm bảo chính tả, cấu trúc ngữ pháp của câu. Trình bày sạch đẹp.</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5831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a:solidFill>
                  <a:srgbClr val="0070C0"/>
                </a:solidFill>
                <a:latin typeface="Times New Roman" pitchFamily="18" charset="0"/>
                <a:ea typeface="方正稚艺简体" panose="03000509000000000000" pitchFamily="65" charset="-122"/>
                <a:cs typeface="Times New Roman" pitchFamily="18" charset="0"/>
              </a:rPr>
              <a:t>* Về nội dung: cảm nhận về truyện vua chích chòe.</a:t>
            </a:r>
          </a:p>
          <a:p>
            <a:pPr marL="342900" lvl="0" indent="-342900" algn="just" defTabSz="914400">
              <a:buFontTx/>
              <a:buChar char="-"/>
            </a:pPr>
            <a:r>
              <a:rPr lang="en-US" altLang="zh-CN" sz="2400">
                <a:solidFill>
                  <a:srgbClr val="0070C0"/>
                </a:solidFill>
                <a:latin typeface="Times New Roman" pitchFamily="18" charset="0"/>
                <a:ea typeface="方正稚艺简体" panose="03000509000000000000" pitchFamily="65" charset="-122"/>
                <a:cs typeface="Times New Roman" pitchFamily="18" charset="0"/>
              </a:rPr>
              <a:t>Giới thiệu cảm nhận chung về câu chuyện.</a:t>
            </a:r>
          </a:p>
          <a:p>
            <a:pPr marL="342900" lvl="0" indent="-342900" algn="just" defTabSz="914400">
              <a:buFontTx/>
              <a:buChar char="-"/>
            </a:pPr>
            <a:r>
              <a:rPr lang="en-US" altLang="zh-CN" sz="2400">
                <a:solidFill>
                  <a:srgbClr val="0070C0"/>
                </a:solidFill>
                <a:latin typeface="Times New Roman" pitchFamily="18" charset="0"/>
                <a:ea typeface="方正稚艺简体" panose="03000509000000000000" pitchFamily="65" charset="-122"/>
                <a:cs typeface="Times New Roman" pitchFamily="18" charset="0"/>
              </a:rPr>
              <a:t>Cảm nhận về các chi tiết nổi bật, nhân vật của truyện.</a:t>
            </a:r>
          </a:p>
          <a:p>
            <a:pPr marL="342900" lvl="0" indent="-342900" algn="just" defTabSz="914400">
              <a:buFontTx/>
              <a:buChar char="-"/>
            </a:pPr>
            <a:r>
              <a:rPr lang="en-US" altLang="zh-CN" sz="2400">
                <a:solidFill>
                  <a:srgbClr val="0070C0"/>
                </a:solidFill>
                <a:latin typeface="Times New Roman" pitchFamily="18" charset="0"/>
                <a:ea typeface="方正稚艺简体" panose="03000509000000000000" pitchFamily="65" charset="-122"/>
                <a:cs typeface="Times New Roman" pitchFamily="18" charset="0"/>
              </a:rPr>
              <a:t>Ý nghãi của câu truyện với bản thân và mọi người.</a:t>
            </a:r>
          </a:p>
          <a:p>
            <a:pPr marL="342900" lvl="0" indent="-342900" algn="just" defTabSz="914400">
              <a:buFontTx/>
              <a:buChar char="-"/>
            </a:pPr>
            <a:r>
              <a:rPr lang="en-US" altLang="zh-CN" sz="2400">
                <a:solidFill>
                  <a:srgbClr val="0070C0"/>
                </a:solidFill>
                <a:latin typeface="Times New Roman" pitchFamily="18" charset="0"/>
                <a:ea typeface="方正稚艺简体" panose="03000509000000000000" pitchFamily="65" charset="-122"/>
                <a:cs typeface="Times New Roman" pitchFamily="18" charset="0"/>
              </a:rPr>
              <a:t>Truyền tải thông điệp.</a:t>
            </a:r>
          </a:p>
          <a:p>
            <a:pPr marL="342900" lvl="0" indent="-342900" algn="just" defTabSz="914400">
              <a:buFontTx/>
              <a:buChar char="-"/>
            </a:pPr>
            <a:endParaRPr lang="en-US" altLang="zh-CN" sz="2400">
              <a:solidFill>
                <a:srgbClr val="0070C0"/>
              </a:solidFill>
              <a:latin typeface="Times New Roman" pitchFamily="18" charset="0"/>
              <a:ea typeface="方正稚艺简体" panose="03000509000000000000" pitchFamily="65" charset="-122"/>
              <a:cs typeface="Times New Roman" pitchFamily="18" charset="0"/>
            </a:endParaRPr>
          </a:p>
          <a:p>
            <a:pPr lvl="0" algn="just" defTabSz="914400"/>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0001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250967" y="452847"/>
            <a:ext cx="5259419"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a:solidFill>
                  <a:srgbClr val="0070C0"/>
                </a:solidFill>
                <a:latin typeface="Times New Roman" pitchFamily="18" charset="0"/>
                <a:ea typeface="方正稚艺简体" panose="03000509000000000000" pitchFamily="65" charset="-122"/>
                <a:cs typeface="Times New Roman" pitchFamily="18" charset="0"/>
              </a:rPr>
              <a:t>	</a:t>
            </a:r>
            <a:r>
              <a:rPr lang="vi-VN" altLang="zh-CN" sz="2400">
                <a:solidFill>
                  <a:srgbClr val="0070C0"/>
                </a:solidFill>
                <a:latin typeface="Times New Roman" pitchFamily="18" charset="0"/>
                <a:ea typeface="方正稚艺简体" panose="03000509000000000000" pitchFamily="65" charset="-122"/>
                <a:cs typeface="Times New Roman" pitchFamily="18" charset="0"/>
              </a:rPr>
              <a:t>Trong những câu chuyện cổ tích nước ngoài mà em đã đọc đã nghe thì truyện cổ tích Vua chích chòe là câu chuyện để lại trong lòng em những ấn tượng vô cùng sâu sắc, bởi nó thể hiện bài học đích đáng cho những kẻ có thói kiêu căng, ngạo mạn. Truyện Vua chích chòe xoay quanh nhân vật cô công chúa ngạo mạn đã chê bai, hạ thấp những người đến cầu hôn mình. Vua cha của công chúa đã trừng phạt con bằng cách sẽ gả cô cho kẻ ăn mày đi ngang qua cung điện.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9500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371408" y="452847"/>
            <a:ext cx="5382666"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a:solidFill>
                  <a:srgbClr val="0070C0"/>
                </a:solidFill>
                <a:latin typeface="Times New Roman" pitchFamily="18" charset="0"/>
                <a:ea typeface="方正稚艺简体" panose="03000509000000000000" pitchFamily="65" charset="-122"/>
                <a:cs typeface="Times New Roman" pitchFamily="18" charset="0"/>
              </a:rPr>
              <a:t>Một vị vua bị từ chối trong số đó đã đóng giả làm người hát rong để cho cô công chúa bài học đích đáng. Cô công chúa đã phải trải qua những ngày tháng vất vả, cơ cực để hiểu được nỗi khổ của dân thường và để cô ý thức được rằng cô may mắn như thế nào khi được làm một công chúa. Công chúa sau nhiều thử thách đã hiểu được sai lầm và tự nhủ mình sẽ sống tốt hơn. Câu chuyện là bài học phê phán thói kiêu căng của con người và khuyên răn chúng ta sống đẹp hơn từng ngày.</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2994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61295" y="1362076"/>
            <a:ext cx="1656184"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a:solidFill>
                  <a:srgbClr val="E75329"/>
                </a:solidFill>
                <a:latin typeface="Times New Roman" pitchFamily="18" charset="0"/>
                <a:ea typeface="Adobe 黑体 Std R" pitchFamily="34" charset="-122"/>
                <a:cs typeface="Times New Roman" pitchFamily="18" charset="0"/>
              </a:rPr>
              <a:t>Bài</a:t>
            </a:r>
            <a:r>
              <a:rPr lang="en-US" altLang="zh-CN" sz="2800" dirty="0">
                <a:solidFill>
                  <a:srgbClr val="E75329"/>
                </a:solidFill>
                <a:latin typeface="Times New Roman" pitchFamily="18" charset="0"/>
                <a:ea typeface="Adobe 黑体 Std R" pitchFamily="34" charset="-122"/>
                <a:cs typeface="Times New Roman" pitchFamily="18" charset="0"/>
              </a:rPr>
              <a:t> </a:t>
            </a:r>
            <a:r>
              <a:rPr lang="en-US" altLang="zh-CN" sz="2800" dirty="0" err="1">
                <a:solidFill>
                  <a:srgbClr val="E75329"/>
                </a:solidFill>
                <a:latin typeface="Times New Roman" pitchFamily="18" charset="0"/>
                <a:ea typeface="Adobe 黑体 Std R" pitchFamily="34" charset="-122"/>
                <a:cs typeface="Times New Roman" pitchFamily="18" charset="0"/>
              </a:rPr>
              <a:t>cũ</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4" name="圆角矩形 3"/>
          <p:cNvSpPr/>
          <p:nvPr/>
        </p:nvSpPr>
        <p:spPr>
          <a:xfrm>
            <a:off x="1261295" y="2929501"/>
            <a:ext cx="1656184" cy="648072"/>
          </a:xfrm>
          <a:prstGeom prst="roundRect">
            <a:avLst/>
          </a:prstGeom>
          <a:solidFill>
            <a:srgbClr val="C8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a:solidFill>
                  <a:srgbClr val="E75329"/>
                </a:solidFill>
                <a:latin typeface="Times New Roman" pitchFamily="18" charset="0"/>
                <a:ea typeface="Adobe 黑体 Std R" pitchFamily="34" charset="-122"/>
                <a:cs typeface="Times New Roman" pitchFamily="18" charset="0"/>
              </a:rPr>
              <a:t>Bài</a:t>
            </a:r>
            <a:r>
              <a:rPr lang="en-US" altLang="zh-CN" sz="2800" dirty="0">
                <a:solidFill>
                  <a:srgbClr val="E75329"/>
                </a:solidFill>
                <a:latin typeface="Times New Roman" pitchFamily="18" charset="0"/>
                <a:ea typeface="Adobe 黑体 Std R" pitchFamily="34" charset="-122"/>
                <a:cs typeface="Times New Roman" pitchFamily="18" charset="0"/>
              </a:rPr>
              <a:t> </a:t>
            </a:r>
            <a:r>
              <a:rPr lang="en-US" altLang="zh-CN" sz="2800" dirty="0" err="1">
                <a:solidFill>
                  <a:srgbClr val="E75329"/>
                </a:solidFill>
                <a:latin typeface="Times New Roman" pitchFamily="18" charset="0"/>
                <a:ea typeface="Adobe 黑体 Std R" pitchFamily="34" charset="-122"/>
                <a:cs typeface="Times New Roman" pitchFamily="18" charset="0"/>
              </a:rPr>
              <a:t>mới</a:t>
            </a:r>
            <a:r>
              <a:rPr lang="en-US" altLang="zh-CN" sz="2800" dirty="0">
                <a:solidFill>
                  <a:srgbClr val="E75329"/>
                </a:solidFill>
                <a:latin typeface="Times New Roman" pitchFamily="18" charset="0"/>
                <a:ea typeface="Adobe 黑体 Std R" pitchFamily="34" charset="-122"/>
                <a:cs typeface="Times New Roman" pitchFamily="18" charset="0"/>
              </a:rPr>
              <a:t>:</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5" name="TextBox 12"/>
          <p:cNvSpPr txBox="1"/>
          <p:nvPr/>
        </p:nvSpPr>
        <p:spPr>
          <a:xfrm>
            <a:off x="3039589" y="3084262"/>
            <a:ext cx="6120680" cy="954103"/>
          </a:xfrm>
          <a:prstGeom prst="rect">
            <a:avLst/>
          </a:prstGeom>
          <a:noFill/>
          <a:ln w="19050">
            <a:solidFill>
              <a:srgbClr val="E75329"/>
            </a:solidFill>
            <a:prstDash val="sysDash"/>
          </a:ln>
        </p:spPr>
        <p:txBody>
          <a:bodyPr wrap="square" lIns="91310" tIns="45718" rIns="91310" bIns="45718" rtlCol="0">
            <a:spAutoFit/>
          </a:bodyPr>
          <a:lstStyle>
            <a:defPPr>
              <a:defRPr lang="zh-CN"/>
            </a:defPPr>
            <a:lvl1pPr>
              <a:defRPr sz="1600"/>
            </a:lvl1pPr>
          </a:lstStyle>
          <a:p>
            <a:r>
              <a:rPr lang="en-US" altLang="zh-CN" sz="2800" dirty="0" err="1">
                <a:latin typeface="Times New Roman" pitchFamily="18" charset="0"/>
                <a:cs typeface="Times New Roman" pitchFamily="18" charset="0"/>
              </a:rPr>
              <a:t>Soạn</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bài</a:t>
            </a:r>
            <a:r>
              <a:rPr lang="en-US" altLang="zh-CN" sz="2800">
                <a:latin typeface="Times New Roman" pitchFamily="18" charset="0"/>
                <a:cs typeface="Times New Roman" pitchFamily="18" charset="0"/>
              </a:rPr>
              <a:t>: Viết bài văn đóng vai nhân vật kể lại truyện cổ tích.</a:t>
            </a:r>
            <a:endParaRPr lang="zh-CN" altLang="en-US" sz="2800" dirty="0">
              <a:latin typeface="Times New Roman" pitchFamily="18" charset="0"/>
              <a:cs typeface="Times New Roman" pitchFamily="18" charset="0"/>
            </a:endParaRPr>
          </a:p>
        </p:txBody>
      </p:sp>
      <p:sp>
        <p:nvSpPr>
          <p:cNvPr id="6" name="TextBox 13"/>
          <p:cNvSpPr txBox="1"/>
          <p:nvPr/>
        </p:nvSpPr>
        <p:spPr>
          <a:xfrm>
            <a:off x="3041279" y="1362091"/>
            <a:ext cx="5952212" cy="954103"/>
          </a:xfrm>
          <a:prstGeom prst="rect">
            <a:avLst/>
          </a:prstGeom>
          <a:noFill/>
          <a:ln w="19050">
            <a:solidFill>
              <a:srgbClr val="E75329"/>
            </a:solidFill>
            <a:prstDash val="sysDash"/>
          </a:ln>
        </p:spPr>
        <p:txBody>
          <a:bodyPr wrap="square" lIns="91310" tIns="45718" rIns="91310" bIns="45718" rtlCol="0">
            <a:spAutoFit/>
          </a:bodyPr>
          <a:lstStyle/>
          <a:p>
            <a:r>
              <a:rPr lang="en-US" altLang="zh-CN" sz="2800" dirty="0" err="1">
                <a:latin typeface="Times New Roman" pitchFamily="18" charset="0"/>
                <a:cs typeface="Times New Roman" pitchFamily="18" charset="0"/>
              </a:rPr>
              <a:t>Học</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bài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khái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quát</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nội</a:t>
            </a:r>
            <a:r>
              <a:rPr lang="en-US" altLang="zh-CN" sz="2800" dirty="0">
                <a:latin typeface="Times New Roman" pitchFamily="18" charset="0"/>
                <a:cs typeface="Times New Roman" pitchFamily="18" charset="0"/>
              </a:rPr>
              <a:t> dung </a:t>
            </a:r>
            <a:r>
              <a:rPr lang="en-US" altLang="zh-CN" sz="2800" dirty="0" err="1">
                <a:latin typeface="Times New Roman" pitchFamily="18" charset="0"/>
                <a:cs typeface="Times New Roman" pitchFamily="18" charset="0"/>
              </a:rPr>
              <a:t>bài</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học</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bằng</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sơ</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đồ</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tư</a:t>
            </a:r>
            <a:r>
              <a:rPr lang="en-US" altLang="zh-CN" sz="2800" dirty="0">
                <a:latin typeface="Times New Roman" pitchFamily="18" charset="0"/>
                <a:cs typeface="Times New Roman" pitchFamily="18" charset="0"/>
              </a:rPr>
              <a:t> </a:t>
            </a:r>
            <a:r>
              <a:rPr lang="en-US" altLang="zh-CN" sz="2800" dirty="0" err="1">
                <a:latin typeface="Times New Roman" pitchFamily="18" charset="0"/>
                <a:cs typeface="Times New Roman" pitchFamily="18" charset="0"/>
              </a:rPr>
              <a:t>duy</a:t>
            </a:r>
            <a:r>
              <a:rPr lang="en-US" altLang="zh-CN" sz="2800" dirty="0">
                <a:latin typeface="Times New Roman" pitchFamily="18" charset="0"/>
                <a:cs typeface="Times New Roman" pitchFamily="18" charset="0"/>
              </a:rPr>
              <a:t>.</a:t>
            </a:r>
            <a:endParaRPr lang="zh-CN" altLang="en-US" sz="2800" dirty="0">
              <a:latin typeface="Times New Roman" pitchFamily="18" charset="0"/>
              <a:cs typeface="Times New Roman" pitchFamily="18"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5874612" y="4648286"/>
            <a:ext cx="4020039" cy="2394751"/>
          </a:xfrm>
          <a:prstGeom prst="rect">
            <a:avLst/>
          </a:prstGeom>
          <a:noFill/>
        </p:spPr>
      </p:pic>
      <p:pic>
        <p:nvPicPr>
          <p:cNvPr id="9" name="图片 28"/>
          <p:cNvPicPr>
            <a:picLocks noChangeAspect="1"/>
          </p:cNvPicPr>
          <p:nvPr/>
        </p:nvPicPr>
        <p:blipFill>
          <a:blip r:embed="rId4"/>
          <a:srcRect/>
          <a:stretch>
            <a:fillRect/>
          </a:stretch>
        </p:blipFill>
        <p:spPr bwMode="auto">
          <a:xfrm rot="732619">
            <a:off x="8069349" y="104777"/>
            <a:ext cx="844551" cy="842963"/>
          </a:xfrm>
          <a:prstGeom prst="rect">
            <a:avLst/>
          </a:prstGeom>
          <a:noFill/>
        </p:spPr>
      </p:pic>
      <p:sp>
        <p:nvSpPr>
          <p:cNvPr id="10" name="文本框 17"/>
          <p:cNvSpPr txBox="1"/>
          <p:nvPr/>
        </p:nvSpPr>
        <p:spPr>
          <a:xfrm>
            <a:off x="1853959" y="264648"/>
            <a:ext cx="5461237" cy="523220"/>
          </a:xfrm>
          <a:prstGeom prst="rect">
            <a:avLst/>
          </a:prstGeom>
          <a:noFill/>
        </p:spPr>
        <p:txBody>
          <a:bodyPr wrap="square" rtlCol="0">
            <a:spAutoFit/>
          </a:bodyPr>
          <a:lstStyle/>
          <a:p>
            <a:pPr algn="ctr" defTabSz="914400"/>
            <a:r>
              <a:rPr lang="en-US" altLang="zh-CN" sz="2800" b="1" dirty="0">
                <a:latin typeface="Times New Roman" pitchFamily="18" charset="0"/>
                <a:ea typeface="方正稚艺简体" panose="03000509000000000000" pitchFamily="65" charset="-122"/>
                <a:cs typeface="Times New Roman" pitchFamily="18" charset="0"/>
              </a:rPr>
              <a:t>HƯỚNG DẪN TỰ HỌC</a:t>
            </a:r>
            <a:endParaRPr lang="zh-CN" altLang="en-US" sz="2800" b="1" dirty="0">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7592628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500" fill="hold"/>
                                        <p:tgtEl>
                                          <p:spTgt spid="8"/>
                                        </p:tgtEl>
                                        <p:attrNameLst>
                                          <p:attrName>ppt_x</p:attrName>
                                        </p:attrNameLst>
                                      </p:cBhvr>
                                      <p:tavLst>
                                        <p:tav tm="0">
                                          <p:val>
                                            <p:strVal val="0-#ppt_w/2"/>
                                          </p:val>
                                        </p:tav>
                                        <p:tav tm="100000">
                                          <p:val>
                                            <p:strVal val="#ppt_x"/>
                                          </p:val>
                                        </p:tav>
                                      </p:tavLst>
                                    </p:anim>
                                    <p:anim calcmode="lin" valueType="num">
                                      <p:cBhvr additive="base">
                                        <p:cTn id="8" dur="4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biLevel thresh="75000"/>
          </a:blip>
          <a:stretch>
            <a:fillRect/>
          </a:stretch>
        </p:blipFill>
        <p:spPr>
          <a:xfrm>
            <a:off x="3389878" y="-74101"/>
            <a:ext cx="6502065" cy="1715156"/>
          </a:xfrm>
          <a:prstGeom prst="rect">
            <a:avLst/>
          </a:prstGeom>
        </p:spPr>
      </p:pic>
      <p:sp>
        <p:nvSpPr>
          <p:cNvPr id="5" name="Google Shape;195;p6"/>
          <p:cNvSpPr txBox="1"/>
          <p:nvPr/>
        </p:nvSpPr>
        <p:spPr>
          <a:xfrm>
            <a:off x="4336778" y="2666596"/>
            <a:ext cx="6925731" cy="230828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Đọc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diễn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cảm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lưu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loát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ngắt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nghỉ</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đúng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chú</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ý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lời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đối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thoại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các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nhân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vật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a:t>
            </a:r>
            <a:endParaRPr kumimoji="0" sz="32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p:txBody>
      </p:sp>
      <p:sp>
        <p:nvSpPr>
          <p:cNvPr id="6" name="Rectangle 5"/>
          <p:cNvSpPr>
            <a:spLocks noChangeArrowheads="1"/>
          </p:cNvSpPr>
          <p:nvPr/>
        </p:nvSpPr>
        <p:spPr bwMode="auto">
          <a:xfrm>
            <a:off x="4336778" y="1846049"/>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a. </a:t>
            </a:r>
            <a:r>
              <a:rPr kumimoji="0" lang="en-US" altLang="en-US" sz="32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Đọc</a:t>
            </a:r>
            <a:endParaRPr kumimoji="0" lang="en-US" altLang="en-US"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99700" l="0" r="100000"/>
                    </a14:imgEffect>
                  </a14:imgLayer>
                </a14:imgProps>
              </a:ext>
            </a:extLst>
          </a:blip>
          <a:stretch>
            <a:fillRect/>
          </a:stretch>
        </p:blipFill>
        <p:spPr>
          <a:xfrm>
            <a:off x="498234" y="2756164"/>
            <a:ext cx="3509122" cy="3899024"/>
          </a:xfrm>
          <a:prstGeom prst="rect">
            <a:avLst/>
          </a:prstGeom>
        </p:spPr>
      </p:pic>
    </p:spTree>
    <p:extLst>
      <p:ext uri="{BB962C8B-B14F-4D97-AF65-F5344CB8AC3E}">
        <p14:creationId xmlns:p14="http://schemas.microsoft.com/office/powerpoint/2010/main" val="222909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3" name="TextBox 2"/>
          <p:cNvSpPr txBox="1"/>
          <p:nvPr/>
        </p:nvSpPr>
        <p:spPr>
          <a:xfrm>
            <a:off x="1775884" y="1797755"/>
            <a:ext cx="9222775" cy="2308320"/>
          </a:xfrm>
          <a:prstGeom prst="rect">
            <a:avLst/>
          </a:prstGeom>
          <a:noFill/>
        </p:spPr>
        <p:txBody>
          <a:bodyPr wrap="none" lIns="91310" tIns="45718" rIns="91310" bIns="45718" rtlCol="0">
            <a:spAutoFit/>
          </a:bodyPr>
          <a:lstStyle/>
          <a:p>
            <a:pPr algn="ctr"/>
            <a:r>
              <a:rPr lang="en-US" sz="7200" dirty="0">
                <a:solidFill>
                  <a:srgbClr val="00B050"/>
                </a:solidFill>
                <a:latin typeface="Times New Roman" pitchFamily="18" charset="0"/>
                <a:cs typeface="Times New Roman" pitchFamily="18" charset="0"/>
              </a:rPr>
              <a:t>CHÚC CÁC EM </a:t>
            </a:r>
          </a:p>
          <a:p>
            <a:pPr algn="ctr"/>
            <a:r>
              <a:rPr lang="en-US" sz="7200" dirty="0">
                <a:solidFill>
                  <a:srgbClr val="00B050"/>
                </a:solidFill>
                <a:latin typeface="Times New Roman" pitchFamily="18" charset="0"/>
                <a:cs typeface="Times New Roman" pitchFamily="18" charset="0"/>
              </a:rPr>
              <a:t>HỌC THẬT TỐT NHÉ!</a:t>
            </a:r>
          </a:p>
        </p:txBody>
      </p:sp>
      <p:sp>
        <p:nvSpPr>
          <p:cNvPr id="11" name="TextBox 10"/>
          <p:cNvSpPr txBox="1"/>
          <p:nvPr/>
        </p:nvSpPr>
        <p:spPr>
          <a:xfrm>
            <a:off x="3017958" y="4367781"/>
            <a:ext cx="2677015" cy="646331"/>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GIÁO VIÊN:</a:t>
            </a:r>
          </a:p>
        </p:txBody>
      </p:sp>
    </p:spTree>
    <p:extLst>
      <p:ext uri="{BB962C8B-B14F-4D97-AF65-F5344CB8AC3E}">
        <p14:creationId xmlns:p14="http://schemas.microsoft.com/office/powerpoint/2010/main" val="4170604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biLevel thresh="75000"/>
          </a:blip>
          <a:stretch>
            <a:fillRect/>
          </a:stretch>
        </p:blipFill>
        <p:spPr>
          <a:xfrm>
            <a:off x="3389878" y="-74101"/>
            <a:ext cx="6502065" cy="1715156"/>
          </a:xfrm>
          <a:prstGeom prst="rect">
            <a:avLst/>
          </a:prstGeom>
        </p:spPr>
      </p:pic>
      <p:sp>
        <p:nvSpPr>
          <p:cNvPr id="8" name="Rectangle 7"/>
          <p:cNvSpPr>
            <a:spLocks noChangeArrowheads="1"/>
          </p:cNvSpPr>
          <p:nvPr/>
        </p:nvSpPr>
        <p:spPr bwMode="auto">
          <a:xfrm>
            <a:off x="492727" y="1333278"/>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b. </a:t>
            </a:r>
            <a:r>
              <a:rPr kumimoji="0" lang="en-US" altLang="en-US" sz="32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Chú</a:t>
            </a:r>
            <a:r>
              <a:rPr kumimoji="0" lang="en-US" altLang="en-US"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thích</a:t>
            </a:r>
            <a:endParaRPr kumimoji="0" lang="en-US" altLang="en-US" sz="32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
        <p:nvSpPr>
          <p:cNvPr id="9" name="Google Shape;195;p6"/>
          <p:cNvSpPr txBox="1"/>
          <p:nvPr/>
        </p:nvSpPr>
        <p:spPr>
          <a:xfrm>
            <a:off x="492727" y="2026170"/>
            <a:ext cx="11196367" cy="461660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Phò</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mã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con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rể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vua</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a:p>
            <a:pPr marL="285750" marR="0" lvl="0" indent="-285750" algn="just" defTabSz="914400" rtl="0" eaLnBrk="1" fontAlgn="auto" latinLnBrk="0" hangingPunct="1">
              <a:lnSpc>
                <a:spcPct val="150000"/>
              </a:lnSpc>
              <a:spcBef>
                <a:spcPts val="0"/>
              </a:spcBef>
              <a:spcAft>
                <a:spcPts val="0"/>
              </a:spcAft>
              <a:buClr>
                <a:srgbClr val="000000"/>
              </a:buClr>
              <a:buSzPts val="2800"/>
              <a:buFontTx/>
              <a:buChar char="-"/>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Thịnh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nộ</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giận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giận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giữ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độ</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endParaRPr>
          </a:p>
          <a:p>
            <a:pPr marL="285750" marR="0" lvl="0" indent="-285750" algn="just" defTabSz="914400" rtl="0" eaLnBrk="1" fontAlgn="auto" latinLnBrk="0" hangingPunct="1">
              <a:lnSpc>
                <a:spcPct val="150000"/>
              </a:lnSpc>
              <a:spcBef>
                <a:spcPts val="0"/>
              </a:spcBef>
              <a:spcAft>
                <a:spcPts val="0"/>
              </a:spcAft>
              <a:buClr>
                <a:srgbClr val="000000"/>
              </a:buClr>
              <a:buSzPts val="2800"/>
              <a:buFontTx/>
              <a:buChar char="-"/>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Ẩm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ương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dở</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bình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thường</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endParaRPr>
          </a:p>
          <a:p>
            <a:pPr marL="285750" marR="0" lvl="0" indent="-285750" algn="just" defTabSz="914400" rtl="0" eaLnBrk="1" fontAlgn="auto" latinLnBrk="0" hangingPunct="1">
              <a:lnSpc>
                <a:spcPct val="150000"/>
              </a:lnSpc>
              <a:spcBef>
                <a:spcPts val="0"/>
              </a:spcBef>
              <a:spcAft>
                <a:spcPts val="0"/>
              </a:spcAft>
              <a:buClr>
                <a:srgbClr val="000000"/>
              </a:buClr>
              <a:buSzPts val="2800"/>
              <a:buFontTx/>
              <a:buChar char="-"/>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Hiệp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sĩ</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đàn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tài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võ</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nghệ</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trí</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nhất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định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xã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vì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nghĩa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bênh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vực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kẻ</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yếu</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endParaRPr>
          </a:p>
          <a:p>
            <a:pPr marL="285750" marR="0" lvl="0" indent="-285750" algn="just" defTabSz="914400" rtl="0" eaLnBrk="1" fontAlgn="auto" latinLnBrk="0" hangingPunct="1">
              <a:lnSpc>
                <a:spcPct val="150000"/>
              </a:lnSpc>
              <a:spcBef>
                <a:spcPts val="0"/>
              </a:spcBef>
              <a:spcAft>
                <a:spcPts val="0"/>
              </a:spcAft>
              <a:buClr>
                <a:srgbClr val="000000"/>
              </a:buClr>
              <a:buSzPts val="2800"/>
              <a:buFontTx/>
              <a:buChar char="-"/>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Thượng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vàng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hạ</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cám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đủ</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từ</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cao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quý</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tầm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thường</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endParaRPr>
          </a:p>
          <a:p>
            <a:pPr marL="285750" marR="0" lvl="0" indent="-285750" algn="just" defTabSz="914400" rtl="0" eaLnBrk="1" fontAlgn="auto" latinLnBrk="0" hangingPunct="1">
              <a:lnSpc>
                <a:spcPct val="150000"/>
              </a:lnSpc>
              <a:spcBef>
                <a:spcPts val="0"/>
              </a:spcBef>
              <a:spcAft>
                <a:spcPts val="0"/>
              </a:spcAft>
              <a:buClr>
                <a:srgbClr val="000000"/>
              </a:buClr>
              <a:buSzPts val="2800"/>
              <a:buFontTx/>
              <a:buChar char="-"/>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Độn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thổ</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trốn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ẩn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xuống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rPr>
              <a:t>đất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Cambria"/>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9610" y="-314426"/>
            <a:ext cx="3288734" cy="4263929"/>
          </a:xfrm>
          <a:prstGeom prst="rect">
            <a:avLst/>
          </a:prstGeom>
        </p:spPr>
      </p:pic>
    </p:spTree>
    <p:extLst>
      <p:ext uri="{BB962C8B-B14F-4D97-AF65-F5344CB8AC3E}">
        <p14:creationId xmlns:p14="http://schemas.microsoft.com/office/powerpoint/2010/main" val="255520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FBB90F-71DD-43C4-B994-365A269EEAE1}"/>
              </a:ext>
            </a:extLst>
          </p:cNvPr>
          <p:cNvPicPr>
            <a:picLocks noChangeAspect="1"/>
          </p:cNvPicPr>
          <p:nvPr/>
        </p:nvPicPr>
        <p:blipFill>
          <a:blip r:embed="rId3"/>
          <a:stretch>
            <a:fillRect/>
          </a:stretch>
        </p:blipFill>
        <p:spPr>
          <a:xfrm>
            <a:off x="41107" y="0"/>
            <a:ext cx="12109785" cy="6858000"/>
          </a:xfrm>
          <a:prstGeom prst="rect">
            <a:avLst/>
          </a:prstGeom>
        </p:spPr>
      </p:pic>
      <p:pic>
        <p:nvPicPr>
          <p:cNvPr id="5" name="Picture 4"/>
          <p:cNvPicPr>
            <a:picLocks noChangeAspect="1"/>
          </p:cNvPicPr>
          <p:nvPr/>
        </p:nvPicPr>
        <p:blipFill>
          <a:blip r:embed="rId4"/>
          <a:stretch>
            <a:fillRect/>
          </a:stretch>
        </p:blipFill>
        <p:spPr>
          <a:xfrm>
            <a:off x="904139" y="2761008"/>
            <a:ext cx="3539273" cy="3682802"/>
          </a:xfrm>
          <a:prstGeom prst="ellipse">
            <a:avLst/>
          </a:prstGeom>
          <a:ln>
            <a:noFill/>
          </a:ln>
          <a:effectLst>
            <a:softEdge rad="112500"/>
          </a:effectLst>
        </p:spPr>
      </p:pic>
      <p:sp>
        <p:nvSpPr>
          <p:cNvPr id="9" name="Flowchart: Alternate Process 8"/>
          <p:cNvSpPr/>
          <p:nvPr/>
        </p:nvSpPr>
        <p:spPr>
          <a:xfrm>
            <a:off x="4516616" y="1113865"/>
            <a:ext cx="6635087" cy="1431561"/>
          </a:xfrm>
          <a:prstGeom prst="flowChartAlternateProcess">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err="1">
                <a:solidFill>
                  <a:srgbClr val="FF0000"/>
                </a:solidFill>
                <a:latin typeface="Times New Roman" panose="02020603050405020304" pitchFamily="18" charset="0"/>
                <a:ea typeface="Calibri" panose="020F0502020204030204" pitchFamily="34" charset="0"/>
              </a:rPr>
              <a:t>Văn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xuất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thế</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Giới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thiệu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nét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văn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loại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biểu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đạt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
        <p:nvSpPr>
          <p:cNvPr id="23" name="Flowchart: Alternate Process 22"/>
          <p:cNvSpPr/>
          <p:nvPr/>
        </p:nvSpPr>
        <p:spPr>
          <a:xfrm>
            <a:off x="4516615" y="3062593"/>
            <a:ext cx="6635087" cy="951862"/>
          </a:xfrm>
          <a:prstGeom prst="flowChartAlternateProcess">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err="1">
                <a:solidFill>
                  <a:srgbClr val="FF0000"/>
                </a:solidFill>
                <a:latin typeface="Times New Roman" panose="02020603050405020304" pitchFamily="18" charset="0"/>
                <a:ea typeface="Calibri" panose="020F0502020204030204" pitchFamily="34" charset="0"/>
              </a:rPr>
              <a:t>Chuyện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ai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tóm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tắt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truyện</a:t>
            </a:r>
            <a:r>
              <a:rPr lang="en-US" sz="2400" dirty="0">
                <a:solidFill>
                  <a:srgbClr val="FF0000"/>
                </a:solidFill>
                <a:latin typeface="Times New Roman" panose="02020603050405020304" pitchFamily="18" charset="0"/>
                <a:ea typeface="Calibri" panose="020F0502020204030204" pitchFamily="34" charset="0"/>
              </a:rPr>
              <a:t>?</a:t>
            </a:r>
            <a:endParaRPr lang="en-US" sz="2000" dirty="0">
              <a:solidFill>
                <a:srgbClr val="FF0000"/>
              </a:solidFill>
              <a:effectLst/>
              <a:latin typeface="Times New Roman" panose="02020603050405020304" pitchFamily="18" charset="0"/>
              <a:ea typeface="Calibri" panose="020F0502020204030204" pitchFamily="34" charset="0"/>
            </a:endParaRPr>
          </a:p>
        </p:txBody>
      </p:sp>
      <p:sp>
        <p:nvSpPr>
          <p:cNvPr id="24" name="Flowchart: Alternate Process 23"/>
          <p:cNvSpPr/>
          <p:nvPr/>
        </p:nvSpPr>
        <p:spPr>
          <a:xfrm>
            <a:off x="4658002" y="4481306"/>
            <a:ext cx="6493699" cy="976312"/>
          </a:xfrm>
          <a:prstGeom prst="flowChartAlternateProcess">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400" dirty="0">
                <a:solidFill>
                  <a:srgbClr val="FF0000"/>
                </a:solidFill>
                <a:latin typeface="Times New Roman" panose="02020603050405020304" pitchFamily="18" charset="0"/>
                <a:ea typeface="Calibri" panose="020F0502020204030204" pitchFamily="34" charset="0"/>
              </a:rPr>
              <a:t>Nêu bố cục của văn bản. Có thể chia theo cách khác?</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322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812" y="1041008"/>
            <a:ext cx="11887199" cy="5816991"/>
          </a:xfrm>
          <a:prstGeom prst="rect">
            <a:avLst/>
          </a:prstGeom>
          <a:solidFill>
            <a:schemeClr val="bg1"/>
          </a:solidFill>
          <a:ln>
            <a:solidFill>
              <a:srgbClr val="ECECB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a:biLevel thresh="50000"/>
          </a:blip>
          <a:stretch>
            <a:fillRect/>
          </a:stretch>
        </p:blipFill>
        <p:spPr>
          <a:xfrm>
            <a:off x="3824181" y="-147054"/>
            <a:ext cx="4576460" cy="1715156"/>
          </a:xfrm>
          <a:prstGeom prst="rect">
            <a:avLst/>
          </a:prstGeom>
        </p:spPr>
      </p:pic>
      <p:sp>
        <p:nvSpPr>
          <p:cNvPr id="2" name="Rectangle 1"/>
          <p:cNvSpPr/>
          <p:nvPr/>
        </p:nvSpPr>
        <p:spPr>
          <a:xfrm>
            <a:off x="476071" y="1275714"/>
            <a:ext cx="6051338" cy="584775"/>
          </a:xfrm>
          <a:prstGeom prst="rect">
            <a:avLst/>
          </a:prstGeom>
        </p:spPr>
        <p:txBody>
          <a:bodyPr wrap="square">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Vua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chòe</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Google Shape;229;p9"/>
          <p:cNvSpPr txBox="1"/>
          <p:nvPr/>
        </p:nvSpPr>
        <p:spPr>
          <a:xfrm>
            <a:off x="754999" y="2005638"/>
            <a:ext cx="10041932" cy="73862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Thể</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loại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truyện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cổ</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tích</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p:txBody>
      </p:sp>
      <p:sp>
        <p:nvSpPr>
          <p:cNvPr id="13" name="Google Shape;230;p9"/>
          <p:cNvSpPr/>
          <p:nvPr/>
        </p:nvSpPr>
        <p:spPr>
          <a:xfrm>
            <a:off x="754999" y="2644788"/>
            <a:ext cx="7291722" cy="203128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Xuất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xứ</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Truyện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cổ</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Gờ</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-rim,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theo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Lương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Văn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Hồng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dịch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NXB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Văn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học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2018, tr.625-630</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p:txBody>
      </p:sp>
      <p:sp>
        <p:nvSpPr>
          <p:cNvPr id="14" name="Google Shape;231;p9"/>
          <p:cNvSpPr/>
          <p:nvPr/>
        </p:nvSpPr>
        <p:spPr>
          <a:xfrm>
            <a:off x="754999" y="4691275"/>
            <a:ext cx="10261117" cy="73862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Ngôi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kể</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ngôi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thứ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3</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p:txBody>
      </p:sp>
      <p:sp>
        <p:nvSpPr>
          <p:cNvPr id="15" name="Google Shape;231;p9"/>
          <p:cNvSpPr/>
          <p:nvPr/>
        </p:nvSpPr>
        <p:spPr>
          <a:xfrm>
            <a:off x="754999" y="5443754"/>
            <a:ext cx="10261117" cy="73862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PTBĐ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tự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rPr>
              <a:t>sự</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Times New Roman" panose="02020603050405020304" pitchFamily="18" charset="0"/>
              <a:sym typeface="Cambria"/>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721" y="2884118"/>
            <a:ext cx="3716033" cy="3676203"/>
          </a:xfrm>
          <a:prstGeom prst="ellipse">
            <a:avLst/>
          </a:prstGeom>
          <a:ln>
            <a:noFill/>
          </a:ln>
          <a:effectLst>
            <a:softEdge rad="112500"/>
          </a:effectLst>
        </p:spPr>
      </p:pic>
    </p:spTree>
    <p:extLst>
      <p:ext uri="{BB962C8B-B14F-4D97-AF65-F5344CB8AC3E}">
        <p14:creationId xmlns:p14="http://schemas.microsoft.com/office/powerpoint/2010/main" val="28454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511EF4-F07F-4E2A-A9C2-A91E185C6ADB}"/>
              </a:ext>
            </a:extLst>
          </p:cNvPr>
          <p:cNvSpPr/>
          <p:nvPr/>
        </p:nvSpPr>
        <p:spPr>
          <a:xfrm>
            <a:off x="5555973" y="1659285"/>
            <a:ext cx="5744817" cy="3539430"/>
          </a:xfrm>
          <a:prstGeom prst="rect">
            <a:avLst/>
          </a:prstGeom>
        </p:spPr>
        <p:txBody>
          <a:bodyPr wrap="square">
            <a:spAutoFit/>
          </a:bodyPr>
          <a:lstStyle/>
          <a:p>
            <a:pPr algn="just">
              <a:spcAft>
                <a:spcPts val="0"/>
              </a:spcAft>
            </a:pPr>
            <a:r>
              <a:rPr lang="vi-VN" sz="2800" b="1" dirty="0">
                <a:solidFill>
                  <a:srgbClr val="000000"/>
                </a:solidFill>
                <a:latin typeface="Times New Roman" panose="02020603050405020304" pitchFamily="18" charset="0"/>
                <a:ea typeface="Times New Roman" panose="02020603050405020304" pitchFamily="18" charset="0"/>
              </a:rPr>
              <a:t>Là truyện kể gia đình cho trẻ em</a:t>
            </a:r>
            <a:r>
              <a:rPr lang="vi-VN" sz="2800" dirty="0">
                <a:solidFill>
                  <a:srgbClr val="000000"/>
                </a:solidFill>
                <a:latin typeface="Times New Roman" panose="02020603050405020304" pitchFamily="18" charset="0"/>
                <a:ea typeface="Times New Roman" panose="02020603050405020304" pitchFamily="18" charset="0"/>
              </a:rPr>
              <a:t> là một tập hợp các </a:t>
            </a:r>
            <a:r>
              <a:rPr lang="vi-VN" sz="2800" dirty="0">
                <a:solidFill>
                  <a:srgbClr val="000000"/>
                </a:solidFill>
                <a:latin typeface="Times New Roman" panose="02020603050405020304" pitchFamily="18" charset="0"/>
                <a:ea typeface="Times New Roman" panose="02020603050405020304" pitchFamily="18" charset="0"/>
                <a:hlinkClick r:id="rId2" tooltip="Truyện cổ tích"/>
              </a:rPr>
              <a:t>truyện cổ tích</a:t>
            </a:r>
            <a:r>
              <a:rPr lang="vi-VN" sz="2800" dirty="0">
                <a:solidFill>
                  <a:srgbClr val="000000"/>
                </a:solidFill>
                <a:latin typeface="Times New Roman" panose="02020603050405020304" pitchFamily="18" charset="0"/>
                <a:ea typeface="Times New Roman" panose="02020603050405020304" pitchFamily="18" charset="0"/>
              </a:rPr>
              <a:t> tiếng </a:t>
            </a:r>
            <a:r>
              <a:rPr lang="vi-VN" sz="2800" dirty="0">
                <a:solidFill>
                  <a:srgbClr val="000000"/>
                </a:solidFill>
                <a:latin typeface="Times New Roman" panose="02020603050405020304" pitchFamily="18" charset="0"/>
                <a:ea typeface="Times New Roman" panose="02020603050405020304" pitchFamily="18" charset="0"/>
                <a:hlinkClick r:id="rId3" tooltip="Đức"/>
              </a:rPr>
              <a:t>Đức</a:t>
            </a:r>
            <a:r>
              <a:rPr lang="vi-VN" sz="2800" dirty="0">
                <a:solidFill>
                  <a:srgbClr val="000000"/>
                </a:solidFill>
                <a:latin typeface="Times New Roman" panose="02020603050405020304" pitchFamily="18" charset="0"/>
                <a:ea typeface="Times New Roman" panose="02020603050405020304" pitchFamily="18" charset="0"/>
              </a:rPr>
              <a:t> lần đầu tiên được xuất bản năm 1812 bởi </a:t>
            </a:r>
            <a:r>
              <a:rPr lang="vi-VN" sz="2800" dirty="0">
                <a:solidFill>
                  <a:srgbClr val="000000"/>
                </a:solidFill>
                <a:latin typeface="Times New Roman" panose="02020603050405020304" pitchFamily="18" charset="0"/>
                <a:ea typeface="Times New Roman" panose="02020603050405020304" pitchFamily="18" charset="0"/>
                <a:hlinkClick r:id="rId4" tooltip="Anh em nhà Grimm"/>
              </a:rPr>
              <a:t>Anh em nhà Grimm</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hlinkClick r:id="rId5" tooltip="Jacob Grimm"/>
              </a:rPr>
              <a:t>Jacob</a:t>
            </a:r>
            <a:r>
              <a:rPr lang="vi-VN" sz="2800" dirty="0">
                <a:solidFill>
                  <a:srgbClr val="000000"/>
                </a:solidFill>
                <a:latin typeface="Times New Roman" panose="02020603050405020304" pitchFamily="18" charset="0"/>
                <a:ea typeface="Times New Roman" panose="02020603050405020304" pitchFamily="18" charset="0"/>
              </a:rPr>
              <a:t> và </a:t>
            </a:r>
            <a:r>
              <a:rPr lang="vi-VN" sz="2800" dirty="0">
                <a:solidFill>
                  <a:srgbClr val="000000"/>
                </a:solidFill>
                <a:latin typeface="Times New Roman" panose="02020603050405020304" pitchFamily="18" charset="0"/>
                <a:ea typeface="Times New Roman" panose="02020603050405020304" pitchFamily="18" charset="0"/>
                <a:hlinkClick r:id="rId6" tooltip="Wilhelm Grimm"/>
              </a:rPr>
              <a:t>Wilhelm</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hlinkClick r:id="rId7" tooltip="Tổ chức Giáo dục, Khoa học và Văn hóa Liên Hiệp Quốc"/>
              </a:rPr>
              <a:t>UNESCO</a:t>
            </a:r>
            <a:r>
              <a:rPr lang="vi-VN" sz="2800" dirty="0">
                <a:solidFill>
                  <a:srgbClr val="000000"/>
                </a:solidFill>
                <a:latin typeface="Times New Roman" panose="02020603050405020304" pitchFamily="18" charset="0"/>
                <a:ea typeface="Calibri" panose="020F0502020204030204" pitchFamily="34" charset="0"/>
              </a:rPr>
              <a:t> chính thức công nhận Truyện cổ Grimm là di sản văn hóa thế giới. </a:t>
            </a:r>
            <a:endParaRPr lang="en-US" sz="2800" dirty="0">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299DEDE8-0B15-43C0-9CD8-DF327FEAEEFD}"/>
              </a:ext>
            </a:extLst>
          </p:cNvPr>
          <p:cNvPicPr>
            <a:picLocks noChangeAspect="1"/>
          </p:cNvPicPr>
          <p:nvPr/>
        </p:nvPicPr>
        <p:blipFill>
          <a:blip r:embed="rId8"/>
          <a:stretch>
            <a:fillRect/>
          </a:stretch>
        </p:blipFill>
        <p:spPr>
          <a:xfrm>
            <a:off x="-1083365" y="-1002381"/>
            <a:ext cx="7179365" cy="8276485"/>
          </a:xfrm>
          <a:prstGeom prst="rect">
            <a:avLst/>
          </a:prstGeom>
        </p:spPr>
      </p:pic>
    </p:spTree>
    <p:extLst>
      <p:ext uri="{BB962C8B-B14F-4D97-AF65-F5344CB8AC3E}">
        <p14:creationId xmlns:p14="http://schemas.microsoft.com/office/powerpoint/2010/main" val="65922128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2694</Words>
  <Application>Microsoft Office PowerPoint</Application>
  <PresentationFormat>Widescreen</PresentationFormat>
  <Paragraphs>292</Paragraphs>
  <Slides>50</Slides>
  <Notes>38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50</vt:i4>
      </vt:variant>
    </vt:vector>
  </HeadingPairs>
  <TitlesOfParts>
    <vt:vector size="68" baseType="lpstr">
      <vt:lpstr>等线</vt:lpstr>
      <vt:lpstr>微软雅黑</vt:lpstr>
      <vt:lpstr>SimHei</vt:lpstr>
      <vt:lpstr>SimSun</vt:lpstr>
      <vt:lpstr>SimSun</vt:lpstr>
      <vt:lpstr>Adobe 黑体 Std R</vt:lpstr>
      <vt:lpstr>Arial</vt:lpstr>
      <vt:lpstr>Calibri</vt:lpstr>
      <vt:lpstr>Calibri Light</vt:lpstr>
      <vt:lpstr>Cambria</vt:lpstr>
      <vt:lpstr>Lucida Calligraphy</vt:lpstr>
      <vt:lpstr>Tahoma</vt:lpstr>
      <vt:lpstr>Times New Roman</vt:lpstr>
      <vt:lpstr>Viner Hand ITC</vt:lpstr>
      <vt:lpstr>Wingdings</vt:lpstr>
      <vt:lpstr>方正稚艺简体</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2023-03-03T15:27:10Z</dcterms:created>
  <dcterms:modified xsi:type="dcterms:W3CDTF">2023-03-03T16:31:45Z</dcterms:modified>
</cp:coreProperties>
</file>