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28"/>
  </p:notesMasterIdLst>
  <p:sldIdLst>
    <p:sldId id="256" r:id="rId5"/>
    <p:sldId id="284" r:id="rId6"/>
    <p:sldId id="282" r:id="rId7"/>
    <p:sldId id="285" r:id="rId8"/>
    <p:sldId id="261" r:id="rId9"/>
    <p:sldId id="263" r:id="rId10"/>
    <p:sldId id="286" r:id="rId11"/>
    <p:sldId id="304" r:id="rId12"/>
    <p:sldId id="289" r:id="rId13"/>
    <p:sldId id="306" r:id="rId14"/>
    <p:sldId id="297" r:id="rId15"/>
    <p:sldId id="266" r:id="rId16"/>
    <p:sldId id="267" r:id="rId17"/>
    <p:sldId id="312" r:id="rId18"/>
    <p:sldId id="290" r:id="rId19"/>
    <p:sldId id="293" r:id="rId20"/>
    <p:sldId id="295" r:id="rId21"/>
    <p:sldId id="314" r:id="rId22"/>
    <p:sldId id="257" r:id="rId23"/>
    <p:sldId id="313" r:id="rId24"/>
    <p:sldId id="318" r:id="rId25"/>
    <p:sldId id="319" r:id="rId26"/>
    <p:sldId id="3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6FFFF"/>
    <a:srgbClr val="99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F0895-64FA-47F2-930F-9F85EB9F418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ABCF1-2C90-4B09-A348-57A521FB4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4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1FC3-7DBA-453D-AA36-FAC0C8C29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8EDBE-2B2E-413F-A77C-FB197565B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6FF7F-C942-42D0-AA1E-F05BA1FE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C995D-E2B1-4463-8D48-3E72B96D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EFAE7-8858-4583-8AA1-17ABB77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89875"/>
      </p:ext>
    </p:extLst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813BD-5033-4D61-83D9-610E575CC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2DD2C-F278-4E7D-927A-A5955D5A9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28FC8-4D1B-4276-A013-22C59C12A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DF47E-6608-4B8F-A3BE-D094A779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BE613-2A77-442D-8E0F-5D72EDAC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11013"/>
      </p:ext>
    </p:extLst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8C3A3-884B-4345-B559-FBA254ED74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57CE3-67E7-49EF-A6B7-CED619724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9074-10E8-486A-BF92-3D654596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94D2A-93CA-474B-A9D3-C3E157C5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2F8DE-CD63-43FE-8C1C-7E79532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32295"/>
      </p:ext>
    </p:extLst>
  </p:cSld>
  <p:clrMapOvr>
    <a:masterClrMapping/>
  </p:clrMapOvr>
  <p:transition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31519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45834"/>
      </p:ext>
    </p:extLst>
  </p:cSld>
  <p:clrMapOvr>
    <a:masterClrMapping/>
  </p:clrMapOvr>
  <p:transition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80606"/>
      </p:ext>
    </p:extLst>
  </p:cSld>
  <p:clrMapOvr>
    <a:masterClrMapping/>
  </p:clrMapOvr>
  <p:transition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84739"/>
      </p:ext>
    </p:extLst>
  </p:cSld>
  <p:clrMapOvr>
    <a:masterClrMapping/>
  </p:clrMapOvr>
  <p:transition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15022"/>
      </p:ext>
    </p:extLst>
  </p:cSld>
  <p:clrMapOvr>
    <a:masterClrMapping/>
  </p:clrMapOvr>
  <p:transition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03267"/>
      </p:ext>
    </p:extLst>
  </p:cSld>
  <p:clrMapOvr>
    <a:masterClrMapping/>
  </p:clrMapOvr>
  <p:transition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72284"/>
      </p:ext>
    </p:extLst>
  </p:cSld>
  <p:clrMapOvr>
    <a:masterClrMapping/>
  </p:clrMapOvr>
  <p:transition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11563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DB3A0-6D7C-4C5A-AE4A-2493E8E66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F0711-A8DC-4B78-8471-364EEDE84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258DD-D87F-4CD6-8C3F-353A182B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65A61-6FA4-4E55-927F-8CDF5AE3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84910-4E13-41D8-83B4-4B237C83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99250"/>
      </p:ext>
    </p:extLst>
  </p:cSld>
  <p:clrMapOvr>
    <a:masterClrMapping/>
  </p:clrMapOvr>
  <p:transition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74925"/>
      </p:ext>
    </p:extLst>
  </p:cSld>
  <p:clrMapOvr>
    <a:masterClrMapping/>
  </p:clrMapOvr>
  <p:transition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53596"/>
      </p:ext>
    </p:extLst>
  </p:cSld>
  <p:clrMapOvr>
    <a:masterClrMapping/>
  </p:clrMapOvr>
  <p:transition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43403"/>
      </p:ext>
    </p:extLst>
  </p:cSld>
  <p:clrMapOvr>
    <a:masterClrMapping/>
  </p:clrMapOvr>
  <p:transition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49AF5-1CF2-4BA2-8411-36CB2F5CD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07892"/>
      </p:ext>
    </p:extLst>
  </p:cSld>
  <p:clrMapOvr>
    <a:masterClrMapping/>
  </p:clrMapOvr>
  <p:transition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1612023"/>
      </p:ext>
    </p:extLst>
  </p:cSld>
  <p:clrMapOvr>
    <a:masterClrMapping/>
  </p:clrMapOvr>
  <p:transition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4827665"/>
      </p:ext>
    </p:extLst>
  </p:cSld>
  <p:clrMapOvr>
    <a:masterClrMapping/>
  </p:clrMapOvr>
  <p:transition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110531"/>
      </p:ext>
    </p:extLst>
  </p:cSld>
  <p:clrMapOvr>
    <a:masterClrMapping/>
  </p:clrMapOvr>
  <p:transition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3307740"/>
      </p:ext>
    </p:extLst>
  </p:cSld>
  <p:clrMapOvr>
    <a:masterClrMapping/>
  </p:clrMapOvr>
  <p:transition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238185"/>
      </p:ext>
    </p:extLst>
  </p:cSld>
  <p:clrMapOvr>
    <a:masterClrMapping/>
  </p:clrMapOvr>
  <p:transition>
    <p:circl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1754319"/>
      </p:ext>
    </p:extLst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88656-24E8-46DA-BA6B-E01677FC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C4248-4827-4A18-B9F5-7F1E38625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D5A98-081E-4B21-B9BE-FB363D17E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8C119-EBAC-4F9C-8096-1CCC7339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704B8-540E-4F73-B021-33E45AFBE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5761"/>
      </p:ext>
    </p:extLst>
  </p:cSld>
  <p:clrMapOvr>
    <a:masterClrMapping/>
  </p:clrMapOvr>
  <p:transition>
    <p:circl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4068268"/>
      </p:ext>
    </p:extLst>
  </p:cSld>
  <p:clrMapOvr>
    <a:masterClrMapping/>
  </p:clrMapOvr>
  <p:transition>
    <p:circl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4078452"/>
      </p:ext>
    </p:extLst>
  </p:cSld>
  <p:clrMapOvr>
    <a:masterClrMapping/>
  </p:clrMapOvr>
  <p:transition>
    <p:circl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3312168"/>
      </p:ext>
    </p:extLst>
  </p:cSld>
  <p:clrMapOvr>
    <a:masterClrMapping/>
  </p:clrMapOvr>
  <p:transition>
    <p:circl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5673827"/>
      </p:ext>
    </p:extLst>
  </p:cSld>
  <p:clrMapOvr>
    <a:masterClrMapping/>
  </p:clrMapOvr>
  <p:transition>
    <p:circl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6143128"/>
      </p:ext>
    </p:extLst>
  </p:cSld>
  <p:clrMapOvr>
    <a:masterClrMapping/>
  </p:clrMapOvr>
  <p:transition>
    <p:circl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F2FCC-7BC8-430C-8DFB-9E2EF6A8903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46FB7-FEC2-4243-B2C8-F5058EF038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9815"/>
      </p:ext>
    </p:extLst>
  </p:cSld>
  <p:clrMapOvr>
    <a:masterClrMapping/>
  </p:clrMapOvr>
  <p:transition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0EF94-AEC2-4A53-9AE9-EA564334EE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A6C7DE-50EB-419F-BAEC-1A0514E773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80762"/>
      </p:ext>
    </p:extLst>
  </p:cSld>
  <p:clrMapOvr>
    <a:masterClrMapping/>
  </p:clrMapOvr>
  <p:transition>
    <p:circl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D4C3D-ADDF-400F-8F0E-201C71061A0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93ED1-1373-4459-8402-8742072A9B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83346"/>
      </p:ext>
    </p:extLst>
  </p:cSld>
  <p:clrMapOvr>
    <a:masterClrMapping/>
  </p:clrMapOvr>
  <p:transition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37F0C-238E-4669-AF21-DF9DF0FA536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24B20-88E0-460E-BE3B-A9135AB116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118405"/>
      </p:ext>
    </p:extLst>
  </p:cSld>
  <p:clrMapOvr>
    <a:masterClrMapping/>
  </p:clrMapOvr>
  <p:transition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E5043-493E-4281-AFA7-649730F3A1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12AB4-27CD-4244-B5FE-7939D04BBA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81269"/>
      </p:ext>
    </p:extLst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62F27-5205-49CF-8FBC-97AD3E40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6A164-C3A6-4573-8F14-DE2D2DD46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91F5F-AA4C-41B8-BC59-CF581AF2F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7E45B-E855-498A-98FC-8AE81513E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93146-565C-42C0-94D0-8550D811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7B8C0-F977-456D-B9AF-E742FE10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03323"/>
      </p:ext>
    </p:extLst>
  </p:cSld>
  <p:clrMapOvr>
    <a:masterClrMapping/>
  </p:clrMapOvr>
  <p:transition>
    <p:circl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3B1D11-ACDD-482B-BE75-1BA0B6459E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500B1-0366-4636-8C4C-2D9126E42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002894"/>
      </p:ext>
    </p:extLst>
  </p:cSld>
  <p:clrMapOvr>
    <a:masterClrMapping/>
  </p:clrMapOvr>
  <p:transition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D4F9A-3164-4AB3-9239-FFDC4D9F3E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829D5-C6A3-49A0-ABD1-FD3A0156C4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733531"/>
      </p:ext>
    </p:extLst>
  </p:cSld>
  <p:clrMapOvr>
    <a:masterClrMapping/>
  </p:clrMapOvr>
  <p:transition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69695-071D-47EA-BE94-72B1A892059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35330-C52E-4726-B3D9-627D1B1309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650392"/>
      </p:ext>
    </p:extLst>
  </p:cSld>
  <p:clrMapOvr>
    <a:masterClrMapping/>
  </p:clrMapOvr>
  <p:transition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1A2EB-E720-482C-9676-60A29048D4B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01994-C736-4895-BE8B-ACF8784219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49983"/>
      </p:ext>
    </p:extLst>
  </p:cSld>
  <p:clrMapOvr>
    <a:masterClrMapping/>
  </p:clrMapOvr>
  <p:transition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7120B-8CD4-4F67-A0D7-83B7CEE9C9B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0EAAE-9945-4A23-9210-63A182F1F2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391996"/>
      </p:ext>
    </p:extLst>
  </p:cSld>
  <p:clrMapOvr>
    <a:masterClrMapping/>
  </p:clrMapOvr>
  <p:transition>
    <p:circl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53B0D-F5A5-47FD-9485-B3F00C9EF41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64D36-319F-4BBB-A838-FD6F70A341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664552"/>
      </p:ext>
    </p:extLst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E53B1-BD69-4806-ABE9-33B68D93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70E44-ED1D-4372-BB6F-3B23CF879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0B08F-EFF0-4D00-846D-4984EF39A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4CA066-9CB5-45A0-8EC0-6F92909CF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6668C-8D94-4076-B181-B29ADD4F5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C0E0FD-85B2-4684-B7DA-277591A0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026A7-B479-410D-ADD3-9344E10CC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E51055-50FF-4716-8FBC-8A8AC172B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524"/>
      </p:ext>
    </p:extLst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1BEF3-A1B6-4EFD-A1D9-D5BF42B66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17110-8454-4F16-AB1E-FF4C4C52C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021C4-4502-475C-B9A3-0493799E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56969-311B-44F8-946F-54CE4C20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68216"/>
      </p:ext>
    </p:extLst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ACF4B-CCA7-4008-8FEE-669DDE21C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C1D830-217D-455F-910B-642864C12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82BDC-ECC1-47A6-8711-8FBE7137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82243"/>
      </p:ext>
    </p:extLst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844DC-A4EE-444F-9834-6A4380C1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5673C-8F19-4EB9-9279-FD02E45A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E1711-79D3-45FB-89EC-5DE2EEA93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45ED0-334F-41FB-A1FC-ADF1E460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32500-B106-4AD7-9999-BC7481A9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675D3-952F-4DCD-8012-C074C77B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61108"/>
      </p:ext>
    </p:extLst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2000-84EB-4E3D-AF53-1914FE34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BC2E8A-C8C9-4574-BC7F-3AC308C957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7467C-3F6C-4E99-A7C6-A38468200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DF4C2-B31E-4A8C-96C8-C0425526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3D5C4-127C-4D67-860C-BB3B97B06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AED2D-5EC8-4BE8-B819-38A82974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20198"/>
      </p:ext>
    </p:extLst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13E2E-24E2-46DE-B972-582F24A08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C8416-A309-48AA-8856-38294142F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39D6-4189-4656-8491-CBF0D6E594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D7555-D272-4C9C-89B5-81D7E79915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8FCF0-AD2C-411A-9FFB-7D683D27F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20808-4E90-4454-8B97-8C0B9B92D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4BFA3-B6B3-4C45-9FEF-5F67AFEA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7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15CDC-EA8E-40A7-BC13-49A2C0CC51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D1EF6-BE6A-4A30-B11B-C0259A6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4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384B9-14BA-4ACE-806D-F0B3EA697319}" type="datetimeFigureOut">
              <a:rPr lang="en-CA" smtClean="0"/>
              <a:t>2023-03-22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FF2BC-6C26-4EE0-80EB-F170928412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003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8D172-D62E-48C6-B991-30A448B1BA5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65615-77D2-483D-8A74-DDF60DA68A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circl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F0A332-52AB-420B-B19D-C4EAB131A909}"/>
              </a:ext>
            </a:extLst>
          </p:cNvPr>
          <p:cNvSpPr txBox="1"/>
          <p:nvPr/>
        </p:nvSpPr>
        <p:spPr>
          <a:xfrm>
            <a:off x="2816772" y="1587063"/>
            <a:ext cx="7104993" cy="110647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>
                <a:ln/>
                <a:solidFill>
                  <a:srgbClr val="00B0F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GÓC CHIA SẺ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4EACB0-2110-4E7A-8BAA-613F96A5F979}"/>
              </a:ext>
            </a:extLst>
          </p:cNvPr>
          <p:cNvSpPr txBox="1"/>
          <p:nvPr/>
        </p:nvSpPr>
        <p:spPr>
          <a:xfrm>
            <a:off x="1064973" y="2415474"/>
            <a:ext cx="10436772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4800" b="1">
                <a:ln/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Đối với em mục đích của việc học tập của bản thân là gì? Tại sao em lại xác định mục đích ấy?</a:t>
            </a:r>
          </a:p>
        </p:txBody>
      </p:sp>
    </p:spTree>
    <p:extLst>
      <p:ext uri="{BB962C8B-B14F-4D97-AF65-F5344CB8AC3E}">
        <p14:creationId xmlns:p14="http://schemas.microsoft.com/office/powerpoint/2010/main" val="3729882601"/>
      </p:ext>
    </p:extLst>
  </p:cSld>
  <p:clrMapOvr>
    <a:masterClrMapping/>
  </p:clrMapOvr>
  <p:transition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ải +999 Hình Nền Powerpoint Trống Đồ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13" y="0"/>
            <a:ext cx="6555105" cy="655510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15850" y="1408868"/>
            <a:ext cx="11160299" cy="48146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02621"/>
      </p:ext>
    </p:extLst>
  </p:cSld>
  <p:clrMapOvr>
    <a:masterClrMapping/>
  </p:clrMapOvr>
  <p:transition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ải +999 Hình Nền Powerpoint Trống Đồ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13" y="0"/>
            <a:ext cx="6555105" cy="655510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05635" y="870239"/>
            <a:ext cx="11160299" cy="4814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“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oogle Shape;497;p10">
            <a:extLst>
              <a:ext uri="{FF2B5EF4-FFF2-40B4-BE49-F238E27FC236}">
                <a16:creationId xmlns:a16="http://schemas.microsoft.com/office/drawing/2014/main" id="{E9C1A6E8-D681-49A3-9C9E-4C19AAB63D31}"/>
              </a:ext>
            </a:extLst>
          </p:cNvPr>
          <p:cNvSpPr/>
          <p:nvPr/>
        </p:nvSpPr>
        <p:spPr>
          <a:xfrm>
            <a:off x="2137500" y="2354017"/>
            <a:ext cx="10054500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200" kern="0">
                <a:latin typeface="Times New Roman"/>
                <a:ea typeface="Times New Roman"/>
                <a:cs typeface="Times New Roman"/>
                <a:sym typeface="Times New Roman"/>
              </a:rPr>
              <a:t>Dùng châm ngôn, hình ảnh so sánh cụ thể.</a:t>
            </a:r>
            <a:endParaRPr sz="3200" kern="0">
              <a:latin typeface="Arial"/>
              <a:cs typeface="Arial"/>
              <a:sym typeface="Arial"/>
            </a:endParaRPr>
          </a:p>
          <a:p>
            <a:pPr>
              <a:spcBef>
                <a:spcPts val="1200"/>
              </a:spcBef>
              <a:buClr>
                <a:srgbClr val="000000"/>
              </a:buClr>
              <a:buFont typeface="Arial"/>
              <a:buNone/>
            </a:pPr>
            <a:r>
              <a:rPr lang="en-US" sz="3200" kern="0"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endParaRPr sz="3200" kern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32E335-BC14-40EC-B979-22FF3A4E50DF}"/>
              </a:ext>
            </a:extLst>
          </p:cNvPr>
          <p:cNvSpPr/>
          <p:nvPr/>
        </p:nvSpPr>
        <p:spPr>
          <a:xfrm>
            <a:off x="356484" y="3126979"/>
            <a:ext cx="1165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là lẽ đối xử hàng ngày giữa mọi người. Kẻ đi học là học điều ấy.</a:t>
            </a:r>
            <a:endParaRPr lang="en-US" i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74892C-F10D-410E-8B58-95342C603B2D}"/>
              </a:ext>
            </a:extLst>
          </p:cNvPr>
          <p:cNvSpPr/>
          <p:nvPr/>
        </p:nvSpPr>
        <p:spPr>
          <a:xfrm>
            <a:off x="2137500" y="3854486"/>
            <a:ext cx="5400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spcBef>
                <a:spcPts val="130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200" ker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 thích ngắn gọn, dễ hiểu.</a:t>
            </a:r>
          </a:p>
        </p:txBody>
      </p:sp>
    </p:spTree>
    <p:extLst>
      <p:ext uri="{BB962C8B-B14F-4D97-AF65-F5344CB8AC3E}">
        <p14:creationId xmlns:p14="http://schemas.microsoft.com/office/powerpoint/2010/main" val="39435863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11" descr="C:\Users\Ki Thuat 88\Desktop\cao-100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90500"/>
            <a:ext cx="112776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9" name="Google Shape;509;p12"/>
          <p:cNvGraphicFramePr/>
          <p:nvPr>
            <p:extLst>
              <p:ext uri="{D42A27DB-BD31-4B8C-83A1-F6EECF244321}">
                <p14:modId xmlns:p14="http://schemas.microsoft.com/office/powerpoint/2010/main" val="652426934"/>
              </p:ext>
            </p:extLst>
          </p:nvPr>
        </p:nvGraphicFramePr>
        <p:xfrm>
          <a:off x="884583" y="1782418"/>
          <a:ext cx="10567780" cy="2834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67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33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Times New Roman"/>
                        <a:buNone/>
                      </a:pPr>
                      <a:r>
                        <a:rPr lang="en-US" sz="3600" b="0" i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Nước Việt ta, từ khi lập quốc đến giờ, nền chính học đã bị thất truyền. Người ta đua nhau </a:t>
                      </a:r>
                      <a:r>
                        <a:rPr lang="en-US" sz="3600" b="0" i="1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lối học hình thức </a:t>
                      </a:r>
                      <a:r>
                        <a:rPr lang="en-US" sz="3600" b="0" i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hòng </a:t>
                      </a:r>
                      <a:r>
                        <a:rPr lang="en-US" sz="3600" b="0" i="1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cầu danh lợi</a:t>
                      </a:r>
                      <a:r>
                        <a:rPr lang="en-US" sz="3600" b="0" i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3600" b="0" i="1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không còn biết đến tam cương, ngũ thường</a:t>
                      </a:r>
                      <a:r>
                        <a:rPr lang="en-US" sz="3600" b="0" i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</a:t>
                      </a:r>
                      <a:r>
                        <a:rPr lang="en-US" sz="3600" b="0" i="1" u="sng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Chúa tầm thường</a:t>
                      </a:r>
                      <a:r>
                        <a:rPr lang="en-US" sz="3600" b="0" i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3600" b="0" i="1" u="sng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thần nịnh hót</a:t>
                      </a:r>
                      <a:r>
                        <a:rPr lang="en-US" sz="3600" b="0" i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</a:t>
                      </a:r>
                      <a:r>
                        <a:rPr lang="en-US" sz="3600" b="0" i="1" u="sng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 mất, nhà tan</a:t>
                      </a:r>
                      <a:r>
                        <a:rPr lang="en-US" sz="3600" b="0" i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đều do những điều tệ hại ấy. </a:t>
                      </a:r>
                      <a:endParaRPr sz="2800" b="0"/>
                    </a:p>
                  </a:txBody>
                  <a:tcPr marL="91450" marR="91450" marT="45725" marB="45725">
                    <a:lnL w="2857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ải +999 Hình Nền Powerpoint Trống Đồng Đẹp Nhất 2018">
            <a:extLst>
              <a:ext uri="{FF2B5EF4-FFF2-40B4-BE49-F238E27FC236}">
                <a16:creationId xmlns:a16="http://schemas.microsoft.com/office/drawing/2014/main" id="{A6D86AF9-F3B5-4BD6-B47A-365727E7A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13" y="0"/>
            <a:ext cx="6555105" cy="655510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7385B-C9C5-4028-B99B-52DD7DED2874}"/>
              </a:ext>
            </a:extLst>
          </p:cNvPr>
          <p:cNvSpPr txBox="1"/>
          <p:nvPr/>
        </p:nvSpPr>
        <p:spPr>
          <a:xfrm>
            <a:off x="3111582" y="604506"/>
            <a:ext cx="6121869" cy="584775"/>
          </a:xfrm>
          <a:prstGeom prst="rect">
            <a:avLst/>
          </a:prstGeom>
          <a:solidFill>
            <a:srgbClr val="F2E1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Phê </a:t>
            </a:r>
            <a:r>
              <a:rPr kumimoji="0" lang="en-C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phán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lối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lệch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C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F6A59-B616-4B91-A291-F5572C67807B}"/>
              </a:ext>
            </a:extLst>
          </p:cNvPr>
          <p:cNvSpPr txBox="1"/>
          <p:nvPr/>
        </p:nvSpPr>
        <p:spPr>
          <a:xfrm>
            <a:off x="1502363" y="1908546"/>
            <a:ext cx="3288279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Lối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CA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thức</a:t>
            </a:r>
            <a:r>
              <a:rPr lang="en-CA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CA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74612-CD45-4806-903B-FA9B1250BBA2}"/>
              </a:ext>
            </a:extLst>
          </p:cNvPr>
          <p:cNvSpPr txBox="1"/>
          <p:nvPr/>
        </p:nvSpPr>
        <p:spPr>
          <a:xfrm>
            <a:off x="6311666" y="1902430"/>
            <a:ext cx="4124422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CA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4318783" y="1198127"/>
            <a:ext cx="1632566" cy="7131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5941438" y="1204134"/>
            <a:ext cx="1541660" cy="698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836592E-5303-4C20-8749-A7E5EFEEFC49}"/>
              </a:ext>
            </a:extLst>
          </p:cNvPr>
          <p:cNvSpPr/>
          <p:nvPr/>
        </p:nvSpPr>
        <p:spPr>
          <a:xfrm>
            <a:off x="6471495" y="3705029"/>
            <a:ext cx="412442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Học mà không chú ý nội dung, k</a:t>
            </a:r>
            <a:r>
              <a:rPr lang="en-US" sz="3200" kern="0">
                <a:solidFill>
                  <a:prstClr val="black"/>
                </a:solidFill>
                <a:latin typeface="Times New Roman"/>
              </a:rPr>
              <a:t>hông hiểu ý nghĩa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AF362-E487-4839-A606-36BC1CE02AA9}"/>
              </a:ext>
            </a:extLst>
          </p:cNvPr>
          <p:cNvSpPr/>
          <p:nvPr/>
        </p:nvSpPr>
        <p:spPr>
          <a:xfrm>
            <a:off x="1502364" y="3705029"/>
            <a:ext cx="3437381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chỉ nhằm có danh tiếng để tiến thân nhàn nhã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350B5-B651-42C3-8BB0-BA94726EA5E1}"/>
              </a:ext>
            </a:extLst>
          </p:cNvPr>
          <p:cNvCxnSpPr>
            <a:cxnSpLocks/>
          </p:cNvCxnSpPr>
          <p:nvPr/>
        </p:nvCxnSpPr>
        <p:spPr>
          <a:xfrm>
            <a:off x="3295294" y="2979648"/>
            <a:ext cx="0" cy="6775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D8E472-ACDE-4CA6-91E8-BAA1C0EC1C0D}"/>
              </a:ext>
            </a:extLst>
          </p:cNvPr>
          <p:cNvCxnSpPr>
            <a:cxnSpLocks/>
          </p:cNvCxnSpPr>
          <p:nvPr/>
        </p:nvCxnSpPr>
        <p:spPr>
          <a:xfrm>
            <a:off x="8404876" y="2979648"/>
            <a:ext cx="0" cy="6775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75978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+999 Hình Nền Powerpoint Trống Đồ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75" y="0"/>
            <a:ext cx="6555105" cy="655510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94421" y="2303884"/>
            <a:ext cx="3125163" cy="636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29813" y="2303884"/>
            <a:ext cx="3125163" cy="636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 - tử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05310" y="2303884"/>
            <a:ext cx="3125163" cy="636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 - phụ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95494" y="3635559"/>
            <a:ext cx="5764192" cy="124387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cha – con;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2454965" y="1479722"/>
            <a:ext cx="3616461" cy="82416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6049028" y="1458212"/>
            <a:ext cx="1" cy="82416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0" idx="0"/>
          </p:cNvCxnSpPr>
          <p:nvPr/>
        </p:nvCxnSpPr>
        <p:spPr>
          <a:xfrm>
            <a:off x="6034185" y="1479722"/>
            <a:ext cx="3833707" cy="82416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324108" y="2977473"/>
            <a:ext cx="3675352" cy="6580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5999460" y="2940460"/>
            <a:ext cx="0" cy="6950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0" idx="2"/>
          </p:cNvCxnSpPr>
          <p:nvPr/>
        </p:nvCxnSpPr>
        <p:spPr>
          <a:xfrm flipH="1">
            <a:off x="6034185" y="2940460"/>
            <a:ext cx="3833707" cy="6950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4329813" y="886167"/>
            <a:ext cx="3692324" cy="636576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CƯƠNG</a:t>
            </a:r>
          </a:p>
        </p:txBody>
      </p:sp>
    </p:spTree>
    <p:extLst>
      <p:ext uri="{BB962C8B-B14F-4D97-AF65-F5344CB8AC3E}">
        <p14:creationId xmlns:p14="http://schemas.microsoft.com/office/powerpoint/2010/main" val="80368818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Ảnh hưởng của “ngũ thường” và “ngũ hành” đối với “ngũ tạng” theo 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0" y="2099998"/>
            <a:ext cx="5762625" cy="3810000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uân lý đạo đức là cái gốc làm người - Chùa Bửu Châu - Giáo Hộ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79" y="2099998"/>
            <a:ext cx="5943390" cy="243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87185" y="4773401"/>
            <a:ext cx="6261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– NGHĨA – LỄ - TRÍ - TÍN</a:t>
            </a:r>
          </a:p>
        </p:txBody>
      </p:sp>
    </p:spTree>
    <p:extLst>
      <p:ext uri="{BB962C8B-B14F-4D97-AF65-F5344CB8AC3E}">
        <p14:creationId xmlns:p14="http://schemas.microsoft.com/office/powerpoint/2010/main" val="384058439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83F0BDD-0712-4066-ACAD-6BCF88B809A0}"/>
              </a:ext>
            </a:extLst>
          </p:cNvPr>
          <p:cNvSpPr txBox="1"/>
          <p:nvPr/>
        </p:nvSpPr>
        <p:spPr>
          <a:xfrm>
            <a:off x="1297036" y="3666446"/>
            <a:ext cx="9799982" cy="1222642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CA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Chúa </a:t>
            </a:r>
            <a:r>
              <a:rPr lang="en-CA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C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CA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C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C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nịnh</a:t>
            </a:r>
            <a:r>
              <a:rPr lang="en-CA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hót </a:t>
            </a:r>
          </a:p>
          <a:p>
            <a:pPr algn="ctr">
              <a:lnSpc>
                <a:spcPct val="120000"/>
              </a:lnSpc>
            </a:pPr>
            <a:r>
              <a:rPr lang="en-CA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--&gt;  </a:t>
            </a:r>
            <a:r>
              <a:rPr lang="vi-VN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Sản sinh ra những con người có nhân cách suy đồi</a:t>
            </a:r>
            <a:endParaRPr lang="en-C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449F2C9-7E62-4FD1-896B-AC447B3BE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98" y="151322"/>
            <a:ext cx="4894213" cy="2875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6FD0C5-DF49-4EAC-ADE1-A55FBCBED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26" y="172315"/>
            <a:ext cx="5358800" cy="2875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647EC86-C127-4EE2-B62C-E21C477A7BB0}"/>
              </a:ext>
            </a:extLst>
          </p:cNvPr>
          <p:cNvSpPr/>
          <p:nvPr/>
        </p:nvSpPr>
        <p:spPr>
          <a:xfrm>
            <a:off x="3733800" y="5463043"/>
            <a:ext cx="4207566" cy="1222642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CA" sz="32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CA" sz="32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mất nhà tan </a:t>
            </a:r>
          </a:p>
          <a:p>
            <a:pPr lvl="0" algn="ctr">
              <a:lnSpc>
                <a:spcPct val="120000"/>
              </a:lnSpc>
            </a:pPr>
            <a:r>
              <a:rPr lang="en-CA" sz="32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--&gt; thảm họa diệt vong</a:t>
            </a:r>
            <a:endParaRPr lang="en-CA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D91461B-3584-4457-BB92-52F9097EB06C}"/>
              </a:ext>
            </a:extLst>
          </p:cNvPr>
          <p:cNvSpPr/>
          <p:nvPr/>
        </p:nvSpPr>
        <p:spPr>
          <a:xfrm>
            <a:off x="4061791" y="1861482"/>
            <a:ext cx="2726634" cy="1082935"/>
          </a:xfrm>
          <a:prstGeom prst="ellipse">
            <a:avLst/>
          </a:prstGeom>
          <a:solidFill>
            <a:srgbClr val="99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KHÔNG BIẾT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AE9C630-6D8D-4CA4-914D-38467B5D5AC5}"/>
              </a:ext>
            </a:extLst>
          </p:cNvPr>
          <p:cNvCxnSpPr>
            <a:cxnSpLocks/>
          </p:cNvCxnSpPr>
          <p:nvPr/>
        </p:nvCxnSpPr>
        <p:spPr>
          <a:xfrm>
            <a:off x="5628861" y="2944417"/>
            <a:ext cx="0" cy="81257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AB12AC-019E-471E-B13B-09A35B06F574}"/>
              </a:ext>
            </a:extLst>
          </p:cNvPr>
          <p:cNvCxnSpPr>
            <a:cxnSpLocks/>
          </p:cNvCxnSpPr>
          <p:nvPr/>
        </p:nvCxnSpPr>
        <p:spPr>
          <a:xfrm>
            <a:off x="5628861" y="4889088"/>
            <a:ext cx="0" cy="57395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5183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FB19D2-6D19-44B3-992A-ADF3779F6BA0}"/>
              </a:ext>
            </a:extLst>
          </p:cNvPr>
          <p:cNvSpPr txBox="1"/>
          <p:nvPr/>
        </p:nvSpPr>
        <p:spPr>
          <a:xfrm>
            <a:off x="270147" y="2700744"/>
            <a:ext cx="11921853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>
                <a:ln/>
                <a:solidFill>
                  <a:srgbClr val="7030A0"/>
                </a:solidFill>
                <a:latin typeface="Lucida Calligraphy" panose="03010101010101010101" pitchFamily="66" charset="0"/>
              </a:rPr>
              <a:t>LUYỆN TẬP - VẬN DỤNG</a:t>
            </a:r>
          </a:p>
        </p:txBody>
      </p:sp>
    </p:spTree>
    <p:extLst>
      <p:ext uri="{BB962C8B-B14F-4D97-AF65-F5344CB8AC3E}">
        <p14:creationId xmlns:p14="http://schemas.microsoft.com/office/powerpoint/2010/main" val="3963409230"/>
      </p:ext>
    </p:extLst>
  </p:cSld>
  <p:clrMapOvr>
    <a:masterClrMapping/>
  </p:clrMapOvr>
  <p:transition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4403D0-6377-4D79-847C-68C29E4EF9E4}"/>
              </a:ext>
            </a:extLst>
          </p:cNvPr>
          <p:cNvSpPr txBox="1"/>
          <p:nvPr/>
        </p:nvSpPr>
        <p:spPr>
          <a:xfrm>
            <a:off x="2393766" y="116439"/>
            <a:ext cx="788970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CA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CHIẾU, HỊCH, CÁO </a:t>
            </a:r>
            <a:r>
              <a:rPr lang="en-CA" sz="32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TẤU</a:t>
            </a:r>
            <a:endParaRPr lang="en-CA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A9EEE46-CDED-495B-9C8A-F88889433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300194"/>
              </p:ext>
            </p:extLst>
          </p:nvPr>
        </p:nvGraphicFramePr>
        <p:xfrm>
          <a:off x="479303" y="869072"/>
          <a:ext cx="11457591" cy="56143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7631">
                  <a:extLst>
                    <a:ext uri="{9D8B030D-6E8A-4147-A177-3AD203B41FA5}">
                      <a16:colId xmlns:a16="http://schemas.microsoft.com/office/drawing/2014/main" val="1313881413"/>
                    </a:ext>
                  </a:extLst>
                </a:gridCol>
                <a:gridCol w="4933030">
                  <a:extLst>
                    <a:ext uri="{9D8B030D-6E8A-4147-A177-3AD203B41FA5}">
                      <a16:colId xmlns:a16="http://schemas.microsoft.com/office/drawing/2014/main" val="650446841"/>
                    </a:ext>
                  </a:extLst>
                </a:gridCol>
                <a:gridCol w="283269">
                  <a:extLst>
                    <a:ext uri="{9D8B030D-6E8A-4147-A177-3AD203B41FA5}">
                      <a16:colId xmlns:a16="http://schemas.microsoft.com/office/drawing/2014/main" val="402049165"/>
                    </a:ext>
                  </a:extLst>
                </a:gridCol>
                <a:gridCol w="3483661">
                  <a:extLst>
                    <a:ext uri="{9D8B030D-6E8A-4147-A177-3AD203B41FA5}">
                      <a16:colId xmlns:a16="http://schemas.microsoft.com/office/drawing/2014/main" val="709984782"/>
                    </a:ext>
                  </a:extLst>
                </a:gridCol>
              </a:tblGrid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en-CA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CA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CA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CA" sz="3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CA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CA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Hịch</a:t>
                      </a:r>
                      <a:r>
                        <a:rPr lang="en-CA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CA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endParaRPr lang="en-CA" sz="3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3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endParaRPr lang="en-CA" sz="3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661213"/>
                  </a:ext>
                </a:extLst>
              </a:tr>
              <a:tr h="2385684">
                <a:tc>
                  <a:txBody>
                    <a:bodyPr/>
                    <a:lstStyle/>
                    <a:p>
                      <a:pPr algn="ctr"/>
                      <a:endParaRPr lang="en-CA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endParaRPr lang="en-CA" sz="2800" dirty="0"/>
                    </a:p>
                    <a:p>
                      <a:pPr algn="just"/>
                      <a:endParaRPr lang="en-CA" sz="2800" dirty="0"/>
                    </a:p>
                    <a:p>
                      <a:pPr algn="just"/>
                      <a:endParaRPr lang="en-CA" sz="2800" dirty="0"/>
                    </a:p>
                    <a:p>
                      <a:pPr algn="just"/>
                      <a:endParaRPr lang="en-CA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CA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016186"/>
                  </a:ext>
                </a:extLst>
              </a:tr>
              <a:tr h="2440763">
                <a:tc>
                  <a:txBody>
                    <a:bodyPr/>
                    <a:lstStyle/>
                    <a:p>
                      <a:pPr algn="ctr"/>
                      <a:endParaRPr lang="en-CA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CA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/>
                      <a:endParaRPr lang="en-CA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CA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22854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CACC274-CE1F-4AFB-B960-FDAC3FFA199C}"/>
              </a:ext>
            </a:extLst>
          </p:cNvPr>
          <p:cNvSpPr/>
          <p:nvPr/>
        </p:nvSpPr>
        <p:spPr>
          <a:xfrm>
            <a:off x="1093130" y="4745622"/>
            <a:ext cx="1159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C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3619E3-F7E3-47D2-9893-7C571FD64740}"/>
              </a:ext>
            </a:extLst>
          </p:cNvPr>
          <p:cNvSpPr/>
          <p:nvPr/>
        </p:nvSpPr>
        <p:spPr>
          <a:xfrm>
            <a:off x="1099179" y="2167439"/>
            <a:ext cx="1210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C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5143EF-A5CB-4713-87AA-3F648D91B3F2}"/>
              </a:ext>
            </a:extLst>
          </p:cNvPr>
          <p:cNvSpPr/>
          <p:nvPr/>
        </p:nvSpPr>
        <p:spPr>
          <a:xfrm>
            <a:off x="3329608" y="1894220"/>
            <a:ext cx="8018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CA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CA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Lập luận chặt chẽ, lí lẽ sắc bén</a:t>
            </a:r>
            <a:endParaRPr lang="en-C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1FC0A4DA-17F1-4459-B517-85B95D9A8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237" y="4172395"/>
            <a:ext cx="493137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- Do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vua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chúa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thủ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lĩnh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ban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truyền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xuống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thần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dân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- Ban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bố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mệnh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lệnh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cổ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vũ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khích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lệ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bố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kết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quả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24583940-A750-41E2-BD2F-3D7E6E9B8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0122" y="4037735"/>
            <a:ext cx="362725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- Do </a:t>
            </a:r>
            <a:r>
              <a:rPr kumimoji="0" lang="en-US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bề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tôi,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thần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dân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gửi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lên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vua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chúa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Để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trình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bày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sự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việc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đề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nghị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3888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052" y="2434630"/>
            <a:ext cx="114534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Bàn</a:t>
            </a:r>
            <a:r>
              <a:rPr lang="en-US" sz="7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luận</a:t>
            </a:r>
            <a:r>
              <a:rPr lang="en-US" sz="7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về</a:t>
            </a:r>
            <a:r>
              <a:rPr lang="en-US" sz="7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phép</a:t>
            </a:r>
            <a:r>
              <a:rPr lang="en-US" sz="7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học</a:t>
            </a:r>
            <a:endParaRPr lang="en-US" sz="7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60131" y="113201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101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0293" y="3724769"/>
            <a:ext cx="35776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Nguyễn </a:t>
            </a:r>
            <a:r>
              <a:rPr lang="en-US" sz="4400" b="1" dirty="0" err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Thiếp</a:t>
            </a:r>
            <a:endParaRPr lang="en-US" sz="4400" b="1" dirty="0">
              <a:solidFill>
                <a:srgbClr val="F79646">
                  <a:lumMod val="50000"/>
                </a:srgb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1454930"/>
      </p:ext>
    </p:extLst>
  </p:cSld>
  <p:clrMapOvr>
    <a:masterClrMapping/>
  </p:clrMapOvr>
  <p:transition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D170-FF73-4B49-B416-EB5380970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3" y="2572272"/>
            <a:ext cx="11433313" cy="165031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3600">
                <a:latin typeface="Palatino Linotype" panose="02040502050505030304" pitchFamily="18" charset="0"/>
              </a:rPr>
              <a:t>Mục đích chân chính của việc học</a:t>
            </a:r>
          </a:p>
          <a:p>
            <a:pPr>
              <a:buFontTx/>
              <a:buChar char="-"/>
            </a:pPr>
            <a:r>
              <a:rPr lang="en-US" sz="3600">
                <a:latin typeface="Palatino Linotype" panose="02040502050505030304" pitchFamily="18" charset="0"/>
              </a:rPr>
              <a:t>Những lối học sai trái, lệch lạc của học sinh hiện nay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9405C5-F3B0-4932-B15D-7697BC490506}"/>
              </a:ext>
            </a:extLst>
          </p:cNvPr>
          <p:cNvSpPr/>
          <p:nvPr/>
        </p:nvSpPr>
        <p:spPr>
          <a:xfrm>
            <a:off x="1361661" y="1387307"/>
            <a:ext cx="9332843" cy="75713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sz="4800">
                <a:solidFill>
                  <a:schemeClr val="bg1"/>
                </a:solidFill>
                <a:latin typeface="Palatino Linotype" panose="02040502050505030304" pitchFamily="18" charset="0"/>
              </a:rPr>
              <a:t>Hãy nêu quan điểm của em về:</a:t>
            </a:r>
          </a:p>
        </p:txBody>
      </p:sp>
    </p:spTree>
    <p:extLst>
      <p:ext uri="{BB962C8B-B14F-4D97-AF65-F5344CB8AC3E}">
        <p14:creationId xmlns:p14="http://schemas.microsoft.com/office/powerpoint/2010/main" val="3981997932"/>
      </p:ext>
    </p:extLst>
  </p:cSld>
  <p:clrMapOvr>
    <a:masterClrMapping/>
  </p:clrMapOvr>
  <p:transition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BED61-85CF-4C17-A745-FC9E963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536C-267F-413A-8ECF-DEF7DCE6B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4 muc tieu giao duc theo unessco 500 357">
            <a:extLst>
              <a:ext uri="{FF2B5EF4-FFF2-40B4-BE49-F238E27FC236}">
                <a16:creationId xmlns:a16="http://schemas.microsoft.com/office/drawing/2014/main" id="{F08E3D5A-6643-4635-88BE-059CF529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7" y="105113"/>
            <a:ext cx="11559209" cy="660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534805"/>
      </p:ext>
    </p:extLst>
  </p:cSld>
  <p:clrMapOvr>
    <a:masterClrMapping/>
  </p:clrMapOvr>
  <p:transition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02F3-6B5B-45F5-97EA-C36EF0DA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iết lý giáo dục của Việt Nam là gì- - VTC">
            <a:hlinkClick r:id="" action="ppaction://media"/>
            <a:extLst>
              <a:ext uri="{FF2B5EF4-FFF2-40B4-BE49-F238E27FC236}">
                <a16:creationId xmlns:a16="http://schemas.microsoft.com/office/drawing/2014/main" id="{F4F3551F-A059-4E92-8C69-D675DC7F848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476" end="58528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580" y="113016"/>
            <a:ext cx="11945420" cy="6658548"/>
          </a:xfrm>
        </p:spPr>
      </p:pic>
    </p:spTree>
    <p:extLst>
      <p:ext uri="{BB962C8B-B14F-4D97-AF65-F5344CB8AC3E}">
        <p14:creationId xmlns:p14="http://schemas.microsoft.com/office/powerpoint/2010/main" val="5156093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 Arc 3">
            <a:extLst>
              <a:ext uri="{FF2B5EF4-FFF2-40B4-BE49-F238E27FC236}">
                <a16:creationId xmlns:a16="http://schemas.microsoft.com/office/drawing/2014/main" id="{C7056BD0-4F4B-4C5D-A9A8-C6B73E307E2A}"/>
              </a:ext>
            </a:extLst>
          </p:cNvPr>
          <p:cNvSpPr/>
          <p:nvPr/>
        </p:nvSpPr>
        <p:spPr bwMode="auto">
          <a:xfrm>
            <a:off x="-1862138" y="531813"/>
            <a:ext cx="7796213" cy="6488112"/>
          </a:xfrm>
          <a:prstGeom prst="blockArc">
            <a:avLst>
              <a:gd name="adj1" fmla="val 17580679"/>
              <a:gd name="adj2" fmla="val 3439697"/>
              <a:gd name="adj3" fmla="val 2986"/>
            </a:avLst>
          </a:prstGeom>
          <a:noFill/>
          <a:ln w="76200" cap="flat" cmpd="sng" algn="ctr">
            <a:solidFill>
              <a:srgbClr val="E66C7D"/>
            </a:solidFill>
            <a:prstDash val="solid"/>
            <a:miter lim="800000"/>
          </a:ln>
          <a:effectLst/>
        </p:spPr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308C93CA-585C-4101-8492-225138627AAD}"/>
              </a:ext>
            </a:extLst>
          </p:cNvPr>
          <p:cNvSpPr/>
          <p:nvPr/>
        </p:nvSpPr>
        <p:spPr bwMode="auto">
          <a:xfrm>
            <a:off x="5252082" y="371730"/>
            <a:ext cx="6744017" cy="2012659"/>
          </a:xfrm>
          <a:custGeom>
            <a:avLst/>
            <a:gdLst>
              <a:gd name="connsiteX0" fmla="*/ 0 w 7301111"/>
              <a:gd name="connsiteY0" fmla="*/ 0 h 1083733"/>
              <a:gd name="connsiteX1" fmla="*/ 7301111 w 7301111"/>
              <a:gd name="connsiteY1" fmla="*/ 0 h 1083733"/>
              <a:gd name="connsiteX2" fmla="*/ 7301111 w 7301111"/>
              <a:gd name="connsiteY2" fmla="*/ 1083733 h 1083733"/>
              <a:gd name="connsiteX3" fmla="*/ 0 w 7301111"/>
              <a:gd name="connsiteY3" fmla="*/ 1083733 h 1083733"/>
              <a:gd name="connsiteX4" fmla="*/ 0 w 7301111"/>
              <a:gd name="connsiteY4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1111" h="1083733">
                <a:moveTo>
                  <a:pt x="0" y="0"/>
                </a:moveTo>
                <a:lnTo>
                  <a:pt x="7301111" y="0"/>
                </a:lnTo>
                <a:lnTo>
                  <a:pt x="7301111" y="1083733"/>
                </a:lnTo>
                <a:lnTo>
                  <a:pt x="0" y="1083733"/>
                </a:lnTo>
                <a:lnTo>
                  <a:pt x="0" y="0"/>
                </a:lnTo>
                <a:close/>
              </a:path>
            </a:pathLst>
          </a:custGeom>
          <a:solidFill>
            <a:srgbClr val="60B5CC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146597" tIns="189595" rIns="189595" bIns="189595" spcCol="1270" anchor="ctr"/>
          <a:lstStyle/>
          <a:p>
            <a:pPr defTabSz="248839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200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38F3B4C4-E560-4E5D-8F3F-D8B6FFE4E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701" y="504811"/>
            <a:ext cx="1665895" cy="1601616"/>
          </a:xfrm>
          <a:prstGeom prst="ellipse">
            <a:avLst/>
          </a:prstGeom>
          <a:solidFill>
            <a:srgbClr val="FFFFFF"/>
          </a:solidFill>
          <a:ln w="127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C01F7428-18AC-4F16-ADF4-0509A737AE48}"/>
              </a:ext>
            </a:extLst>
          </p:cNvPr>
          <p:cNvSpPr/>
          <p:nvPr/>
        </p:nvSpPr>
        <p:spPr bwMode="auto">
          <a:xfrm>
            <a:off x="5855653" y="2661895"/>
            <a:ext cx="6041706" cy="1597917"/>
          </a:xfrm>
          <a:custGeom>
            <a:avLst/>
            <a:gdLst>
              <a:gd name="connsiteX0" fmla="*/ 0 w 6907174"/>
              <a:gd name="connsiteY0" fmla="*/ 0 h 1083733"/>
              <a:gd name="connsiteX1" fmla="*/ 6907174 w 6907174"/>
              <a:gd name="connsiteY1" fmla="*/ 0 h 1083733"/>
              <a:gd name="connsiteX2" fmla="*/ 6907174 w 6907174"/>
              <a:gd name="connsiteY2" fmla="*/ 1083733 h 1083733"/>
              <a:gd name="connsiteX3" fmla="*/ 0 w 6907174"/>
              <a:gd name="connsiteY3" fmla="*/ 1083733 h 1083733"/>
              <a:gd name="connsiteX4" fmla="*/ 0 w 6907174"/>
              <a:gd name="connsiteY4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7174" h="1083733">
                <a:moveTo>
                  <a:pt x="0" y="0"/>
                </a:moveTo>
                <a:lnTo>
                  <a:pt x="6907174" y="0"/>
                </a:lnTo>
                <a:lnTo>
                  <a:pt x="6907174" y="1083733"/>
                </a:lnTo>
                <a:lnTo>
                  <a:pt x="0" y="1083733"/>
                </a:lnTo>
                <a:lnTo>
                  <a:pt x="0" y="0"/>
                </a:lnTo>
                <a:close/>
              </a:path>
            </a:pathLst>
          </a:custGeom>
          <a:solidFill>
            <a:srgbClr val="E66C7D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146597" tIns="189595" rIns="189595" bIns="189595" spcCol="1270" anchor="ctr"/>
          <a:lstStyle/>
          <a:p>
            <a:pPr algn="ctr" defTabSz="248839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Oval 15">
            <a:extLst>
              <a:ext uri="{FF2B5EF4-FFF2-40B4-BE49-F238E27FC236}">
                <a16:creationId xmlns:a16="http://schemas.microsoft.com/office/drawing/2014/main" id="{159C53D2-1D34-463C-B989-D70030665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681" y="2695660"/>
            <a:ext cx="1697451" cy="1644115"/>
          </a:xfrm>
          <a:prstGeom prst="ellipse">
            <a:avLst/>
          </a:prstGeom>
          <a:solidFill>
            <a:srgbClr val="FFFFFF"/>
          </a:solidFill>
          <a:ln w="12700" algn="ctr">
            <a:solidFill>
              <a:srgbClr val="E66C7D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91B9C858-DFCC-4BA1-A529-349EE1725C70}"/>
              </a:ext>
            </a:extLst>
          </p:cNvPr>
          <p:cNvSpPr/>
          <p:nvPr/>
        </p:nvSpPr>
        <p:spPr bwMode="auto">
          <a:xfrm>
            <a:off x="5355908" y="4622569"/>
            <a:ext cx="6541451" cy="1996892"/>
          </a:xfrm>
          <a:custGeom>
            <a:avLst/>
            <a:gdLst>
              <a:gd name="connsiteX0" fmla="*/ 0 w 7301111"/>
              <a:gd name="connsiteY0" fmla="*/ 0 h 1083733"/>
              <a:gd name="connsiteX1" fmla="*/ 7301111 w 7301111"/>
              <a:gd name="connsiteY1" fmla="*/ 0 h 1083733"/>
              <a:gd name="connsiteX2" fmla="*/ 7301111 w 7301111"/>
              <a:gd name="connsiteY2" fmla="*/ 1083733 h 1083733"/>
              <a:gd name="connsiteX3" fmla="*/ 0 w 7301111"/>
              <a:gd name="connsiteY3" fmla="*/ 1083733 h 1083733"/>
              <a:gd name="connsiteX4" fmla="*/ 0 w 7301111"/>
              <a:gd name="connsiteY4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1111" h="1083733">
                <a:moveTo>
                  <a:pt x="0" y="0"/>
                </a:moveTo>
                <a:lnTo>
                  <a:pt x="7301111" y="0"/>
                </a:lnTo>
                <a:lnTo>
                  <a:pt x="7301111" y="1083733"/>
                </a:lnTo>
                <a:lnTo>
                  <a:pt x="0" y="1083733"/>
                </a:lnTo>
                <a:lnTo>
                  <a:pt x="0" y="0"/>
                </a:lnTo>
                <a:close/>
              </a:path>
            </a:pathLst>
          </a:custGeom>
          <a:solidFill>
            <a:srgbClr val="6BB76D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146597" tIns="189595" rIns="189595" bIns="189595" spcCol="1270" anchor="ctr"/>
          <a:lstStyle/>
          <a:p>
            <a:pPr defTabSz="248839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200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Oval 17">
            <a:extLst>
              <a:ext uri="{FF2B5EF4-FFF2-40B4-BE49-F238E27FC236}">
                <a16:creationId xmlns:a16="http://schemas.microsoft.com/office/drawing/2014/main" id="{3517E941-7953-447C-95AE-1EB208054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3393" y="4910539"/>
            <a:ext cx="1665895" cy="1615504"/>
          </a:xfrm>
          <a:prstGeom prst="ellipse">
            <a:avLst/>
          </a:prstGeom>
          <a:solidFill>
            <a:srgbClr val="FFFFFF"/>
          </a:solidFill>
          <a:ln w="127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3F8CC-8797-4626-B108-65C82EED9CCF}"/>
              </a:ext>
            </a:extLst>
          </p:cNvPr>
          <p:cNvSpPr txBox="1"/>
          <p:nvPr/>
        </p:nvSpPr>
        <p:spPr>
          <a:xfrm>
            <a:off x="4102128" y="994406"/>
            <a:ext cx="116353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402">
              <a:defRPr/>
            </a:pPr>
            <a:r>
              <a:rPr lang="en-GB" sz="4800" b="1" kern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N2</a:t>
            </a:r>
            <a:endParaRPr lang="en-GB" sz="48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F197D6-A049-477C-AC10-359BAD93FCEE}"/>
              </a:ext>
            </a:extLst>
          </p:cNvPr>
          <p:cNvSpPr txBox="1"/>
          <p:nvPr/>
        </p:nvSpPr>
        <p:spPr>
          <a:xfrm>
            <a:off x="5248202" y="3199776"/>
            <a:ext cx="936475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609402">
              <a:defRPr/>
            </a:pPr>
            <a:r>
              <a:rPr lang="en-US" sz="4800" b="1" kern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N3</a:t>
            </a:r>
            <a:endParaRPr lang="en-GB" sz="48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AF7A45-CDEC-4665-84F4-AD933BE45C14}"/>
              </a:ext>
            </a:extLst>
          </p:cNvPr>
          <p:cNvSpPr txBox="1"/>
          <p:nvPr/>
        </p:nvSpPr>
        <p:spPr>
          <a:xfrm>
            <a:off x="4621878" y="5297849"/>
            <a:ext cx="9364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609402">
              <a:defRPr/>
            </a:pPr>
            <a:r>
              <a:rPr lang="en-US" sz="4800" b="1" kern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N4</a:t>
            </a:r>
            <a:endParaRPr lang="en-GB" sz="48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03E2CC37-CE5D-41DD-BA31-FD4274E96E83}"/>
              </a:ext>
            </a:extLst>
          </p:cNvPr>
          <p:cNvGrpSpPr>
            <a:grpSpLocks/>
          </p:cNvGrpSpPr>
          <p:nvPr/>
        </p:nvGrpSpPr>
        <p:grpSpPr bwMode="auto">
          <a:xfrm>
            <a:off x="14988" y="2544234"/>
            <a:ext cx="4675661" cy="1473200"/>
            <a:chOff x="-205344" y="2734405"/>
            <a:chExt cx="4677552" cy="1472650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grpSp>
          <p:nvGrpSpPr>
            <p:cNvPr id="18" name="Group 14">
              <a:extLst>
                <a:ext uri="{FF2B5EF4-FFF2-40B4-BE49-F238E27FC236}">
                  <a16:creationId xmlns:a16="http://schemas.microsoft.com/office/drawing/2014/main" id="{2E738B8F-8C9D-4641-842B-D1C9A10A1A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1C4A124-1D75-4322-AE05-8DF41D2BE7B5}"/>
                  </a:ext>
                </a:extLst>
              </p:cNvPr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 anchor="ctr"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 defTabSz="609402">
                  <a:defRPr/>
                </a:pPr>
                <a:endParaRPr lang="en-GB" sz="1100" b="1" kern="0">
                  <a:ln/>
                  <a:solidFill>
                    <a:srgbClr val="00B0F0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47E600E-26FB-48BD-A552-97C19C63181C}"/>
                  </a:ext>
                </a:extLst>
              </p:cNvPr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 anchor="ctr"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 defTabSz="609402">
                  <a:defRPr/>
                </a:pPr>
                <a:endParaRPr lang="en-GB" sz="1200" b="1" kern="0">
                  <a:ln/>
                  <a:solidFill>
                    <a:srgbClr val="00B0F0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AutoShape 117">
              <a:extLst>
                <a:ext uri="{FF2B5EF4-FFF2-40B4-BE49-F238E27FC236}">
                  <a16:creationId xmlns:a16="http://schemas.microsoft.com/office/drawing/2014/main" id="{46BFC8D3-5B30-45A1-B036-F334F2297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ln/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13211A-3341-455D-A2C4-82B0881F01F1}"/>
                </a:ext>
              </a:extLst>
            </p:cNvPr>
            <p:cNvSpPr/>
            <p:nvPr/>
          </p:nvSpPr>
          <p:spPr>
            <a:xfrm>
              <a:off x="-205344" y="2870789"/>
              <a:ext cx="3968182" cy="1199881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txBody>
            <a:bodyPr wrap="squar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defTabSz="609402">
                <a:defRPr/>
              </a:pPr>
              <a:r>
                <a:rPr lang="en-GB" sz="3600" b="1" kern="0">
                  <a:ln/>
                  <a:solidFill>
                    <a:srgbClr val="0070C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</a:t>
              </a:r>
              <a:r>
                <a:rPr lang="vi-VN" sz="3600" b="1" kern="0">
                  <a:ln/>
                  <a:solidFill>
                    <a:srgbClr val="0070C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Ư</a:t>
              </a:r>
              <a:r>
                <a:rPr lang="en-US" sz="3600" b="1" kern="0">
                  <a:ln/>
                  <a:solidFill>
                    <a:srgbClr val="0070C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ỚNG DẪN HỌC BÀI</a:t>
              </a:r>
              <a:endParaRPr lang="en-GB" sz="3600" b="1" kern="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516424A-1CA1-4621-A95E-D76E3C4E3D24}"/>
              </a:ext>
            </a:extLst>
          </p:cNvPr>
          <p:cNvSpPr/>
          <p:nvPr/>
        </p:nvSpPr>
        <p:spPr>
          <a:xfrm>
            <a:off x="5523595" y="396671"/>
            <a:ext cx="63737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prstClr val="black"/>
                </a:solidFill>
                <a:latin typeface="Palatino Linotype" panose="02040502050505030304" pitchFamily="18" charset="0"/>
              </a:rPr>
              <a:t>Nguyễn Thiếp đã đ</a:t>
            </a:r>
            <a:r>
              <a:rPr lang="vi-VN" sz="3200">
                <a:solidFill>
                  <a:prstClr val="black"/>
                </a:solidFill>
                <a:latin typeface="Palatino Linotype" panose="02040502050505030304" pitchFamily="18" charset="0"/>
              </a:rPr>
              <a:t>ư</a:t>
            </a:r>
            <a:r>
              <a:rPr lang="en-US" sz="3200">
                <a:solidFill>
                  <a:prstClr val="black"/>
                </a:solidFill>
                <a:latin typeface="Palatino Linotype" panose="02040502050505030304" pitchFamily="18" charset="0"/>
              </a:rPr>
              <a:t>a ra những quan điểm và ph</a:t>
            </a:r>
            <a:r>
              <a:rPr lang="vi-VN" sz="3200">
                <a:solidFill>
                  <a:prstClr val="black"/>
                </a:solidFill>
                <a:latin typeface="Palatino Linotype" panose="02040502050505030304" pitchFamily="18" charset="0"/>
              </a:rPr>
              <a:t>ư</a:t>
            </a:r>
            <a:r>
              <a:rPr lang="en-US" sz="3200">
                <a:solidFill>
                  <a:prstClr val="black"/>
                </a:solidFill>
                <a:latin typeface="Palatino Linotype" panose="02040502050505030304" pitchFamily="18" charset="0"/>
              </a:rPr>
              <a:t>ơng pháp học tập đúng đắn nào? Nhận xét về quan điểm của ấy.</a:t>
            </a:r>
            <a:endParaRPr lang="en-US" sz="16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D15831-322B-4E02-9DD3-827A24219838}"/>
              </a:ext>
            </a:extLst>
          </p:cNvPr>
          <p:cNvSpPr/>
          <p:nvPr/>
        </p:nvSpPr>
        <p:spPr>
          <a:xfrm>
            <a:off x="6264028" y="290532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Palatino Linotype" panose="02040502050505030304" pitchFamily="18" charset="0"/>
              </a:rPr>
              <a:t>Nêu quan điểm của em về vấn đề học đi đôi với hành</a:t>
            </a:r>
            <a:endParaRPr lang="en-US" sz="16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26A05E-B6DC-4A9A-8859-21C5D178ED7A}"/>
              </a:ext>
            </a:extLst>
          </p:cNvPr>
          <p:cNvSpPr/>
          <p:nvPr/>
        </p:nvSpPr>
        <p:spPr>
          <a:xfrm>
            <a:off x="5855653" y="4814617"/>
            <a:ext cx="5920744" cy="15696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prstClr val="black"/>
                </a:solidFill>
                <a:latin typeface="Palatino Linotype" panose="02040502050505030304" pitchFamily="18" charset="0"/>
              </a:rPr>
              <a:t>Tìm hiểu những chính sách </a:t>
            </a:r>
            <a:r>
              <a:rPr lang="vi-VN" sz="3200">
                <a:solidFill>
                  <a:prstClr val="black"/>
                </a:solidFill>
                <a:latin typeface="Palatino Linotype" panose="02040502050505030304" pitchFamily="18" charset="0"/>
              </a:rPr>
              <a:t>ư</a:t>
            </a:r>
            <a:r>
              <a:rPr lang="en-US" sz="3200">
                <a:solidFill>
                  <a:prstClr val="black"/>
                </a:solidFill>
                <a:latin typeface="Palatino Linotype" panose="02040502050505030304" pitchFamily="18" charset="0"/>
              </a:rPr>
              <a:t>u tiên n</a:t>
            </a:r>
            <a:r>
              <a:rPr lang="vi-VN" sz="3200">
                <a:solidFill>
                  <a:prstClr val="black"/>
                </a:solidFill>
                <a:latin typeface="Palatino Linotype" panose="02040502050505030304" pitchFamily="18" charset="0"/>
              </a:rPr>
              <a:t>ư</a:t>
            </a:r>
            <a:r>
              <a:rPr lang="en-US" sz="3200">
                <a:solidFill>
                  <a:prstClr val="black"/>
                </a:solidFill>
                <a:latin typeface="Palatino Linotype" panose="02040502050505030304" pitchFamily="18" charset="0"/>
              </a:rPr>
              <a:t>ớc ta đối với vấn đề giáo dục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56122750"/>
      </p:ext>
    </p:extLst>
  </p:cSld>
  <p:clrMapOvr>
    <a:masterClrMapping/>
  </p:clrMapOvr>
  <p:transition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+9999 Hình Nền Powerpoint Đẹp Nhất của Năm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41994" y="1226916"/>
            <a:ext cx="460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CHUẨN BỊ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0618" y="2048719"/>
            <a:ext cx="10536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	Tìm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	Tìm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357809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guyen%20Binh%20Khiem%201">
            <a:extLst>
              <a:ext uri="{FF2B5EF4-FFF2-40B4-BE49-F238E27FC236}">
                <a16:creationId xmlns:a16="http://schemas.microsoft.com/office/drawing/2014/main" id="{2949E6DB-501A-4346-BFA6-E3CC6F313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28" y="274638"/>
            <a:ext cx="456474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87E65998-89A3-4543-8310-41BE71A269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239000" y="6080127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</a:rPr>
              <a:t>Nguyễn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Thiếp</a:t>
            </a:r>
            <a:r>
              <a:rPr lang="en-US" sz="2400" b="1" dirty="0">
                <a:solidFill>
                  <a:srgbClr val="002060"/>
                </a:solidFill>
              </a:rPr>
              <a:t> (1723-1804)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1559C-959E-4BEE-8883-740F6F1DE871}"/>
              </a:ext>
            </a:extLst>
          </p:cNvPr>
          <p:cNvSpPr/>
          <p:nvPr/>
        </p:nvSpPr>
        <p:spPr>
          <a:xfrm>
            <a:off x="378373" y="2107352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400" i="1"/>
              <a:t>"G</a:t>
            </a:r>
            <a:r>
              <a:rPr lang="vi-VN" sz="4400" i="1"/>
              <a:t>iáo dục tốt thì người tốt nhiều, người tốt nhiều thì triều cương chính, thiên hạ trị".</a:t>
            </a:r>
            <a:endParaRPr lang="en-US" sz="4400" i="1"/>
          </a:p>
        </p:txBody>
      </p:sp>
    </p:spTree>
    <p:extLst>
      <p:ext uri="{BB962C8B-B14F-4D97-AF65-F5344CB8AC3E}">
        <p14:creationId xmlns:p14="http://schemas.microsoft.com/office/powerpoint/2010/main" val="1099435325"/>
      </p:ext>
    </p:extLst>
  </p:cSld>
  <p:clrMapOvr>
    <a:masterClrMapping/>
  </p:clrMapOvr>
  <p:transition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2" descr="C:\Users\Home.Home-PC\Desktop\anh1ditichJPG13630816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9" y="73572"/>
            <a:ext cx="11613931" cy="61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2057400" y="6260172"/>
            <a:ext cx="7696200" cy="53339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 err="1"/>
              <a:t>Đền</a:t>
            </a:r>
            <a:r>
              <a:rPr lang="en-US" sz="2800" b="1" dirty="0"/>
              <a:t> </a:t>
            </a:r>
            <a:r>
              <a:rPr lang="en-US" sz="2800" b="1" dirty="0" err="1"/>
              <a:t>thờ</a:t>
            </a:r>
            <a:r>
              <a:rPr lang="en-US" sz="2800" b="1" dirty="0"/>
              <a:t> </a:t>
            </a:r>
            <a:r>
              <a:rPr lang="en-US" sz="2800" b="1" dirty="0" err="1"/>
              <a:t>Nguyễn</a:t>
            </a:r>
            <a:r>
              <a:rPr lang="en-US" sz="2800" b="1" dirty="0"/>
              <a:t> </a:t>
            </a:r>
            <a:r>
              <a:rPr lang="en-US" sz="2800" b="1" dirty="0" err="1"/>
              <a:t>Thiếp</a:t>
            </a:r>
            <a:r>
              <a:rPr lang="en-US" sz="2800" b="1" dirty="0"/>
              <a:t> ở Can </a:t>
            </a:r>
            <a:r>
              <a:rPr lang="en-US" sz="2800" b="1" dirty="0" err="1"/>
              <a:t>Lộ</a:t>
            </a:r>
            <a:r>
              <a:rPr lang="en-US" sz="2800" b="1" dirty="0"/>
              <a:t> - </a:t>
            </a:r>
            <a:r>
              <a:rPr lang="en-US" sz="2800" b="1" dirty="0" err="1"/>
              <a:t>Hà</a:t>
            </a:r>
            <a:r>
              <a:rPr lang="en-US" sz="2800" b="1" dirty="0"/>
              <a:t> </a:t>
            </a:r>
            <a:r>
              <a:rPr lang="en-US" sz="2800" b="1" dirty="0" err="1"/>
              <a:t>Tĩnh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61736559"/>
      </p:ext>
    </p:extLst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br>
              <a:rPr lang="en-US" sz="2800" b="1" i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800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p8" descr="Kết quả hình ảnh cho ảnh bài tấu của nguyễn thiếp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4" name="Google Shape;464;p8"/>
          <p:cNvSpPr/>
          <p:nvPr/>
        </p:nvSpPr>
        <p:spPr>
          <a:xfrm>
            <a:off x="704308" y="537949"/>
            <a:ext cx="4606305" cy="1406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tấu </a:t>
            </a:r>
            <a:endParaRPr>
              <a:solidFill>
                <a:srgbClr val="00206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(của Nguyễn Thiếp gửi vua Quang Trung)</a:t>
            </a:r>
            <a:endParaRPr>
              <a:solidFill>
                <a:srgbClr val="002060"/>
              </a:solidFill>
            </a:endParaRPr>
          </a:p>
        </p:txBody>
      </p:sp>
      <p:cxnSp>
        <p:nvCxnSpPr>
          <p:cNvPr id="465" name="Google Shape;465;p8"/>
          <p:cNvCxnSpPr>
            <a:cxnSpLocks/>
          </p:cNvCxnSpPr>
          <p:nvPr/>
        </p:nvCxnSpPr>
        <p:spPr>
          <a:xfrm flipH="1">
            <a:off x="1374375" y="1944946"/>
            <a:ext cx="1660667" cy="879003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6" name="Google Shape;466;p8"/>
          <p:cNvSpPr/>
          <p:nvPr/>
        </p:nvSpPr>
        <p:spPr>
          <a:xfrm>
            <a:off x="463651" y="2913843"/>
            <a:ext cx="1438552" cy="2117273"/>
          </a:xfrm>
          <a:prstGeom prst="rect">
            <a:avLst/>
          </a:prstGeom>
          <a:noFill/>
          <a:ln w="22225" cap="flat" cmpd="sng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QUÂN ĐỨC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(Đức của vua)</a:t>
            </a:r>
            <a:endParaRPr/>
          </a:p>
        </p:txBody>
      </p:sp>
      <p:cxnSp>
        <p:nvCxnSpPr>
          <p:cNvPr id="467" name="Google Shape;467;p8"/>
          <p:cNvCxnSpPr/>
          <p:nvPr/>
        </p:nvCxnSpPr>
        <p:spPr>
          <a:xfrm flipH="1">
            <a:off x="3021290" y="1948988"/>
            <a:ext cx="3" cy="832312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8" name="Google Shape;468;p8"/>
          <p:cNvCxnSpPr>
            <a:cxnSpLocks/>
          </p:cNvCxnSpPr>
          <p:nvPr/>
        </p:nvCxnSpPr>
        <p:spPr>
          <a:xfrm>
            <a:off x="3007460" y="1935119"/>
            <a:ext cx="1654182" cy="888830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0" name="Google Shape;470;p8"/>
          <p:cNvSpPr/>
          <p:nvPr/>
        </p:nvSpPr>
        <p:spPr>
          <a:xfrm>
            <a:off x="2061337" y="2905560"/>
            <a:ext cx="1654182" cy="2117273"/>
          </a:xfrm>
          <a:prstGeom prst="rect">
            <a:avLst/>
          </a:prstGeom>
          <a:noFill/>
          <a:ln w="22225" cap="flat" cmpd="sng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DÂN TÂM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(Lòng dân)</a:t>
            </a:r>
            <a:endParaRPr/>
          </a:p>
        </p:txBody>
      </p:sp>
      <p:sp>
        <p:nvSpPr>
          <p:cNvPr id="469" name="Google Shape;469;p8"/>
          <p:cNvSpPr/>
          <p:nvPr/>
        </p:nvSpPr>
        <p:spPr>
          <a:xfrm>
            <a:off x="4033787" y="2905560"/>
            <a:ext cx="1328187" cy="2117273"/>
          </a:xfrm>
          <a:prstGeom prst="rect">
            <a:avLst/>
          </a:prstGeom>
          <a:noFill/>
          <a:ln w="22225" cap="flat" cmpd="sng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 PHÁP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(Phép học</a:t>
            </a:r>
            <a:r>
              <a:rPr lang="en-US" sz="2800" b="1" i="1">
                <a:solidFill>
                  <a:srgbClr val="F4E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C4FA4B-0123-4423-A3A7-DD50C6D54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974" y="561753"/>
            <a:ext cx="6881387" cy="4687614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F50C2-D16C-4C5A-8E99-12EFCD4F4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5A796A2-6780-4572-B370-581CA71D52D6}"/>
              </a:ext>
            </a:extLst>
          </p:cNvPr>
          <p:cNvSpPr>
            <a:spLocks noGrp="1"/>
          </p:cNvSpPr>
          <p:nvPr>
            <p:ph type="tbl" idx="1"/>
          </p:nvPr>
        </p:nvSpPr>
        <p:spPr/>
      </p:sp>
      <p:pic>
        <p:nvPicPr>
          <p:cNvPr id="4" name="Khát vọng non sông- Vua Quang Trung mời Nguyễn Thiếp ra làm quan - Video đã phát trên VTV1 - VTV.VN">
            <a:hlinkClick r:id="" action="ppaction://media"/>
            <a:extLst>
              <a:ext uri="{FF2B5EF4-FFF2-40B4-BE49-F238E27FC236}">
                <a16:creationId xmlns:a16="http://schemas.microsoft.com/office/drawing/2014/main" id="{531D7E80-B1AA-4FF4-B2FA-7E23B345A2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143" end="156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269" y="284577"/>
            <a:ext cx="11645462" cy="639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2448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ải +999 Hình Nền Powerpoint Trống Đồng Đẹp Nhất 2018">
            <a:extLst>
              <a:ext uri="{FF2B5EF4-FFF2-40B4-BE49-F238E27FC236}">
                <a16:creationId xmlns:a16="http://schemas.microsoft.com/office/drawing/2014/main" id="{0A2DC910-293C-4E93-90EC-AC855180C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139" y="641938"/>
            <a:ext cx="6036559" cy="6036559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94271" y="209919"/>
            <a:ext cx="11751956" cy="6226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nịnh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võ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10999"/>
      </p:ext>
    </p:extLst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lock Arc 11"/>
          <p:cNvSpPr/>
          <p:nvPr/>
        </p:nvSpPr>
        <p:spPr bwMode="auto">
          <a:xfrm>
            <a:off x="-1862138" y="531813"/>
            <a:ext cx="7796213" cy="6488112"/>
          </a:xfrm>
          <a:prstGeom prst="blockArc">
            <a:avLst>
              <a:gd name="adj1" fmla="val 18900000"/>
              <a:gd name="adj2" fmla="val 2700000"/>
              <a:gd name="adj3" fmla="val 296"/>
            </a:avLst>
          </a:prstGeom>
          <a:noFill/>
          <a:ln w="76200" cap="flat" cmpd="sng" algn="ctr">
            <a:solidFill>
              <a:srgbClr val="E66C7D"/>
            </a:solidFill>
            <a:prstDash val="solid"/>
            <a:miter lim="800000"/>
          </a:ln>
          <a:effectLst/>
        </p:spPr>
      </p:sp>
      <p:sp>
        <p:nvSpPr>
          <p:cNvPr id="13" name="Freeform 12"/>
          <p:cNvSpPr/>
          <p:nvPr/>
        </p:nvSpPr>
        <p:spPr bwMode="auto">
          <a:xfrm>
            <a:off x="5153342" y="1333732"/>
            <a:ext cx="6744017" cy="1088073"/>
          </a:xfrm>
          <a:custGeom>
            <a:avLst/>
            <a:gdLst>
              <a:gd name="connsiteX0" fmla="*/ 0 w 7301111"/>
              <a:gd name="connsiteY0" fmla="*/ 0 h 1083733"/>
              <a:gd name="connsiteX1" fmla="*/ 7301111 w 7301111"/>
              <a:gd name="connsiteY1" fmla="*/ 0 h 1083733"/>
              <a:gd name="connsiteX2" fmla="*/ 7301111 w 7301111"/>
              <a:gd name="connsiteY2" fmla="*/ 1083733 h 1083733"/>
              <a:gd name="connsiteX3" fmla="*/ 0 w 7301111"/>
              <a:gd name="connsiteY3" fmla="*/ 1083733 h 1083733"/>
              <a:gd name="connsiteX4" fmla="*/ 0 w 7301111"/>
              <a:gd name="connsiteY4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1111" h="1083733">
                <a:moveTo>
                  <a:pt x="0" y="0"/>
                </a:moveTo>
                <a:lnTo>
                  <a:pt x="7301111" y="0"/>
                </a:lnTo>
                <a:lnTo>
                  <a:pt x="7301111" y="1083733"/>
                </a:lnTo>
                <a:lnTo>
                  <a:pt x="0" y="1083733"/>
                </a:lnTo>
                <a:lnTo>
                  <a:pt x="0" y="0"/>
                </a:lnTo>
                <a:close/>
              </a:path>
            </a:pathLst>
          </a:custGeom>
          <a:solidFill>
            <a:srgbClr val="60B5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146597" tIns="189595" rIns="189595" bIns="189595" spcCol="1270" anchor="ctr"/>
          <a:lstStyle/>
          <a:p>
            <a:pPr marL="0" marR="0" lvl="0" indent="0" algn="l" defTabSz="248839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9349" name="Oval 13"/>
          <p:cNvSpPr>
            <a:spLocks noChangeArrowheads="1"/>
          </p:cNvSpPr>
          <p:nvPr/>
        </p:nvSpPr>
        <p:spPr bwMode="auto">
          <a:xfrm>
            <a:off x="4604493" y="1333731"/>
            <a:ext cx="1163530" cy="1088073"/>
          </a:xfrm>
          <a:prstGeom prst="ellipse">
            <a:avLst/>
          </a:prstGeom>
          <a:solidFill>
            <a:srgbClr val="FFFFFF"/>
          </a:solidFill>
          <a:ln w="12700" algn="ctr">
            <a:solidFill>
              <a:srgbClr val="60B5CC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5855653" y="3113320"/>
            <a:ext cx="6041706" cy="1146492"/>
          </a:xfrm>
          <a:custGeom>
            <a:avLst/>
            <a:gdLst>
              <a:gd name="connsiteX0" fmla="*/ 0 w 6907174"/>
              <a:gd name="connsiteY0" fmla="*/ 0 h 1083733"/>
              <a:gd name="connsiteX1" fmla="*/ 6907174 w 6907174"/>
              <a:gd name="connsiteY1" fmla="*/ 0 h 1083733"/>
              <a:gd name="connsiteX2" fmla="*/ 6907174 w 6907174"/>
              <a:gd name="connsiteY2" fmla="*/ 1083733 h 1083733"/>
              <a:gd name="connsiteX3" fmla="*/ 0 w 6907174"/>
              <a:gd name="connsiteY3" fmla="*/ 1083733 h 1083733"/>
              <a:gd name="connsiteX4" fmla="*/ 0 w 6907174"/>
              <a:gd name="connsiteY4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7174" h="1083733">
                <a:moveTo>
                  <a:pt x="0" y="0"/>
                </a:moveTo>
                <a:lnTo>
                  <a:pt x="6907174" y="0"/>
                </a:lnTo>
                <a:lnTo>
                  <a:pt x="6907174" y="1083733"/>
                </a:lnTo>
                <a:lnTo>
                  <a:pt x="0" y="1083733"/>
                </a:lnTo>
                <a:lnTo>
                  <a:pt x="0" y="0"/>
                </a:lnTo>
                <a:close/>
              </a:path>
            </a:pathLst>
          </a:custGeom>
          <a:solidFill>
            <a:srgbClr val="E66C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146597" tIns="189595" rIns="189595" bIns="189595" spcCol="1270" anchor="ctr"/>
          <a:lstStyle/>
          <a:p>
            <a:pPr marL="0" marR="0" lvl="0" indent="0" algn="ctr" defTabSz="248839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9351" name="Oval 15"/>
          <p:cNvSpPr>
            <a:spLocks noChangeArrowheads="1"/>
          </p:cNvSpPr>
          <p:nvPr/>
        </p:nvSpPr>
        <p:spPr bwMode="auto">
          <a:xfrm>
            <a:off x="5346650" y="3113320"/>
            <a:ext cx="1139242" cy="1146492"/>
          </a:xfrm>
          <a:prstGeom prst="ellipse">
            <a:avLst/>
          </a:prstGeom>
          <a:solidFill>
            <a:srgbClr val="FFFFFF"/>
          </a:solidFill>
          <a:ln w="12700" algn="ctr">
            <a:solidFill>
              <a:srgbClr val="E66C7D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5355908" y="4923070"/>
            <a:ext cx="6541451" cy="1114742"/>
          </a:xfrm>
          <a:custGeom>
            <a:avLst/>
            <a:gdLst>
              <a:gd name="connsiteX0" fmla="*/ 0 w 7301111"/>
              <a:gd name="connsiteY0" fmla="*/ 0 h 1083733"/>
              <a:gd name="connsiteX1" fmla="*/ 7301111 w 7301111"/>
              <a:gd name="connsiteY1" fmla="*/ 0 h 1083733"/>
              <a:gd name="connsiteX2" fmla="*/ 7301111 w 7301111"/>
              <a:gd name="connsiteY2" fmla="*/ 1083733 h 1083733"/>
              <a:gd name="connsiteX3" fmla="*/ 0 w 7301111"/>
              <a:gd name="connsiteY3" fmla="*/ 1083733 h 1083733"/>
              <a:gd name="connsiteX4" fmla="*/ 0 w 7301111"/>
              <a:gd name="connsiteY4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1111" h="1083733">
                <a:moveTo>
                  <a:pt x="0" y="0"/>
                </a:moveTo>
                <a:lnTo>
                  <a:pt x="7301111" y="0"/>
                </a:lnTo>
                <a:lnTo>
                  <a:pt x="7301111" y="1083733"/>
                </a:lnTo>
                <a:lnTo>
                  <a:pt x="0" y="1083733"/>
                </a:lnTo>
                <a:lnTo>
                  <a:pt x="0" y="0"/>
                </a:lnTo>
                <a:close/>
              </a:path>
            </a:pathLst>
          </a:custGeom>
          <a:solidFill>
            <a:srgbClr val="6BB7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146597" tIns="189595" rIns="189595" bIns="189595" spcCol="1270" anchor="ctr"/>
          <a:lstStyle/>
          <a:p>
            <a:pPr marL="0" marR="0" lvl="0" indent="0" algn="l" defTabSz="248839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9353" name="Oval 17"/>
          <p:cNvSpPr>
            <a:spLocks noChangeArrowheads="1"/>
          </p:cNvSpPr>
          <p:nvPr/>
        </p:nvSpPr>
        <p:spPr bwMode="auto">
          <a:xfrm>
            <a:off x="4857780" y="4923070"/>
            <a:ext cx="1124845" cy="1114742"/>
          </a:xfrm>
          <a:prstGeom prst="ellipse">
            <a:avLst/>
          </a:prstGeom>
          <a:solidFill>
            <a:srgbClr val="FFFFFF"/>
          </a:solidFill>
          <a:ln w="12700" algn="ctr">
            <a:solidFill>
              <a:srgbClr val="6BB76D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1746" y="1548748"/>
            <a:ext cx="6463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01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3457" y="3390567"/>
            <a:ext cx="6463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02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6815" y="5187547"/>
            <a:ext cx="6463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03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55671" y="1391259"/>
            <a:ext cx="5581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đầu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-&gt; "điều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tệ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kern="0" err="1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hại</a:t>
            </a:r>
            <a:r>
              <a:rPr lang="en-US" sz="3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ấy":</a:t>
            </a:r>
          </a:p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Mục đích của việc học</a:t>
            </a:r>
            <a:endParaRPr lang="en-US" sz="3200" b="1" kern="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9153" y="3159992"/>
            <a:ext cx="54225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Tiếp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-&gt; "Xin chớ bỏ qua":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Bàn về phép học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55653" y="4972103"/>
            <a:ext cx="60417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Còn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lại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</a:p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Tác</a:t>
            </a:r>
            <a:r>
              <a:rPr kumimoji="0" lang="en-GB" sz="3200" b="1" i="0" u="none" strike="noStrike" kern="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dụng của việc học chân chính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99339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99341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marL="0" marR="0" lvl="0" indent="0" algn="ctr" defTabSz="228526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068427"/>
              <a:ext cx="2617258" cy="8306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BỐ</a:t>
              </a:r>
              <a:r>
                <a:rPr kumimoji="0" lang="en-US" sz="48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CỤC</a:t>
              </a:r>
              <a:endPara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2658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995</Words>
  <Application>Microsoft Office PowerPoint</Application>
  <PresentationFormat>Widescreen</PresentationFormat>
  <Paragraphs>88</Paragraphs>
  <Slides>23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Gill Sans</vt:lpstr>
      <vt:lpstr>Lucida Calligraphy</vt:lpstr>
      <vt:lpstr>Palatino Linotype</vt:lpstr>
      <vt:lpstr>Times New Roman</vt:lpstr>
      <vt:lpstr>Wingdings</vt:lpstr>
      <vt:lpstr>Office Theme</vt:lpstr>
      <vt:lpstr>1_Office Theme</vt:lpstr>
      <vt:lpstr>2_Office Theme</vt:lpstr>
      <vt:lpstr>16_Office Theme</vt:lpstr>
      <vt:lpstr>PowerPoint Presentation</vt:lpstr>
      <vt:lpstr>Tiết 101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42</cp:revision>
  <dcterms:created xsi:type="dcterms:W3CDTF">2023-03-18T15:28:01Z</dcterms:created>
  <dcterms:modified xsi:type="dcterms:W3CDTF">2023-03-22T08:33:20Z</dcterms:modified>
</cp:coreProperties>
</file>