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308" r:id="rId4"/>
    <p:sldId id="324" r:id="rId5"/>
    <p:sldId id="307" r:id="rId6"/>
    <p:sldId id="328" r:id="rId7"/>
    <p:sldId id="309" r:id="rId8"/>
    <p:sldId id="262" r:id="rId9"/>
    <p:sldId id="310" r:id="rId10"/>
    <p:sldId id="312" r:id="rId11"/>
    <p:sldId id="325" r:id="rId12"/>
    <p:sldId id="327" r:id="rId13"/>
    <p:sldId id="331" r:id="rId14"/>
    <p:sldId id="314" r:id="rId15"/>
    <p:sldId id="319" r:id="rId16"/>
    <p:sldId id="276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FF"/>
    <a:srgbClr val="996600"/>
    <a:srgbClr val="35C9C2"/>
    <a:srgbClr val="2B1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>
      <p:cViewPr varScale="1">
        <p:scale>
          <a:sx n="69" d="100"/>
          <a:sy n="69" d="100"/>
        </p:scale>
        <p:origin x="13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606349" imgH="6095238" progId="Photoshop.Image.6">
                  <p:embed/>
                </p:oleObj>
              </mc:Choice>
              <mc:Fallback>
                <p:oleObj name="Image" r:id="rId2" imgW="7606349" imgH="6095238" progId="Photoshop.Image.6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ltGray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Freeform 18"/>
          <p:cNvSpPr>
            <a:spLocks/>
          </p:cNvSpPr>
          <p:nvPr/>
        </p:nvSpPr>
        <p:spPr bwMode="gray">
          <a:xfrm>
            <a:off x="25400" y="3784600"/>
            <a:ext cx="9118600" cy="2928938"/>
          </a:xfrm>
          <a:custGeom>
            <a:avLst/>
            <a:gdLst>
              <a:gd name="T0" fmla="*/ 0 w 5776"/>
              <a:gd name="T1" fmla="*/ 1845 h 1845"/>
              <a:gd name="T2" fmla="*/ 0 w 5776"/>
              <a:gd name="T3" fmla="*/ 1336 h 1845"/>
              <a:gd name="T4" fmla="*/ 3664 w 5776"/>
              <a:gd name="T5" fmla="*/ 1456 h 1845"/>
              <a:gd name="T6" fmla="*/ 5776 w 5776"/>
              <a:gd name="T7" fmla="*/ 0 h 1845"/>
              <a:gd name="T8" fmla="*/ 5752 w 5776"/>
              <a:gd name="T9" fmla="*/ 1845 h 1845"/>
              <a:gd name="T10" fmla="*/ 0 w 5776"/>
              <a:gd name="T11" fmla="*/ 1845 h 1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845">
                <a:moveTo>
                  <a:pt x="0" y="1845"/>
                </a:moveTo>
                <a:lnTo>
                  <a:pt x="0" y="1336"/>
                </a:lnTo>
                <a:cubicBezTo>
                  <a:pt x="1039" y="1531"/>
                  <a:pt x="2448" y="1744"/>
                  <a:pt x="3664" y="1456"/>
                </a:cubicBezTo>
                <a:cubicBezTo>
                  <a:pt x="4880" y="1168"/>
                  <a:pt x="5624" y="520"/>
                  <a:pt x="5776" y="0"/>
                </a:cubicBezTo>
                <a:lnTo>
                  <a:pt x="5752" y="1845"/>
                </a:lnTo>
                <a:lnTo>
                  <a:pt x="0" y="18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Freeform 22"/>
          <p:cNvSpPr>
            <a:spLocks/>
          </p:cNvSpPr>
          <p:nvPr/>
        </p:nvSpPr>
        <p:spPr bwMode="gray">
          <a:xfrm>
            <a:off x="0" y="4076700"/>
            <a:ext cx="5435600" cy="2349500"/>
          </a:xfrm>
          <a:custGeom>
            <a:avLst/>
            <a:gdLst>
              <a:gd name="T0" fmla="*/ 3048 w 3048"/>
              <a:gd name="T1" fmla="*/ 1335 h 1424"/>
              <a:gd name="T2" fmla="*/ 1440 w 3048"/>
              <a:gd name="T3" fmla="*/ 1099 h 1424"/>
              <a:gd name="T4" fmla="*/ 0 w 3048"/>
              <a:gd name="T5" fmla="*/ 0 h 1424"/>
              <a:gd name="T6" fmla="*/ 0 w 3048"/>
              <a:gd name="T7" fmla="*/ 1424 h 1424"/>
              <a:gd name="T8" fmla="*/ 3048 w 3048"/>
              <a:gd name="T9" fmla="*/ 133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8" h="1424">
                <a:moveTo>
                  <a:pt x="3048" y="1335"/>
                </a:moveTo>
                <a:cubicBezTo>
                  <a:pt x="3048" y="1335"/>
                  <a:pt x="2352" y="1424"/>
                  <a:pt x="1440" y="1099"/>
                </a:cubicBezTo>
                <a:cubicBezTo>
                  <a:pt x="528" y="773"/>
                  <a:pt x="8" y="41"/>
                  <a:pt x="0" y="0"/>
                </a:cubicBezTo>
                <a:lnTo>
                  <a:pt x="0" y="1424"/>
                </a:lnTo>
                <a:lnTo>
                  <a:pt x="3048" y="13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Freeform 19"/>
          <p:cNvSpPr>
            <a:spLocks/>
          </p:cNvSpPr>
          <p:nvPr/>
        </p:nvSpPr>
        <p:spPr bwMode="gray">
          <a:xfrm>
            <a:off x="0" y="4395788"/>
            <a:ext cx="9169400" cy="2476500"/>
          </a:xfrm>
          <a:custGeom>
            <a:avLst/>
            <a:gdLst>
              <a:gd name="T0" fmla="*/ 0 w 5776"/>
              <a:gd name="T1" fmla="*/ 1560 h 1560"/>
              <a:gd name="T2" fmla="*/ 0 w 5776"/>
              <a:gd name="T3" fmla="*/ 928 h 1560"/>
              <a:gd name="T4" fmla="*/ 4200 w 5776"/>
              <a:gd name="T5" fmla="*/ 984 h 1560"/>
              <a:gd name="T6" fmla="*/ 5768 w 5776"/>
              <a:gd name="T7" fmla="*/ 0 h 1560"/>
              <a:gd name="T8" fmla="*/ 5760 w 5776"/>
              <a:gd name="T9" fmla="*/ 1560 h 1560"/>
              <a:gd name="T10" fmla="*/ 0 w 5776"/>
              <a:gd name="T11" fmla="*/ 1560 h 1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76" h="1560">
                <a:moveTo>
                  <a:pt x="0" y="1560"/>
                </a:moveTo>
                <a:lnTo>
                  <a:pt x="0" y="928"/>
                </a:lnTo>
                <a:cubicBezTo>
                  <a:pt x="1040" y="1114"/>
                  <a:pt x="3064" y="1370"/>
                  <a:pt x="4200" y="984"/>
                </a:cubicBezTo>
                <a:cubicBezTo>
                  <a:pt x="5336" y="599"/>
                  <a:pt x="5776" y="24"/>
                  <a:pt x="5768" y="0"/>
                </a:cubicBezTo>
                <a:lnTo>
                  <a:pt x="5760" y="1560"/>
                </a:lnTo>
                <a:lnTo>
                  <a:pt x="0" y="156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600200" y="4724400"/>
            <a:ext cx="6172200" cy="3810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400" b="0">
                <a:solidFill>
                  <a:srgbClr val="2B166E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553200"/>
            <a:ext cx="2133600" cy="16827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2895600" cy="168275"/>
          </a:xfrm>
        </p:spPr>
        <p:txBody>
          <a:bodyPr/>
          <a:lstStyle>
            <a:lvl1pPr algn="ctr">
              <a:defRPr sz="1200" b="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553200"/>
            <a:ext cx="2133600" cy="168275"/>
          </a:xfrm>
        </p:spPr>
        <p:txBody>
          <a:bodyPr/>
          <a:lstStyle>
            <a:lvl1pPr>
              <a:defRPr sz="1200"/>
            </a:lvl1pPr>
          </a:lstStyle>
          <a:p>
            <a:fld id="{6CEBDB3B-95B1-457D-B07A-109E0E2F018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white">
          <a:xfrm>
            <a:off x="7391400" y="5943600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chemeClr val="bg1"/>
                </a:solidFill>
                <a:latin typeface="Verdana" panose="020B0604030504040204" pitchFamily="34" charset="0"/>
              </a:rPr>
              <a:t>LOGO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1331913" y="1905000"/>
            <a:ext cx="6707187" cy="1074738"/>
          </a:xfrm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50000">
                      <a:schemeClr val="hlink"/>
                    </a:gs>
                    <a:gs pos="100000">
                      <a:schemeClr val="tx1"/>
                    </a:gs>
                  </a:gsLst>
                  <a:lin ang="0" scaled="1"/>
                </a:gradFill>
              </a14:hiddenFill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ko-KR" noProof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46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E8ED0-9224-4DEF-8BCA-1BE038FB81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1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5248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5248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4B696-E96C-47CF-86B1-C54914D53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1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B6115-D82B-472E-B3BE-DA417A13B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126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38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300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109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999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96F7C-A38B-41DE-A918-4187D13481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513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25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893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933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770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684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781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206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043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AA37-9345-4315-8F67-7491777FB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90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D2058-F3A1-4707-91DB-330EA171C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273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9CA33-3C98-4AFF-80CE-7BE45E394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241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499B2-35E4-4099-84E5-109B3873C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19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79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0813"/>
            <a:ext cx="2057400" cy="5997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0813"/>
            <a:ext cx="6019800" cy="59975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F3F77-D731-4385-B7A5-F99C8BA02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859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00113"/>
            <a:ext cx="8229600" cy="52482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3038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24600" y="6537325"/>
            <a:ext cx="2438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65373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13707891-FE5C-4A9B-BEA1-ABE799CDB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95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94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75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46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3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958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ACCF-9CD1-49A4-804B-1858AAB5EB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98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Freeform 15"/>
          <p:cNvSpPr>
            <a:spLocks/>
          </p:cNvSpPr>
          <p:nvPr/>
        </p:nvSpPr>
        <p:spPr bwMode="gray">
          <a:xfrm>
            <a:off x="0" y="5445125"/>
            <a:ext cx="9144000" cy="1414463"/>
          </a:xfrm>
          <a:custGeom>
            <a:avLst/>
            <a:gdLst>
              <a:gd name="T0" fmla="*/ 5760 w 5760"/>
              <a:gd name="T1" fmla="*/ 885 h 891"/>
              <a:gd name="T2" fmla="*/ 5760 w 5760"/>
              <a:gd name="T3" fmla="*/ 0 h 891"/>
              <a:gd name="T4" fmla="*/ 2832 w 5760"/>
              <a:gd name="T5" fmla="*/ 626 h 891"/>
              <a:gd name="T6" fmla="*/ 0 w 5760"/>
              <a:gd name="T7" fmla="*/ 36 h 891"/>
              <a:gd name="T8" fmla="*/ 0 w 5760"/>
              <a:gd name="T9" fmla="*/ 891 h 891"/>
              <a:gd name="T10" fmla="*/ 5760 w 5760"/>
              <a:gd name="T11" fmla="*/ 885 h 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60" h="891">
                <a:moveTo>
                  <a:pt x="5760" y="885"/>
                </a:moveTo>
                <a:lnTo>
                  <a:pt x="5760" y="0"/>
                </a:lnTo>
                <a:cubicBezTo>
                  <a:pt x="4888" y="573"/>
                  <a:pt x="3696" y="609"/>
                  <a:pt x="2832" y="626"/>
                </a:cubicBezTo>
                <a:cubicBezTo>
                  <a:pt x="1968" y="643"/>
                  <a:pt x="640" y="474"/>
                  <a:pt x="0" y="36"/>
                </a:cubicBezTo>
                <a:lnTo>
                  <a:pt x="0" y="891"/>
                </a:lnTo>
                <a:lnTo>
                  <a:pt x="5760" y="885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15294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0" y="0"/>
          <a:ext cx="914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3" imgW="7390476" imgH="913963" progId="Photoshop.Image.6">
                  <p:embed/>
                </p:oleObj>
              </mc:Choice>
              <mc:Fallback>
                <p:oleObj name="Image" r:id="rId33" imgW="7390476" imgH="913963" progId="Photoshop.Image.6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0" y="0"/>
                        <a:ext cx="914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38913"/>
            <a:ext cx="9144000" cy="333375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gray">
          <a:xfrm>
            <a:off x="0" y="692150"/>
            <a:ext cx="9144000" cy="730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7451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0113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457200" y="6523038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324600" y="6537325"/>
            <a:ext cx="2438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32766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209C591-B6E5-47D4-9171-6FDFC3BBDC8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50813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78" r:id="rId4"/>
    <p:sldLayoutId id="2147483677" r:id="rId5"/>
    <p:sldLayoutId id="2147483672" r:id="rId6"/>
    <p:sldLayoutId id="2147483671" r:id="rId7"/>
    <p:sldLayoutId id="2147483670" r:id="rId8"/>
    <p:sldLayoutId id="2147483669" r:id="rId9"/>
    <p:sldLayoutId id="2147483666" r:id="rId10"/>
    <p:sldLayoutId id="2147483651" r:id="rId11"/>
    <p:sldLayoutId id="2147483652" r:id="rId12"/>
    <p:sldLayoutId id="2147483653" r:id="rId13"/>
    <p:sldLayoutId id="2147483654" r:id="rId14"/>
    <p:sldLayoutId id="2147483674" r:id="rId15"/>
    <p:sldLayoutId id="2147483664" r:id="rId16"/>
    <p:sldLayoutId id="2147483663" r:id="rId17"/>
    <p:sldLayoutId id="2147483662" r:id="rId18"/>
    <p:sldLayoutId id="2147483655" r:id="rId19"/>
    <p:sldLayoutId id="2147483676" r:id="rId20"/>
    <p:sldLayoutId id="2147483675" r:id="rId21"/>
    <p:sldLayoutId id="2147483673" r:id="rId22"/>
    <p:sldLayoutId id="2147483668" r:id="rId23"/>
    <p:sldLayoutId id="2147483667" r:id="rId24"/>
    <p:sldLayoutId id="2147483665" r:id="rId25"/>
    <p:sldLayoutId id="2147483661" r:id="rId26"/>
    <p:sldLayoutId id="2147483656" r:id="rId27"/>
    <p:sldLayoutId id="2147483657" r:id="rId28"/>
    <p:sldLayoutId id="2147483658" r:id="rId29"/>
    <p:sldLayoutId id="2147483659" r:id="rId30"/>
    <p:sldLayoutId id="2147483660" r:id="rId31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Documents%20and%20Settings/Administrator/My%20Documents/truc%20chinh.ck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056" y="228600"/>
            <a:ext cx="7239000" cy="1012825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TRƯỜNG THCS THANH LIỆT</a:t>
            </a:r>
            <a:br>
              <a:rPr lang="en-US" altLang="en-US" dirty="0"/>
            </a:br>
            <a:endParaRPr lang="en-US" altLang="en-US" sz="24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65856" y="5415895"/>
            <a:ext cx="6172200" cy="38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b="1" dirty="0"/>
              <a:t>GV: NHỮ THỊ NGA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4600" y="1600200"/>
            <a:ext cx="411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MÔN VẬT LÝ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0"/>
            <a:ext cx="1828800" cy="14836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562830"/>
            <a:ext cx="89154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tx1">
                    <a:lumMod val="50000"/>
                  </a:schemeClr>
                </a:solidFill>
              </a:rPr>
              <a:t>TIẾT 44. CHỦ ĐỀ: THẤU KÍNH (TIẾT 1)</a:t>
            </a:r>
          </a:p>
        </p:txBody>
      </p:sp>
      <p:pic>
        <p:nvPicPr>
          <p:cNvPr id="10242" name="Picture 2" descr="Kính lúp có cán cầm tay Carson Magniview 2x (4.5x) DS-36 - hàng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83" y="5126182"/>
            <a:ext cx="1772392" cy="17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12858" y="687162"/>
            <a:ext cx="9156858" cy="52629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TRỤC CHÍNH, QUANG TÂM, TIÊU ĐIỂM, TIÊU CỰ CỦA THẤU KÍNH 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(∆)</a:t>
            </a:r>
          </a:p>
          <a:p>
            <a:pPr marL="457200" indent="-457200" algn="just">
              <a:buAutoNum type="arabicPeriod"/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(O)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(F, F’)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(f)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 = OF = OF’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5177" y="1810641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4480" y="2937027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6681" y="3962400"/>
            <a:ext cx="860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33600" y="5519746"/>
            <a:ext cx="5715000" cy="1334224"/>
            <a:chOff x="1948254" y="5409024"/>
            <a:chExt cx="5715000" cy="1334224"/>
          </a:xfrm>
        </p:grpSpPr>
        <p:sp>
          <p:nvSpPr>
            <p:cNvPr id="44" name="Line 6"/>
            <p:cNvSpPr>
              <a:spLocks noChangeShapeType="1"/>
            </p:cNvSpPr>
            <p:nvPr/>
          </p:nvSpPr>
          <p:spPr bwMode="auto">
            <a:xfrm>
              <a:off x="4648199" y="5409024"/>
              <a:ext cx="3148" cy="13342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7"/>
            <p:cNvSpPr>
              <a:spLocks noChangeShapeType="1"/>
            </p:cNvSpPr>
            <p:nvPr/>
          </p:nvSpPr>
          <p:spPr bwMode="auto">
            <a:xfrm>
              <a:off x="1948254" y="6030274"/>
              <a:ext cx="5715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2343150" y="5617641"/>
              <a:ext cx="39687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6600"/>
                  </a:solidFill>
                </a:rPr>
                <a:t>F</a:t>
              </a:r>
            </a:p>
          </p:txBody>
        </p:sp>
        <p:sp>
          <p:nvSpPr>
            <p:cNvPr id="47" name="Line 13"/>
            <p:cNvSpPr>
              <a:spLocks noChangeShapeType="1"/>
            </p:cNvSpPr>
            <p:nvPr/>
          </p:nvSpPr>
          <p:spPr bwMode="auto">
            <a:xfrm>
              <a:off x="2487613" y="6030274"/>
              <a:ext cx="2160588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4"/>
            <p:cNvSpPr>
              <a:spLocks noChangeShapeType="1"/>
            </p:cNvSpPr>
            <p:nvPr/>
          </p:nvSpPr>
          <p:spPr bwMode="auto">
            <a:xfrm>
              <a:off x="4648200" y="6034876"/>
              <a:ext cx="2160588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 Box 15"/>
            <p:cNvSpPr txBox="1">
              <a:spLocks noChangeArrowheads="1"/>
            </p:cNvSpPr>
            <p:nvPr/>
          </p:nvSpPr>
          <p:spPr bwMode="auto">
            <a:xfrm>
              <a:off x="3200400" y="5514867"/>
              <a:ext cx="1260475" cy="427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rgbClr val="628804"/>
                  </a:solidFill>
                </a:rPr>
                <a:t>Tiêu cự</a:t>
              </a:r>
            </a:p>
          </p:txBody>
        </p:sp>
        <p:sp>
          <p:nvSpPr>
            <p:cNvPr id="50" name="Text Box 16"/>
            <p:cNvSpPr txBox="1">
              <a:spLocks noChangeArrowheads="1"/>
            </p:cNvSpPr>
            <p:nvPr/>
          </p:nvSpPr>
          <p:spPr bwMode="auto">
            <a:xfrm>
              <a:off x="5029200" y="5514867"/>
              <a:ext cx="1260475" cy="427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rgbClr val="628804"/>
                  </a:solidFill>
                </a:rPr>
                <a:t>Tiêu cự</a:t>
              </a:r>
            </a:p>
          </p:txBody>
        </p:sp>
        <p:sp>
          <p:nvSpPr>
            <p:cNvPr id="51" name="Text Box 10"/>
            <p:cNvSpPr txBox="1">
              <a:spLocks noChangeArrowheads="1"/>
            </p:cNvSpPr>
            <p:nvPr/>
          </p:nvSpPr>
          <p:spPr bwMode="auto">
            <a:xfrm>
              <a:off x="6610350" y="5550086"/>
              <a:ext cx="57629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6600"/>
                  </a:solidFill>
                </a:rPr>
                <a:t>F’</a:t>
              </a:r>
            </a:p>
          </p:txBody>
        </p:sp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4670425" y="5559044"/>
              <a:ext cx="39687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6600"/>
                  </a:solidFill>
                </a:rPr>
                <a:t>O</a:t>
              </a:r>
            </a:p>
          </p:txBody>
        </p:sp>
      </p:grpSp>
      <p:sp>
        <p:nvSpPr>
          <p:cNvPr id="17" name="Rectangle 2"/>
          <p:cNvSpPr txBox="1">
            <a:spLocks noChangeArrowheads="1"/>
          </p:cNvSpPr>
          <p:nvPr/>
        </p:nvSpPr>
        <p:spPr bwMode="white">
          <a:xfrm>
            <a:off x="429904" y="14785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44. CHỦ ĐỀ: THẤU KÍNH 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83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752600" y="3276600"/>
            <a:ext cx="4953000" cy="2133600"/>
            <a:chOff x="720" y="2400"/>
            <a:chExt cx="4272" cy="168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592"/>
              <a:ext cx="513" cy="14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720" y="3264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720" y="2880"/>
              <a:ext cx="21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720" y="3648"/>
              <a:ext cx="20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832" y="2400"/>
              <a:ext cx="1536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2784" y="3648"/>
              <a:ext cx="16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296" y="288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200" y="364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3394" y="2606"/>
              <a:ext cx="33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3408" y="3792"/>
              <a:ext cx="432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440" y="3264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752600" y="4364268"/>
            <a:ext cx="5029200" cy="1270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934200" y="4191000"/>
            <a:ext cx="18921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 err="1"/>
              <a:t>Trục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(</a:t>
            </a:r>
            <a:r>
              <a:rPr lang="en-US" altLang="en-US" sz="2400" b="1" dirty="0">
                <a:sym typeface="Wingdings 3" panose="05040102010807070707" pitchFamily="18" charset="2"/>
              </a:rPr>
              <a:t>)</a:t>
            </a:r>
          </a:p>
        </p:txBody>
      </p:sp>
      <p:pic>
        <p:nvPicPr>
          <p:cNvPr id="21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58" y="3198591"/>
            <a:ext cx="814388" cy="2370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53"/>
          <p:cNvSpPr>
            <a:spLocks noChangeShapeType="1"/>
          </p:cNvSpPr>
          <p:nvPr/>
        </p:nvSpPr>
        <p:spPr bwMode="auto">
          <a:xfrm flipH="1">
            <a:off x="605158" y="4341591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4"/>
          <p:cNvSpPr>
            <a:spLocks noChangeShapeType="1"/>
          </p:cNvSpPr>
          <p:nvPr/>
        </p:nvSpPr>
        <p:spPr bwMode="auto">
          <a:xfrm>
            <a:off x="2281558" y="3503391"/>
            <a:ext cx="1828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55"/>
          <p:cNvSpPr>
            <a:spLocks noChangeShapeType="1"/>
          </p:cNvSpPr>
          <p:nvPr/>
        </p:nvSpPr>
        <p:spPr bwMode="auto">
          <a:xfrm>
            <a:off x="4110358" y="4341591"/>
            <a:ext cx="1981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56"/>
          <p:cNvSpPr>
            <a:spLocks noChangeShapeType="1"/>
          </p:cNvSpPr>
          <p:nvPr/>
        </p:nvSpPr>
        <p:spPr bwMode="auto">
          <a:xfrm flipV="1">
            <a:off x="2052958" y="4341591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57"/>
          <p:cNvSpPr>
            <a:spLocks noChangeShapeType="1"/>
          </p:cNvSpPr>
          <p:nvPr/>
        </p:nvSpPr>
        <p:spPr bwMode="auto">
          <a:xfrm flipV="1">
            <a:off x="4110358" y="3731991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58"/>
          <p:cNvSpPr>
            <a:spLocks noChangeShapeType="1"/>
          </p:cNvSpPr>
          <p:nvPr/>
        </p:nvSpPr>
        <p:spPr bwMode="auto">
          <a:xfrm>
            <a:off x="2541908" y="3620865"/>
            <a:ext cx="57785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9"/>
          <p:cNvSpPr>
            <a:spLocks noChangeShapeType="1"/>
          </p:cNvSpPr>
          <p:nvPr/>
        </p:nvSpPr>
        <p:spPr bwMode="auto">
          <a:xfrm>
            <a:off x="4872358" y="4692428"/>
            <a:ext cx="68580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0"/>
          <p:cNvSpPr>
            <a:spLocks noChangeShapeType="1"/>
          </p:cNvSpPr>
          <p:nvPr/>
        </p:nvSpPr>
        <p:spPr bwMode="auto">
          <a:xfrm flipV="1">
            <a:off x="2814958" y="4493989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61"/>
          <p:cNvSpPr>
            <a:spLocks noChangeShapeType="1"/>
          </p:cNvSpPr>
          <p:nvPr/>
        </p:nvSpPr>
        <p:spPr bwMode="auto">
          <a:xfrm flipV="1">
            <a:off x="4924746" y="3884391"/>
            <a:ext cx="709612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22" y="3216093"/>
            <a:ext cx="814388" cy="2370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47"/>
          <p:cNvSpPr>
            <a:spLocks noChangeShapeType="1"/>
          </p:cNvSpPr>
          <p:nvPr/>
        </p:nvSpPr>
        <p:spPr bwMode="auto">
          <a:xfrm>
            <a:off x="1488922" y="4282893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48"/>
          <p:cNvSpPr>
            <a:spLocks noChangeShapeType="1"/>
          </p:cNvSpPr>
          <p:nvPr/>
        </p:nvSpPr>
        <p:spPr bwMode="auto">
          <a:xfrm>
            <a:off x="1488922" y="3673293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1488922" y="4892493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50"/>
          <p:cNvSpPr>
            <a:spLocks noChangeShapeType="1"/>
          </p:cNvSpPr>
          <p:nvPr/>
        </p:nvSpPr>
        <p:spPr bwMode="auto">
          <a:xfrm flipV="1">
            <a:off x="4841722" y="2911293"/>
            <a:ext cx="2438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51"/>
          <p:cNvSpPr>
            <a:spLocks noChangeShapeType="1"/>
          </p:cNvSpPr>
          <p:nvPr/>
        </p:nvSpPr>
        <p:spPr bwMode="auto">
          <a:xfrm>
            <a:off x="4689322" y="4892493"/>
            <a:ext cx="2667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52"/>
          <p:cNvSpPr>
            <a:spLocks noChangeShapeType="1"/>
          </p:cNvSpPr>
          <p:nvPr/>
        </p:nvSpPr>
        <p:spPr bwMode="auto">
          <a:xfrm>
            <a:off x="2403322" y="3673293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53"/>
          <p:cNvSpPr>
            <a:spLocks noChangeShapeType="1"/>
          </p:cNvSpPr>
          <p:nvPr/>
        </p:nvSpPr>
        <p:spPr bwMode="auto">
          <a:xfrm>
            <a:off x="2250922" y="4892493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 flipV="1">
            <a:off x="5733897" y="3238318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>
            <a:off x="5473547" y="5121093"/>
            <a:ext cx="838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56"/>
          <p:cNvSpPr>
            <a:spLocks noChangeShapeType="1"/>
          </p:cNvSpPr>
          <p:nvPr/>
        </p:nvSpPr>
        <p:spPr bwMode="auto">
          <a:xfrm>
            <a:off x="5832322" y="4282893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7"/>
          <p:cNvSpPr>
            <a:spLocks noChangeShapeType="1"/>
          </p:cNvSpPr>
          <p:nvPr/>
        </p:nvSpPr>
        <p:spPr bwMode="auto">
          <a:xfrm>
            <a:off x="1869922" y="428289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8"/>
          <p:cNvSpPr>
            <a:spLocks noChangeShapeType="1"/>
          </p:cNvSpPr>
          <p:nvPr/>
        </p:nvSpPr>
        <p:spPr bwMode="auto">
          <a:xfrm flipH="1">
            <a:off x="2843534" y="3673292"/>
            <a:ext cx="2074388" cy="57640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9"/>
          <p:cNvSpPr>
            <a:spLocks noChangeShapeType="1"/>
          </p:cNvSpPr>
          <p:nvPr/>
        </p:nvSpPr>
        <p:spPr bwMode="auto">
          <a:xfrm flipH="1" flipV="1">
            <a:off x="2784322" y="4282893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60"/>
          <p:cNvSpPr txBox="1">
            <a:spLocks noChangeArrowheads="1"/>
          </p:cNvSpPr>
          <p:nvPr/>
        </p:nvSpPr>
        <p:spPr bwMode="auto">
          <a:xfrm>
            <a:off x="2555722" y="3805848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F</a:t>
            </a: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42" y="3273384"/>
            <a:ext cx="814388" cy="2370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5"/>
          <p:cNvSpPr>
            <a:spLocks noChangeShapeType="1"/>
          </p:cNvSpPr>
          <p:nvPr/>
        </p:nvSpPr>
        <p:spPr bwMode="auto">
          <a:xfrm>
            <a:off x="1544142" y="4340184"/>
            <a:ext cx="6781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>
            <a:off x="1544142" y="3730584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7"/>
          <p:cNvSpPr>
            <a:spLocks noChangeShapeType="1"/>
          </p:cNvSpPr>
          <p:nvPr/>
        </p:nvSpPr>
        <p:spPr bwMode="auto">
          <a:xfrm>
            <a:off x="1544142" y="4949784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4896942" y="2968584"/>
            <a:ext cx="24384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4744542" y="4949784"/>
            <a:ext cx="2667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2458542" y="3730584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1"/>
          <p:cNvSpPr>
            <a:spLocks noChangeShapeType="1"/>
          </p:cNvSpPr>
          <p:nvPr/>
        </p:nvSpPr>
        <p:spPr bwMode="auto">
          <a:xfrm>
            <a:off x="2306142" y="4949784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12"/>
          <p:cNvSpPr>
            <a:spLocks noChangeShapeType="1"/>
          </p:cNvSpPr>
          <p:nvPr/>
        </p:nvSpPr>
        <p:spPr bwMode="auto">
          <a:xfrm flipV="1">
            <a:off x="5789117" y="3295609"/>
            <a:ext cx="533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3"/>
          <p:cNvSpPr>
            <a:spLocks noChangeShapeType="1"/>
          </p:cNvSpPr>
          <p:nvPr/>
        </p:nvSpPr>
        <p:spPr bwMode="auto">
          <a:xfrm>
            <a:off x="5528767" y="5178384"/>
            <a:ext cx="838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4"/>
          <p:cNvSpPr>
            <a:spLocks noChangeShapeType="1"/>
          </p:cNvSpPr>
          <p:nvPr/>
        </p:nvSpPr>
        <p:spPr bwMode="auto">
          <a:xfrm>
            <a:off x="5049342" y="4340184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5"/>
          <p:cNvSpPr>
            <a:spLocks noChangeShapeType="1"/>
          </p:cNvSpPr>
          <p:nvPr/>
        </p:nvSpPr>
        <p:spPr bwMode="auto">
          <a:xfrm>
            <a:off x="1925142" y="4340184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6"/>
          <p:cNvSpPr>
            <a:spLocks noChangeShapeType="1"/>
          </p:cNvSpPr>
          <p:nvPr/>
        </p:nvSpPr>
        <p:spPr bwMode="auto">
          <a:xfrm flipH="1">
            <a:off x="2915742" y="3730584"/>
            <a:ext cx="20574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7"/>
          <p:cNvSpPr>
            <a:spLocks noChangeShapeType="1"/>
          </p:cNvSpPr>
          <p:nvPr/>
        </p:nvSpPr>
        <p:spPr bwMode="auto">
          <a:xfrm flipH="1" flipV="1">
            <a:off x="2839542" y="4340184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2645867" y="3902034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F</a:t>
            </a: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6116142" y="3730584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F’</a:t>
            </a: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6173292" y="4111584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ym typeface="Wingdings" panose="05000000000000000000" pitchFamily="2" charset="2"/>
              </a:rPr>
              <a:t>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-12858" y="687162"/>
            <a:ext cx="915685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TRỤC CHÍNH, QUANG TÂM, TIÊU ĐIỂM, TIÊU CỰ CỦA THẤU KÍNH PHÂN KÌ</a:t>
            </a: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white">
          <a:xfrm>
            <a:off x="429904" y="14785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44. CHỦ ĐỀ: THẤU KÍNH 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0" grpId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5" grpId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0" grpId="1"/>
      <p:bldP spid="61" grpId="0"/>
      <p:bldP spid="61" grpId="1"/>
      <p:bldP spid="62" grpId="0"/>
      <p:bldP spid="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762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CHẾ TẠO THẤU KÍNH HỘI TỤ ĐƠN GIẢN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2570018" cy="2872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364" y="838201"/>
            <a:ext cx="2777836" cy="2804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74" y="876633"/>
            <a:ext cx="2793936" cy="276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364" y="3819449"/>
            <a:ext cx="2743200" cy="26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9374" y="3819449"/>
            <a:ext cx="2982067" cy="25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390900"/>
            <a:ext cx="11303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390900"/>
            <a:ext cx="1276350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2" y="2825750"/>
            <a:ext cx="1481138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7" y="2246313"/>
            <a:ext cx="1443038" cy="12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4713">
            <a:off x="5857391" y="2099469"/>
            <a:ext cx="2425700" cy="11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91" y="4219575"/>
            <a:ext cx="2332037" cy="261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97" y="4259263"/>
            <a:ext cx="2140291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05" y="1860550"/>
            <a:ext cx="5461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3" y="4365967"/>
            <a:ext cx="3193625" cy="9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3940175"/>
            <a:ext cx="1614488" cy="9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59" y="3075669"/>
            <a:ext cx="3503774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17541"/>
            <a:ext cx="1762125" cy="88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101">
            <a:off x="4047287" y="1781862"/>
            <a:ext cx="1841487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564"/>
            <a:ext cx="2388245" cy="130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94" y="2010912"/>
            <a:ext cx="1750257" cy="62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" y="1038161"/>
            <a:ext cx="1998662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218086"/>
            <a:ext cx="1533525" cy="10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1396">
            <a:off x="3157160" y="1545888"/>
            <a:ext cx="2563813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963" y="556312"/>
            <a:ext cx="2669012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2400" y="762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91824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0" y="754575"/>
            <a:ext cx="7696200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</a:rPr>
              <a:t>III. </a:t>
            </a:r>
            <a:r>
              <a:rPr lang="en-US" altLang="en-US" sz="2800" b="1" dirty="0" err="1">
                <a:solidFill>
                  <a:srgbClr val="000000"/>
                </a:solidFill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tia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sáng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đặc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biệt</a:t>
            </a:r>
            <a:r>
              <a:rPr lang="en-US" altLang="en-US" sz="2800" b="1" dirty="0">
                <a:solidFill>
                  <a:srgbClr val="000000"/>
                </a:solidFill>
              </a:rPr>
              <a:t> qua </a:t>
            </a:r>
            <a:r>
              <a:rPr lang="en-US" altLang="en-US" sz="2800" b="1" dirty="0" err="1">
                <a:solidFill>
                  <a:srgbClr val="000000"/>
                </a:solidFill>
              </a:rPr>
              <a:t>thấu</a:t>
            </a:r>
            <a:r>
              <a:rPr lang="en-US" altLang="en-US" sz="2800" b="1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</a:rPr>
              <a:t>kính</a:t>
            </a:r>
            <a:endParaRPr lang="en-US" altLang="en-US" sz="2800" b="1" dirty="0">
              <a:solidFill>
                <a:srgbClr val="000000"/>
              </a:solidFill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09600" y="1317902"/>
            <a:ext cx="7620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609600" y="1672854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song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507242" y="2493503"/>
            <a:ext cx="83330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>
            <a:off x="3886200" y="36576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>
            <a:off x="533400" y="487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6705600" y="4267200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/>
              <a:t>∆</a:t>
            </a:r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 flipV="1">
            <a:off x="5357813" y="4800600"/>
            <a:ext cx="128587" cy="128588"/>
          </a:xfrm>
          <a:prstGeom prst="ellipse">
            <a:avLst/>
          </a:prstGeom>
          <a:solidFill>
            <a:schemeClr val="bg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5181600" y="4281488"/>
            <a:ext cx="533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F’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019300" y="4343400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F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3810000" y="45339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O</a:t>
            </a:r>
          </a:p>
        </p:txBody>
      </p:sp>
      <p:grpSp>
        <p:nvGrpSpPr>
          <p:cNvPr id="70670" name="Group 14"/>
          <p:cNvGrpSpPr>
            <a:grpSpLocks/>
          </p:cNvGrpSpPr>
          <p:nvPr/>
        </p:nvGrpSpPr>
        <p:grpSpPr bwMode="auto">
          <a:xfrm>
            <a:off x="1067227" y="3045338"/>
            <a:ext cx="5957834" cy="3652556"/>
            <a:chOff x="1283" y="2324"/>
            <a:chExt cx="2605" cy="1615"/>
          </a:xfrm>
        </p:grpSpPr>
        <p:sp>
          <p:nvSpPr>
            <p:cNvPr id="70671" name="Line 15"/>
            <p:cNvSpPr>
              <a:spLocks noChangeShapeType="1"/>
            </p:cNvSpPr>
            <p:nvPr/>
          </p:nvSpPr>
          <p:spPr bwMode="auto">
            <a:xfrm>
              <a:off x="1283" y="2324"/>
              <a:ext cx="637" cy="4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2" name="Line 16"/>
            <p:cNvSpPr>
              <a:spLocks noChangeShapeType="1"/>
            </p:cNvSpPr>
            <p:nvPr/>
          </p:nvSpPr>
          <p:spPr bwMode="auto">
            <a:xfrm>
              <a:off x="1824" y="2668"/>
              <a:ext cx="1056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3" name="Line 17"/>
            <p:cNvSpPr>
              <a:spLocks noChangeShapeType="1"/>
            </p:cNvSpPr>
            <p:nvPr/>
          </p:nvSpPr>
          <p:spPr bwMode="auto">
            <a:xfrm>
              <a:off x="2832" y="3315"/>
              <a:ext cx="1056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0674" name="Group 18"/>
          <p:cNvGrpSpPr>
            <a:grpSpLocks/>
          </p:cNvGrpSpPr>
          <p:nvPr/>
        </p:nvGrpSpPr>
        <p:grpSpPr bwMode="auto">
          <a:xfrm flipV="1">
            <a:off x="457200" y="3963988"/>
            <a:ext cx="3429000" cy="74612"/>
            <a:chOff x="804" y="2496"/>
            <a:chExt cx="1644" cy="0"/>
          </a:xfrm>
        </p:grpSpPr>
        <p:sp>
          <p:nvSpPr>
            <p:cNvPr id="70675" name="Line 19"/>
            <p:cNvSpPr>
              <a:spLocks noChangeShapeType="1"/>
            </p:cNvSpPr>
            <p:nvPr/>
          </p:nvSpPr>
          <p:spPr bwMode="auto">
            <a:xfrm>
              <a:off x="804" y="2496"/>
              <a:ext cx="110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Line 20"/>
            <p:cNvSpPr>
              <a:spLocks noChangeShapeType="1"/>
            </p:cNvSpPr>
            <p:nvPr/>
          </p:nvSpPr>
          <p:spPr bwMode="auto">
            <a:xfrm>
              <a:off x="1728" y="2496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Line 21"/>
            <p:cNvSpPr>
              <a:spLocks noChangeShapeType="1"/>
            </p:cNvSpPr>
            <p:nvPr/>
          </p:nvSpPr>
          <p:spPr bwMode="auto">
            <a:xfrm>
              <a:off x="1968" y="2496"/>
              <a:ext cx="48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0678" name="Group 22"/>
          <p:cNvGrpSpPr>
            <a:grpSpLocks/>
          </p:cNvGrpSpPr>
          <p:nvPr/>
        </p:nvGrpSpPr>
        <p:grpSpPr bwMode="auto">
          <a:xfrm>
            <a:off x="3898046" y="4029515"/>
            <a:ext cx="3837316" cy="2337594"/>
            <a:chOff x="2448" y="2496"/>
            <a:chExt cx="1884" cy="1140"/>
          </a:xfrm>
        </p:grpSpPr>
        <p:sp>
          <p:nvSpPr>
            <p:cNvPr id="70679" name="Line 23"/>
            <p:cNvSpPr>
              <a:spLocks noChangeShapeType="1"/>
            </p:cNvSpPr>
            <p:nvPr/>
          </p:nvSpPr>
          <p:spPr bwMode="auto">
            <a:xfrm>
              <a:off x="2448" y="2496"/>
              <a:ext cx="1284" cy="76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1" name="Line 25"/>
            <p:cNvSpPr>
              <a:spLocks noChangeShapeType="1"/>
            </p:cNvSpPr>
            <p:nvPr/>
          </p:nvSpPr>
          <p:spPr bwMode="auto">
            <a:xfrm>
              <a:off x="3708" y="3252"/>
              <a:ext cx="624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82" name="Oval 26"/>
          <p:cNvSpPr>
            <a:spLocks noChangeArrowheads="1"/>
          </p:cNvSpPr>
          <p:nvPr/>
        </p:nvSpPr>
        <p:spPr bwMode="auto">
          <a:xfrm flipV="1">
            <a:off x="2233613" y="4824413"/>
            <a:ext cx="128587" cy="128587"/>
          </a:xfrm>
          <a:prstGeom prst="ellipse">
            <a:avLst/>
          </a:prstGeom>
          <a:solidFill>
            <a:schemeClr val="bg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83" name="Oval 27"/>
          <p:cNvSpPr>
            <a:spLocks noChangeArrowheads="1"/>
          </p:cNvSpPr>
          <p:nvPr/>
        </p:nvSpPr>
        <p:spPr bwMode="auto">
          <a:xfrm flipV="1">
            <a:off x="3810000" y="4800600"/>
            <a:ext cx="128588" cy="128588"/>
          </a:xfrm>
          <a:prstGeom prst="ellipse">
            <a:avLst/>
          </a:prstGeom>
          <a:solidFill>
            <a:schemeClr val="bg2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84" name="Group 28"/>
          <p:cNvGrpSpPr>
            <a:grpSpLocks/>
          </p:cNvGrpSpPr>
          <p:nvPr/>
        </p:nvGrpSpPr>
        <p:grpSpPr bwMode="auto">
          <a:xfrm>
            <a:off x="457200" y="3810000"/>
            <a:ext cx="3435350" cy="2019300"/>
            <a:chOff x="576" y="3576"/>
            <a:chExt cx="1876" cy="1032"/>
          </a:xfrm>
        </p:grpSpPr>
        <p:sp>
          <p:nvSpPr>
            <p:cNvPr id="70685" name="Line 29"/>
            <p:cNvSpPr>
              <a:spLocks noChangeShapeType="1"/>
            </p:cNvSpPr>
            <p:nvPr/>
          </p:nvSpPr>
          <p:spPr bwMode="auto">
            <a:xfrm rot="306643">
              <a:off x="591" y="3576"/>
              <a:ext cx="1296" cy="62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6" name="Line 30"/>
            <p:cNvSpPr>
              <a:spLocks noChangeShapeType="1"/>
            </p:cNvSpPr>
            <p:nvPr/>
          </p:nvSpPr>
          <p:spPr bwMode="auto">
            <a:xfrm>
              <a:off x="1624" y="4104"/>
              <a:ext cx="288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7" name="Line 31"/>
            <p:cNvSpPr>
              <a:spLocks noChangeShapeType="1"/>
            </p:cNvSpPr>
            <p:nvPr/>
          </p:nvSpPr>
          <p:spPr bwMode="auto">
            <a:xfrm>
              <a:off x="1696" y="4152"/>
              <a:ext cx="288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8" name="Line 32"/>
            <p:cNvSpPr>
              <a:spLocks noChangeShapeType="1"/>
            </p:cNvSpPr>
            <p:nvPr/>
          </p:nvSpPr>
          <p:spPr bwMode="auto">
            <a:xfrm>
              <a:off x="1972" y="4320"/>
              <a:ext cx="480" cy="2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9" name="Line 33"/>
            <p:cNvSpPr>
              <a:spLocks noChangeShapeType="1"/>
            </p:cNvSpPr>
            <p:nvPr/>
          </p:nvSpPr>
          <p:spPr bwMode="auto">
            <a:xfrm rot="306643">
              <a:off x="576" y="3576"/>
              <a:ext cx="1296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0" name="Line 34"/>
            <p:cNvSpPr>
              <a:spLocks noChangeShapeType="1"/>
            </p:cNvSpPr>
            <p:nvPr/>
          </p:nvSpPr>
          <p:spPr bwMode="auto">
            <a:xfrm>
              <a:off x="1609" y="4104"/>
              <a:ext cx="288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1" name="Line 35"/>
            <p:cNvSpPr>
              <a:spLocks noChangeShapeType="1"/>
            </p:cNvSpPr>
            <p:nvPr/>
          </p:nvSpPr>
          <p:spPr bwMode="auto">
            <a:xfrm>
              <a:off x="1681" y="4152"/>
              <a:ext cx="288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2" name="Line 36"/>
            <p:cNvSpPr>
              <a:spLocks noChangeShapeType="1"/>
            </p:cNvSpPr>
            <p:nvPr/>
          </p:nvSpPr>
          <p:spPr bwMode="auto">
            <a:xfrm>
              <a:off x="1957" y="4320"/>
              <a:ext cx="48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700" name="Rectangle 44"/>
          <p:cNvSpPr>
            <a:spLocks noChangeArrowheads="1"/>
          </p:cNvSpPr>
          <p:nvPr/>
        </p:nvSpPr>
        <p:spPr bwMode="auto">
          <a:xfrm>
            <a:off x="102735" y="1181666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CC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altLang="en-US" dirty="0"/>
          </a:p>
        </p:txBody>
      </p:sp>
      <p:cxnSp>
        <p:nvCxnSpPr>
          <p:cNvPr id="3" name="Straight Connector 2"/>
          <p:cNvCxnSpPr>
            <a:stCxn id="70692" idx="1"/>
          </p:cNvCxnSpPr>
          <p:nvPr/>
        </p:nvCxnSpPr>
        <p:spPr>
          <a:xfrm>
            <a:off x="3865082" y="5829300"/>
            <a:ext cx="3562605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0" y="5855039"/>
            <a:ext cx="54279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/>
          <p:cNvSpPr txBox="1">
            <a:spLocks noChangeArrowheads="1"/>
          </p:cNvSpPr>
          <p:nvPr/>
        </p:nvSpPr>
        <p:spPr bwMode="white">
          <a:xfrm>
            <a:off x="0" y="14785"/>
            <a:ext cx="91440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45. CHỦ ĐỀ: THẤU KÍNH (TIẾT 2)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49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2000"/>
                                        <p:tgtEl>
                                          <p:spTgt spid="7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/>
      <p:bldP spid="70660" grpId="0"/>
      <p:bldP spid="70661" grpId="0"/>
      <p:bldP spid="70665" grpId="0"/>
      <p:bldP spid="70667" grpId="0"/>
      <p:bldP spid="70668" grpId="0"/>
      <p:bldP spid="70669" grpId="0"/>
      <p:bldP spid="707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43" name="Text Box 39"/>
          <p:cNvSpPr txBox="1">
            <a:spLocks noChangeArrowheads="1"/>
          </p:cNvSpPr>
          <p:nvPr/>
        </p:nvSpPr>
        <p:spPr bwMode="auto">
          <a:xfrm>
            <a:off x="2667000" y="4724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/>
              <a:t>F</a:t>
            </a:r>
          </a:p>
        </p:txBody>
      </p:sp>
      <p:sp>
        <p:nvSpPr>
          <p:cNvPr id="98344" name="Text Box 40"/>
          <p:cNvSpPr txBox="1">
            <a:spLocks noChangeArrowheads="1"/>
          </p:cNvSpPr>
          <p:nvPr/>
        </p:nvSpPr>
        <p:spPr bwMode="auto">
          <a:xfrm>
            <a:off x="5181600" y="4495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/>
              <a:t>F’</a:t>
            </a:r>
          </a:p>
        </p:txBody>
      </p:sp>
      <p:sp>
        <p:nvSpPr>
          <p:cNvPr id="98345" name="Line 41"/>
          <p:cNvSpPr>
            <a:spLocks noChangeShapeType="1"/>
          </p:cNvSpPr>
          <p:nvPr/>
        </p:nvSpPr>
        <p:spPr bwMode="auto">
          <a:xfrm>
            <a:off x="4267200" y="3352800"/>
            <a:ext cx="0" cy="2286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6" name="Line 42"/>
          <p:cNvSpPr>
            <a:spLocks noChangeShapeType="1"/>
          </p:cNvSpPr>
          <p:nvPr/>
        </p:nvSpPr>
        <p:spPr bwMode="auto">
          <a:xfrm>
            <a:off x="762000" y="4572000"/>
            <a:ext cx="731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8347" name="Group 43"/>
          <p:cNvGrpSpPr>
            <a:grpSpLocks/>
          </p:cNvGrpSpPr>
          <p:nvPr/>
        </p:nvGrpSpPr>
        <p:grpSpPr bwMode="auto">
          <a:xfrm>
            <a:off x="1524000" y="3886200"/>
            <a:ext cx="2743200" cy="0"/>
            <a:chOff x="1104" y="1584"/>
            <a:chExt cx="1728" cy="0"/>
          </a:xfrm>
        </p:grpSpPr>
        <p:sp>
          <p:nvSpPr>
            <p:cNvPr id="98348" name="Line 44"/>
            <p:cNvSpPr>
              <a:spLocks noChangeShapeType="1"/>
            </p:cNvSpPr>
            <p:nvPr/>
          </p:nvSpPr>
          <p:spPr bwMode="auto">
            <a:xfrm>
              <a:off x="1104" y="1584"/>
              <a:ext cx="172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49" name="Line 45"/>
            <p:cNvSpPr>
              <a:spLocks noChangeShapeType="1"/>
            </p:cNvSpPr>
            <p:nvPr/>
          </p:nvSpPr>
          <p:spPr bwMode="auto">
            <a:xfrm>
              <a:off x="1344" y="1584"/>
              <a:ext cx="81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350" name="Group 46"/>
          <p:cNvGrpSpPr>
            <a:grpSpLocks/>
          </p:cNvGrpSpPr>
          <p:nvPr/>
        </p:nvGrpSpPr>
        <p:grpSpPr bwMode="auto">
          <a:xfrm>
            <a:off x="1524000" y="3886200"/>
            <a:ext cx="2743200" cy="685800"/>
            <a:chOff x="1104" y="1584"/>
            <a:chExt cx="1728" cy="432"/>
          </a:xfrm>
        </p:grpSpPr>
        <p:sp>
          <p:nvSpPr>
            <p:cNvPr id="98351" name="Line 47"/>
            <p:cNvSpPr>
              <a:spLocks noChangeShapeType="1"/>
            </p:cNvSpPr>
            <p:nvPr/>
          </p:nvSpPr>
          <p:spPr bwMode="auto">
            <a:xfrm>
              <a:off x="1104" y="1584"/>
              <a:ext cx="1728" cy="43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52" name="Line 48"/>
            <p:cNvSpPr>
              <a:spLocks noChangeShapeType="1"/>
            </p:cNvSpPr>
            <p:nvPr/>
          </p:nvSpPr>
          <p:spPr bwMode="auto">
            <a:xfrm>
              <a:off x="1104" y="1584"/>
              <a:ext cx="960" cy="2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353" name="Group 49"/>
          <p:cNvGrpSpPr>
            <a:grpSpLocks/>
          </p:cNvGrpSpPr>
          <p:nvPr/>
        </p:nvGrpSpPr>
        <p:grpSpPr bwMode="auto">
          <a:xfrm>
            <a:off x="1524000" y="3886200"/>
            <a:ext cx="2743200" cy="1295400"/>
            <a:chOff x="1104" y="1584"/>
            <a:chExt cx="1728" cy="816"/>
          </a:xfrm>
        </p:grpSpPr>
        <p:sp>
          <p:nvSpPr>
            <p:cNvPr id="98354" name="Line 50"/>
            <p:cNvSpPr>
              <a:spLocks noChangeShapeType="1"/>
            </p:cNvSpPr>
            <p:nvPr/>
          </p:nvSpPr>
          <p:spPr bwMode="auto">
            <a:xfrm>
              <a:off x="1104" y="1584"/>
              <a:ext cx="1728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355" name="Line 51"/>
            <p:cNvSpPr>
              <a:spLocks noChangeShapeType="1"/>
            </p:cNvSpPr>
            <p:nvPr/>
          </p:nvSpPr>
          <p:spPr bwMode="auto">
            <a:xfrm>
              <a:off x="1152" y="1611"/>
              <a:ext cx="624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57" name="Line 53"/>
          <p:cNvSpPr>
            <a:spLocks noChangeShapeType="1"/>
          </p:cNvSpPr>
          <p:nvPr/>
        </p:nvSpPr>
        <p:spPr bwMode="auto">
          <a:xfrm>
            <a:off x="4267200" y="3886200"/>
            <a:ext cx="35814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8" name="Line 54"/>
          <p:cNvSpPr>
            <a:spLocks noChangeShapeType="1"/>
          </p:cNvSpPr>
          <p:nvPr/>
        </p:nvSpPr>
        <p:spPr bwMode="auto">
          <a:xfrm>
            <a:off x="4724400" y="4129088"/>
            <a:ext cx="11430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0" name="Line 56"/>
          <p:cNvSpPr>
            <a:spLocks noChangeShapeType="1"/>
          </p:cNvSpPr>
          <p:nvPr/>
        </p:nvSpPr>
        <p:spPr bwMode="auto">
          <a:xfrm>
            <a:off x="4267200" y="5181600"/>
            <a:ext cx="365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1" name="Line 57"/>
          <p:cNvSpPr>
            <a:spLocks noChangeShapeType="1"/>
          </p:cNvSpPr>
          <p:nvPr/>
        </p:nvSpPr>
        <p:spPr bwMode="auto">
          <a:xfrm>
            <a:off x="4495800" y="51816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3" name="Line 59"/>
          <p:cNvSpPr>
            <a:spLocks noChangeShapeType="1"/>
          </p:cNvSpPr>
          <p:nvPr/>
        </p:nvSpPr>
        <p:spPr bwMode="auto">
          <a:xfrm>
            <a:off x="4267200" y="4572000"/>
            <a:ext cx="3657600" cy="914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4" name="Line 60"/>
          <p:cNvSpPr>
            <a:spLocks noChangeShapeType="1"/>
          </p:cNvSpPr>
          <p:nvPr/>
        </p:nvSpPr>
        <p:spPr bwMode="auto">
          <a:xfrm>
            <a:off x="4267200" y="45720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5" name="Line 61"/>
          <p:cNvSpPr>
            <a:spLocks noChangeShapeType="1"/>
          </p:cNvSpPr>
          <p:nvPr/>
        </p:nvSpPr>
        <p:spPr bwMode="auto">
          <a:xfrm>
            <a:off x="5562600" y="4495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6" name="Line 62"/>
          <p:cNvSpPr>
            <a:spLocks noChangeShapeType="1"/>
          </p:cNvSpPr>
          <p:nvPr/>
        </p:nvSpPr>
        <p:spPr bwMode="auto">
          <a:xfrm>
            <a:off x="2971800" y="4495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7" name="Text Box 63"/>
          <p:cNvSpPr txBox="1">
            <a:spLocks noChangeArrowheads="1"/>
          </p:cNvSpPr>
          <p:nvPr/>
        </p:nvSpPr>
        <p:spPr bwMode="auto">
          <a:xfrm>
            <a:off x="990600" y="2819400"/>
            <a:ext cx="914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/>
              <a:t>S </a:t>
            </a:r>
            <a:r>
              <a:rPr lang="en-US" altLang="en-US" sz="8800"/>
              <a:t>.</a:t>
            </a:r>
          </a:p>
        </p:txBody>
      </p:sp>
      <p:sp>
        <p:nvSpPr>
          <p:cNvPr id="98368" name="Text Box 64"/>
          <p:cNvSpPr txBox="1">
            <a:spLocks noChangeArrowheads="1"/>
          </p:cNvSpPr>
          <p:nvPr/>
        </p:nvSpPr>
        <p:spPr bwMode="auto">
          <a:xfrm>
            <a:off x="6477000" y="5257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/>
              <a:t>S’</a:t>
            </a:r>
          </a:p>
        </p:txBody>
      </p:sp>
      <p:sp>
        <p:nvSpPr>
          <p:cNvPr id="98369" name="Text Box 65"/>
          <p:cNvSpPr txBox="1">
            <a:spLocks noChangeArrowheads="1"/>
          </p:cNvSpPr>
          <p:nvPr/>
        </p:nvSpPr>
        <p:spPr bwMode="auto">
          <a:xfrm>
            <a:off x="3948113" y="4433888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/>
              <a:t>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4400" y="76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TIẾT 43 – BÀI 42: THẤU KÍNH HỘI TỤ 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0" y="68580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VẬN DỤNG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3813" y="1159896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C7.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∆,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F’,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86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8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98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1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98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8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3" grpId="0"/>
      <p:bldP spid="98344" grpId="0"/>
      <p:bldP spid="98357" grpId="0" animBg="1"/>
      <p:bldP spid="98358" grpId="0" animBg="1"/>
      <p:bldP spid="98360" grpId="0" animBg="1"/>
      <p:bldP spid="98361" grpId="0" animBg="1"/>
      <p:bldP spid="98363" grpId="0" animBg="1"/>
      <p:bldP spid="98364" grpId="0" animBg="1"/>
      <p:bldP spid="98367" grpId="0"/>
      <p:bldP spid="98368" grpId="0"/>
      <p:bldP spid="983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667000" y="3733800"/>
            <a:ext cx="6019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Cô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>
                <a:solidFill>
                  <a:schemeClr val="tx2"/>
                </a:solidFill>
                <a:latin typeface="Verdana" panose="020B0604030504040204" pitchFamily="34" charset="0"/>
              </a:rPr>
              <a:t>cảm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ơn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các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con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đã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theo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tx2"/>
                </a:solidFill>
                <a:latin typeface="Verdana" panose="020B0604030504040204" pitchFamily="34" charset="0"/>
              </a:rPr>
              <a:t>dõi</a:t>
            </a:r>
            <a:r>
              <a:rPr lang="en-US" altLang="en-US" sz="3600" b="1" dirty="0">
                <a:solidFill>
                  <a:schemeClr val="tx2"/>
                </a:solidFill>
                <a:latin typeface="Verdana" panose="020B0604030504040204" pitchFamily="34" charset="0"/>
              </a:rPr>
              <a:t>!</a:t>
            </a:r>
          </a:p>
        </p:txBody>
      </p:sp>
      <p:pic>
        <p:nvPicPr>
          <p:cNvPr id="5" name="Picture 2" descr="Kính lúp có cán cầm tay Carson Magniview 2x (4.5x) DS-36 - hà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83" y="5126182"/>
            <a:ext cx="1772392" cy="17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9600" y="5334000"/>
            <a:ext cx="845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Thấu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kính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hội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tụ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gì</a:t>
            </a:r>
            <a:r>
              <a:rPr lang="en-US" altLang="en-US" dirty="0">
                <a:solidFill>
                  <a:srgbClr val="FF0000"/>
                </a:solidFill>
              </a:rPr>
              <a:t>? </a:t>
            </a:r>
            <a:r>
              <a:rPr lang="en-US" altLang="en-US" dirty="0" err="1">
                <a:solidFill>
                  <a:srgbClr val="FF0000"/>
                </a:solidFill>
              </a:rPr>
              <a:t>Chúng</a:t>
            </a:r>
            <a:r>
              <a:rPr lang="en-US" altLang="en-US" dirty="0">
                <a:solidFill>
                  <a:srgbClr val="FF0000"/>
                </a:solidFill>
              </a:rPr>
              <a:t> ta </a:t>
            </a:r>
            <a:r>
              <a:rPr lang="en-US" altLang="en-US" dirty="0" err="1">
                <a:solidFill>
                  <a:srgbClr val="FF0000"/>
                </a:solidFill>
              </a:rPr>
              <a:t>có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thể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chế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tạo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thấu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kính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hội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tụ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được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không</a:t>
            </a:r>
            <a:r>
              <a:rPr lang="en-US" altLang="en-US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685800"/>
            <a:ext cx="8382000" cy="44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Hat –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rat”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GiuynVéc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- 48</a:t>
            </a:r>
            <a:r>
              <a:rPr lang="en-US" altLang="en-US" sz="24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cm,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nhùi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nhùi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1763,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0813"/>
            <a:ext cx="8229600" cy="563562"/>
          </a:xfrm>
        </p:spPr>
        <p:txBody>
          <a:bodyPr/>
          <a:lstStyle/>
          <a:p>
            <a:r>
              <a:rPr lang="en-US" altLang="en-US" dirty="0"/>
              <a:t>ĐẶT VẤN ĐỀ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2" y="762000"/>
            <a:ext cx="8955998" cy="25244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2647" y="3330411"/>
            <a:ext cx="211677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Đèn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phát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tia</a:t>
            </a:r>
            <a:r>
              <a:rPr lang="en-US" dirty="0">
                <a:solidFill>
                  <a:srgbClr val="000000"/>
                </a:solidFill>
              </a:rPr>
              <a:t> laze</a:t>
            </a:r>
          </a:p>
        </p:txBody>
      </p:sp>
      <p:cxnSp>
        <p:nvCxnSpPr>
          <p:cNvPr id="18" name="Straight Arrow Connector 17"/>
          <p:cNvCxnSpPr>
            <a:stCxn id="5" idx="2"/>
          </p:cNvCxnSpPr>
          <p:nvPr/>
        </p:nvCxnSpPr>
        <p:spPr>
          <a:xfrm flipH="1" flipV="1">
            <a:off x="3657603" y="2024239"/>
            <a:ext cx="1008398" cy="126223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365921" y="1676400"/>
            <a:ext cx="2036372" cy="16448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29000" y="3295487"/>
            <a:ext cx="211677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Hộp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chứa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khói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để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quan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sát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tia</a:t>
            </a:r>
            <a:r>
              <a:rPr lang="en-US" dirty="0">
                <a:solidFill>
                  <a:srgbClr val="000000"/>
                </a:solidFill>
              </a:rPr>
              <a:t> laze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572000" y="1676400"/>
            <a:ext cx="1981200" cy="16100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15000" y="3286477"/>
            <a:ext cx="211677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Thấu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kính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hội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tụ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600200" y="1828800"/>
            <a:ext cx="418095" cy="15016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2" y="4001586"/>
            <a:ext cx="8955998" cy="2203483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1676400" y="4799741"/>
            <a:ext cx="418095" cy="15016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08058" y="6264837"/>
            <a:ext cx="8493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Tia </a:t>
            </a:r>
            <a:r>
              <a:rPr lang="en-US" dirty="0" err="1">
                <a:solidFill>
                  <a:srgbClr val="000000"/>
                </a:solidFill>
              </a:rPr>
              <a:t>tới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42310" y="6264837"/>
            <a:ext cx="84934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Tia </a:t>
            </a:r>
            <a:r>
              <a:rPr lang="en-US" dirty="0" err="1">
                <a:solidFill>
                  <a:srgbClr val="000000"/>
                </a:solidFill>
              </a:rPr>
              <a:t>ló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0" name="Straight Arrow Connector 39"/>
          <p:cNvCxnSpPr>
            <a:stCxn id="39" idx="0"/>
          </p:cNvCxnSpPr>
          <p:nvPr/>
        </p:nvCxnSpPr>
        <p:spPr>
          <a:xfrm flipH="1" flipV="1">
            <a:off x="4365921" y="4876800"/>
            <a:ext cx="601060" cy="138803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14400" y="76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TIẾT 44: CHỦ ĐỀ: THẤU KÍNH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84" y="2156430"/>
            <a:ext cx="830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C1. </a:t>
            </a:r>
            <a:r>
              <a:rPr lang="en-US" sz="2400" b="1" dirty="0" err="1"/>
              <a:t>Chùm</a:t>
            </a:r>
            <a:r>
              <a:rPr lang="en-US" sz="2400" b="1" dirty="0"/>
              <a:t> </a:t>
            </a:r>
            <a:r>
              <a:rPr lang="en-US" sz="2400" b="1" dirty="0" err="1"/>
              <a:t>tia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r>
              <a:rPr lang="en-US" sz="2400" b="1" dirty="0"/>
              <a:t> </a:t>
            </a:r>
            <a:r>
              <a:rPr lang="en-US" sz="2400" b="1" dirty="0" err="1"/>
              <a:t>xạ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khỏi</a:t>
            </a:r>
            <a:r>
              <a:rPr lang="en-US" sz="2400" b="1" dirty="0"/>
              <a:t> </a:t>
            </a:r>
            <a:r>
              <a:rPr lang="en-US" sz="2400" b="1" dirty="0" err="1"/>
              <a:t>thấu</a:t>
            </a:r>
            <a:r>
              <a:rPr lang="en-US" sz="2400" b="1" dirty="0"/>
              <a:t> </a:t>
            </a:r>
            <a:r>
              <a:rPr lang="en-US" sz="2400" b="1" dirty="0" err="1"/>
              <a:t>kính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đặc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mà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ta </a:t>
            </a:r>
            <a:r>
              <a:rPr lang="en-US" sz="2400" b="1" dirty="0" err="1"/>
              <a:t>gọi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thấu</a:t>
            </a:r>
            <a:r>
              <a:rPr lang="en-US" sz="2400" b="1" dirty="0"/>
              <a:t> </a:t>
            </a:r>
            <a:r>
              <a:rPr lang="en-US" sz="2400" b="1" dirty="0" err="1"/>
              <a:t>kính</a:t>
            </a:r>
            <a:r>
              <a:rPr lang="en-US" sz="2400" b="1" dirty="0"/>
              <a:t> </a:t>
            </a:r>
            <a:r>
              <a:rPr lang="en-US" sz="2400" b="1" dirty="0" err="1"/>
              <a:t>hội</a:t>
            </a:r>
            <a:r>
              <a:rPr lang="en-US" sz="2400" b="1" dirty="0"/>
              <a:t> </a:t>
            </a:r>
            <a:r>
              <a:rPr lang="en-US" sz="2400" b="1" dirty="0" err="1"/>
              <a:t>tụ</a:t>
            </a:r>
            <a:r>
              <a:rPr lang="en-US" sz="2400" b="1" dirty="0"/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024" y="2139091"/>
            <a:ext cx="8131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C1. </a:t>
            </a:r>
            <a:r>
              <a:rPr lang="en-US" sz="2400" b="1" dirty="0" err="1">
                <a:solidFill>
                  <a:srgbClr val="FF0000"/>
                </a:solidFill>
              </a:rPr>
              <a:t>Chùm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khúc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khỏi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hội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tụ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tại</a:t>
            </a:r>
            <a:r>
              <a:rPr lang="en-US" sz="2400" b="1" dirty="0">
                <a:solidFill>
                  <a:srgbClr val="FF0000"/>
                </a:solidFill>
              </a:rPr>
              <a:t> 1 </a:t>
            </a:r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</a:rPr>
              <a:t>gọi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hội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12858" y="687161"/>
            <a:ext cx="9156858" cy="9787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THẤU KÍNH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6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6" grpId="0" animBg="1"/>
      <p:bldP spid="38" grpId="0" animBg="1"/>
      <p:bldP spid="39" grpId="0" animBg="1"/>
      <p:bldP spid="44" grpId="0"/>
      <p:bldP spid="44" grpId="1"/>
      <p:bldP spid="45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ật lý 9 - Bài 44 - Đặc điểm thấu kính phân kì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59" end="15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65890"/>
            <a:ext cx="8153400" cy="4586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858" y="687161"/>
            <a:ext cx="9156858" cy="9787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lnSpc>
                <a:spcPct val="120000"/>
              </a:lnSpc>
              <a:buAutoNum type="romanU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THẤU KÍNH 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06775" y="1666946"/>
            <a:ext cx="84828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ló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" y="1666946"/>
            <a:ext cx="8690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ló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76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TIẾT 44: CHỦ ĐỀ: THẤU KÍNH</a:t>
            </a:r>
          </a:p>
        </p:txBody>
      </p:sp>
    </p:spTree>
    <p:extLst>
      <p:ext uri="{BB962C8B-B14F-4D97-AF65-F5344CB8AC3E}">
        <p14:creationId xmlns:p14="http://schemas.microsoft.com/office/powerpoint/2010/main" val="9431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/>
      <p:bldP spid="8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858" y="687161"/>
            <a:ext cx="8852058" cy="27515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ĐẶC ĐIỂM CỦA THẤU KÍNH</a:t>
            </a: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TKHT: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TKPK: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rìa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17" y="3527425"/>
            <a:ext cx="5238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17" y="3527425"/>
            <a:ext cx="5492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17" y="3527425"/>
            <a:ext cx="6731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683" y="5742400"/>
            <a:ext cx="3956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diện mặt cắt ngang của một số thấu kính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vi-V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52292" y="3222625"/>
            <a:ext cx="319162" cy="43497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96817" y="3111881"/>
            <a:ext cx="1612901" cy="54571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52292" y="3141059"/>
            <a:ext cx="956472" cy="51654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561" y="2760250"/>
            <a:ext cx="1451120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27" idx="1"/>
          </p:cNvCxnSpPr>
          <p:nvPr/>
        </p:nvCxnSpPr>
        <p:spPr>
          <a:xfrm flipH="1" flipV="1">
            <a:off x="1322889" y="4835349"/>
            <a:ext cx="2047804" cy="76064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7" idx="1"/>
          </p:cNvCxnSpPr>
          <p:nvPr/>
        </p:nvCxnSpPr>
        <p:spPr>
          <a:xfrm flipH="1" flipV="1">
            <a:off x="2878858" y="4631033"/>
            <a:ext cx="491835" cy="96496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 flipV="1">
            <a:off x="2133455" y="4697412"/>
            <a:ext cx="1237238" cy="89858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370693" y="5365164"/>
            <a:ext cx="1451120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553200" y="3527425"/>
            <a:ext cx="0" cy="1837739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112862" y="5927065"/>
            <a:ext cx="3347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vi-V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60790" y="1870059"/>
            <a:ext cx="6096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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" y="76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TIẾT 44: CHỦ ĐỀ: THẤU KÍNH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8955" y="2366374"/>
            <a:ext cx="609600" cy="6413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  </a:t>
            </a:r>
          </a:p>
        </p:txBody>
      </p:sp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83" y="3705343"/>
            <a:ext cx="5238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7556"/>
            <a:ext cx="5492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83" y="3783131"/>
            <a:ext cx="6731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583" y="3757731"/>
            <a:ext cx="794623" cy="2189628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79" y="3824838"/>
            <a:ext cx="633395" cy="20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14" y="3820345"/>
            <a:ext cx="909786" cy="2109969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07205" y="593031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4025" y="593031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80845" y="596753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19933" y="594735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94583" y="596753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33671" y="596753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0686"/>
            <a:ext cx="794623" cy="2189628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20345"/>
            <a:ext cx="633395" cy="20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80515"/>
            <a:ext cx="909786" cy="2109969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72"/>
          <p:cNvGrpSpPr>
            <a:grpSpLocks/>
          </p:cNvGrpSpPr>
          <p:nvPr/>
        </p:nvGrpSpPr>
        <p:grpSpPr bwMode="auto">
          <a:xfrm>
            <a:off x="7086599" y="3627556"/>
            <a:ext cx="439735" cy="2149440"/>
            <a:chOff x="6324600" y="3276600"/>
            <a:chExt cx="304800" cy="106680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6477000" y="3429000"/>
              <a:ext cx="0" cy="762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68"/>
            <p:cNvGrpSpPr>
              <a:grpSpLocks/>
            </p:cNvGrpSpPr>
            <p:nvPr/>
          </p:nvGrpSpPr>
          <p:grpSpPr bwMode="auto">
            <a:xfrm>
              <a:off x="6324600" y="3276600"/>
              <a:ext cx="304800" cy="152400"/>
              <a:chOff x="6629400" y="3429000"/>
              <a:chExt cx="304800" cy="1524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V="1">
                <a:off x="67818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66294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69"/>
            <p:cNvGrpSpPr>
              <a:grpSpLocks/>
            </p:cNvGrpSpPr>
            <p:nvPr/>
          </p:nvGrpSpPr>
          <p:grpSpPr bwMode="auto">
            <a:xfrm flipV="1">
              <a:off x="6324600" y="4191000"/>
              <a:ext cx="304800" cy="152400"/>
              <a:chOff x="6629400" y="3429000"/>
              <a:chExt cx="304800" cy="1524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flipV="1">
                <a:off x="67818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66294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5577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3" grpId="0" animBg="1"/>
      <p:bldP spid="23" grpId="1" animBg="1"/>
      <p:bldP spid="27" grpId="0" animBg="1"/>
      <p:bldP spid="27" grpId="1" animBg="1"/>
      <p:bldP spid="39" grpId="0"/>
      <p:bldP spid="39" grpId="1"/>
      <p:bldP spid="40" grpId="0"/>
      <p:bldP spid="40" grpId="1"/>
      <p:bldP spid="20" grpId="0"/>
      <p:bldP spid="20" grpId="1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14400" y="762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TIẾT 44: CHỦ ĐỀ: THẤU KÍNH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497775"/>
              </p:ext>
            </p:extLst>
          </p:nvPr>
        </p:nvGraphicFramePr>
        <p:xfrm>
          <a:off x="0" y="674623"/>
          <a:ext cx="9067800" cy="6103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8962">
                  <a:extLst>
                    <a:ext uri="{9D8B030D-6E8A-4147-A177-3AD203B41FA5}">
                      <a16:colId xmlns:a16="http://schemas.microsoft.com/office/drawing/2014/main" val="1003341388"/>
                    </a:ext>
                  </a:extLst>
                </a:gridCol>
                <a:gridCol w="3469419">
                  <a:extLst>
                    <a:ext uri="{9D8B030D-6E8A-4147-A177-3AD203B41FA5}">
                      <a16:colId xmlns:a16="http://schemas.microsoft.com/office/drawing/2014/main" val="904369139"/>
                    </a:ext>
                  </a:extLst>
                </a:gridCol>
                <a:gridCol w="3469419">
                  <a:extLst>
                    <a:ext uri="{9D8B030D-6E8A-4147-A177-3AD203B41FA5}">
                      <a16:colId xmlns:a16="http://schemas.microsoft.com/office/drawing/2014/main" val="2244611375"/>
                    </a:ext>
                  </a:extLst>
                </a:gridCol>
              </a:tblGrid>
              <a:tr h="965044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KÍNH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KÍNH HỘI TỤ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KÍNH PHÂN KÌ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563000"/>
                  </a:ext>
                </a:extLst>
              </a:tr>
              <a:tr h="145967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QUANG HỌC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song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643976"/>
                  </a:ext>
                </a:extLst>
              </a:tr>
              <a:tr h="111622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</a:t>
                      </a:r>
                      <a:r>
                        <a:rPr lang="en-US" sz="2400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DẠNG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rìa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102851"/>
                  </a:ext>
                </a:extLst>
              </a:tr>
              <a:tr h="2490035">
                <a:tc>
                  <a:txBody>
                    <a:bodyPr/>
                    <a:lstStyle/>
                    <a:p>
                      <a:pPr algn="just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HIỆU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860506"/>
                  </a:ext>
                </a:extLst>
              </a:tr>
            </a:tbl>
          </a:graphicData>
        </a:graphic>
      </p:graphicFrame>
      <p:grpSp>
        <p:nvGrpSpPr>
          <p:cNvPr id="31" name="Group 72"/>
          <p:cNvGrpSpPr>
            <a:grpSpLocks/>
          </p:cNvGrpSpPr>
          <p:nvPr/>
        </p:nvGrpSpPr>
        <p:grpSpPr bwMode="auto">
          <a:xfrm>
            <a:off x="7400133" y="4536693"/>
            <a:ext cx="372267" cy="1837739"/>
            <a:chOff x="6324600" y="3276600"/>
            <a:chExt cx="304800" cy="10668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477000" y="3429000"/>
              <a:ext cx="0" cy="7620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68"/>
            <p:cNvGrpSpPr>
              <a:grpSpLocks/>
            </p:cNvGrpSpPr>
            <p:nvPr/>
          </p:nvGrpSpPr>
          <p:grpSpPr bwMode="auto">
            <a:xfrm>
              <a:off x="6324600" y="3276600"/>
              <a:ext cx="304800" cy="152400"/>
              <a:chOff x="6629400" y="3429000"/>
              <a:chExt cx="304800" cy="1524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67818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66294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69"/>
            <p:cNvGrpSpPr>
              <a:grpSpLocks/>
            </p:cNvGrpSpPr>
            <p:nvPr/>
          </p:nvGrpSpPr>
          <p:grpSpPr bwMode="auto">
            <a:xfrm flipV="1">
              <a:off x="6324600" y="4191000"/>
              <a:ext cx="304800" cy="152400"/>
              <a:chOff x="6629400" y="3429000"/>
              <a:chExt cx="304800" cy="1524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67818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6629400" y="3429000"/>
                <a:ext cx="152400" cy="1524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0" name="Straight Arrow Connector 39"/>
          <p:cNvCxnSpPr/>
          <p:nvPr/>
        </p:nvCxnSpPr>
        <p:spPr>
          <a:xfrm>
            <a:off x="3962400" y="4536693"/>
            <a:ext cx="0" cy="1837739"/>
          </a:xfrm>
          <a:prstGeom prst="straightConnector1">
            <a:avLst/>
          </a:prstGeom>
          <a:ln w="571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70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2858" y="687161"/>
            <a:ext cx="9156858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ĐẶC ĐIỂM CỦA THẤU KÍNH 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TRỤC CHÍNH, QUANG TÂM, TIÊU ĐIỂM, TIÊU CỰ CỦA THẤU KÍNH 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(∆) </a:t>
            </a:r>
          </a:p>
          <a:p>
            <a:pPr marL="457200" indent="-457200" algn="just">
              <a:buAutoNum type="arabicPeriod"/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9" y="4267200"/>
            <a:ext cx="9019829" cy="249800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5" idx="2"/>
          </p:cNvCxnSpPr>
          <p:nvPr/>
        </p:nvCxnSpPr>
        <p:spPr>
          <a:xfrm flipH="1">
            <a:off x="3581401" y="4047224"/>
            <a:ext cx="1035395" cy="90238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0" y="3677892"/>
            <a:ext cx="17355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58554" y="3677892"/>
            <a:ext cx="25164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Thấu</a:t>
            </a:r>
            <a:r>
              <a:rPr lang="en-US" dirty="0"/>
              <a:t> </a:t>
            </a:r>
            <a:r>
              <a:rPr lang="en-US" dirty="0" err="1"/>
              <a:t>kính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tụ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35650" y="4047224"/>
            <a:ext cx="622350" cy="127458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2438409" y="5105400"/>
            <a:ext cx="143081" cy="190603"/>
          </a:xfrm>
          <a:prstGeom prst="flowChartExtra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cxnSp>
        <p:nvCxnSpPr>
          <p:cNvPr id="27" name="Straight Connector 9"/>
          <p:cNvCxnSpPr>
            <a:cxnSpLocks noChangeShapeType="1"/>
          </p:cNvCxnSpPr>
          <p:nvPr/>
        </p:nvCxnSpPr>
        <p:spPr bwMode="auto">
          <a:xfrm>
            <a:off x="2604251" y="4982620"/>
            <a:ext cx="3355975" cy="14288"/>
          </a:xfrm>
          <a:prstGeom prst="line">
            <a:avLst/>
          </a:prstGeom>
          <a:noFill/>
          <a:ln w="3810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4"/>
          <p:cNvCxnSpPr>
            <a:cxnSpLocks noChangeShapeType="1"/>
          </p:cNvCxnSpPr>
          <p:nvPr/>
        </p:nvCxnSpPr>
        <p:spPr bwMode="auto">
          <a:xfrm>
            <a:off x="4230697" y="4566062"/>
            <a:ext cx="0" cy="914400"/>
          </a:xfrm>
          <a:prstGeom prst="straightConnector1">
            <a:avLst/>
          </a:prstGeom>
          <a:noFill/>
          <a:ln w="38100" algn="ctr">
            <a:solidFill>
              <a:schemeClr val="tx2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4189724" y="4267200"/>
            <a:ext cx="2954404" cy="762940"/>
            <a:chOff x="4411982" y="1806795"/>
            <a:chExt cx="2961384" cy="764040"/>
          </a:xfrm>
        </p:grpSpPr>
        <p:sp>
          <p:nvSpPr>
            <p:cNvPr id="30" name="TextBox 32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4411982" y="2204123"/>
              <a:ext cx="38169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2"/>
                  </a:solidFill>
                  <a:latin typeface=".VnArial" panose="020B7200000000000000" pitchFamily="34" charset="0"/>
                </a:rPr>
                <a:t>O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7293651" y="1806795"/>
              <a:ext cx="79715" cy="548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>
                <a:solidFill>
                  <a:schemeClr val="tx2"/>
                </a:solidFill>
                <a:latin typeface="Calibri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3062" y="2811202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white">
          <a:xfrm>
            <a:off x="429904" y="14785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44. CHỦ ĐỀ: THẤU KÍNH 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66758" y="4466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2858" y="687161"/>
            <a:ext cx="9156858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ĐẶC ĐIỂM CỦA THẤU KÍNH HỘI TỤ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TRỤC CHÍNH, QUANG TÂM, TIÊU ĐIỂM, TIÊU CỰ CỦA THẤU KÍNH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(∆)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(O)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6" y="4495800"/>
            <a:ext cx="8135587" cy="2346804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581400" y="4114800"/>
            <a:ext cx="2666998" cy="106680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038600" y="4057767"/>
            <a:ext cx="2235526" cy="127623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57698" y="3722054"/>
            <a:ext cx="3581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Tia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tâm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65177" y="2849302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6948" y="3988632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white">
          <a:xfrm>
            <a:off x="429904" y="14785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44. CHỦ ĐỀ: THẤU KÍNH 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12858" y="687162"/>
            <a:ext cx="9080658" cy="60016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ĐẶC ĐIỂM CỦA THẤU KÍNH 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TRỤC CHÍNH, QUANG TÂM, TIÊU ĐIỂM, TIÊU CỰ CỦA THẤU KÍNH </a:t>
            </a:r>
          </a:p>
          <a:p>
            <a:pPr marL="457200" indent="-457200" algn="just">
              <a:buAutoNum type="arabicPeriod"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(∆)</a:t>
            </a:r>
          </a:p>
          <a:p>
            <a:pPr marL="457200" indent="-457200" algn="just">
              <a:buAutoNum type="arabicPeriod"/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(O)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(F, F’)</a:t>
            </a: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8848" y="2899136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1943" y="4032407"/>
            <a:ext cx="875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202189" y="5499618"/>
            <a:ext cx="4293612" cy="1235075"/>
            <a:chOff x="1676400" y="533400"/>
            <a:chExt cx="6580188" cy="1905000"/>
          </a:xfrm>
        </p:grpSpPr>
        <p:sp>
          <p:nvSpPr>
            <p:cNvPr id="99" name="Line 20"/>
            <p:cNvSpPr>
              <a:spLocks noChangeShapeType="1"/>
            </p:cNvSpPr>
            <p:nvPr/>
          </p:nvSpPr>
          <p:spPr bwMode="auto">
            <a:xfrm rot="10800000" flipH="1">
              <a:off x="4800600" y="533400"/>
              <a:ext cx="0" cy="19050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21"/>
            <p:cNvSpPr txBox="1">
              <a:spLocks noChangeArrowheads="1"/>
            </p:cNvSpPr>
            <p:nvPr/>
          </p:nvSpPr>
          <p:spPr bwMode="auto">
            <a:xfrm rot="10800000">
              <a:off x="4495800" y="1371600"/>
              <a:ext cx="685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9966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01" name="Rectangle 22"/>
            <p:cNvSpPr>
              <a:spLocks noChangeArrowheads="1"/>
            </p:cNvSpPr>
            <p:nvPr/>
          </p:nvSpPr>
          <p:spPr bwMode="auto">
            <a:xfrm>
              <a:off x="7848600" y="1219200"/>
              <a:ext cx="4079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  <a:sym typeface="Wingdings 3" panose="05040102010807070707" pitchFamily="18" charset="2"/>
                </a:rPr>
                <a:t></a:t>
              </a:r>
            </a:p>
          </p:txBody>
        </p:sp>
        <p:sp>
          <p:nvSpPr>
            <p:cNvPr id="102" name="Line 23"/>
            <p:cNvSpPr>
              <a:spLocks noChangeShapeType="1"/>
            </p:cNvSpPr>
            <p:nvPr/>
          </p:nvSpPr>
          <p:spPr bwMode="auto">
            <a:xfrm rot="10800000" flipV="1">
              <a:off x="1676400" y="1447800"/>
              <a:ext cx="6096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Text Box 24"/>
            <p:cNvSpPr txBox="1">
              <a:spLocks noChangeArrowheads="1"/>
            </p:cNvSpPr>
            <p:nvPr/>
          </p:nvSpPr>
          <p:spPr bwMode="auto">
            <a:xfrm>
              <a:off x="3352800" y="14478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F</a:t>
              </a:r>
            </a:p>
          </p:txBody>
        </p:sp>
        <p:grpSp>
          <p:nvGrpSpPr>
            <p:cNvPr id="104" name="Group 25"/>
            <p:cNvGrpSpPr>
              <a:grpSpLocks/>
            </p:cNvGrpSpPr>
            <p:nvPr/>
          </p:nvGrpSpPr>
          <p:grpSpPr bwMode="auto">
            <a:xfrm>
              <a:off x="1752600" y="685800"/>
              <a:ext cx="6129338" cy="1447800"/>
              <a:chOff x="1227" y="384"/>
              <a:chExt cx="3861" cy="912"/>
            </a:xfrm>
          </p:grpSpPr>
          <p:sp>
            <p:nvSpPr>
              <p:cNvPr id="105" name="Line 26"/>
              <p:cNvSpPr>
                <a:spLocks noChangeShapeType="1"/>
              </p:cNvSpPr>
              <p:nvPr/>
            </p:nvSpPr>
            <p:spPr bwMode="auto">
              <a:xfrm rot="10800000">
                <a:off x="1227" y="384"/>
                <a:ext cx="1920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27"/>
              <p:cNvSpPr>
                <a:spLocks noChangeShapeType="1"/>
              </p:cNvSpPr>
              <p:nvPr/>
            </p:nvSpPr>
            <p:spPr bwMode="auto">
              <a:xfrm rot="10800000" flipV="1">
                <a:off x="1227" y="576"/>
                <a:ext cx="1920" cy="7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28"/>
              <p:cNvSpPr>
                <a:spLocks noChangeShapeType="1"/>
              </p:cNvSpPr>
              <p:nvPr/>
            </p:nvSpPr>
            <p:spPr bwMode="auto">
              <a:xfrm rot="10800000">
                <a:off x="1248" y="863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29"/>
              <p:cNvSpPr>
                <a:spLocks noChangeShapeType="1"/>
              </p:cNvSpPr>
              <p:nvPr/>
            </p:nvSpPr>
            <p:spPr bwMode="auto">
              <a:xfrm rot="10800000">
                <a:off x="3696" y="863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3120" y="1190"/>
                <a:ext cx="19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31"/>
              <p:cNvSpPr>
                <a:spLocks noChangeShapeType="1"/>
              </p:cNvSpPr>
              <p:nvPr/>
            </p:nvSpPr>
            <p:spPr bwMode="auto">
              <a:xfrm rot="10800000">
                <a:off x="3696" y="1190"/>
                <a:ext cx="13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3120" y="575"/>
                <a:ext cx="19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Line 33"/>
              <p:cNvSpPr>
                <a:spLocks noChangeShapeType="1"/>
              </p:cNvSpPr>
              <p:nvPr/>
            </p:nvSpPr>
            <p:spPr bwMode="auto">
              <a:xfrm rot="10800000">
                <a:off x="3696" y="575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34"/>
              <p:cNvSpPr>
                <a:spLocks noChangeShapeType="1"/>
              </p:cNvSpPr>
              <p:nvPr/>
            </p:nvSpPr>
            <p:spPr bwMode="auto">
              <a:xfrm rot="10800000">
                <a:off x="1899" y="671"/>
                <a:ext cx="1182" cy="5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35"/>
              <p:cNvSpPr>
                <a:spLocks noChangeShapeType="1"/>
              </p:cNvSpPr>
              <p:nvPr/>
            </p:nvSpPr>
            <p:spPr bwMode="auto">
              <a:xfrm rot="10800000" flipV="1">
                <a:off x="1851" y="576"/>
                <a:ext cx="1296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36"/>
              <p:cNvSpPr>
                <a:spLocks noChangeShapeType="1"/>
              </p:cNvSpPr>
              <p:nvPr/>
            </p:nvSpPr>
            <p:spPr bwMode="auto">
              <a:xfrm flipH="1">
                <a:off x="1872" y="864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5024889" y="5540574"/>
            <a:ext cx="3922353" cy="1235075"/>
            <a:chOff x="1676400" y="2590800"/>
            <a:chExt cx="6477000" cy="1905000"/>
          </a:xfrm>
        </p:grpSpPr>
        <p:sp>
          <p:nvSpPr>
            <p:cNvPr id="117" name="Line 3"/>
            <p:cNvSpPr>
              <a:spLocks noChangeShapeType="1"/>
            </p:cNvSpPr>
            <p:nvPr/>
          </p:nvSpPr>
          <p:spPr bwMode="auto">
            <a:xfrm>
              <a:off x="4724400" y="2971800"/>
              <a:ext cx="3048000" cy="1295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4"/>
            <p:cNvSpPr>
              <a:spLocks noChangeShapeType="1"/>
            </p:cNvSpPr>
            <p:nvPr/>
          </p:nvSpPr>
          <p:spPr bwMode="auto">
            <a:xfrm flipV="1">
              <a:off x="4724400" y="2819400"/>
              <a:ext cx="3048000" cy="1143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5"/>
            <p:cNvSpPr>
              <a:spLocks noChangeShapeType="1"/>
            </p:cNvSpPr>
            <p:nvPr/>
          </p:nvSpPr>
          <p:spPr bwMode="auto">
            <a:xfrm flipH="1">
              <a:off x="4724400" y="2590800"/>
              <a:ext cx="0" cy="19050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Text Box 6"/>
            <p:cNvSpPr txBox="1">
              <a:spLocks noChangeArrowheads="1"/>
            </p:cNvSpPr>
            <p:nvPr/>
          </p:nvSpPr>
          <p:spPr bwMode="auto">
            <a:xfrm>
              <a:off x="4343400" y="3429000"/>
              <a:ext cx="685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9966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21" name="Rectangle 7"/>
            <p:cNvSpPr>
              <a:spLocks noChangeArrowheads="1"/>
            </p:cNvSpPr>
            <p:nvPr/>
          </p:nvSpPr>
          <p:spPr bwMode="auto">
            <a:xfrm>
              <a:off x="7745413" y="3276600"/>
              <a:ext cx="407987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FF"/>
                  </a:solidFill>
                  <a:sym typeface="Wingdings 3" panose="05040102010807070707" pitchFamily="18" charset="2"/>
                </a:rPr>
                <a:t></a:t>
              </a:r>
            </a:p>
          </p:txBody>
        </p:sp>
        <p:sp>
          <p:nvSpPr>
            <p:cNvPr id="122" name="Line 8"/>
            <p:cNvSpPr>
              <a:spLocks noChangeShapeType="1"/>
            </p:cNvSpPr>
            <p:nvPr/>
          </p:nvSpPr>
          <p:spPr bwMode="auto">
            <a:xfrm flipV="1">
              <a:off x="1676400" y="3505200"/>
              <a:ext cx="6096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Text Box 9"/>
            <p:cNvSpPr txBox="1">
              <a:spLocks noChangeArrowheads="1"/>
            </p:cNvSpPr>
            <p:nvPr/>
          </p:nvSpPr>
          <p:spPr bwMode="auto">
            <a:xfrm>
              <a:off x="5867400" y="3505200"/>
              <a:ext cx="838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</a:rPr>
                <a:t>F’</a:t>
              </a:r>
            </a:p>
          </p:txBody>
        </p:sp>
        <p:sp>
          <p:nvSpPr>
            <p:cNvPr id="124" name="Line 10"/>
            <p:cNvSpPr>
              <a:spLocks noChangeShapeType="1"/>
            </p:cNvSpPr>
            <p:nvPr/>
          </p:nvSpPr>
          <p:spPr bwMode="auto">
            <a:xfrm>
              <a:off x="4876800" y="3505200"/>
              <a:ext cx="198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5" name="Group 11"/>
            <p:cNvGrpSpPr>
              <a:grpSpLocks/>
            </p:cNvGrpSpPr>
            <p:nvPr/>
          </p:nvGrpSpPr>
          <p:grpSpPr bwMode="auto">
            <a:xfrm>
              <a:off x="1676400" y="2986088"/>
              <a:ext cx="6096000" cy="976312"/>
              <a:chOff x="1200" y="1881"/>
              <a:chExt cx="3840" cy="615"/>
            </a:xfrm>
          </p:grpSpPr>
          <p:sp>
            <p:nvSpPr>
              <p:cNvPr id="128" name="Line 12"/>
              <p:cNvSpPr>
                <a:spLocks noChangeShapeType="1"/>
              </p:cNvSpPr>
              <p:nvPr/>
            </p:nvSpPr>
            <p:spPr bwMode="auto">
              <a:xfrm>
                <a:off x="1200" y="2208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3"/>
              <p:cNvSpPr>
                <a:spLocks noChangeShapeType="1"/>
              </p:cNvSpPr>
              <p:nvPr/>
            </p:nvSpPr>
            <p:spPr bwMode="auto">
              <a:xfrm>
                <a:off x="1440" y="220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Line 14"/>
              <p:cNvSpPr>
                <a:spLocks noChangeShapeType="1"/>
              </p:cNvSpPr>
              <p:nvPr/>
            </p:nvSpPr>
            <p:spPr bwMode="auto">
              <a:xfrm flipH="1">
                <a:off x="1200" y="1881"/>
                <a:ext cx="19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15"/>
              <p:cNvSpPr>
                <a:spLocks noChangeShapeType="1"/>
              </p:cNvSpPr>
              <p:nvPr/>
            </p:nvSpPr>
            <p:spPr bwMode="auto">
              <a:xfrm>
                <a:off x="1248" y="1881"/>
                <a:ext cx="13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6"/>
              <p:cNvSpPr>
                <a:spLocks noChangeShapeType="1"/>
              </p:cNvSpPr>
              <p:nvPr/>
            </p:nvSpPr>
            <p:spPr bwMode="auto">
              <a:xfrm flipH="1">
                <a:off x="1200" y="2496"/>
                <a:ext cx="19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7"/>
              <p:cNvSpPr>
                <a:spLocks noChangeShapeType="1"/>
              </p:cNvSpPr>
              <p:nvPr/>
            </p:nvSpPr>
            <p:spPr bwMode="auto">
              <a:xfrm>
                <a:off x="1200" y="2496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6" name="Line 18"/>
            <p:cNvSpPr>
              <a:spLocks noChangeShapeType="1"/>
            </p:cNvSpPr>
            <p:nvPr/>
          </p:nvSpPr>
          <p:spPr bwMode="auto">
            <a:xfrm>
              <a:off x="4724400" y="2971800"/>
              <a:ext cx="1876425" cy="795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19"/>
            <p:cNvSpPr>
              <a:spLocks noChangeShapeType="1"/>
            </p:cNvSpPr>
            <p:nvPr/>
          </p:nvSpPr>
          <p:spPr bwMode="auto">
            <a:xfrm flipV="1">
              <a:off x="4724400" y="3200400"/>
              <a:ext cx="2057400" cy="762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113023" y="5126059"/>
            <a:ext cx="860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2"/>
          <p:cNvSpPr txBox="1">
            <a:spLocks noChangeArrowheads="1"/>
          </p:cNvSpPr>
          <p:nvPr/>
        </p:nvSpPr>
        <p:spPr bwMode="white">
          <a:xfrm>
            <a:off x="429904" y="14785"/>
            <a:ext cx="8229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dirty="0"/>
              <a:t>TIẾT 44. CHỦ ĐỀ: THẤU KÍNH 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20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12631742"/>
</p:tagLst>
</file>

<file path=ppt/theme/theme1.xml><?xml version="1.0" encoding="utf-8"?>
<a:theme xmlns:a="http://schemas.openxmlformats.org/drawingml/2006/main" name="sample">
  <a:themeElements>
    <a:clrScheme name="sample 3">
      <a:dk1>
        <a:srgbClr val="2B166E"/>
      </a:dk1>
      <a:lt1>
        <a:srgbClr val="FFFFFF"/>
      </a:lt1>
      <a:dk2>
        <a:srgbClr val="1640B6"/>
      </a:dk2>
      <a:lt2>
        <a:srgbClr val="B2B2B2"/>
      </a:lt2>
      <a:accent1>
        <a:srgbClr val="48BDEC"/>
      </a:accent1>
      <a:accent2>
        <a:srgbClr val="EB984D"/>
      </a:accent2>
      <a:accent3>
        <a:srgbClr val="FFFFFF"/>
      </a:accent3>
      <a:accent4>
        <a:srgbClr val="23115D"/>
      </a:accent4>
      <a:accent5>
        <a:srgbClr val="B1DBF4"/>
      </a:accent5>
      <a:accent6>
        <a:srgbClr val="D58945"/>
      </a:accent6>
      <a:hlink>
        <a:srgbClr val="339966"/>
      </a:hlink>
      <a:folHlink>
        <a:srgbClr val="7E88E4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ample 1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CCC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5095D"/>
        </a:dk1>
        <a:lt1>
          <a:srgbClr val="FFFFFF"/>
        </a:lt1>
        <a:dk2>
          <a:srgbClr val="A1537C"/>
        </a:dk2>
        <a:lt2>
          <a:srgbClr val="B2B2B2"/>
        </a:lt2>
        <a:accent1>
          <a:srgbClr val="AF8ADC"/>
        </a:accent1>
        <a:accent2>
          <a:srgbClr val="60A065"/>
        </a:accent2>
        <a:accent3>
          <a:srgbClr val="FFFFFF"/>
        </a:accent3>
        <a:accent4>
          <a:srgbClr val="1E064E"/>
        </a:accent4>
        <a:accent5>
          <a:srgbClr val="D4C4EB"/>
        </a:accent5>
        <a:accent6>
          <a:srgbClr val="56915B"/>
        </a:accent6>
        <a:hlink>
          <a:srgbClr val="8DAED9"/>
        </a:hlink>
        <a:folHlink>
          <a:srgbClr val="5974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B166E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B984D"/>
        </a:accent2>
        <a:accent3>
          <a:srgbClr val="FFFFFF"/>
        </a:accent3>
        <a:accent4>
          <a:srgbClr val="23115D"/>
        </a:accent4>
        <a:accent5>
          <a:srgbClr val="B1DBF4"/>
        </a:accent5>
        <a:accent6>
          <a:srgbClr val="D58945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Dep So 51</Template>
  <TotalTime>2159</TotalTime>
  <Words>1173</Words>
  <Application>Microsoft Office PowerPoint</Application>
  <PresentationFormat>On-screen Show (4:3)</PresentationFormat>
  <Paragraphs>154</Paragraphs>
  <Slides>16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Arial</vt:lpstr>
      <vt:lpstr>Calibri</vt:lpstr>
      <vt:lpstr>Times New Roman</vt:lpstr>
      <vt:lpstr>Verdana</vt:lpstr>
      <vt:lpstr>Wingdings</vt:lpstr>
      <vt:lpstr>sample</vt:lpstr>
      <vt:lpstr>Image</vt:lpstr>
      <vt:lpstr>TRƯỜNG THCS THANH LIỆT </vt:lpstr>
      <vt:lpstr>ĐẶT VẤN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THANH LIỆT </dc:title>
  <dc:creator>AutoBVT</dc:creator>
  <cp:lastModifiedBy>Nga Nhữ</cp:lastModifiedBy>
  <cp:revision>126</cp:revision>
  <dcterms:created xsi:type="dcterms:W3CDTF">2020-03-19T09:50:18Z</dcterms:created>
  <dcterms:modified xsi:type="dcterms:W3CDTF">2023-03-22T16:12:59Z</dcterms:modified>
</cp:coreProperties>
</file>