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23" r:id="rId4"/>
    <p:sldId id="324" r:id="rId5"/>
    <p:sldId id="312" r:id="rId6"/>
    <p:sldId id="325" r:id="rId7"/>
    <p:sldId id="327" r:id="rId8"/>
    <p:sldId id="328" r:id="rId9"/>
    <p:sldId id="329" r:id="rId10"/>
    <p:sldId id="330" r:id="rId11"/>
    <p:sldId id="332" r:id="rId12"/>
    <p:sldId id="334" r:id="rId13"/>
    <p:sldId id="335" r:id="rId14"/>
    <p:sldId id="321" r:id="rId15"/>
    <p:sldId id="336" r:id="rId16"/>
    <p:sldId id="276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B166E"/>
    <a:srgbClr val="FF00FF"/>
    <a:srgbClr val="996600"/>
    <a:srgbClr val="35C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>
      <p:cViewPr varScale="1">
        <p:scale>
          <a:sx n="46" d="100"/>
          <a:sy n="46" d="100"/>
        </p:scale>
        <p:origin x="5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Image" r:id="rId3" imgW="7606349" imgH="6095238" progId="Photoshop.Image.6">
                  <p:embed/>
                </p:oleObj>
              </mc:Choice>
              <mc:Fallback>
                <p:oleObj name="Image" r:id="rId3" imgW="7606349" imgH="6095238" progId="Photoshop.Image.6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Freeform 18"/>
          <p:cNvSpPr>
            <a:spLocks/>
          </p:cNvSpPr>
          <p:nvPr/>
        </p:nvSpPr>
        <p:spPr bwMode="gray">
          <a:xfrm>
            <a:off x="25400" y="3784600"/>
            <a:ext cx="9118600" cy="2928938"/>
          </a:xfrm>
          <a:custGeom>
            <a:avLst/>
            <a:gdLst>
              <a:gd name="T0" fmla="*/ 0 w 5776"/>
              <a:gd name="T1" fmla="*/ 1845 h 1845"/>
              <a:gd name="T2" fmla="*/ 0 w 5776"/>
              <a:gd name="T3" fmla="*/ 1336 h 1845"/>
              <a:gd name="T4" fmla="*/ 3664 w 5776"/>
              <a:gd name="T5" fmla="*/ 1456 h 1845"/>
              <a:gd name="T6" fmla="*/ 5776 w 5776"/>
              <a:gd name="T7" fmla="*/ 0 h 1845"/>
              <a:gd name="T8" fmla="*/ 5752 w 5776"/>
              <a:gd name="T9" fmla="*/ 1845 h 1845"/>
              <a:gd name="T10" fmla="*/ 0 w 5776"/>
              <a:gd name="T11" fmla="*/ 1845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845">
                <a:moveTo>
                  <a:pt x="0" y="1845"/>
                </a:moveTo>
                <a:lnTo>
                  <a:pt x="0" y="1336"/>
                </a:lnTo>
                <a:cubicBezTo>
                  <a:pt x="1039" y="1531"/>
                  <a:pt x="2448" y="1744"/>
                  <a:pt x="3664" y="1456"/>
                </a:cubicBezTo>
                <a:cubicBezTo>
                  <a:pt x="4880" y="1168"/>
                  <a:pt x="5624" y="520"/>
                  <a:pt x="5776" y="0"/>
                </a:cubicBezTo>
                <a:lnTo>
                  <a:pt x="5752" y="1845"/>
                </a:lnTo>
                <a:lnTo>
                  <a:pt x="0" y="18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Freeform 22"/>
          <p:cNvSpPr>
            <a:spLocks/>
          </p:cNvSpPr>
          <p:nvPr/>
        </p:nvSpPr>
        <p:spPr bwMode="gray">
          <a:xfrm>
            <a:off x="0" y="4076700"/>
            <a:ext cx="5435600" cy="2349500"/>
          </a:xfrm>
          <a:custGeom>
            <a:avLst/>
            <a:gdLst>
              <a:gd name="T0" fmla="*/ 3048 w 3048"/>
              <a:gd name="T1" fmla="*/ 1335 h 1424"/>
              <a:gd name="T2" fmla="*/ 1440 w 3048"/>
              <a:gd name="T3" fmla="*/ 1099 h 1424"/>
              <a:gd name="T4" fmla="*/ 0 w 3048"/>
              <a:gd name="T5" fmla="*/ 0 h 1424"/>
              <a:gd name="T6" fmla="*/ 0 w 3048"/>
              <a:gd name="T7" fmla="*/ 1424 h 1424"/>
              <a:gd name="T8" fmla="*/ 3048 w 3048"/>
              <a:gd name="T9" fmla="*/ 133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8" h="1424">
                <a:moveTo>
                  <a:pt x="3048" y="1335"/>
                </a:moveTo>
                <a:cubicBezTo>
                  <a:pt x="3048" y="1335"/>
                  <a:pt x="2352" y="1424"/>
                  <a:pt x="1440" y="1099"/>
                </a:cubicBezTo>
                <a:cubicBezTo>
                  <a:pt x="528" y="773"/>
                  <a:pt x="8" y="41"/>
                  <a:pt x="0" y="0"/>
                </a:cubicBezTo>
                <a:lnTo>
                  <a:pt x="0" y="1424"/>
                </a:lnTo>
                <a:lnTo>
                  <a:pt x="3048" y="13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Freeform 19"/>
          <p:cNvSpPr>
            <a:spLocks/>
          </p:cNvSpPr>
          <p:nvPr/>
        </p:nvSpPr>
        <p:spPr bwMode="gray">
          <a:xfrm>
            <a:off x="0" y="4395788"/>
            <a:ext cx="9169400" cy="2476500"/>
          </a:xfrm>
          <a:custGeom>
            <a:avLst/>
            <a:gdLst>
              <a:gd name="T0" fmla="*/ 0 w 5776"/>
              <a:gd name="T1" fmla="*/ 1560 h 1560"/>
              <a:gd name="T2" fmla="*/ 0 w 5776"/>
              <a:gd name="T3" fmla="*/ 928 h 1560"/>
              <a:gd name="T4" fmla="*/ 4200 w 5776"/>
              <a:gd name="T5" fmla="*/ 984 h 1560"/>
              <a:gd name="T6" fmla="*/ 5768 w 5776"/>
              <a:gd name="T7" fmla="*/ 0 h 1560"/>
              <a:gd name="T8" fmla="*/ 5760 w 5776"/>
              <a:gd name="T9" fmla="*/ 1560 h 1560"/>
              <a:gd name="T10" fmla="*/ 0 w 5776"/>
              <a:gd name="T11" fmla="*/ 1560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560">
                <a:moveTo>
                  <a:pt x="0" y="1560"/>
                </a:moveTo>
                <a:lnTo>
                  <a:pt x="0" y="928"/>
                </a:lnTo>
                <a:cubicBezTo>
                  <a:pt x="1040" y="1114"/>
                  <a:pt x="3064" y="1370"/>
                  <a:pt x="4200" y="984"/>
                </a:cubicBezTo>
                <a:cubicBezTo>
                  <a:pt x="5336" y="599"/>
                  <a:pt x="5776" y="24"/>
                  <a:pt x="5768" y="0"/>
                </a:cubicBezTo>
                <a:lnTo>
                  <a:pt x="5760" y="1560"/>
                </a:lnTo>
                <a:lnTo>
                  <a:pt x="0" y="156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00200" y="4724400"/>
            <a:ext cx="61722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400" b="0">
                <a:solidFill>
                  <a:srgbClr val="2B166E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68275"/>
          </a:xfrm>
        </p:spPr>
        <p:txBody>
          <a:bodyPr/>
          <a:lstStyle>
            <a:lvl1pPr algn="ctr">
              <a:defRPr sz="1200" b="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68275"/>
          </a:xfrm>
        </p:spPr>
        <p:txBody>
          <a:bodyPr/>
          <a:lstStyle>
            <a:lvl1pPr>
              <a:defRPr sz="1200"/>
            </a:lvl1pPr>
          </a:lstStyle>
          <a:p>
            <a:fld id="{6CEBDB3B-95B1-457D-B07A-109E0E2F018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7391400" y="594360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chemeClr val="bg1"/>
                </a:solidFill>
                <a:latin typeface="Verdana" panose="020B0604030504040204" pitchFamily="34" charset="0"/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1331913" y="1905000"/>
            <a:ext cx="6707187" cy="1074738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50000">
                      <a:schemeClr val="hlink"/>
                    </a:gs>
                    <a:gs pos="100000">
                      <a:schemeClr val="tx1"/>
                    </a:gs>
                  </a:gsLst>
                  <a:lin ang="0" scaled="1"/>
                </a:gradFill>
              </a14:hiddenFill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63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208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16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47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72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38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98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49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48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893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29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2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166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57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62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58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266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08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955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05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909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652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75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9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1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65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4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762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2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7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57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206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12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301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12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28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E8ED0-9224-4DEF-8BCA-1BE038FB8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112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5248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5248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4B696-E96C-47CF-86B1-C54914D53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3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B6115-D82B-472E-B3BE-DA417A13B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126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38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250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53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128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377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160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959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244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823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D2058-F3A1-4707-91DB-330EA171C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273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9CA33-3C98-4AFF-80CE-7BE45E394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241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499B2-35E4-4099-84E5-109B3873C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194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0813"/>
            <a:ext cx="2057400" cy="5997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0813"/>
            <a:ext cx="6019800" cy="59975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F3F77-D731-4385-B7A5-F99C8BA02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859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00113"/>
            <a:ext cx="8229600" cy="52482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30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24600" y="6537325"/>
            <a:ext cx="2438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13707891-FE5C-4A9B-BEA1-ABE799CDB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95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320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261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237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957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950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879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90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4C337E-9616-49AB-B2FC-EBFF631F3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71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42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9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15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0" y="5445125"/>
            <a:ext cx="9144000" cy="1414463"/>
          </a:xfrm>
          <a:custGeom>
            <a:avLst/>
            <a:gdLst>
              <a:gd name="T0" fmla="*/ 5760 w 5760"/>
              <a:gd name="T1" fmla="*/ 885 h 891"/>
              <a:gd name="T2" fmla="*/ 5760 w 5760"/>
              <a:gd name="T3" fmla="*/ 0 h 891"/>
              <a:gd name="T4" fmla="*/ 2832 w 5760"/>
              <a:gd name="T5" fmla="*/ 626 h 891"/>
              <a:gd name="T6" fmla="*/ 0 w 5760"/>
              <a:gd name="T7" fmla="*/ 36 h 891"/>
              <a:gd name="T8" fmla="*/ 0 w 5760"/>
              <a:gd name="T9" fmla="*/ 891 h 891"/>
              <a:gd name="T10" fmla="*/ 5760 w 5760"/>
              <a:gd name="T11" fmla="*/ 885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Image" r:id="rId69" imgW="7390476" imgH="913963" progId="Photoshop.Image.6">
                  <p:embed/>
                </p:oleObj>
              </mc:Choice>
              <mc:Fallback>
                <p:oleObj name="Image" r:id="rId69" imgW="7390476" imgH="913963" progId="Photoshop.Image.6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0113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5230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324600" y="6537325"/>
            <a:ext cx="2438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2766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209C591-B6E5-47D4-9171-6FDFC3BBDC8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0813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5" r:id="rId3"/>
    <p:sldLayoutId id="2147483714" r:id="rId4"/>
    <p:sldLayoutId id="2147483713" r:id="rId5"/>
    <p:sldLayoutId id="2147483712" r:id="rId6"/>
    <p:sldLayoutId id="2147483710" r:id="rId7"/>
    <p:sldLayoutId id="2147483709" r:id="rId8"/>
    <p:sldLayoutId id="2147483708" r:id="rId9"/>
    <p:sldLayoutId id="2147483706" r:id="rId10"/>
    <p:sldLayoutId id="2147483705" r:id="rId11"/>
    <p:sldLayoutId id="2147483704" r:id="rId12"/>
    <p:sldLayoutId id="2147483703" r:id="rId13"/>
    <p:sldLayoutId id="2147483701" r:id="rId14"/>
    <p:sldLayoutId id="2147483700" r:id="rId15"/>
    <p:sldLayoutId id="2147483699" r:id="rId16"/>
    <p:sldLayoutId id="2147483697" r:id="rId17"/>
    <p:sldLayoutId id="2147483696" r:id="rId18"/>
    <p:sldLayoutId id="2147483695" r:id="rId19"/>
    <p:sldLayoutId id="2147483694" r:id="rId20"/>
    <p:sldLayoutId id="2147483692" r:id="rId21"/>
    <p:sldLayoutId id="2147483691" r:id="rId22"/>
    <p:sldLayoutId id="2147483690" r:id="rId23"/>
    <p:sldLayoutId id="2147483688" r:id="rId24"/>
    <p:sldLayoutId id="2147483687" r:id="rId25"/>
    <p:sldLayoutId id="2147483686" r:id="rId26"/>
    <p:sldLayoutId id="2147483685" r:id="rId27"/>
    <p:sldLayoutId id="2147483683" r:id="rId28"/>
    <p:sldLayoutId id="2147483682" r:id="rId29"/>
    <p:sldLayoutId id="2147483681" r:id="rId30"/>
    <p:sldLayoutId id="2147483679" r:id="rId31"/>
    <p:sldLayoutId id="2147483678" r:id="rId32"/>
    <p:sldLayoutId id="2147483676" r:id="rId33"/>
    <p:sldLayoutId id="2147483675" r:id="rId34"/>
    <p:sldLayoutId id="2147483674" r:id="rId35"/>
    <p:sldLayoutId id="2147483672" r:id="rId36"/>
    <p:sldLayoutId id="2147483671" r:id="rId37"/>
    <p:sldLayoutId id="2147483670" r:id="rId38"/>
    <p:sldLayoutId id="2147483669" r:id="rId39"/>
    <p:sldLayoutId id="2147483667" r:id="rId40"/>
    <p:sldLayoutId id="2147483666" r:id="rId41"/>
    <p:sldLayoutId id="2147483665" r:id="rId42"/>
    <p:sldLayoutId id="2147483664" r:id="rId43"/>
    <p:sldLayoutId id="2147483651" r:id="rId44"/>
    <p:sldLayoutId id="2147483652" r:id="rId45"/>
    <p:sldLayoutId id="2147483653" r:id="rId46"/>
    <p:sldLayoutId id="2147483654" r:id="rId47"/>
    <p:sldLayoutId id="2147483655" r:id="rId48"/>
    <p:sldLayoutId id="2147483707" r:id="rId49"/>
    <p:sldLayoutId id="2147483698" r:id="rId50"/>
    <p:sldLayoutId id="2147483689" r:id="rId51"/>
    <p:sldLayoutId id="2147483680" r:id="rId52"/>
    <p:sldLayoutId id="2147483673" r:id="rId53"/>
    <p:sldLayoutId id="2147483663" r:id="rId54"/>
    <p:sldLayoutId id="2147483656" r:id="rId55"/>
    <p:sldLayoutId id="2147483657" r:id="rId56"/>
    <p:sldLayoutId id="2147483658" r:id="rId57"/>
    <p:sldLayoutId id="2147483659" r:id="rId58"/>
    <p:sldLayoutId id="2147483660" r:id="rId59"/>
    <p:sldLayoutId id="2147483662" r:id="rId60"/>
    <p:sldLayoutId id="2147483711" r:id="rId61"/>
    <p:sldLayoutId id="2147483702" r:id="rId62"/>
    <p:sldLayoutId id="2147483693" r:id="rId63"/>
    <p:sldLayoutId id="2147483684" r:id="rId64"/>
    <p:sldLayoutId id="2147483677" r:id="rId65"/>
    <p:sldLayoutId id="2147483668" r:id="rId66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056" y="228600"/>
            <a:ext cx="7239000" cy="1012825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TRƯỜNG THCS THANH LIỆT</a:t>
            </a:r>
            <a:br>
              <a:rPr lang="en-US" altLang="en-US" dirty="0"/>
            </a:br>
            <a:endParaRPr lang="en-US" alt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5856" y="5415895"/>
            <a:ext cx="61722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b="1" dirty="0"/>
              <a:t>GV: NHỮ THỊ NGA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1600200"/>
            <a:ext cx="411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MÔN VẬT LÝ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0"/>
            <a:ext cx="1828800" cy="14836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562830"/>
            <a:ext cx="8915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>
                <a:solidFill>
                  <a:schemeClr val="tx1">
                    <a:lumMod val="50000"/>
                  </a:schemeClr>
                </a:solidFill>
              </a:rPr>
              <a:t>TIẾT 54.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</a:rPr>
              <a:t>MẮT</a:t>
            </a:r>
          </a:p>
        </p:txBody>
      </p:sp>
      <p:pic>
        <p:nvPicPr>
          <p:cNvPr id="10242" name="Picture 2" descr="Kính lúp có cán cầm tay Carson Magniview 2x (4.5x) DS-36 - hà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83" y="5126182"/>
            <a:ext cx="1772392" cy="17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ĐIỂM CỰC CẬN VÀ ĐIỂM CỰC VIỄN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pic>
        <p:nvPicPr>
          <p:cNvPr id="7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693903"/>
            <a:ext cx="7315200" cy="5985164"/>
          </a:xfrm>
          <a:prstGeom prst="rect">
            <a:avLst/>
          </a:prstGeom>
        </p:spPr>
      </p:pic>
      <p:pic>
        <p:nvPicPr>
          <p:cNvPr id="8" name="Romantic-Guitar-Various-Artis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40" end="7459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40811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ĐIỂM CỰC CẬN VÀ ĐIỂM CỰC VIỄN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0" y="40386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986463" y="542925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6062663" y="4972050"/>
            <a:ext cx="1371600" cy="1295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>
            <a:off x="3700463" y="5124450"/>
            <a:ext cx="3657600" cy="7620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V="1">
            <a:off x="3725863" y="5124450"/>
            <a:ext cx="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6291263" y="5124450"/>
            <a:ext cx="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3700463" y="5124450"/>
            <a:ext cx="2590800" cy="0"/>
          </a:xfrm>
          <a:prstGeom prst="line">
            <a:avLst/>
          </a:prstGeom>
          <a:noFill/>
          <a:ln w="19050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>
            <a:off x="6291263" y="5124450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>
            <a:off x="7358063" y="5657850"/>
            <a:ext cx="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6991350" y="5610225"/>
            <a:ext cx="76200" cy="762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6824663" y="5200650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.VnTimeH" panose="020B7200000000000000" pitchFamily="34" charset="0"/>
              </a:rPr>
              <a:t>F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090863" y="5276850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.VnTime" panose="020B7200000000000000" pitchFamily="34" charset="0"/>
              </a:rPr>
              <a:t>Cc</a:t>
            </a:r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>
            <a:off x="4233863" y="5124450"/>
            <a:ext cx="533400" cy="0"/>
          </a:xfrm>
          <a:prstGeom prst="line">
            <a:avLst/>
          </a:prstGeom>
          <a:noFill/>
          <a:ln w="9525" cap="rnd">
            <a:solidFill>
              <a:srgbClr val="9933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7"/>
          <p:cNvSpPr>
            <a:spLocks noChangeShapeType="1"/>
          </p:cNvSpPr>
          <p:nvPr/>
        </p:nvSpPr>
        <p:spPr bwMode="auto">
          <a:xfrm>
            <a:off x="4767263" y="5353050"/>
            <a:ext cx="685800" cy="15240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>
            <a:off x="6748463" y="5429250"/>
            <a:ext cx="152400" cy="152400"/>
          </a:xfrm>
          <a:prstGeom prst="line">
            <a:avLst/>
          </a:prstGeom>
          <a:noFill/>
          <a:ln w="9525" cap="rnd">
            <a:solidFill>
              <a:srgbClr val="9933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9"/>
          <p:cNvSpPr>
            <a:spLocks noChangeShapeType="1"/>
          </p:cNvSpPr>
          <p:nvPr/>
        </p:nvSpPr>
        <p:spPr bwMode="auto">
          <a:xfrm>
            <a:off x="6124575" y="5614987"/>
            <a:ext cx="685800" cy="15240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Oval 53"/>
          <p:cNvSpPr>
            <a:spLocks noChangeArrowheads="1"/>
          </p:cNvSpPr>
          <p:nvPr/>
        </p:nvSpPr>
        <p:spPr bwMode="auto">
          <a:xfrm flipV="1">
            <a:off x="3681413" y="5614987"/>
            <a:ext cx="74612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54"/>
          <p:cNvSpPr>
            <a:spLocks noChangeShapeType="1"/>
          </p:cNvSpPr>
          <p:nvPr/>
        </p:nvSpPr>
        <p:spPr bwMode="auto">
          <a:xfrm>
            <a:off x="3733800" y="5648325"/>
            <a:ext cx="2514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V="1">
            <a:off x="271463" y="5652448"/>
            <a:ext cx="7620000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324600" y="5363784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.VnTime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74234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4967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ĐIỂM CỰC CẬN VÀ ĐIỂM CỰC VIỄN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7086600" y="6019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7162800" y="5410200"/>
            <a:ext cx="1371600" cy="15240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1054100" y="5562600"/>
            <a:ext cx="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990600" y="5562600"/>
            <a:ext cx="640080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990600" y="5562600"/>
            <a:ext cx="7543800" cy="8128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7391400" y="5562600"/>
            <a:ext cx="1143000" cy="8382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8509000" y="6248400"/>
            <a:ext cx="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8229600" y="5867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.VnTimeH" panose="020B7200000000000000" pitchFamily="34" charset="0"/>
              </a:rPr>
              <a:t>F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533400" y="5791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</a:rPr>
              <a:t>C</a:t>
            </a:r>
            <a:r>
              <a:rPr lang="en-US" altLang="en-US" b="1" baseline="-25000">
                <a:latin typeface=".VnTime" panose="020B7200000000000000" pitchFamily="34" charset="0"/>
              </a:rPr>
              <a:t>V</a:t>
            </a:r>
            <a:endParaRPr lang="en-US" altLang="en-US" b="1">
              <a:latin typeface=".VnTime" panose="020B7200000000000000" pitchFamily="34" charset="0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>
            <a:off x="0" y="6248400"/>
            <a:ext cx="8686800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7391400" y="5562600"/>
            <a:ext cx="0" cy="1219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8305800" y="6215063"/>
            <a:ext cx="76200" cy="762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>
            <a:off x="3048000" y="5562600"/>
            <a:ext cx="533400" cy="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>
            <a:off x="4191000" y="5902325"/>
            <a:ext cx="685800" cy="7620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4"/>
          <p:cNvSpPr>
            <a:spLocks noChangeShapeType="1"/>
          </p:cNvSpPr>
          <p:nvPr/>
        </p:nvSpPr>
        <p:spPr bwMode="auto">
          <a:xfrm>
            <a:off x="7620000" y="5734050"/>
            <a:ext cx="152400" cy="104775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7696200" y="6284913"/>
            <a:ext cx="685800" cy="7620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7400925" y="620077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.VnTimeH" panose="020B7200000000000000" pitchFamily="34" charset="0"/>
              </a:rPr>
              <a:t>O</a:t>
            </a:r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>
            <a:off x="1066800" y="635317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b="1">
              <a:latin typeface=".VnTime" panose="020B7200000000000000" pitchFamily="34" charset="0"/>
            </a:endParaRPr>
          </a:p>
        </p:txBody>
      </p:sp>
      <p:sp>
        <p:nvSpPr>
          <p:cNvPr id="46" name="Text Box 57"/>
          <p:cNvSpPr txBox="1">
            <a:spLocks noChangeArrowheads="1"/>
          </p:cNvSpPr>
          <p:nvPr/>
        </p:nvSpPr>
        <p:spPr bwMode="auto">
          <a:xfrm>
            <a:off x="914400" y="5808663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>
            <a:off x="1066800" y="6257925"/>
            <a:ext cx="6324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6200" y="27432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1179" y="44958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451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36379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ĐIỂM CỰC CẬN VÀ ĐIỂM CỰC VIỄN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0" y="22860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"/>
          <p:cNvSpPr>
            <a:spLocks noChangeArrowheads="1"/>
          </p:cNvSpPr>
          <p:nvPr/>
        </p:nvSpPr>
        <p:spPr bwMode="auto">
          <a:xfrm>
            <a:off x="7268825" y="4495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268825" y="6019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7345025" y="3886200"/>
            <a:ext cx="1371600" cy="15240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6"/>
          <p:cNvSpPr>
            <a:spLocks noChangeShapeType="1"/>
          </p:cNvSpPr>
          <p:nvPr/>
        </p:nvSpPr>
        <p:spPr bwMode="auto">
          <a:xfrm flipV="1">
            <a:off x="1236325" y="4038600"/>
            <a:ext cx="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>
            <a:off x="1172825" y="4038600"/>
            <a:ext cx="640080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>
            <a:off x="1172825" y="4038600"/>
            <a:ext cx="7543800" cy="8128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>
            <a:off x="7573625" y="4038600"/>
            <a:ext cx="1143000" cy="8382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8691225" y="4724400"/>
            <a:ext cx="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8411825" y="4343400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.VnTimeH" panose="020B7200000000000000" pitchFamily="34" charset="0"/>
              </a:rPr>
              <a:t>F</a:t>
            </a: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715625" y="4267200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</a:rPr>
              <a:t>C</a:t>
            </a:r>
            <a:r>
              <a:rPr lang="en-US" altLang="en-US" b="1" baseline="-25000">
                <a:latin typeface=".VnTime" panose="020B7200000000000000" pitchFamily="34" charset="0"/>
              </a:rPr>
              <a:t>V</a:t>
            </a:r>
            <a:endParaRPr lang="en-US" altLang="en-US" b="1">
              <a:latin typeface=".VnTime" panose="020B7200000000000000" pitchFamily="34" charset="0"/>
            </a:endParaRPr>
          </a:p>
        </p:txBody>
      </p:sp>
      <p:sp>
        <p:nvSpPr>
          <p:cNvPr id="58" name="Oval 13"/>
          <p:cNvSpPr>
            <a:spLocks noChangeArrowheads="1"/>
          </p:cNvSpPr>
          <p:nvPr/>
        </p:nvSpPr>
        <p:spPr bwMode="auto">
          <a:xfrm>
            <a:off x="7345025" y="5562600"/>
            <a:ext cx="1371600" cy="1295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14"/>
          <p:cNvSpPr>
            <a:spLocks noChangeShapeType="1"/>
          </p:cNvSpPr>
          <p:nvPr/>
        </p:nvSpPr>
        <p:spPr bwMode="auto">
          <a:xfrm>
            <a:off x="4982825" y="5715000"/>
            <a:ext cx="3657600" cy="76200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334625" y="6248400"/>
            <a:ext cx="8991600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 flipV="1">
            <a:off x="5008225" y="5715000"/>
            <a:ext cx="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7573625" y="5715000"/>
            <a:ext cx="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4982825" y="5715000"/>
            <a:ext cx="259080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7573625" y="5715000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8640425" y="6248400"/>
            <a:ext cx="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Oval 21"/>
          <p:cNvSpPr>
            <a:spLocks noChangeArrowheads="1"/>
          </p:cNvSpPr>
          <p:nvPr/>
        </p:nvSpPr>
        <p:spPr bwMode="auto">
          <a:xfrm>
            <a:off x="8273713" y="6200775"/>
            <a:ext cx="76200" cy="762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8107025" y="5791200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.VnTimeH" panose="020B7200000000000000" pitchFamily="34" charset="0"/>
              </a:rPr>
              <a:t>F</a:t>
            </a:r>
          </a:p>
        </p:txBody>
      </p:sp>
      <p:sp>
        <p:nvSpPr>
          <p:cNvPr id="68" name="Text Box 23"/>
          <p:cNvSpPr txBox="1">
            <a:spLocks noChangeArrowheads="1"/>
          </p:cNvSpPr>
          <p:nvPr/>
        </p:nvSpPr>
        <p:spPr bwMode="auto">
          <a:xfrm>
            <a:off x="4373225" y="5867400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</a:rPr>
              <a:t>Cc</a:t>
            </a:r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4525625" y="4419600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</a:rPr>
              <a:t>Cc</a:t>
            </a:r>
          </a:p>
        </p:txBody>
      </p:sp>
      <p:sp>
        <p:nvSpPr>
          <p:cNvPr id="70" name="Text Box 25"/>
          <p:cNvSpPr txBox="1">
            <a:spLocks noChangeArrowheads="1"/>
          </p:cNvSpPr>
          <p:nvPr/>
        </p:nvSpPr>
        <p:spPr bwMode="auto">
          <a:xfrm>
            <a:off x="944225" y="5867400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.VnTime" panose="020B7200000000000000" pitchFamily="34" charset="0"/>
              </a:rPr>
              <a:t>C</a:t>
            </a:r>
            <a:r>
              <a:rPr lang="en-US" altLang="en-US" b="1" baseline="-25000">
                <a:latin typeface=".VnTime" panose="020B7200000000000000" pitchFamily="34" charset="0"/>
              </a:rPr>
              <a:t>V</a:t>
            </a:r>
            <a:endParaRPr lang="en-US" altLang="en-US" b="1">
              <a:latin typeface=".VnTime" panose="020B7200000000000000" pitchFamily="34" charset="0"/>
            </a:endParaRPr>
          </a:p>
        </p:txBody>
      </p:sp>
      <p:sp>
        <p:nvSpPr>
          <p:cNvPr id="71" name="Line 26"/>
          <p:cNvSpPr>
            <a:spLocks noChangeShapeType="1"/>
          </p:cNvSpPr>
          <p:nvPr/>
        </p:nvSpPr>
        <p:spPr bwMode="auto">
          <a:xfrm>
            <a:off x="1228388" y="61722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>
            <a:off x="4982825" y="46482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28"/>
          <p:cNvSpPr>
            <a:spLocks noChangeShapeType="1"/>
          </p:cNvSpPr>
          <p:nvPr/>
        </p:nvSpPr>
        <p:spPr bwMode="auto">
          <a:xfrm>
            <a:off x="182225" y="4729162"/>
            <a:ext cx="8839200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7573625" y="4038600"/>
            <a:ext cx="0" cy="1219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Oval 30"/>
          <p:cNvSpPr>
            <a:spLocks noChangeArrowheads="1"/>
          </p:cNvSpPr>
          <p:nvPr/>
        </p:nvSpPr>
        <p:spPr bwMode="auto">
          <a:xfrm>
            <a:off x="8488025" y="4691062"/>
            <a:ext cx="76200" cy="762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3230225" y="4038600"/>
            <a:ext cx="533400" cy="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4373225" y="4378325"/>
            <a:ext cx="685800" cy="7620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34"/>
          <p:cNvSpPr>
            <a:spLocks noChangeShapeType="1"/>
          </p:cNvSpPr>
          <p:nvPr/>
        </p:nvSpPr>
        <p:spPr bwMode="auto">
          <a:xfrm>
            <a:off x="7735550" y="4148137"/>
            <a:ext cx="223838" cy="176213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7044988" y="4670425"/>
            <a:ext cx="1519237" cy="166687"/>
          </a:xfrm>
          <a:prstGeom prst="line">
            <a:avLst/>
          </a:prstGeom>
          <a:noFill/>
          <a:ln w="127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36"/>
          <p:cNvSpPr>
            <a:spLocks noChangeShapeType="1"/>
          </p:cNvSpPr>
          <p:nvPr/>
        </p:nvSpPr>
        <p:spPr bwMode="auto">
          <a:xfrm>
            <a:off x="5516225" y="5715000"/>
            <a:ext cx="533400" cy="0"/>
          </a:xfrm>
          <a:prstGeom prst="line">
            <a:avLst/>
          </a:prstGeom>
          <a:noFill/>
          <a:ln w="9525" cap="rnd">
            <a:solidFill>
              <a:srgbClr val="9933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37"/>
          <p:cNvSpPr>
            <a:spLocks noChangeShapeType="1"/>
          </p:cNvSpPr>
          <p:nvPr/>
        </p:nvSpPr>
        <p:spPr bwMode="auto">
          <a:xfrm>
            <a:off x="6049625" y="5943600"/>
            <a:ext cx="685800" cy="138112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38"/>
          <p:cNvSpPr>
            <a:spLocks noChangeShapeType="1"/>
          </p:cNvSpPr>
          <p:nvPr/>
        </p:nvSpPr>
        <p:spPr bwMode="auto">
          <a:xfrm>
            <a:off x="7802225" y="5872162"/>
            <a:ext cx="276225" cy="209550"/>
          </a:xfrm>
          <a:prstGeom prst="line">
            <a:avLst/>
          </a:prstGeom>
          <a:noFill/>
          <a:ln w="9525" cap="rnd">
            <a:solidFill>
              <a:srgbClr val="99336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7035463" y="6138862"/>
            <a:ext cx="1057275" cy="223838"/>
          </a:xfrm>
          <a:prstGeom prst="line">
            <a:avLst/>
          </a:prstGeom>
          <a:noFill/>
          <a:ln w="127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41"/>
          <p:cNvSpPr>
            <a:spLocks noChangeShapeType="1"/>
          </p:cNvSpPr>
          <p:nvPr/>
        </p:nvSpPr>
        <p:spPr bwMode="auto">
          <a:xfrm>
            <a:off x="1220450" y="4729162"/>
            <a:ext cx="3751263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44"/>
          <p:cNvSpPr>
            <a:spLocks noChangeShapeType="1"/>
          </p:cNvSpPr>
          <p:nvPr/>
        </p:nvSpPr>
        <p:spPr bwMode="auto">
          <a:xfrm>
            <a:off x="1249025" y="6262687"/>
            <a:ext cx="37655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2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ĐIỀU THÚ VỊ VỀ ĐÔI MẮT</a:t>
            </a:r>
          </a:p>
        </p:txBody>
      </p:sp>
      <p:pic>
        <p:nvPicPr>
          <p:cNvPr id="3" name="Những điều thú vị về đôi m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KIẾN THỨC CẦN NHỚ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62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49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667000" y="3733800"/>
            <a:ext cx="6019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Cô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Verdana" panose="020B0604030504040204" pitchFamily="34" charset="0"/>
              </a:rPr>
              <a:t>cảm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ơn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các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con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đã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theo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dõi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!</a:t>
            </a:r>
          </a:p>
        </p:txBody>
      </p:sp>
      <p:pic>
        <p:nvPicPr>
          <p:cNvPr id="5" name="Picture 2" descr="Kính lúp có cán cầm tay Carson Magniview 2x (4.5x) DS-36 - hà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83" y="5126182"/>
            <a:ext cx="1772392" cy="17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400" y="76200"/>
            <a:ext cx="83058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dirty="0"/>
              <a:t>ĐẶT VẤN ĐỀ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838200" y="870941"/>
            <a:ext cx="8001000" cy="3248797"/>
          </a:xfrm>
          <a:prstGeom prst="cloudCallout">
            <a:avLst>
              <a:gd name="adj1" fmla="val -37885"/>
              <a:gd name="adj2" fmla="val 5937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biết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cái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thấu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kính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hội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tụ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2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evel 9"/>
          <p:cNvSpPr/>
          <p:nvPr/>
        </p:nvSpPr>
        <p:spPr>
          <a:xfrm>
            <a:off x="1828800" y="1524000"/>
            <a:ext cx="6477000" cy="2305913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ĐÔI MẮT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ta.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7" y="4272393"/>
            <a:ext cx="1990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858" y="687161"/>
            <a:ext cx="8775858" cy="496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CỦA MẮT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58" y="687161"/>
            <a:ext cx="9084240" cy="5355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CỦA MẮT</a:t>
            </a:r>
          </a:p>
        </p:txBody>
      </p:sp>
      <p:pic>
        <p:nvPicPr>
          <p:cNvPr id="10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56" y="1250723"/>
            <a:ext cx="9020226" cy="5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mat ng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468563"/>
            <a:ext cx="7391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2858" y="687161"/>
            <a:ext cx="9084240" cy="9787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761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14219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2135247"/>
            <a:ext cx="7086600" cy="4724400"/>
          </a:xfrm>
          <a:prstGeom prst="rect">
            <a:avLst/>
          </a:prstGeom>
        </p:spPr>
      </p:pic>
      <p:pic>
        <p:nvPicPr>
          <p:cNvPr id="20" name="Romantic-Guitar-Various-Artis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40" end="7459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8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7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3090640"/>
            <a:ext cx="8918982" cy="22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C2. Ta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TKHT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 descr="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90640"/>
            <a:ext cx="48768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5308600" y="507184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B</a:t>
            </a:r>
            <a:r>
              <a:rPr lang="en-US" altLang="en-US" sz="1600" baseline="30000">
                <a:latin typeface=".VnTime" panose="020B7200000000000000" pitchFamily="34" charset="0"/>
              </a:rPr>
              <a:t>’</a:t>
            </a:r>
            <a:endParaRPr lang="en-US" altLang="en-US" sz="1600">
              <a:latin typeface=".VnTime" panose="020B7200000000000000" pitchFamily="34" charset="0"/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5384800" y="4436840"/>
            <a:ext cx="92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A</a:t>
            </a:r>
            <a:r>
              <a:rPr lang="en-US" altLang="en-US" sz="1600" baseline="30000">
                <a:latin typeface=".VnTime" panose="020B7200000000000000" pitchFamily="34" charset="0"/>
              </a:rPr>
              <a:t>’</a:t>
            </a:r>
            <a:endParaRPr lang="en-US" altLang="en-US" sz="1600">
              <a:latin typeface=".VnTime" panose="020B7200000000000000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406650" y="4503515"/>
            <a:ext cx="0" cy="330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362200" y="4503515"/>
            <a:ext cx="1906588" cy="15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362200" y="4503515"/>
            <a:ext cx="3154363" cy="5381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202113" y="4503515"/>
            <a:ext cx="1314450" cy="5381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16563" y="4840065"/>
            <a:ext cx="0" cy="2016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362200" y="4817840"/>
            <a:ext cx="3221038" cy="15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4202113" y="4414615"/>
            <a:ext cx="0" cy="874713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946525" y="4773390"/>
            <a:ext cx="328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889500" y="4481290"/>
            <a:ext cx="454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F</a:t>
            </a:r>
            <a:r>
              <a:rPr lang="en-US" altLang="en-US" sz="1600" baseline="30000">
                <a:latin typeface=".VnTime" panose="020B7200000000000000" pitchFamily="34" charset="0"/>
              </a:rPr>
              <a:t>’</a:t>
            </a:r>
            <a:endParaRPr lang="en-US" altLang="en-US" sz="1600">
              <a:latin typeface=".VnTime" panose="020B7200000000000000" pitchFamily="34" charset="0"/>
            </a:endParaRP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2362200" y="4166965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B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2309813" y="4794028"/>
            <a:ext cx="328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A</a:t>
            </a: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2362200" y="4166965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B</a:t>
            </a:r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4848225" y="4460653"/>
            <a:ext cx="454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latin typeface=".VnTime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4059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Line 2"/>
          <p:cNvSpPr>
            <a:spLocks noChangeShapeType="1"/>
          </p:cNvSpPr>
          <p:nvPr/>
        </p:nvSpPr>
        <p:spPr bwMode="auto">
          <a:xfrm flipV="1">
            <a:off x="1244600" y="3805238"/>
            <a:ext cx="4179888" cy="4762"/>
          </a:xfrm>
          <a:prstGeom prst="line">
            <a:avLst/>
          </a:prstGeom>
          <a:noFill/>
          <a:ln w="28575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5" name="Line 3"/>
          <p:cNvSpPr>
            <a:spLocks noChangeShapeType="1"/>
          </p:cNvSpPr>
          <p:nvPr/>
        </p:nvSpPr>
        <p:spPr bwMode="auto">
          <a:xfrm>
            <a:off x="6578600" y="3733800"/>
            <a:ext cx="0" cy="1371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5435600" y="2057400"/>
            <a:ext cx="1676400" cy="1447800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1473200" y="2743200"/>
            <a:ext cx="55626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8" name="Line 6"/>
          <p:cNvSpPr>
            <a:spLocks noChangeShapeType="1"/>
          </p:cNvSpPr>
          <p:nvPr/>
        </p:nvSpPr>
        <p:spPr bwMode="auto">
          <a:xfrm>
            <a:off x="3048000" y="2070100"/>
            <a:ext cx="3962400" cy="11049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9" name="Line 7"/>
          <p:cNvSpPr>
            <a:spLocks noChangeShapeType="1"/>
          </p:cNvSpPr>
          <p:nvPr/>
        </p:nvSpPr>
        <p:spPr bwMode="auto">
          <a:xfrm>
            <a:off x="5435600" y="1981200"/>
            <a:ext cx="0" cy="13716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 flipV="1">
            <a:off x="3073400" y="2057400"/>
            <a:ext cx="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1" name="Line 9"/>
          <p:cNvSpPr>
            <a:spLocks noChangeShapeType="1"/>
          </p:cNvSpPr>
          <p:nvPr/>
        </p:nvSpPr>
        <p:spPr bwMode="auto">
          <a:xfrm>
            <a:off x="6578600" y="2057400"/>
            <a:ext cx="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>
            <a:off x="3073400" y="2070100"/>
            <a:ext cx="2362200" cy="0"/>
          </a:xfrm>
          <a:prstGeom prst="line">
            <a:avLst/>
          </a:prstGeom>
          <a:noFill/>
          <a:ln w="28575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>
            <a:off x="6578600" y="2730500"/>
            <a:ext cx="0" cy="355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4" name="Text Box 12"/>
          <p:cNvSpPr txBox="1">
            <a:spLocks noChangeArrowheads="1"/>
          </p:cNvSpPr>
          <p:nvPr/>
        </p:nvSpPr>
        <p:spPr bwMode="auto">
          <a:xfrm>
            <a:off x="5054600" y="2667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6685" name="Text Box 13"/>
          <p:cNvSpPr txBox="1">
            <a:spLocks noChangeArrowheads="1"/>
          </p:cNvSpPr>
          <p:nvPr/>
        </p:nvSpPr>
        <p:spPr bwMode="auto">
          <a:xfrm>
            <a:off x="2844800" y="1600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6686" name="Text Box 14"/>
          <p:cNvSpPr txBox="1">
            <a:spLocks noChangeArrowheads="1"/>
          </p:cNvSpPr>
          <p:nvPr/>
        </p:nvSpPr>
        <p:spPr bwMode="auto">
          <a:xfrm>
            <a:off x="5359400" y="17526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6578600" y="23622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A</a:t>
            </a:r>
            <a:r>
              <a:rPr lang="en-US" altLang="en-US" sz="1400" baseline="-25000">
                <a:latin typeface="Times New Roman" panose="02020603050405020304" pitchFamily="18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6578600" y="2895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B</a:t>
            </a:r>
            <a:r>
              <a:rPr lang="en-US" altLang="en-US" sz="1400" baseline="-25000">
                <a:latin typeface="Times New Roman" panose="02020603050405020304" pitchFamily="18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689" name="Text Box 17"/>
          <p:cNvSpPr txBox="1">
            <a:spLocks noChangeArrowheads="1"/>
          </p:cNvSpPr>
          <p:nvPr/>
        </p:nvSpPr>
        <p:spPr bwMode="auto">
          <a:xfrm>
            <a:off x="6197600" y="23622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F</a:t>
            </a:r>
            <a:r>
              <a:rPr lang="en-US" altLang="en-US" sz="1400" baseline="-25000">
                <a:latin typeface="Times New Roman" panose="02020603050405020304" pitchFamily="18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690" name="Line 18"/>
          <p:cNvSpPr>
            <a:spLocks noChangeShapeType="1"/>
          </p:cNvSpPr>
          <p:nvPr/>
        </p:nvSpPr>
        <p:spPr bwMode="auto">
          <a:xfrm>
            <a:off x="5435600" y="3808413"/>
            <a:ext cx="1600200" cy="1066800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1" name="Line 19"/>
          <p:cNvSpPr>
            <a:spLocks noChangeShapeType="1"/>
          </p:cNvSpPr>
          <p:nvPr/>
        </p:nvSpPr>
        <p:spPr bwMode="auto">
          <a:xfrm>
            <a:off x="1168400" y="4419600"/>
            <a:ext cx="58674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2" name="Line 20"/>
          <p:cNvSpPr>
            <a:spLocks noChangeShapeType="1"/>
          </p:cNvSpPr>
          <p:nvPr/>
        </p:nvSpPr>
        <p:spPr bwMode="auto">
          <a:xfrm>
            <a:off x="1244600" y="3810000"/>
            <a:ext cx="5791200" cy="8382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3" name="Line 21"/>
          <p:cNvSpPr>
            <a:spLocks noChangeShapeType="1"/>
          </p:cNvSpPr>
          <p:nvPr/>
        </p:nvSpPr>
        <p:spPr bwMode="auto">
          <a:xfrm>
            <a:off x="5435600" y="3657600"/>
            <a:ext cx="0" cy="14478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 flipV="1">
            <a:off x="1244600" y="3810000"/>
            <a:ext cx="0" cy="609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5" name="Line 23"/>
          <p:cNvSpPr>
            <a:spLocks noChangeShapeType="1"/>
          </p:cNvSpPr>
          <p:nvPr/>
        </p:nvSpPr>
        <p:spPr bwMode="auto">
          <a:xfrm>
            <a:off x="6578600" y="4419600"/>
            <a:ext cx="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6" name="Text Box 24"/>
          <p:cNvSpPr txBox="1">
            <a:spLocks noChangeArrowheads="1"/>
          </p:cNvSpPr>
          <p:nvPr/>
        </p:nvSpPr>
        <p:spPr bwMode="auto">
          <a:xfrm>
            <a:off x="5054600" y="4572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6697" name="Text Box 25"/>
          <p:cNvSpPr txBox="1">
            <a:spLocks noChangeArrowheads="1"/>
          </p:cNvSpPr>
          <p:nvPr/>
        </p:nvSpPr>
        <p:spPr bwMode="auto">
          <a:xfrm>
            <a:off x="1168400" y="33528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6698" name="Text Box 26"/>
          <p:cNvSpPr txBox="1">
            <a:spLocks noChangeArrowheads="1"/>
          </p:cNvSpPr>
          <p:nvPr/>
        </p:nvSpPr>
        <p:spPr bwMode="auto">
          <a:xfrm>
            <a:off x="5588000" y="3505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56699" name="Text Box 27"/>
          <p:cNvSpPr txBox="1">
            <a:spLocks noChangeArrowheads="1"/>
          </p:cNvSpPr>
          <p:nvPr/>
        </p:nvSpPr>
        <p:spPr bwMode="auto">
          <a:xfrm>
            <a:off x="6502400" y="41148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A</a:t>
            </a:r>
            <a:r>
              <a:rPr lang="en-US" altLang="en-US" sz="1400" baseline="-25000">
                <a:latin typeface="Times New Roman" panose="02020603050405020304" pitchFamily="18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700" name="Text Box 28"/>
          <p:cNvSpPr txBox="1">
            <a:spLocks noChangeArrowheads="1"/>
          </p:cNvSpPr>
          <p:nvPr/>
        </p:nvSpPr>
        <p:spPr bwMode="auto">
          <a:xfrm>
            <a:off x="6565900" y="43688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B</a:t>
            </a:r>
            <a:r>
              <a:rPr lang="en-US" altLang="en-US" sz="1400" baseline="-25000">
                <a:latin typeface="Times New Roman" panose="02020603050405020304" pitchFamily="18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701" name="Text Box 29"/>
          <p:cNvSpPr txBox="1">
            <a:spLocks noChangeArrowheads="1"/>
          </p:cNvSpPr>
          <p:nvPr/>
        </p:nvSpPr>
        <p:spPr bwMode="auto">
          <a:xfrm>
            <a:off x="6302375" y="4138613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F</a:t>
            </a:r>
            <a:r>
              <a:rPr lang="en-US" altLang="en-US" sz="1400" baseline="-25000">
                <a:latin typeface="Times New Roman" panose="02020603050405020304" pitchFamily="18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2844800" y="2743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6704" name="Line 32"/>
          <p:cNvSpPr>
            <a:spLocks noChangeShapeType="1"/>
          </p:cNvSpPr>
          <p:nvPr/>
        </p:nvSpPr>
        <p:spPr bwMode="auto">
          <a:xfrm>
            <a:off x="5448300" y="2743200"/>
            <a:ext cx="7493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5" name="Line 33"/>
          <p:cNvSpPr>
            <a:spLocks noChangeShapeType="1"/>
          </p:cNvSpPr>
          <p:nvPr/>
        </p:nvSpPr>
        <p:spPr bwMode="auto">
          <a:xfrm>
            <a:off x="5435600" y="4419600"/>
            <a:ext cx="914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34"/>
          <p:cNvSpPr>
            <a:spLocks noChangeShapeType="1"/>
          </p:cNvSpPr>
          <p:nvPr/>
        </p:nvSpPr>
        <p:spPr bwMode="auto">
          <a:xfrm>
            <a:off x="6210300" y="1676400"/>
            <a:ext cx="0" cy="4572000"/>
          </a:xfrm>
          <a:prstGeom prst="line">
            <a:avLst/>
          </a:prstGeom>
          <a:noFill/>
          <a:ln w="25400">
            <a:solidFill>
              <a:srgbClr val="66CC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2" name="Text Box 40"/>
          <p:cNvSpPr txBox="1">
            <a:spLocks noChangeArrowheads="1"/>
          </p:cNvSpPr>
          <p:nvPr/>
        </p:nvSpPr>
        <p:spPr bwMode="auto">
          <a:xfrm>
            <a:off x="1016000" y="45720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6713" name="Line 41"/>
          <p:cNvSpPr>
            <a:spLocks noChangeShapeType="1"/>
          </p:cNvSpPr>
          <p:nvPr/>
        </p:nvSpPr>
        <p:spPr bwMode="auto">
          <a:xfrm>
            <a:off x="3911600" y="2066925"/>
            <a:ext cx="381000" cy="0"/>
          </a:xfrm>
          <a:prstGeom prst="line">
            <a:avLst/>
          </a:prstGeom>
          <a:noFill/>
          <a:ln w="9525">
            <a:solidFill>
              <a:srgbClr val="8080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43"/>
          <p:cNvSpPr>
            <a:spLocks noChangeShapeType="1"/>
          </p:cNvSpPr>
          <p:nvPr/>
        </p:nvSpPr>
        <p:spPr bwMode="auto">
          <a:xfrm>
            <a:off x="3048000" y="3810000"/>
            <a:ext cx="381000" cy="0"/>
          </a:xfrm>
          <a:prstGeom prst="line">
            <a:avLst/>
          </a:prstGeom>
          <a:noFill/>
          <a:ln w="9525">
            <a:solidFill>
              <a:srgbClr val="8080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Line 44"/>
          <p:cNvSpPr>
            <a:spLocks noChangeShapeType="1"/>
          </p:cNvSpPr>
          <p:nvPr/>
        </p:nvSpPr>
        <p:spPr bwMode="auto">
          <a:xfrm>
            <a:off x="3378200" y="4114800"/>
            <a:ext cx="457200" cy="762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7" name="Line 45"/>
          <p:cNvSpPr>
            <a:spLocks noChangeShapeType="1"/>
          </p:cNvSpPr>
          <p:nvPr/>
        </p:nvSpPr>
        <p:spPr bwMode="auto">
          <a:xfrm>
            <a:off x="4064000" y="2362200"/>
            <a:ext cx="228600" cy="508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Text Box 46"/>
          <p:cNvSpPr txBox="1">
            <a:spLocks noChangeArrowheads="1"/>
          </p:cNvSpPr>
          <p:nvPr/>
        </p:nvSpPr>
        <p:spPr bwMode="auto">
          <a:xfrm>
            <a:off x="6705600" y="762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VÞ trÝ mµng l­íi</a:t>
            </a:r>
          </a:p>
        </p:txBody>
      </p:sp>
      <p:sp>
        <p:nvSpPr>
          <p:cNvPr id="156719" name="Line 47"/>
          <p:cNvSpPr>
            <a:spLocks noChangeShapeType="1"/>
          </p:cNvSpPr>
          <p:nvPr/>
        </p:nvSpPr>
        <p:spPr bwMode="auto">
          <a:xfrm flipV="1">
            <a:off x="6553200" y="1143000"/>
            <a:ext cx="1447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0" name="Text Box 48"/>
          <p:cNvSpPr txBox="1">
            <a:spLocks noChangeArrowheads="1"/>
          </p:cNvSpPr>
          <p:nvPr/>
        </p:nvSpPr>
        <p:spPr bwMode="auto">
          <a:xfrm>
            <a:off x="3505200" y="685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VÞ trÝ thÓ thuû tinh</a:t>
            </a:r>
          </a:p>
        </p:txBody>
      </p:sp>
      <p:sp>
        <p:nvSpPr>
          <p:cNvPr id="156721" name="Line 49"/>
          <p:cNvSpPr>
            <a:spLocks noChangeShapeType="1"/>
          </p:cNvSpPr>
          <p:nvPr/>
        </p:nvSpPr>
        <p:spPr bwMode="auto">
          <a:xfrm flipH="1" flipV="1">
            <a:off x="4648200" y="10668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3" name="Text Box 51"/>
          <p:cNvSpPr txBox="1">
            <a:spLocks noChangeArrowheads="1"/>
          </p:cNvSpPr>
          <p:nvPr/>
        </p:nvSpPr>
        <p:spPr bwMode="auto">
          <a:xfrm>
            <a:off x="7543800" y="2438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.VnTimeH" panose="020B7200000000000000" pitchFamily="34" charset="0"/>
              </a:rPr>
              <a:t>h×nh 1</a:t>
            </a:r>
          </a:p>
        </p:txBody>
      </p:sp>
      <p:sp>
        <p:nvSpPr>
          <p:cNvPr id="156724" name="Text Box 52"/>
          <p:cNvSpPr txBox="1">
            <a:spLocks noChangeArrowheads="1"/>
          </p:cNvSpPr>
          <p:nvPr/>
        </p:nvSpPr>
        <p:spPr bwMode="auto">
          <a:xfrm>
            <a:off x="7391400" y="4038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.VnTimeH" panose="020B7200000000000000" pitchFamily="34" charset="0"/>
              </a:rPr>
              <a:t>h×nh 2</a:t>
            </a:r>
          </a:p>
        </p:txBody>
      </p:sp>
      <p:sp>
        <p:nvSpPr>
          <p:cNvPr id="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9906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Line 3"/>
          <p:cNvSpPr>
            <a:spLocks noChangeShapeType="1"/>
          </p:cNvSpPr>
          <p:nvPr/>
        </p:nvSpPr>
        <p:spPr bwMode="auto">
          <a:xfrm flipV="1">
            <a:off x="228600" y="1697038"/>
            <a:ext cx="9525" cy="8810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0" name="Line 4"/>
          <p:cNvSpPr>
            <a:spLocks noChangeShapeType="1"/>
          </p:cNvSpPr>
          <p:nvPr/>
        </p:nvSpPr>
        <p:spPr bwMode="auto">
          <a:xfrm>
            <a:off x="1171575" y="1725613"/>
            <a:ext cx="23622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1" name="Line 5"/>
          <p:cNvSpPr>
            <a:spLocks noChangeShapeType="1"/>
          </p:cNvSpPr>
          <p:nvPr/>
        </p:nvSpPr>
        <p:spPr bwMode="auto">
          <a:xfrm>
            <a:off x="1171575" y="2578100"/>
            <a:ext cx="2352675" cy="95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2" name="Line 6"/>
          <p:cNvSpPr>
            <a:spLocks noChangeShapeType="1"/>
          </p:cNvSpPr>
          <p:nvPr/>
        </p:nvSpPr>
        <p:spPr bwMode="auto">
          <a:xfrm>
            <a:off x="3505200" y="1816100"/>
            <a:ext cx="25908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3" name="Line 7"/>
          <p:cNvSpPr>
            <a:spLocks noChangeShapeType="1"/>
          </p:cNvSpPr>
          <p:nvPr/>
        </p:nvSpPr>
        <p:spPr bwMode="auto">
          <a:xfrm flipV="1">
            <a:off x="3505200" y="1892300"/>
            <a:ext cx="25908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4" name="Line 8"/>
          <p:cNvSpPr>
            <a:spLocks noChangeShapeType="1"/>
          </p:cNvSpPr>
          <p:nvPr/>
        </p:nvSpPr>
        <p:spPr bwMode="auto">
          <a:xfrm>
            <a:off x="6096000" y="1892300"/>
            <a:ext cx="0" cy="25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5" name="Oval 9"/>
          <p:cNvSpPr>
            <a:spLocks noChangeArrowheads="1"/>
          </p:cNvSpPr>
          <p:nvPr/>
        </p:nvSpPr>
        <p:spPr bwMode="auto">
          <a:xfrm>
            <a:off x="3219450" y="1695450"/>
            <a:ext cx="693738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06" name="Oval 10"/>
          <p:cNvSpPr>
            <a:spLocks noChangeArrowheads="1"/>
          </p:cNvSpPr>
          <p:nvPr/>
        </p:nvSpPr>
        <p:spPr bwMode="auto">
          <a:xfrm>
            <a:off x="3328988" y="1520825"/>
            <a:ext cx="493712" cy="12731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07" name="Line 11"/>
          <p:cNvSpPr>
            <a:spLocks noChangeShapeType="1"/>
          </p:cNvSpPr>
          <p:nvPr/>
        </p:nvSpPr>
        <p:spPr bwMode="auto">
          <a:xfrm>
            <a:off x="209550" y="1720850"/>
            <a:ext cx="99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12"/>
          <p:cNvSpPr>
            <a:spLocks noChangeShapeType="1"/>
          </p:cNvSpPr>
          <p:nvPr/>
        </p:nvSpPr>
        <p:spPr bwMode="auto">
          <a:xfrm>
            <a:off x="238125" y="2563813"/>
            <a:ext cx="990600" cy="95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13"/>
          <p:cNvSpPr>
            <a:spLocks noChangeShapeType="1"/>
          </p:cNvSpPr>
          <p:nvPr/>
        </p:nvSpPr>
        <p:spPr bwMode="auto">
          <a:xfrm>
            <a:off x="6096000" y="1841500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14"/>
          <p:cNvSpPr>
            <a:spLocks noChangeShapeType="1"/>
          </p:cNvSpPr>
          <p:nvPr/>
        </p:nvSpPr>
        <p:spPr bwMode="auto">
          <a:xfrm flipV="1">
            <a:off x="3492500" y="1828800"/>
            <a:ext cx="2603500" cy="7493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15"/>
          <p:cNvSpPr>
            <a:spLocks noChangeShapeType="1"/>
          </p:cNvSpPr>
          <p:nvPr/>
        </p:nvSpPr>
        <p:spPr bwMode="auto">
          <a:xfrm>
            <a:off x="3505200" y="1816100"/>
            <a:ext cx="2590800" cy="5334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Text Box 16"/>
          <p:cNvSpPr txBox="1">
            <a:spLocks noChangeArrowheads="1"/>
          </p:cNvSpPr>
          <p:nvPr/>
        </p:nvSpPr>
        <p:spPr bwMode="auto">
          <a:xfrm>
            <a:off x="381000" y="4419600"/>
            <a:ext cx="84582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.VnTime" panose="020B7200000000000000" pitchFamily="34" charset="0"/>
              </a:rPr>
              <a:t>	</a:t>
            </a:r>
            <a:r>
              <a:rPr lang="en-US" altLang="en-US" sz="2800" b="1" dirty="0" err="1">
                <a:latin typeface=".VnTime" panose="020B7200000000000000" pitchFamily="34" charset="0"/>
              </a:rPr>
              <a:t>Khi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nh×n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c¸c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vËt</a:t>
            </a:r>
            <a:r>
              <a:rPr lang="en-US" altLang="en-US" sz="2800" b="1" dirty="0">
                <a:latin typeface=".VnTime" panose="020B7200000000000000" pitchFamily="34" charset="0"/>
              </a:rPr>
              <a:t> ë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cµng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xa</a:t>
            </a:r>
            <a:r>
              <a:rPr lang="en-US" altLang="en-US" sz="2800" b="1" dirty="0">
                <a:latin typeface=".VnTime" panose="020B7200000000000000" pitchFamily="34" charset="0"/>
              </a:rPr>
              <a:t> m¾t, </a:t>
            </a:r>
            <a:r>
              <a:rPr lang="en-US" altLang="en-US" sz="2800" b="1" dirty="0" err="1">
                <a:latin typeface=".VnTime" panose="020B7200000000000000" pitchFamily="34" charset="0"/>
              </a:rPr>
              <a:t>th</a:t>
            </a:r>
            <a:r>
              <a:rPr lang="en-US" altLang="en-US" sz="2800" b="1" dirty="0">
                <a:latin typeface=".VnTime" panose="020B7200000000000000" pitchFamily="34" charset="0"/>
              </a:rPr>
              <a:t>×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tiªu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cù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cña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thÓ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thuû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tinh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cµng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lín</a:t>
            </a:r>
            <a:r>
              <a:rPr lang="en-US" altLang="en-US" sz="2800" b="1" i="1" dirty="0">
                <a:latin typeface=".VnTime" panose="020B7200000000000000" pitchFamily="34" charset="0"/>
              </a:rPr>
              <a:t> (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thÓ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thuû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tinh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dÑt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xuèng</a:t>
            </a:r>
            <a:r>
              <a:rPr lang="en-US" altLang="en-US" sz="2800" b="1" i="1" dirty="0">
                <a:latin typeface=".VnTime" panose="020B7200000000000000" pitchFamily="34" charset="0"/>
              </a:rPr>
              <a:t>)</a:t>
            </a:r>
            <a:r>
              <a:rPr lang="en-US" altLang="en-US" sz="2800" b="1" dirty="0">
                <a:latin typeface=".VnTime" panose="020B7200000000000000" pitchFamily="34" charset="0"/>
              </a:rPr>
              <a:t>, </a:t>
            </a:r>
            <a:r>
              <a:rPr lang="en-US" altLang="en-US" sz="2800" b="1" dirty="0" err="1">
                <a:latin typeface=".VnTime" panose="020B7200000000000000" pitchFamily="34" charset="0"/>
              </a:rPr>
              <a:t>khi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nh×n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c¸c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vËt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cµng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gÇn</a:t>
            </a:r>
            <a:r>
              <a:rPr lang="en-US" altLang="en-US" sz="2800" b="1" dirty="0">
                <a:latin typeface=".VnTime" panose="020B7200000000000000" pitchFamily="34" charset="0"/>
              </a:rPr>
              <a:t> m¾t </a:t>
            </a:r>
            <a:r>
              <a:rPr lang="en-US" altLang="en-US" sz="2800" b="1" dirty="0" err="1">
                <a:latin typeface=".VnTime" panose="020B7200000000000000" pitchFamily="34" charset="0"/>
              </a:rPr>
              <a:t>th</a:t>
            </a:r>
            <a:r>
              <a:rPr lang="en-US" altLang="en-US" sz="2800" b="1" dirty="0">
                <a:latin typeface=".VnTime" panose="020B7200000000000000" pitchFamily="34" charset="0"/>
              </a:rPr>
              <a:t>×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tiªu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cù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cña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thÓ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thuû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tinh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cµng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nhá</a:t>
            </a:r>
            <a:r>
              <a:rPr lang="en-US" altLang="en-US" sz="2800" b="1" i="1" dirty="0">
                <a:latin typeface=".VnTime" panose="020B7200000000000000" pitchFamily="34" charset="0"/>
              </a:rPr>
              <a:t> (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thÓ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thuû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tinh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phång</a:t>
            </a:r>
            <a:r>
              <a:rPr lang="en-US" altLang="en-US" sz="2800" b="1" i="1" dirty="0">
                <a:latin typeface=".VnTime" panose="020B7200000000000000" pitchFamily="34" charset="0"/>
              </a:rPr>
              <a:t> </a:t>
            </a:r>
            <a:r>
              <a:rPr lang="en-US" altLang="en-US" sz="2800" b="1" i="1" dirty="0" err="1">
                <a:latin typeface=".VnTime" panose="020B7200000000000000" pitchFamily="34" charset="0"/>
              </a:rPr>
              <a:t>lªn</a:t>
            </a:r>
            <a:r>
              <a:rPr lang="en-US" altLang="en-US" sz="2800" b="1" i="1" dirty="0">
                <a:latin typeface=".VnTime" panose="020B7200000000000000" pitchFamily="34" charset="0"/>
              </a:rPr>
              <a:t>).</a:t>
            </a:r>
            <a:r>
              <a: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1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711E-6 L 0.09948 -0.0023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11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TIẾT 49: MẮT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2858" y="687161"/>
            <a:ext cx="9084240" cy="27515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MẮT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ĐIỂM CỰC CẬN VÀ ĐIỂM CỰC VIỄN</a:t>
            </a:r>
          </a:p>
        </p:txBody>
      </p:sp>
    </p:spTree>
    <p:extLst>
      <p:ext uri="{BB962C8B-B14F-4D97-AF65-F5344CB8AC3E}">
        <p14:creationId xmlns:p14="http://schemas.microsoft.com/office/powerpoint/2010/main" val="321521084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552222"/>
</p:tagLst>
</file>

<file path=ppt/theme/theme1.xml><?xml version="1.0" encoding="utf-8"?>
<a:theme xmlns:a="http://schemas.openxmlformats.org/drawingml/2006/main" name="sample">
  <a:themeElements>
    <a:clrScheme name="sample 3">
      <a:dk1>
        <a:srgbClr val="2B166E"/>
      </a:dk1>
      <a:lt1>
        <a:srgbClr val="FFFFFF"/>
      </a:lt1>
      <a:dk2>
        <a:srgbClr val="1640B6"/>
      </a:dk2>
      <a:lt2>
        <a:srgbClr val="B2B2B2"/>
      </a:lt2>
      <a:accent1>
        <a:srgbClr val="48BDEC"/>
      </a:accent1>
      <a:accent2>
        <a:srgbClr val="EB984D"/>
      </a:accent2>
      <a:accent3>
        <a:srgbClr val="FFFFFF"/>
      </a:accent3>
      <a:accent4>
        <a:srgbClr val="23115D"/>
      </a:accent4>
      <a:accent5>
        <a:srgbClr val="B1DBF4"/>
      </a:accent5>
      <a:accent6>
        <a:srgbClr val="D58945"/>
      </a:accent6>
      <a:hlink>
        <a:srgbClr val="339966"/>
      </a:hlink>
      <a:folHlink>
        <a:srgbClr val="7E88E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CCC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5095D"/>
        </a:dk1>
        <a:lt1>
          <a:srgbClr val="FFFFFF"/>
        </a:lt1>
        <a:dk2>
          <a:srgbClr val="A1537C"/>
        </a:dk2>
        <a:lt2>
          <a:srgbClr val="B2B2B2"/>
        </a:lt2>
        <a:accent1>
          <a:srgbClr val="AF8ADC"/>
        </a:accent1>
        <a:accent2>
          <a:srgbClr val="60A065"/>
        </a:accent2>
        <a:accent3>
          <a:srgbClr val="FFFFFF"/>
        </a:accent3>
        <a:accent4>
          <a:srgbClr val="1E064E"/>
        </a:accent4>
        <a:accent5>
          <a:srgbClr val="D4C4EB"/>
        </a:accent5>
        <a:accent6>
          <a:srgbClr val="56915B"/>
        </a:accent6>
        <a:hlink>
          <a:srgbClr val="8DAED9"/>
        </a:hlink>
        <a:folHlink>
          <a:srgbClr val="5974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B166E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B984D"/>
        </a:accent2>
        <a:accent3>
          <a:srgbClr val="FFFFFF"/>
        </a:accent3>
        <a:accent4>
          <a:srgbClr val="23115D"/>
        </a:accent4>
        <a:accent5>
          <a:srgbClr val="B1DBF4"/>
        </a:accent5>
        <a:accent6>
          <a:srgbClr val="D58945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Dep So 51</Template>
  <TotalTime>2148</TotalTime>
  <Words>779</Words>
  <Application>Microsoft Office PowerPoint</Application>
  <PresentationFormat>On-screen Show (4:3)</PresentationFormat>
  <Paragraphs>101</Paragraphs>
  <Slides>16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.VnTime</vt:lpstr>
      <vt:lpstr>.VnTimeH</vt:lpstr>
      <vt:lpstr>Arial</vt:lpstr>
      <vt:lpstr>Times New Roman</vt:lpstr>
      <vt:lpstr>Verdana</vt:lpstr>
      <vt:lpstr>Wingdings</vt:lpstr>
      <vt:lpstr>sample</vt:lpstr>
      <vt:lpstr>Image</vt:lpstr>
      <vt:lpstr>TRƯỜNG THCS THANH LIỆT </vt:lpstr>
      <vt:lpstr>PowerPoint Presentation</vt:lpstr>
      <vt:lpstr>TIẾT 49: MẮT</vt:lpstr>
      <vt:lpstr>TIẾT 49: MẮT</vt:lpstr>
      <vt:lpstr>TIẾT 49: MẮT</vt:lpstr>
      <vt:lpstr>TIẾT 49: MẮT</vt:lpstr>
      <vt:lpstr>TIẾT 49: MẮT</vt:lpstr>
      <vt:lpstr>PowerPoint Presentation</vt:lpstr>
      <vt:lpstr>TIẾT 49: MẮT</vt:lpstr>
      <vt:lpstr>ĐIỂM CỰC CẬN VÀ ĐIỂM CỰC VIỄN</vt:lpstr>
      <vt:lpstr>TIẾT 49: MẮT</vt:lpstr>
      <vt:lpstr>TIẾT 49: MẮT</vt:lpstr>
      <vt:lpstr>TIẾT 49: MẮT</vt:lpstr>
      <vt:lpstr>ĐIỀU THÚ VỊ VỀ ĐÔI MẮT</vt:lpstr>
      <vt:lpstr>KIẾN THỨC CẦN NHỚ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THANH LIỆT </dc:title>
  <dc:creator>AutoBVT</dc:creator>
  <cp:lastModifiedBy>Nga Nhữ</cp:lastModifiedBy>
  <cp:revision>143</cp:revision>
  <dcterms:created xsi:type="dcterms:W3CDTF">2020-03-19T09:50:18Z</dcterms:created>
  <dcterms:modified xsi:type="dcterms:W3CDTF">2022-03-29T03:47:19Z</dcterms:modified>
</cp:coreProperties>
</file>