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2" r:id="rId3"/>
    <p:sldId id="286" r:id="rId4"/>
    <p:sldId id="283" r:id="rId5"/>
    <p:sldId id="284" r:id="rId6"/>
    <p:sldId id="258" r:id="rId7"/>
    <p:sldId id="259" r:id="rId8"/>
    <p:sldId id="260" r:id="rId9"/>
    <p:sldId id="261" r:id="rId10"/>
    <p:sldId id="275" r:id="rId11"/>
    <p:sldId id="276" r:id="rId12"/>
    <p:sldId id="278" r:id="rId13"/>
    <p:sldId id="279" r:id="rId14"/>
    <p:sldId id="280" r:id="rId15"/>
    <p:sldId id="265" r:id="rId16"/>
    <p:sldId id="266" r:id="rId17"/>
    <p:sldId id="267" r:id="rId18"/>
    <p:sldId id="268" r:id="rId19"/>
    <p:sldId id="269" r:id="rId20"/>
    <p:sldId id="270" r:id="rId21"/>
    <p:sldId id="271" r:id="rId22"/>
    <p:sldId id="288" r:id="rId23"/>
    <p:sldId id="289" r:id="rId24"/>
    <p:sldId id="290" r:id="rId25"/>
    <p:sldId id="291" r:id="rId26"/>
    <p:sldId id="272" r:id="rId27"/>
    <p:sldId id="273" r:id="rId28"/>
    <p:sldId id="285" r:id="rId29"/>
    <p:sldId id="274" r:id="rId30"/>
    <p:sldId id="263" r:id="rId3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12" y="5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76BC9-F5C7-40E8-95E3-CF97A35148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AFE249F-9087-4C5C-948B-1DD222F1722B}">
      <dgm:prSet custT="1"/>
      <dgm:spPr/>
      <dgm:t>
        <a:bodyPr/>
        <a:lstStyle/>
        <a:p>
          <a:pPr algn="l"/>
          <a:r>
            <a:rPr lang="vi-VN" sz="3200" b="1" i="0" baseline="0" dirty="0">
              <a:latin typeface="Calibri" panose="020F0502020204030204" pitchFamily="34" charset="0"/>
              <a:cs typeface="Calibri" panose="020F0502020204030204" pitchFamily="34" charset="0"/>
            </a:rPr>
            <a:t>A</a:t>
          </a:r>
          <a:r>
            <a:rPr lang="en-US" sz="3200" b="1" i="0" baseline="0" dirty="0">
              <a:latin typeface="Calibri" panose="020F0502020204030204" pitchFamily="34" charset="0"/>
              <a:cs typeface="Calibri" panose="020F0502020204030204" pitchFamily="34" charset="0"/>
            </a:rPr>
            <a:t>.</a:t>
          </a:r>
          <a:r>
            <a:rPr lang="vi-VN" sz="3200" b="1" i="0" baseline="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Đất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hút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tất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vật </a:t>
          </a:r>
          <a:r>
            <a:rPr lang="en-US" sz="3200" dirty="0" err="1">
              <a:latin typeface="Calibri" panose="020F0502020204030204" pitchFamily="34" charset="0"/>
              <a:cs typeface="Calibri" panose="020F0502020204030204" pitchFamily="34" charset="0"/>
            </a:rPr>
            <a:t>về</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phía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nó</a:t>
          </a:r>
          <a:r>
            <a:rPr lang="en-US" sz="3200" dirty="0">
              <a:latin typeface="Calibri" panose="020F0502020204030204" pitchFamily="34" charset="0"/>
              <a:cs typeface="Calibri" panose="020F0502020204030204" pitchFamily="34" charset="0"/>
            </a:rPr>
            <a:t>.</a:t>
          </a:r>
          <a:endParaRPr lang="en-US" sz="3200" b="1" i="0" baseline="0" dirty="0">
            <a:latin typeface="Calibri" panose="020F0502020204030204" pitchFamily="34" charset="0"/>
            <a:cs typeface="Calibri" panose="020F0502020204030204" pitchFamily="34" charset="0"/>
          </a:endParaRPr>
        </a:p>
        <a:p>
          <a:pPr algn="l"/>
          <a:endParaRPr lang="en-US" sz="3200" b="1" i="0" baseline="0" dirty="0">
            <a:latin typeface="Calibri" panose="020F0502020204030204" pitchFamily="34" charset="0"/>
            <a:cs typeface="Calibri" panose="020F0502020204030204" pitchFamily="34" charset="0"/>
          </a:endParaRPr>
        </a:p>
        <a:p>
          <a:pPr algn="l"/>
          <a:r>
            <a:rPr lang="vi-VN" sz="3200" b="1" i="0" baseline="0" dirty="0">
              <a:latin typeface="Calibri" panose="020F0502020204030204" pitchFamily="34" charset="0"/>
              <a:cs typeface="Calibri" panose="020F0502020204030204" pitchFamily="34" charset="0"/>
            </a:rPr>
            <a:t>B. </a:t>
          </a:r>
          <a:r>
            <a:rPr lang="en-US" sz="3200" dirty="0" err="1">
              <a:latin typeface="Calibri" panose="020F0502020204030204" pitchFamily="34" charset="0"/>
              <a:cs typeface="Calibri" panose="020F0502020204030204" pitchFamily="34" charset="0"/>
            </a:rPr>
            <a:t>Vì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Đất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hút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vật </a:t>
          </a:r>
          <a:r>
            <a:rPr lang="en-US" sz="3200" dirty="0" err="1">
              <a:latin typeface="Calibri" panose="020F0502020204030204" pitchFamily="34" charset="0"/>
              <a:cs typeface="Calibri" panose="020F0502020204030204" pitchFamily="34" charset="0"/>
            </a:rPr>
            <a:t>bằng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sắt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thép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vật </a:t>
          </a:r>
          <a:r>
            <a:rPr lang="en-US" sz="3200" dirty="0" err="1">
              <a:latin typeface="Calibri" panose="020F0502020204030204" pitchFamily="34" charset="0"/>
              <a:cs typeface="Calibri" panose="020F0502020204030204" pitchFamily="34" charset="0"/>
            </a:rPr>
            <a:t>làm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bằng</a:t>
          </a:r>
          <a:r>
            <a:rPr lang="en-US" sz="3200" dirty="0">
              <a:latin typeface="Calibri" panose="020F0502020204030204" pitchFamily="34" charset="0"/>
              <a:cs typeface="Calibri" panose="020F0502020204030204" pitchFamily="34" charset="0"/>
            </a:rPr>
            <a:t> vật </a:t>
          </a:r>
          <a:r>
            <a:rPr lang="en-US" sz="3200" dirty="0" err="1">
              <a:latin typeface="Calibri" panose="020F0502020204030204" pitchFamily="34" charset="0"/>
              <a:cs typeface="Calibri" panose="020F0502020204030204" pitchFamily="34" charset="0"/>
            </a:rPr>
            <a:t>liệu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khác</a:t>
          </a:r>
          <a:r>
            <a:rPr lang="en-US" sz="3200" dirty="0">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dgm:t>
    </dgm:pt>
    <dgm:pt modelId="{FB88CE71-C24C-4983-BBB3-7AF08A73F0C7}" type="parTrans" cxnId="{771FB994-A9D2-4672-9AC9-E891FE78E777}">
      <dgm:prSet/>
      <dgm:spPr/>
      <dgm:t>
        <a:bodyPr/>
        <a:lstStyle/>
        <a:p>
          <a:endParaRPr lang="en-US"/>
        </a:p>
      </dgm:t>
    </dgm:pt>
    <dgm:pt modelId="{967B5F68-8E92-4C24-97B6-F5C9719AEC98}" type="sibTrans" cxnId="{771FB994-A9D2-4672-9AC9-E891FE78E777}">
      <dgm:prSet/>
      <dgm:spPr/>
      <dgm:t>
        <a:bodyPr/>
        <a:lstStyle/>
        <a:p>
          <a:endParaRPr lang="en-US"/>
        </a:p>
      </dgm:t>
    </dgm:pt>
    <dgm:pt modelId="{01CE8E9C-7A72-4990-B037-5075BA80F39D}">
      <dgm:prSet custT="1"/>
      <dgm:spPr/>
      <dgm:t>
        <a:bodyPr/>
        <a:lstStyle/>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latin typeface="Calibri" panose="020F0502020204030204" pitchFamily="34" charset="0"/>
              <a:cs typeface="Calibri" panose="020F0502020204030204" pitchFamily="34" charset="0"/>
            </a:rPr>
            <a:t>Vì</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không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gian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bên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trong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và</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xung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quanh</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Đất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tồn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từ</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trường</a:t>
          </a:r>
          <a:r>
            <a:rPr lang="en-US" sz="3200" kern="1200" dirty="0">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latin typeface="Calibri" panose="020F0502020204030204" pitchFamily="34" charset="0"/>
              <a:cs typeface="Calibri" panose="020F0502020204030204" pitchFamily="34" charset="0"/>
            </a:rPr>
            <a:t>Vì</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trên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bề</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mặt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Đất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có</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nhiều</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mỏ</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đá</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nam</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châm</a:t>
          </a:r>
          <a:r>
            <a:rPr lang="en-US" sz="3200" kern="1200" dirty="0">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EFDCAB7C-3FA6-4D4E-ABCB-4058435EF706}" type="parTrans" cxnId="{B92A5143-C3F1-43E2-99E9-5328748A9280}">
      <dgm:prSet/>
      <dgm:spPr/>
      <dgm:t>
        <a:bodyPr/>
        <a:lstStyle/>
        <a:p>
          <a:endParaRPr lang="en-US"/>
        </a:p>
      </dgm:t>
    </dgm:pt>
    <dgm:pt modelId="{EE269AC7-B154-4E07-A90C-75BFE2D7A4CB}" type="sibTrans" cxnId="{B92A5143-C3F1-43E2-99E9-5328748A9280}">
      <dgm:prSet/>
      <dgm:spPr/>
      <dgm:t>
        <a:bodyPr/>
        <a:lstStyle/>
        <a:p>
          <a:endParaRPr lang="en-US"/>
        </a:p>
      </dgm:t>
    </dgm:pt>
    <dgm:pt modelId="{920BF2C9-A8DD-4B91-84E2-E60A87DB2BFC}" type="pres">
      <dgm:prSet presAssocID="{A8176BC9-F5C7-40E8-95E3-CF97A351489B}" presName="hierChild1" presStyleCnt="0">
        <dgm:presLayoutVars>
          <dgm:chPref val="1"/>
          <dgm:dir/>
          <dgm:animOne val="branch"/>
          <dgm:animLvl val="lvl"/>
          <dgm:resizeHandles/>
        </dgm:presLayoutVars>
      </dgm:prSet>
      <dgm:spPr/>
    </dgm:pt>
    <dgm:pt modelId="{0734366E-24DC-4BDA-8728-AB3CF1BDF4CF}" type="pres">
      <dgm:prSet presAssocID="{AAFE249F-9087-4C5C-948B-1DD222F1722B}" presName="hierRoot1" presStyleCnt="0"/>
      <dgm:spPr/>
    </dgm:pt>
    <dgm:pt modelId="{18DCAED9-6786-4955-B3E8-4BEDA7C014DB}" type="pres">
      <dgm:prSet presAssocID="{AAFE249F-9087-4C5C-948B-1DD222F1722B}" presName="composite" presStyleCnt="0"/>
      <dgm:spPr/>
    </dgm:pt>
    <dgm:pt modelId="{84CE0487-28B8-4A6C-87A7-65EA2D643605}" type="pres">
      <dgm:prSet presAssocID="{AAFE249F-9087-4C5C-948B-1DD222F1722B}" presName="background" presStyleLbl="node0" presStyleIdx="0" presStyleCnt="2"/>
      <dgm:spPr/>
    </dgm:pt>
    <dgm:pt modelId="{B910D7D2-EBB4-4FFE-B9B5-2877222DD32D}" type="pres">
      <dgm:prSet presAssocID="{AAFE249F-9087-4C5C-948B-1DD222F1722B}" presName="text" presStyleLbl="fgAcc0" presStyleIdx="0" presStyleCnt="2" custScaleX="117279" custScaleY="139484" custLinFactNeighborY="1900">
        <dgm:presLayoutVars>
          <dgm:chPref val="3"/>
        </dgm:presLayoutVars>
      </dgm:prSet>
      <dgm:spPr/>
    </dgm:pt>
    <dgm:pt modelId="{866D240B-1B9E-46D5-AD4F-A9E3FA3C9711}" type="pres">
      <dgm:prSet presAssocID="{AAFE249F-9087-4C5C-948B-1DD222F1722B}" presName="hierChild2" presStyleCnt="0"/>
      <dgm:spPr/>
    </dgm:pt>
    <dgm:pt modelId="{2EF3B153-CE47-4FFB-A317-AA1FF3DC4109}" type="pres">
      <dgm:prSet presAssocID="{01CE8E9C-7A72-4990-B037-5075BA80F39D}" presName="hierRoot1" presStyleCnt="0"/>
      <dgm:spPr/>
    </dgm:pt>
    <dgm:pt modelId="{B55C30C6-A1C6-4A3F-A7E3-97DB1E93CC99}" type="pres">
      <dgm:prSet presAssocID="{01CE8E9C-7A72-4990-B037-5075BA80F39D}" presName="composite" presStyleCnt="0"/>
      <dgm:spPr/>
    </dgm:pt>
    <dgm:pt modelId="{D605557A-9B1D-4A41-9BD2-2A5DDB0EB329}" type="pres">
      <dgm:prSet presAssocID="{01CE8E9C-7A72-4990-B037-5075BA80F39D}" presName="background" presStyleLbl="node0" presStyleIdx="1" presStyleCnt="2"/>
      <dgm:spPr/>
    </dgm:pt>
    <dgm:pt modelId="{1D511FCB-1638-4C92-B3C7-BBFB8050955B}" type="pres">
      <dgm:prSet presAssocID="{01CE8E9C-7A72-4990-B037-5075BA80F39D}" presName="text" presStyleLbl="fgAcc0" presStyleIdx="1" presStyleCnt="2" custScaleX="122343" custScaleY="138955">
        <dgm:presLayoutVars>
          <dgm:chPref val="3"/>
        </dgm:presLayoutVars>
      </dgm:prSet>
      <dgm:spPr/>
    </dgm:pt>
    <dgm:pt modelId="{A2A5F218-1472-423D-B585-E8EC48DCEB03}" type="pres">
      <dgm:prSet presAssocID="{01CE8E9C-7A72-4990-B037-5075BA80F39D}" presName="hierChild2" presStyleCnt="0"/>
      <dgm:spPr/>
    </dgm:pt>
  </dgm:ptLst>
  <dgm:cxnLst>
    <dgm:cxn modelId="{8B81EB0A-37B4-4A5F-833A-BE0065A9E37C}" type="presOf" srcId="{AAFE249F-9087-4C5C-948B-1DD222F1722B}" destId="{B910D7D2-EBB4-4FFE-B9B5-2877222DD32D}" srcOrd="0" destOrd="0" presId="urn:microsoft.com/office/officeart/2005/8/layout/hierarchy1"/>
    <dgm:cxn modelId="{3AC91436-971B-4005-8E40-CD7AB60E73DB}" type="presOf" srcId="{A8176BC9-F5C7-40E8-95E3-CF97A351489B}" destId="{920BF2C9-A8DD-4B91-84E2-E60A87DB2BFC}" srcOrd="0" destOrd="0" presId="urn:microsoft.com/office/officeart/2005/8/layout/hierarchy1"/>
    <dgm:cxn modelId="{B92A5143-C3F1-43E2-99E9-5328748A9280}" srcId="{A8176BC9-F5C7-40E8-95E3-CF97A351489B}" destId="{01CE8E9C-7A72-4990-B037-5075BA80F39D}" srcOrd="1" destOrd="0" parTransId="{EFDCAB7C-3FA6-4D4E-ABCB-4058435EF706}" sibTransId="{EE269AC7-B154-4E07-A90C-75BFE2D7A4CB}"/>
    <dgm:cxn modelId="{771FB994-A9D2-4672-9AC9-E891FE78E777}" srcId="{A8176BC9-F5C7-40E8-95E3-CF97A351489B}" destId="{AAFE249F-9087-4C5C-948B-1DD222F1722B}" srcOrd="0" destOrd="0" parTransId="{FB88CE71-C24C-4983-BBB3-7AF08A73F0C7}" sibTransId="{967B5F68-8E92-4C24-97B6-F5C9719AEC98}"/>
    <dgm:cxn modelId="{A5F5B2B9-96DC-4C9D-AF43-C05FFFF440B7}" type="presOf" srcId="{01CE8E9C-7A72-4990-B037-5075BA80F39D}" destId="{1D511FCB-1638-4C92-B3C7-BBFB8050955B}" srcOrd="0" destOrd="0" presId="urn:microsoft.com/office/officeart/2005/8/layout/hierarchy1"/>
    <dgm:cxn modelId="{DF7051D2-0D1D-48A7-8E4F-5FDCB4A7E900}" type="presParOf" srcId="{920BF2C9-A8DD-4B91-84E2-E60A87DB2BFC}" destId="{0734366E-24DC-4BDA-8728-AB3CF1BDF4CF}" srcOrd="0" destOrd="0" presId="urn:microsoft.com/office/officeart/2005/8/layout/hierarchy1"/>
    <dgm:cxn modelId="{D2AFD719-DC19-45BB-A733-6515BEB624FD}" type="presParOf" srcId="{0734366E-24DC-4BDA-8728-AB3CF1BDF4CF}" destId="{18DCAED9-6786-4955-B3E8-4BEDA7C014DB}" srcOrd="0" destOrd="0" presId="urn:microsoft.com/office/officeart/2005/8/layout/hierarchy1"/>
    <dgm:cxn modelId="{821D0DB1-1248-484A-AE32-93EB9DB74507}" type="presParOf" srcId="{18DCAED9-6786-4955-B3E8-4BEDA7C014DB}" destId="{84CE0487-28B8-4A6C-87A7-65EA2D643605}" srcOrd="0" destOrd="0" presId="urn:microsoft.com/office/officeart/2005/8/layout/hierarchy1"/>
    <dgm:cxn modelId="{2A926921-ED9F-4A59-BBAA-77A15A8A9936}" type="presParOf" srcId="{18DCAED9-6786-4955-B3E8-4BEDA7C014DB}" destId="{B910D7D2-EBB4-4FFE-B9B5-2877222DD32D}" srcOrd="1" destOrd="0" presId="urn:microsoft.com/office/officeart/2005/8/layout/hierarchy1"/>
    <dgm:cxn modelId="{A1E443BD-C6B3-406C-96E4-E0ACDF1D1C08}" type="presParOf" srcId="{0734366E-24DC-4BDA-8728-AB3CF1BDF4CF}" destId="{866D240B-1B9E-46D5-AD4F-A9E3FA3C9711}" srcOrd="1" destOrd="0" presId="urn:microsoft.com/office/officeart/2005/8/layout/hierarchy1"/>
    <dgm:cxn modelId="{03790665-6AA8-473D-B528-30D266D8915D}" type="presParOf" srcId="{920BF2C9-A8DD-4B91-84E2-E60A87DB2BFC}" destId="{2EF3B153-CE47-4FFB-A317-AA1FF3DC4109}" srcOrd="1" destOrd="0" presId="urn:microsoft.com/office/officeart/2005/8/layout/hierarchy1"/>
    <dgm:cxn modelId="{D7BDCFBA-1076-4C0A-9E62-E856C96E2ACB}" type="presParOf" srcId="{2EF3B153-CE47-4FFB-A317-AA1FF3DC4109}" destId="{B55C30C6-A1C6-4A3F-A7E3-97DB1E93CC99}" srcOrd="0" destOrd="0" presId="urn:microsoft.com/office/officeart/2005/8/layout/hierarchy1"/>
    <dgm:cxn modelId="{4DEBD125-1EC3-47D3-89F3-ADB2A4C8FE34}" type="presParOf" srcId="{B55C30C6-A1C6-4A3F-A7E3-97DB1E93CC99}" destId="{D605557A-9B1D-4A41-9BD2-2A5DDB0EB329}" srcOrd="0" destOrd="0" presId="urn:microsoft.com/office/officeart/2005/8/layout/hierarchy1"/>
    <dgm:cxn modelId="{85B87EE5-EF0A-4F6D-98FE-AF38FE22BB0E}" type="presParOf" srcId="{B55C30C6-A1C6-4A3F-A7E3-97DB1E93CC99}" destId="{1D511FCB-1638-4C92-B3C7-BBFB8050955B}" srcOrd="1" destOrd="0" presId="urn:microsoft.com/office/officeart/2005/8/layout/hierarchy1"/>
    <dgm:cxn modelId="{16C5FDE8-C25E-401D-8341-1C5D6DB3CF55}" type="presParOf" srcId="{2EF3B153-CE47-4FFB-A317-AA1FF3DC4109}" destId="{A2A5F218-1472-423D-B585-E8EC48DCEB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76BC9-F5C7-40E8-95E3-CF97A35148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AFE249F-9087-4C5C-948B-1DD222F1722B}">
      <dgm:prSet custT="1"/>
      <dgm:spPr/>
      <dgm:t>
        <a:bodyPr/>
        <a:lstStyle/>
        <a:p>
          <a:pPr algn="l"/>
          <a:r>
            <a:rPr lang="vi-VN" sz="3200" b="1" i="0" baseline="0" dirty="0">
              <a:latin typeface="Calibri" panose="020F0502020204030204" pitchFamily="34" charset="0"/>
              <a:cs typeface="Calibri" panose="020F0502020204030204" pitchFamily="34" charset="0"/>
            </a:rPr>
            <a:t>A</a:t>
          </a:r>
          <a:r>
            <a:rPr lang="en-US" sz="3200" b="1" i="0" baseline="0" dirty="0">
              <a:latin typeface="Calibri" panose="020F0502020204030204" pitchFamily="34" charset="0"/>
              <a:cs typeface="Calibri" panose="020F0502020204030204" pitchFamily="34" charset="0"/>
            </a:rPr>
            <a:t>.</a:t>
          </a:r>
          <a:r>
            <a:rPr lang="vi-VN" sz="3200" b="1" i="0" baseline="0" dirty="0">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vùng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xích</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đạo</a:t>
          </a:r>
          <a:r>
            <a:rPr lang="en-US" sz="3200" dirty="0">
              <a:effectLst/>
              <a:latin typeface="Calibri" panose="020F0502020204030204" pitchFamily="34" charset="0"/>
              <a:cs typeface="Calibri" panose="020F0502020204030204" pitchFamily="34" charset="0"/>
            </a:rPr>
            <a:t>.</a:t>
          </a:r>
          <a:endParaRPr lang="en-US" sz="3200" b="1" i="0" baseline="0" dirty="0">
            <a:latin typeface="Calibri" panose="020F0502020204030204" pitchFamily="34" charset="0"/>
            <a:cs typeface="Calibri" panose="020F0502020204030204" pitchFamily="34" charset="0"/>
          </a:endParaRPr>
        </a:p>
        <a:p>
          <a:pPr algn="l"/>
          <a:endParaRPr lang="en-US" sz="3200" b="1" i="0" baseline="0" dirty="0">
            <a:latin typeface="Calibri" panose="020F0502020204030204" pitchFamily="34" charset="0"/>
            <a:cs typeface="Calibri" panose="020F0502020204030204" pitchFamily="34" charset="0"/>
          </a:endParaRPr>
        </a:p>
        <a:p>
          <a:pPr algn="l"/>
          <a:r>
            <a:rPr lang="vi-VN" sz="3200" b="1" i="0" baseline="0" dirty="0">
              <a:latin typeface="Calibri" panose="020F0502020204030204" pitchFamily="34" charset="0"/>
              <a:cs typeface="Calibri" panose="020F0502020204030204" pitchFamily="34" charset="0"/>
            </a:rPr>
            <a:t>B. </a:t>
          </a:r>
          <a:r>
            <a:rPr lang="en-US" sz="3200" dirty="0" err="1">
              <a:effectLst/>
              <a:latin typeface="Calibri" panose="020F0502020204030204" pitchFamily="34" charset="0"/>
              <a:cs typeface="Calibri" panose="020F0502020204030204" pitchFamily="34" charset="0"/>
            </a:rPr>
            <a:t>vùng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địa</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cực</a:t>
          </a:r>
          <a:r>
            <a:rPr lang="en-US" sz="3200" dirty="0">
              <a:effectLst/>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dgm:t>
    </dgm:pt>
    <dgm:pt modelId="{FB88CE71-C24C-4983-BBB3-7AF08A73F0C7}" type="parTrans" cxnId="{771FB994-A9D2-4672-9AC9-E891FE78E777}">
      <dgm:prSet/>
      <dgm:spPr/>
      <dgm:t>
        <a:bodyPr/>
        <a:lstStyle/>
        <a:p>
          <a:endParaRPr lang="en-US"/>
        </a:p>
      </dgm:t>
    </dgm:pt>
    <dgm:pt modelId="{967B5F68-8E92-4C24-97B6-F5C9719AEC98}" type="sibTrans" cxnId="{771FB994-A9D2-4672-9AC9-E891FE78E777}">
      <dgm:prSet/>
      <dgm:spPr/>
      <dgm:t>
        <a:bodyPr/>
        <a:lstStyle/>
        <a:p>
          <a:endParaRPr lang="en-US"/>
        </a:p>
      </dgm:t>
    </dgm:pt>
    <dgm:pt modelId="{01CE8E9C-7A72-4990-B037-5075BA80F39D}">
      <dgm:prSet custT="1"/>
      <dgm:spPr/>
      <dgm:t>
        <a:bodyPr/>
        <a:lstStyle/>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effectLst/>
              <a:latin typeface="Calibri" panose="020F0502020204030204" pitchFamily="34" charset="0"/>
              <a:cs typeface="Calibri" panose="020F0502020204030204" pitchFamily="34" charset="0"/>
            </a:rPr>
            <a:t>vùng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đại</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dương</a:t>
          </a:r>
          <a:r>
            <a:rPr lang="en-US" sz="3200" kern="1200" dirty="0">
              <a:effectLst/>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effectLst/>
              <a:latin typeface="Calibri" panose="020F0502020204030204" pitchFamily="34" charset="0"/>
              <a:cs typeface="Calibri" panose="020F0502020204030204" pitchFamily="34" charset="0"/>
            </a:rPr>
            <a:t>vùng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có</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nhiều</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quặng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sắt</a:t>
          </a:r>
          <a:r>
            <a:rPr lang="en-US" sz="3200" kern="1200" dirty="0">
              <a:effectLst/>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EFDCAB7C-3FA6-4D4E-ABCB-4058435EF706}" type="parTrans" cxnId="{B92A5143-C3F1-43E2-99E9-5328748A9280}">
      <dgm:prSet/>
      <dgm:spPr/>
      <dgm:t>
        <a:bodyPr/>
        <a:lstStyle/>
        <a:p>
          <a:endParaRPr lang="en-US"/>
        </a:p>
      </dgm:t>
    </dgm:pt>
    <dgm:pt modelId="{EE269AC7-B154-4E07-A90C-75BFE2D7A4CB}" type="sibTrans" cxnId="{B92A5143-C3F1-43E2-99E9-5328748A9280}">
      <dgm:prSet/>
      <dgm:spPr/>
      <dgm:t>
        <a:bodyPr/>
        <a:lstStyle/>
        <a:p>
          <a:endParaRPr lang="en-US"/>
        </a:p>
      </dgm:t>
    </dgm:pt>
    <dgm:pt modelId="{920BF2C9-A8DD-4B91-84E2-E60A87DB2BFC}" type="pres">
      <dgm:prSet presAssocID="{A8176BC9-F5C7-40E8-95E3-CF97A351489B}" presName="hierChild1" presStyleCnt="0">
        <dgm:presLayoutVars>
          <dgm:chPref val="1"/>
          <dgm:dir/>
          <dgm:animOne val="branch"/>
          <dgm:animLvl val="lvl"/>
          <dgm:resizeHandles/>
        </dgm:presLayoutVars>
      </dgm:prSet>
      <dgm:spPr/>
    </dgm:pt>
    <dgm:pt modelId="{0734366E-24DC-4BDA-8728-AB3CF1BDF4CF}" type="pres">
      <dgm:prSet presAssocID="{AAFE249F-9087-4C5C-948B-1DD222F1722B}" presName="hierRoot1" presStyleCnt="0"/>
      <dgm:spPr/>
    </dgm:pt>
    <dgm:pt modelId="{18DCAED9-6786-4955-B3E8-4BEDA7C014DB}" type="pres">
      <dgm:prSet presAssocID="{AAFE249F-9087-4C5C-948B-1DD222F1722B}" presName="composite" presStyleCnt="0"/>
      <dgm:spPr/>
    </dgm:pt>
    <dgm:pt modelId="{84CE0487-28B8-4A6C-87A7-65EA2D643605}" type="pres">
      <dgm:prSet presAssocID="{AAFE249F-9087-4C5C-948B-1DD222F1722B}" presName="background" presStyleLbl="node0" presStyleIdx="0" presStyleCnt="2"/>
      <dgm:spPr/>
    </dgm:pt>
    <dgm:pt modelId="{B910D7D2-EBB4-4FFE-B9B5-2877222DD32D}" type="pres">
      <dgm:prSet presAssocID="{AAFE249F-9087-4C5C-948B-1DD222F1722B}" presName="text" presStyleLbl="fgAcc0" presStyleIdx="0" presStyleCnt="2" custScaleX="117279">
        <dgm:presLayoutVars>
          <dgm:chPref val="3"/>
        </dgm:presLayoutVars>
      </dgm:prSet>
      <dgm:spPr/>
    </dgm:pt>
    <dgm:pt modelId="{866D240B-1B9E-46D5-AD4F-A9E3FA3C9711}" type="pres">
      <dgm:prSet presAssocID="{AAFE249F-9087-4C5C-948B-1DD222F1722B}" presName="hierChild2" presStyleCnt="0"/>
      <dgm:spPr/>
    </dgm:pt>
    <dgm:pt modelId="{2EF3B153-CE47-4FFB-A317-AA1FF3DC4109}" type="pres">
      <dgm:prSet presAssocID="{01CE8E9C-7A72-4990-B037-5075BA80F39D}" presName="hierRoot1" presStyleCnt="0"/>
      <dgm:spPr/>
    </dgm:pt>
    <dgm:pt modelId="{B55C30C6-A1C6-4A3F-A7E3-97DB1E93CC99}" type="pres">
      <dgm:prSet presAssocID="{01CE8E9C-7A72-4990-B037-5075BA80F39D}" presName="composite" presStyleCnt="0"/>
      <dgm:spPr/>
    </dgm:pt>
    <dgm:pt modelId="{D605557A-9B1D-4A41-9BD2-2A5DDB0EB329}" type="pres">
      <dgm:prSet presAssocID="{01CE8E9C-7A72-4990-B037-5075BA80F39D}" presName="background" presStyleLbl="node0" presStyleIdx="1" presStyleCnt="2"/>
      <dgm:spPr/>
    </dgm:pt>
    <dgm:pt modelId="{1D511FCB-1638-4C92-B3C7-BBFB8050955B}" type="pres">
      <dgm:prSet presAssocID="{01CE8E9C-7A72-4990-B037-5075BA80F39D}" presName="text" presStyleLbl="fgAcc0" presStyleIdx="1" presStyleCnt="2" custScaleX="122343">
        <dgm:presLayoutVars>
          <dgm:chPref val="3"/>
        </dgm:presLayoutVars>
      </dgm:prSet>
      <dgm:spPr/>
    </dgm:pt>
    <dgm:pt modelId="{A2A5F218-1472-423D-B585-E8EC48DCEB03}" type="pres">
      <dgm:prSet presAssocID="{01CE8E9C-7A72-4990-B037-5075BA80F39D}" presName="hierChild2" presStyleCnt="0"/>
      <dgm:spPr/>
    </dgm:pt>
  </dgm:ptLst>
  <dgm:cxnLst>
    <dgm:cxn modelId="{8B81EB0A-37B4-4A5F-833A-BE0065A9E37C}" type="presOf" srcId="{AAFE249F-9087-4C5C-948B-1DD222F1722B}" destId="{B910D7D2-EBB4-4FFE-B9B5-2877222DD32D}" srcOrd="0" destOrd="0" presId="urn:microsoft.com/office/officeart/2005/8/layout/hierarchy1"/>
    <dgm:cxn modelId="{3AC91436-971B-4005-8E40-CD7AB60E73DB}" type="presOf" srcId="{A8176BC9-F5C7-40E8-95E3-CF97A351489B}" destId="{920BF2C9-A8DD-4B91-84E2-E60A87DB2BFC}" srcOrd="0" destOrd="0" presId="urn:microsoft.com/office/officeart/2005/8/layout/hierarchy1"/>
    <dgm:cxn modelId="{B92A5143-C3F1-43E2-99E9-5328748A9280}" srcId="{A8176BC9-F5C7-40E8-95E3-CF97A351489B}" destId="{01CE8E9C-7A72-4990-B037-5075BA80F39D}" srcOrd="1" destOrd="0" parTransId="{EFDCAB7C-3FA6-4D4E-ABCB-4058435EF706}" sibTransId="{EE269AC7-B154-4E07-A90C-75BFE2D7A4CB}"/>
    <dgm:cxn modelId="{771FB994-A9D2-4672-9AC9-E891FE78E777}" srcId="{A8176BC9-F5C7-40E8-95E3-CF97A351489B}" destId="{AAFE249F-9087-4C5C-948B-1DD222F1722B}" srcOrd="0" destOrd="0" parTransId="{FB88CE71-C24C-4983-BBB3-7AF08A73F0C7}" sibTransId="{967B5F68-8E92-4C24-97B6-F5C9719AEC98}"/>
    <dgm:cxn modelId="{A5F5B2B9-96DC-4C9D-AF43-C05FFFF440B7}" type="presOf" srcId="{01CE8E9C-7A72-4990-B037-5075BA80F39D}" destId="{1D511FCB-1638-4C92-B3C7-BBFB8050955B}" srcOrd="0" destOrd="0" presId="urn:microsoft.com/office/officeart/2005/8/layout/hierarchy1"/>
    <dgm:cxn modelId="{DF7051D2-0D1D-48A7-8E4F-5FDCB4A7E900}" type="presParOf" srcId="{920BF2C9-A8DD-4B91-84E2-E60A87DB2BFC}" destId="{0734366E-24DC-4BDA-8728-AB3CF1BDF4CF}" srcOrd="0" destOrd="0" presId="urn:microsoft.com/office/officeart/2005/8/layout/hierarchy1"/>
    <dgm:cxn modelId="{D2AFD719-DC19-45BB-A733-6515BEB624FD}" type="presParOf" srcId="{0734366E-24DC-4BDA-8728-AB3CF1BDF4CF}" destId="{18DCAED9-6786-4955-B3E8-4BEDA7C014DB}" srcOrd="0" destOrd="0" presId="urn:microsoft.com/office/officeart/2005/8/layout/hierarchy1"/>
    <dgm:cxn modelId="{821D0DB1-1248-484A-AE32-93EB9DB74507}" type="presParOf" srcId="{18DCAED9-6786-4955-B3E8-4BEDA7C014DB}" destId="{84CE0487-28B8-4A6C-87A7-65EA2D643605}" srcOrd="0" destOrd="0" presId="urn:microsoft.com/office/officeart/2005/8/layout/hierarchy1"/>
    <dgm:cxn modelId="{2A926921-ED9F-4A59-BBAA-77A15A8A9936}" type="presParOf" srcId="{18DCAED9-6786-4955-B3E8-4BEDA7C014DB}" destId="{B910D7D2-EBB4-4FFE-B9B5-2877222DD32D}" srcOrd="1" destOrd="0" presId="urn:microsoft.com/office/officeart/2005/8/layout/hierarchy1"/>
    <dgm:cxn modelId="{A1E443BD-C6B3-406C-96E4-E0ACDF1D1C08}" type="presParOf" srcId="{0734366E-24DC-4BDA-8728-AB3CF1BDF4CF}" destId="{866D240B-1B9E-46D5-AD4F-A9E3FA3C9711}" srcOrd="1" destOrd="0" presId="urn:microsoft.com/office/officeart/2005/8/layout/hierarchy1"/>
    <dgm:cxn modelId="{03790665-6AA8-473D-B528-30D266D8915D}" type="presParOf" srcId="{920BF2C9-A8DD-4B91-84E2-E60A87DB2BFC}" destId="{2EF3B153-CE47-4FFB-A317-AA1FF3DC4109}" srcOrd="1" destOrd="0" presId="urn:microsoft.com/office/officeart/2005/8/layout/hierarchy1"/>
    <dgm:cxn modelId="{D7BDCFBA-1076-4C0A-9E62-E856C96E2ACB}" type="presParOf" srcId="{2EF3B153-CE47-4FFB-A317-AA1FF3DC4109}" destId="{B55C30C6-A1C6-4A3F-A7E3-97DB1E93CC99}" srcOrd="0" destOrd="0" presId="urn:microsoft.com/office/officeart/2005/8/layout/hierarchy1"/>
    <dgm:cxn modelId="{4DEBD125-1EC3-47D3-89F3-ADB2A4C8FE34}" type="presParOf" srcId="{B55C30C6-A1C6-4A3F-A7E3-97DB1E93CC99}" destId="{D605557A-9B1D-4A41-9BD2-2A5DDB0EB329}" srcOrd="0" destOrd="0" presId="urn:microsoft.com/office/officeart/2005/8/layout/hierarchy1"/>
    <dgm:cxn modelId="{85B87EE5-EF0A-4F6D-98FE-AF38FE22BB0E}" type="presParOf" srcId="{B55C30C6-A1C6-4A3F-A7E3-97DB1E93CC99}" destId="{1D511FCB-1638-4C92-B3C7-BBFB8050955B}" srcOrd="1" destOrd="0" presId="urn:microsoft.com/office/officeart/2005/8/layout/hierarchy1"/>
    <dgm:cxn modelId="{16C5FDE8-C25E-401D-8341-1C5D6DB3CF55}" type="presParOf" srcId="{2EF3B153-CE47-4FFB-A317-AA1FF3DC4109}" destId="{A2A5F218-1472-423D-B585-E8EC48DCEB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176BC9-F5C7-40E8-95E3-CF97A35148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AFE249F-9087-4C5C-948B-1DD222F1722B}">
      <dgm:prSet custT="1"/>
      <dgm:spPr/>
      <dgm:t>
        <a:bodyPr/>
        <a:lstStyle/>
        <a:p>
          <a:pPr algn="l"/>
          <a:r>
            <a:rPr lang="vi-VN" sz="3200" b="1" i="0" baseline="0" dirty="0">
              <a:latin typeface="Calibri" panose="020F0502020204030204" pitchFamily="34" charset="0"/>
              <a:cs typeface="Calibri" panose="020F0502020204030204" pitchFamily="34" charset="0"/>
            </a:rPr>
            <a:t>A</a:t>
          </a:r>
          <a:r>
            <a:rPr lang="en-US" sz="3200" b="1" i="0" baseline="0" dirty="0">
              <a:latin typeface="Calibri" panose="020F0502020204030204" pitchFamily="34" charset="0"/>
              <a:cs typeface="Calibri" panose="020F0502020204030204" pitchFamily="34" charset="0"/>
            </a:rPr>
            <a:t>.</a:t>
          </a:r>
          <a:r>
            <a:rPr lang="vi-VN" sz="3200" b="1" i="0" baseline="0" dirty="0">
              <a:latin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từ</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với</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dirty="0">
              <a:effectLst/>
              <a:latin typeface="Calibri" panose="020F0502020204030204" pitchFamily="34" charset="0"/>
              <a:ea typeface="Arial" panose="020B0604020202020204" pitchFamily="34" charset="0"/>
              <a:cs typeface="Calibri" panose="020F0502020204030204" pitchFamily="34" charset="0"/>
            </a:rPr>
            <a:t> Nam </a:t>
          </a:r>
          <a:r>
            <a:rPr lang="en-US" sz="3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lí</a:t>
          </a:r>
          <a:r>
            <a:rPr lang="en-US" sz="3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baseline="0" dirty="0">
            <a:latin typeface="Calibri" panose="020F0502020204030204" pitchFamily="34" charset="0"/>
            <a:cs typeface="Calibri" panose="020F0502020204030204" pitchFamily="34" charset="0"/>
          </a:endParaRPr>
        </a:p>
        <a:p>
          <a:pPr algn="l"/>
          <a:endParaRPr lang="en-US" sz="3200" b="1" i="0" baseline="0" dirty="0">
            <a:latin typeface="Calibri" panose="020F0502020204030204" pitchFamily="34" charset="0"/>
            <a:cs typeface="Calibri" panose="020F0502020204030204" pitchFamily="34" charset="0"/>
          </a:endParaRPr>
        </a:p>
        <a:p>
          <a:pPr algn="l"/>
          <a:r>
            <a:rPr lang="vi-VN" sz="3200" b="1" i="0" baseline="0" dirty="0">
              <a:latin typeface="Calibri" panose="020F0502020204030204" pitchFamily="34" charset="0"/>
              <a:cs typeface="Calibri" panose="020F0502020204030204" pitchFamily="34" charset="0"/>
            </a:rPr>
            <a:t>B. </a:t>
          </a:r>
          <a:r>
            <a:rPr lang="en-US" sz="3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từ</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với</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dirty="0">
              <a:effectLst/>
              <a:latin typeface="Calibri" panose="020F0502020204030204" pitchFamily="34" charset="0"/>
              <a:ea typeface="Arial" panose="020B060402020202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lí</a:t>
          </a:r>
          <a:r>
            <a:rPr lang="en-US" sz="3200" dirty="0">
              <a:effectLst/>
              <a:latin typeface="Calibri" panose="020F0502020204030204" pitchFamily="34" charset="0"/>
              <a:ea typeface="Arial" panose="020B060402020202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dgm:t>
    </dgm:pt>
    <dgm:pt modelId="{FB88CE71-C24C-4983-BBB3-7AF08A73F0C7}" type="parTrans" cxnId="{771FB994-A9D2-4672-9AC9-E891FE78E777}">
      <dgm:prSet/>
      <dgm:spPr/>
      <dgm:t>
        <a:bodyPr/>
        <a:lstStyle/>
        <a:p>
          <a:endParaRPr lang="en-US"/>
        </a:p>
      </dgm:t>
    </dgm:pt>
    <dgm:pt modelId="{967B5F68-8E92-4C24-97B6-F5C9719AEC98}" type="sibTrans" cxnId="{771FB994-A9D2-4672-9AC9-E891FE78E777}">
      <dgm:prSet/>
      <dgm:spPr/>
      <dgm:t>
        <a:bodyPr/>
        <a:lstStyle/>
        <a:p>
          <a:endParaRPr lang="en-US"/>
        </a:p>
      </dgm:t>
    </dgm:pt>
    <dgm:pt modelId="{01CE8E9C-7A72-4990-B037-5075BA80F39D}">
      <dgm:prSet custT="1"/>
      <dgm:spPr/>
      <dgm:t>
        <a:bodyPr/>
        <a:lstStyle/>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Nam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từ</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với</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Nam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lí</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br>
            <a:rPr lang="en-US" sz="3200" kern="1200" dirty="0">
              <a:effectLst/>
              <a:latin typeface="Calibri" panose="020F0502020204030204" pitchFamily="34" charset="0"/>
              <a:ea typeface="Calibri" panose="020F0502020204030204" pitchFamily="34" charset="0"/>
              <a:cs typeface="Calibri" panose="020F0502020204030204" pitchFamily="34" charset="0"/>
            </a:rPr>
          </a:br>
          <a:r>
            <a:rPr lang="en-US" sz="3200" kern="1200" dirty="0">
              <a:effectLst/>
              <a:latin typeface="Calibri" panose="020F0502020204030204" pitchFamily="34" charset="0"/>
              <a:ea typeface="Times New Roman" panose="02020603050405020304" pitchFamily="18" charset="0"/>
              <a:cs typeface="Calibri" panose="020F0502020204030204" pitchFamily="34" charset="0"/>
            </a:rPr>
            <a:t> </a:t>
          </a: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từ</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và</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lí</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không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nhau</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EFDCAB7C-3FA6-4D4E-ABCB-4058435EF706}" type="parTrans" cxnId="{B92A5143-C3F1-43E2-99E9-5328748A9280}">
      <dgm:prSet/>
      <dgm:spPr/>
      <dgm:t>
        <a:bodyPr/>
        <a:lstStyle/>
        <a:p>
          <a:endParaRPr lang="en-US"/>
        </a:p>
      </dgm:t>
    </dgm:pt>
    <dgm:pt modelId="{EE269AC7-B154-4E07-A90C-75BFE2D7A4CB}" type="sibTrans" cxnId="{B92A5143-C3F1-43E2-99E9-5328748A9280}">
      <dgm:prSet/>
      <dgm:spPr/>
      <dgm:t>
        <a:bodyPr/>
        <a:lstStyle/>
        <a:p>
          <a:endParaRPr lang="en-US"/>
        </a:p>
      </dgm:t>
    </dgm:pt>
    <dgm:pt modelId="{920BF2C9-A8DD-4B91-84E2-E60A87DB2BFC}" type="pres">
      <dgm:prSet presAssocID="{A8176BC9-F5C7-40E8-95E3-CF97A351489B}" presName="hierChild1" presStyleCnt="0">
        <dgm:presLayoutVars>
          <dgm:chPref val="1"/>
          <dgm:dir/>
          <dgm:animOne val="branch"/>
          <dgm:animLvl val="lvl"/>
          <dgm:resizeHandles/>
        </dgm:presLayoutVars>
      </dgm:prSet>
      <dgm:spPr/>
    </dgm:pt>
    <dgm:pt modelId="{0734366E-24DC-4BDA-8728-AB3CF1BDF4CF}" type="pres">
      <dgm:prSet presAssocID="{AAFE249F-9087-4C5C-948B-1DD222F1722B}" presName="hierRoot1" presStyleCnt="0"/>
      <dgm:spPr/>
    </dgm:pt>
    <dgm:pt modelId="{18DCAED9-6786-4955-B3E8-4BEDA7C014DB}" type="pres">
      <dgm:prSet presAssocID="{AAFE249F-9087-4C5C-948B-1DD222F1722B}" presName="composite" presStyleCnt="0"/>
      <dgm:spPr/>
    </dgm:pt>
    <dgm:pt modelId="{84CE0487-28B8-4A6C-87A7-65EA2D643605}" type="pres">
      <dgm:prSet presAssocID="{AAFE249F-9087-4C5C-948B-1DD222F1722B}" presName="background" presStyleLbl="node0" presStyleIdx="0" presStyleCnt="2"/>
      <dgm:spPr/>
    </dgm:pt>
    <dgm:pt modelId="{B910D7D2-EBB4-4FFE-B9B5-2877222DD32D}" type="pres">
      <dgm:prSet presAssocID="{AAFE249F-9087-4C5C-948B-1DD222F1722B}" presName="text" presStyleLbl="fgAcc0" presStyleIdx="0" presStyleCnt="2" custScaleX="117279" custScaleY="149015">
        <dgm:presLayoutVars>
          <dgm:chPref val="3"/>
        </dgm:presLayoutVars>
      </dgm:prSet>
      <dgm:spPr/>
    </dgm:pt>
    <dgm:pt modelId="{866D240B-1B9E-46D5-AD4F-A9E3FA3C9711}" type="pres">
      <dgm:prSet presAssocID="{AAFE249F-9087-4C5C-948B-1DD222F1722B}" presName="hierChild2" presStyleCnt="0"/>
      <dgm:spPr/>
    </dgm:pt>
    <dgm:pt modelId="{2EF3B153-CE47-4FFB-A317-AA1FF3DC4109}" type="pres">
      <dgm:prSet presAssocID="{01CE8E9C-7A72-4990-B037-5075BA80F39D}" presName="hierRoot1" presStyleCnt="0"/>
      <dgm:spPr/>
    </dgm:pt>
    <dgm:pt modelId="{B55C30C6-A1C6-4A3F-A7E3-97DB1E93CC99}" type="pres">
      <dgm:prSet presAssocID="{01CE8E9C-7A72-4990-B037-5075BA80F39D}" presName="composite" presStyleCnt="0"/>
      <dgm:spPr/>
    </dgm:pt>
    <dgm:pt modelId="{D605557A-9B1D-4A41-9BD2-2A5DDB0EB329}" type="pres">
      <dgm:prSet presAssocID="{01CE8E9C-7A72-4990-B037-5075BA80F39D}" presName="background" presStyleLbl="node0" presStyleIdx="1" presStyleCnt="2"/>
      <dgm:spPr/>
    </dgm:pt>
    <dgm:pt modelId="{1D511FCB-1638-4C92-B3C7-BBFB8050955B}" type="pres">
      <dgm:prSet presAssocID="{01CE8E9C-7A72-4990-B037-5075BA80F39D}" presName="text" presStyleLbl="fgAcc0" presStyleIdx="1" presStyleCnt="2" custScaleX="122343" custScaleY="149015">
        <dgm:presLayoutVars>
          <dgm:chPref val="3"/>
        </dgm:presLayoutVars>
      </dgm:prSet>
      <dgm:spPr/>
    </dgm:pt>
    <dgm:pt modelId="{A2A5F218-1472-423D-B585-E8EC48DCEB03}" type="pres">
      <dgm:prSet presAssocID="{01CE8E9C-7A72-4990-B037-5075BA80F39D}" presName="hierChild2" presStyleCnt="0"/>
      <dgm:spPr/>
    </dgm:pt>
  </dgm:ptLst>
  <dgm:cxnLst>
    <dgm:cxn modelId="{8B81EB0A-37B4-4A5F-833A-BE0065A9E37C}" type="presOf" srcId="{AAFE249F-9087-4C5C-948B-1DD222F1722B}" destId="{B910D7D2-EBB4-4FFE-B9B5-2877222DD32D}" srcOrd="0" destOrd="0" presId="urn:microsoft.com/office/officeart/2005/8/layout/hierarchy1"/>
    <dgm:cxn modelId="{3AC91436-971B-4005-8E40-CD7AB60E73DB}" type="presOf" srcId="{A8176BC9-F5C7-40E8-95E3-CF97A351489B}" destId="{920BF2C9-A8DD-4B91-84E2-E60A87DB2BFC}" srcOrd="0" destOrd="0" presId="urn:microsoft.com/office/officeart/2005/8/layout/hierarchy1"/>
    <dgm:cxn modelId="{B92A5143-C3F1-43E2-99E9-5328748A9280}" srcId="{A8176BC9-F5C7-40E8-95E3-CF97A351489B}" destId="{01CE8E9C-7A72-4990-B037-5075BA80F39D}" srcOrd="1" destOrd="0" parTransId="{EFDCAB7C-3FA6-4D4E-ABCB-4058435EF706}" sibTransId="{EE269AC7-B154-4E07-A90C-75BFE2D7A4CB}"/>
    <dgm:cxn modelId="{771FB994-A9D2-4672-9AC9-E891FE78E777}" srcId="{A8176BC9-F5C7-40E8-95E3-CF97A351489B}" destId="{AAFE249F-9087-4C5C-948B-1DD222F1722B}" srcOrd="0" destOrd="0" parTransId="{FB88CE71-C24C-4983-BBB3-7AF08A73F0C7}" sibTransId="{967B5F68-8E92-4C24-97B6-F5C9719AEC98}"/>
    <dgm:cxn modelId="{A5F5B2B9-96DC-4C9D-AF43-C05FFFF440B7}" type="presOf" srcId="{01CE8E9C-7A72-4990-B037-5075BA80F39D}" destId="{1D511FCB-1638-4C92-B3C7-BBFB8050955B}" srcOrd="0" destOrd="0" presId="urn:microsoft.com/office/officeart/2005/8/layout/hierarchy1"/>
    <dgm:cxn modelId="{DF7051D2-0D1D-48A7-8E4F-5FDCB4A7E900}" type="presParOf" srcId="{920BF2C9-A8DD-4B91-84E2-E60A87DB2BFC}" destId="{0734366E-24DC-4BDA-8728-AB3CF1BDF4CF}" srcOrd="0" destOrd="0" presId="urn:microsoft.com/office/officeart/2005/8/layout/hierarchy1"/>
    <dgm:cxn modelId="{D2AFD719-DC19-45BB-A733-6515BEB624FD}" type="presParOf" srcId="{0734366E-24DC-4BDA-8728-AB3CF1BDF4CF}" destId="{18DCAED9-6786-4955-B3E8-4BEDA7C014DB}" srcOrd="0" destOrd="0" presId="urn:microsoft.com/office/officeart/2005/8/layout/hierarchy1"/>
    <dgm:cxn modelId="{821D0DB1-1248-484A-AE32-93EB9DB74507}" type="presParOf" srcId="{18DCAED9-6786-4955-B3E8-4BEDA7C014DB}" destId="{84CE0487-28B8-4A6C-87A7-65EA2D643605}" srcOrd="0" destOrd="0" presId="urn:microsoft.com/office/officeart/2005/8/layout/hierarchy1"/>
    <dgm:cxn modelId="{2A926921-ED9F-4A59-BBAA-77A15A8A9936}" type="presParOf" srcId="{18DCAED9-6786-4955-B3E8-4BEDA7C014DB}" destId="{B910D7D2-EBB4-4FFE-B9B5-2877222DD32D}" srcOrd="1" destOrd="0" presId="urn:microsoft.com/office/officeart/2005/8/layout/hierarchy1"/>
    <dgm:cxn modelId="{A1E443BD-C6B3-406C-96E4-E0ACDF1D1C08}" type="presParOf" srcId="{0734366E-24DC-4BDA-8728-AB3CF1BDF4CF}" destId="{866D240B-1B9E-46D5-AD4F-A9E3FA3C9711}" srcOrd="1" destOrd="0" presId="urn:microsoft.com/office/officeart/2005/8/layout/hierarchy1"/>
    <dgm:cxn modelId="{03790665-6AA8-473D-B528-30D266D8915D}" type="presParOf" srcId="{920BF2C9-A8DD-4B91-84E2-E60A87DB2BFC}" destId="{2EF3B153-CE47-4FFB-A317-AA1FF3DC4109}" srcOrd="1" destOrd="0" presId="urn:microsoft.com/office/officeart/2005/8/layout/hierarchy1"/>
    <dgm:cxn modelId="{D7BDCFBA-1076-4C0A-9E62-E856C96E2ACB}" type="presParOf" srcId="{2EF3B153-CE47-4FFB-A317-AA1FF3DC4109}" destId="{B55C30C6-A1C6-4A3F-A7E3-97DB1E93CC99}" srcOrd="0" destOrd="0" presId="urn:microsoft.com/office/officeart/2005/8/layout/hierarchy1"/>
    <dgm:cxn modelId="{4DEBD125-1EC3-47D3-89F3-ADB2A4C8FE34}" type="presParOf" srcId="{B55C30C6-A1C6-4A3F-A7E3-97DB1E93CC99}" destId="{D605557A-9B1D-4A41-9BD2-2A5DDB0EB329}" srcOrd="0" destOrd="0" presId="urn:microsoft.com/office/officeart/2005/8/layout/hierarchy1"/>
    <dgm:cxn modelId="{85B87EE5-EF0A-4F6D-98FE-AF38FE22BB0E}" type="presParOf" srcId="{B55C30C6-A1C6-4A3F-A7E3-97DB1E93CC99}" destId="{1D511FCB-1638-4C92-B3C7-BBFB8050955B}" srcOrd="1" destOrd="0" presId="urn:microsoft.com/office/officeart/2005/8/layout/hierarchy1"/>
    <dgm:cxn modelId="{16C5FDE8-C25E-401D-8341-1C5D6DB3CF55}" type="presParOf" srcId="{2EF3B153-CE47-4FFB-A317-AA1FF3DC4109}" destId="{A2A5F218-1472-423D-B585-E8EC48DCEB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176BC9-F5C7-40E8-95E3-CF97A35148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AFE249F-9087-4C5C-948B-1DD222F1722B}">
      <dgm:prSet custT="1"/>
      <dgm:spPr/>
      <dgm:t>
        <a:bodyPr/>
        <a:lstStyle/>
        <a:p>
          <a:pPr algn="l"/>
          <a:r>
            <a:rPr lang="vi-VN" sz="3200" b="1" i="0" baseline="0" dirty="0">
              <a:latin typeface="Calibri" panose="020F0502020204030204" pitchFamily="34" charset="0"/>
              <a:cs typeface="Calibri" panose="020F0502020204030204" pitchFamily="34" charset="0"/>
            </a:rPr>
            <a:t>A</a:t>
          </a:r>
          <a:r>
            <a:rPr lang="en-US" sz="3200" b="1" i="0" baseline="0" dirty="0">
              <a:latin typeface="Calibri" panose="020F0502020204030204" pitchFamily="34" charset="0"/>
              <a:cs typeface="Calibri" panose="020F0502020204030204" pitchFamily="34" charset="0"/>
            </a:rPr>
            <a:t>.</a:t>
          </a:r>
          <a:r>
            <a:rPr lang="vi-VN" sz="3200" b="1" i="0" baseline="0" dirty="0">
              <a:latin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Arial" panose="020B0604020202020204" pitchFamily="34" charset="0"/>
              <a:cs typeface="Calibri" panose="020F0502020204030204" pitchFamily="34" charset="0"/>
            </a:rPr>
            <a:t>đế</a:t>
          </a:r>
          <a:r>
            <a:rPr lang="en-US" sz="3200" dirty="0">
              <a:effectLst/>
              <a:latin typeface="Calibri" panose="020F0502020204030204" pitchFamily="34" charset="0"/>
              <a:ea typeface="Arial" panose="020B0604020202020204" pitchFamily="34" charset="0"/>
              <a:cs typeface="Calibri" panose="020F0502020204030204" pitchFamily="34" charset="0"/>
            </a:rPr>
            <a:t> la </a:t>
          </a:r>
          <a:r>
            <a:rPr lang="en-US" sz="3200" dirty="0" err="1">
              <a:effectLst/>
              <a:latin typeface="Calibri" panose="020F0502020204030204" pitchFamily="34" charset="0"/>
              <a:ea typeface="Arial" panose="020B0604020202020204" pitchFamily="34" charset="0"/>
              <a:cs typeface="Calibri" panose="020F0502020204030204" pitchFamily="34" charset="0"/>
            </a:rPr>
            <a:t>bàn</a:t>
          </a:r>
          <a:r>
            <a:rPr lang="en-US" sz="3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baseline="0" dirty="0">
            <a:latin typeface="Calibri" panose="020F0502020204030204" pitchFamily="34" charset="0"/>
            <a:cs typeface="Calibri" panose="020F0502020204030204" pitchFamily="34" charset="0"/>
          </a:endParaRPr>
        </a:p>
        <a:p>
          <a:pPr algn="l"/>
          <a:endParaRPr lang="en-US" sz="3200" b="1" i="0" baseline="0" dirty="0">
            <a:latin typeface="Calibri" panose="020F0502020204030204" pitchFamily="34" charset="0"/>
            <a:cs typeface="Calibri" panose="020F0502020204030204" pitchFamily="34" charset="0"/>
          </a:endParaRPr>
        </a:p>
        <a:p>
          <a:pPr algn="l"/>
          <a:r>
            <a:rPr lang="vi-VN" sz="3200" b="1" i="0" baseline="0" dirty="0">
              <a:latin typeface="Calibri" panose="020F0502020204030204" pitchFamily="34" charset="0"/>
              <a:cs typeface="Calibri" panose="020F0502020204030204" pitchFamily="34" charset="0"/>
            </a:rPr>
            <a:t>B. </a:t>
          </a:r>
          <a:r>
            <a:rPr lang="en-US" sz="3200" dirty="0" err="1">
              <a:effectLst/>
              <a:latin typeface="Calibri" panose="020F0502020204030204" pitchFamily="34" charset="0"/>
              <a:ea typeface="Arial" panose="020B0604020202020204" pitchFamily="34" charset="0"/>
              <a:cs typeface="Calibri" panose="020F0502020204030204" pitchFamily="34" charset="0"/>
            </a:rPr>
            <a:t>mặt</a:t>
          </a:r>
          <a:r>
            <a:rPr lang="en-US" sz="3200" dirty="0">
              <a:effectLst/>
              <a:latin typeface="Calibri" panose="020F0502020204030204" pitchFamily="34" charset="0"/>
              <a:ea typeface="Arial" panose="020B0604020202020204" pitchFamily="34" charset="0"/>
              <a:cs typeface="Calibri" panose="020F0502020204030204" pitchFamily="34" charset="0"/>
            </a:rPr>
            <a:t> chia </a:t>
          </a:r>
          <a:r>
            <a:rPr lang="en-US" sz="3200" dirty="0" err="1">
              <a:effectLst/>
              <a:latin typeface="Calibri" panose="020F0502020204030204" pitchFamily="34" charset="0"/>
              <a:ea typeface="Arial" panose="020B0604020202020204" pitchFamily="34" charset="0"/>
              <a:cs typeface="Calibri" panose="020F0502020204030204" pitchFamily="34" charset="0"/>
            </a:rPr>
            <a:t>độ</a:t>
          </a:r>
          <a:r>
            <a:rPr lang="en-US" sz="3200" dirty="0">
              <a:effectLst/>
              <a:latin typeface="Calibri" panose="020F0502020204030204" pitchFamily="34" charset="0"/>
              <a:ea typeface="Arial" panose="020B060402020202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dgm:t>
    </dgm:pt>
    <dgm:pt modelId="{FB88CE71-C24C-4983-BBB3-7AF08A73F0C7}" type="parTrans" cxnId="{771FB994-A9D2-4672-9AC9-E891FE78E777}">
      <dgm:prSet/>
      <dgm:spPr/>
      <dgm:t>
        <a:bodyPr/>
        <a:lstStyle/>
        <a:p>
          <a:endParaRPr lang="en-US"/>
        </a:p>
      </dgm:t>
    </dgm:pt>
    <dgm:pt modelId="{967B5F68-8E92-4C24-97B6-F5C9719AEC98}" type="sibTrans" cxnId="{771FB994-A9D2-4672-9AC9-E891FE78E777}">
      <dgm:prSet/>
      <dgm:spPr/>
      <dgm:t>
        <a:bodyPr/>
        <a:lstStyle/>
        <a:p>
          <a:endParaRPr lang="en-US"/>
        </a:p>
      </dgm:t>
    </dgm:pt>
    <dgm:pt modelId="{01CE8E9C-7A72-4990-B037-5075BA80F39D}">
      <dgm:prSet custT="1"/>
      <dgm:spPr/>
      <dgm:t>
        <a:bodyPr/>
        <a:lstStyle/>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kim</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nam</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châm</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algn="l"/>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hộp</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đựng</a:t>
          </a:r>
          <a:r>
            <a:rPr lang="en-US" sz="3200" kern="1200" dirty="0">
              <a:effectLst/>
              <a:latin typeface="Calibri" panose="020F0502020204030204" pitchFamily="34" charset="0"/>
              <a:ea typeface="Arial" panose="020B0604020202020204" pitchFamily="34" charset="0"/>
              <a:cs typeface="Calibri" panose="020F0502020204030204" pitchFamily="34" charset="0"/>
            </a:rPr>
            <a:t> la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bàn</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EFDCAB7C-3FA6-4D4E-ABCB-4058435EF706}" type="parTrans" cxnId="{B92A5143-C3F1-43E2-99E9-5328748A9280}">
      <dgm:prSet/>
      <dgm:spPr/>
      <dgm:t>
        <a:bodyPr/>
        <a:lstStyle/>
        <a:p>
          <a:endParaRPr lang="en-US"/>
        </a:p>
      </dgm:t>
    </dgm:pt>
    <dgm:pt modelId="{EE269AC7-B154-4E07-A90C-75BFE2D7A4CB}" type="sibTrans" cxnId="{B92A5143-C3F1-43E2-99E9-5328748A9280}">
      <dgm:prSet/>
      <dgm:spPr/>
      <dgm:t>
        <a:bodyPr/>
        <a:lstStyle/>
        <a:p>
          <a:endParaRPr lang="en-US"/>
        </a:p>
      </dgm:t>
    </dgm:pt>
    <dgm:pt modelId="{920BF2C9-A8DD-4B91-84E2-E60A87DB2BFC}" type="pres">
      <dgm:prSet presAssocID="{A8176BC9-F5C7-40E8-95E3-CF97A351489B}" presName="hierChild1" presStyleCnt="0">
        <dgm:presLayoutVars>
          <dgm:chPref val="1"/>
          <dgm:dir/>
          <dgm:animOne val="branch"/>
          <dgm:animLvl val="lvl"/>
          <dgm:resizeHandles/>
        </dgm:presLayoutVars>
      </dgm:prSet>
      <dgm:spPr/>
    </dgm:pt>
    <dgm:pt modelId="{0734366E-24DC-4BDA-8728-AB3CF1BDF4CF}" type="pres">
      <dgm:prSet presAssocID="{AAFE249F-9087-4C5C-948B-1DD222F1722B}" presName="hierRoot1" presStyleCnt="0"/>
      <dgm:spPr/>
    </dgm:pt>
    <dgm:pt modelId="{18DCAED9-6786-4955-B3E8-4BEDA7C014DB}" type="pres">
      <dgm:prSet presAssocID="{AAFE249F-9087-4C5C-948B-1DD222F1722B}" presName="composite" presStyleCnt="0"/>
      <dgm:spPr/>
    </dgm:pt>
    <dgm:pt modelId="{84CE0487-28B8-4A6C-87A7-65EA2D643605}" type="pres">
      <dgm:prSet presAssocID="{AAFE249F-9087-4C5C-948B-1DD222F1722B}" presName="background" presStyleLbl="node0" presStyleIdx="0" presStyleCnt="2"/>
      <dgm:spPr/>
    </dgm:pt>
    <dgm:pt modelId="{B910D7D2-EBB4-4FFE-B9B5-2877222DD32D}" type="pres">
      <dgm:prSet presAssocID="{AAFE249F-9087-4C5C-948B-1DD222F1722B}" presName="text" presStyleLbl="fgAcc0" presStyleIdx="0" presStyleCnt="2" custScaleX="117279">
        <dgm:presLayoutVars>
          <dgm:chPref val="3"/>
        </dgm:presLayoutVars>
      </dgm:prSet>
      <dgm:spPr/>
    </dgm:pt>
    <dgm:pt modelId="{866D240B-1B9E-46D5-AD4F-A9E3FA3C9711}" type="pres">
      <dgm:prSet presAssocID="{AAFE249F-9087-4C5C-948B-1DD222F1722B}" presName="hierChild2" presStyleCnt="0"/>
      <dgm:spPr/>
    </dgm:pt>
    <dgm:pt modelId="{2EF3B153-CE47-4FFB-A317-AA1FF3DC4109}" type="pres">
      <dgm:prSet presAssocID="{01CE8E9C-7A72-4990-B037-5075BA80F39D}" presName="hierRoot1" presStyleCnt="0"/>
      <dgm:spPr/>
    </dgm:pt>
    <dgm:pt modelId="{B55C30C6-A1C6-4A3F-A7E3-97DB1E93CC99}" type="pres">
      <dgm:prSet presAssocID="{01CE8E9C-7A72-4990-B037-5075BA80F39D}" presName="composite" presStyleCnt="0"/>
      <dgm:spPr/>
    </dgm:pt>
    <dgm:pt modelId="{D605557A-9B1D-4A41-9BD2-2A5DDB0EB329}" type="pres">
      <dgm:prSet presAssocID="{01CE8E9C-7A72-4990-B037-5075BA80F39D}" presName="background" presStyleLbl="node0" presStyleIdx="1" presStyleCnt="2"/>
      <dgm:spPr/>
    </dgm:pt>
    <dgm:pt modelId="{1D511FCB-1638-4C92-B3C7-BBFB8050955B}" type="pres">
      <dgm:prSet presAssocID="{01CE8E9C-7A72-4990-B037-5075BA80F39D}" presName="text" presStyleLbl="fgAcc0" presStyleIdx="1" presStyleCnt="2" custScaleX="122343">
        <dgm:presLayoutVars>
          <dgm:chPref val="3"/>
        </dgm:presLayoutVars>
      </dgm:prSet>
      <dgm:spPr/>
    </dgm:pt>
    <dgm:pt modelId="{A2A5F218-1472-423D-B585-E8EC48DCEB03}" type="pres">
      <dgm:prSet presAssocID="{01CE8E9C-7A72-4990-B037-5075BA80F39D}" presName="hierChild2" presStyleCnt="0"/>
      <dgm:spPr/>
    </dgm:pt>
  </dgm:ptLst>
  <dgm:cxnLst>
    <dgm:cxn modelId="{8B81EB0A-37B4-4A5F-833A-BE0065A9E37C}" type="presOf" srcId="{AAFE249F-9087-4C5C-948B-1DD222F1722B}" destId="{B910D7D2-EBB4-4FFE-B9B5-2877222DD32D}" srcOrd="0" destOrd="0" presId="urn:microsoft.com/office/officeart/2005/8/layout/hierarchy1"/>
    <dgm:cxn modelId="{3AC91436-971B-4005-8E40-CD7AB60E73DB}" type="presOf" srcId="{A8176BC9-F5C7-40E8-95E3-CF97A351489B}" destId="{920BF2C9-A8DD-4B91-84E2-E60A87DB2BFC}" srcOrd="0" destOrd="0" presId="urn:microsoft.com/office/officeart/2005/8/layout/hierarchy1"/>
    <dgm:cxn modelId="{B92A5143-C3F1-43E2-99E9-5328748A9280}" srcId="{A8176BC9-F5C7-40E8-95E3-CF97A351489B}" destId="{01CE8E9C-7A72-4990-B037-5075BA80F39D}" srcOrd="1" destOrd="0" parTransId="{EFDCAB7C-3FA6-4D4E-ABCB-4058435EF706}" sibTransId="{EE269AC7-B154-4E07-A90C-75BFE2D7A4CB}"/>
    <dgm:cxn modelId="{771FB994-A9D2-4672-9AC9-E891FE78E777}" srcId="{A8176BC9-F5C7-40E8-95E3-CF97A351489B}" destId="{AAFE249F-9087-4C5C-948B-1DD222F1722B}" srcOrd="0" destOrd="0" parTransId="{FB88CE71-C24C-4983-BBB3-7AF08A73F0C7}" sibTransId="{967B5F68-8E92-4C24-97B6-F5C9719AEC98}"/>
    <dgm:cxn modelId="{A5F5B2B9-96DC-4C9D-AF43-C05FFFF440B7}" type="presOf" srcId="{01CE8E9C-7A72-4990-B037-5075BA80F39D}" destId="{1D511FCB-1638-4C92-B3C7-BBFB8050955B}" srcOrd="0" destOrd="0" presId="urn:microsoft.com/office/officeart/2005/8/layout/hierarchy1"/>
    <dgm:cxn modelId="{DF7051D2-0D1D-48A7-8E4F-5FDCB4A7E900}" type="presParOf" srcId="{920BF2C9-A8DD-4B91-84E2-E60A87DB2BFC}" destId="{0734366E-24DC-4BDA-8728-AB3CF1BDF4CF}" srcOrd="0" destOrd="0" presId="urn:microsoft.com/office/officeart/2005/8/layout/hierarchy1"/>
    <dgm:cxn modelId="{D2AFD719-DC19-45BB-A733-6515BEB624FD}" type="presParOf" srcId="{0734366E-24DC-4BDA-8728-AB3CF1BDF4CF}" destId="{18DCAED9-6786-4955-B3E8-4BEDA7C014DB}" srcOrd="0" destOrd="0" presId="urn:microsoft.com/office/officeart/2005/8/layout/hierarchy1"/>
    <dgm:cxn modelId="{821D0DB1-1248-484A-AE32-93EB9DB74507}" type="presParOf" srcId="{18DCAED9-6786-4955-B3E8-4BEDA7C014DB}" destId="{84CE0487-28B8-4A6C-87A7-65EA2D643605}" srcOrd="0" destOrd="0" presId="urn:microsoft.com/office/officeart/2005/8/layout/hierarchy1"/>
    <dgm:cxn modelId="{2A926921-ED9F-4A59-BBAA-77A15A8A9936}" type="presParOf" srcId="{18DCAED9-6786-4955-B3E8-4BEDA7C014DB}" destId="{B910D7D2-EBB4-4FFE-B9B5-2877222DD32D}" srcOrd="1" destOrd="0" presId="urn:microsoft.com/office/officeart/2005/8/layout/hierarchy1"/>
    <dgm:cxn modelId="{A1E443BD-C6B3-406C-96E4-E0ACDF1D1C08}" type="presParOf" srcId="{0734366E-24DC-4BDA-8728-AB3CF1BDF4CF}" destId="{866D240B-1B9E-46D5-AD4F-A9E3FA3C9711}" srcOrd="1" destOrd="0" presId="urn:microsoft.com/office/officeart/2005/8/layout/hierarchy1"/>
    <dgm:cxn modelId="{03790665-6AA8-473D-B528-30D266D8915D}" type="presParOf" srcId="{920BF2C9-A8DD-4B91-84E2-E60A87DB2BFC}" destId="{2EF3B153-CE47-4FFB-A317-AA1FF3DC4109}" srcOrd="1" destOrd="0" presId="urn:microsoft.com/office/officeart/2005/8/layout/hierarchy1"/>
    <dgm:cxn modelId="{D7BDCFBA-1076-4C0A-9E62-E856C96E2ACB}" type="presParOf" srcId="{2EF3B153-CE47-4FFB-A317-AA1FF3DC4109}" destId="{B55C30C6-A1C6-4A3F-A7E3-97DB1E93CC99}" srcOrd="0" destOrd="0" presId="urn:microsoft.com/office/officeart/2005/8/layout/hierarchy1"/>
    <dgm:cxn modelId="{4DEBD125-1EC3-47D3-89F3-ADB2A4C8FE34}" type="presParOf" srcId="{B55C30C6-A1C6-4A3F-A7E3-97DB1E93CC99}" destId="{D605557A-9B1D-4A41-9BD2-2A5DDB0EB329}" srcOrd="0" destOrd="0" presId="urn:microsoft.com/office/officeart/2005/8/layout/hierarchy1"/>
    <dgm:cxn modelId="{85B87EE5-EF0A-4F6D-98FE-AF38FE22BB0E}" type="presParOf" srcId="{B55C30C6-A1C6-4A3F-A7E3-97DB1E93CC99}" destId="{1D511FCB-1638-4C92-B3C7-BBFB8050955B}" srcOrd="1" destOrd="0" presId="urn:microsoft.com/office/officeart/2005/8/layout/hierarchy1"/>
    <dgm:cxn modelId="{16C5FDE8-C25E-401D-8341-1C5D6DB3CF55}" type="presParOf" srcId="{2EF3B153-CE47-4FFB-A317-AA1FF3DC4109}" destId="{A2A5F218-1472-423D-B585-E8EC48DCEB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E0487-28B8-4A6C-87A7-65EA2D643605}">
      <dsp:nvSpPr>
        <dsp:cNvPr id="0" name=""/>
        <dsp:cNvSpPr/>
      </dsp:nvSpPr>
      <dsp:spPr>
        <a:xfrm>
          <a:off x="4242" y="588545"/>
          <a:ext cx="4511236" cy="3407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0D7D2-EBB4-4FFE-B9B5-2877222DD32D}">
      <dsp:nvSpPr>
        <dsp:cNvPr id="0" name=""/>
        <dsp:cNvSpPr/>
      </dsp:nvSpPr>
      <dsp:spPr>
        <a:xfrm>
          <a:off x="431641" y="994573"/>
          <a:ext cx="4511236" cy="34070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A</a:t>
          </a:r>
          <a:r>
            <a:rPr lang="en-US" sz="3200" b="1" i="0" kern="1200" baseline="0" dirty="0">
              <a:latin typeface="Calibri" panose="020F0502020204030204" pitchFamily="34" charset="0"/>
              <a:cs typeface="Calibri" panose="020F0502020204030204" pitchFamily="34" charset="0"/>
            </a:rPr>
            <a:t>.</a:t>
          </a:r>
          <a:r>
            <a:rPr lang="vi-VN" sz="3200" b="1" i="0" kern="1200" baseline="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Vì</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Đất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hút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tất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cả</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các</a:t>
          </a:r>
          <a:r>
            <a:rPr lang="en-US" sz="3200" kern="1200" dirty="0">
              <a:latin typeface="Calibri" panose="020F0502020204030204" pitchFamily="34" charset="0"/>
              <a:cs typeface="Calibri" panose="020F0502020204030204" pitchFamily="34" charset="0"/>
            </a:rPr>
            <a:t> vật </a:t>
          </a:r>
          <a:r>
            <a:rPr lang="en-US" sz="3200" kern="1200" dirty="0" err="1">
              <a:latin typeface="Calibri" panose="020F0502020204030204" pitchFamily="34" charset="0"/>
              <a:cs typeface="Calibri" panose="020F0502020204030204" pitchFamily="34" charset="0"/>
            </a:rPr>
            <a:t>về</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phía</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nó</a:t>
          </a:r>
          <a:r>
            <a:rPr lang="en-US" sz="3200" kern="1200" dirty="0">
              <a:latin typeface="Calibri" panose="020F0502020204030204" pitchFamily="34" charset="0"/>
              <a:cs typeface="Calibri" panose="020F0502020204030204" pitchFamily="34" charset="0"/>
            </a:rPr>
            <a:t>.</a:t>
          </a: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B. </a:t>
          </a:r>
          <a:r>
            <a:rPr lang="en-US" sz="3200" kern="1200" dirty="0" err="1">
              <a:latin typeface="Calibri" panose="020F0502020204030204" pitchFamily="34" charset="0"/>
              <a:cs typeface="Calibri" panose="020F0502020204030204" pitchFamily="34" charset="0"/>
            </a:rPr>
            <a:t>Vì</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Đất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hút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các</a:t>
          </a:r>
          <a:r>
            <a:rPr lang="en-US" sz="3200" kern="1200" dirty="0">
              <a:latin typeface="Calibri" panose="020F0502020204030204" pitchFamily="34" charset="0"/>
              <a:cs typeface="Calibri" panose="020F0502020204030204" pitchFamily="34" charset="0"/>
            </a:rPr>
            <a:t> vật </a:t>
          </a:r>
          <a:r>
            <a:rPr lang="en-US" sz="3200" kern="1200" dirty="0" err="1">
              <a:latin typeface="Calibri" panose="020F0502020204030204" pitchFamily="34" charset="0"/>
              <a:cs typeface="Calibri" panose="020F0502020204030204" pitchFamily="34" charset="0"/>
            </a:rPr>
            <a:t>bằng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sắt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thép</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mạnh</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hơn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các</a:t>
          </a:r>
          <a:r>
            <a:rPr lang="en-US" sz="3200" kern="1200" dirty="0">
              <a:latin typeface="Calibri" panose="020F0502020204030204" pitchFamily="34" charset="0"/>
              <a:cs typeface="Calibri" panose="020F0502020204030204" pitchFamily="34" charset="0"/>
            </a:rPr>
            <a:t> vật </a:t>
          </a:r>
          <a:r>
            <a:rPr lang="en-US" sz="3200" kern="1200" dirty="0" err="1">
              <a:latin typeface="Calibri" panose="020F0502020204030204" pitchFamily="34" charset="0"/>
              <a:cs typeface="Calibri" panose="020F0502020204030204" pitchFamily="34" charset="0"/>
            </a:rPr>
            <a:t>làm</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bằng</a:t>
          </a:r>
          <a:r>
            <a:rPr lang="en-US" sz="3200" kern="1200" dirty="0">
              <a:latin typeface="Calibri" panose="020F0502020204030204" pitchFamily="34" charset="0"/>
              <a:cs typeface="Calibri" panose="020F0502020204030204" pitchFamily="34" charset="0"/>
            </a:rPr>
            <a:t> vật </a:t>
          </a:r>
          <a:r>
            <a:rPr lang="en-US" sz="3200" kern="1200" dirty="0" err="1">
              <a:latin typeface="Calibri" panose="020F0502020204030204" pitchFamily="34" charset="0"/>
              <a:cs typeface="Calibri" panose="020F0502020204030204" pitchFamily="34" charset="0"/>
            </a:rPr>
            <a:t>liệu</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khác</a:t>
          </a:r>
          <a:r>
            <a:rPr lang="en-US" sz="3200" kern="1200" dirty="0">
              <a:latin typeface="Calibri" panose="020F0502020204030204" pitchFamily="34" charset="0"/>
              <a:cs typeface="Calibri" panose="020F0502020204030204" pitchFamily="34" charset="0"/>
            </a:rPr>
            <a:t>.</a:t>
          </a:r>
          <a:endParaRPr lang="en-US" sz="3200" b="1" kern="1200" dirty="0">
            <a:latin typeface="Calibri" panose="020F0502020204030204" pitchFamily="34" charset="0"/>
            <a:cs typeface="Calibri" panose="020F0502020204030204" pitchFamily="34" charset="0"/>
          </a:endParaRPr>
        </a:p>
      </dsp:txBody>
      <dsp:txXfrm>
        <a:off x="531429" y="1094361"/>
        <a:ext cx="4311660" cy="3207434"/>
      </dsp:txXfrm>
    </dsp:sp>
    <dsp:sp modelId="{D605557A-9B1D-4A41-9BD2-2A5DDB0EB329}">
      <dsp:nvSpPr>
        <dsp:cNvPr id="0" name=""/>
        <dsp:cNvSpPr/>
      </dsp:nvSpPr>
      <dsp:spPr>
        <a:xfrm>
          <a:off x="5370276" y="542136"/>
          <a:ext cx="4706027" cy="3394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11FCB-1638-4C92-B3C7-BBFB8050955B}">
      <dsp:nvSpPr>
        <dsp:cNvPr id="0" name=""/>
        <dsp:cNvSpPr/>
      </dsp:nvSpPr>
      <dsp:spPr>
        <a:xfrm>
          <a:off x="5797674" y="948164"/>
          <a:ext cx="4706027" cy="33940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latin typeface="Calibri" panose="020F0502020204030204" pitchFamily="34" charset="0"/>
              <a:cs typeface="Calibri" panose="020F0502020204030204" pitchFamily="34" charset="0"/>
            </a:rPr>
            <a:t>Vì</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không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gian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bên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trong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và</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xung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quanh</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Đất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tồn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từ</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trường</a:t>
          </a:r>
          <a:r>
            <a:rPr lang="en-US" sz="3200" kern="1200" dirty="0">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latin typeface="Calibri" panose="020F0502020204030204" pitchFamily="34" charset="0"/>
              <a:cs typeface="Calibri" panose="020F0502020204030204" pitchFamily="34" charset="0"/>
            </a:rPr>
            <a:t>Vì</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trên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bề</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mặt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Trái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Đất</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có</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nhiều</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mỏ</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đá</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nam</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châm</a:t>
          </a:r>
          <a:r>
            <a:rPr lang="en-US" sz="3200" kern="1200" dirty="0">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5897083" y="1047573"/>
        <a:ext cx="4507209" cy="3195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E0487-28B8-4A6C-87A7-65EA2D643605}">
      <dsp:nvSpPr>
        <dsp:cNvPr id="0" name=""/>
        <dsp:cNvSpPr/>
      </dsp:nvSpPr>
      <dsp:spPr>
        <a:xfrm>
          <a:off x="4173" y="640714"/>
          <a:ext cx="4437304" cy="2402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0D7D2-EBB4-4FFE-B9B5-2877222DD32D}">
      <dsp:nvSpPr>
        <dsp:cNvPr id="0" name=""/>
        <dsp:cNvSpPr/>
      </dsp:nvSpPr>
      <dsp:spPr>
        <a:xfrm>
          <a:off x="424567" y="1040088"/>
          <a:ext cx="4437304" cy="24025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A</a:t>
          </a:r>
          <a:r>
            <a:rPr lang="en-US" sz="3200" b="1" i="0" kern="1200" baseline="0" dirty="0">
              <a:latin typeface="Calibri" panose="020F0502020204030204" pitchFamily="34" charset="0"/>
              <a:cs typeface="Calibri" panose="020F0502020204030204" pitchFamily="34" charset="0"/>
            </a:rPr>
            <a:t>.</a:t>
          </a:r>
          <a:r>
            <a:rPr lang="vi-VN" sz="3200" b="1" i="0" kern="1200" baseline="0" dirty="0">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vùng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xích</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đạo</a:t>
          </a:r>
          <a:r>
            <a:rPr lang="en-US" sz="3200" kern="1200" dirty="0">
              <a:effectLst/>
              <a:latin typeface="Calibri" panose="020F0502020204030204" pitchFamily="34" charset="0"/>
              <a:cs typeface="Calibri" panose="020F0502020204030204" pitchFamily="34" charset="0"/>
            </a:rPr>
            <a:t>.</a:t>
          </a: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B. </a:t>
          </a:r>
          <a:r>
            <a:rPr lang="en-US" sz="3200" kern="1200" dirty="0" err="1">
              <a:effectLst/>
              <a:latin typeface="Calibri" panose="020F0502020204030204" pitchFamily="34" charset="0"/>
              <a:cs typeface="Calibri" panose="020F0502020204030204" pitchFamily="34" charset="0"/>
            </a:rPr>
            <a:t>vùng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địa</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cực</a:t>
          </a:r>
          <a:r>
            <a:rPr lang="en-US" sz="3200" kern="1200" dirty="0">
              <a:effectLst/>
              <a:latin typeface="Calibri" panose="020F0502020204030204" pitchFamily="34" charset="0"/>
              <a:cs typeface="Calibri" panose="020F0502020204030204" pitchFamily="34" charset="0"/>
            </a:rPr>
            <a:t>.</a:t>
          </a:r>
          <a:endParaRPr lang="en-US" sz="3200" b="1" kern="1200" dirty="0">
            <a:latin typeface="Calibri" panose="020F0502020204030204" pitchFamily="34" charset="0"/>
            <a:cs typeface="Calibri" panose="020F0502020204030204" pitchFamily="34" charset="0"/>
          </a:endParaRPr>
        </a:p>
      </dsp:txBody>
      <dsp:txXfrm>
        <a:off x="494935" y="1110456"/>
        <a:ext cx="4296568" cy="2261815"/>
      </dsp:txXfrm>
    </dsp:sp>
    <dsp:sp modelId="{D605557A-9B1D-4A41-9BD2-2A5DDB0EB329}">
      <dsp:nvSpPr>
        <dsp:cNvPr id="0" name=""/>
        <dsp:cNvSpPr/>
      </dsp:nvSpPr>
      <dsp:spPr>
        <a:xfrm>
          <a:off x="5282265" y="640714"/>
          <a:ext cx="4628903" cy="2402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11FCB-1638-4C92-B3C7-BBFB8050955B}">
      <dsp:nvSpPr>
        <dsp:cNvPr id="0" name=""/>
        <dsp:cNvSpPr/>
      </dsp:nvSpPr>
      <dsp:spPr>
        <a:xfrm>
          <a:off x="5702659" y="1040088"/>
          <a:ext cx="4628903" cy="24025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effectLst/>
              <a:latin typeface="Calibri" panose="020F0502020204030204" pitchFamily="34" charset="0"/>
              <a:cs typeface="Calibri" panose="020F0502020204030204" pitchFamily="34" charset="0"/>
            </a:rPr>
            <a:t>vùng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đại</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dương</a:t>
          </a:r>
          <a:r>
            <a:rPr lang="en-US" sz="3200" kern="1200" dirty="0">
              <a:effectLst/>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effectLst/>
              <a:latin typeface="Calibri" panose="020F0502020204030204" pitchFamily="34" charset="0"/>
              <a:cs typeface="Calibri" panose="020F0502020204030204" pitchFamily="34" charset="0"/>
            </a:rPr>
            <a:t>vùng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có</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nhiều</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quặng</a:t>
          </a:r>
          <a:r>
            <a:rPr lang="en-US" sz="3200" kern="1200" dirty="0">
              <a:effectLst/>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cs typeface="Calibri" panose="020F0502020204030204" pitchFamily="34" charset="0"/>
            </a:rPr>
            <a:t>sắt</a:t>
          </a:r>
          <a:r>
            <a:rPr lang="en-US" sz="3200" kern="1200" dirty="0">
              <a:effectLst/>
              <a:latin typeface="Calibri" panose="020F050202020403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5773027" y="1110456"/>
        <a:ext cx="4488167" cy="2261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E0487-28B8-4A6C-87A7-65EA2D643605}">
      <dsp:nvSpPr>
        <dsp:cNvPr id="0" name=""/>
        <dsp:cNvSpPr/>
      </dsp:nvSpPr>
      <dsp:spPr>
        <a:xfrm>
          <a:off x="4173" y="51909"/>
          <a:ext cx="4437304" cy="3580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0D7D2-EBB4-4FFE-B9B5-2877222DD32D}">
      <dsp:nvSpPr>
        <dsp:cNvPr id="0" name=""/>
        <dsp:cNvSpPr/>
      </dsp:nvSpPr>
      <dsp:spPr>
        <a:xfrm>
          <a:off x="424567" y="451283"/>
          <a:ext cx="4437304" cy="35801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A</a:t>
          </a:r>
          <a:r>
            <a:rPr lang="en-US" sz="3200" b="1" i="0" kern="1200" baseline="0" dirty="0">
              <a:latin typeface="Calibri" panose="020F0502020204030204" pitchFamily="34" charset="0"/>
              <a:cs typeface="Calibri" panose="020F0502020204030204" pitchFamily="34" charset="0"/>
            </a:rPr>
            <a:t>.</a:t>
          </a:r>
          <a:r>
            <a:rPr lang="vi-VN" sz="3200" b="1" i="0" kern="1200" baseline="0" dirty="0">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từ</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với</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Nam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lí</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B.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từ</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với</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lí</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kern="1200" dirty="0">
            <a:latin typeface="Calibri" panose="020F0502020204030204" pitchFamily="34" charset="0"/>
            <a:cs typeface="Calibri" panose="020F0502020204030204" pitchFamily="34" charset="0"/>
          </a:endParaRPr>
        </a:p>
      </dsp:txBody>
      <dsp:txXfrm>
        <a:off x="529426" y="556142"/>
        <a:ext cx="4227586" cy="3370444"/>
      </dsp:txXfrm>
    </dsp:sp>
    <dsp:sp modelId="{D605557A-9B1D-4A41-9BD2-2A5DDB0EB329}">
      <dsp:nvSpPr>
        <dsp:cNvPr id="0" name=""/>
        <dsp:cNvSpPr/>
      </dsp:nvSpPr>
      <dsp:spPr>
        <a:xfrm>
          <a:off x="5282265" y="51909"/>
          <a:ext cx="4628903" cy="3580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11FCB-1638-4C92-B3C7-BBFB8050955B}">
      <dsp:nvSpPr>
        <dsp:cNvPr id="0" name=""/>
        <dsp:cNvSpPr/>
      </dsp:nvSpPr>
      <dsp:spPr>
        <a:xfrm>
          <a:off x="5702659" y="451283"/>
          <a:ext cx="4628903" cy="35801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Nam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từ</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với</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Nam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lí</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br>
            <a:rPr lang="en-US" sz="3200" kern="1200" dirty="0">
              <a:effectLst/>
              <a:latin typeface="Calibri" panose="020F0502020204030204" pitchFamily="34" charset="0"/>
              <a:ea typeface="Calibri" panose="020F0502020204030204" pitchFamily="34" charset="0"/>
              <a:cs typeface="Calibri" panose="020F0502020204030204" pitchFamily="34" charset="0"/>
            </a:rPr>
          </a:br>
          <a:r>
            <a:rPr lang="en-US" sz="3200" kern="1200" dirty="0">
              <a:effectLst/>
              <a:latin typeface="Calibri" panose="020F0502020204030204" pitchFamily="34" charset="0"/>
              <a:ea typeface="Times New Roman" panose="02020603050405020304" pitchFamily="18" charset="0"/>
              <a:cs typeface="Calibri" panose="020F0502020204030204" pitchFamily="34" charset="0"/>
            </a:rPr>
            <a:t> </a:t>
          </a: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từ</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và</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cực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Bắc</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địa</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lí</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không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trùng</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nhau</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5807518" y="556142"/>
        <a:ext cx="4419185" cy="3370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E0487-28B8-4A6C-87A7-65EA2D643605}">
      <dsp:nvSpPr>
        <dsp:cNvPr id="0" name=""/>
        <dsp:cNvSpPr/>
      </dsp:nvSpPr>
      <dsp:spPr>
        <a:xfrm>
          <a:off x="4173" y="640714"/>
          <a:ext cx="4437304" cy="2402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0D7D2-EBB4-4FFE-B9B5-2877222DD32D}">
      <dsp:nvSpPr>
        <dsp:cNvPr id="0" name=""/>
        <dsp:cNvSpPr/>
      </dsp:nvSpPr>
      <dsp:spPr>
        <a:xfrm>
          <a:off x="424567" y="1040088"/>
          <a:ext cx="4437304" cy="24025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A</a:t>
          </a:r>
          <a:r>
            <a:rPr lang="en-US" sz="3200" b="1" i="0" kern="1200" baseline="0" dirty="0">
              <a:latin typeface="Calibri" panose="020F0502020204030204" pitchFamily="34" charset="0"/>
              <a:cs typeface="Calibri" panose="020F0502020204030204" pitchFamily="34" charset="0"/>
            </a:rPr>
            <a:t>.</a:t>
          </a:r>
          <a:r>
            <a:rPr lang="vi-VN" sz="3200" b="1" i="0" kern="1200" baseline="0" dirty="0">
              <a:latin typeface="Calibri" panose="020F050202020403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đế</a:t>
          </a:r>
          <a:r>
            <a:rPr lang="en-US" sz="3200" kern="1200" dirty="0">
              <a:effectLst/>
              <a:latin typeface="Calibri" panose="020F0502020204030204" pitchFamily="34" charset="0"/>
              <a:ea typeface="Arial" panose="020B0604020202020204" pitchFamily="34" charset="0"/>
              <a:cs typeface="Calibri" panose="020F0502020204030204" pitchFamily="34" charset="0"/>
            </a:rPr>
            <a:t> la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bàn</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endParaRPr lang="en-US" sz="3200" b="1" i="0" kern="1200" baseline="0" dirty="0">
            <a:latin typeface="Calibri" panose="020F0502020204030204" pitchFamily="34" charset="0"/>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latin typeface="Calibri" panose="020F0502020204030204" pitchFamily="34" charset="0"/>
              <a:cs typeface="Calibri" panose="020F0502020204030204" pitchFamily="34" charset="0"/>
            </a:rPr>
            <a:t>B.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mặt</a:t>
          </a:r>
          <a:r>
            <a:rPr lang="en-US" sz="3200" kern="1200" dirty="0">
              <a:effectLst/>
              <a:latin typeface="Calibri" panose="020F0502020204030204" pitchFamily="34" charset="0"/>
              <a:ea typeface="Arial" panose="020B0604020202020204" pitchFamily="34" charset="0"/>
              <a:cs typeface="Calibri" panose="020F0502020204030204" pitchFamily="34" charset="0"/>
            </a:rPr>
            <a:t> chia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độ</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kern="1200" dirty="0">
            <a:latin typeface="Calibri" panose="020F0502020204030204" pitchFamily="34" charset="0"/>
            <a:cs typeface="Calibri" panose="020F0502020204030204" pitchFamily="34" charset="0"/>
          </a:endParaRPr>
        </a:p>
      </dsp:txBody>
      <dsp:txXfrm>
        <a:off x="494935" y="1110456"/>
        <a:ext cx="4296568" cy="2261815"/>
      </dsp:txXfrm>
    </dsp:sp>
    <dsp:sp modelId="{D605557A-9B1D-4A41-9BD2-2A5DDB0EB329}">
      <dsp:nvSpPr>
        <dsp:cNvPr id="0" name=""/>
        <dsp:cNvSpPr/>
      </dsp:nvSpPr>
      <dsp:spPr>
        <a:xfrm>
          <a:off x="5282265" y="640714"/>
          <a:ext cx="4628903" cy="2402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11FCB-1638-4C92-B3C7-BBFB8050955B}">
      <dsp:nvSpPr>
        <dsp:cNvPr id="0" name=""/>
        <dsp:cNvSpPr/>
      </dsp:nvSpPr>
      <dsp:spPr>
        <a:xfrm>
          <a:off x="5702659" y="1040088"/>
          <a:ext cx="4628903" cy="24025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kim</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nam</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châm</a:t>
          </a:r>
          <a:r>
            <a:rPr lang="en-US" sz="3200" kern="1200" dirty="0">
              <a:effectLst/>
              <a:latin typeface="Calibri" panose="020F0502020204030204" pitchFamily="34" charset="0"/>
              <a:ea typeface="Arial" panose="020B0604020202020204" pitchFamily="34" charset="0"/>
              <a:cs typeface="Calibri" panose="020F0502020204030204" pitchFamily="34" charset="0"/>
            </a:rPr>
            <a:t>.</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a:p>
          <a:pPr marL="0" lvl="0" indent="0" algn="l" defTabSz="1422400">
            <a:lnSpc>
              <a:spcPct val="90000"/>
            </a:lnSpc>
            <a:spcBef>
              <a:spcPct val="0"/>
            </a:spcBef>
            <a:spcAft>
              <a:spcPct val="35000"/>
            </a:spcAft>
            <a:buNone/>
          </a:pPr>
          <a:r>
            <a:rPr lang="vi-VN"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hộp</a:t>
          </a:r>
          <a:r>
            <a:rPr lang="en-US" sz="3200" kern="1200" dirty="0">
              <a:effectLst/>
              <a:latin typeface="Calibri" panose="020F0502020204030204" pitchFamily="34" charset="0"/>
              <a:ea typeface="Arial" panose="020B0604020202020204" pitchFamily="34" charset="0"/>
              <a:cs typeface="Calibri" panose="020F0502020204030204" pitchFamily="34" charset="0"/>
            </a:rPr>
            <a:t>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đựng</a:t>
          </a:r>
          <a:r>
            <a:rPr lang="en-US" sz="3200" kern="1200" dirty="0">
              <a:effectLst/>
              <a:latin typeface="Calibri" panose="020F0502020204030204" pitchFamily="34" charset="0"/>
              <a:ea typeface="Arial" panose="020B0604020202020204" pitchFamily="34" charset="0"/>
              <a:cs typeface="Calibri" panose="020F0502020204030204" pitchFamily="34" charset="0"/>
            </a:rPr>
            <a:t> la </a:t>
          </a:r>
          <a:r>
            <a:rPr lang="en-US" sz="3200" kern="1200" dirty="0" err="1">
              <a:effectLst/>
              <a:latin typeface="Calibri" panose="020F0502020204030204" pitchFamily="34" charset="0"/>
              <a:ea typeface="Arial" panose="020B0604020202020204" pitchFamily="34" charset="0"/>
              <a:cs typeface="Calibri" panose="020F0502020204030204" pitchFamily="34" charset="0"/>
            </a:rPr>
            <a:t>bàn</a:t>
          </a:r>
          <a:endParaRPr lang="en-US" sz="3200" b="1" i="0" kern="1200" baseline="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5773027" y="1110456"/>
        <a:ext cx="4488167" cy="22618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ACDE4-1A37-4A71-B7E5-ED2BA917356E}" type="datetimeFigureOut">
              <a:rPr lang="en-US" smtClean="0"/>
              <a:t>2/8/2023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EE961-7DE7-4D1D-8FF2-6A8698116A25}" type="slidenum">
              <a:rPr lang="en-US" smtClean="0"/>
              <a:t>‹#›</a:t>
            </a:fld>
            <a:endParaRPr lang="en-US"/>
          </a:p>
        </p:txBody>
      </p:sp>
    </p:spTree>
    <p:extLst>
      <p:ext uri="{BB962C8B-B14F-4D97-AF65-F5344CB8AC3E}">
        <p14:creationId xmlns:p14="http://schemas.microsoft.com/office/powerpoint/2010/main" val="242033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6EE961-7DE7-4D1D-8FF2-6A8698116A25}" type="slidenum">
              <a:rPr lang="en-US" smtClean="0"/>
              <a:t>1</a:t>
            </a:fld>
            <a:endParaRPr lang="en-US"/>
          </a:p>
        </p:txBody>
      </p:sp>
    </p:spTree>
    <p:extLst>
      <p:ext uri="{BB962C8B-B14F-4D97-AF65-F5344CB8AC3E}">
        <p14:creationId xmlns:p14="http://schemas.microsoft.com/office/powerpoint/2010/main" val="388588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BA36B2-A518-4EA6-9337-EA62C41165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297609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BA36B2-A518-4EA6-9337-EA62C41165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372792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BA36B2-A518-4EA6-9337-EA62C41165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388773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52E8-9D57-4AD2-AC36-63E383E973F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11505D5-7320-4991-8A3D-FD8B653A15DE}"/>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CBD29-9242-40C8-BFA0-68840808FAF8}"/>
              </a:ext>
            </a:extLst>
          </p:cNvPr>
          <p:cNvSpPr>
            <a:spLocks noGrp="1"/>
          </p:cNvSpPr>
          <p:nvPr>
            <p:ph type="dt" sz="half" idx="10"/>
          </p:nvPr>
        </p:nvSpPr>
        <p:spPr/>
        <p:txBody>
          <a:bodyPr/>
          <a:lstStyle/>
          <a:p>
            <a:fld id="{AE4C28AF-C119-4EC1-963D-51D6570BECF4}" type="datetimeFigureOut">
              <a:rPr lang="en-US" smtClean="0"/>
              <a:t>2/8/2023</a:t>
            </a:fld>
            <a:endParaRPr lang="en-US"/>
          </a:p>
        </p:txBody>
      </p:sp>
      <p:sp>
        <p:nvSpPr>
          <p:cNvPr id="5" name="Footer Placeholder 4">
            <a:extLst>
              <a:ext uri="{FF2B5EF4-FFF2-40B4-BE49-F238E27FC236}">
                <a16:creationId xmlns:a16="http://schemas.microsoft.com/office/drawing/2014/main" id="{C4534266-E61A-4D34-9D1D-5609A87C8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A2D89-369C-40C2-9F09-2C47D90B6614}"/>
              </a:ext>
            </a:extLst>
          </p:cNvPr>
          <p:cNvSpPr>
            <a:spLocks noGrp="1"/>
          </p:cNvSpPr>
          <p:nvPr>
            <p:ph type="sldNum" sz="quarter" idx="12"/>
          </p:nvPr>
        </p:nvSpPr>
        <p:spPr/>
        <p:txBody>
          <a:bodyPr/>
          <a:lstStyle/>
          <a:p>
            <a:fld id="{4AA432B4-48E5-4E55-93A6-1B60593B900C}" type="slidenum">
              <a:rPr lang="en-US" smtClean="0"/>
              <a:t>‹#›</a:t>
            </a:fld>
            <a:endParaRPr lang="en-US"/>
          </a:p>
        </p:txBody>
      </p:sp>
    </p:spTree>
    <p:extLst>
      <p:ext uri="{BB962C8B-B14F-4D97-AF65-F5344CB8AC3E}">
        <p14:creationId xmlns:p14="http://schemas.microsoft.com/office/powerpoint/2010/main" val="408907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BA36B2-A518-4EA6-9337-EA62C41165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4193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A36B2-A518-4EA6-9337-EA62C41165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328456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BA36B2-A518-4EA6-9337-EA62C4116563}"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40521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BA36B2-A518-4EA6-9337-EA62C4116563}"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194543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BA36B2-A518-4EA6-9337-EA62C4116563}"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180316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A36B2-A518-4EA6-9337-EA62C4116563}"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300593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A36B2-A518-4EA6-9337-EA62C4116563}"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114700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A36B2-A518-4EA6-9337-EA62C4116563}"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1270C-D5CF-42C2-BA9C-60A870CCD0E2}" type="slidenum">
              <a:rPr lang="en-US" smtClean="0"/>
              <a:t>‹#›</a:t>
            </a:fld>
            <a:endParaRPr lang="en-US"/>
          </a:p>
        </p:txBody>
      </p:sp>
    </p:spTree>
    <p:extLst>
      <p:ext uri="{BB962C8B-B14F-4D97-AF65-F5344CB8AC3E}">
        <p14:creationId xmlns:p14="http://schemas.microsoft.com/office/powerpoint/2010/main" val="3065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A36B2-A518-4EA6-9337-EA62C4116563}" type="datetimeFigureOut">
              <a:rPr lang="en-US" smtClean="0"/>
              <a:t>2/8/2023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1270C-D5CF-42C2-BA9C-60A870CCD0E2}" type="slidenum">
              <a:rPr lang="en-US" smtClean="0"/>
              <a:t>‹#›</a:t>
            </a:fld>
            <a:endParaRPr lang="en-US"/>
          </a:p>
        </p:txBody>
      </p:sp>
    </p:spTree>
    <p:extLst>
      <p:ext uri="{BB962C8B-B14F-4D97-AF65-F5344CB8AC3E}">
        <p14:creationId xmlns:p14="http://schemas.microsoft.com/office/powerpoint/2010/main" val="208945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5.png"/><Relationship Id="rId5" Type="http://schemas.microsoft.com/office/2007/relationships/media" Target="../media/media3.mp3"/><Relationship Id="rId10" Type="http://schemas.openxmlformats.org/officeDocument/2006/relationships/image" Target="../media/image7.jpe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hsI-_hiUyd8"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10000" r="-6000" b="-8000"/>
          </a:stretch>
        </a:blipFill>
        <a:effectLst/>
      </p:bgPr>
    </p:bg>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510007" y="152400"/>
            <a:ext cx="9448800" cy="2133600"/>
          </a:xfrm>
          <a:prstGeom prst="rect">
            <a:avLst/>
          </a:prstGeom>
          <a:solidFill>
            <a:schemeClr val="accent6">
              <a:lumMod val="20000"/>
              <a:lumOff val="80000"/>
            </a:schemeClr>
          </a:solidFill>
        </p:spPr>
        <p:txBody>
          <a:bodyPr wrap="none" fromWordArt="1">
            <a:prstTxWarp prst="textPlain">
              <a:avLst>
                <a:gd name="adj" fmla="val 50000"/>
              </a:avLst>
            </a:prstTxWarp>
          </a:bodyPr>
          <a:lstStyle/>
          <a:p>
            <a:pPr algn="ctr"/>
            <a:r>
              <a:rPr lang="en-US" sz="13800" b="1" kern="10" dirty="0">
                <a:ln w="12700">
                  <a:solidFill>
                    <a:srgbClr val="EAEAEA"/>
                  </a:solidFill>
                  <a:round/>
                  <a:headEnd/>
                  <a:tailEnd/>
                </a:ln>
                <a:solidFill>
                  <a:srgbClr val="002060"/>
                </a:solidFill>
                <a:latin typeface="Arial"/>
                <a:cs typeface="Arial"/>
              </a:rPr>
              <a:t>KHOA HỌC TỰ NHIÊN 7</a:t>
            </a:r>
          </a:p>
          <a:p>
            <a:pPr algn="ctr"/>
            <a:r>
              <a:rPr lang="vi-VN" sz="13800" b="1" kern="10" dirty="0">
                <a:ln w="12700">
                  <a:solidFill>
                    <a:srgbClr val="EAEAEA"/>
                  </a:solidFill>
                  <a:round/>
                  <a:headEnd/>
                  <a:tailEnd/>
                </a:ln>
                <a:solidFill>
                  <a:srgbClr val="FF0000"/>
                </a:solidFill>
                <a:latin typeface="Arial"/>
                <a:cs typeface="Arial"/>
              </a:rPr>
              <a:t>Bài </a:t>
            </a:r>
            <a:r>
              <a:rPr lang="en-US" sz="13800" b="1" kern="10" dirty="0">
                <a:ln w="12700">
                  <a:solidFill>
                    <a:srgbClr val="EAEAEA"/>
                  </a:solidFill>
                  <a:round/>
                  <a:headEnd/>
                  <a:tailEnd/>
                </a:ln>
                <a:solidFill>
                  <a:srgbClr val="FF0000"/>
                </a:solidFill>
                <a:latin typeface="Arial"/>
                <a:cs typeface="Arial"/>
              </a:rPr>
              <a:t>20</a:t>
            </a:r>
            <a:r>
              <a:rPr lang="vi-VN" sz="13800" b="1" kern="10" dirty="0">
                <a:ln w="12700">
                  <a:solidFill>
                    <a:srgbClr val="EAEAEA"/>
                  </a:solidFill>
                  <a:round/>
                  <a:headEnd/>
                  <a:tailEnd/>
                </a:ln>
                <a:solidFill>
                  <a:srgbClr val="FF0000"/>
                </a:solidFill>
                <a:latin typeface="Arial"/>
                <a:cs typeface="Arial"/>
              </a:rPr>
              <a:t>: TỪ TRƯỜNG TRÁI ĐẤT </a:t>
            </a:r>
            <a:r>
              <a:rPr lang="en-US" sz="13800" b="1" kern="10" dirty="0">
                <a:ln w="12700">
                  <a:solidFill>
                    <a:srgbClr val="EAEAEA"/>
                  </a:solidFill>
                  <a:round/>
                  <a:headEnd/>
                  <a:tailEnd/>
                </a:ln>
                <a:solidFill>
                  <a:srgbClr val="FF0000"/>
                </a:solidFill>
                <a:latin typeface="Arial"/>
                <a:cs typeface="Arial"/>
              </a:rPr>
              <a:t>– SỬ DỤNG LA BÀN </a:t>
            </a:r>
          </a:p>
        </p:txBody>
      </p:sp>
      <p:pic>
        <p:nvPicPr>
          <p:cNvPr id="5" name="Picture 5" descr="original_metal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28519" y="3685251"/>
            <a:ext cx="5406098" cy="31468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46505" y="2817779"/>
            <a:ext cx="6012302" cy="1077218"/>
          </a:xfrm>
          <a:prstGeom prst="rect">
            <a:avLst/>
          </a:prstGeom>
        </p:spPr>
        <p:txBody>
          <a:bodyPr wrap="square">
            <a:spAutoFit/>
          </a:bodyPr>
          <a:lstStyle/>
          <a:p>
            <a:pPr algn="ctr"/>
            <a:r>
              <a:rPr lang="vi-VN" sz="3200" dirty="0">
                <a:latin typeface="#9Slide03 Arima Madurai Black" pitchFamily="2" charset="0"/>
                <a:cs typeface="#9Slide03 Arima Madurai Black" pitchFamily="2" charset="0"/>
              </a:rPr>
              <a:t>"Vì sao nam châm khi treo tự do luôn chỉ hướng bắc - nam“</a:t>
            </a:r>
            <a:r>
              <a:rPr lang="en-US" sz="3200" dirty="0">
                <a:latin typeface="#9Slide03 Arima Madurai Black" pitchFamily="2" charset="0"/>
                <a:cs typeface="#9Slide03 Arima Madurai Black" pitchFamily="2" charset="0"/>
              </a:rPr>
              <a:t>? </a:t>
            </a:r>
          </a:p>
        </p:txBody>
      </p:sp>
      <p:pic>
        <p:nvPicPr>
          <p:cNvPr id="7" name="Picture 6"/>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58" b="20151"/>
          <a:stretch/>
        </p:blipFill>
        <p:spPr bwMode="auto">
          <a:xfrm>
            <a:off x="3109119" y="3048000"/>
            <a:ext cx="2235067" cy="3037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5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38241D-C072-1A52-B7D3-EA1AF322F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689" y="2969652"/>
            <a:ext cx="3878729" cy="3888348"/>
          </a:xfrm>
          <a:prstGeom prst="rect">
            <a:avLst/>
          </a:prstGeom>
        </p:spPr>
      </p:pic>
      <p:sp>
        <p:nvSpPr>
          <p:cNvPr id="10" name="Speech Bubble: Oval 9">
            <a:extLst>
              <a:ext uri="{FF2B5EF4-FFF2-40B4-BE49-F238E27FC236}">
                <a16:creationId xmlns:a16="http://schemas.microsoft.com/office/drawing/2014/main" id="{CC665B35-3357-D631-1453-1D80F0F5B4C7}"/>
              </a:ext>
            </a:extLst>
          </p:cNvPr>
          <p:cNvSpPr/>
          <p:nvPr/>
        </p:nvSpPr>
        <p:spPr>
          <a:xfrm>
            <a:off x="6080919" y="128789"/>
            <a:ext cx="5494239" cy="3129566"/>
          </a:xfrm>
          <a:prstGeom prst="wedgeEllipseCallout">
            <a:avLst>
              <a:gd name="adj1" fmla="val -77601"/>
              <a:gd name="adj2" fmla="val 716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latin typeface="+mj-lt"/>
              </a:rPr>
              <a:t>Cực Bắc địa từ và cực Bắc địa lí có trùng nhau không? </a:t>
            </a:r>
            <a:endParaRPr lang="en-US" sz="4000" b="1">
              <a:latin typeface="+mj-lt"/>
            </a:endParaRPr>
          </a:p>
        </p:txBody>
      </p:sp>
    </p:spTree>
    <p:extLst>
      <p:ext uri="{BB962C8B-B14F-4D97-AF65-F5344CB8AC3E}">
        <p14:creationId xmlns:p14="http://schemas.microsoft.com/office/powerpoint/2010/main" val="23140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BB7FE0-E556-9987-133C-9EBDB2ADC2F4}"/>
              </a:ext>
            </a:extLst>
          </p:cNvPr>
          <p:cNvSpPr txBox="1"/>
          <p:nvPr/>
        </p:nvSpPr>
        <p:spPr>
          <a:xfrm>
            <a:off x="410462" y="274320"/>
            <a:ext cx="10922851" cy="707886"/>
          </a:xfrm>
          <a:prstGeom prst="rect">
            <a:avLst/>
          </a:prstGeom>
          <a:noFill/>
        </p:spPr>
        <p:txBody>
          <a:bodyPr wrap="square" rtlCol="0">
            <a:spAutoFit/>
          </a:bodyPr>
          <a:lstStyle/>
          <a:p>
            <a:r>
              <a:rPr lang="vi-VN" sz="4000" b="1" u="sng" dirty="0">
                <a:solidFill>
                  <a:srgbClr val="FF0000"/>
                </a:solidFill>
                <a:latin typeface="#9Slide03 Bebas Neue Bold" panose="020B0606020202050201" pitchFamily="34" charset="0"/>
              </a:rPr>
              <a:t>2. Cực Bắc địa từ và cực Bắc địa lí</a:t>
            </a:r>
            <a:endParaRPr lang="en-US" sz="4000" b="1" u="sng" dirty="0">
              <a:solidFill>
                <a:srgbClr val="FF0000"/>
              </a:solidFill>
              <a:latin typeface="#9Slide03 Bebas Neue Bold" panose="020B0606020202050201" pitchFamily="34" charset="0"/>
            </a:endParaRPr>
          </a:p>
        </p:txBody>
      </p:sp>
      <p:sp>
        <p:nvSpPr>
          <p:cNvPr id="5" name="TextBox 4">
            <a:extLst>
              <a:ext uri="{FF2B5EF4-FFF2-40B4-BE49-F238E27FC236}">
                <a16:creationId xmlns:a16="http://schemas.microsoft.com/office/drawing/2014/main" id="{28C6D6B3-598E-FBA2-3F4C-89BFBA04F05A}"/>
              </a:ext>
            </a:extLst>
          </p:cNvPr>
          <p:cNvSpPr txBox="1"/>
          <p:nvPr/>
        </p:nvSpPr>
        <p:spPr>
          <a:xfrm>
            <a:off x="410462" y="1303020"/>
            <a:ext cx="11333313" cy="523220"/>
          </a:xfrm>
          <a:prstGeom prst="rect">
            <a:avLst/>
          </a:prstGeom>
          <a:noFill/>
        </p:spPr>
        <p:txBody>
          <a:bodyPr wrap="square" rtlCol="0">
            <a:spAutoFit/>
          </a:bodyPr>
          <a:lstStyle/>
          <a:p>
            <a:r>
              <a:rPr lang="vi-VN" sz="2800" b="1">
                <a:latin typeface="+mj-lt"/>
              </a:rPr>
              <a:t>Hãy quan sát video và hình 20.4 trong SGK và thực hiện các yêu cầu.</a:t>
            </a:r>
            <a:endParaRPr lang="en-US" sz="2800" b="1">
              <a:latin typeface="+mj-lt"/>
            </a:endParaRPr>
          </a:p>
        </p:txBody>
      </p:sp>
      <p:sp>
        <p:nvSpPr>
          <p:cNvPr id="6" name="TextBox 5">
            <a:extLst>
              <a:ext uri="{FF2B5EF4-FFF2-40B4-BE49-F238E27FC236}">
                <a16:creationId xmlns:a16="http://schemas.microsoft.com/office/drawing/2014/main" id="{F31469C8-F906-3DDE-A9B8-5A4526409F0C}"/>
              </a:ext>
            </a:extLst>
          </p:cNvPr>
          <p:cNvSpPr txBox="1"/>
          <p:nvPr/>
        </p:nvSpPr>
        <p:spPr>
          <a:xfrm>
            <a:off x="661300" y="2171701"/>
            <a:ext cx="10489585" cy="1384995"/>
          </a:xfrm>
          <a:prstGeom prst="rect">
            <a:avLst/>
          </a:prstGeom>
          <a:noFill/>
        </p:spPr>
        <p:txBody>
          <a:bodyPr wrap="square" rtlCol="0">
            <a:spAutoFit/>
          </a:bodyPr>
          <a:lstStyle/>
          <a:p>
            <a:r>
              <a:rPr lang="vi-VN" sz="2800" b="1" i="1" u="sng">
                <a:latin typeface="+mj-lt"/>
              </a:rPr>
              <a:t>Nhiệm vụ 1: </a:t>
            </a:r>
            <a:r>
              <a:rPr lang="vi-VN" sz="2800">
                <a:latin typeface="+mj-lt"/>
              </a:rPr>
              <a:t>Hãy quan sát và chỉ ra những điểm giống nhau giữa đường sức từ của Trái Đất và đường sức từ của một nam châm? Vẽ hình minh họa các đường sức từ của Trái Đất.</a:t>
            </a:r>
            <a:endParaRPr lang="en-US" sz="2800">
              <a:latin typeface="+mj-lt"/>
            </a:endParaRPr>
          </a:p>
        </p:txBody>
      </p:sp>
      <p:sp>
        <p:nvSpPr>
          <p:cNvPr id="7" name="TextBox 6">
            <a:extLst>
              <a:ext uri="{FF2B5EF4-FFF2-40B4-BE49-F238E27FC236}">
                <a16:creationId xmlns:a16="http://schemas.microsoft.com/office/drawing/2014/main" id="{A55B96E8-AE58-C46D-6C62-6AA7AF0F3D5E}"/>
              </a:ext>
            </a:extLst>
          </p:cNvPr>
          <p:cNvSpPr txBox="1"/>
          <p:nvPr/>
        </p:nvSpPr>
        <p:spPr>
          <a:xfrm>
            <a:off x="627095" y="3843517"/>
            <a:ext cx="10489585" cy="1815882"/>
          </a:xfrm>
          <a:prstGeom prst="rect">
            <a:avLst/>
          </a:prstGeom>
          <a:noFill/>
        </p:spPr>
        <p:txBody>
          <a:bodyPr wrap="square" rtlCol="0">
            <a:spAutoFit/>
          </a:bodyPr>
          <a:lstStyle/>
          <a:p>
            <a:r>
              <a:rPr lang="vi-VN" sz="2800" b="1" i="1" u="sng">
                <a:latin typeface="+mj-lt"/>
              </a:rPr>
              <a:t>Nhiệm vụ 2: </a:t>
            </a:r>
            <a:r>
              <a:rPr lang="vi-VN" sz="2800">
                <a:latin typeface="+mj-lt"/>
              </a:rPr>
              <a:t>Trên hình vẽ minh họa đường sức  từ của Trái Đất. Hãy xác định cực Bắc, cực Nam địa lí và cực Bắc, cực Nam địa từ. Từ đó đưa ra nhận xét vị trí tương đối của cực địa lí và cực địa từ? Chúng có trùng nhau hay không?</a:t>
            </a:r>
            <a:endParaRPr lang="en-US" sz="2800">
              <a:latin typeface="+mj-lt"/>
            </a:endParaRPr>
          </a:p>
        </p:txBody>
      </p:sp>
    </p:spTree>
    <p:extLst>
      <p:ext uri="{BB962C8B-B14F-4D97-AF65-F5344CB8AC3E}">
        <p14:creationId xmlns:p14="http://schemas.microsoft.com/office/powerpoint/2010/main" val="18528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99AD02-C71F-6F5A-FC06-577075DCB1C9}"/>
              </a:ext>
            </a:extLst>
          </p:cNvPr>
          <p:cNvSpPr txBox="1"/>
          <p:nvPr/>
        </p:nvSpPr>
        <p:spPr>
          <a:xfrm>
            <a:off x="638497" y="274320"/>
            <a:ext cx="10489585" cy="1384995"/>
          </a:xfrm>
          <a:prstGeom prst="rect">
            <a:avLst/>
          </a:prstGeom>
          <a:noFill/>
        </p:spPr>
        <p:txBody>
          <a:bodyPr wrap="square" rtlCol="0">
            <a:spAutoFit/>
          </a:bodyPr>
          <a:lstStyle/>
          <a:p>
            <a:r>
              <a:rPr lang="vi-VN" sz="2800" b="1" i="1" u="sng" dirty="0">
                <a:latin typeface="+mj-lt"/>
              </a:rPr>
              <a:t>Nhiệm vụ 1: </a:t>
            </a:r>
            <a:r>
              <a:rPr lang="vi-VN" sz="2800" dirty="0">
                <a:latin typeface="+mj-lt"/>
              </a:rPr>
              <a:t>Hãy quan sát và chỉ ra những điểm giống nhau giữa đường sức từ của Trái Đất và đường sức từ của một nam châm? Vẽ hình minh họa các đường sức từ của Trái Đất.</a:t>
            </a:r>
            <a:endParaRPr lang="en-US" sz="2800" dirty="0">
              <a:latin typeface="+mj-lt"/>
            </a:endParaRPr>
          </a:p>
        </p:txBody>
      </p:sp>
      <p:sp>
        <p:nvSpPr>
          <p:cNvPr id="5" name="TextBox 4">
            <a:extLst>
              <a:ext uri="{FF2B5EF4-FFF2-40B4-BE49-F238E27FC236}">
                <a16:creationId xmlns:a16="http://schemas.microsoft.com/office/drawing/2014/main" id="{7EBD97E2-FED2-CA6B-EB8E-90056ABEEFAC}"/>
              </a:ext>
            </a:extLst>
          </p:cNvPr>
          <p:cNvSpPr txBox="1"/>
          <p:nvPr/>
        </p:nvSpPr>
        <p:spPr>
          <a:xfrm>
            <a:off x="684104" y="1943101"/>
            <a:ext cx="10398371" cy="954107"/>
          </a:xfrm>
          <a:prstGeom prst="rect">
            <a:avLst/>
          </a:prstGeom>
          <a:noFill/>
        </p:spPr>
        <p:txBody>
          <a:bodyPr wrap="square" rtlCol="0">
            <a:spAutoFit/>
          </a:bodyPr>
          <a:lstStyle/>
          <a:p>
            <a:r>
              <a:rPr lang="vi-VN" sz="2800" b="1" i="1" u="sng" dirty="0">
                <a:latin typeface="+mj-lt"/>
              </a:rPr>
              <a:t>Trả lời: </a:t>
            </a:r>
            <a:r>
              <a:rPr lang="vi-VN" sz="2800" dirty="0">
                <a:latin typeface="+mj-lt"/>
              </a:rPr>
              <a:t>Đường sức từ của Trái Đất và đường sức từ của nam châm đều dày ở hai cực và thưa ở giữa.</a:t>
            </a:r>
            <a:endParaRPr lang="en-US" sz="2800" dirty="0">
              <a:latin typeface="+mj-lt"/>
            </a:endParaRPr>
          </a:p>
        </p:txBody>
      </p:sp>
      <p:pic>
        <p:nvPicPr>
          <p:cNvPr id="7" name="Picture 6">
            <a:extLst>
              <a:ext uri="{FF2B5EF4-FFF2-40B4-BE49-F238E27FC236}">
                <a16:creationId xmlns:a16="http://schemas.microsoft.com/office/drawing/2014/main" id="{02C029CB-0DA3-6E6A-8379-81F447628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6336" y="2897207"/>
            <a:ext cx="4476042" cy="3921428"/>
          </a:xfrm>
          <a:prstGeom prst="rect">
            <a:avLst/>
          </a:prstGeom>
        </p:spPr>
      </p:pic>
    </p:spTree>
    <p:extLst>
      <p:ext uri="{BB962C8B-B14F-4D97-AF65-F5344CB8AC3E}">
        <p14:creationId xmlns:p14="http://schemas.microsoft.com/office/powerpoint/2010/main" val="21580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EEA752-72C5-FA58-70B9-B3C7EF97CBC8}"/>
              </a:ext>
            </a:extLst>
          </p:cNvPr>
          <p:cNvSpPr txBox="1"/>
          <p:nvPr/>
        </p:nvSpPr>
        <p:spPr>
          <a:xfrm>
            <a:off x="444667" y="231638"/>
            <a:ext cx="11344715" cy="1384995"/>
          </a:xfrm>
          <a:prstGeom prst="rect">
            <a:avLst/>
          </a:prstGeom>
          <a:noFill/>
        </p:spPr>
        <p:txBody>
          <a:bodyPr wrap="square" rtlCol="0">
            <a:spAutoFit/>
          </a:bodyPr>
          <a:lstStyle/>
          <a:p>
            <a:r>
              <a:rPr lang="vi-VN" sz="2800" b="1" i="1" u="sng">
                <a:latin typeface="+mj-lt"/>
              </a:rPr>
              <a:t>Nhiệm vụ 2: </a:t>
            </a:r>
            <a:r>
              <a:rPr lang="vi-VN" sz="2800">
                <a:latin typeface="+mj-lt"/>
              </a:rPr>
              <a:t>Trên hình vẽ minh họa đường sức  từ của Trái Đất. Hãy xác định cực Bắc, cực Nam địa lí và cực Bắc, cực Nam địa từ. Từ đó đưa ra nhận xét vị trí tương đối của cực địa lí và cực địa từ. Chúng có trùng nhau hay không?</a:t>
            </a:r>
            <a:endParaRPr lang="en-US" sz="2800">
              <a:latin typeface="+mj-lt"/>
            </a:endParaRPr>
          </a:p>
        </p:txBody>
      </p:sp>
      <p:pic>
        <p:nvPicPr>
          <p:cNvPr id="6" name="Picture 5">
            <a:extLst>
              <a:ext uri="{FF2B5EF4-FFF2-40B4-BE49-F238E27FC236}">
                <a16:creationId xmlns:a16="http://schemas.microsoft.com/office/drawing/2014/main" id="{50C6FA21-DB9A-2AEB-F4CD-1EA2057D641E}"/>
              </a:ext>
            </a:extLst>
          </p:cNvPr>
          <p:cNvPicPr>
            <a:picLocks noChangeAspect="1"/>
          </p:cNvPicPr>
          <p:nvPr/>
        </p:nvPicPr>
        <p:blipFill rotWithShape="1">
          <a:blip r:embed="rId2">
            <a:extLst>
              <a:ext uri="{28A0092B-C50C-407E-A947-70E740481C1C}">
                <a14:useLocalDpi xmlns:a14="http://schemas.microsoft.com/office/drawing/2010/main" val="0"/>
              </a:ext>
            </a:extLst>
          </a:blip>
          <a:srcRect r="1610" b="9347"/>
          <a:stretch/>
        </p:blipFill>
        <p:spPr>
          <a:xfrm>
            <a:off x="1" y="1790164"/>
            <a:ext cx="5023181" cy="4700789"/>
          </a:xfrm>
          <a:prstGeom prst="rect">
            <a:avLst/>
          </a:prstGeom>
        </p:spPr>
      </p:pic>
      <p:sp>
        <p:nvSpPr>
          <p:cNvPr id="8" name="TextBox 7">
            <a:extLst>
              <a:ext uri="{FF2B5EF4-FFF2-40B4-BE49-F238E27FC236}">
                <a16:creationId xmlns:a16="http://schemas.microsoft.com/office/drawing/2014/main" id="{0AFC14DF-659D-C262-B843-EA1F549487CA}"/>
              </a:ext>
            </a:extLst>
          </p:cNvPr>
          <p:cNvSpPr txBox="1"/>
          <p:nvPr/>
        </p:nvSpPr>
        <p:spPr>
          <a:xfrm>
            <a:off x="5806849" y="2434108"/>
            <a:ext cx="4753394" cy="2246769"/>
          </a:xfrm>
          <a:prstGeom prst="rect">
            <a:avLst/>
          </a:prstGeom>
          <a:noFill/>
        </p:spPr>
        <p:txBody>
          <a:bodyPr wrap="square" rtlCol="0">
            <a:spAutoFit/>
          </a:bodyPr>
          <a:lstStyle/>
          <a:p>
            <a:r>
              <a:rPr lang="vi-VN" sz="2800">
                <a:latin typeface="+mj-lt"/>
              </a:rPr>
              <a:t>- Cực Bắc địa từ nằm gần với cực Nam địa lí, cực Nam địa từ nằm gần cực Bắc địa lí và các cực địa từ không trùng với cực địa lí.</a:t>
            </a:r>
            <a:endParaRPr lang="en-US" sz="2800">
              <a:latin typeface="+mj-lt"/>
            </a:endParaRPr>
          </a:p>
        </p:txBody>
      </p:sp>
    </p:spTree>
    <p:extLst>
      <p:ext uri="{BB962C8B-B14F-4D97-AF65-F5344CB8AC3E}">
        <p14:creationId xmlns:p14="http://schemas.microsoft.com/office/powerpoint/2010/main" val="417243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19AB7A-DE3B-513D-1492-E47B254771C2}"/>
              </a:ext>
            </a:extLst>
          </p:cNvPr>
          <p:cNvSpPr txBox="1"/>
          <p:nvPr/>
        </p:nvSpPr>
        <p:spPr>
          <a:xfrm>
            <a:off x="410462" y="274320"/>
            <a:ext cx="10922851" cy="707886"/>
          </a:xfrm>
          <a:prstGeom prst="rect">
            <a:avLst/>
          </a:prstGeom>
          <a:noFill/>
        </p:spPr>
        <p:txBody>
          <a:bodyPr wrap="square" rtlCol="0">
            <a:spAutoFit/>
          </a:bodyPr>
          <a:lstStyle/>
          <a:p>
            <a:r>
              <a:rPr lang="vi-VN" sz="4000" b="1" u="sng">
                <a:solidFill>
                  <a:srgbClr val="FF0000"/>
                </a:solidFill>
                <a:latin typeface="#9Slide03 Bebas Neue Bold" panose="020B0606020202050201" pitchFamily="34" charset="0"/>
              </a:rPr>
              <a:t>2. Cực Bắc địa từ và cực Bắc địa lí</a:t>
            </a:r>
            <a:endParaRPr lang="en-US" sz="4000" b="1" u="sng">
              <a:solidFill>
                <a:srgbClr val="FF0000"/>
              </a:solidFill>
              <a:latin typeface="#9Slide03 Bebas Neue Bold" panose="020B0606020202050201" pitchFamily="34" charset="0"/>
            </a:endParaRPr>
          </a:p>
        </p:txBody>
      </p:sp>
      <p:sp>
        <p:nvSpPr>
          <p:cNvPr id="5" name="TextBox 4">
            <a:extLst>
              <a:ext uri="{FF2B5EF4-FFF2-40B4-BE49-F238E27FC236}">
                <a16:creationId xmlns:a16="http://schemas.microsoft.com/office/drawing/2014/main" id="{09B41DE2-9A89-EB33-7BB2-41E482DEF71C}"/>
              </a:ext>
            </a:extLst>
          </p:cNvPr>
          <p:cNvSpPr txBox="1"/>
          <p:nvPr/>
        </p:nvSpPr>
        <p:spPr>
          <a:xfrm>
            <a:off x="616656" y="1107583"/>
            <a:ext cx="10817184" cy="523220"/>
          </a:xfrm>
          <a:prstGeom prst="rect">
            <a:avLst/>
          </a:prstGeom>
          <a:noFill/>
        </p:spPr>
        <p:txBody>
          <a:bodyPr wrap="square" rtlCol="0">
            <a:spAutoFit/>
          </a:bodyPr>
          <a:lstStyle/>
          <a:p>
            <a:r>
              <a:rPr lang="vi-VN" sz="2800">
                <a:latin typeface="+mj-lt"/>
              </a:rPr>
              <a:t>- Cực Bắc địa từ và cực Bắc địa lí không trùng nhau.</a:t>
            </a:r>
            <a:endParaRPr lang="en-US" sz="2800">
              <a:latin typeface="+mj-lt"/>
            </a:endParaRPr>
          </a:p>
        </p:txBody>
      </p:sp>
    </p:spTree>
    <p:extLst>
      <p:ext uri="{BB962C8B-B14F-4D97-AF65-F5344CB8AC3E}">
        <p14:creationId xmlns:p14="http://schemas.microsoft.com/office/powerpoint/2010/main" val="92194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0003" y="1"/>
            <a:ext cx="1068183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 SỬ DỤNG LA BÀN ĐỂ TÌM HƯỚNG ĐỊA LÍ</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156" y="968829"/>
            <a:ext cx="6080919" cy="6019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91" y="1901870"/>
            <a:ext cx="6080919" cy="4543425"/>
          </a:xfrm>
          <a:prstGeom prst="rect">
            <a:avLst/>
          </a:prstGeom>
        </p:spPr>
      </p:pic>
      <p:sp>
        <p:nvSpPr>
          <p:cNvPr id="6" name="Rectangle 5"/>
          <p:cNvSpPr/>
          <p:nvPr/>
        </p:nvSpPr>
        <p:spPr>
          <a:xfrm>
            <a:off x="975519" y="624996"/>
            <a:ext cx="5498888" cy="1446550"/>
          </a:xfrm>
          <a:prstGeom prst="rect">
            <a:avLst/>
          </a:prstGeom>
          <a:noFill/>
        </p:spPr>
        <p:txBody>
          <a:bodyPr wrap="square" lIns="91440" tIns="45720" rIns="91440" bIns="45720">
            <a:spAutoFit/>
          </a:bodyPr>
          <a:lstStyle/>
          <a:p>
            <a:pPr algn="ctr"/>
            <a:r>
              <a:rPr lang="en-US" sz="4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Hãy</a:t>
            </a:r>
            <a:r>
              <a:rPr lang="en-US" sz="4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nêu</a:t>
            </a:r>
            <a:r>
              <a:rPr lang="en-US" sz="4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4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biết</a:t>
            </a:r>
            <a:r>
              <a:rPr lang="en-US" sz="4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44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44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44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la </a:t>
            </a:r>
            <a:r>
              <a:rPr lang="en-US" sz="44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44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8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184" y="141450"/>
            <a:ext cx="1068183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 SỬ DỤNG LA BÀN ĐỂ TÌM HƯỚNG ĐỊA LÍ</a:t>
            </a:r>
          </a:p>
        </p:txBody>
      </p:sp>
      <p:sp>
        <p:nvSpPr>
          <p:cNvPr id="13" name="TextBox 12">
            <a:extLst>
              <a:ext uri="{FF2B5EF4-FFF2-40B4-BE49-F238E27FC236}">
                <a16:creationId xmlns:a16="http://schemas.microsoft.com/office/drawing/2014/main" id="{1885F914-A30F-6F6E-CA62-B0104F71E908}"/>
              </a:ext>
            </a:extLst>
          </p:cNvPr>
          <p:cNvSpPr txBox="1"/>
          <p:nvPr/>
        </p:nvSpPr>
        <p:spPr>
          <a:xfrm>
            <a:off x="529909" y="1516030"/>
            <a:ext cx="5664173" cy="403187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La </a:t>
            </a:r>
            <a:r>
              <a:rPr lang="en-US" sz="3200" b="1" dirty="0" err="1">
                <a:latin typeface="Times New Roman" panose="02020603050405020304" pitchFamily="18" charset="0"/>
                <a:cs typeface="Times New Roman" panose="02020603050405020304" pitchFamily="18" charset="0"/>
              </a:rPr>
              <a:t>bàn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endParaRPr lang="en-US" sz="3200" dirty="0">
              <a:latin typeface="Times New Roman" panose="02020603050405020304" pitchFamily="18" charset="0"/>
              <a:cs typeface="Times New Roman" panose="02020603050405020304" pitchFamily="18" charset="0"/>
            </a:endParaRPr>
          </a:p>
          <a:p>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p>
          <a:p>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ngầm</a:t>
            </a:r>
            <a:r>
              <a:rPr lang="en-US" sz="32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035" y="1367302"/>
            <a:ext cx="4860392" cy="4759179"/>
          </a:xfrm>
          <a:prstGeom prst="rect">
            <a:avLst/>
          </a:prstGeom>
        </p:spPr>
      </p:pic>
    </p:spTree>
    <p:extLst>
      <p:ext uri="{BB962C8B-B14F-4D97-AF65-F5344CB8AC3E}">
        <p14:creationId xmlns:p14="http://schemas.microsoft.com/office/powerpoint/2010/main" val="18980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3C7906-640D-66F2-AE18-90F8D5091145}"/>
              </a:ext>
            </a:extLst>
          </p:cNvPr>
          <p:cNvSpPr txBox="1"/>
          <p:nvPr/>
        </p:nvSpPr>
        <p:spPr>
          <a:xfrm>
            <a:off x="647184" y="141450"/>
            <a:ext cx="1068183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 SỬ DỤNG LA BÀN ĐỂ TÌM HƯỚNG ĐỊA LÍ</a:t>
            </a:r>
          </a:p>
        </p:txBody>
      </p:sp>
      <p:sp>
        <p:nvSpPr>
          <p:cNvPr id="5" name="Rectangle 4">
            <a:extLst>
              <a:ext uri="{FF2B5EF4-FFF2-40B4-BE49-F238E27FC236}">
                <a16:creationId xmlns:a16="http://schemas.microsoft.com/office/drawing/2014/main" id="{42BE947F-2C50-4551-DA37-94C6782AD1BB}"/>
              </a:ext>
            </a:extLst>
          </p:cNvPr>
          <p:cNvSpPr/>
          <p:nvPr/>
        </p:nvSpPr>
        <p:spPr>
          <a:xfrm>
            <a:off x="1063258" y="782527"/>
            <a:ext cx="5121013" cy="584775"/>
          </a:xfrm>
          <a:prstGeom prst="rect">
            <a:avLst/>
          </a:prstGeom>
          <a:noFill/>
        </p:spPr>
        <p:txBody>
          <a:bodyPr wrap="none" lIns="91440" tIns="45720" rIns="91440" bIns="45720">
            <a:spAutoFit/>
          </a:bodyP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Tìm</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hiểu</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cấu</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tạo</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của</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la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bàn</a:t>
            </a:r>
            <a:endPar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C62AED3-759D-8CB2-A8FC-6F913FB94BDB}"/>
              </a:ext>
            </a:extLst>
          </p:cNvPr>
          <p:cNvSpPr txBox="1"/>
          <p:nvPr/>
        </p:nvSpPr>
        <p:spPr>
          <a:xfrm>
            <a:off x="246464" y="5849960"/>
            <a:ext cx="6080919" cy="584775"/>
          </a:xfrm>
          <a:prstGeom prst="rect">
            <a:avLst/>
          </a:prstGeom>
          <a:noFill/>
        </p:spPr>
        <p:txBody>
          <a:bodyPr wrap="square">
            <a:spAutoFit/>
          </a:bodyPr>
          <a:lstStyle/>
          <a:p>
            <a:r>
              <a:rPr lang="en-US" sz="3200" spc="-10" dirty="0" err="1">
                <a:latin typeface="Times New Roman" panose="02020603050405020304" pitchFamily="18" charset="0"/>
                <a:cs typeface="Times New Roman" panose="02020603050405020304" pitchFamily="18" charset="0"/>
              </a:rPr>
              <a:t>Vỏ</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kim</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loại</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kèm</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mặt</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kính</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bảo</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vệ</a:t>
            </a:r>
            <a:endParaRPr lang="en-US" sz="3200" spc="-10" dirty="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1C046C2-B549-6273-A06F-6CE7A15FB254}"/>
                  </a:ext>
                </a:extLst>
              </p:cNvPr>
              <p:cNvSpPr txBox="1"/>
              <p:nvPr/>
            </p:nvSpPr>
            <p:spPr>
              <a:xfrm>
                <a:off x="904703" y="1707663"/>
                <a:ext cx="5294842" cy="584775"/>
              </a:xfrm>
              <a:prstGeom prst="rect">
                <a:avLst/>
              </a:prstGeom>
              <a:noFill/>
            </p:spPr>
            <p:txBody>
              <a:bodyPr wrap="square">
                <a:spAutoFit/>
              </a:bodyPr>
              <a:lstStyle/>
              <a:p>
                <a:r>
                  <a:rPr lang="en-US" sz="3200" spc="-10" dirty="0">
                    <a:effectLst/>
                    <a:latin typeface="Times New Roman" panose="02020603050405020304" pitchFamily="18" charset="0"/>
                    <a:cs typeface="Times New Roman" panose="02020603050405020304" pitchFamily="18" charset="0"/>
                  </a:rPr>
                  <a:t>Mặt </a:t>
                </a:r>
                <a:r>
                  <a:rPr lang="en-US" sz="3200" spc="-10" dirty="0" err="1">
                    <a:effectLst/>
                    <a:latin typeface="Times New Roman" panose="02020603050405020304" pitchFamily="18" charset="0"/>
                    <a:cs typeface="Times New Roman" panose="02020603050405020304" pitchFamily="18" charset="0"/>
                  </a:rPr>
                  <a:t>hình</a:t>
                </a:r>
                <a:r>
                  <a:rPr lang="en-US" sz="3200" spc="-10" dirty="0">
                    <a:effectLst/>
                    <a:latin typeface="Times New Roman" panose="02020603050405020304" pitchFamily="18" charset="0"/>
                    <a:cs typeface="Times New Roman" panose="02020603050405020304" pitchFamily="18" charset="0"/>
                  </a:rPr>
                  <a:t> </a:t>
                </a:r>
                <a:r>
                  <a:rPr lang="en-US" sz="3200" spc="-10" dirty="0" err="1">
                    <a:effectLst/>
                    <a:latin typeface="Times New Roman" panose="02020603050405020304" pitchFamily="18" charset="0"/>
                    <a:cs typeface="Times New Roman" panose="02020603050405020304" pitchFamily="18" charset="0"/>
                  </a:rPr>
                  <a:t>tròn</a:t>
                </a:r>
                <a:r>
                  <a:rPr lang="en-US" sz="3200" spc="-10" dirty="0">
                    <a:effectLst/>
                    <a:latin typeface="Times New Roman" panose="02020603050405020304" pitchFamily="18" charset="0"/>
                    <a:cs typeface="Times New Roman" panose="02020603050405020304" pitchFamily="18" charset="0"/>
                  </a:rPr>
                  <a:t> chia </a:t>
                </a:r>
                <a14:m>
                  <m:oMath xmlns:m="http://schemas.openxmlformats.org/officeDocument/2006/math">
                    <m:sSup>
                      <m:sSupPr>
                        <m:ctrlPr>
                          <a:rPr lang="vi-VN" sz="3200" i="1" spc="-10" smtClean="0">
                            <a:effectLst/>
                            <a:latin typeface="Cambria Math" panose="02040503050406030204" pitchFamily="18" charset="0"/>
                            <a:cs typeface="Times New Roman" panose="02020603050405020304" pitchFamily="18" charset="0"/>
                          </a:rPr>
                        </m:ctrlPr>
                      </m:sSupPr>
                      <m:e>
                        <m:r>
                          <a:rPr lang="en-US" sz="3200" b="0" i="1" spc="-10" smtClean="0">
                            <a:effectLst/>
                            <a:latin typeface="Cambria Math" panose="02040503050406030204" pitchFamily="18" charset="0"/>
                            <a:cs typeface="Times New Roman" panose="02020603050405020304" pitchFamily="18" charset="0"/>
                          </a:rPr>
                          <m:t>360</m:t>
                        </m:r>
                      </m:e>
                      <m:sup>
                        <m:r>
                          <a:rPr lang="en-US" sz="3200" b="0" i="1" spc="-10" smtClean="0">
                            <a:effectLst/>
                            <a:latin typeface="Cambria Math" panose="02040503050406030204" pitchFamily="18" charset="0"/>
                            <a:cs typeface="Times New Roman" panose="02020603050405020304" pitchFamily="18" charset="0"/>
                          </a:rPr>
                          <m:t>0</m:t>
                        </m:r>
                      </m:sup>
                    </m:sSup>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1C046C2-B549-6273-A06F-6CE7A15FB254}"/>
                  </a:ext>
                </a:extLst>
              </p:cNvPr>
              <p:cNvSpPr txBox="1">
                <a:spLocks noRot="1" noChangeAspect="1" noMove="1" noResize="1" noEditPoints="1" noAdjustHandles="1" noChangeArrowheads="1" noChangeShapeType="1" noTextEdit="1"/>
              </p:cNvSpPr>
              <p:nvPr/>
            </p:nvSpPr>
            <p:spPr>
              <a:xfrm>
                <a:off x="906946" y="1707662"/>
                <a:ext cx="5307973" cy="584775"/>
              </a:xfrm>
              <a:prstGeom prst="rect">
                <a:avLst/>
              </a:prstGeom>
              <a:blipFill>
                <a:blip r:embed="rId3"/>
                <a:stretch>
                  <a:fillRect l="-2985" t="-14583" b="-32292"/>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E8932FB7-0C7F-C2C0-DDEB-C8F9ADF4F605}"/>
              </a:ext>
            </a:extLst>
          </p:cNvPr>
          <p:cNvSpPr txBox="1"/>
          <p:nvPr/>
        </p:nvSpPr>
        <p:spPr>
          <a:xfrm>
            <a:off x="638463" y="2741610"/>
            <a:ext cx="4382544" cy="1077218"/>
          </a:xfrm>
          <a:prstGeom prst="rect">
            <a:avLst/>
          </a:prstGeom>
          <a:noFill/>
        </p:spPr>
        <p:txBody>
          <a:bodyPr wrap="square">
            <a:spAutoFit/>
          </a:bodyPr>
          <a:lstStyle/>
          <a:p>
            <a:r>
              <a:rPr lang="en-US" sz="3200" spc="-10" dirty="0">
                <a:effectLst/>
                <a:latin typeface="Times New Roman" panose="02020603050405020304" pitchFamily="18" charset="0"/>
                <a:cs typeface="Times New Roman" panose="02020603050405020304" pitchFamily="18" charset="0"/>
              </a:rPr>
              <a:t> Kim </a:t>
            </a:r>
            <a:r>
              <a:rPr lang="en-US" sz="3200" spc="-10" dirty="0" err="1">
                <a:effectLst/>
                <a:latin typeface="Times New Roman" panose="02020603050405020304" pitchFamily="18" charset="0"/>
                <a:cs typeface="Times New Roman" panose="02020603050405020304" pitchFamily="18" charset="0"/>
              </a:rPr>
              <a:t>nam</a:t>
            </a:r>
            <a:r>
              <a:rPr lang="en-US" sz="3200" spc="-10" dirty="0">
                <a:effectLst/>
                <a:latin typeface="Times New Roman" panose="02020603050405020304" pitchFamily="18" charset="0"/>
                <a:cs typeface="Times New Roman" panose="02020603050405020304" pitchFamily="18" charset="0"/>
              </a:rPr>
              <a:t> </a:t>
            </a:r>
            <a:r>
              <a:rPr lang="en-US" sz="3200" spc="-10" dirty="0" err="1">
                <a:effectLst/>
                <a:latin typeface="Times New Roman" panose="02020603050405020304" pitchFamily="18" charset="0"/>
                <a:cs typeface="Times New Roman" panose="02020603050405020304" pitchFamily="18" charset="0"/>
              </a:rPr>
              <a:t>châm</a:t>
            </a:r>
            <a:r>
              <a:rPr lang="en-US" sz="3200" spc="-10" dirty="0">
                <a:effectLst/>
                <a:latin typeface="Times New Roman" panose="02020603050405020304" pitchFamily="18" charset="0"/>
                <a:cs typeface="Times New Roman" panose="02020603050405020304" pitchFamily="18" charset="0"/>
              </a:rPr>
              <a:t> </a:t>
            </a:r>
            <a:r>
              <a:rPr lang="en-US" sz="3200" spc="-10" dirty="0" err="1">
                <a:effectLst/>
                <a:latin typeface="Times New Roman" panose="02020603050405020304" pitchFamily="18" charset="0"/>
                <a:cs typeface="Times New Roman" panose="02020603050405020304" pitchFamily="18" charset="0"/>
              </a:rPr>
              <a:t>có</a:t>
            </a:r>
            <a:r>
              <a:rPr lang="en-US" sz="3200" spc="-10" dirty="0">
                <a:effectLst/>
                <a:latin typeface="Times New Roman" panose="02020603050405020304" pitchFamily="18" charset="0"/>
                <a:cs typeface="Times New Roman" panose="02020603050405020304" pitchFamily="18" charset="0"/>
              </a:rPr>
              <a:t> </a:t>
            </a:r>
            <a:r>
              <a:rPr lang="en-US" sz="3200" spc="-10" dirty="0" err="1">
                <a:effectLst/>
                <a:latin typeface="Times New Roman" panose="02020603050405020304" pitchFamily="18" charset="0"/>
                <a:cs typeface="Times New Roman" panose="02020603050405020304" pitchFamily="18" charset="0"/>
              </a:rPr>
              <a:t>thể</a:t>
            </a:r>
            <a:r>
              <a:rPr lang="en-US" sz="3200" spc="-10" dirty="0">
                <a:effectLst/>
                <a:latin typeface="Times New Roman" panose="02020603050405020304" pitchFamily="18" charset="0"/>
                <a:cs typeface="Times New Roman" panose="02020603050405020304" pitchFamily="18" charset="0"/>
              </a:rPr>
              <a:t> quay </a:t>
            </a:r>
            <a:r>
              <a:rPr lang="en-US" sz="3200" spc="-10" dirty="0" err="1">
                <a:effectLst/>
                <a:latin typeface="Times New Roman" panose="02020603050405020304" pitchFamily="18" charset="0"/>
                <a:cs typeface="Times New Roman" panose="02020603050405020304" pitchFamily="18" charset="0"/>
              </a:rPr>
              <a:t>tự</a:t>
            </a:r>
            <a:r>
              <a:rPr lang="en-US" sz="3200" spc="-10" dirty="0">
                <a:effectLst/>
                <a:latin typeface="Times New Roman" panose="02020603050405020304" pitchFamily="18" charset="0"/>
                <a:cs typeface="Times New Roman" panose="02020603050405020304" pitchFamily="18" charset="0"/>
              </a:rPr>
              <a:t> do </a:t>
            </a:r>
            <a:r>
              <a:rPr lang="en-US" sz="3200" spc="-10" dirty="0" err="1">
                <a:effectLst/>
                <a:latin typeface="Times New Roman" panose="02020603050405020304" pitchFamily="18" charset="0"/>
                <a:cs typeface="Times New Roman" panose="02020603050405020304" pitchFamily="18" charset="0"/>
              </a:rPr>
              <a:t>trên</a:t>
            </a:r>
            <a:r>
              <a:rPr lang="en-US" sz="3200" spc="-10" dirty="0">
                <a:effectLst/>
                <a:latin typeface="Times New Roman" panose="02020603050405020304" pitchFamily="18" charset="0"/>
                <a:cs typeface="Times New Roman" panose="02020603050405020304" pitchFamily="18" charset="0"/>
              </a:rPr>
              <a:t> </a:t>
            </a:r>
            <a:r>
              <a:rPr lang="en-US" sz="3200" spc="-10" dirty="0" err="1">
                <a:effectLst/>
                <a:latin typeface="Times New Roman" panose="02020603050405020304" pitchFamily="18" charset="0"/>
                <a:cs typeface="Times New Roman" panose="02020603050405020304" pitchFamily="18" charset="0"/>
              </a:rPr>
              <a:t>trục</a:t>
            </a:r>
            <a:r>
              <a:rPr lang="en-US" sz="3200" spc="-10" dirty="0">
                <a:effectLst/>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303" y="1267098"/>
            <a:ext cx="5691520" cy="5342709"/>
          </a:xfrm>
          <a:prstGeom prst="rect">
            <a:avLst/>
          </a:prstGeom>
        </p:spPr>
      </p:pic>
      <p:cxnSp>
        <p:nvCxnSpPr>
          <p:cNvPr id="24" name="Straight Arrow Connector 23">
            <a:extLst>
              <a:ext uri="{FF2B5EF4-FFF2-40B4-BE49-F238E27FC236}">
                <a16:creationId xmlns:a16="http://schemas.microsoft.com/office/drawing/2014/main" id="{71614787-FB69-297E-2B01-51E8E2AEA47A}"/>
              </a:ext>
            </a:extLst>
          </p:cNvPr>
          <p:cNvCxnSpPr>
            <a:cxnSpLocks/>
          </p:cNvCxnSpPr>
          <p:nvPr/>
        </p:nvCxnSpPr>
        <p:spPr>
          <a:xfrm>
            <a:off x="5021007" y="2068453"/>
            <a:ext cx="2430065" cy="6675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610049-865E-3226-4E8E-02AF0143ABD9}"/>
              </a:ext>
            </a:extLst>
          </p:cNvPr>
          <p:cNvCxnSpPr>
            <a:cxnSpLocks/>
          </p:cNvCxnSpPr>
          <p:nvPr/>
        </p:nvCxnSpPr>
        <p:spPr>
          <a:xfrm flipV="1">
            <a:off x="4469476" y="3332566"/>
            <a:ext cx="4430843" cy="1066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6004BC8-888A-365A-C95F-CD7E0364DA18}"/>
              </a:ext>
            </a:extLst>
          </p:cNvPr>
          <p:cNvCxnSpPr>
            <a:cxnSpLocks/>
          </p:cNvCxnSpPr>
          <p:nvPr/>
        </p:nvCxnSpPr>
        <p:spPr>
          <a:xfrm flipV="1">
            <a:off x="5988100" y="5777949"/>
            <a:ext cx="2274019" cy="4791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610049-865E-3226-4E8E-02AF0143ABD9}"/>
              </a:ext>
            </a:extLst>
          </p:cNvPr>
          <p:cNvCxnSpPr>
            <a:cxnSpLocks/>
          </p:cNvCxnSpPr>
          <p:nvPr/>
        </p:nvCxnSpPr>
        <p:spPr>
          <a:xfrm flipV="1">
            <a:off x="4560690" y="4965561"/>
            <a:ext cx="3701429" cy="5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62AED3-759D-8CB2-A8FC-6F913FB94BDB}"/>
              </a:ext>
            </a:extLst>
          </p:cNvPr>
          <p:cNvSpPr txBox="1"/>
          <p:nvPr/>
        </p:nvSpPr>
        <p:spPr>
          <a:xfrm>
            <a:off x="1228369" y="4542007"/>
            <a:ext cx="3202731" cy="584775"/>
          </a:xfrm>
          <a:prstGeom prst="rect">
            <a:avLst/>
          </a:prstGeom>
          <a:noFill/>
        </p:spPr>
        <p:txBody>
          <a:bodyPr wrap="square">
            <a:spAutoFit/>
          </a:bodyPr>
          <a:lstStyle/>
          <a:p>
            <a:r>
              <a:rPr lang="en-US" sz="3200" spc="-10" dirty="0" err="1">
                <a:latin typeface="Times New Roman" panose="02020603050405020304" pitchFamily="18" charset="0"/>
                <a:cs typeface="Times New Roman" panose="02020603050405020304" pitchFamily="18" charset="0"/>
              </a:rPr>
              <a:t>Kí</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hiệu</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chỉ</a:t>
            </a:r>
            <a:r>
              <a:rPr lang="en-US" sz="3200" spc="-10" dirty="0">
                <a:latin typeface="Times New Roman" panose="02020603050405020304" pitchFamily="18" charset="0"/>
                <a:cs typeface="Times New Roman" panose="02020603050405020304" pitchFamily="18" charset="0"/>
              </a:rPr>
              <a:t> </a:t>
            </a:r>
            <a:r>
              <a:rPr lang="en-US" sz="3200" spc="-10" dirty="0" err="1">
                <a:latin typeface="Times New Roman" panose="02020603050405020304" pitchFamily="18" charset="0"/>
                <a:cs typeface="Times New Roman" panose="02020603050405020304" pitchFamily="18" charset="0"/>
              </a:rPr>
              <a:t>hướng</a:t>
            </a:r>
            <a:endParaRPr lang="en-US" sz="3200" spc="-1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8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9" grpId="0"/>
      <p:bldP spid="2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69D408-A41E-1BD8-A65F-BE73B7D4A035}"/>
              </a:ext>
            </a:extLst>
          </p:cNvPr>
          <p:cNvSpPr txBox="1"/>
          <p:nvPr/>
        </p:nvSpPr>
        <p:spPr>
          <a:xfrm>
            <a:off x="647184" y="141450"/>
            <a:ext cx="1068183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 SỬ DỤNG LA BÀN ĐỂ TÌM HƯỚNG ĐỊA LÍ</a:t>
            </a:r>
          </a:p>
        </p:txBody>
      </p:sp>
      <p:sp>
        <p:nvSpPr>
          <p:cNvPr id="5" name="Rectangle 4">
            <a:extLst>
              <a:ext uri="{FF2B5EF4-FFF2-40B4-BE49-F238E27FC236}">
                <a16:creationId xmlns:a16="http://schemas.microsoft.com/office/drawing/2014/main" id="{FBC775FB-1819-8F7C-6A9F-DF90F2C4F87F}"/>
              </a:ext>
            </a:extLst>
          </p:cNvPr>
          <p:cNvSpPr/>
          <p:nvPr/>
        </p:nvSpPr>
        <p:spPr>
          <a:xfrm>
            <a:off x="1063258" y="782527"/>
            <a:ext cx="5121013" cy="584775"/>
          </a:xfrm>
          <a:prstGeom prst="rect">
            <a:avLst/>
          </a:prstGeom>
          <a:noFill/>
        </p:spPr>
        <p:txBody>
          <a:bodyPr wrap="none" lIns="91440" tIns="45720" rIns="91440" bIns="45720">
            <a:spAutoFit/>
          </a:bodyP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Tìm</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hiểu</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cấu</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tạo</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của</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la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bàn</a:t>
            </a:r>
            <a:endPar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44FA2B-8936-4709-1C80-CC03412FF359}"/>
              </a:ext>
            </a:extLst>
          </p:cNvPr>
          <p:cNvGraphicFramePr>
            <a:graphicFrameLocks noGrp="1"/>
          </p:cNvGraphicFramePr>
          <p:nvPr>
            <p:extLst>
              <p:ext uri="{D42A27DB-BD31-4B8C-83A1-F6EECF244321}">
                <p14:modId xmlns:p14="http://schemas.microsoft.com/office/powerpoint/2010/main" val="2248364639"/>
              </p:ext>
            </p:extLst>
          </p:nvPr>
        </p:nvGraphicFramePr>
        <p:xfrm>
          <a:off x="224730" y="1616766"/>
          <a:ext cx="6147018" cy="4933663"/>
        </p:xfrm>
        <a:graphic>
          <a:graphicData uri="http://schemas.openxmlformats.org/drawingml/2006/table">
            <a:tbl>
              <a:tblPr firstRow="1" firstCol="1" lastRow="1" lastCol="1" bandRow="1" bandCol="1">
                <a:tableStyleId>{93296810-A885-4BE3-A3E7-6D5BEEA58F35}</a:tableStyleId>
              </a:tblPr>
              <a:tblGrid>
                <a:gridCol w="3073509">
                  <a:extLst>
                    <a:ext uri="{9D8B030D-6E8A-4147-A177-3AD203B41FA5}">
                      <a16:colId xmlns:a16="http://schemas.microsoft.com/office/drawing/2014/main" val="3168801158"/>
                    </a:ext>
                  </a:extLst>
                </a:gridCol>
                <a:gridCol w="3073509">
                  <a:extLst>
                    <a:ext uri="{9D8B030D-6E8A-4147-A177-3AD203B41FA5}">
                      <a16:colId xmlns:a16="http://schemas.microsoft.com/office/drawing/2014/main" val="397453710"/>
                    </a:ext>
                  </a:extLst>
                </a:gridCol>
              </a:tblGrid>
              <a:tr h="715617">
                <a:tc>
                  <a:txBody>
                    <a:bodyPr/>
                    <a:lstStyle/>
                    <a:p>
                      <a:pPr marL="565150" marR="554990" algn="ctr">
                        <a:spcBef>
                          <a:spcPts val="525"/>
                        </a:spcBef>
                        <a:spcAft>
                          <a:spcPts val="0"/>
                        </a:spcAft>
                      </a:pPr>
                      <a:r>
                        <a:rPr lang="en-US" sz="3200" spc="-10" dirty="0">
                          <a:solidFill>
                            <a:schemeClr val="tx1"/>
                          </a:solidFill>
                          <a:effectLst/>
                          <a:latin typeface="Times New Roman" panose="02020603050405020304" pitchFamily="18" charset="0"/>
                          <a:cs typeface="Times New Roman" panose="02020603050405020304" pitchFamily="18" charset="0"/>
                        </a:rPr>
                        <a:t>C</a:t>
                      </a:r>
                      <a:r>
                        <a:rPr lang="vi-VN" sz="3200" spc="-10" dirty="0">
                          <a:solidFill>
                            <a:schemeClr val="tx1"/>
                          </a:solidFill>
                          <a:effectLst/>
                          <a:latin typeface="+mj-lt"/>
                        </a:rPr>
                        <a:t>ác</a:t>
                      </a:r>
                      <a:r>
                        <a:rPr lang="vi-VN" sz="3200" spc="-50" dirty="0">
                          <a:solidFill>
                            <a:schemeClr val="tx1"/>
                          </a:solidFill>
                          <a:effectLst/>
                          <a:latin typeface="+mj-lt"/>
                        </a:rPr>
                        <a:t> </a:t>
                      </a:r>
                      <a:r>
                        <a:rPr lang="vi-VN" sz="3200" spc="-10" dirty="0">
                          <a:solidFill>
                            <a:schemeClr val="tx1"/>
                          </a:solidFill>
                          <a:effectLst/>
                          <a:latin typeface="+mj-lt"/>
                        </a:rPr>
                        <a:t>kí</a:t>
                      </a:r>
                      <a:r>
                        <a:rPr lang="vi-VN" sz="3200" spc="-45" dirty="0">
                          <a:solidFill>
                            <a:schemeClr val="tx1"/>
                          </a:solidFill>
                          <a:effectLst/>
                          <a:latin typeface="+mj-lt"/>
                        </a:rPr>
                        <a:t> </a:t>
                      </a:r>
                      <a:r>
                        <a:rPr lang="vi-VN" sz="3200" spc="-10" dirty="0">
                          <a:solidFill>
                            <a:schemeClr val="tx1"/>
                          </a:solidFill>
                          <a:effectLst/>
                          <a:latin typeface="+mj-lt"/>
                        </a:rPr>
                        <a:t>hiệu</a:t>
                      </a:r>
                      <a:r>
                        <a:rPr lang="vi-VN" sz="3200" spc="-50" dirty="0">
                          <a:solidFill>
                            <a:schemeClr val="tx1"/>
                          </a:solidFill>
                          <a:effectLst/>
                          <a:latin typeface="+mj-lt"/>
                        </a:rPr>
                        <a:t> </a:t>
                      </a:r>
                      <a:r>
                        <a:rPr lang="vi-VN" sz="3200" spc="-10" dirty="0">
                          <a:solidFill>
                            <a:schemeClr val="tx1"/>
                          </a:solidFill>
                          <a:effectLst/>
                          <a:latin typeface="+mj-lt"/>
                        </a:rPr>
                        <a:t>trên</a:t>
                      </a:r>
                      <a:r>
                        <a:rPr lang="vi-VN" sz="3200" spc="-45" dirty="0">
                          <a:solidFill>
                            <a:schemeClr val="tx1"/>
                          </a:solidFill>
                          <a:effectLst/>
                          <a:latin typeface="+mj-lt"/>
                        </a:rPr>
                        <a:t> </a:t>
                      </a:r>
                      <a:r>
                        <a:rPr lang="vi-VN" sz="3200" spc="-10" dirty="0">
                          <a:solidFill>
                            <a:schemeClr val="tx1"/>
                          </a:solidFill>
                          <a:effectLst/>
                          <a:latin typeface="+mj-lt"/>
                        </a:rPr>
                        <a:t>la</a:t>
                      </a:r>
                      <a:r>
                        <a:rPr lang="vi-VN" sz="3200" spc="-50" dirty="0">
                          <a:solidFill>
                            <a:schemeClr val="tx1"/>
                          </a:solidFill>
                          <a:effectLst/>
                          <a:latin typeface="+mj-lt"/>
                        </a:rPr>
                        <a:t> </a:t>
                      </a:r>
                      <a:r>
                        <a:rPr lang="vi-VN" sz="3200" spc="-25" dirty="0">
                          <a:solidFill>
                            <a:schemeClr val="tx1"/>
                          </a:solidFill>
                          <a:effectLst/>
                          <a:latin typeface="+mj-lt"/>
                        </a:rPr>
                        <a:t>bàn</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5150" marR="554990" algn="ctr">
                        <a:spcBef>
                          <a:spcPts val="525"/>
                        </a:spcBef>
                        <a:spcAft>
                          <a:spcPts val="0"/>
                        </a:spcAft>
                      </a:pPr>
                      <a:r>
                        <a:rPr lang="vi-VN" sz="3200" spc="-20" dirty="0">
                          <a:solidFill>
                            <a:schemeClr val="tx1"/>
                          </a:solidFill>
                          <a:effectLst/>
                          <a:latin typeface="+mj-lt"/>
                        </a:rPr>
                        <a:t>Hướng</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986204008"/>
                  </a:ext>
                </a:extLst>
              </a:tr>
              <a:tr h="488883">
                <a:tc>
                  <a:txBody>
                    <a:bodyPr/>
                    <a:lstStyle/>
                    <a:p>
                      <a:pPr marL="6350" marR="0" algn="ctr">
                        <a:spcBef>
                          <a:spcPts val="525"/>
                        </a:spcBef>
                        <a:spcAft>
                          <a:spcPts val="0"/>
                        </a:spcAft>
                      </a:pPr>
                      <a:r>
                        <a:rPr lang="vi-VN" sz="3200" dirty="0">
                          <a:solidFill>
                            <a:schemeClr val="tx1"/>
                          </a:solidFill>
                          <a:effectLst/>
                          <a:latin typeface="+mj-lt"/>
                        </a:rPr>
                        <a:t>N</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3245" marR="554990" algn="ctr">
                        <a:spcBef>
                          <a:spcPts val="470"/>
                        </a:spcBef>
                        <a:spcAft>
                          <a:spcPts val="0"/>
                        </a:spcAft>
                      </a:pPr>
                      <a:r>
                        <a:rPr lang="vi-VN" sz="3200" spc="-25">
                          <a:solidFill>
                            <a:schemeClr val="tx1"/>
                          </a:solidFill>
                          <a:effectLst/>
                          <a:latin typeface="+mj-lt"/>
                        </a:rPr>
                        <a:t>Bắc</a:t>
                      </a:r>
                      <a:endParaRPr lang="en-US" sz="32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237550139"/>
                  </a:ext>
                </a:extLst>
              </a:tr>
              <a:tr h="518283">
                <a:tc>
                  <a:txBody>
                    <a:bodyPr/>
                    <a:lstStyle/>
                    <a:p>
                      <a:pPr marL="561340" marR="554990" algn="ctr">
                        <a:spcBef>
                          <a:spcPts val="525"/>
                        </a:spcBef>
                        <a:spcAft>
                          <a:spcPts val="0"/>
                        </a:spcAft>
                      </a:pPr>
                      <a:r>
                        <a:rPr lang="vi-VN" sz="3200" spc="-25" dirty="0">
                          <a:solidFill>
                            <a:schemeClr val="tx1"/>
                          </a:solidFill>
                          <a:effectLst/>
                          <a:latin typeface="+mj-lt"/>
                        </a:rPr>
                        <a:t>NE</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3245" marR="554990" algn="ctr">
                        <a:spcBef>
                          <a:spcPts val="470"/>
                        </a:spcBef>
                        <a:spcAft>
                          <a:spcPts val="0"/>
                        </a:spcAft>
                      </a:pPr>
                      <a:r>
                        <a:rPr lang="vi-VN" sz="3200">
                          <a:solidFill>
                            <a:schemeClr val="tx1"/>
                          </a:solidFill>
                          <a:effectLst/>
                          <a:latin typeface="+mj-lt"/>
                        </a:rPr>
                        <a:t>Đông</a:t>
                      </a:r>
                      <a:r>
                        <a:rPr lang="vi-VN" sz="3200" spc="-5">
                          <a:solidFill>
                            <a:schemeClr val="tx1"/>
                          </a:solidFill>
                          <a:effectLst/>
                          <a:latin typeface="+mj-lt"/>
                        </a:rPr>
                        <a:t> </a:t>
                      </a:r>
                      <a:r>
                        <a:rPr lang="vi-VN" sz="3200" spc="-25">
                          <a:solidFill>
                            <a:schemeClr val="tx1"/>
                          </a:solidFill>
                          <a:effectLst/>
                          <a:latin typeface="+mj-lt"/>
                        </a:rPr>
                        <a:t>Bắc</a:t>
                      </a:r>
                      <a:endParaRPr lang="en-US" sz="32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93574413"/>
                  </a:ext>
                </a:extLst>
              </a:tr>
              <a:tr h="488883">
                <a:tc>
                  <a:txBody>
                    <a:bodyPr/>
                    <a:lstStyle/>
                    <a:p>
                      <a:pPr marL="6350" marR="0" algn="ctr">
                        <a:spcBef>
                          <a:spcPts val="525"/>
                        </a:spcBef>
                        <a:spcAft>
                          <a:spcPts val="0"/>
                        </a:spcAft>
                      </a:pPr>
                      <a:r>
                        <a:rPr lang="vi-VN" sz="3200" dirty="0">
                          <a:solidFill>
                            <a:schemeClr val="tx1"/>
                          </a:solidFill>
                          <a:effectLst/>
                          <a:latin typeface="+mj-lt"/>
                        </a:rPr>
                        <a:t>E</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1340" marR="554990" algn="ctr">
                        <a:spcBef>
                          <a:spcPts val="470"/>
                        </a:spcBef>
                        <a:spcAft>
                          <a:spcPts val="0"/>
                        </a:spcAft>
                      </a:pPr>
                      <a:r>
                        <a:rPr lang="vi-VN" sz="3200" spc="-20">
                          <a:solidFill>
                            <a:schemeClr val="tx1"/>
                          </a:solidFill>
                          <a:effectLst/>
                          <a:latin typeface="+mj-lt"/>
                        </a:rPr>
                        <a:t>Đông</a:t>
                      </a:r>
                      <a:endParaRPr lang="en-US" sz="32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235896723"/>
                  </a:ext>
                </a:extLst>
              </a:tr>
              <a:tr h="465273">
                <a:tc>
                  <a:txBody>
                    <a:bodyPr/>
                    <a:lstStyle/>
                    <a:p>
                      <a:pPr marL="561340" marR="554990" algn="ctr">
                        <a:spcBef>
                          <a:spcPts val="520"/>
                        </a:spcBef>
                        <a:spcAft>
                          <a:spcPts val="0"/>
                        </a:spcAft>
                      </a:pPr>
                      <a:r>
                        <a:rPr lang="vi-VN" sz="3200" spc="-25" dirty="0">
                          <a:solidFill>
                            <a:schemeClr val="tx1"/>
                          </a:solidFill>
                          <a:effectLst/>
                          <a:latin typeface="+mj-lt"/>
                        </a:rPr>
                        <a:t>ES</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1340" marR="554990" algn="ctr">
                        <a:spcBef>
                          <a:spcPts val="470"/>
                        </a:spcBef>
                        <a:spcAft>
                          <a:spcPts val="0"/>
                        </a:spcAft>
                      </a:pPr>
                      <a:r>
                        <a:rPr lang="vi-VN" sz="3200">
                          <a:solidFill>
                            <a:schemeClr val="tx1"/>
                          </a:solidFill>
                          <a:effectLst/>
                          <a:latin typeface="+mj-lt"/>
                        </a:rPr>
                        <a:t>Đông</a:t>
                      </a:r>
                      <a:r>
                        <a:rPr lang="vi-VN" sz="3200" spc="-5">
                          <a:solidFill>
                            <a:schemeClr val="tx1"/>
                          </a:solidFill>
                          <a:effectLst/>
                          <a:latin typeface="+mj-lt"/>
                        </a:rPr>
                        <a:t> </a:t>
                      </a:r>
                      <a:r>
                        <a:rPr lang="vi-VN" sz="3200" spc="-25">
                          <a:solidFill>
                            <a:schemeClr val="tx1"/>
                          </a:solidFill>
                          <a:effectLst/>
                          <a:latin typeface="+mj-lt"/>
                        </a:rPr>
                        <a:t>Nam</a:t>
                      </a:r>
                      <a:endParaRPr lang="en-US" sz="32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385508781"/>
                  </a:ext>
                </a:extLst>
              </a:tr>
              <a:tr h="488883">
                <a:tc>
                  <a:txBody>
                    <a:bodyPr/>
                    <a:lstStyle/>
                    <a:p>
                      <a:pPr marL="6350" marR="0" algn="ctr">
                        <a:spcBef>
                          <a:spcPts val="520"/>
                        </a:spcBef>
                        <a:spcAft>
                          <a:spcPts val="0"/>
                        </a:spcAft>
                      </a:pPr>
                      <a:r>
                        <a:rPr lang="vi-VN" sz="3200" dirty="0">
                          <a:solidFill>
                            <a:schemeClr val="tx1"/>
                          </a:solidFill>
                          <a:effectLst/>
                          <a:latin typeface="+mj-lt"/>
                        </a:rPr>
                        <a:t>S</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0705" marR="554990" algn="ctr">
                        <a:spcBef>
                          <a:spcPts val="520"/>
                        </a:spcBef>
                        <a:spcAft>
                          <a:spcPts val="0"/>
                        </a:spcAft>
                      </a:pPr>
                      <a:r>
                        <a:rPr lang="vi-VN" sz="3200" spc="-25" dirty="0">
                          <a:solidFill>
                            <a:schemeClr val="tx1"/>
                          </a:solidFill>
                          <a:effectLst/>
                          <a:latin typeface="+mj-lt"/>
                        </a:rPr>
                        <a:t>Nam</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839905059"/>
                  </a:ext>
                </a:extLst>
              </a:tr>
              <a:tr h="509128">
                <a:tc>
                  <a:txBody>
                    <a:bodyPr/>
                    <a:lstStyle/>
                    <a:p>
                      <a:pPr marL="561340" marR="554990" algn="ctr">
                        <a:spcBef>
                          <a:spcPts val="520"/>
                        </a:spcBef>
                        <a:spcAft>
                          <a:spcPts val="0"/>
                        </a:spcAft>
                      </a:pPr>
                      <a:r>
                        <a:rPr lang="vi-VN" sz="3200" spc="-25" dirty="0">
                          <a:solidFill>
                            <a:schemeClr val="tx1"/>
                          </a:solidFill>
                          <a:effectLst/>
                          <a:latin typeface="+mj-lt"/>
                        </a:rPr>
                        <a:t>SW</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1340" marR="554990" algn="ctr">
                        <a:spcBef>
                          <a:spcPts val="520"/>
                        </a:spcBef>
                        <a:spcAft>
                          <a:spcPts val="0"/>
                        </a:spcAft>
                      </a:pPr>
                      <a:r>
                        <a:rPr lang="vi-VN" sz="3200" spc="-10" dirty="0">
                          <a:solidFill>
                            <a:schemeClr val="tx1"/>
                          </a:solidFill>
                          <a:effectLst/>
                          <a:latin typeface="+mj-lt"/>
                        </a:rPr>
                        <a:t>Tây</a:t>
                      </a:r>
                      <a:r>
                        <a:rPr lang="vi-VN" sz="3200" spc="-25" dirty="0">
                          <a:solidFill>
                            <a:schemeClr val="tx1"/>
                          </a:solidFill>
                          <a:effectLst/>
                          <a:latin typeface="+mj-lt"/>
                        </a:rPr>
                        <a:t> Nam</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68336611"/>
                  </a:ext>
                </a:extLst>
              </a:tr>
              <a:tr h="488883">
                <a:tc>
                  <a:txBody>
                    <a:bodyPr/>
                    <a:lstStyle/>
                    <a:p>
                      <a:pPr marL="6350" marR="0" algn="ctr">
                        <a:spcBef>
                          <a:spcPts val="520"/>
                        </a:spcBef>
                        <a:spcAft>
                          <a:spcPts val="0"/>
                        </a:spcAft>
                      </a:pPr>
                      <a:r>
                        <a:rPr lang="vi-VN" sz="3200">
                          <a:solidFill>
                            <a:schemeClr val="tx1"/>
                          </a:solidFill>
                          <a:effectLst/>
                          <a:latin typeface="+mj-lt"/>
                        </a:rPr>
                        <a:t>W</a:t>
                      </a:r>
                      <a:endParaRPr lang="en-US" sz="32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1340" marR="554990" algn="ctr">
                        <a:spcBef>
                          <a:spcPts val="520"/>
                        </a:spcBef>
                        <a:spcAft>
                          <a:spcPts val="0"/>
                        </a:spcAft>
                      </a:pPr>
                      <a:r>
                        <a:rPr lang="vi-VN" sz="3200" spc="-25" dirty="0">
                          <a:solidFill>
                            <a:schemeClr val="tx1"/>
                          </a:solidFill>
                          <a:effectLst/>
                          <a:latin typeface="+mj-lt"/>
                        </a:rPr>
                        <a:t>Tây</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783332627"/>
                  </a:ext>
                </a:extLst>
              </a:tr>
              <a:tr h="359256">
                <a:tc>
                  <a:txBody>
                    <a:bodyPr/>
                    <a:lstStyle/>
                    <a:p>
                      <a:pPr marL="561340" marR="554990" algn="ctr">
                        <a:spcBef>
                          <a:spcPts val="520"/>
                        </a:spcBef>
                        <a:spcAft>
                          <a:spcPts val="0"/>
                        </a:spcAft>
                      </a:pPr>
                      <a:r>
                        <a:rPr lang="vi-VN" sz="3200" spc="-25" dirty="0">
                          <a:solidFill>
                            <a:schemeClr val="tx1"/>
                          </a:solidFill>
                          <a:effectLst/>
                          <a:latin typeface="+mj-lt"/>
                        </a:rPr>
                        <a:t>WN</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marL="562610" marR="554990" algn="ctr">
                        <a:spcBef>
                          <a:spcPts val="470"/>
                        </a:spcBef>
                        <a:spcAft>
                          <a:spcPts val="0"/>
                        </a:spcAft>
                      </a:pPr>
                      <a:r>
                        <a:rPr lang="vi-VN" sz="3200" spc="-10" dirty="0">
                          <a:solidFill>
                            <a:schemeClr val="tx1"/>
                          </a:solidFill>
                          <a:effectLst/>
                          <a:latin typeface="+mj-lt"/>
                        </a:rPr>
                        <a:t>Tây</a:t>
                      </a:r>
                      <a:r>
                        <a:rPr lang="vi-VN" sz="3200" spc="-25" dirty="0">
                          <a:solidFill>
                            <a:schemeClr val="tx1"/>
                          </a:solidFill>
                          <a:effectLst/>
                          <a:latin typeface="+mj-lt"/>
                        </a:rPr>
                        <a:t> Bắc</a:t>
                      </a:r>
                      <a:endParaRPr lang="en-US" sz="3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552563775"/>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301" y="1367302"/>
            <a:ext cx="5633538" cy="5183127"/>
          </a:xfrm>
          <a:prstGeom prst="rect">
            <a:avLst/>
          </a:prstGeom>
        </p:spPr>
      </p:pic>
    </p:spTree>
    <p:extLst>
      <p:ext uri="{BB962C8B-B14F-4D97-AF65-F5344CB8AC3E}">
        <p14:creationId xmlns:p14="http://schemas.microsoft.com/office/powerpoint/2010/main" val="3884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184" y="141450"/>
            <a:ext cx="1068183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 SỬ DỤNG LA BÀN ĐỂ TÌM HƯỚNG ĐỊA LÍ</a:t>
            </a:r>
          </a:p>
        </p:txBody>
      </p:sp>
      <p:sp>
        <p:nvSpPr>
          <p:cNvPr id="8" name="Rectangle 7">
            <a:extLst>
              <a:ext uri="{FF2B5EF4-FFF2-40B4-BE49-F238E27FC236}">
                <a16:creationId xmlns:a16="http://schemas.microsoft.com/office/drawing/2014/main" id="{63CE3265-94EE-76DB-A76F-FEAEBF9EAC3C}"/>
              </a:ext>
            </a:extLst>
          </p:cNvPr>
          <p:cNvSpPr/>
          <p:nvPr/>
        </p:nvSpPr>
        <p:spPr>
          <a:xfrm>
            <a:off x="647184" y="843935"/>
            <a:ext cx="7368684" cy="584775"/>
          </a:xfrm>
          <a:prstGeom prst="rect">
            <a:avLst/>
          </a:prstGeom>
          <a:noFill/>
        </p:spPr>
        <p:txBody>
          <a:bodyPr wrap="none" lIns="91440" tIns="45720" rIns="91440" bIns="45720">
            <a:spAutoFit/>
          </a:bodyP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Xác</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định</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hướng</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địa</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lí</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của</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một</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đối</a:t>
            </a:r>
            <a:r>
              <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rPr>
              <a:t>tượng</a:t>
            </a:r>
            <a:endParaRPr lang="en-US" sz="3200" b="1" dirty="0">
              <a:ln w="10541" cmpd="sng">
                <a:solidFill>
                  <a:schemeClr val="accent1">
                    <a:shade val="88000"/>
                    <a:satMod val="110000"/>
                  </a:schemeClr>
                </a:solidFill>
                <a:prstDash val="solid"/>
              </a:ln>
              <a:solidFill>
                <a:schemeClr val="tx2"/>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AF54520C-751F-CC3E-91BB-AEE258F47839}"/>
              </a:ext>
            </a:extLst>
          </p:cNvPr>
          <p:cNvSpPr>
            <a:spLocks noChangeArrowheads="1"/>
          </p:cNvSpPr>
          <p:nvPr/>
        </p:nvSpPr>
        <p:spPr bwMode="auto">
          <a:xfrm>
            <a:off x="647183" y="4784430"/>
            <a:ext cx="2257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9163" algn="l"/>
              </a:tabLst>
              <a:defRPr>
                <a:solidFill>
                  <a:schemeClr val="tx1"/>
                </a:solidFill>
                <a:latin typeface="Arial" panose="020B0604020202020204" pitchFamily="34" charset="0"/>
              </a:defRPr>
            </a:lvl1pPr>
            <a:lvl2pPr eaLnBrk="0" fontAlgn="base" hangingPunct="0">
              <a:spcBef>
                <a:spcPct val="0"/>
              </a:spcBef>
              <a:spcAft>
                <a:spcPct val="0"/>
              </a:spcAft>
              <a:tabLst>
                <a:tab pos="919163" algn="l"/>
              </a:tabLst>
              <a:defRPr>
                <a:solidFill>
                  <a:schemeClr val="tx1"/>
                </a:solidFill>
                <a:latin typeface="Arial" panose="020B0604020202020204" pitchFamily="34" charset="0"/>
              </a:defRPr>
            </a:lvl2pPr>
            <a:lvl3pPr eaLnBrk="0" fontAlgn="base" hangingPunct="0">
              <a:spcBef>
                <a:spcPct val="0"/>
              </a:spcBef>
              <a:spcAft>
                <a:spcPct val="0"/>
              </a:spcAft>
              <a:tabLst>
                <a:tab pos="919163" algn="l"/>
              </a:tabLst>
              <a:defRPr>
                <a:solidFill>
                  <a:schemeClr val="tx1"/>
                </a:solidFill>
                <a:latin typeface="Arial" panose="020B0604020202020204" pitchFamily="34" charset="0"/>
              </a:defRPr>
            </a:lvl3pPr>
            <a:lvl4pPr eaLnBrk="0" fontAlgn="base" hangingPunct="0">
              <a:spcBef>
                <a:spcPct val="0"/>
              </a:spcBef>
              <a:spcAft>
                <a:spcPct val="0"/>
              </a:spcAft>
              <a:tabLst>
                <a:tab pos="919163" algn="l"/>
              </a:tabLst>
              <a:defRPr>
                <a:solidFill>
                  <a:schemeClr val="tx1"/>
                </a:solidFill>
                <a:latin typeface="Arial" panose="020B0604020202020204" pitchFamily="34" charset="0"/>
              </a:defRPr>
            </a:lvl4pPr>
            <a:lvl5pPr eaLnBrk="0" fontAlgn="base" hangingPunct="0">
              <a:spcBef>
                <a:spcPct val="0"/>
              </a:spcBef>
              <a:spcAft>
                <a:spcPct val="0"/>
              </a:spcAft>
              <a:tabLst>
                <a:tab pos="919163" algn="l"/>
              </a:tabLst>
              <a:defRPr>
                <a:solidFill>
                  <a:schemeClr val="tx1"/>
                </a:solidFill>
                <a:latin typeface="Arial" panose="020B0604020202020204" pitchFamily="34" charset="0"/>
              </a:defRPr>
            </a:lvl5pPr>
            <a:lvl6pPr eaLnBrk="0" fontAlgn="base" hangingPunct="0">
              <a:spcBef>
                <a:spcPct val="0"/>
              </a:spcBef>
              <a:spcAft>
                <a:spcPct val="0"/>
              </a:spcAft>
              <a:tabLst>
                <a:tab pos="919163" algn="l"/>
              </a:tabLst>
              <a:defRPr>
                <a:solidFill>
                  <a:schemeClr val="tx1"/>
                </a:solidFill>
                <a:latin typeface="Arial" panose="020B0604020202020204" pitchFamily="34" charset="0"/>
              </a:defRPr>
            </a:lvl6pPr>
            <a:lvl7pPr eaLnBrk="0" fontAlgn="base" hangingPunct="0">
              <a:spcBef>
                <a:spcPct val="0"/>
              </a:spcBef>
              <a:spcAft>
                <a:spcPct val="0"/>
              </a:spcAft>
              <a:tabLst>
                <a:tab pos="919163" algn="l"/>
              </a:tabLst>
              <a:defRPr>
                <a:solidFill>
                  <a:schemeClr val="tx1"/>
                </a:solidFill>
                <a:latin typeface="Arial" panose="020B0604020202020204" pitchFamily="34" charset="0"/>
              </a:defRPr>
            </a:lvl7pPr>
            <a:lvl8pPr eaLnBrk="0" fontAlgn="base" hangingPunct="0">
              <a:spcBef>
                <a:spcPct val="0"/>
              </a:spcBef>
              <a:spcAft>
                <a:spcPct val="0"/>
              </a:spcAft>
              <a:tabLst>
                <a:tab pos="919163" algn="l"/>
              </a:tabLst>
              <a:defRPr>
                <a:solidFill>
                  <a:schemeClr val="tx1"/>
                </a:solidFill>
                <a:latin typeface="Arial" panose="020B0604020202020204" pitchFamily="34" charset="0"/>
              </a:defRPr>
            </a:lvl8pPr>
            <a:lvl9pPr eaLnBrk="0" fontAlgn="base" hangingPunct="0">
              <a:spcBef>
                <a:spcPct val="0"/>
              </a:spcBef>
              <a:spcAft>
                <a:spcPct val="0"/>
              </a:spcAft>
              <a:tabLst>
                <a:tab pos="9191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9163" algn="l"/>
              </a:tabLst>
            </a:pPr>
            <a:endParaRPr kumimoji="0" lang="vi-VN" altLang="en-US" sz="13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9163" algn="l"/>
              </a:tabLst>
            </a:pPr>
            <a:r>
              <a:rPr kumimoji="0" lang="vi-VN" altLang="en-US" sz="13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rPr>
              <a:t>.</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DC3DE6F-4AC4-EE95-469A-D479D54B33F1}"/>
              </a:ext>
            </a:extLst>
          </p:cNvPr>
          <p:cNvSpPr txBox="1"/>
          <p:nvPr/>
        </p:nvSpPr>
        <p:spPr>
          <a:xfrm>
            <a:off x="164675" y="1428710"/>
            <a:ext cx="11888576" cy="4524315"/>
          </a:xfrm>
          <a:prstGeom prst="rect">
            <a:avLst/>
          </a:prstGeom>
          <a:noFill/>
        </p:spPr>
        <p:txBody>
          <a:bodyPr wrap="square" rtlCol="0">
            <a:spAutoFit/>
          </a:bodyPr>
          <a:lstStyle/>
          <a:p>
            <a:pPr marL="914400" marR="0" lvl="1" indent="-4572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Ø"/>
              <a:tabLst>
                <a:tab pos="930275" algn="l"/>
              </a:tabLst>
            </a:pP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Xác định các cực Nam (S) và cực Bắc (N) của kim la bàn. Các cực này thường có kí hiệu hoặc màu khác nhau để phân biệt.</a:t>
            </a:r>
            <a:endParaRPr kumimoji="0" lang="en-US" altLang="en-US" sz="3200" b="0" i="0" u="none" strike="noStrike" cap="none" normalizeH="0" baseline="0" dirty="0">
              <a:ln>
                <a:noFill/>
              </a:ln>
              <a:solidFill>
                <a:schemeClr val="tx1"/>
              </a:solidFill>
              <a:effectLst/>
              <a:latin typeface="+mj-lt"/>
            </a:endParaRPr>
          </a:p>
          <a:p>
            <a:pPr marL="914400" marR="0" lvl="1" indent="-4572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Ø"/>
              <a:tabLst>
                <a:tab pos="930275" algn="l"/>
              </a:tabLst>
            </a:pP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Chọn một đối tượng mà ta cần xác định hướng địa lí (cửa lớp học, cổng trường, …)</a:t>
            </a:r>
            <a:endParaRPr lang="en-US" altLang="en-US" sz="3200" dirty="0">
              <a:latin typeface="+mj-lt"/>
            </a:endParaRPr>
          </a:p>
          <a:p>
            <a:pPr marL="914400" marR="0" lvl="1" indent="-4572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Ø"/>
              <a:tabLst>
                <a:tab pos="930275" algn="l"/>
              </a:tabLst>
            </a:pP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Đặt la bàn trên mặt phẳng nằm ngang. Chờ cho kim la bàn đứng yên, xoay la bàn sao cho vạch 0 trùng với cực Bắc của kim nam châm.</a:t>
            </a:r>
            <a:endParaRPr kumimoji="0" lang="en-US" altLang="en-US" sz="3200" b="0" i="0" u="none" strike="noStrike" cap="none" normalizeH="0" baseline="0" dirty="0">
              <a:ln>
                <a:noFill/>
              </a:ln>
              <a:solidFill>
                <a:schemeClr val="tx1"/>
              </a:solidFill>
              <a:effectLst/>
              <a:latin typeface="+mj-lt"/>
            </a:endParaRPr>
          </a:p>
          <a:p>
            <a:pPr marL="914400" marR="0" lvl="1" indent="-4572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Ø"/>
              <a:tabLst>
                <a:tab pos="919163" algn="l"/>
              </a:tabLst>
            </a:pP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Đọc giá trị của góc hợp bởi hướng đối tượng cần xác định và hướng Bắc trên la bàn</a:t>
            </a:r>
            <a:endParaRPr kumimoji="0" lang="en-US" altLang="en-US" sz="3200" b="0" i="0" u="none" strike="noStrike" cap="none" normalizeH="0" baseline="0" dirty="0">
              <a:ln>
                <a:noFill/>
              </a:ln>
              <a:solidFill>
                <a:schemeClr val="tx1"/>
              </a:solidFill>
              <a:effectLst/>
              <a:latin typeface="+mj-lt"/>
              <a:ea typeface="Times New Roman" panose="02020603050405020304" pitchFamily="18" charset="0"/>
            </a:endParaRPr>
          </a:p>
        </p:txBody>
      </p:sp>
    </p:spTree>
    <p:extLst>
      <p:ext uri="{BB962C8B-B14F-4D97-AF65-F5344CB8AC3E}">
        <p14:creationId xmlns:p14="http://schemas.microsoft.com/office/powerpoint/2010/main" val="13497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1392" y="-49894"/>
            <a:ext cx="345946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61838"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8273" y="3584278"/>
            <a:ext cx="1084529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1491" y="3352800"/>
            <a:ext cx="9795410" cy="2164695"/>
          </a:xfrm>
          <a:prstGeom prst="rect">
            <a:avLst/>
          </a:prstGeom>
          <a:noFill/>
        </p:spPr>
        <p:txBody>
          <a:bodyPr wrap="square" rtlCol="0">
            <a:spAutoFit/>
          </a:bodyPr>
          <a:lstStyle/>
          <a:p>
            <a:pPr algn="ctr">
              <a:lnSpc>
                <a:spcPct val="150000"/>
              </a:lnSpc>
              <a:spcAft>
                <a:spcPts val="800"/>
              </a:spcAft>
            </a:pP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Câu</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hỏi</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số</a:t>
            </a:r>
            <a:r>
              <a:rPr kumimoji="0" lang="en-US" sz="3200" b="1" i="0" u="sng" strike="noStrike" kern="1200" cap="none" spc="0" normalizeH="0" noProof="0" dirty="0">
                <a:ln>
                  <a:noFill/>
                </a:ln>
                <a:solidFill>
                  <a:srgbClr val="FFFF00"/>
                </a:solidFill>
                <a:effectLst/>
                <a:uLnTx/>
                <a:uFillTx/>
                <a:latin typeface="Times New Roman" pitchFamily="18" charset="0"/>
                <a:cs typeface="Times New Roman" pitchFamily="18" charset="0"/>
              </a:rPr>
              <a:t> 1</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Ta </a:t>
            </a:r>
            <a:r>
              <a:rPr lang="en-US" sz="3200" b="1" dirty="0" err="1">
                <a:solidFill>
                  <a:schemeClr val="bg1"/>
                </a:solidFill>
                <a:latin typeface="Times New Roman" pitchFamily="18" charset="0"/>
                <a:cs typeface="Times New Roman" pitchFamily="18" charset="0"/>
              </a:rPr>
              <a:t>có</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thể</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quan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sát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từ</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phổ</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một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nam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châm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bằng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rải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a:t>
            </a:r>
            <a:r>
              <a:rPr lang="en-US" sz="3200" b="1" dirty="0">
                <a:solidFill>
                  <a:schemeClr val="bg1"/>
                </a:solidFill>
                <a:latin typeface="Times New Roman" pitchFamily="18" charset="0"/>
                <a:cs typeface="Times New Roman" pitchFamily="18" charset="0"/>
              </a:rPr>
              <a:t> </a:t>
            </a:r>
            <a:endParaRPr lang="en-US" sz="2400" b="1" dirty="0">
              <a:solidFill>
                <a:schemeClr val="bg1"/>
              </a:solidFill>
              <a:latin typeface="Times New Roman" pitchFamily="18" charset="0"/>
              <a:ea typeface="SimSun" panose="02010600030101010101"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2617" y="5961292"/>
            <a:ext cx="5236785" cy="8205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0714" y="5036403"/>
            <a:ext cx="5236785" cy="7455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213405" y="5950803"/>
            <a:ext cx="4638914" cy="830997"/>
          </a:xfrm>
          <a:prstGeom prst="rect">
            <a:avLst/>
          </a:prstGeom>
          <a:noFill/>
        </p:spPr>
        <p:txBody>
          <a:bodyPr wrap="square" rtlCol="0">
            <a:spAutoFit/>
          </a:bodyPr>
          <a:lstStyle/>
          <a:p>
            <a:r>
              <a:rPr kumimoji="0" lang="en-US" sz="20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400" b="1" dirty="0" err="1">
                <a:solidFill>
                  <a:schemeClr val="bg1"/>
                </a:solidFill>
              </a:rPr>
              <a:t>vụn</a:t>
            </a:r>
            <a:r>
              <a:rPr lang="en-US" sz="2400" b="1" dirty="0">
                <a:solidFill>
                  <a:schemeClr val="bg1"/>
                </a:solidFill>
              </a:rPr>
              <a:t> </a:t>
            </a:r>
            <a:r>
              <a:rPr lang="en-US" sz="2400" b="1" dirty="0" err="1">
                <a:solidFill>
                  <a:schemeClr val="bg1"/>
                </a:solidFill>
              </a:rPr>
              <a:t>nhựa</a:t>
            </a:r>
            <a:r>
              <a:rPr lang="en-US" sz="2400" b="1" dirty="0">
                <a:solidFill>
                  <a:schemeClr val="bg1"/>
                </a:solidFill>
              </a:rPr>
              <a:t> </a:t>
            </a:r>
            <a:r>
              <a:rPr lang="en-US" sz="2400" b="1" dirty="0" err="1">
                <a:solidFill>
                  <a:schemeClr val="bg1"/>
                </a:solidFill>
              </a:rPr>
              <a:t>vào</a:t>
            </a:r>
            <a:r>
              <a:rPr lang="en-US" sz="2400" b="1" dirty="0">
                <a:solidFill>
                  <a:schemeClr val="bg1"/>
                </a:solidFill>
              </a:rPr>
              <a:t> </a:t>
            </a:r>
            <a:r>
              <a:rPr lang="en-US" sz="2400" b="1" dirty="0" err="1">
                <a:solidFill>
                  <a:schemeClr val="bg1"/>
                </a:solidFill>
              </a:rPr>
              <a:t>trong</a:t>
            </a:r>
            <a:r>
              <a:rPr lang="en-US" sz="2400" b="1" dirty="0">
                <a:solidFill>
                  <a:schemeClr val="bg1"/>
                </a:solidFill>
              </a:rPr>
              <a:t> </a:t>
            </a:r>
            <a:r>
              <a:rPr lang="en-US" sz="2400" b="1" dirty="0" err="1">
                <a:solidFill>
                  <a:schemeClr val="bg1"/>
                </a:solidFill>
              </a:rPr>
              <a:t>từ</a:t>
            </a:r>
            <a:r>
              <a:rPr lang="en-US" sz="2400" b="1" dirty="0">
                <a:solidFill>
                  <a:schemeClr val="bg1"/>
                </a:solidFill>
              </a:rPr>
              <a:t> </a:t>
            </a:r>
            <a:r>
              <a:rPr lang="en-US" sz="2400" b="1" dirty="0" err="1">
                <a:solidFill>
                  <a:schemeClr val="bg1"/>
                </a:solidFill>
              </a:rPr>
              <a:t>trường</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nam</a:t>
            </a:r>
            <a:r>
              <a:rPr lang="en-US" sz="2400" b="1" dirty="0">
                <a:solidFill>
                  <a:schemeClr val="bg1"/>
                </a:solidFill>
              </a:rPr>
              <a:t> </a:t>
            </a:r>
            <a:r>
              <a:rPr lang="en-US" sz="2400" b="1" dirty="0" err="1">
                <a:solidFill>
                  <a:schemeClr val="bg1"/>
                </a:solidFill>
              </a:rPr>
              <a:t>châm</a:t>
            </a:r>
            <a:r>
              <a:rPr lang="en-US" sz="2400" b="1" dirty="0">
                <a:solidFill>
                  <a:schemeClr val="bg1"/>
                </a:solidFill>
              </a:rPr>
              <a:t>.</a:t>
            </a:r>
          </a:p>
        </p:txBody>
      </p:sp>
      <p:sp>
        <p:nvSpPr>
          <p:cNvPr id="27" name="cau hoi b">
            <a:extLst>
              <a:ext uri="{FF2B5EF4-FFF2-40B4-BE49-F238E27FC236}">
                <a16:creationId xmlns:a16="http://schemas.microsoft.com/office/drawing/2014/main" id="{D96707EC-5A82-4050-B897-6DBAB63AC957}"/>
              </a:ext>
            </a:extLst>
          </p:cNvPr>
          <p:cNvSpPr txBox="1"/>
          <p:nvPr/>
        </p:nvSpPr>
        <p:spPr>
          <a:xfrm>
            <a:off x="6419651" y="5036403"/>
            <a:ext cx="4638914"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400" b="1" dirty="0" err="1">
                <a:solidFill>
                  <a:schemeClr val="bg1"/>
                </a:solidFill>
              </a:rPr>
              <a:t>vụn</a:t>
            </a:r>
            <a:r>
              <a:rPr lang="en-US" sz="2400" b="1" dirty="0">
                <a:solidFill>
                  <a:schemeClr val="bg1"/>
                </a:solidFill>
              </a:rPr>
              <a:t> </a:t>
            </a:r>
            <a:r>
              <a:rPr lang="en-US" sz="2400" b="1" dirty="0" err="1">
                <a:solidFill>
                  <a:schemeClr val="bg1"/>
                </a:solidFill>
              </a:rPr>
              <a:t>nhôm</a:t>
            </a:r>
            <a:r>
              <a:rPr lang="en-US" sz="2400" b="1" dirty="0">
                <a:solidFill>
                  <a:schemeClr val="bg1"/>
                </a:solidFill>
              </a:rPr>
              <a:t> </a:t>
            </a:r>
            <a:r>
              <a:rPr lang="en-US" sz="2400" b="1" dirty="0" err="1">
                <a:solidFill>
                  <a:schemeClr val="bg1"/>
                </a:solidFill>
              </a:rPr>
              <a:t>vào</a:t>
            </a:r>
            <a:r>
              <a:rPr lang="en-US" sz="2400" b="1" dirty="0">
                <a:solidFill>
                  <a:schemeClr val="bg1"/>
                </a:solidFill>
              </a:rPr>
              <a:t> </a:t>
            </a:r>
            <a:r>
              <a:rPr lang="en-US" sz="2400" b="1" dirty="0" err="1">
                <a:solidFill>
                  <a:schemeClr val="bg1"/>
                </a:solidFill>
              </a:rPr>
              <a:t>trong</a:t>
            </a:r>
            <a:r>
              <a:rPr lang="en-US" sz="2400" b="1" dirty="0">
                <a:solidFill>
                  <a:schemeClr val="bg1"/>
                </a:solidFill>
              </a:rPr>
              <a:t> </a:t>
            </a:r>
            <a:r>
              <a:rPr lang="en-US" sz="2400" b="1" dirty="0" err="1">
                <a:solidFill>
                  <a:schemeClr val="bg1"/>
                </a:solidFill>
              </a:rPr>
              <a:t>từ</a:t>
            </a:r>
            <a:r>
              <a:rPr lang="en-US" sz="2400" b="1" dirty="0">
                <a:solidFill>
                  <a:schemeClr val="bg1"/>
                </a:solidFill>
              </a:rPr>
              <a:t> </a:t>
            </a:r>
            <a:r>
              <a:rPr lang="en-US" sz="2400" b="1" dirty="0" err="1">
                <a:solidFill>
                  <a:schemeClr val="bg1"/>
                </a:solidFill>
              </a:rPr>
              <a:t>trường</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nam</a:t>
            </a:r>
            <a:r>
              <a:rPr lang="en-US" sz="2400" b="1" dirty="0">
                <a:solidFill>
                  <a:schemeClr val="bg1"/>
                </a:solidFill>
              </a:rPr>
              <a:t> </a:t>
            </a:r>
            <a:r>
              <a:rPr lang="en-US" sz="2400" b="1" dirty="0" err="1">
                <a:solidFill>
                  <a:schemeClr val="bg1"/>
                </a:solidFill>
              </a:rPr>
              <a:t>châm</a:t>
            </a:r>
            <a:r>
              <a:rPr lang="en-US" sz="2400" b="1" dirty="0">
                <a:solidFill>
                  <a:schemeClr val="bg1"/>
                </a:solidFill>
              </a:rPr>
              <a:t>.</a:t>
            </a:r>
            <a:endParaRPr kumimoji="0" lang="en-US" sz="20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4336" y="5036404"/>
            <a:ext cx="5236785" cy="7455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0715" y="5958224"/>
            <a:ext cx="5236785" cy="8235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3272" y="5036403"/>
            <a:ext cx="4638914"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lang="en-US" sz="2400" b="1" dirty="0" err="1">
                <a:solidFill>
                  <a:schemeClr val="bg1"/>
                </a:solidFill>
              </a:rPr>
              <a:t>vụn</a:t>
            </a:r>
            <a:r>
              <a:rPr lang="en-US" sz="2400" b="1" dirty="0">
                <a:solidFill>
                  <a:schemeClr val="bg1"/>
                </a:solidFill>
              </a:rPr>
              <a:t> </a:t>
            </a:r>
            <a:r>
              <a:rPr lang="en-US" sz="2400" b="1" dirty="0" err="1">
                <a:solidFill>
                  <a:schemeClr val="bg1"/>
                </a:solidFill>
              </a:rPr>
              <a:t>sắt</a:t>
            </a:r>
            <a:r>
              <a:rPr lang="en-US" sz="2400" b="1" dirty="0">
                <a:solidFill>
                  <a:schemeClr val="bg1"/>
                </a:solidFill>
              </a:rPr>
              <a:t> </a:t>
            </a:r>
            <a:r>
              <a:rPr lang="en-US" sz="2400" b="1" dirty="0" err="1">
                <a:solidFill>
                  <a:schemeClr val="bg1"/>
                </a:solidFill>
              </a:rPr>
              <a:t>vào</a:t>
            </a:r>
            <a:r>
              <a:rPr lang="en-US" sz="2400" b="1" dirty="0">
                <a:solidFill>
                  <a:schemeClr val="bg1"/>
                </a:solidFill>
              </a:rPr>
              <a:t> </a:t>
            </a:r>
            <a:r>
              <a:rPr lang="en-US" sz="2400" b="1" dirty="0" err="1">
                <a:solidFill>
                  <a:schemeClr val="bg1"/>
                </a:solidFill>
              </a:rPr>
              <a:t>trong</a:t>
            </a:r>
            <a:r>
              <a:rPr lang="en-US" sz="2400" b="1" dirty="0">
                <a:solidFill>
                  <a:schemeClr val="bg1"/>
                </a:solidFill>
              </a:rPr>
              <a:t> </a:t>
            </a:r>
            <a:r>
              <a:rPr lang="en-US" sz="2400" b="1" dirty="0" err="1">
                <a:solidFill>
                  <a:schemeClr val="bg1"/>
                </a:solidFill>
              </a:rPr>
              <a:t>từ</a:t>
            </a:r>
            <a:r>
              <a:rPr lang="en-US" sz="2400" b="1" dirty="0">
                <a:solidFill>
                  <a:schemeClr val="bg1"/>
                </a:solidFill>
              </a:rPr>
              <a:t> </a:t>
            </a:r>
            <a:r>
              <a:rPr lang="en-US" sz="2400" b="1" dirty="0" err="1">
                <a:solidFill>
                  <a:schemeClr val="bg1"/>
                </a:solidFill>
              </a:rPr>
              <a:t>trường</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nam</a:t>
            </a:r>
            <a:r>
              <a:rPr lang="en-US" sz="2400" b="1" dirty="0">
                <a:solidFill>
                  <a:schemeClr val="bg1"/>
                </a:solidFill>
              </a:rPr>
              <a:t> </a:t>
            </a:r>
            <a:r>
              <a:rPr lang="en-US" sz="2400" b="1" dirty="0" err="1">
                <a:solidFill>
                  <a:schemeClr val="bg1"/>
                </a:solidFill>
              </a:rPr>
              <a:t>châm</a:t>
            </a:r>
            <a:r>
              <a:rPr lang="en-US" sz="2400" b="1" dirty="0">
                <a:solidFill>
                  <a:schemeClr val="bg1"/>
                </a:solidFill>
              </a:rPr>
              <a:t>.</a:t>
            </a:r>
            <a:endParaRPr kumimoji="0" lang="en-US" sz="20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19650" y="6019800"/>
            <a:ext cx="493784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dirty="0" err="1">
                <a:solidFill>
                  <a:schemeClr val="bg1"/>
                </a:solidFill>
              </a:rPr>
              <a:t>vụn</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bất</a:t>
            </a:r>
            <a:r>
              <a:rPr lang="en-US" sz="2400" b="1" dirty="0">
                <a:solidFill>
                  <a:schemeClr val="bg1"/>
                </a:solidFill>
              </a:rPr>
              <a:t> </a:t>
            </a:r>
            <a:r>
              <a:rPr lang="en-US" sz="2400" b="1" dirty="0" err="1">
                <a:solidFill>
                  <a:schemeClr val="bg1"/>
                </a:solidFill>
              </a:rPr>
              <a:t>kì</a:t>
            </a:r>
            <a:r>
              <a:rPr lang="en-US" sz="2400" b="1" dirty="0">
                <a:solidFill>
                  <a:schemeClr val="bg1"/>
                </a:solidFill>
              </a:rPr>
              <a:t> </a:t>
            </a:r>
            <a:r>
              <a:rPr lang="en-US" sz="2400" b="1" dirty="0" err="1">
                <a:solidFill>
                  <a:schemeClr val="bg1"/>
                </a:solidFill>
              </a:rPr>
              <a:t>vật</a:t>
            </a:r>
            <a:r>
              <a:rPr lang="en-US" sz="2400" b="1" dirty="0">
                <a:solidFill>
                  <a:schemeClr val="bg1"/>
                </a:solidFill>
              </a:rPr>
              <a:t> </a:t>
            </a:r>
            <a:r>
              <a:rPr lang="en-US" sz="2400" b="1" dirty="0" err="1">
                <a:solidFill>
                  <a:schemeClr val="bg1"/>
                </a:solidFill>
              </a:rPr>
              <a:t>liệu</a:t>
            </a:r>
            <a:r>
              <a:rPr lang="en-US" sz="2400" b="1" dirty="0">
                <a:solidFill>
                  <a:schemeClr val="bg1"/>
                </a:solidFill>
              </a:rPr>
              <a:t> </a:t>
            </a:r>
            <a:r>
              <a:rPr lang="en-US" sz="2400" b="1" dirty="0" err="1">
                <a:solidFill>
                  <a:schemeClr val="bg1"/>
                </a:solidFill>
              </a:rPr>
              <a:t>nào</a:t>
            </a:r>
            <a:r>
              <a:rPr lang="en-US" sz="2400" b="1" dirty="0">
                <a:solidFill>
                  <a:schemeClr val="bg1"/>
                </a:solidFill>
              </a:rPr>
              <a:t> </a:t>
            </a:r>
            <a:r>
              <a:rPr lang="en-US" sz="2400" b="1" dirty="0" err="1">
                <a:solidFill>
                  <a:schemeClr val="bg1"/>
                </a:solidFill>
              </a:rPr>
              <a:t>vào</a:t>
            </a:r>
            <a:r>
              <a:rPr lang="en-US" sz="2400" b="1" dirty="0">
                <a:solidFill>
                  <a:schemeClr val="bg1"/>
                </a:solidFill>
              </a:rPr>
              <a:t> </a:t>
            </a:r>
            <a:r>
              <a:rPr lang="en-US" sz="2400" b="1" dirty="0" err="1">
                <a:solidFill>
                  <a:schemeClr val="bg1"/>
                </a:solidFill>
              </a:rPr>
              <a:t>trong</a:t>
            </a:r>
            <a:r>
              <a:rPr lang="en-US" sz="2400" b="1" dirty="0">
                <a:solidFill>
                  <a:schemeClr val="bg1"/>
                </a:solidFill>
              </a:rPr>
              <a:t> </a:t>
            </a:r>
            <a:r>
              <a:rPr lang="en-US" sz="2400" b="1" dirty="0" err="1">
                <a:solidFill>
                  <a:schemeClr val="bg1"/>
                </a:solidFill>
              </a:rPr>
              <a:t>từ</a:t>
            </a:r>
            <a:r>
              <a:rPr lang="en-US" sz="2400" b="1" dirty="0">
                <a:solidFill>
                  <a:schemeClr val="bg1"/>
                </a:solidFill>
              </a:rPr>
              <a:t> </a:t>
            </a:r>
            <a:r>
              <a:rPr lang="en-US" sz="2400" b="1" dirty="0" err="1">
                <a:solidFill>
                  <a:schemeClr val="bg1"/>
                </a:solidFill>
              </a:rPr>
              <a:t>trường</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nam</a:t>
            </a:r>
            <a:r>
              <a:rPr lang="en-US" sz="2400" b="1" dirty="0">
                <a:solidFill>
                  <a:schemeClr val="bg1"/>
                </a:solidFill>
              </a:rPr>
              <a:t> </a:t>
            </a:r>
            <a:r>
              <a:rPr lang="en-US" sz="2400" b="1" dirty="0" err="1">
                <a:solidFill>
                  <a:schemeClr val="bg1"/>
                </a:solidFill>
              </a:rPr>
              <a:t>châm</a:t>
            </a:r>
            <a:r>
              <a:rPr lang="en-US" sz="2400" b="1" dirty="0">
                <a:solidFill>
                  <a:schemeClr val="bg1"/>
                </a:solidFill>
              </a:rPr>
              <a:t>. </a:t>
            </a:r>
            <a:endParaRPr kumimoji="0" lang="en-US" sz="20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61839" y="863860"/>
            <a:ext cx="486157"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61839" y="1478694"/>
            <a:ext cx="486157"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172717" y="2074156"/>
            <a:ext cx="486157"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172717" y="2630412"/>
            <a:ext cx="486157" cy="487363"/>
          </a:xfrm>
          <a:prstGeom prst="rect">
            <a:avLst/>
          </a:prstGeom>
        </p:spPr>
      </p:pic>
    </p:spTree>
    <p:extLst>
      <p:ext uri="{BB962C8B-B14F-4D97-AF65-F5344CB8AC3E}">
        <p14:creationId xmlns:p14="http://schemas.microsoft.com/office/powerpoint/2010/main" val="13848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184" y="141450"/>
            <a:ext cx="1068183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 SỬ DỤNG LA BÀN ĐỂ TÌM HƯỚNG ĐỊA LÍ</a:t>
            </a:r>
          </a:p>
        </p:txBody>
      </p:sp>
      <p:sp>
        <p:nvSpPr>
          <p:cNvPr id="8" name="Rectangle 7">
            <a:extLst>
              <a:ext uri="{FF2B5EF4-FFF2-40B4-BE49-F238E27FC236}">
                <a16:creationId xmlns:a16="http://schemas.microsoft.com/office/drawing/2014/main" id="{63CE3265-94EE-76DB-A76F-FEAEBF9EAC3C}"/>
              </a:ext>
            </a:extLst>
          </p:cNvPr>
          <p:cNvSpPr/>
          <p:nvPr/>
        </p:nvSpPr>
        <p:spPr>
          <a:xfrm>
            <a:off x="647183" y="787781"/>
            <a:ext cx="10394522" cy="584775"/>
          </a:xfrm>
          <a:prstGeom prst="rect">
            <a:avLst/>
          </a:prstGeom>
          <a:noFill/>
        </p:spPr>
        <p:txBody>
          <a:bodyPr wrap="square" lIns="91440" tIns="45720" rIns="91440" bIns="45720">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Hoạt</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động</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nhóm</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47183" y="1372555"/>
            <a:ext cx="10949998" cy="3046988"/>
          </a:xfrm>
          <a:prstGeom prst="rect">
            <a:avLst/>
          </a:prstGeom>
          <a:noFill/>
        </p:spPr>
        <p:txBody>
          <a:bodyPr wrap="square" lIns="91440" tIns="45720" rIns="91440" bIns="45720">
            <a:spAutoFit/>
          </a:bodyPr>
          <a:lstStyle/>
          <a:p>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Vì</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sao</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la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để</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xa</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châm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hoặc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Kim la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chỉ</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đúng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bắc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lí</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Vì</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Nhóm</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1,2,3: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Sử</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dụng</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la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bàn</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xác</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định</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hướng</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cửa</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lớp</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a:t>
            </a:r>
          </a:p>
          <a:p>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Nhóm</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4,5,6: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Sử</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dụng</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la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bàn</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xác</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định</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hướng</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ngồi</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học</a:t>
            </a:r>
            <a:r>
              <a:rPr lang="en-US" sz="3200" dirty="0">
                <a:effectLst>
                  <a:outerShdw blurRad="38100" dist="38100" dir="2700000" algn="tl">
                    <a:srgbClr val="000000">
                      <a:alpha val="43137"/>
                    </a:srgbClr>
                  </a:outerShdw>
                </a:effectLst>
                <a:latin typeface="Times New Roman" panose="02020603050405020304" pitchFamily="18" charset="0"/>
                <a:ea typeface="Segoe UI" panose="020B0502040204020203" pitchFamily="34" charset="0"/>
                <a:cs typeface="Times New Roman" panose="02020603050405020304" pitchFamily="18" charset="0"/>
              </a:rPr>
              <a:t>?</a:t>
            </a:r>
          </a:p>
          <a:p>
            <a:endParaRPr lang="en-US" sz="3200" b="0" cap="none" spc="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7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939" y="167576"/>
            <a:ext cx="1068183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 SỬ DỤNG LA BÀN ĐỂ TÌM HƯỚNG ĐỊA LÍ</a:t>
            </a:r>
          </a:p>
        </p:txBody>
      </p:sp>
      <p:sp>
        <p:nvSpPr>
          <p:cNvPr id="6" name="Rectangle 5">
            <a:extLst>
              <a:ext uri="{FF2B5EF4-FFF2-40B4-BE49-F238E27FC236}">
                <a16:creationId xmlns:a16="http://schemas.microsoft.com/office/drawing/2014/main" id="{63CE3265-94EE-76DB-A76F-FEAEBF9EAC3C}"/>
              </a:ext>
            </a:extLst>
          </p:cNvPr>
          <p:cNvSpPr/>
          <p:nvPr/>
        </p:nvSpPr>
        <p:spPr>
          <a:xfrm>
            <a:off x="542939" y="722466"/>
            <a:ext cx="10394522" cy="584775"/>
          </a:xfrm>
          <a:prstGeom prst="rect">
            <a:avLst/>
          </a:prstGeom>
          <a:noFill/>
        </p:spPr>
        <p:txBody>
          <a:bodyPr wrap="square" lIns="91440" tIns="45720" rIns="91440" bIns="45720">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Các</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nhóm</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trình</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bày</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câu</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trả</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lời</a:t>
            </a:r>
            <a:r>
              <a:rPr lang="en-US" sz="3200" b="1" dirty="0">
                <a:ln w="10541" cmpd="sng">
                  <a:solidFill>
                    <a:schemeClr val="accent1">
                      <a:shade val="88000"/>
                      <a:satMod val="110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542939" y="1321259"/>
            <a:ext cx="10949998" cy="3322704"/>
          </a:xfrm>
          <a:prstGeom prst="rect">
            <a:avLst/>
          </a:prstGeom>
          <a:noFill/>
        </p:spPr>
        <p:txBody>
          <a:bodyPr wrap="square" lIns="91440" tIns="45720" rIns="91440" bIns="45720">
            <a:spAutoFit/>
          </a:bodyPr>
          <a:lstStyle/>
          <a:p>
            <a:pPr marR="0" lvl="0" algn="just">
              <a:lnSpc>
                <a:spcPct val="139000"/>
              </a:lnSpc>
              <a:spcBef>
                <a:spcPts val="0"/>
              </a:spcBef>
              <a:spcAft>
                <a:spcPts val="0"/>
              </a:spcAft>
              <a:buClr>
                <a:srgbClr val="000000"/>
              </a:buClr>
              <a:buSzPts val="1100"/>
              <a:tabLst>
                <a:tab pos="567690" algn="l"/>
              </a:tabLst>
            </a:pP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Segoe UI" panose="020B0502040204020203" pitchFamily="34" charset="0"/>
                <a:cs typeface="Times New Roman" panose="02020603050405020304" pitchFamily="18" charset="0"/>
              </a:rPr>
              <a:t>Vì các vật có từ tính để gần la bàn sẽ hút hoặc </a:t>
            </a:r>
            <a:r>
              <a:rPr lang="en-US" sz="3200" dirty="0" err="1">
                <a:latin typeface="Times New Roman" panose="02020603050405020304" pitchFamily="18" charset="0"/>
                <a:ea typeface="Segoe UI" panose="020B0502040204020203" pitchFamily="34" charset="0"/>
                <a:cs typeface="Times New Roman" panose="02020603050405020304" pitchFamily="18" charset="0"/>
              </a:rPr>
              <a:t>đẩy</a:t>
            </a:r>
            <a:r>
              <a:rPr lang="vi-VN" sz="3200" dirty="0">
                <a:latin typeface="Times New Roman" panose="02020603050405020304" pitchFamily="18" charset="0"/>
                <a:ea typeface="Segoe UI" panose="020B0502040204020203" pitchFamily="34" charset="0"/>
                <a:cs typeface="Times New Roman" panose="02020603050405020304" pitchFamily="18" charset="0"/>
              </a:rPr>
              <a:t> kim la bàn làm lệch kết quả.</a:t>
            </a:r>
            <a:endParaRPr lang="en-US" sz="3200" dirty="0">
              <a:latin typeface="Times New Roman" panose="02020603050405020304" pitchFamily="18" charset="0"/>
              <a:ea typeface="Segoe UI" panose="020B0502040204020203" pitchFamily="34" charset="0"/>
              <a:cs typeface="Times New Roman" panose="02020603050405020304" pitchFamily="18" charset="0"/>
            </a:endParaRPr>
          </a:p>
          <a:p>
            <a:pPr marR="0" lvl="0" algn="just">
              <a:lnSpc>
                <a:spcPct val="139000"/>
              </a:lnSpc>
              <a:spcBef>
                <a:spcPts val="0"/>
              </a:spcBef>
              <a:spcAft>
                <a:spcPts val="0"/>
              </a:spcAft>
              <a:buClr>
                <a:srgbClr val="000000"/>
              </a:buClr>
              <a:buSzPts val="1100"/>
              <a:tabLst>
                <a:tab pos="567690" algn="l"/>
              </a:tabLst>
            </a:pPr>
            <a:r>
              <a:rPr lang="en-US" sz="32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Segoe UI" panose="020B0502040204020203" pitchFamily="34" charset="0"/>
                <a:cs typeface="Times New Roman" panose="02020603050405020304" pitchFamily="18" charset="0"/>
              </a:rPr>
              <a:t>Kim la bàn chỉ theo hướng của đường sức từ tại địa phương ấy nên không chỉ đúng hướng bắc địa lí.</a:t>
            </a:r>
            <a:endParaRPr lang="en-US" sz="3200" dirty="0">
              <a:latin typeface="Times New Roman" panose="02020603050405020304" pitchFamily="18" charset="0"/>
              <a:ea typeface="Segoe UI" panose="020B0502040204020203" pitchFamily="34" charset="0"/>
              <a:cs typeface="Times New Roman" panose="02020603050405020304" pitchFamily="18" charset="0"/>
            </a:endParaRPr>
          </a:p>
          <a:p>
            <a:endParaRPr lang="en-US" sz="3200" b="0" cap="none" spc="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99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FF6C-D8F7-4F57-9C07-2C709173E4E2}"/>
              </a:ext>
            </a:extLst>
          </p:cNvPr>
          <p:cNvSpPr>
            <a:spLocks noGrp="1"/>
          </p:cNvSpPr>
          <p:nvPr>
            <p:ph type="title"/>
          </p:nvPr>
        </p:nvSpPr>
        <p:spPr>
          <a:xfrm>
            <a:off x="1283749" y="1079053"/>
            <a:ext cx="10172266" cy="1096737"/>
          </a:xfrm>
        </p:spPr>
        <p:txBody>
          <a:bodyPr vert="horz" lIns="91214" tIns="45607" rIns="91214" bIns="45607" rtlCol="0" anchor="t">
            <a:normAutofit fontScale="90000"/>
          </a:bodyPr>
          <a:lstStyle/>
          <a:p>
            <a:r>
              <a:rPr lang="en-US" b="1" u="none" strike="noStrike" baseline="0" dirty="0">
                <a:solidFill>
                  <a:srgbClr val="FF0000"/>
                </a:solidFill>
                <a:latin typeface="Calibri" panose="020F0502020204030204" pitchFamily="34" charset="0"/>
                <a:cs typeface="Calibri" panose="020F0502020204030204" pitchFamily="34" charset="0"/>
              </a:rPr>
              <a:t>1.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Vì</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sao</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có</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thể</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nói</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Trái</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Đất</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là</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một</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thanh</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nam</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châm</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khổng</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b="1"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lồ</a:t>
            </a:r>
            <a:r>
              <a:rPr lang="en-US"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a:t>
            </a:r>
            <a:endParaRPr lang="en-US" b="1" u="none" strike="noStrike" baseline="0" dirty="0">
              <a:solidFill>
                <a:srgbClr val="FF0000"/>
              </a:solidFill>
              <a:latin typeface="Calibri" panose="020F0502020204030204" pitchFamily="34" charset="0"/>
              <a:cs typeface="Calibri" panose="020F0502020204030204" pitchFamily="34" charset="0"/>
            </a:endParaRPr>
          </a:p>
        </p:txBody>
      </p:sp>
      <p:graphicFrame>
        <p:nvGraphicFramePr>
          <p:cNvPr id="5" name="Text Placeholder 2">
            <a:extLst>
              <a:ext uri="{FF2B5EF4-FFF2-40B4-BE49-F238E27FC236}">
                <a16:creationId xmlns:a16="http://schemas.microsoft.com/office/drawing/2014/main" id="{7A191BC6-3527-469D-AEFC-2E06AB2B527B}"/>
              </a:ext>
            </a:extLst>
          </p:cNvPr>
          <p:cNvGraphicFramePr/>
          <p:nvPr/>
        </p:nvGraphicFramePr>
        <p:xfrm>
          <a:off x="1283750" y="1952205"/>
          <a:ext cx="10507945" cy="489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al 19">
            <a:extLst>
              <a:ext uri="{FF2B5EF4-FFF2-40B4-BE49-F238E27FC236}">
                <a16:creationId xmlns:a16="http://schemas.microsoft.com/office/drawing/2014/main" id="{DF587D51-047F-405F-B122-BA13CA1A64F8}"/>
              </a:ext>
            </a:extLst>
          </p:cNvPr>
          <p:cNvSpPr/>
          <p:nvPr/>
        </p:nvSpPr>
        <p:spPr>
          <a:xfrm>
            <a:off x="7120059" y="2726079"/>
            <a:ext cx="692661" cy="702921"/>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057">
              <a:defRPr/>
            </a:pPr>
            <a:endParaRPr lang="en-US" sz="1795" b="1">
              <a:solidFill>
                <a:srgbClr val="FF0000"/>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374490C8-F5BC-80B9-7C3E-359ADC42C1E4}"/>
              </a:ext>
            </a:extLst>
          </p:cNvPr>
          <p:cNvSpPr/>
          <p:nvPr/>
        </p:nvSpPr>
        <p:spPr>
          <a:xfrm>
            <a:off x="4743570" y="145185"/>
            <a:ext cx="2118468" cy="583328"/>
          </a:xfrm>
          <a:prstGeom prst="rect">
            <a:avLst/>
          </a:prstGeom>
          <a:noFill/>
        </p:spPr>
        <p:txBody>
          <a:bodyPr wrap="none" lIns="91214" tIns="45607" rIns="91214" bIns="45607">
            <a:spAutoFit/>
          </a:bodyPr>
          <a:lstStyle/>
          <a:p>
            <a:pPr algn="ctr"/>
            <a:r>
              <a:rPr lang="en-US" sz="3192"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cs typeface="Calibri" panose="020F0502020204030204" pitchFamily="34" charset="0"/>
              </a:rPr>
              <a:t> LUYỆN TẬP</a:t>
            </a:r>
          </a:p>
        </p:txBody>
      </p:sp>
    </p:spTree>
    <p:extLst>
      <p:ext uri="{BB962C8B-B14F-4D97-AF65-F5344CB8AC3E}">
        <p14:creationId xmlns:p14="http://schemas.microsoft.com/office/powerpoint/2010/main" val="28950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FF6C-D8F7-4F57-9C07-2C709173E4E2}"/>
              </a:ext>
            </a:extLst>
          </p:cNvPr>
          <p:cNvSpPr>
            <a:spLocks noGrp="1"/>
          </p:cNvSpPr>
          <p:nvPr>
            <p:ph type="title"/>
          </p:nvPr>
        </p:nvSpPr>
        <p:spPr>
          <a:xfrm>
            <a:off x="1283749" y="1079053"/>
            <a:ext cx="10172266" cy="1096737"/>
          </a:xfrm>
        </p:spPr>
        <p:txBody>
          <a:bodyPr vert="horz" lIns="91214" tIns="45607" rIns="91214" bIns="45607" rtlCol="0" anchor="t">
            <a:normAutofit/>
          </a:bodyPr>
          <a:lstStyle/>
          <a:p>
            <a:pPr>
              <a:lnSpc>
                <a:spcPct val="90000"/>
              </a:lnSpc>
            </a:pPr>
            <a:r>
              <a:rPr lang="en-US" u="none" strike="noStrike" baseline="0" dirty="0">
                <a:solidFill>
                  <a:srgbClr val="FF0000"/>
                </a:solidFill>
                <a:latin typeface="Calibri" panose="020F0502020204030204" pitchFamily="34" charset="0"/>
                <a:cs typeface="Calibri" panose="020F0502020204030204" pitchFamily="34" charset="0"/>
              </a:rPr>
              <a:t>2.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Từ</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trường</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Trái</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Đất</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mạnh</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nhất</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ở:</a:t>
            </a:r>
            <a:endParaRPr lang="en-US" u="none" strike="noStrike" baseline="0" dirty="0">
              <a:solidFill>
                <a:srgbClr val="FF0000"/>
              </a:solidFill>
              <a:latin typeface="Calibri" panose="020F0502020204030204" pitchFamily="34" charset="0"/>
              <a:cs typeface="Calibri" panose="020F0502020204030204" pitchFamily="34" charset="0"/>
            </a:endParaRPr>
          </a:p>
        </p:txBody>
      </p:sp>
      <p:graphicFrame>
        <p:nvGraphicFramePr>
          <p:cNvPr id="5" name="Text Placeholder 2">
            <a:extLst>
              <a:ext uri="{FF2B5EF4-FFF2-40B4-BE49-F238E27FC236}">
                <a16:creationId xmlns:a16="http://schemas.microsoft.com/office/drawing/2014/main" id="{7A191BC6-3527-469D-AEFC-2E06AB2B527B}"/>
              </a:ext>
            </a:extLst>
          </p:cNvPr>
          <p:cNvGraphicFramePr/>
          <p:nvPr/>
        </p:nvGraphicFramePr>
        <p:xfrm>
          <a:off x="1283750" y="1952206"/>
          <a:ext cx="10335736" cy="408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al 19">
            <a:extLst>
              <a:ext uri="{FF2B5EF4-FFF2-40B4-BE49-F238E27FC236}">
                <a16:creationId xmlns:a16="http://schemas.microsoft.com/office/drawing/2014/main" id="{DF587D51-047F-405F-B122-BA13CA1A64F8}"/>
              </a:ext>
            </a:extLst>
          </p:cNvPr>
          <p:cNvSpPr/>
          <p:nvPr/>
        </p:nvSpPr>
        <p:spPr>
          <a:xfrm>
            <a:off x="1792585" y="4553660"/>
            <a:ext cx="515646" cy="515646"/>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057">
              <a:defRPr/>
            </a:pPr>
            <a:endParaRPr lang="en-US" sz="1795" b="1">
              <a:solidFill>
                <a:prstClr val="white"/>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374490C8-F5BC-80B9-7C3E-359ADC42C1E4}"/>
              </a:ext>
            </a:extLst>
          </p:cNvPr>
          <p:cNvSpPr/>
          <p:nvPr/>
        </p:nvSpPr>
        <p:spPr>
          <a:xfrm>
            <a:off x="4743570" y="145185"/>
            <a:ext cx="2118468" cy="583328"/>
          </a:xfrm>
          <a:prstGeom prst="rect">
            <a:avLst/>
          </a:prstGeom>
          <a:noFill/>
        </p:spPr>
        <p:txBody>
          <a:bodyPr wrap="none" lIns="91214" tIns="45607" rIns="91214" bIns="45607">
            <a:spAutoFit/>
          </a:bodyPr>
          <a:lstStyle/>
          <a:p>
            <a:pPr algn="ctr"/>
            <a:r>
              <a:rPr lang="en-US" sz="3192"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cs typeface="Calibri" panose="020F0502020204030204" pitchFamily="34" charset="0"/>
              </a:rPr>
              <a:t> LUYỆN TẬP</a:t>
            </a:r>
          </a:p>
        </p:txBody>
      </p:sp>
    </p:spTree>
    <p:extLst>
      <p:ext uri="{BB962C8B-B14F-4D97-AF65-F5344CB8AC3E}">
        <p14:creationId xmlns:p14="http://schemas.microsoft.com/office/powerpoint/2010/main" val="367614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FF6C-D8F7-4F57-9C07-2C709173E4E2}"/>
              </a:ext>
            </a:extLst>
          </p:cNvPr>
          <p:cNvSpPr>
            <a:spLocks noGrp="1"/>
          </p:cNvSpPr>
          <p:nvPr>
            <p:ph type="title"/>
          </p:nvPr>
        </p:nvSpPr>
        <p:spPr>
          <a:xfrm>
            <a:off x="1365485" y="631887"/>
            <a:ext cx="10172266" cy="1096737"/>
          </a:xfrm>
        </p:spPr>
        <p:txBody>
          <a:bodyPr vert="horz" lIns="91214" tIns="45607" rIns="91214" bIns="45607" rtlCol="0" anchor="t">
            <a:noAutofit/>
          </a:bodyPr>
          <a:lstStyle/>
          <a:p>
            <a:pPr>
              <a:spcBef>
                <a:spcPts val="0"/>
              </a:spcBef>
            </a:pPr>
            <a:r>
              <a:rPr lang="en-US" u="none" strike="noStrike" baseline="0" dirty="0">
                <a:solidFill>
                  <a:srgbClr val="FF0000"/>
                </a:solidFill>
                <a:latin typeface="Calibri" panose="020F0502020204030204" pitchFamily="34" charset="0"/>
                <a:cs typeface="Calibri" panose="020F0502020204030204" pitchFamily="34" charset="0"/>
              </a:rPr>
              <a:t>3.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Phát</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biểu</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nào</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sau</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đây</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là</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đúng</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a:t>
            </a:r>
            <a:b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b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b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br>
            <a:b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br>
            <a:endParaRPr lang="en-US" u="none" strike="noStrike" baseline="0" dirty="0">
              <a:solidFill>
                <a:srgbClr val="FF0000"/>
              </a:solidFill>
              <a:latin typeface="Calibri" panose="020F0502020204030204" pitchFamily="34" charset="0"/>
              <a:cs typeface="Calibri" panose="020F0502020204030204" pitchFamily="34" charset="0"/>
            </a:endParaRPr>
          </a:p>
        </p:txBody>
      </p:sp>
      <p:graphicFrame>
        <p:nvGraphicFramePr>
          <p:cNvPr id="5" name="Text Placeholder 2">
            <a:extLst>
              <a:ext uri="{FF2B5EF4-FFF2-40B4-BE49-F238E27FC236}">
                <a16:creationId xmlns:a16="http://schemas.microsoft.com/office/drawing/2014/main" id="{7A191BC6-3527-469D-AEFC-2E06AB2B527B}"/>
              </a:ext>
            </a:extLst>
          </p:cNvPr>
          <p:cNvGraphicFramePr/>
          <p:nvPr/>
        </p:nvGraphicFramePr>
        <p:xfrm>
          <a:off x="1283750" y="1952206"/>
          <a:ext cx="10335736" cy="408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al 19">
            <a:extLst>
              <a:ext uri="{FF2B5EF4-FFF2-40B4-BE49-F238E27FC236}">
                <a16:creationId xmlns:a16="http://schemas.microsoft.com/office/drawing/2014/main" id="{DF587D51-047F-405F-B122-BA13CA1A64F8}"/>
              </a:ext>
            </a:extLst>
          </p:cNvPr>
          <p:cNvSpPr/>
          <p:nvPr/>
        </p:nvSpPr>
        <p:spPr>
          <a:xfrm>
            <a:off x="7120059" y="4211959"/>
            <a:ext cx="515646" cy="515646"/>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057">
              <a:defRPr/>
            </a:pPr>
            <a:endParaRPr lang="en-US" sz="1795" b="1">
              <a:solidFill>
                <a:prstClr val="white"/>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374490C8-F5BC-80B9-7C3E-359ADC42C1E4}"/>
              </a:ext>
            </a:extLst>
          </p:cNvPr>
          <p:cNvSpPr/>
          <p:nvPr/>
        </p:nvSpPr>
        <p:spPr>
          <a:xfrm>
            <a:off x="4743570" y="145185"/>
            <a:ext cx="2118468" cy="583328"/>
          </a:xfrm>
          <a:prstGeom prst="rect">
            <a:avLst/>
          </a:prstGeom>
          <a:noFill/>
        </p:spPr>
        <p:txBody>
          <a:bodyPr wrap="none" lIns="91214" tIns="45607" rIns="91214" bIns="45607">
            <a:spAutoFit/>
          </a:bodyPr>
          <a:lstStyle/>
          <a:p>
            <a:pPr algn="ctr"/>
            <a:r>
              <a:rPr lang="en-US" sz="3192"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cs typeface="Calibri" panose="020F0502020204030204" pitchFamily="34" charset="0"/>
              </a:rPr>
              <a:t> LUYỆN TẬP</a:t>
            </a:r>
          </a:p>
        </p:txBody>
      </p:sp>
    </p:spTree>
    <p:extLst>
      <p:ext uri="{BB962C8B-B14F-4D97-AF65-F5344CB8AC3E}">
        <p14:creationId xmlns:p14="http://schemas.microsoft.com/office/powerpoint/2010/main" val="316800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FF6C-D8F7-4F57-9C07-2C709173E4E2}"/>
              </a:ext>
            </a:extLst>
          </p:cNvPr>
          <p:cNvSpPr>
            <a:spLocks noGrp="1"/>
          </p:cNvSpPr>
          <p:nvPr>
            <p:ph type="title"/>
          </p:nvPr>
        </p:nvSpPr>
        <p:spPr>
          <a:xfrm>
            <a:off x="1283749" y="1079053"/>
            <a:ext cx="10172266" cy="1096737"/>
          </a:xfrm>
        </p:spPr>
        <p:txBody>
          <a:bodyPr vert="horz" lIns="91214" tIns="45607" rIns="91214" bIns="45607" rtlCol="0" anchor="t">
            <a:normAutofit/>
          </a:bodyPr>
          <a:lstStyle/>
          <a:p>
            <a:pPr>
              <a:lnSpc>
                <a:spcPct val="90000"/>
              </a:lnSpc>
            </a:pPr>
            <a:r>
              <a:rPr lang="en-US" u="none" strike="noStrike" baseline="0" dirty="0">
                <a:solidFill>
                  <a:srgbClr val="FF0000"/>
                </a:solidFill>
                <a:latin typeface="Calibri" panose="020F0502020204030204" pitchFamily="34" charset="0"/>
                <a:cs typeface="Calibri" panose="020F0502020204030204" pitchFamily="34" charset="0"/>
              </a:rPr>
              <a:t>4.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Bộ</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phận</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chính</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của</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la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bàn</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en-US" dirty="0" err="1">
                <a:solidFill>
                  <a:srgbClr val="FF0000"/>
                </a:solidFill>
                <a:effectLst/>
                <a:latin typeface="Calibri" panose="020F0502020204030204" pitchFamily="34" charset="0"/>
                <a:ea typeface="Arial" panose="020B0604020202020204" pitchFamily="34" charset="0"/>
                <a:cs typeface="Calibri" panose="020F0502020204030204" pitchFamily="34" charset="0"/>
              </a:rPr>
              <a:t>là</a:t>
            </a:r>
            <a:r>
              <a:rPr lang="en-US" dirty="0">
                <a:solidFill>
                  <a:srgbClr val="FF0000"/>
                </a:solidFill>
                <a:effectLst/>
                <a:latin typeface="Calibri" panose="020F0502020204030204" pitchFamily="34" charset="0"/>
                <a:ea typeface="Arial" panose="020B0604020202020204" pitchFamily="34" charset="0"/>
                <a:cs typeface="Calibri" panose="020F0502020204030204" pitchFamily="34" charset="0"/>
              </a:rPr>
              <a:t>:</a:t>
            </a:r>
            <a:endParaRPr lang="en-US" u="none" strike="noStrike" baseline="0" dirty="0">
              <a:solidFill>
                <a:srgbClr val="FF0000"/>
              </a:solidFill>
              <a:latin typeface="Calibri" panose="020F0502020204030204" pitchFamily="34" charset="0"/>
              <a:cs typeface="Calibri" panose="020F0502020204030204" pitchFamily="34" charset="0"/>
            </a:endParaRPr>
          </a:p>
        </p:txBody>
      </p:sp>
      <p:graphicFrame>
        <p:nvGraphicFramePr>
          <p:cNvPr id="5" name="Text Placeholder 2">
            <a:extLst>
              <a:ext uri="{FF2B5EF4-FFF2-40B4-BE49-F238E27FC236}">
                <a16:creationId xmlns:a16="http://schemas.microsoft.com/office/drawing/2014/main" id="{7A191BC6-3527-469D-AEFC-2E06AB2B527B}"/>
              </a:ext>
            </a:extLst>
          </p:cNvPr>
          <p:cNvGraphicFramePr/>
          <p:nvPr/>
        </p:nvGraphicFramePr>
        <p:xfrm>
          <a:off x="1283750" y="1952206"/>
          <a:ext cx="10335736" cy="408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al 19">
            <a:extLst>
              <a:ext uri="{FF2B5EF4-FFF2-40B4-BE49-F238E27FC236}">
                <a16:creationId xmlns:a16="http://schemas.microsoft.com/office/drawing/2014/main" id="{DF587D51-047F-405F-B122-BA13CA1A64F8}"/>
              </a:ext>
            </a:extLst>
          </p:cNvPr>
          <p:cNvSpPr/>
          <p:nvPr/>
        </p:nvSpPr>
        <p:spPr>
          <a:xfrm>
            <a:off x="7120059" y="3369661"/>
            <a:ext cx="515646" cy="515646"/>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057">
              <a:defRPr/>
            </a:pPr>
            <a:endParaRPr lang="en-US" sz="1795" b="1">
              <a:solidFill>
                <a:prstClr val="white"/>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374490C8-F5BC-80B9-7C3E-359ADC42C1E4}"/>
              </a:ext>
            </a:extLst>
          </p:cNvPr>
          <p:cNvSpPr/>
          <p:nvPr/>
        </p:nvSpPr>
        <p:spPr>
          <a:xfrm>
            <a:off x="4743570" y="145185"/>
            <a:ext cx="2118468" cy="583328"/>
          </a:xfrm>
          <a:prstGeom prst="rect">
            <a:avLst/>
          </a:prstGeom>
          <a:noFill/>
        </p:spPr>
        <p:txBody>
          <a:bodyPr wrap="none" lIns="91214" tIns="45607" rIns="91214" bIns="45607">
            <a:spAutoFit/>
          </a:bodyPr>
          <a:lstStyle/>
          <a:p>
            <a:pPr algn="ctr"/>
            <a:r>
              <a:rPr lang="en-US" sz="3192"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cs typeface="Calibri" panose="020F0502020204030204" pitchFamily="34" charset="0"/>
              </a:rPr>
              <a:t> LUYỆN TẬP</a:t>
            </a:r>
          </a:p>
        </p:txBody>
      </p:sp>
    </p:spTree>
    <p:extLst>
      <p:ext uri="{BB962C8B-B14F-4D97-AF65-F5344CB8AC3E}">
        <p14:creationId xmlns:p14="http://schemas.microsoft.com/office/powerpoint/2010/main" val="11540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127" y="992777"/>
            <a:ext cx="10865299" cy="5551714"/>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marL="0" indent="0">
              <a:buNone/>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5: </a:t>
            </a:r>
            <a:r>
              <a:rPr lang="vi-VN" sz="3200" b="1" dirty="0">
                <a:latin typeface="Times New Roman" panose="02020603050405020304" pitchFamily="18" charset="0"/>
                <a:cs typeface="Times New Roman" panose="02020603050405020304" pitchFamily="18" charset="0"/>
              </a:rPr>
              <a:t>Nêu một số hiện tượng chứng tỏ Trái Đất có từ trường?</a:t>
            </a:r>
          </a:p>
          <a:p>
            <a:pPr marL="0" indent="0">
              <a:buNone/>
            </a:pPr>
            <a:r>
              <a:rPr lang="vi-VN" sz="3200" b="1" dirty="0">
                <a:latin typeface="Times New Roman" panose="02020603050405020304" pitchFamily="18" charset="0"/>
                <a:cs typeface="Times New Roman" panose="02020603050405020304" pitchFamily="18" charset="0"/>
              </a:rPr>
              <a:t>Trả lời: </a:t>
            </a:r>
            <a:r>
              <a:rPr lang="vi-VN" sz="3200" dirty="0">
                <a:latin typeface="Times New Roman" panose="02020603050405020304" pitchFamily="18" charset="0"/>
                <a:cs typeface="Times New Roman" panose="02020603050405020304" pitchFamily="18" charset="0"/>
              </a:rPr>
              <a:t>Treo nam châm tự do trên sợi dây được cố định trên giá đỡ, khi đứng yên nam châm chỉ đúng duy nhất một chiều, dù có tác động như thế nào đi chăng nữa thì khi đứng yên, nam châm lại trở về vị trí cũ ban đầu.</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vi-VN" sz="36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3CE3265-94EE-76DB-A76F-FEAEBF9EAC3C}"/>
              </a:ext>
            </a:extLst>
          </p:cNvPr>
          <p:cNvSpPr>
            <a:spLocks noGrp="1"/>
          </p:cNvSpPr>
          <p:nvPr>
            <p:ph type="title"/>
          </p:nvPr>
        </p:nvSpPr>
        <p:spPr>
          <a:xfrm>
            <a:off x="836127" y="240508"/>
            <a:ext cx="10489585" cy="646331"/>
          </a:xfrm>
          <a:prstGeom prst="rect">
            <a:avLst/>
          </a:prstGeom>
          <a:noFill/>
        </p:spPr>
        <p:txBody>
          <a:bodyPr wrap="square" lIns="91440" tIns="45720" rIns="91440" bIns="45720">
            <a:spAutoFit/>
          </a:bodyPr>
          <a:lstStyle/>
          <a:p>
            <a:pPr algn="ctr"/>
            <a:r>
              <a:rPr lang="en-US" sz="3600" b="1" dirty="0" err="1">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rPr>
              <a:t>Luyện</a:t>
            </a:r>
            <a:r>
              <a:rPr lang="en-US" sz="3600" b="1" dirty="0">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rPr>
              <a:t>tập</a:t>
            </a:r>
            <a:endParaRPr lang="en-US" sz="3600" b="1" dirty="0">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1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302" y="992777"/>
            <a:ext cx="11217124" cy="5551714"/>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marL="0" indent="0">
              <a:buNone/>
            </a:pPr>
            <a:r>
              <a:rPr lang="vi-VN" sz="3200" b="1" dirty="0">
                <a:latin typeface="+mj-lt"/>
              </a:rPr>
              <a:t>Quan sát Hình 20.4, em hãy cho biết độ lớn của từ trường Trái Đất tại xích đạo lớn hơn, nhỏ hơn hay bằng với độ lớn của nó tại Bắc cực? Giải thích.</a:t>
            </a:r>
          </a:p>
          <a:p>
            <a:pPr marL="0" indent="0">
              <a:buNone/>
            </a:pPr>
            <a:endParaRPr lang="vi-VN" sz="3200" b="1"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vi-VN" sz="36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3CE3265-94EE-76DB-A76F-FEAEBF9EAC3C}"/>
              </a:ext>
            </a:extLst>
          </p:cNvPr>
          <p:cNvSpPr>
            <a:spLocks noGrp="1"/>
          </p:cNvSpPr>
          <p:nvPr>
            <p:ph type="title"/>
          </p:nvPr>
        </p:nvSpPr>
        <p:spPr>
          <a:xfrm>
            <a:off x="836127" y="240508"/>
            <a:ext cx="10489585" cy="646331"/>
          </a:xfrm>
          <a:prstGeom prst="rect">
            <a:avLst/>
          </a:prstGeom>
          <a:noFill/>
        </p:spPr>
        <p:txBody>
          <a:bodyPr wrap="square" lIns="91440" tIns="45720" rIns="91440" bIns="45720">
            <a:spAutoFit/>
          </a:bodyPr>
          <a:lstStyle/>
          <a:p>
            <a:pPr algn="ctr"/>
            <a:r>
              <a:rPr lang="en-US" sz="3600" b="1" dirty="0" err="1">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rPr>
              <a:t>Vận</a:t>
            </a:r>
            <a:r>
              <a:rPr lang="en-US" sz="3600" b="1" dirty="0">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rPr>
              <a:t>dụng</a:t>
            </a:r>
            <a:endParaRPr lang="en-US" sz="3600" b="1" dirty="0">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4" descr="https://img.loigiaihay.com/picture/2022/0322/204_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0745" y="2560320"/>
            <a:ext cx="4482505" cy="4117810"/>
          </a:xfrm>
          <a:prstGeom prst="rect">
            <a:avLst/>
          </a:prstGeom>
          <a:noFill/>
          <a:ln>
            <a:noFill/>
          </a:ln>
        </p:spPr>
      </p:pic>
      <p:sp>
        <p:nvSpPr>
          <p:cNvPr id="2" name="Rectangle 1"/>
          <p:cNvSpPr/>
          <p:nvPr/>
        </p:nvSpPr>
        <p:spPr>
          <a:xfrm>
            <a:off x="484302" y="3071881"/>
            <a:ext cx="6734619" cy="3046988"/>
          </a:xfrm>
          <a:prstGeom prst="rect">
            <a:avLst/>
          </a:prstGeom>
          <a:noFill/>
        </p:spPr>
        <p:txBody>
          <a:bodyPr wrap="square" lIns="91440" tIns="45720" rIns="91440" bIns="45720">
            <a:spAutoFit/>
          </a:bodyPr>
          <a:lstStyle/>
          <a:p>
            <a:r>
              <a:rPr lang="vi-VN" sz="3200" b="1" dirty="0">
                <a:latin typeface="+mj-lt"/>
              </a:rPr>
              <a:t>Trả lời: </a:t>
            </a:r>
            <a:r>
              <a:rPr lang="vi-VN" sz="3200" dirty="0">
                <a:latin typeface="+mj-lt"/>
              </a:rPr>
              <a:t>Từ trường Trái Đất tại xích đạo nhỏ hơn độ lớn của nó tại Bắc cực.</a:t>
            </a:r>
          </a:p>
          <a:p>
            <a:r>
              <a:rPr lang="vi-VN" sz="3200" dirty="0">
                <a:latin typeface="+mj-lt"/>
              </a:rPr>
              <a:t> Vì số đường sức từ tại xích đạo thưa hơn so với số đường sức từ tại cực Bắc nên từ trường Trái Đất tại xích đạo nhỏ hơn độ lớn của nó tại Bắc cực.</a:t>
            </a:r>
            <a:endParaRPr lang="en-US" sz="3200" b="0" cap="none" spc="0" dirty="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921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4760" y="186851"/>
            <a:ext cx="3367892" cy="921046"/>
          </a:xfrm>
          <a:prstGeom prst="rect">
            <a:avLst/>
          </a:prstGeom>
          <a:noFill/>
        </p:spPr>
        <p:txBody>
          <a:bodyPr wrap="none" lIns="91214" tIns="45607" rIns="91214" bIns="45607">
            <a:spAutoFit/>
          </a:bodyPr>
          <a:lstStyle/>
          <a:p>
            <a:pPr algn="ctr"/>
            <a:r>
              <a:rPr lang="en-US" sz="5387"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cs typeface="Calibri" panose="020F0502020204030204" pitchFamily="34" charset="0"/>
              </a:rPr>
              <a:t>VẬN DỤNG</a:t>
            </a:r>
          </a:p>
        </p:txBody>
      </p:sp>
      <p:pic>
        <p:nvPicPr>
          <p:cNvPr id="5" name="Picture 4">
            <a:extLst>
              <a:ext uri="{FF2B5EF4-FFF2-40B4-BE49-F238E27FC236}">
                <a16:creationId xmlns:a16="http://schemas.microsoft.com/office/drawing/2014/main" id="{1575FB1B-B1D3-055E-FA3F-02FB86D2F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8061"/>
            <a:ext cx="3186998" cy="2503282"/>
          </a:xfrm>
          <a:prstGeom prst="ellipse">
            <a:avLst/>
          </a:prstGeom>
          <a:ln>
            <a:noFill/>
          </a:ln>
          <a:effectLst>
            <a:softEdge rad="112500"/>
          </a:effectLst>
        </p:spPr>
      </p:pic>
      <p:sp>
        <p:nvSpPr>
          <p:cNvPr id="6" name="Thought Bubble: Cloud 5">
            <a:extLst>
              <a:ext uri="{FF2B5EF4-FFF2-40B4-BE49-F238E27FC236}">
                <a16:creationId xmlns:a16="http://schemas.microsoft.com/office/drawing/2014/main" id="{F6A5CC4E-54D4-6BA3-08F6-D10730C5A0CF}"/>
              </a:ext>
            </a:extLst>
          </p:cNvPr>
          <p:cNvSpPr/>
          <p:nvPr/>
        </p:nvSpPr>
        <p:spPr>
          <a:xfrm>
            <a:off x="544436" y="1793100"/>
            <a:ext cx="6147015" cy="2734961"/>
          </a:xfrm>
          <a:prstGeom prst="cloudCallout">
            <a:avLst>
              <a:gd name="adj1" fmla="val -38060"/>
              <a:gd name="adj2" fmla="val 63110"/>
            </a:avLst>
          </a:prstGeom>
          <a:solidFill>
            <a:srgbClr val="FF3399"/>
          </a:solidFill>
          <a:ln>
            <a:solidFill>
              <a:srgbClr val="0033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192" dirty="0">
                <a:latin typeface="Calibri" panose="020F0502020204030204" pitchFamily="34" charset="0"/>
                <a:ea typeface="Segoe UI" panose="020B0502040204020203" pitchFamily="34" charset="0"/>
                <a:cs typeface="Calibri" panose="020F0502020204030204" pitchFamily="34" charset="0"/>
              </a:rPr>
              <a:t>Em hãy</a:t>
            </a:r>
            <a:r>
              <a:rPr lang="en-US" sz="3192" dirty="0">
                <a:latin typeface="Calibri" panose="020F0502020204030204" pitchFamily="34" charset="0"/>
                <a:ea typeface="Segoe UI" panose="020B0502040204020203" pitchFamily="34" charset="0"/>
                <a:cs typeface="Calibri" panose="020F0502020204030204" pitchFamily="34" charset="0"/>
              </a:rPr>
              <a:t> </a:t>
            </a:r>
            <a:r>
              <a:rPr lang="en-US" sz="3192" dirty="0" err="1">
                <a:latin typeface="Calibri" panose="020F0502020204030204" pitchFamily="34" charset="0"/>
                <a:ea typeface="Segoe UI" panose="020B0502040204020203" pitchFamily="34" charset="0"/>
                <a:cs typeface="Calibri" panose="020F0502020204030204" pitchFamily="34" charset="0"/>
              </a:rPr>
              <a:t>sử</a:t>
            </a:r>
            <a:r>
              <a:rPr lang="en-US" sz="3192" dirty="0">
                <a:latin typeface="Calibri" panose="020F0502020204030204" pitchFamily="34" charset="0"/>
                <a:ea typeface="Segoe UI" panose="020B0502040204020203" pitchFamily="34" charset="0"/>
                <a:cs typeface="Calibri" panose="020F0502020204030204" pitchFamily="34" charset="0"/>
              </a:rPr>
              <a:t> </a:t>
            </a:r>
            <a:r>
              <a:rPr lang="en-US" sz="3192" dirty="0" err="1">
                <a:latin typeface="Calibri" panose="020F0502020204030204" pitchFamily="34" charset="0"/>
                <a:ea typeface="Segoe UI" panose="020B0502040204020203" pitchFamily="34" charset="0"/>
                <a:cs typeface="Calibri" panose="020F0502020204030204" pitchFamily="34" charset="0"/>
              </a:rPr>
              <a:t>dụng</a:t>
            </a:r>
            <a:r>
              <a:rPr lang="en-US" sz="3192" dirty="0">
                <a:latin typeface="Calibri" panose="020F0502020204030204" pitchFamily="34" charset="0"/>
                <a:ea typeface="Segoe UI" panose="020B0502040204020203" pitchFamily="34" charset="0"/>
                <a:cs typeface="Calibri" panose="020F0502020204030204" pitchFamily="34" charset="0"/>
              </a:rPr>
              <a:t> la </a:t>
            </a:r>
            <a:r>
              <a:rPr lang="en-US" sz="3192" dirty="0" err="1">
                <a:latin typeface="Calibri" panose="020F0502020204030204" pitchFamily="34" charset="0"/>
                <a:ea typeface="Segoe UI" panose="020B0502040204020203" pitchFamily="34" charset="0"/>
                <a:cs typeface="Calibri" panose="020F0502020204030204" pitchFamily="34" charset="0"/>
              </a:rPr>
              <a:t>bàn</a:t>
            </a:r>
            <a:r>
              <a:rPr lang="en-US" sz="3192" dirty="0">
                <a:latin typeface="Calibri" panose="020F0502020204030204" pitchFamily="34" charset="0"/>
                <a:ea typeface="Segoe UI" panose="020B0502040204020203" pitchFamily="34" charset="0"/>
                <a:cs typeface="Calibri" panose="020F0502020204030204" pitchFamily="34" charset="0"/>
              </a:rPr>
              <a:t>,</a:t>
            </a:r>
            <a:r>
              <a:rPr lang="vi-VN" sz="3192" dirty="0">
                <a:latin typeface="Calibri" panose="020F0502020204030204" pitchFamily="34" charset="0"/>
                <a:ea typeface="Segoe UI" panose="020B0502040204020203" pitchFamily="34" charset="0"/>
                <a:cs typeface="Calibri" panose="020F0502020204030204" pitchFamily="34" charset="0"/>
              </a:rPr>
              <a:t> xác định hướng của cổng</a:t>
            </a:r>
            <a:r>
              <a:rPr lang="en-US" sz="3192" dirty="0">
                <a:latin typeface="Calibri" panose="020F0502020204030204" pitchFamily="34" charset="0"/>
                <a:ea typeface="Segoe UI" panose="020B0502040204020203" pitchFamily="34" charset="0"/>
                <a:cs typeface="Calibri" panose="020F0502020204030204" pitchFamily="34" charset="0"/>
              </a:rPr>
              <a:t> (</a:t>
            </a:r>
            <a:r>
              <a:rPr lang="en-US" sz="3192" dirty="0" err="1">
                <a:latin typeface="Calibri" panose="020F0502020204030204" pitchFamily="34" charset="0"/>
                <a:ea typeface="Segoe UI" panose="020B0502040204020203" pitchFamily="34" charset="0"/>
                <a:cs typeface="Calibri" panose="020F0502020204030204" pitchFamily="34" charset="0"/>
              </a:rPr>
              <a:t>cửa</a:t>
            </a:r>
            <a:r>
              <a:rPr lang="en-US" sz="3192" dirty="0">
                <a:latin typeface="Calibri" panose="020F0502020204030204" pitchFamily="34" charset="0"/>
                <a:ea typeface="Segoe UI" panose="020B0502040204020203" pitchFamily="34" charset="0"/>
                <a:cs typeface="Calibri" panose="020F0502020204030204" pitchFamily="34" charset="0"/>
              </a:rPr>
              <a:t>)</a:t>
            </a:r>
            <a:r>
              <a:rPr lang="vi-VN" sz="3192" dirty="0">
                <a:latin typeface="Calibri" panose="020F0502020204030204" pitchFamily="34" charset="0"/>
                <a:ea typeface="Segoe UI" panose="020B0502040204020203" pitchFamily="34" charset="0"/>
                <a:cs typeface="Calibri" panose="020F0502020204030204" pitchFamily="34" charset="0"/>
              </a:rPr>
              <a:t> nhà em</a:t>
            </a:r>
            <a:r>
              <a:rPr lang="en-US" sz="3192" dirty="0">
                <a:latin typeface="Calibri" panose="020F0502020204030204" pitchFamily="34" charset="0"/>
                <a:ea typeface="Segoe UI" panose="020B0502040204020203" pitchFamily="34" charset="0"/>
                <a:cs typeface="Calibri" panose="020F0502020204030204" pitchFamily="34" charset="0"/>
              </a:rPr>
              <a:t>?</a:t>
            </a:r>
          </a:p>
        </p:txBody>
      </p:sp>
    </p:spTree>
    <p:extLst>
      <p:ext uri="{BB962C8B-B14F-4D97-AF65-F5344CB8AC3E}">
        <p14:creationId xmlns:p14="http://schemas.microsoft.com/office/powerpoint/2010/main" val="2272498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66432" y="1436916"/>
            <a:ext cx="10489585" cy="158060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p>
          <a:p>
            <a:pPr>
              <a:buFontTx/>
              <a:buChar char="-"/>
            </a:pP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la </a:t>
            </a:r>
            <a:r>
              <a:rPr lang="en-US" sz="4000" dirty="0" err="1">
                <a:latin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hướng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cổng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p>
          <a:p>
            <a:pPr>
              <a:buFontTx/>
              <a:buChar char="-"/>
            </a:pPr>
            <a:r>
              <a:rPr lang="en-US" sz="4000" dirty="0" err="1">
                <a:latin typeface="Times New Roman" panose="02020603050405020304" pitchFamily="18" charset="0"/>
                <a:cs typeface="Times New Roman" panose="02020603050405020304" pitchFamily="18" charset="0"/>
              </a:rPr>
              <a:t>Chuẩn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21: Nam </a:t>
            </a:r>
            <a:r>
              <a:rPr lang="en-US" sz="4000" dirty="0" err="1">
                <a:latin typeface="Times New Roman" panose="02020603050405020304" pitchFamily="18" charset="0"/>
                <a:cs typeface="Times New Roman" panose="02020603050405020304" pitchFamily="18" charset="0"/>
              </a:rPr>
              <a:t>châm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424602A-D84B-A1D1-E623-CF75831FF3BD}"/>
              </a:ext>
            </a:extLst>
          </p:cNvPr>
          <p:cNvSpPr/>
          <p:nvPr/>
        </p:nvSpPr>
        <p:spPr>
          <a:xfrm>
            <a:off x="4550607" y="178810"/>
            <a:ext cx="2536201"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solidFill>
                  <a:schemeClr val="tx2"/>
                </a:solidFill>
              </a:rPr>
              <a:t>DẶN DÒ</a:t>
            </a:r>
          </a:p>
        </p:txBody>
      </p:sp>
    </p:spTree>
    <p:extLst>
      <p:ext uri="{BB962C8B-B14F-4D97-AF65-F5344CB8AC3E}">
        <p14:creationId xmlns:p14="http://schemas.microsoft.com/office/powerpoint/2010/main" val="3744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1392" y="-49894"/>
            <a:ext cx="345946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61838"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8273" y="3584278"/>
            <a:ext cx="1084529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1491" y="3616547"/>
            <a:ext cx="9360483" cy="1077218"/>
          </a:xfrm>
          <a:prstGeom prst="rect">
            <a:avLst/>
          </a:prstGeom>
          <a:noFill/>
        </p:spPr>
        <p:txBody>
          <a:bodyPr wrap="square" rtlCol="0">
            <a:spAutoFit/>
          </a:bodyPr>
          <a:lstStyle/>
          <a:p>
            <a:pPr>
              <a:defRPr/>
            </a:pPr>
            <a:r>
              <a:rPr kumimoji="0" lang="en-US" sz="28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Câu</a:t>
            </a:r>
            <a:r>
              <a:rPr kumimoji="0" lang="en-US" sz="28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28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hỏi</a:t>
            </a:r>
            <a:r>
              <a:rPr kumimoji="0" lang="en-US" sz="28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28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số</a:t>
            </a:r>
            <a:r>
              <a:rPr kumimoji="0" lang="en-US" sz="2800" b="1" i="0" u="sng" strike="noStrike" kern="1200" cap="none" spc="0" normalizeH="0" noProof="0" dirty="0">
                <a:ln>
                  <a:noFill/>
                </a:ln>
                <a:solidFill>
                  <a:srgbClr val="FFFF00"/>
                </a:solidFill>
                <a:effectLst/>
                <a:uLnTx/>
                <a:uFillTx/>
                <a:latin typeface="Times New Roman" pitchFamily="18" charset="0"/>
                <a:cs typeface="Times New Roman" pitchFamily="18" charset="0"/>
              </a:rPr>
              <a:t> 2</a:t>
            </a:r>
            <a:r>
              <a:rPr kumimoji="0" lang="en-US" sz="28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 </a:t>
            </a:r>
            <a:r>
              <a:rPr lang="en-US" sz="3200" b="1" dirty="0" err="1">
                <a:solidFill>
                  <a:schemeClr val="bg1"/>
                </a:solidFill>
                <a:latin typeface="Times New Roman" pitchFamily="18" charset="0"/>
                <a:cs typeface="Times New Roman" pitchFamily="18" charset="0"/>
              </a:rPr>
              <a:t>Người</a:t>
            </a:r>
            <a:r>
              <a:rPr lang="en-US" sz="3200" b="1" dirty="0">
                <a:solidFill>
                  <a:schemeClr val="bg1"/>
                </a:solidFill>
                <a:latin typeface="Times New Roman" pitchFamily="18" charset="0"/>
                <a:cs typeface="Times New Roman" pitchFamily="18" charset="0"/>
              </a:rPr>
              <a:t> ta </a:t>
            </a:r>
            <a:r>
              <a:rPr lang="en-US" sz="3200" b="1" dirty="0" err="1">
                <a:solidFill>
                  <a:schemeClr val="bg1"/>
                </a:solidFill>
                <a:latin typeface="Times New Roman" pitchFamily="18" charset="0"/>
                <a:cs typeface="Times New Roman" pitchFamily="18" charset="0"/>
              </a:rPr>
              <a:t>dùng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dụng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cụ</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nào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để</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nhận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sự</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tồn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tại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từ</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trường</a:t>
            </a:r>
            <a:r>
              <a:rPr lang="en-US" sz="3200" b="1" dirty="0">
                <a:solidFill>
                  <a:schemeClr val="bg1"/>
                </a:solidFill>
                <a:latin typeface="Times New Roman" pitchFamily="18" charset="0"/>
                <a:cs typeface="Times New Roman" pitchFamily="18" charset="0"/>
              </a:rPr>
              <a:t>?</a:t>
            </a:r>
            <a:endParaRPr kumimoji="0" lang="en-US"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20716" y="5958223"/>
            <a:ext cx="52367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0716" y="5094960"/>
            <a:ext cx="52367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5928519" y="6019800"/>
            <a:ext cx="5863198"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a:t>
            </a:r>
            <a:r>
              <a:rPr kumimoji="0" lang="en-US" sz="280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lang="en-US" sz="2800" b="1" dirty="0">
                <a:solidFill>
                  <a:schemeClr val="bg1"/>
                </a:solidFill>
                <a:latin typeface="Times New Roman" pitchFamily="18" charset="0"/>
                <a:cs typeface="Times New Roman" pitchFamily="18" charset="0"/>
              </a:rPr>
              <a:t>Kim </a:t>
            </a:r>
            <a:r>
              <a:rPr lang="en-US" sz="2800" b="1" dirty="0" err="1">
                <a:solidFill>
                  <a:schemeClr val="bg1"/>
                </a:solidFill>
                <a:latin typeface="Times New Roman" pitchFamily="18" charset="0"/>
                <a:cs typeface="Times New Roman" pitchFamily="18" charset="0"/>
              </a:rPr>
              <a:t>nam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châm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trục</a:t>
            </a:r>
            <a:r>
              <a:rPr lang="en-US" sz="2800" b="1" dirty="0">
                <a:solidFill>
                  <a:schemeClr val="bg1"/>
                </a:solidFill>
                <a:latin typeface="Times New Roman" pitchFamily="18" charset="0"/>
                <a:cs typeface="Times New Roman" pitchFamily="18" charset="0"/>
              </a:rPr>
              <a:t> quay</a:t>
            </a:r>
            <a:r>
              <a:rPr lang="en-US" sz="2800" dirty="0">
                <a:solidFill>
                  <a:schemeClr val="bg1"/>
                </a:solidFill>
                <a:latin typeface="Times New Roman" pitchFamily="18" charset="0"/>
                <a:cs typeface="Times New Roman" pitchFamily="18" charset="0"/>
              </a:rPr>
              <a:t>.</a:t>
            </a:r>
            <a:endParaRPr kumimoji="0" lang="en-US" sz="280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19651" y="5197161"/>
            <a:ext cx="4638914"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800" b="1" dirty="0" err="1">
                <a:solidFill>
                  <a:schemeClr val="bg1"/>
                </a:solidFill>
                <a:latin typeface="Times New Roman" pitchFamily="18" charset="0"/>
                <a:cs typeface="Times New Roman" pitchFamily="18" charset="0"/>
              </a:rPr>
              <a:t>Đồng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hồ</a:t>
            </a:r>
            <a:r>
              <a:rPr lang="en-US" sz="2800" b="1" dirty="0">
                <a:solidFill>
                  <a:schemeClr val="bg1"/>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4338" y="5094961"/>
            <a:ext cx="52367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4338" y="5958223"/>
            <a:ext cx="52367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3272" y="5197162"/>
            <a:ext cx="4638914"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lang="en-US" sz="2800" b="1" dirty="0" err="1">
                <a:solidFill>
                  <a:schemeClr val="bg1"/>
                </a:solidFill>
                <a:latin typeface="Times New Roman" pitchFamily="18" charset="0"/>
                <a:cs typeface="Times New Roman" pitchFamily="18" charset="0"/>
              </a:rPr>
              <a:t>Nhiệt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kế</a:t>
            </a:r>
            <a:r>
              <a:rPr lang="en-US" sz="2800" dirty="0"/>
              <a:t>.</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3272" y="6060424"/>
            <a:ext cx="4638914"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800" b="1" dirty="0" err="1">
                <a:solidFill>
                  <a:schemeClr val="bg1"/>
                </a:solidFill>
                <a:latin typeface="Times New Roman" pitchFamily="18" charset="0"/>
                <a:cs typeface="Times New Roman" pitchFamily="18" charset="0"/>
              </a:rPr>
              <a:t>Cân</a:t>
            </a:r>
            <a:r>
              <a:rPr lang="en-US" sz="2800" dirty="0"/>
              <a:t>.</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61839" y="863860"/>
            <a:ext cx="486157"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61839" y="1478694"/>
            <a:ext cx="486157"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172717" y="2074156"/>
            <a:ext cx="486157"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172717" y="2630412"/>
            <a:ext cx="486157" cy="487363"/>
          </a:xfrm>
          <a:prstGeom prst="rect">
            <a:avLst/>
          </a:prstGeom>
        </p:spPr>
      </p:pic>
    </p:spTree>
    <p:extLst>
      <p:ext uri="{BB962C8B-B14F-4D97-AF65-F5344CB8AC3E}">
        <p14:creationId xmlns:p14="http://schemas.microsoft.com/office/powerpoint/2010/main" val="30877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OneDrive\Documents\HINH NEN PPT\hinh-nen-powerpoint-ket-thuc-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18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3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1392" y="-49894"/>
            <a:ext cx="345946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61838"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8273" y="3584278"/>
            <a:ext cx="1084529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1491" y="3616546"/>
            <a:ext cx="9795410" cy="1200329"/>
          </a:xfrm>
          <a:prstGeom prst="rect">
            <a:avLst/>
          </a:prstGeom>
          <a:noFill/>
        </p:spPr>
        <p:txBody>
          <a:bodyPr wrap="square" rtlCol="0">
            <a:spAutoFit/>
          </a:bodyPr>
          <a:lstStyle/>
          <a:p>
            <a:pPr>
              <a:defRPr/>
            </a:pP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Câu</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hỏi</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số</a:t>
            </a:r>
            <a:r>
              <a:rPr kumimoji="0" lang="en-US" sz="3200" b="1" i="0" u="sng" strike="noStrike" kern="1200" cap="none" spc="0" normalizeH="0" noProof="0" dirty="0">
                <a:ln>
                  <a:noFill/>
                </a:ln>
                <a:solidFill>
                  <a:srgbClr val="FFFF00"/>
                </a:solidFill>
                <a:effectLst/>
                <a:uLnTx/>
                <a:uFillTx/>
                <a:latin typeface="Times New Roman" pitchFamily="18" charset="0"/>
                <a:cs typeface="Times New Roman" pitchFamily="18" charset="0"/>
              </a:rPr>
              <a:t> 3</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Chiều</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của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đường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sức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từ</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của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một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thanh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nam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châm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cho</a:t>
            </a:r>
            <a:r>
              <a:rPr lang="en-US" sz="3600" b="1" dirty="0">
                <a:solidFill>
                  <a:schemeClr val="bg1"/>
                </a:solidFill>
                <a:latin typeface="Times New Roman" pitchFamily="18" charset="0"/>
                <a:cs typeface="Times New Roman" pitchFamily="18" charset="0"/>
              </a:rPr>
              <a:t> ta </a:t>
            </a:r>
            <a:r>
              <a:rPr lang="en-US" sz="3600" b="1" dirty="0" err="1">
                <a:solidFill>
                  <a:schemeClr val="bg1"/>
                </a:solidFill>
                <a:latin typeface="Times New Roman" pitchFamily="18" charset="0"/>
                <a:cs typeface="Times New Roman" pitchFamily="18" charset="0"/>
              </a:rPr>
              <a:t>biết</a:t>
            </a:r>
            <a:r>
              <a:rPr lang="en-US" sz="3600" b="1" dirty="0">
                <a:solidFill>
                  <a:schemeClr val="bg1"/>
                </a:solidFill>
                <a:latin typeface="Times New Roman" pitchFamily="18" charset="0"/>
                <a:cs typeface="Times New Roman" pitchFamily="18" charset="0"/>
              </a:rPr>
              <a:t> </a:t>
            </a:r>
            <a:endParaRPr kumimoji="0" lang="en-US" sz="36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20716" y="5100583"/>
            <a:ext cx="52367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4337" y="5958224"/>
            <a:ext cx="5236785" cy="8997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19651" y="5181600"/>
            <a:ext cx="5604868" cy="523220"/>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800" b="1" dirty="0" err="1">
                <a:solidFill>
                  <a:schemeClr val="bg1"/>
                </a:solidFill>
              </a:rPr>
              <a:t>tên</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từ</a:t>
            </a:r>
            <a:r>
              <a:rPr lang="en-US" sz="2800" b="1" dirty="0">
                <a:solidFill>
                  <a:schemeClr val="bg1"/>
                </a:solidFill>
              </a:rPr>
              <a:t> </a:t>
            </a:r>
            <a:r>
              <a:rPr lang="en-US" sz="2800" b="1" dirty="0" err="1">
                <a:solidFill>
                  <a:schemeClr val="bg1"/>
                </a:solidFill>
              </a:rPr>
              <a:t>cực</a:t>
            </a:r>
            <a:r>
              <a:rPr lang="en-US" sz="2800" b="1" dirty="0">
                <a:solidFill>
                  <a:schemeClr val="bg1"/>
                </a:solidFill>
              </a:rPr>
              <a:t> </a:t>
            </a:r>
            <a:r>
              <a:rPr lang="en-US" sz="2800" b="1" dirty="0" err="1">
                <a:solidFill>
                  <a:schemeClr val="bg1"/>
                </a:solidFill>
              </a:rPr>
              <a:t>của</a:t>
            </a:r>
            <a:r>
              <a:rPr lang="en-US" sz="2800" b="1" dirty="0">
                <a:solidFill>
                  <a:schemeClr val="bg1"/>
                </a:solidFill>
              </a:rPr>
              <a:t> </a:t>
            </a:r>
            <a:r>
              <a:rPr lang="en-US" sz="2800" b="1" dirty="0" err="1">
                <a:solidFill>
                  <a:schemeClr val="bg1"/>
                </a:solidFill>
              </a:rPr>
              <a:t>nam</a:t>
            </a:r>
            <a:r>
              <a:rPr lang="en-US" sz="2800" b="1" dirty="0">
                <a:solidFill>
                  <a:schemeClr val="bg1"/>
                </a:solidFill>
              </a:rPr>
              <a:t> </a:t>
            </a:r>
            <a:r>
              <a:rPr lang="en-US" sz="2800" b="1" dirty="0" err="1">
                <a:solidFill>
                  <a:schemeClr val="bg1"/>
                </a:solidFill>
              </a:rPr>
              <a:t>châm</a:t>
            </a:r>
            <a:r>
              <a:rPr lang="en-US" sz="2800" b="1" dirty="0">
                <a:solidFill>
                  <a:schemeClr val="bg1"/>
                </a:solidFill>
              </a:rPr>
              <a:t>.</a:t>
            </a:r>
          </a:p>
        </p:txBody>
      </p:sp>
      <p:sp>
        <p:nvSpPr>
          <p:cNvPr id="27" name="cau hoi c">
            <a:extLst>
              <a:ext uri="{FF2B5EF4-FFF2-40B4-BE49-F238E27FC236}">
                <a16:creationId xmlns:a16="http://schemas.microsoft.com/office/drawing/2014/main" id="{D96707EC-5A82-4050-B897-6DBAB63AC957}"/>
              </a:ext>
            </a:extLst>
          </p:cNvPr>
          <p:cNvSpPr txBox="1"/>
          <p:nvPr/>
        </p:nvSpPr>
        <p:spPr>
          <a:xfrm>
            <a:off x="823119" y="5733871"/>
            <a:ext cx="4937850" cy="1200329"/>
          </a:xfrm>
          <a:prstGeom prst="rect">
            <a:avLst/>
          </a:prstGeom>
          <a:noFill/>
        </p:spPr>
        <p:txBody>
          <a:bodyPr wrap="square" rtlCol="0">
            <a:spAutoFit/>
          </a:bodyPr>
          <a:lstStyle/>
          <a:p>
            <a:pPr marL="342900" indent="-342900" algn="ctr">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a:t>
            </a:r>
            <a:r>
              <a:rPr kumimoji="0" lang="en-US" sz="44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cs typeface="Times New Roman" pitchFamily="18" charset="0"/>
              </a:rPr>
              <a:t>chiều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chuyển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động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thanh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nam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châm</a:t>
            </a:r>
            <a:r>
              <a:rPr lang="en-US" sz="2800" b="1" dirty="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4338" y="5094961"/>
            <a:ext cx="52367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0715" y="5958224"/>
            <a:ext cx="5236785" cy="8997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594519" y="5105400"/>
            <a:ext cx="5615313" cy="58477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lang="en-US" sz="2800" b="1" dirty="0" err="1">
                <a:solidFill>
                  <a:schemeClr val="bg1"/>
                </a:solidFill>
                <a:latin typeface="Times New Roman" pitchFamily="18" charset="0"/>
                <a:cs typeface="Times New Roman" pitchFamily="18" charset="0"/>
              </a:rPr>
              <a:t>chiều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từ</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trường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Trái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Đất</a:t>
            </a:r>
            <a:r>
              <a:rPr lang="en-US" sz="3200" dirty="0"/>
              <a:t>.</a:t>
            </a:r>
            <a:endParaRPr kumimoji="0" lang="en-US" sz="28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95850" y="5903893"/>
            <a:ext cx="5376269" cy="954107"/>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800" b="1" dirty="0" err="1">
                <a:solidFill>
                  <a:schemeClr val="bg1"/>
                </a:solidFill>
                <a:latin typeface="Times New Roman" pitchFamily="18" charset="0"/>
                <a:cs typeface="Times New Roman" pitchFamily="18" charset="0"/>
              </a:rPr>
              <a:t>chiều</a:t>
            </a:r>
            <a:r>
              <a:rPr lang="en-US" sz="2800" b="1" dirty="0">
                <a:solidFill>
                  <a:schemeClr val="bg1"/>
                </a:solidFill>
                <a:latin typeface="Times New Roman" pitchFamily="18" charset="0"/>
                <a:cs typeface="Times New Roman" pitchFamily="18" charset="0"/>
              </a:rPr>
              <a:t> quay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thanh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nam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châm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treo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sợi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dây</a:t>
            </a:r>
            <a:r>
              <a:rPr lang="en-US" sz="2800" b="1" dirty="0">
                <a:solidFill>
                  <a:schemeClr val="bg1"/>
                </a:solidFill>
                <a:latin typeface="Times New Roman" pitchFamily="18" charset="0"/>
                <a:cs typeface="Times New Roman" pitchFamily="18" charset="0"/>
              </a:rPr>
              <a:t>.</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61839" y="863860"/>
            <a:ext cx="486157"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61839" y="1478694"/>
            <a:ext cx="486157"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172717" y="2074156"/>
            <a:ext cx="486157"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172717" y="2630412"/>
            <a:ext cx="486157" cy="487363"/>
          </a:xfrm>
          <a:prstGeom prst="rect">
            <a:avLst/>
          </a:prstGeom>
        </p:spPr>
      </p:pic>
    </p:spTree>
    <p:extLst>
      <p:ext uri="{BB962C8B-B14F-4D97-AF65-F5344CB8AC3E}">
        <p14:creationId xmlns:p14="http://schemas.microsoft.com/office/powerpoint/2010/main" val="3875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ưu tập | Wiki Ai là triệu phú | Fandom">
            <a:extLst>
              <a:ext uri="{FF2B5EF4-FFF2-40B4-BE49-F238E27FC236}">
                <a16:creationId xmlns:a16="http://schemas.microsoft.com/office/drawing/2014/main" id="{74F70835-FE16-41EB-8CD7-3D1766F8AB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957" y="0"/>
            <a:ext cx="12295623" cy="69519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1392" y="-49894"/>
            <a:ext cx="345946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61838"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61838"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8273" y="3584278"/>
            <a:ext cx="1084529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1491" y="3616547"/>
            <a:ext cx="9976010" cy="1077218"/>
          </a:xfrm>
          <a:prstGeom prst="rect">
            <a:avLst/>
          </a:prstGeom>
          <a:noFill/>
        </p:spPr>
        <p:txBody>
          <a:bodyPr wrap="square" rtlCol="0">
            <a:spAutoFit/>
          </a:bodyPr>
          <a:lstStyle/>
          <a:p>
            <a:pPr algn="ctr">
              <a:defRPr/>
            </a:pP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Câu</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hỏi</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sng" strike="noStrike" kern="1200" cap="none" spc="0" normalizeH="0" baseline="0" noProof="0" dirty="0" err="1">
                <a:ln>
                  <a:noFill/>
                </a:ln>
                <a:solidFill>
                  <a:srgbClr val="FFFF00"/>
                </a:solidFill>
                <a:effectLst/>
                <a:uLnTx/>
                <a:uFillTx/>
                <a:latin typeface="Times New Roman" pitchFamily="18" charset="0"/>
                <a:cs typeface="Times New Roman" pitchFamily="18" charset="0"/>
              </a:rPr>
              <a:t>số</a:t>
            </a:r>
            <a:r>
              <a:rPr kumimoji="0" lang="en-US" sz="3200" b="1" i="0" u="sng" strike="noStrike" kern="1200" cap="none" spc="0" normalizeH="0" noProof="0" dirty="0">
                <a:ln>
                  <a:noFill/>
                </a:ln>
                <a:solidFill>
                  <a:srgbClr val="FFFF00"/>
                </a:solidFill>
                <a:effectLst/>
                <a:uLnTx/>
                <a:uFillTx/>
                <a:latin typeface="Times New Roman" pitchFamily="18" charset="0"/>
                <a:cs typeface="Times New Roman" pitchFamily="18" charset="0"/>
              </a:rPr>
              <a:t> 4</a:t>
            </a:r>
            <a:r>
              <a:rPr kumimoji="0" lang="en-US" sz="3200" b="1" i="0" u="sng"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lang="en-US" u="sng" dirty="0">
                <a:solidFill>
                  <a:srgbClr val="FFFF00"/>
                </a:solidFill>
              </a:rPr>
              <a:t> </a:t>
            </a:r>
            <a:r>
              <a:rPr lang="en-US" sz="3200" b="1" dirty="0" err="1">
                <a:solidFill>
                  <a:schemeClr val="bg1"/>
                </a:solidFill>
                <a:latin typeface="Times New Roman" pitchFamily="18" charset="0"/>
                <a:cs typeface="Times New Roman" pitchFamily="18" charset="0"/>
              </a:rPr>
              <a:t>Đường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sức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từ</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nam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châm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không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có</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đặc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điểm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nào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sau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đây</a:t>
            </a:r>
            <a:r>
              <a:rPr lang="en-US" sz="3200" b="1" dirty="0">
                <a:solidFill>
                  <a:schemeClr val="bg1"/>
                </a:solidFill>
                <a:latin typeface="Times New Roman" pitchFamily="18" charset="0"/>
                <a:cs typeface="Times New Roman" pitchFamily="18" charset="0"/>
              </a:rPr>
              <a:t>? </a:t>
            </a:r>
            <a:endParaRPr kumimoji="0" lang="en-US" sz="40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20715" y="5958223"/>
            <a:ext cx="5236785" cy="8997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0715" y="5094959"/>
            <a:ext cx="5236785" cy="7724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004719" y="5943600"/>
            <a:ext cx="5604869" cy="95410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800" dirty="0" err="1">
                <a:solidFill>
                  <a:schemeClr val="bg1"/>
                </a:solidFill>
                <a:latin typeface="Times New Roman" pitchFamily="18" charset="0"/>
                <a:cs typeface="Times New Roman" pitchFamily="18" charset="0"/>
              </a:rPr>
              <a:t>Các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sắt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được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sắp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xếp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dày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hơn</a:t>
            </a:r>
            <a:r>
              <a:rPr lang="en-US" sz="2800" dirty="0">
                <a:solidFill>
                  <a:schemeClr val="bg1"/>
                </a:solidFill>
                <a:latin typeface="Times New Roman" pitchFamily="18" charset="0"/>
                <a:cs typeface="Times New Roman" pitchFamily="18" charset="0"/>
              </a:rPr>
              <a:t> ở </a:t>
            </a:r>
            <a:r>
              <a:rPr lang="en-US" sz="2800" dirty="0" err="1">
                <a:solidFill>
                  <a:schemeClr val="bg1"/>
                </a:solidFill>
                <a:latin typeface="Times New Roman" pitchFamily="18" charset="0"/>
                <a:cs typeface="Times New Roman" pitchFamily="18" charset="0"/>
              </a:rPr>
              <a:t>hai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cực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châm</a:t>
            </a:r>
            <a:r>
              <a:rPr lang="en-US" sz="2800" dirty="0">
                <a:solidFill>
                  <a:schemeClr val="bg1"/>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004719" y="4989493"/>
            <a:ext cx="5912347" cy="1015663"/>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800" dirty="0" err="1">
                <a:solidFill>
                  <a:schemeClr val="bg1"/>
                </a:solidFill>
                <a:latin typeface="Times New Roman" pitchFamily="18" charset="0"/>
                <a:cs typeface="Times New Roman" pitchFamily="18" charset="0"/>
              </a:rPr>
              <a:t>Dùng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sắt</a:t>
            </a:r>
            <a:r>
              <a:rPr lang="en-US" sz="2800" dirty="0">
                <a:solidFill>
                  <a:schemeClr val="bg1"/>
                </a:solidFill>
                <a:latin typeface="Times New Roman" pitchFamily="18" charset="0"/>
                <a:cs typeface="Times New Roman" pitchFamily="18" charset="0"/>
              </a:rPr>
              <a:t> hay </a:t>
            </a:r>
            <a:r>
              <a:rPr lang="en-US" sz="2800" dirty="0" err="1">
                <a:solidFill>
                  <a:schemeClr val="bg1"/>
                </a:solidFill>
                <a:latin typeface="Times New Roman" pitchFamily="18" charset="0"/>
                <a:cs typeface="Times New Roman" pitchFamily="18" charset="0"/>
              </a:rPr>
              <a:t>mạt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nhôm</a:t>
            </a:r>
            <a:endParaRPr lang="en-US" sz="2800" dirty="0">
              <a:solidFill>
                <a:schemeClr val="bg1"/>
              </a:solidFill>
              <a:latin typeface="Times New Roman" pitchFamily="18" charset="0"/>
              <a:cs typeface="Times New Roman" pitchFamily="18" charset="0"/>
            </a:endParaRPr>
          </a:p>
          <a:p>
            <a:pPr marL="342900" lvl="0" indent="-342900">
              <a:buClr>
                <a:schemeClr val="bg1"/>
              </a:buClr>
              <a:buFont typeface="Wingdings" panose="05000000000000000000" pitchFamily="2" charset="2"/>
              <a:buChar char="w"/>
              <a:defRP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thì</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từ</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phổ</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như</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nhau</a:t>
            </a:r>
            <a:r>
              <a:rPr lang="en-US" sz="3200" dirty="0">
                <a:solidFill>
                  <a:schemeClr val="bg1"/>
                </a:solidFill>
                <a:latin typeface="Times New Roman" pitchFamily="18" charset="0"/>
                <a:cs typeface="Times New Roman" pitchFamily="18" charset="0"/>
              </a:rPr>
              <a:t>. </a:t>
            </a:r>
            <a:endParaRPr lang="en-US" sz="3200" b="1" dirty="0">
              <a:solidFill>
                <a:schemeClr val="bg1"/>
              </a:solidFill>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4337" y="5094960"/>
            <a:ext cx="5236785" cy="7724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4337" y="5958222"/>
            <a:ext cx="5236785" cy="8997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594519" y="5105400"/>
            <a:ext cx="5446603"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đường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này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nối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từ</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cực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này</a:t>
            </a:r>
            <a:r>
              <a:rPr lang="en-US" sz="2400" dirty="0">
                <a:solidFill>
                  <a:schemeClr val="bg1"/>
                </a:solidFill>
                <a:latin typeface="Times New Roman" pitchFamily="18" charset="0"/>
                <a:cs typeface="Times New Roman" pitchFamily="18" charset="0"/>
              </a:rPr>
              <a:t> sang </a:t>
            </a:r>
            <a:r>
              <a:rPr lang="en-US" sz="2400" dirty="0" err="1">
                <a:solidFill>
                  <a:schemeClr val="bg1"/>
                </a:solidFill>
                <a:latin typeface="Times New Roman" pitchFamily="18" charset="0"/>
                <a:cs typeface="Times New Roman" pitchFamily="18" charset="0"/>
              </a:rPr>
              <a:t>cực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kia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của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thanh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châm</a:t>
            </a:r>
            <a:r>
              <a:rPr lang="en-US" sz="2400" dirty="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ea typeface="Tahoma" panose="020B0604030504040204" pitchFamily="34" charset="0"/>
              <a:cs typeface="Times New Roman"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558116" y="6019800"/>
            <a:ext cx="5599003"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a:t>
            </a:r>
            <a:r>
              <a:rPr kumimoji="0" lang="en-US" sz="2400" b="1"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lang="en-US" sz="2400" dirty="0" err="1">
                <a:solidFill>
                  <a:schemeClr val="bg1"/>
                </a:solidFill>
              </a:rPr>
              <a:t>Các</a:t>
            </a:r>
            <a:r>
              <a:rPr lang="en-US" sz="2400" dirty="0">
                <a:solidFill>
                  <a:schemeClr val="bg1"/>
                </a:solidFill>
              </a:rPr>
              <a:t> </a:t>
            </a:r>
            <a:r>
              <a:rPr lang="en-US" sz="2400" dirty="0" err="1">
                <a:solidFill>
                  <a:schemeClr val="bg1"/>
                </a:solidFill>
              </a:rPr>
              <a:t>mạt</a:t>
            </a:r>
            <a:r>
              <a:rPr lang="en-US" sz="2400" dirty="0">
                <a:solidFill>
                  <a:schemeClr val="bg1"/>
                </a:solidFill>
              </a:rPr>
              <a:t> </a:t>
            </a:r>
            <a:r>
              <a:rPr lang="en-US" sz="2400" dirty="0" err="1">
                <a:solidFill>
                  <a:schemeClr val="bg1"/>
                </a:solidFill>
              </a:rPr>
              <a:t>sắt</a:t>
            </a:r>
            <a:r>
              <a:rPr lang="en-US" sz="2400" dirty="0">
                <a:solidFill>
                  <a:schemeClr val="bg1"/>
                </a:solidFill>
              </a:rPr>
              <a:t> </a:t>
            </a:r>
            <a:r>
              <a:rPr lang="en-US" sz="2400" dirty="0" err="1">
                <a:solidFill>
                  <a:schemeClr val="bg1"/>
                </a:solidFill>
              </a:rPr>
              <a:t>xung</a:t>
            </a:r>
            <a:r>
              <a:rPr lang="en-US" sz="2400" dirty="0">
                <a:solidFill>
                  <a:schemeClr val="bg1"/>
                </a:solidFill>
              </a:rPr>
              <a:t> </a:t>
            </a:r>
            <a:r>
              <a:rPr lang="en-US" sz="2400" dirty="0" err="1">
                <a:solidFill>
                  <a:schemeClr val="bg1"/>
                </a:solidFill>
              </a:rPr>
              <a:t>quanh</a:t>
            </a:r>
            <a:r>
              <a:rPr lang="en-US" sz="2400" dirty="0">
                <a:solidFill>
                  <a:schemeClr val="bg1"/>
                </a:solidFill>
              </a:rPr>
              <a:t> </a:t>
            </a:r>
            <a:r>
              <a:rPr lang="en-US" sz="2400" dirty="0" err="1">
                <a:solidFill>
                  <a:schemeClr val="bg1"/>
                </a:solidFill>
              </a:rPr>
              <a:t>nam</a:t>
            </a:r>
            <a:r>
              <a:rPr lang="en-US" sz="2400" dirty="0">
                <a:solidFill>
                  <a:schemeClr val="bg1"/>
                </a:solidFill>
              </a:rPr>
              <a:t> </a:t>
            </a:r>
            <a:r>
              <a:rPr lang="en-US" sz="2400" dirty="0" err="1">
                <a:solidFill>
                  <a:schemeClr val="bg1"/>
                </a:solidFill>
              </a:rPr>
              <a:t>châm</a:t>
            </a:r>
            <a:r>
              <a:rPr lang="en-US" sz="2400" dirty="0">
                <a:solidFill>
                  <a:schemeClr val="bg1"/>
                </a:solidFill>
              </a:rPr>
              <a:t> </a:t>
            </a:r>
            <a:r>
              <a:rPr lang="en-US" sz="2400" dirty="0" err="1">
                <a:solidFill>
                  <a:schemeClr val="bg1"/>
                </a:solidFill>
              </a:rPr>
              <a:t>được</a:t>
            </a:r>
            <a:r>
              <a:rPr lang="en-US" sz="2400" dirty="0">
                <a:solidFill>
                  <a:schemeClr val="bg1"/>
                </a:solidFill>
              </a:rPr>
              <a:t> </a:t>
            </a:r>
            <a:r>
              <a:rPr lang="en-US" sz="2400" dirty="0" err="1">
                <a:solidFill>
                  <a:schemeClr val="bg1"/>
                </a:solidFill>
              </a:rPr>
              <a:t>sắp</a:t>
            </a:r>
            <a:r>
              <a:rPr lang="en-US" sz="2400" dirty="0">
                <a:solidFill>
                  <a:schemeClr val="bg1"/>
                </a:solidFill>
              </a:rPr>
              <a:t> </a:t>
            </a:r>
            <a:r>
              <a:rPr lang="en-US" sz="2400" dirty="0" err="1">
                <a:solidFill>
                  <a:schemeClr val="bg1"/>
                </a:solidFill>
              </a:rPr>
              <a:t>xếp</a:t>
            </a:r>
            <a:r>
              <a:rPr lang="en-US" sz="2400" dirty="0">
                <a:solidFill>
                  <a:schemeClr val="bg1"/>
                </a:solidFill>
              </a:rPr>
              <a:t> </a:t>
            </a:r>
            <a:r>
              <a:rPr lang="en-US" sz="2400" dirty="0" err="1">
                <a:solidFill>
                  <a:schemeClr val="bg1"/>
                </a:solidFill>
              </a:rPr>
              <a:t>thành</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đường</a:t>
            </a:r>
            <a:r>
              <a:rPr lang="en-US" sz="2400" dirty="0">
                <a:solidFill>
                  <a:schemeClr val="bg1"/>
                </a:solidFill>
              </a:rPr>
              <a:t> cong.</a:t>
            </a:r>
            <a:endParaRPr lang="en-US" sz="2400" b="1" dirty="0">
              <a:solidFill>
                <a:schemeClr val="bg1"/>
              </a:solidFill>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61839" y="863860"/>
            <a:ext cx="486157"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61839" y="1478694"/>
            <a:ext cx="486157"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172717" y="2074156"/>
            <a:ext cx="486157"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172717" y="2630412"/>
            <a:ext cx="486157" cy="487363"/>
          </a:xfrm>
          <a:prstGeom prst="rect">
            <a:avLst/>
          </a:prstGeom>
        </p:spPr>
      </p:pic>
    </p:spTree>
    <p:extLst>
      <p:ext uri="{BB962C8B-B14F-4D97-AF65-F5344CB8AC3E}">
        <p14:creationId xmlns:p14="http://schemas.microsoft.com/office/powerpoint/2010/main" val="538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63" y="1371600"/>
            <a:ext cx="12022330" cy="1077218"/>
          </a:xfrm>
          <a:prstGeom prst="rect">
            <a:avLst/>
          </a:prstGeom>
        </p:spPr>
        <p:txBody>
          <a:bodyPr wrap="none">
            <a:spAutoFit/>
          </a:bodyPr>
          <a:lstStyle/>
          <a:p>
            <a:r>
              <a:rPr lang="en-US" sz="3200" b="1" dirty="0" err="1">
                <a:latin typeface="#9Slide03 AmpleSoft Bold" pitchFamily="2" charset="0"/>
              </a:rPr>
              <a:t>Học</a:t>
            </a:r>
            <a:r>
              <a:rPr lang="en-US" sz="3200" b="1" dirty="0">
                <a:latin typeface="#9Slide03 AmpleSoft Bold" pitchFamily="2" charset="0"/>
              </a:rPr>
              <a:t> </a:t>
            </a:r>
            <a:r>
              <a:rPr lang="en-US" sz="3200" b="1" dirty="0" err="1">
                <a:latin typeface="#9Slide03 AmpleSoft Bold" pitchFamily="2" charset="0"/>
              </a:rPr>
              <a:t>sinh</a:t>
            </a:r>
            <a:r>
              <a:rPr lang="en-US" sz="3200" b="1" dirty="0">
                <a:latin typeface="#9Slide03 AmpleSoft Bold" pitchFamily="2" charset="0"/>
              </a:rPr>
              <a:t> </a:t>
            </a:r>
            <a:r>
              <a:rPr lang="en-US" sz="3200" b="1" dirty="0" err="1">
                <a:latin typeface="#9Slide03 AmpleSoft Bold" pitchFamily="2" charset="0"/>
              </a:rPr>
              <a:t>cùng</a:t>
            </a:r>
            <a:r>
              <a:rPr lang="en-US" sz="3200" b="1" dirty="0">
                <a:latin typeface="#9Slide03 AmpleSoft Bold" pitchFamily="2" charset="0"/>
              </a:rPr>
              <a:t> </a:t>
            </a:r>
            <a:r>
              <a:rPr lang="en-US" sz="3200" b="1" dirty="0" err="1">
                <a:latin typeface="#9Slide03 AmpleSoft Bold" pitchFamily="2" charset="0"/>
              </a:rPr>
              <a:t>quan</a:t>
            </a:r>
            <a:r>
              <a:rPr lang="en-US" sz="3200" b="1" dirty="0">
                <a:latin typeface="#9Slide03 AmpleSoft Bold" pitchFamily="2" charset="0"/>
              </a:rPr>
              <a:t> </a:t>
            </a:r>
            <a:r>
              <a:rPr lang="en-US" sz="3200" b="1" dirty="0" err="1">
                <a:latin typeface="#9Slide03 AmpleSoft Bold" pitchFamily="2" charset="0"/>
              </a:rPr>
              <a:t>sát</a:t>
            </a:r>
            <a:r>
              <a:rPr lang="en-US" sz="3200" b="1" dirty="0">
                <a:latin typeface="#9Slide03 AmpleSoft Bold" pitchFamily="2" charset="0"/>
              </a:rPr>
              <a:t> </a:t>
            </a:r>
            <a:r>
              <a:rPr lang="en-US" sz="3200" b="1" dirty="0" err="1">
                <a:latin typeface="#9Slide03 AmpleSoft Bold" pitchFamily="2" charset="0"/>
              </a:rPr>
              <a:t>đoạn</a:t>
            </a:r>
            <a:r>
              <a:rPr lang="en-US" sz="3200" b="1" dirty="0">
                <a:latin typeface="#9Slide03 AmpleSoft Bold" pitchFamily="2" charset="0"/>
              </a:rPr>
              <a:t> video : </a:t>
            </a:r>
            <a:r>
              <a:rPr lang="en-US" sz="3200" b="1" dirty="0">
                <a:latin typeface="#9Slide03 AmpleSoft Bold" pitchFamily="2" charset="0"/>
                <a:hlinkClick r:id="rId2"/>
              </a:rPr>
              <a:t>https://youtu.be/hsI-_hiUyd8</a:t>
            </a:r>
            <a:endParaRPr lang="en-US" sz="3200" b="1" dirty="0">
              <a:latin typeface="#9Slide03 AmpleSoft Bold" pitchFamily="2" charset="0"/>
            </a:endParaRPr>
          </a:p>
          <a:p>
            <a:r>
              <a:rPr lang="en-US" sz="3200" b="1" dirty="0" err="1">
                <a:latin typeface="#9Slide03 AmpleSoft Bold" pitchFamily="2" charset="0"/>
              </a:rPr>
              <a:t>Hoàn</a:t>
            </a:r>
            <a:r>
              <a:rPr lang="en-US" sz="3200" b="1" dirty="0">
                <a:latin typeface="#9Slide03 AmpleSoft Bold" pitchFamily="2" charset="0"/>
              </a:rPr>
              <a:t> </a:t>
            </a:r>
            <a:r>
              <a:rPr lang="en-US" sz="3200" b="1" dirty="0" err="1">
                <a:latin typeface="#9Slide03 AmpleSoft Bold" pitchFamily="2" charset="0"/>
              </a:rPr>
              <a:t>thành</a:t>
            </a:r>
            <a:r>
              <a:rPr lang="en-US" sz="3200" b="1" dirty="0">
                <a:latin typeface="#9Slide03 AmpleSoft Bold" pitchFamily="2" charset="0"/>
              </a:rPr>
              <a:t> </a:t>
            </a:r>
            <a:r>
              <a:rPr lang="en-US" sz="3200" b="1" dirty="0" err="1">
                <a:latin typeface="#9Slide03 AmpleSoft Bold" pitchFamily="2" charset="0"/>
              </a:rPr>
              <a:t>phiếu</a:t>
            </a:r>
            <a:r>
              <a:rPr lang="en-US" sz="3200" b="1" dirty="0">
                <a:latin typeface="#9Slide03 AmpleSoft Bold" pitchFamily="2" charset="0"/>
              </a:rPr>
              <a:t> </a:t>
            </a:r>
            <a:r>
              <a:rPr lang="en-US" sz="3200" b="1" dirty="0" err="1">
                <a:latin typeface="#9Slide03 AmpleSoft Bold" pitchFamily="2" charset="0"/>
              </a:rPr>
              <a:t>học</a:t>
            </a:r>
            <a:r>
              <a:rPr lang="en-US" sz="3200" b="1" dirty="0">
                <a:latin typeface="#9Slide03 AmpleSoft Bold" pitchFamily="2" charset="0"/>
              </a:rPr>
              <a:t> </a:t>
            </a:r>
            <a:r>
              <a:rPr lang="en-US" sz="3200" b="1" dirty="0" err="1">
                <a:latin typeface="#9Slide03 AmpleSoft Bold" pitchFamily="2" charset="0"/>
              </a:rPr>
              <a:t>tâp</a:t>
            </a:r>
            <a:r>
              <a:rPr lang="en-US" sz="3200" b="1" dirty="0">
                <a:latin typeface="#9Slide03 AmpleSoft Bold" pitchFamily="2" charset="0"/>
              </a:rPr>
              <a:t> </a:t>
            </a:r>
            <a:r>
              <a:rPr lang="en-US" sz="3200" b="1" dirty="0" err="1">
                <a:latin typeface="#9Slide03 AmpleSoft Bold" pitchFamily="2" charset="0"/>
              </a:rPr>
              <a:t>số</a:t>
            </a:r>
            <a:r>
              <a:rPr lang="en-US" sz="3200" b="1" dirty="0">
                <a:latin typeface="#9Slide03 AmpleSoft Bold" pitchFamily="2" charset="0"/>
              </a:rPr>
              <a:t> 1. </a:t>
            </a:r>
          </a:p>
        </p:txBody>
      </p:sp>
      <p:sp>
        <p:nvSpPr>
          <p:cNvPr id="3" name="Rectangle 2"/>
          <p:cNvSpPr/>
          <p:nvPr/>
        </p:nvSpPr>
        <p:spPr>
          <a:xfrm>
            <a:off x="289719" y="18897"/>
            <a:ext cx="10157844" cy="646331"/>
          </a:xfrm>
          <a:prstGeom prst="rect">
            <a:avLst/>
          </a:prstGeom>
        </p:spPr>
        <p:txBody>
          <a:bodyPr wrap="none">
            <a:spAutoFit/>
          </a:bodyPr>
          <a:lstStyle/>
          <a:p>
            <a:pPr algn="ctr"/>
            <a:r>
              <a:rPr lang="vi-VN" sz="3600" b="1" kern="10" dirty="0">
                <a:ln w="12700">
                  <a:solidFill>
                    <a:srgbClr val="EAEAEA"/>
                  </a:solidFill>
                  <a:round/>
                  <a:headEnd/>
                  <a:tailEnd/>
                </a:ln>
                <a:solidFill>
                  <a:srgbClr val="FF0000"/>
                </a:solidFill>
                <a:latin typeface="#9Slide03 AmpleSoft Bold" pitchFamily="2" charset="0"/>
                <a:cs typeface="Arial"/>
              </a:rPr>
              <a:t>Bài </a:t>
            </a:r>
            <a:r>
              <a:rPr lang="en-US" sz="3600" b="1" kern="10" dirty="0">
                <a:ln w="12700">
                  <a:solidFill>
                    <a:srgbClr val="EAEAEA"/>
                  </a:solidFill>
                  <a:round/>
                  <a:headEnd/>
                  <a:tailEnd/>
                </a:ln>
                <a:solidFill>
                  <a:srgbClr val="FF0000"/>
                </a:solidFill>
                <a:latin typeface="#9Slide03 AmpleSoft Bold" pitchFamily="2" charset="0"/>
                <a:cs typeface="Arial"/>
              </a:rPr>
              <a:t>20</a:t>
            </a:r>
            <a:r>
              <a:rPr lang="vi-VN" sz="3600" b="1" kern="10" dirty="0">
                <a:ln w="12700">
                  <a:solidFill>
                    <a:srgbClr val="EAEAEA"/>
                  </a:solidFill>
                  <a:round/>
                  <a:headEnd/>
                  <a:tailEnd/>
                </a:ln>
                <a:solidFill>
                  <a:srgbClr val="FF0000"/>
                </a:solidFill>
                <a:latin typeface="#9Slide03 AmpleSoft Bold" pitchFamily="2" charset="0"/>
                <a:cs typeface="Arial"/>
              </a:rPr>
              <a:t>: TỪ TRƯỜNG TRÁI ĐẤT </a:t>
            </a:r>
            <a:r>
              <a:rPr lang="en-US" sz="3600" b="1" kern="10" dirty="0">
                <a:ln w="12700">
                  <a:solidFill>
                    <a:srgbClr val="EAEAEA"/>
                  </a:solidFill>
                  <a:round/>
                  <a:headEnd/>
                  <a:tailEnd/>
                </a:ln>
                <a:solidFill>
                  <a:srgbClr val="FF0000"/>
                </a:solidFill>
                <a:latin typeface="#9Slide03 AmpleSoft Bold" pitchFamily="2" charset="0"/>
                <a:cs typeface="Arial"/>
              </a:rPr>
              <a:t>– SỬ DỤNG LA BÀN </a:t>
            </a:r>
          </a:p>
        </p:txBody>
      </p:sp>
      <p:graphicFrame>
        <p:nvGraphicFramePr>
          <p:cNvPr id="4" name="Table 3"/>
          <p:cNvGraphicFramePr>
            <a:graphicFrameLocks noGrp="1"/>
          </p:cNvGraphicFramePr>
          <p:nvPr>
            <p:extLst>
              <p:ext uri="{D42A27DB-BD31-4B8C-83A1-F6EECF244321}">
                <p14:modId xmlns:p14="http://schemas.microsoft.com/office/powerpoint/2010/main" val="1725444919"/>
              </p:ext>
            </p:extLst>
          </p:nvPr>
        </p:nvGraphicFramePr>
        <p:xfrm>
          <a:off x="518319" y="2590800"/>
          <a:ext cx="11277600" cy="3505200"/>
        </p:xfrm>
        <a:graphic>
          <a:graphicData uri="http://schemas.openxmlformats.org/drawingml/2006/table">
            <a:tbl>
              <a:tblPr firstRow="1" bandRow="1">
                <a:tableStyleId>{0505E3EF-67EA-436B-97B2-0124C06EBD24}</a:tableStyleId>
              </a:tblPr>
              <a:tblGrid>
                <a:gridCol w="5638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490998">
                <a:tc gridSpan="2">
                  <a:txBody>
                    <a:bodyPr/>
                    <a:lstStyle/>
                    <a:p>
                      <a:pPr algn="ctr"/>
                      <a:r>
                        <a:rPr lang="en-US" sz="2800" b="1" dirty="0" err="1"/>
                        <a:t>Phiếu</a:t>
                      </a:r>
                      <a:r>
                        <a:rPr lang="en-US" sz="2800" b="1" baseline="0" dirty="0"/>
                        <a:t> </a:t>
                      </a:r>
                      <a:r>
                        <a:rPr lang="en-US" sz="2800" b="1" baseline="0" dirty="0" err="1"/>
                        <a:t>học</a:t>
                      </a:r>
                      <a:r>
                        <a:rPr lang="en-US" sz="2800" b="1" baseline="0" dirty="0"/>
                        <a:t> </a:t>
                      </a:r>
                      <a:r>
                        <a:rPr lang="en-US" sz="2800" b="1" baseline="0" dirty="0" err="1"/>
                        <a:t>tập</a:t>
                      </a:r>
                      <a:r>
                        <a:rPr lang="en-US" sz="2800" b="1" baseline="0" dirty="0"/>
                        <a:t> </a:t>
                      </a:r>
                      <a:r>
                        <a:rPr lang="en-US" sz="2800" b="1" baseline="0" dirty="0" err="1"/>
                        <a:t>số</a:t>
                      </a:r>
                      <a:r>
                        <a:rPr lang="en-US" sz="2800" b="1" baseline="0" dirty="0"/>
                        <a:t> 1</a:t>
                      </a:r>
                      <a:endParaRPr lang="en-US" sz="2800" b="1" dirty="0">
                        <a:latin typeface="#9Slide03 AmpleSoft Bold" pitchFamily="2" charset="0"/>
                      </a:endParaRPr>
                    </a:p>
                  </a:txBody>
                  <a:tcPr/>
                </a:tc>
                <a:tc hMerge="1">
                  <a:txBody>
                    <a:bodyPr/>
                    <a:lstStyle/>
                    <a:p>
                      <a:endParaRPr lang="en-US" dirty="0"/>
                    </a:p>
                  </a:txBody>
                  <a:tcPr/>
                </a:tc>
                <a:extLst>
                  <a:ext uri="{0D108BD9-81ED-4DB2-BD59-A6C34878D82A}">
                    <a16:rowId xmlns:a16="http://schemas.microsoft.com/office/drawing/2014/main" val="10000"/>
                  </a:ext>
                </a:extLst>
              </a:tr>
              <a:tr h="490998">
                <a:tc>
                  <a:txBody>
                    <a:bodyPr/>
                    <a:lstStyle/>
                    <a:p>
                      <a:pPr algn="ctr"/>
                      <a:r>
                        <a:rPr lang="en-US" sz="2800" b="1" dirty="0" err="1">
                          <a:solidFill>
                            <a:srgbClr val="FF0000"/>
                          </a:solidFill>
                        </a:rPr>
                        <a:t>Câu</a:t>
                      </a:r>
                      <a:r>
                        <a:rPr lang="en-US" sz="2800" b="1" baseline="0" dirty="0">
                          <a:solidFill>
                            <a:srgbClr val="FF0000"/>
                          </a:solidFill>
                        </a:rPr>
                        <a:t> </a:t>
                      </a:r>
                      <a:r>
                        <a:rPr lang="en-US" sz="2800" b="1" baseline="0" dirty="0" err="1">
                          <a:solidFill>
                            <a:srgbClr val="FF0000"/>
                          </a:solidFill>
                        </a:rPr>
                        <a:t>hỏi</a:t>
                      </a:r>
                      <a:r>
                        <a:rPr lang="en-US" sz="2800" b="1" baseline="0" dirty="0">
                          <a:solidFill>
                            <a:srgbClr val="FF0000"/>
                          </a:solidFill>
                        </a:rPr>
                        <a:t> </a:t>
                      </a:r>
                      <a:endParaRPr lang="en-US" sz="2800" b="1" dirty="0">
                        <a:solidFill>
                          <a:srgbClr val="FF0000"/>
                        </a:solidFill>
                        <a:latin typeface="#9Slide03 AmpleSoft Bold" pitchFamily="2" charset="0"/>
                      </a:endParaRPr>
                    </a:p>
                  </a:txBody>
                  <a:tcPr/>
                </a:tc>
                <a:tc>
                  <a:txBody>
                    <a:bodyPr/>
                    <a:lstStyle/>
                    <a:p>
                      <a:pPr algn="ctr"/>
                      <a:r>
                        <a:rPr lang="en-US" sz="2800" b="1" dirty="0" err="1">
                          <a:solidFill>
                            <a:srgbClr val="FF0000"/>
                          </a:solidFill>
                        </a:rPr>
                        <a:t>Trả</a:t>
                      </a:r>
                      <a:r>
                        <a:rPr lang="en-US" sz="2800" b="1" baseline="0" dirty="0">
                          <a:solidFill>
                            <a:srgbClr val="FF0000"/>
                          </a:solidFill>
                        </a:rPr>
                        <a:t> </a:t>
                      </a:r>
                      <a:r>
                        <a:rPr lang="en-US" sz="2800" b="1" baseline="0" dirty="0" err="1">
                          <a:solidFill>
                            <a:srgbClr val="FF0000"/>
                          </a:solidFill>
                        </a:rPr>
                        <a:t>lời</a:t>
                      </a:r>
                      <a:r>
                        <a:rPr lang="en-US" sz="2800" b="1" baseline="0" dirty="0">
                          <a:solidFill>
                            <a:srgbClr val="FF0000"/>
                          </a:solidFill>
                        </a:rPr>
                        <a:t> </a:t>
                      </a:r>
                      <a:endParaRPr lang="en-US" sz="2800" b="1" dirty="0">
                        <a:solidFill>
                          <a:srgbClr val="FF0000"/>
                        </a:solidFill>
                        <a:latin typeface="#9Slide03 AmpleSoft Bold" pitchFamily="2" charset="0"/>
                      </a:endParaRPr>
                    </a:p>
                  </a:txBody>
                  <a:tcPr/>
                </a:tc>
                <a:extLst>
                  <a:ext uri="{0D108BD9-81ED-4DB2-BD59-A6C34878D82A}">
                    <a16:rowId xmlns:a16="http://schemas.microsoft.com/office/drawing/2014/main" val="10001"/>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t>Các</a:t>
                      </a:r>
                      <a:r>
                        <a:rPr lang="en-US" sz="2800" b="1" baseline="0" dirty="0"/>
                        <a:t> </a:t>
                      </a:r>
                      <a:r>
                        <a:rPr lang="en-US" sz="2800" b="1" baseline="0" dirty="0" err="1"/>
                        <a:t>hiện</a:t>
                      </a:r>
                      <a:r>
                        <a:rPr lang="en-US" sz="2800" b="1" baseline="0" dirty="0"/>
                        <a:t> </a:t>
                      </a:r>
                      <a:r>
                        <a:rPr lang="en-US" sz="2800" b="1" baseline="0" dirty="0" err="1"/>
                        <a:t>tượng</a:t>
                      </a:r>
                      <a:r>
                        <a:rPr lang="en-US" sz="2800" b="1" baseline="0" dirty="0"/>
                        <a:t> </a:t>
                      </a:r>
                      <a:r>
                        <a:rPr lang="en-US" sz="2800" b="1" baseline="0" dirty="0" err="1"/>
                        <a:t>chứng</a:t>
                      </a:r>
                      <a:r>
                        <a:rPr lang="en-US" sz="2800" b="1" baseline="0" dirty="0"/>
                        <a:t> </a:t>
                      </a:r>
                      <a:r>
                        <a:rPr lang="en-US" sz="2800" b="1" baseline="0" dirty="0" err="1"/>
                        <a:t>tỏ</a:t>
                      </a:r>
                      <a:r>
                        <a:rPr lang="en-US" sz="2800" b="1" baseline="0" dirty="0"/>
                        <a:t> </a:t>
                      </a:r>
                      <a:r>
                        <a:rPr lang="en-US" sz="2800" b="1" baseline="0" dirty="0" err="1"/>
                        <a:t>trái</a:t>
                      </a:r>
                      <a:r>
                        <a:rPr lang="en-US" sz="2800" b="1" baseline="0" dirty="0"/>
                        <a:t> </a:t>
                      </a:r>
                      <a:r>
                        <a:rPr lang="en-US" sz="2800" b="1" baseline="0" dirty="0" err="1"/>
                        <a:t>đất</a:t>
                      </a:r>
                      <a:r>
                        <a:rPr lang="en-US" sz="2800" b="1" baseline="0" dirty="0"/>
                        <a:t> </a:t>
                      </a:r>
                      <a:r>
                        <a:rPr lang="en-US" sz="2800" b="1" baseline="0" dirty="0" err="1"/>
                        <a:t>có</a:t>
                      </a:r>
                      <a:r>
                        <a:rPr lang="en-US" sz="2800" b="1" baseline="0" dirty="0"/>
                        <a:t> </a:t>
                      </a:r>
                      <a:r>
                        <a:rPr lang="en-US" sz="2800" b="1" baseline="0" dirty="0" err="1"/>
                        <a:t>từ</a:t>
                      </a:r>
                      <a:r>
                        <a:rPr lang="en-US" sz="2800" b="1" baseline="0" dirty="0"/>
                        <a:t> </a:t>
                      </a:r>
                      <a:r>
                        <a:rPr lang="en-US" sz="2800" b="1" baseline="0" dirty="0" err="1"/>
                        <a:t>trường</a:t>
                      </a:r>
                      <a:r>
                        <a:rPr lang="en-US" sz="2800" b="1" baseline="0" dirty="0"/>
                        <a:t> ?</a:t>
                      </a:r>
                      <a:endParaRPr lang="en-US" sz="2800" b="1" dirty="0">
                        <a:latin typeface="#9Slide03 AmpleSoft Bold" pitchFamily="2" charset="0"/>
                      </a:endParaRPr>
                    </a:p>
                  </a:txBody>
                  <a:tcPr/>
                </a:tc>
                <a:tc>
                  <a:txBody>
                    <a:bodyPr/>
                    <a:lstStyle/>
                    <a:p>
                      <a:endParaRPr lang="en-US" sz="2800" b="1" dirty="0">
                        <a:latin typeface="#9Slide03 AmpleSoft Bold" pitchFamily="2" charset="0"/>
                      </a:endParaRPr>
                    </a:p>
                  </a:txBody>
                  <a:tcPr/>
                </a:tc>
                <a:extLst>
                  <a:ext uri="{0D108BD9-81ED-4DB2-BD59-A6C34878D82A}">
                    <a16:rowId xmlns:a16="http://schemas.microsoft.com/office/drawing/2014/main" val="10002"/>
                  </a:ext>
                </a:extLst>
              </a:tr>
              <a:tr h="895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t>Trái</a:t>
                      </a:r>
                      <a:r>
                        <a:rPr lang="en-US" sz="2800" b="1" baseline="0" dirty="0"/>
                        <a:t> </a:t>
                      </a:r>
                      <a:r>
                        <a:rPr lang="en-US" sz="2800" b="1" baseline="0" dirty="0" err="1"/>
                        <a:t>đất</a:t>
                      </a:r>
                      <a:r>
                        <a:rPr lang="en-US" sz="2800" b="1" baseline="0" dirty="0"/>
                        <a:t> </a:t>
                      </a:r>
                      <a:r>
                        <a:rPr lang="en-US" sz="2800" b="1" baseline="0" dirty="0" err="1"/>
                        <a:t>có</a:t>
                      </a:r>
                      <a:r>
                        <a:rPr lang="en-US" sz="2800" b="1" baseline="0" dirty="0"/>
                        <a:t> </a:t>
                      </a:r>
                      <a:r>
                        <a:rPr lang="en-US" sz="2800" b="1" baseline="0" dirty="0" err="1"/>
                        <a:t>từ</a:t>
                      </a:r>
                      <a:r>
                        <a:rPr lang="en-US" sz="2800" b="1" baseline="0" dirty="0"/>
                        <a:t> </a:t>
                      </a:r>
                      <a:r>
                        <a:rPr lang="en-US" sz="2800" b="1" baseline="0" dirty="0" err="1"/>
                        <a:t>trường</a:t>
                      </a:r>
                      <a:r>
                        <a:rPr lang="en-US" sz="2800" b="1" baseline="0" dirty="0"/>
                        <a:t> </a:t>
                      </a:r>
                      <a:r>
                        <a:rPr lang="en-US" sz="2800" b="1" baseline="0" dirty="0" err="1"/>
                        <a:t>không</a:t>
                      </a:r>
                      <a:r>
                        <a:rPr lang="en-US" sz="2800" b="1" baseline="0" dirty="0"/>
                        <a:t> ? </a:t>
                      </a:r>
                      <a:r>
                        <a:rPr lang="en-US" sz="2800" b="1" baseline="0" dirty="0" err="1"/>
                        <a:t>Vì</a:t>
                      </a:r>
                      <a:r>
                        <a:rPr lang="en-US" sz="2800" b="1" baseline="0" dirty="0"/>
                        <a:t> </a:t>
                      </a:r>
                      <a:r>
                        <a:rPr lang="en-US" sz="2800" b="1" baseline="0" dirty="0" err="1"/>
                        <a:t>sao</a:t>
                      </a:r>
                      <a:r>
                        <a:rPr lang="en-US" sz="2800" b="1" baseline="0" dirty="0"/>
                        <a:t> </a:t>
                      </a:r>
                      <a:r>
                        <a:rPr lang="en-US" sz="2800" b="1" baseline="0" dirty="0" err="1"/>
                        <a:t>treo</a:t>
                      </a:r>
                      <a:r>
                        <a:rPr lang="en-US" sz="2800" b="1" baseline="0" dirty="0"/>
                        <a:t> </a:t>
                      </a:r>
                      <a:r>
                        <a:rPr lang="en-US" sz="2800" b="1" baseline="0" dirty="0" err="1"/>
                        <a:t>kim</a:t>
                      </a:r>
                      <a:r>
                        <a:rPr lang="en-US" sz="2800" b="1" baseline="0" dirty="0"/>
                        <a:t> </a:t>
                      </a:r>
                      <a:r>
                        <a:rPr lang="en-US" sz="2800" b="1" baseline="0" dirty="0" err="1"/>
                        <a:t>nam</a:t>
                      </a:r>
                      <a:r>
                        <a:rPr lang="en-US" sz="2800" b="1" baseline="0" dirty="0"/>
                        <a:t> </a:t>
                      </a:r>
                      <a:r>
                        <a:rPr lang="en-US" sz="2800" b="1" baseline="0" dirty="0" err="1"/>
                        <a:t>châm</a:t>
                      </a:r>
                      <a:r>
                        <a:rPr lang="en-US" sz="2800" b="1" baseline="0" dirty="0"/>
                        <a:t> </a:t>
                      </a:r>
                      <a:r>
                        <a:rPr lang="en-US" sz="2800" b="1" baseline="0" dirty="0" err="1"/>
                        <a:t>treo</a:t>
                      </a:r>
                      <a:r>
                        <a:rPr lang="en-US" sz="2800" b="1" baseline="0" dirty="0"/>
                        <a:t> </a:t>
                      </a:r>
                      <a:r>
                        <a:rPr lang="en-US" sz="2800" b="1" baseline="0" dirty="0" err="1"/>
                        <a:t>tự</a:t>
                      </a:r>
                      <a:r>
                        <a:rPr lang="en-US" sz="2800" b="1" baseline="0" dirty="0"/>
                        <a:t> do </a:t>
                      </a:r>
                      <a:r>
                        <a:rPr lang="en-US" sz="2800" b="1" baseline="0" dirty="0" err="1"/>
                        <a:t>lại</a:t>
                      </a:r>
                      <a:r>
                        <a:rPr lang="en-US" sz="2800" b="1" baseline="0" dirty="0"/>
                        <a:t> quay </a:t>
                      </a:r>
                      <a:r>
                        <a:rPr lang="en-US" sz="2800" b="1" baseline="0" dirty="0" err="1"/>
                        <a:t>về</a:t>
                      </a:r>
                      <a:r>
                        <a:rPr lang="en-US" sz="2800" b="1" baseline="0" dirty="0"/>
                        <a:t> </a:t>
                      </a:r>
                      <a:r>
                        <a:rPr lang="en-US" sz="2800" b="1" baseline="0" dirty="0" err="1"/>
                        <a:t>hướng</a:t>
                      </a:r>
                      <a:r>
                        <a:rPr lang="en-US" sz="2800" b="1" baseline="0" dirty="0"/>
                        <a:t> </a:t>
                      </a:r>
                      <a:r>
                        <a:rPr lang="en-US" sz="2800" b="1" baseline="0" dirty="0" err="1"/>
                        <a:t>Bắc</a:t>
                      </a:r>
                      <a:r>
                        <a:rPr lang="en-US" sz="2800" b="1" baseline="0" dirty="0"/>
                        <a:t> Nam ?</a:t>
                      </a:r>
                      <a:endParaRPr lang="en-US" sz="2800" b="1" dirty="0">
                        <a:latin typeface="#9Slide03 AmpleSoft Bold" pitchFamily="2" charset="0"/>
                      </a:endParaRPr>
                    </a:p>
                  </a:txBody>
                  <a:tcPr/>
                </a:tc>
                <a:tc>
                  <a:txBody>
                    <a:bodyPr/>
                    <a:lstStyle/>
                    <a:p>
                      <a:endParaRPr lang="en-US" sz="2800" b="1" dirty="0">
                        <a:latin typeface="#9Slide03 AmpleSoft Bold" pitchFamily="2" charset="0"/>
                      </a:endParaRP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08BB7FE0-E556-9987-133C-9EBDB2ADC2F4}"/>
              </a:ext>
            </a:extLst>
          </p:cNvPr>
          <p:cNvSpPr txBox="1"/>
          <p:nvPr/>
        </p:nvSpPr>
        <p:spPr>
          <a:xfrm>
            <a:off x="289719" y="786825"/>
            <a:ext cx="10922851" cy="584775"/>
          </a:xfrm>
          <a:prstGeom prst="rect">
            <a:avLst/>
          </a:prstGeom>
          <a:noFill/>
        </p:spPr>
        <p:txBody>
          <a:bodyPr wrap="square" rtlCol="0">
            <a:spAutoFit/>
          </a:bodyPr>
          <a:lstStyle/>
          <a:p>
            <a:r>
              <a:rPr lang="en-US" sz="3200" b="1" u="sng" dirty="0">
                <a:solidFill>
                  <a:srgbClr val="FF0000"/>
                </a:solidFill>
                <a:latin typeface="#9Slide03 AmpleSoft Bold" pitchFamily="2" charset="0"/>
              </a:rPr>
              <a:t>1.TỪ TRƯỜNG CỦA TRÁI ĐẤT</a:t>
            </a:r>
          </a:p>
        </p:txBody>
      </p:sp>
    </p:spTree>
    <p:extLst>
      <p:ext uri="{BB962C8B-B14F-4D97-AF65-F5344CB8AC3E}">
        <p14:creationId xmlns:p14="http://schemas.microsoft.com/office/powerpoint/2010/main" val="119993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063.jpeg"/>
          <p:cNvPicPr/>
          <p:nvPr/>
        </p:nvPicPr>
        <p:blipFill>
          <a:blip r:embed="rId2" cstate="print"/>
          <a:stretch>
            <a:fillRect/>
          </a:stretch>
        </p:blipFill>
        <p:spPr>
          <a:xfrm>
            <a:off x="594518" y="1066800"/>
            <a:ext cx="3365281" cy="3886200"/>
          </a:xfrm>
          <a:prstGeom prst="rect">
            <a:avLst/>
          </a:prstGeom>
        </p:spPr>
      </p:pic>
      <p:sp>
        <p:nvSpPr>
          <p:cNvPr id="4" name="TextBox 3"/>
          <p:cNvSpPr txBox="1"/>
          <p:nvPr/>
        </p:nvSpPr>
        <p:spPr>
          <a:xfrm>
            <a:off x="4140741" y="1371600"/>
            <a:ext cx="7848600" cy="3046988"/>
          </a:xfrm>
          <a:prstGeom prst="rect">
            <a:avLst/>
          </a:prstGeom>
          <a:noFill/>
        </p:spPr>
        <p:txBody>
          <a:bodyPr wrap="square" rtlCol="0">
            <a:spAutoFit/>
          </a:bodyPr>
          <a:lstStyle/>
          <a:p>
            <a:r>
              <a:rPr lang="vi-VN" sz="3200" dirty="0">
                <a:latin typeface="#9Slide03 AmpleSoft Bold" pitchFamily="2" charset="0"/>
              </a:rPr>
              <a:t>Năm 1600, William Gilbert (1544 — 1603) là m</a:t>
            </a:r>
            <a:r>
              <a:rPr lang="en-US" sz="3200" dirty="0">
                <a:latin typeface="#9Slide03 AmpleSoft Bold" pitchFamily="2" charset="0"/>
              </a:rPr>
              <a:t>ộ</a:t>
            </a:r>
            <a:r>
              <a:rPr lang="vi-VN" sz="3200" dirty="0">
                <a:latin typeface="#9Slide03 AmpleSoft Bold" pitchFamily="2" charset="0"/>
              </a:rPr>
              <a:t>t nhà khoa h</a:t>
            </a:r>
            <a:r>
              <a:rPr lang="en-US" sz="3200" dirty="0">
                <a:latin typeface="#9Slide03 AmpleSoft Bold" pitchFamily="2" charset="0"/>
              </a:rPr>
              <a:t>ọ</a:t>
            </a:r>
            <a:r>
              <a:rPr lang="vi-VN" sz="3200" dirty="0">
                <a:latin typeface="#9Slide03 AmpleSoft Bold" pitchFamily="2" charset="0"/>
              </a:rPr>
              <a:t>c ng</a:t>
            </a:r>
            <a:r>
              <a:rPr lang="en-US" sz="3200" dirty="0" err="1">
                <a:latin typeface="#9Slide03 AmpleSoft Bold" pitchFamily="2" charset="0"/>
              </a:rPr>
              <a:t>ười</a:t>
            </a:r>
            <a:r>
              <a:rPr lang="en-US" sz="3200" dirty="0">
                <a:latin typeface="#9Slide03 AmpleSoft Bold" pitchFamily="2" charset="0"/>
              </a:rPr>
              <a:t> </a:t>
            </a:r>
            <a:r>
              <a:rPr lang="vi-VN" sz="3200" dirty="0">
                <a:latin typeface="#9Slide03 AmpleSoft Bold" pitchFamily="2" charset="0"/>
              </a:rPr>
              <a:t>Anh</a:t>
            </a:r>
            <a:r>
              <a:rPr lang="en-US" sz="3200" dirty="0">
                <a:latin typeface="#9Slide03 AmpleSoft Bold" pitchFamily="2" charset="0"/>
              </a:rPr>
              <a:t> </a:t>
            </a:r>
            <a:r>
              <a:rPr lang="vi-VN" sz="3200" dirty="0">
                <a:latin typeface="#9Slide03 AmpleSoft Bold" pitchFamily="2" charset="0"/>
              </a:rPr>
              <a:t>cho r</a:t>
            </a:r>
            <a:r>
              <a:rPr lang="en-US" sz="3200" dirty="0">
                <a:latin typeface="#9Slide03 AmpleSoft Bold" pitchFamily="2" charset="0"/>
              </a:rPr>
              <a:t>ằ</a:t>
            </a:r>
            <a:r>
              <a:rPr lang="vi-VN" sz="3200" dirty="0">
                <a:latin typeface="#9Slide03 AmpleSoft Bold" pitchFamily="2" charset="0"/>
              </a:rPr>
              <a:t>ng Trái </a:t>
            </a:r>
            <a:r>
              <a:rPr lang="en-US" sz="3200" dirty="0" err="1">
                <a:latin typeface="#9Slide03 AmpleSoft Bold" pitchFamily="2" charset="0"/>
              </a:rPr>
              <a:t>Đấ</a:t>
            </a:r>
            <a:r>
              <a:rPr lang="vi-VN" sz="3200" dirty="0">
                <a:latin typeface="#9Slide03 AmpleSoft Bold" pitchFamily="2" charset="0"/>
              </a:rPr>
              <a:t>t là m</a:t>
            </a:r>
            <a:r>
              <a:rPr lang="en-US" sz="3200" dirty="0">
                <a:latin typeface="#9Slide03 AmpleSoft Bold" pitchFamily="2" charset="0"/>
              </a:rPr>
              <a:t>ộ</a:t>
            </a:r>
            <a:r>
              <a:rPr lang="vi-VN" sz="3200" dirty="0">
                <a:latin typeface="#9Slide03 AmpleSoft Bold" pitchFamily="2" charset="0"/>
              </a:rPr>
              <a:t>t “thanh nam ch</a:t>
            </a:r>
            <a:r>
              <a:rPr lang="en-US" sz="3200" dirty="0">
                <a:latin typeface="#9Slide03 AmpleSoft Bold" pitchFamily="2" charset="0"/>
              </a:rPr>
              <a:t>â</a:t>
            </a:r>
            <a:r>
              <a:rPr lang="vi-VN" sz="3200" dirty="0">
                <a:latin typeface="#9Slide03 AmpleSoft Bold" pitchFamily="2" charset="0"/>
              </a:rPr>
              <a:t>m kh</a:t>
            </a:r>
            <a:r>
              <a:rPr lang="en-US" sz="3200" dirty="0">
                <a:latin typeface="#9Slide03 AmpleSoft Bold" pitchFamily="2" charset="0"/>
              </a:rPr>
              <a:t>ổ</a:t>
            </a:r>
            <a:r>
              <a:rPr lang="vi-VN" sz="3200" dirty="0">
                <a:latin typeface="#9Slide03 AmpleSoft Bold" pitchFamily="2" charset="0"/>
              </a:rPr>
              <a:t>ng l</a:t>
            </a:r>
            <a:r>
              <a:rPr lang="en-US" sz="3200" dirty="0">
                <a:latin typeface="#9Slide03 AmpleSoft Bold" pitchFamily="2" charset="0"/>
              </a:rPr>
              <a:t>ồ</a:t>
            </a:r>
            <a:r>
              <a:rPr lang="vi-VN" sz="3200" dirty="0">
                <a:latin typeface="#9Slide03 AmpleSoft Bold" pitchFamily="2" charset="0"/>
              </a:rPr>
              <a:t>”.</a:t>
            </a:r>
            <a:endParaRPr lang="en-US" sz="3200" dirty="0">
              <a:latin typeface="#9Slide03 AmpleSoft Bold" pitchFamily="2" charset="0"/>
            </a:endParaRPr>
          </a:p>
          <a:p>
            <a:r>
              <a:rPr lang="vi-VN" sz="3200" dirty="0">
                <a:latin typeface="#9Slide03 AmpleSoft Bold" pitchFamily="2" charset="0"/>
              </a:rPr>
              <a:t>Ngày nay, các nhà khoa hoc </a:t>
            </a:r>
            <a:r>
              <a:rPr lang="en-US" sz="3200" dirty="0">
                <a:latin typeface="#9Slide03 AmpleSoft Bold" pitchFamily="2" charset="0"/>
              </a:rPr>
              <a:t>đ</a:t>
            </a:r>
            <a:r>
              <a:rPr lang="vi-VN" sz="3200" dirty="0">
                <a:latin typeface="#9Slide03 AmpleSoft Bold" pitchFamily="2" charset="0"/>
              </a:rPr>
              <a:t>ã kh</a:t>
            </a:r>
            <a:r>
              <a:rPr lang="en-US" sz="3200" dirty="0">
                <a:latin typeface="#9Slide03 AmpleSoft Bold" pitchFamily="2" charset="0"/>
              </a:rPr>
              <a:t>ẳ</a:t>
            </a:r>
            <a:r>
              <a:rPr lang="vi-VN" sz="3200" dirty="0">
                <a:latin typeface="#9Slide03 AmpleSoft Bold" pitchFamily="2" charset="0"/>
              </a:rPr>
              <a:t>ng </a:t>
            </a:r>
            <a:r>
              <a:rPr lang="en-US" sz="3200" dirty="0" err="1">
                <a:latin typeface="#9Slide03 AmpleSoft Bold" pitchFamily="2" charset="0"/>
              </a:rPr>
              <a:t>đị</a:t>
            </a:r>
            <a:r>
              <a:rPr lang="vi-VN" sz="3200" dirty="0">
                <a:latin typeface="#9Slide03 AmpleSoft Bold" pitchFamily="2" charset="0"/>
              </a:rPr>
              <a:t>nh </a:t>
            </a:r>
            <a:r>
              <a:rPr lang="en-US" sz="3200" dirty="0" err="1">
                <a:latin typeface="#9Slide03 AmpleSoft Bold" pitchFamily="2" charset="0"/>
              </a:rPr>
              <a:t>sự</a:t>
            </a:r>
            <a:r>
              <a:rPr lang="vi-VN" sz="3200" dirty="0">
                <a:latin typeface="#9Slide03 AmpleSoft Bold" pitchFamily="2" charset="0"/>
              </a:rPr>
              <a:t> t</a:t>
            </a:r>
            <a:r>
              <a:rPr lang="en-US" sz="3200" dirty="0">
                <a:latin typeface="#9Slide03 AmpleSoft Bold" pitchFamily="2" charset="0"/>
              </a:rPr>
              <a:t>ồ</a:t>
            </a:r>
            <a:r>
              <a:rPr lang="vi-VN" sz="3200" dirty="0">
                <a:latin typeface="#9Slide03 AmpleSoft Bold" pitchFamily="2" charset="0"/>
              </a:rPr>
              <a:t>n t</a:t>
            </a:r>
            <a:r>
              <a:rPr lang="en-US" sz="3200" dirty="0">
                <a:latin typeface="#9Slide03 AmpleSoft Bold" pitchFamily="2" charset="0"/>
              </a:rPr>
              <a:t>ạ</a:t>
            </a:r>
            <a:r>
              <a:rPr lang="vi-VN" sz="3200" dirty="0">
                <a:latin typeface="#9Slide03 AmpleSoft Bold" pitchFamily="2" charset="0"/>
              </a:rPr>
              <a:t>i cùa t</a:t>
            </a:r>
            <a:r>
              <a:rPr lang="en-US" sz="3200" dirty="0">
                <a:latin typeface="#9Slide03 AmpleSoft Bold" pitchFamily="2" charset="0"/>
              </a:rPr>
              <a:t>ừ</a:t>
            </a:r>
            <a:r>
              <a:rPr lang="vi-VN" sz="3200" dirty="0">
                <a:latin typeface="#9Slide03 AmpleSoft Bold" pitchFamily="2" charset="0"/>
              </a:rPr>
              <a:t> tr</a:t>
            </a:r>
            <a:r>
              <a:rPr lang="en-US" sz="3200" dirty="0" err="1">
                <a:latin typeface="#9Slide03 AmpleSoft Bold" pitchFamily="2" charset="0"/>
              </a:rPr>
              <a:t>ườ</a:t>
            </a:r>
            <a:r>
              <a:rPr lang="vi-VN" sz="3200" dirty="0">
                <a:latin typeface="#9Slide03 AmpleSoft Bold" pitchFamily="2" charset="0"/>
              </a:rPr>
              <a:t>ng Trái </a:t>
            </a:r>
            <a:r>
              <a:rPr lang="en-US" sz="3200" dirty="0" err="1">
                <a:latin typeface="#9Slide03 AmpleSoft Bold" pitchFamily="2" charset="0"/>
              </a:rPr>
              <a:t>Đấ</a:t>
            </a:r>
            <a:r>
              <a:rPr lang="vi-VN" sz="3200" dirty="0">
                <a:latin typeface="#9Slide03 AmpleSoft Bold" pitchFamily="2" charset="0"/>
              </a:rPr>
              <a:t>t. </a:t>
            </a:r>
            <a:endParaRPr lang="en-US" sz="3200" dirty="0">
              <a:latin typeface="#9Slide03 AmpleSoft Bold" pitchFamily="2" charset="0"/>
            </a:endParaRPr>
          </a:p>
        </p:txBody>
      </p:sp>
      <p:pic>
        <p:nvPicPr>
          <p:cNvPr id="6" name="image1075.jpeg"/>
          <p:cNvPicPr/>
          <p:nvPr/>
        </p:nvPicPr>
        <p:blipFill>
          <a:blip r:embed="rId3" cstate="print"/>
          <a:stretch>
            <a:fillRect/>
          </a:stretch>
        </p:blipFill>
        <p:spPr>
          <a:xfrm>
            <a:off x="311464" y="5029200"/>
            <a:ext cx="11714712" cy="1524000"/>
          </a:xfrm>
          <a:prstGeom prst="rect">
            <a:avLst/>
          </a:prstGeom>
        </p:spPr>
      </p:pic>
      <p:sp>
        <p:nvSpPr>
          <p:cNvPr id="7" name="TextBox 6">
            <a:extLst>
              <a:ext uri="{FF2B5EF4-FFF2-40B4-BE49-F238E27FC236}">
                <a16:creationId xmlns:a16="http://schemas.microsoft.com/office/drawing/2014/main" id="{08BB7FE0-E556-9987-133C-9EBDB2ADC2F4}"/>
              </a:ext>
            </a:extLst>
          </p:cNvPr>
          <p:cNvSpPr txBox="1"/>
          <p:nvPr/>
        </p:nvSpPr>
        <p:spPr>
          <a:xfrm>
            <a:off x="410462" y="274320"/>
            <a:ext cx="10922851" cy="707886"/>
          </a:xfrm>
          <a:prstGeom prst="rect">
            <a:avLst/>
          </a:prstGeom>
          <a:noFill/>
        </p:spPr>
        <p:txBody>
          <a:bodyPr wrap="square" rtlCol="0">
            <a:spAutoFit/>
          </a:bodyPr>
          <a:lstStyle/>
          <a:p>
            <a:r>
              <a:rPr lang="en-US" sz="4000" b="1" u="sng" dirty="0">
                <a:solidFill>
                  <a:srgbClr val="FF0000"/>
                </a:solidFill>
                <a:latin typeface="#9Slide03 Bebas Neue Bold" panose="020B0606020202050201" pitchFamily="34" charset="0"/>
              </a:rPr>
              <a:t>1.TỪ TRƯỜNG CỦA TRÁI ĐẤT</a:t>
            </a:r>
          </a:p>
        </p:txBody>
      </p:sp>
    </p:spTree>
    <p:extLst>
      <p:ext uri="{BB962C8B-B14F-4D97-AF65-F5344CB8AC3E}">
        <p14:creationId xmlns:p14="http://schemas.microsoft.com/office/powerpoint/2010/main" val="11999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2915" y="452497"/>
            <a:ext cx="7391400" cy="2062103"/>
          </a:xfrm>
          <a:prstGeom prst="rect">
            <a:avLst/>
          </a:prstGeom>
          <a:noFill/>
        </p:spPr>
        <p:txBody>
          <a:bodyPr wrap="square" rtlCol="0">
            <a:spAutoFit/>
          </a:bodyPr>
          <a:lstStyle/>
          <a:p>
            <a:r>
              <a:rPr lang="vi-VN" sz="3200" dirty="0">
                <a:latin typeface="#9Slide03 AmpleSoft Bold" pitchFamily="2" charset="0"/>
              </a:rPr>
              <a:t>Dòng các b</a:t>
            </a:r>
            <a:r>
              <a:rPr lang="en-US" sz="3200" dirty="0">
                <a:latin typeface="#9Slide03 AmpleSoft Bold" pitchFamily="2" charset="0"/>
              </a:rPr>
              <a:t>ứ</a:t>
            </a:r>
            <a:r>
              <a:rPr lang="vi-VN" sz="3200" dirty="0">
                <a:latin typeface="#9Slide03 AmpleSoft Bold" pitchFamily="2" charset="0"/>
              </a:rPr>
              <a:t>c x</a:t>
            </a:r>
            <a:r>
              <a:rPr lang="en-US" sz="3200" dirty="0">
                <a:latin typeface="#9Slide03 AmpleSoft Bold" pitchFamily="2" charset="0"/>
              </a:rPr>
              <a:t>ạ</a:t>
            </a:r>
            <a:r>
              <a:rPr lang="vi-VN" sz="3200" dirty="0">
                <a:latin typeface="#9Slide03 AmpleSoft Bold" pitchFamily="2" charset="0"/>
              </a:rPr>
              <a:t> </a:t>
            </a:r>
            <a:r>
              <a:rPr lang="en-US" sz="3200" dirty="0" err="1">
                <a:latin typeface="#9Slide03 AmpleSoft Bold" pitchFamily="2" charset="0"/>
              </a:rPr>
              <a:t>mặt</a:t>
            </a:r>
            <a:r>
              <a:rPr lang="en-US" sz="3200" dirty="0">
                <a:latin typeface="#9Slide03 AmpleSoft Bold" pitchFamily="2" charset="0"/>
              </a:rPr>
              <a:t> </a:t>
            </a:r>
            <a:r>
              <a:rPr lang="en-US" sz="3200" dirty="0" err="1">
                <a:latin typeface="#9Slide03 AmpleSoft Bold" pitchFamily="2" charset="0"/>
              </a:rPr>
              <a:t>trời</a:t>
            </a:r>
            <a:r>
              <a:rPr lang="vi-VN" sz="3200" dirty="0">
                <a:latin typeface="#9Slide03 AmpleSoft Bold" pitchFamily="2" charset="0"/>
              </a:rPr>
              <a:t> ch</a:t>
            </a:r>
            <a:r>
              <a:rPr lang="en-US" sz="3200" dirty="0">
                <a:latin typeface="#9Slide03 AmpleSoft Bold" pitchFamily="2" charset="0"/>
              </a:rPr>
              <a:t>ị</a:t>
            </a:r>
            <a:r>
              <a:rPr lang="vi-VN" sz="3200" dirty="0">
                <a:latin typeface="#9Slide03 AmpleSoft Bold" pitchFamily="2" charset="0"/>
              </a:rPr>
              <a:t>u tác d</a:t>
            </a:r>
            <a:r>
              <a:rPr lang="en-US" sz="3200" dirty="0">
                <a:latin typeface="#9Slide03 AmpleSoft Bold" pitchFamily="2" charset="0"/>
              </a:rPr>
              <a:t>ụ</a:t>
            </a:r>
            <a:r>
              <a:rPr lang="vi-VN" sz="3200" dirty="0">
                <a:latin typeface="#9Slide03 AmpleSoft Bold" pitchFamily="2" charset="0"/>
              </a:rPr>
              <a:t>ng cùa t</a:t>
            </a:r>
            <a:r>
              <a:rPr lang="en-US" sz="3200" dirty="0">
                <a:latin typeface="#9Slide03 AmpleSoft Bold" pitchFamily="2" charset="0"/>
              </a:rPr>
              <a:t>ừ</a:t>
            </a:r>
            <a:r>
              <a:rPr lang="vi-VN" sz="3200" dirty="0">
                <a:latin typeface="#9Slide03 AmpleSoft Bold" pitchFamily="2" charset="0"/>
              </a:rPr>
              <a:t> tr</a:t>
            </a:r>
            <a:r>
              <a:rPr lang="en-US" sz="3200" dirty="0" err="1">
                <a:latin typeface="#9Slide03 AmpleSoft Bold" pitchFamily="2" charset="0"/>
              </a:rPr>
              <a:t>ường</a:t>
            </a:r>
            <a:r>
              <a:rPr lang="en-US" sz="3200" dirty="0">
                <a:latin typeface="#9Slide03 AmpleSoft Bold" pitchFamily="2" charset="0"/>
              </a:rPr>
              <a:t> </a:t>
            </a:r>
            <a:r>
              <a:rPr lang="vi-VN" sz="3200" dirty="0">
                <a:latin typeface="#9Slide03 AmpleSoft Bold" pitchFamily="2" charset="0"/>
              </a:rPr>
              <a:t>Trái </a:t>
            </a:r>
            <a:r>
              <a:rPr lang="en-US" sz="3200" dirty="0" err="1">
                <a:latin typeface="#9Slide03 AmpleSoft Bold" pitchFamily="2" charset="0"/>
              </a:rPr>
              <a:t>Đấ</a:t>
            </a:r>
            <a:r>
              <a:rPr lang="vi-VN" sz="3200" dirty="0">
                <a:latin typeface="#9Slide03 AmpleSoft Bold" pitchFamily="2" charset="0"/>
              </a:rPr>
              <a:t>t nên b</a:t>
            </a:r>
            <a:r>
              <a:rPr lang="en-US" sz="3200" dirty="0">
                <a:latin typeface="#9Slide03 AmpleSoft Bold" pitchFamily="2" charset="0"/>
              </a:rPr>
              <a:t>ị</a:t>
            </a:r>
            <a:r>
              <a:rPr lang="vi-VN" sz="3200" dirty="0">
                <a:latin typeface="#9Slide03 AmpleSoft Bold" pitchFamily="2" charset="0"/>
              </a:rPr>
              <a:t> l</a:t>
            </a:r>
            <a:r>
              <a:rPr lang="en-US" sz="3200" dirty="0">
                <a:latin typeface="#9Slide03 AmpleSoft Bold" pitchFamily="2" charset="0"/>
              </a:rPr>
              <a:t>ệ</a:t>
            </a:r>
            <a:r>
              <a:rPr lang="vi-VN" sz="3200" dirty="0">
                <a:latin typeface="#9Slide03 AmpleSoft Bold" pitchFamily="2" charset="0"/>
              </a:rPr>
              <a:t>ch v</a:t>
            </a:r>
            <a:r>
              <a:rPr lang="en-US" sz="3200" dirty="0">
                <a:latin typeface="#9Slide03 AmpleSoft Bold" pitchFamily="2" charset="0"/>
              </a:rPr>
              <a:t>ề</a:t>
            </a:r>
            <a:r>
              <a:rPr lang="vi-VN" sz="3200" dirty="0">
                <a:latin typeface="#9Slide03 AmpleSoft Bold" pitchFamily="2" charset="0"/>
              </a:rPr>
              <a:t> phía hai </a:t>
            </a:r>
            <a:r>
              <a:rPr lang="en-US" sz="3200" dirty="0" err="1">
                <a:latin typeface="#9Slide03 AmpleSoft Bold" pitchFamily="2" charset="0"/>
              </a:rPr>
              <a:t>địa</a:t>
            </a:r>
            <a:r>
              <a:rPr lang="en-US" sz="3200" dirty="0">
                <a:latin typeface="#9Slide03 AmpleSoft Bold" pitchFamily="2" charset="0"/>
              </a:rPr>
              <a:t> </a:t>
            </a:r>
            <a:r>
              <a:rPr lang="vi-VN" sz="3200" dirty="0">
                <a:latin typeface="#9Slide03 AmpleSoft Bold" pitchFamily="2" charset="0"/>
              </a:rPr>
              <a:t>c</a:t>
            </a:r>
            <a:r>
              <a:rPr lang="en-US" sz="3200" dirty="0" err="1">
                <a:latin typeface="#9Slide03 AmpleSoft Bold" pitchFamily="2" charset="0"/>
              </a:rPr>
              <a:t>ực</a:t>
            </a:r>
            <a:r>
              <a:rPr lang="vi-VN" sz="3200" dirty="0">
                <a:latin typeface="#9Slide03 AmpleSoft Bold" pitchFamily="2" charset="0"/>
              </a:rPr>
              <a:t>. Các b</a:t>
            </a:r>
            <a:r>
              <a:rPr lang="en-US" sz="3200" dirty="0" err="1">
                <a:latin typeface="#9Slide03 AmpleSoft Bold" pitchFamily="2" charset="0"/>
              </a:rPr>
              <a:t>ức</a:t>
            </a:r>
            <a:r>
              <a:rPr lang="vi-VN" sz="3200" dirty="0">
                <a:latin typeface="#9Slide03 AmpleSoft Bold" pitchFamily="2" charset="0"/>
              </a:rPr>
              <a:t> x</a:t>
            </a:r>
            <a:r>
              <a:rPr lang="en-US" sz="3200" dirty="0">
                <a:latin typeface="#9Slide03 AmpleSoft Bold" pitchFamily="2" charset="0"/>
              </a:rPr>
              <a:t>ạ</a:t>
            </a:r>
            <a:r>
              <a:rPr lang="vi-VN" sz="3200" dirty="0">
                <a:latin typeface="#9Slide03 AmpleSoft Bold" pitchFamily="2" charset="0"/>
              </a:rPr>
              <a:t> này t</a:t>
            </a:r>
            <a:r>
              <a:rPr lang="en-US" sz="3200" dirty="0" err="1">
                <a:latin typeface="#9Slide03 AmpleSoft Bold" pitchFamily="2" charset="0"/>
              </a:rPr>
              <a:t>ương</a:t>
            </a:r>
            <a:r>
              <a:rPr lang="vi-VN" sz="3200" dirty="0">
                <a:latin typeface="#9Slide03 AmpleSoft Bold" pitchFamily="2" charset="0"/>
              </a:rPr>
              <a:t> tác v</a:t>
            </a:r>
            <a:r>
              <a:rPr lang="en-US" sz="3200" dirty="0">
                <a:latin typeface="#9Slide03 AmpleSoft Bold" pitchFamily="2" charset="0"/>
              </a:rPr>
              <a:t>ớ</a:t>
            </a:r>
            <a:r>
              <a:rPr lang="vi-VN" sz="3200" dirty="0">
                <a:latin typeface="#9Slide03 AmpleSoft Bold" pitchFamily="2" charset="0"/>
              </a:rPr>
              <a:t>i khí quy</a:t>
            </a:r>
            <a:r>
              <a:rPr lang="en-US" sz="3200" dirty="0">
                <a:latin typeface="#9Slide03 AmpleSoft Bold" pitchFamily="2" charset="0"/>
              </a:rPr>
              <a:t>ể</a:t>
            </a:r>
            <a:r>
              <a:rPr lang="vi-VN" sz="3200" dirty="0">
                <a:latin typeface="#9Slide03 AmpleSoft Bold" pitchFamily="2" charset="0"/>
              </a:rPr>
              <a:t>n tao ra </a:t>
            </a:r>
            <a:r>
              <a:rPr lang="en-US" sz="3200" dirty="0" err="1">
                <a:latin typeface="#9Slide03 AmpleSoft Bold" pitchFamily="2" charset="0"/>
              </a:rPr>
              <a:t>hiện</a:t>
            </a:r>
            <a:r>
              <a:rPr lang="en-US" sz="3200" dirty="0">
                <a:latin typeface="#9Slide03 AmpleSoft Bold" pitchFamily="2" charset="0"/>
              </a:rPr>
              <a:t> </a:t>
            </a:r>
            <a:r>
              <a:rPr lang="en-US" sz="3200" dirty="0" err="1">
                <a:latin typeface="#9Slide03 AmpleSoft Bold" pitchFamily="2" charset="0"/>
              </a:rPr>
              <a:t>tượng</a:t>
            </a:r>
            <a:r>
              <a:rPr lang="en-US" sz="3200" dirty="0">
                <a:latin typeface="#9Slide03 AmpleSoft Bold" pitchFamily="2" charset="0"/>
              </a:rPr>
              <a:t> </a:t>
            </a:r>
            <a:r>
              <a:rPr lang="en-US" sz="3200" dirty="0" err="1">
                <a:latin typeface="#9Slide03 AmpleSoft Bold" pitchFamily="2" charset="0"/>
              </a:rPr>
              <a:t>cực</a:t>
            </a:r>
            <a:r>
              <a:rPr lang="en-US" sz="3200" dirty="0">
                <a:latin typeface="#9Slide03 AmpleSoft Bold" pitchFamily="2" charset="0"/>
              </a:rPr>
              <a:t> </a:t>
            </a:r>
            <a:r>
              <a:rPr lang="vi-VN" sz="3200" dirty="0">
                <a:latin typeface="#9Slide03 AmpleSoft Bold" pitchFamily="2" charset="0"/>
              </a:rPr>
              <a:t>quang </a:t>
            </a:r>
            <a:r>
              <a:rPr lang="en-US" sz="3200" dirty="0">
                <a:latin typeface="#9Slide03 AmpleSoft Bold" pitchFamily="2" charset="0"/>
              </a:rPr>
              <a:t>.</a:t>
            </a:r>
          </a:p>
        </p:txBody>
      </p:sp>
      <p:grpSp>
        <p:nvGrpSpPr>
          <p:cNvPr id="3" name="docshapegroup1712"/>
          <p:cNvGrpSpPr>
            <a:grpSpLocks/>
          </p:cNvGrpSpPr>
          <p:nvPr/>
        </p:nvGrpSpPr>
        <p:grpSpPr bwMode="auto">
          <a:xfrm>
            <a:off x="6741232" y="2726051"/>
            <a:ext cx="4800600" cy="3679973"/>
            <a:chOff x="5933" y="307"/>
            <a:chExt cx="4714" cy="3126"/>
          </a:xfrm>
        </p:grpSpPr>
        <p:pic>
          <p:nvPicPr>
            <p:cNvPr id="1027" name="docshape17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 y="1152"/>
              <a:ext cx="14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docshape1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 y="1824"/>
              <a:ext cx="257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docshape17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 y="2092"/>
              <a:ext cx="25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docshape17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 y="2380"/>
              <a:ext cx="24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shape1717"/>
            <p:cNvSpPr>
              <a:spLocks noChangeArrowheads="1"/>
            </p:cNvSpPr>
            <p:nvPr/>
          </p:nvSpPr>
          <p:spPr bwMode="auto">
            <a:xfrm>
              <a:off x="5933" y="307"/>
              <a:ext cx="4709" cy="3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image1065.jpeg"/>
          <p:cNvPicPr/>
          <p:nvPr/>
        </p:nvPicPr>
        <p:blipFill>
          <a:blip r:embed="rId6" cstate="print"/>
          <a:stretch>
            <a:fillRect/>
          </a:stretch>
        </p:blipFill>
        <p:spPr>
          <a:xfrm>
            <a:off x="1051719" y="2680728"/>
            <a:ext cx="5029200" cy="3679974"/>
          </a:xfrm>
          <a:prstGeom prst="rect">
            <a:avLst/>
          </a:prstGeom>
        </p:spPr>
      </p:pic>
      <p:sp>
        <p:nvSpPr>
          <p:cNvPr id="5" name="TextBox 4"/>
          <p:cNvSpPr txBox="1"/>
          <p:nvPr/>
        </p:nvSpPr>
        <p:spPr>
          <a:xfrm>
            <a:off x="2042319" y="6273225"/>
            <a:ext cx="2514600" cy="584775"/>
          </a:xfrm>
          <a:prstGeom prst="rect">
            <a:avLst/>
          </a:prstGeom>
          <a:noFill/>
        </p:spPr>
        <p:txBody>
          <a:bodyPr wrap="square" rtlCol="0">
            <a:spAutoFit/>
          </a:bodyPr>
          <a:lstStyle/>
          <a:p>
            <a:pPr algn="ctr"/>
            <a:r>
              <a:rPr lang="en-US" sz="3200" dirty="0" err="1">
                <a:latin typeface="#9Slide03 AmpleSoft Bold" pitchFamily="2" charset="0"/>
              </a:rPr>
              <a:t>Cực</a:t>
            </a:r>
            <a:r>
              <a:rPr lang="en-US" sz="3200" dirty="0">
                <a:latin typeface="#9Slide03 AmpleSoft Bold" pitchFamily="2" charset="0"/>
              </a:rPr>
              <a:t> </a:t>
            </a:r>
            <a:r>
              <a:rPr lang="en-US" sz="3200" dirty="0" err="1">
                <a:latin typeface="#9Slide03 AmpleSoft Bold" pitchFamily="2" charset="0"/>
              </a:rPr>
              <a:t>Bắc</a:t>
            </a:r>
            <a:endParaRPr lang="en-US" sz="3200" dirty="0"/>
          </a:p>
        </p:txBody>
      </p:sp>
      <p:sp>
        <p:nvSpPr>
          <p:cNvPr id="11" name="TextBox 10"/>
          <p:cNvSpPr txBox="1"/>
          <p:nvPr/>
        </p:nvSpPr>
        <p:spPr>
          <a:xfrm>
            <a:off x="7884232" y="6254986"/>
            <a:ext cx="2514600" cy="584775"/>
          </a:xfrm>
          <a:prstGeom prst="rect">
            <a:avLst/>
          </a:prstGeom>
          <a:noFill/>
        </p:spPr>
        <p:txBody>
          <a:bodyPr wrap="square" rtlCol="0">
            <a:spAutoFit/>
          </a:bodyPr>
          <a:lstStyle/>
          <a:p>
            <a:pPr algn="ctr"/>
            <a:r>
              <a:rPr lang="en-US" sz="3200" dirty="0" err="1">
                <a:latin typeface="#9Slide03 AmpleSoft Bold" pitchFamily="2" charset="0"/>
              </a:rPr>
              <a:t>Cực</a:t>
            </a:r>
            <a:r>
              <a:rPr lang="en-US" sz="3200" dirty="0">
                <a:latin typeface="#9Slide03 AmpleSoft Bold" pitchFamily="2" charset="0"/>
              </a:rPr>
              <a:t> Nam</a:t>
            </a:r>
            <a:endParaRPr lang="en-US" sz="3200" dirty="0"/>
          </a:p>
        </p:txBody>
      </p:sp>
      <p:sp>
        <p:nvSpPr>
          <p:cNvPr id="6" name="TextBox 5"/>
          <p:cNvSpPr txBox="1"/>
          <p:nvPr/>
        </p:nvSpPr>
        <p:spPr>
          <a:xfrm>
            <a:off x="180250" y="497298"/>
            <a:ext cx="4273196" cy="1323439"/>
          </a:xfrm>
          <a:prstGeom prst="rect">
            <a:avLst/>
          </a:prstGeom>
          <a:noFill/>
        </p:spPr>
        <p:txBody>
          <a:bodyPr wrap="square" rtlCol="0">
            <a:spAutoFit/>
          </a:bodyPr>
          <a:lstStyle/>
          <a:p>
            <a:pPr algn="ctr"/>
            <a:r>
              <a:rPr lang="en-US" sz="4000" dirty="0" err="1">
                <a:solidFill>
                  <a:srgbClr val="FF0000"/>
                </a:solidFill>
                <a:latin typeface="#9Slide03 AmpleSoft Bold" pitchFamily="2" charset="0"/>
              </a:rPr>
              <a:t>Em</a:t>
            </a:r>
            <a:r>
              <a:rPr lang="en-US" sz="4000" dirty="0">
                <a:solidFill>
                  <a:srgbClr val="FF0000"/>
                </a:solidFill>
                <a:latin typeface="#9Slide03 AmpleSoft Bold" pitchFamily="2" charset="0"/>
              </a:rPr>
              <a:t> </a:t>
            </a:r>
            <a:r>
              <a:rPr lang="en-US" sz="4000" dirty="0" err="1">
                <a:solidFill>
                  <a:srgbClr val="FF0000"/>
                </a:solidFill>
                <a:latin typeface="#9Slide03 AmpleSoft Bold" pitchFamily="2" charset="0"/>
              </a:rPr>
              <a:t>biết</a:t>
            </a:r>
            <a:r>
              <a:rPr lang="en-US" sz="4000" dirty="0">
                <a:solidFill>
                  <a:srgbClr val="FF0000"/>
                </a:solidFill>
                <a:latin typeface="#9Slide03 AmpleSoft Bold" pitchFamily="2" charset="0"/>
              </a:rPr>
              <a:t> </a:t>
            </a:r>
            <a:r>
              <a:rPr lang="en-US" sz="4000" dirty="0" err="1">
                <a:solidFill>
                  <a:srgbClr val="FF0000"/>
                </a:solidFill>
                <a:latin typeface="#9Slide03 AmpleSoft Bold" pitchFamily="2" charset="0"/>
              </a:rPr>
              <a:t>gì</a:t>
            </a:r>
            <a:r>
              <a:rPr lang="en-US" sz="4000" dirty="0">
                <a:solidFill>
                  <a:srgbClr val="FF0000"/>
                </a:solidFill>
                <a:latin typeface="#9Slide03 AmpleSoft Bold" pitchFamily="2" charset="0"/>
              </a:rPr>
              <a:t> </a:t>
            </a:r>
            <a:r>
              <a:rPr lang="en-US" sz="4000" dirty="0" err="1">
                <a:solidFill>
                  <a:srgbClr val="FF0000"/>
                </a:solidFill>
                <a:latin typeface="#9Slide03 AmpleSoft Bold" pitchFamily="2" charset="0"/>
              </a:rPr>
              <a:t>về</a:t>
            </a:r>
            <a:r>
              <a:rPr lang="en-US" sz="4000" dirty="0">
                <a:solidFill>
                  <a:srgbClr val="FF0000"/>
                </a:solidFill>
                <a:latin typeface="#9Slide03 AmpleSoft Bold" pitchFamily="2" charset="0"/>
              </a:rPr>
              <a:t> </a:t>
            </a:r>
            <a:r>
              <a:rPr lang="en-US" sz="4000" dirty="0" err="1">
                <a:solidFill>
                  <a:srgbClr val="FF0000"/>
                </a:solidFill>
                <a:latin typeface="#9Slide03 AmpleSoft Bold" pitchFamily="2" charset="0"/>
              </a:rPr>
              <a:t>hiện</a:t>
            </a:r>
            <a:r>
              <a:rPr lang="en-US" sz="4000" dirty="0">
                <a:solidFill>
                  <a:srgbClr val="FF0000"/>
                </a:solidFill>
                <a:latin typeface="#9Slide03 AmpleSoft Bold" pitchFamily="2" charset="0"/>
              </a:rPr>
              <a:t> </a:t>
            </a:r>
            <a:r>
              <a:rPr lang="en-US" sz="4000" dirty="0" err="1">
                <a:solidFill>
                  <a:srgbClr val="FF0000"/>
                </a:solidFill>
                <a:latin typeface="#9Slide03 AmpleSoft Bold" pitchFamily="2" charset="0"/>
              </a:rPr>
              <a:t>tượng</a:t>
            </a:r>
            <a:r>
              <a:rPr lang="en-US" sz="4000" dirty="0">
                <a:solidFill>
                  <a:srgbClr val="FF0000"/>
                </a:solidFill>
                <a:latin typeface="#9Slide03 AmpleSoft Bold" pitchFamily="2" charset="0"/>
              </a:rPr>
              <a:t> </a:t>
            </a:r>
            <a:r>
              <a:rPr lang="en-US" sz="4000" dirty="0" err="1">
                <a:solidFill>
                  <a:srgbClr val="FF0000"/>
                </a:solidFill>
                <a:latin typeface="#9Slide03 AmpleSoft Bold" pitchFamily="2" charset="0"/>
              </a:rPr>
              <a:t>cực</a:t>
            </a:r>
            <a:r>
              <a:rPr lang="en-US" sz="4000" dirty="0">
                <a:solidFill>
                  <a:srgbClr val="FF0000"/>
                </a:solidFill>
                <a:latin typeface="#9Slide03 AmpleSoft Bold" pitchFamily="2" charset="0"/>
              </a:rPr>
              <a:t> </a:t>
            </a:r>
            <a:r>
              <a:rPr lang="en-US" sz="4000" dirty="0" err="1">
                <a:solidFill>
                  <a:srgbClr val="FF0000"/>
                </a:solidFill>
                <a:latin typeface="#9Slide03 AmpleSoft Bold" pitchFamily="2" charset="0"/>
              </a:rPr>
              <a:t>quang</a:t>
            </a:r>
            <a:r>
              <a:rPr lang="en-US" sz="4000" dirty="0">
                <a:solidFill>
                  <a:srgbClr val="FF0000"/>
                </a:solidFill>
                <a:latin typeface="#9Slide03 AmpleSoft Bold" pitchFamily="2" charset="0"/>
              </a:rPr>
              <a:t>?</a:t>
            </a:r>
          </a:p>
        </p:txBody>
      </p:sp>
    </p:spTree>
    <p:extLst>
      <p:ext uri="{BB962C8B-B14F-4D97-AF65-F5344CB8AC3E}">
        <p14:creationId xmlns:p14="http://schemas.microsoft.com/office/powerpoint/2010/main" val="11999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1600200"/>
            <a:ext cx="656021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14319" y="914400"/>
            <a:ext cx="5334000" cy="1938992"/>
          </a:xfrm>
          <a:prstGeom prst="rect">
            <a:avLst/>
          </a:prstGeom>
          <a:noFill/>
        </p:spPr>
        <p:txBody>
          <a:bodyPr wrap="square" rtlCol="0">
            <a:spAutoFit/>
          </a:bodyPr>
          <a:lstStyle/>
          <a:p>
            <a:pPr lvl="0" algn="ctr"/>
            <a:r>
              <a:rPr lang="vi-VN" sz="2400" dirty="0">
                <a:latin typeface="#9Slide03 AmpleSoft Bold" pitchFamily="2" charset="0"/>
              </a:rPr>
              <a:t>Trên Hình 20.3 trong SGK, độ mạnh của từ trường giảm dần theo thứ tự các màu sắc như sau: đỏ, vàng, lục, lam, lơ. Việt Nam nằm trong vùng có từ trường mạnh hay yếu?</a:t>
            </a:r>
            <a:endParaRPr lang="en-US" sz="2400" dirty="0">
              <a:latin typeface="#9Slide03 AmpleSoft Bold" pitchFamily="2" charset="0"/>
            </a:endParaRPr>
          </a:p>
        </p:txBody>
      </p:sp>
      <p:sp>
        <p:nvSpPr>
          <p:cNvPr id="4" name="TextBox 3">
            <a:extLst>
              <a:ext uri="{FF2B5EF4-FFF2-40B4-BE49-F238E27FC236}">
                <a16:creationId xmlns:a16="http://schemas.microsoft.com/office/drawing/2014/main" id="{08BB7FE0-E556-9987-133C-9EBDB2ADC2F4}"/>
              </a:ext>
            </a:extLst>
          </p:cNvPr>
          <p:cNvSpPr txBox="1"/>
          <p:nvPr/>
        </p:nvSpPr>
        <p:spPr>
          <a:xfrm>
            <a:off x="410462" y="274320"/>
            <a:ext cx="10922851" cy="707886"/>
          </a:xfrm>
          <a:prstGeom prst="rect">
            <a:avLst/>
          </a:prstGeom>
          <a:noFill/>
        </p:spPr>
        <p:txBody>
          <a:bodyPr wrap="square" rtlCol="0">
            <a:spAutoFit/>
          </a:bodyPr>
          <a:lstStyle/>
          <a:p>
            <a:r>
              <a:rPr lang="en-US" sz="4000" b="1" u="sng" dirty="0">
                <a:solidFill>
                  <a:srgbClr val="FF0000"/>
                </a:solidFill>
                <a:latin typeface="#9Slide03 Bebas Neue Bold" panose="020B0606020202050201" pitchFamily="34" charset="0"/>
              </a:rPr>
              <a:t>1.TỪ TRƯỜNG CỦA TRÁI ĐẤT</a:t>
            </a:r>
          </a:p>
        </p:txBody>
      </p:sp>
      <p:sp>
        <p:nvSpPr>
          <p:cNvPr id="3" name="Rectangle 2"/>
          <p:cNvSpPr/>
          <p:nvPr/>
        </p:nvSpPr>
        <p:spPr>
          <a:xfrm>
            <a:off x="6538119" y="3695700"/>
            <a:ext cx="5562600" cy="1938992"/>
          </a:xfrm>
          <a:prstGeom prst="rect">
            <a:avLst/>
          </a:prstGeom>
        </p:spPr>
        <p:txBody>
          <a:bodyPr wrap="square">
            <a:spAutoFit/>
          </a:bodyPr>
          <a:lstStyle/>
          <a:p>
            <a:pPr marL="342900" indent="-342900">
              <a:buFont typeface="Wingdings"/>
              <a:buChar char="è"/>
            </a:pPr>
            <a:r>
              <a:rPr lang="vi-VN" sz="2400" dirty="0">
                <a:solidFill>
                  <a:schemeClr val="tx2"/>
                </a:solidFill>
                <a:latin typeface="#9Slide03 AmpleSoft Bold" pitchFamily="2" charset="0"/>
              </a:rPr>
              <a:t>Từ trường ở địa cực (màu đỏ) mạnh hơn từ trường ở vùng Xích đạo (màu xanh). </a:t>
            </a:r>
            <a:endParaRPr lang="en-US" sz="2400" dirty="0">
              <a:solidFill>
                <a:schemeClr val="tx2"/>
              </a:solidFill>
              <a:latin typeface="#9Slide03 AmpleSoft Bold" pitchFamily="2" charset="0"/>
            </a:endParaRPr>
          </a:p>
          <a:p>
            <a:pPr marL="342900" indent="-342900">
              <a:buFont typeface="Wingdings"/>
              <a:buChar char="è"/>
            </a:pPr>
            <a:r>
              <a:rPr lang="en-US" sz="2400" dirty="0">
                <a:solidFill>
                  <a:schemeClr val="tx2"/>
                </a:solidFill>
                <a:latin typeface="#9Slide03 AmpleSoft Bold" pitchFamily="2" charset="0"/>
              </a:rPr>
              <a:t>T</a:t>
            </a:r>
            <a:r>
              <a:rPr lang="vi-VN" sz="2400" dirty="0">
                <a:solidFill>
                  <a:schemeClr val="tx2"/>
                </a:solidFill>
                <a:latin typeface="#9Slide03 AmpleSoft Bold" pitchFamily="2" charset="0"/>
              </a:rPr>
              <a:t>ừ</a:t>
            </a:r>
            <a:r>
              <a:rPr lang="en-US" sz="2400" dirty="0">
                <a:solidFill>
                  <a:schemeClr val="tx2"/>
                </a:solidFill>
                <a:latin typeface="#9Slide03 AmpleSoft Bold" pitchFamily="2" charset="0"/>
              </a:rPr>
              <a:t> </a:t>
            </a:r>
            <a:r>
              <a:rPr lang="vi-VN" sz="2400" dirty="0">
                <a:solidFill>
                  <a:schemeClr val="tx2"/>
                </a:solidFill>
                <a:latin typeface="#9Slide03 AmpleSoft Bold" pitchFamily="2" charset="0"/>
              </a:rPr>
              <a:t>đó suy ra Việt Nam nằm vùng từ</a:t>
            </a:r>
            <a:r>
              <a:rPr lang="en-US" sz="2400" dirty="0">
                <a:solidFill>
                  <a:schemeClr val="tx2"/>
                </a:solidFill>
                <a:latin typeface="#9Slide03 AmpleSoft Bold" pitchFamily="2" charset="0"/>
              </a:rPr>
              <a:t> </a:t>
            </a:r>
            <a:r>
              <a:rPr lang="vi-VN" sz="2400" dirty="0">
                <a:solidFill>
                  <a:schemeClr val="tx2"/>
                </a:solidFill>
                <a:latin typeface="#9Slide03 AmpleSoft Bold" pitchFamily="2" charset="0"/>
              </a:rPr>
              <a:t>trường trung bình (màu vàng).</a:t>
            </a:r>
            <a:endParaRPr lang="en-US" sz="2400" dirty="0">
              <a:solidFill>
                <a:schemeClr val="tx2"/>
              </a:solidFill>
              <a:latin typeface="#9Slide03 AmpleSoft Bold" pitchFamily="2" charset="0"/>
            </a:endParaRPr>
          </a:p>
        </p:txBody>
      </p:sp>
      <p:pic>
        <p:nvPicPr>
          <p:cNvPr id="6" name="image1075.jpeg"/>
          <p:cNvPicPr/>
          <p:nvPr/>
        </p:nvPicPr>
        <p:blipFill>
          <a:blip r:embed="rId3" cstate="print"/>
          <a:stretch>
            <a:fillRect/>
          </a:stretch>
        </p:blipFill>
        <p:spPr>
          <a:xfrm>
            <a:off x="311464" y="5791200"/>
            <a:ext cx="11332055" cy="914400"/>
          </a:xfrm>
          <a:prstGeom prst="rect">
            <a:avLst/>
          </a:prstGeom>
        </p:spPr>
      </p:pic>
    </p:spTree>
    <p:extLst>
      <p:ext uri="{BB962C8B-B14F-4D97-AF65-F5344CB8AC3E}">
        <p14:creationId xmlns:p14="http://schemas.microsoft.com/office/powerpoint/2010/main" val="11999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1906</Words>
  <Application>Microsoft Office PowerPoint</Application>
  <PresentationFormat>Custom</PresentationFormat>
  <Paragraphs>153</Paragraphs>
  <Slides>30</Slides>
  <Notes>1</Notes>
  <HiddenSlides>0</HiddenSlides>
  <MMClips>16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#9Slide03 AmpleSoft Bold</vt:lpstr>
      <vt:lpstr>#9Slide03 Arima Madurai Black</vt:lpstr>
      <vt:lpstr>#9Slide03 Bebas Neue Bold</vt:lpstr>
      <vt:lpstr>Arial</vt:lpstr>
      <vt:lpstr>Calibri</vt:lpstr>
      <vt:lpstr>Cambria Math</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Vì sao có thể nói Trái Đất là một thanh nam châm khổng lồ?</vt:lpstr>
      <vt:lpstr>2. Từ trường Trái Đất mạnh nhất ở:</vt:lpstr>
      <vt:lpstr>3. Phát biểu nào sau đây là đúng?     </vt:lpstr>
      <vt:lpstr>4. Bộ phận chính của la bàn là:</vt:lpstr>
      <vt:lpstr>Luyện tập</vt:lpstr>
      <vt:lpstr>Vận dụng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Le Nhung</cp:lastModifiedBy>
  <cp:revision>31</cp:revision>
  <dcterms:created xsi:type="dcterms:W3CDTF">2022-06-29T23:09:53Z</dcterms:created>
  <dcterms:modified xsi:type="dcterms:W3CDTF">2023-02-08T10:40:22Z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2023-02-03T11:02:13Z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8d9039fd-9862-4bfc-a9ba-22349e291217</vt:lpwstr>
  </property>
  <property fmtid="{D5CDD505-2E9C-101B-9397-08002B2CF9AE}" pid="7" name="MSIP_Label_defa4170-0d19-0005-0004-bc88714345d2_ActionId">
    <vt:lpwstr>d4fb3116-0354-4ab9-9519-3a4055bf5542</vt:lpwstr>
  </property>
  <property fmtid="{D5CDD505-2E9C-101B-9397-08002B2CF9AE}" pid="8" name="MSIP_Label_defa4170-0d19-0005-0004-bc88714345d2_ContentBits">
    <vt:lpwstr>0</vt:lpwstr>
  </property>
</Properties>
</file>