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9" r:id="rId2"/>
    <p:sldId id="261" r:id="rId3"/>
    <p:sldId id="308" r:id="rId4"/>
    <p:sldId id="262" r:id="rId5"/>
    <p:sldId id="287" r:id="rId6"/>
    <p:sldId id="288" r:id="rId7"/>
    <p:sldId id="304" r:id="rId8"/>
    <p:sldId id="305" r:id="rId9"/>
    <p:sldId id="265" r:id="rId10"/>
    <p:sldId id="306" r:id="rId11"/>
    <p:sldId id="309" r:id="rId12"/>
    <p:sldId id="289" r:id="rId13"/>
    <p:sldId id="275" r:id="rId14"/>
    <p:sldId id="312" r:id="rId15"/>
    <p:sldId id="313" r:id="rId16"/>
    <p:sldId id="310" r:id="rId17"/>
    <p:sldId id="314" r:id="rId18"/>
    <p:sldId id="318" r:id="rId19"/>
    <p:sldId id="315" r:id="rId20"/>
    <p:sldId id="311" r:id="rId21"/>
    <p:sldId id="316" r:id="rId22"/>
    <p:sldId id="317" r:id="rId23"/>
    <p:sldId id="300" r:id="rId24"/>
    <p:sldId id="319" r:id="rId25"/>
    <p:sldId id="321" r:id="rId26"/>
    <p:sldId id="322" r:id="rId27"/>
    <p:sldId id="290" r:id="rId28"/>
    <p:sldId id="277" r:id="rId29"/>
    <p:sldId id="293" r:id="rId30"/>
    <p:sldId id="278" r:id="rId31"/>
    <p:sldId id="323" r:id="rId32"/>
    <p:sldId id="324" r:id="rId33"/>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700" autoAdjust="0"/>
  </p:normalViewPr>
  <p:slideViewPr>
    <p:cSldViewPr snapToGrid="0">
      <p:cViewPr varScale="1">
        <p:scale>
          <a:sx n="62" d="100"/>
          <a:sy n="62" d="100"/>
        </p:scale>
        <p:origin x="792" y="56"/>
      </p:cViewPr>
      <p:guideLst/>
    </p:cSldViewPr>
  </p:slideViewPr>
  <p:notesTextViewPr>
    <p:cViewPr>
      <p:scale>
        <a:sx n="1" d="1"/>
        <a:sy n="1" d="1"/>
      </p:scale>
      <p:origin x="0" y="0"/>
    </p:cViewPr>
  </p:notesTextViewPr>
  <p:sorterViewPr>
    <p:cViewPr varScale="1">
      <p:scale>
        <a:sx n="100" d="100"/>
        <a:sy n="100" d="100"/>
      </p:scale>
      <p:origin x="0" y="-1254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49814B-C289-48F3-8A3E-D6784B267A4B}" type="datetimeFigureOut">
              <a:rPr lang="zh-CN" altLang="en-US" smtClean="0"/>
              <a:t>2023/2/8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CD9E4C-8F67-446B-A8DF-5639CEEBBFEF}" type="slidenum">
              <a:rPr lang="zh-CN" altLang="en-US" smtClean="0"/>
              <a:t>‹#›</a:t>
            </a:fld>
            <a:endParaRPr lang="zh-CN" altLang="en-US"/>
          </a:p>
        </p:txBody>
      </p:sp>
    </p:spTree>
    <p:extLst>
      <p:ext uri="{BB962C8B-B14F-4D97-AF65-F5344CB8AC3E}">
        <p14:creationId xmlns:p14="http://schemas.microsoft.com/office/powerpoint/2010/main" val="4039499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66BE-64A4-4A42-898B-C27C82D35052}" type="datetimeFigureOut">
              <a:rPr lang="zh-CN" altLang="en-US" smtClean="0"/>
              <a:t>2023/2/8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1183F-0210-4076-BF44-057CDDD7A005}" type="slidenum">
              <a:rPr lang="zh-CN" altLang="en-US" smtClean="0"/>
              <a:t>‹#›</a:t>
            </a:fld>
            <a:endParaRPr lang="zh-CN" altLang="en-US"/>
          </a:p>
        </p:txBody>
      </p:sp>
    </p:spTree>
    <p:extLst>
      <p:ext uri="{BB962C8B-B14F-4D97-AF65-F5344CB8AC3E}">
        <p14:creationId xmlns:p14="http://schemas.microsoft.com/office/powerpoint/2010/main" val="46991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t>1</a:t>
            </a:fld>
            <a:endParaRPr lang="zh-CN" altLang="en-US"/>
          </a:p>
        </p:txBody>
      </p:sp>
    </p:spTree>
    <p:extLst>
      <p:ext uri="{BB962C8B-B14F-4D97-AF65-F5344CB8AC3E}">
        <p14:creationId xmlns:p14="http://schemas.microsoft.com/office/powerpoint/2010/main" val="59856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13</a:t>
            </a:fld>
            <a:endParaRPr lang="zh-CN" altLang="en-US"/>
          </a:p>
        </p:txBody>
      </p:sp>
    </p:spTree>
    <p:extLst>
      <p:ext uri="{BB962C8B-B14F-4D97-AF65-F5344CB8AC3E}">
        <p14:creationId xmlns:p14="http://schemas.microsoft.com/office/powerpoint/2010/main" val="103065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14</a:t>
            </a:fld>
            <a:endParaRPr lang="zh-CN" altLang="en-US"/>
          </a:p>
        </p:txBody>
      </p:sp>
    </p:spTree>
    <p:extLst>
      <p:ext uri="{BB962C8B-B14F-4D97-AF65-F5344CB8AC3E}">
        <p14:creationId xmlns:p14="http://schemas.microsoft.com/office/powerpoint/2010/main" val="227608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15</a:t>
            </a:fld>
            <a:endParaRPr lang="zh-CN" altLang="en-US"/>
          </a:p>
        </p:txBody>
      </p:sp>
    </p:spTree>
    <p:extLst>
      <p:ext uri="{BB962C8B-B14F-4D97-AF65-F5344CB8AC3E}">
        <p14:creationId xmlns:p14="http://schemas.microsoft.com/office/powerpoint/2010/main" val="1775263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16</a:t>
            </a:fld>
            <a:endParaRPr lang="zh-CN" altLang="en-US"/>
          </a:p>
        </p:txBody>
      </p:sp>
    </p:spTree>
    <p:extLst>
      <p:ext uri="{BB962C8B-B14F-4D97-AF65-F5344CB8AC3E}">
        <p14:creationId xmlns:p14="http://schemas.microsoft.com/office/powerpoint/2010/main" val="245751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17</a:t>
            </a:fld>
            <a:endParaRPr lang="zh-CN" altLang="en-US"/>
          </a:p>
        </p:txBody>
      </p:sp>
    </p:spTree>
    <p:extLst>
      <p:ext uri="{BB962C8B-B14F-4D97-AF65-F5344CB8AC3E}">
        <p14:creationId xmlns:p14="http://schemas.microsoft.com/office/powerpoint/2010/main" val="79757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18</a:t>
            </a:fld>
            <a:endParaRPr lang="zh-CN" altLang="en-US"/>
          </a:p>
        </p:txBody>
      </p:sp>
    </p:spTree>
    <p:extLst>
      <p:ext uri="{BB962C8B-B14F-4D97-AF65-F5344CB8AC3E}">
        <p14:creationId xmlns:p14="http://schemas.microsoft.com/office/powerpoint/2010/main" val="343688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19</a:t>
            </a:fld>
            <a:endParaRPr lang="zh-CN" altLang="en-US"/>
          </a:p>
        </p:txBody>
      </p:sp>
    </p:spTree>
    <p:extLst>
      <p:ext uri="{BB962C8B-B14F-4D97-AF65-F5344CB8AC3E}">
        <p14:creationId xmlns:p14="http://schemas.microsoft.com/office/powerpoint/2010/main" val="159335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20</a:t>
            </a:fld>
            <a:endParaRPr lang="zh-CN" altLang="en-US"/>
          </a:p>
        </p:txBody>
      </p:sp>
    </p:spTree>
    <p:extLst>
      <p:ext uri="{BB962C8B-B14F-4D97-AF65-F5344CB8AC3E}">
        <p14:creationId xmlns:p14="http://schemas.microsoft.com/office/powerpoint/2010/main" val="563877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21</a:t>
            </a:fld>
            <a:endParaRPr lang="zh-CN" altLang="en-US"/>
          </a:p>
        </p:txBody>
      </p:sp>
    </p:spTree>
    <p:extLst>
      <p:ext uri="{BB962C8B-B14F-4D97-AF65-F5344CB8AC3E}">
        <p14:creationId xmlns:p14="http://schemas.microsoft.com/office/powerpoint/2010/main" val="2074835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22</a:t>
            </a:fld>
            <a:endParaRPr lang="zh-CN" altLang="en-US"/>
          </a:p>
        </p:txBody>
      </p:sp>
    </p:spTree>
    <p:extLst>
      <p:ext uri="{BB962C8B-B14F-4D97-AF65-F5344CB8AC3E}">
        <p14:creationId xmlns:p14="http://schemas.microsoft.com/office/powerpoint/2010/main" val="358255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2</a:t>
            </a:fld>
            <a:endParaRPr lang="zh-CN" altLang="en-US"/>
          </a:p>
        </p:txBody>
      </p:sp>
    </p:spTree>
    <p:extLst>
      <p:ext uri="{BB962C8B-B14F-4D97-AF65-F5344CB8AC3E}">
        <p14:creationId xmlns:p14="http://schemas.microsoft.com/office/powerpoint/2010/main" val="1652945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27</a:t>
            </a:fld>
            <a:endParaRPr lang="zh-CN" altLang="en-US"/>
          </a:p>
        </p:txBody>
      </p:sp>
    </p:spTree>
    <p:extLst>
      <p:ext uri="{BB962C8B-B14F-4D97-AF65-F5344CB8AC3E}">
        <p14:creationId xmlns:p14="http://schemas.microsoft.com/office/powerpoint/2010/main" val="23785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97C59F-CAB2-4151-9AB9-784D5D4F9B98}" type="slidenum">
              <a:rPr lang="zh-CN" altLang="en-US" smtClean="0"/>
              <a:t>3</a:t>
            </a:fld>
            <a:endParaRPr lang="zh-CN" altLang="en-US"/>
          </a:p>
        </p:txBody>
      </p:sp>
    </p:spTree>
    <p:extLst>
      <p:ext uri="{BB962C8B-B14F-4D97-AF65-F5344CB8AC3E}">
        <p14:creationId xmlns:p14="http://schemas.microsoft.com/office/powerpoint/2010/main" val="3886433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4</a:t>
            </a:fld>
            <a:endParaRPr lang="zh-CN" altLang="en-US"/>
          </a:p>
        </p:txBody>
      </p:sp>
    </p:spTree>
    <p:extLst>
      <p:ext uri="{BB962C8B-B14F-4D97-AF65-F5344CB8AC3E}">
        <p14:creationId xmlns:p14="http://schemas.microsoft.com/office/powerpoint/2010/main" val="380780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5</a:t>
            </a:fld>
            <a:endParaRPr lang="zh-CN" altLang="en-US"/>
          </a:p>
        </p:txBody>
      </p:sp>
    </p:spTree>
    <p:extLst>
      <p:ext uri="{BB962C8B-B14F-4D97-AF65-F5344CB8AC3E}">
        <p14:creationId xmlns:p14="http://schemas.microsoft.com/office/powerpoint/2010/main" val="193934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6</a:t>
            </a:fld>
            <a:endParaRPr lang="zh-CN" altLang="en-US"/>
          </a:p>
        </p:txBody>
      </p:sp>
    </p:spTree>
    <p:extLst>
      <p:ext uri="{BB962C8B-B14F-4D97-AF65-F5344CB8AC3E}">
        <p14:creationId xmlns:p14="http://schemas.microsoft.com/office/powerpoint/2010/main" val="156834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9</a:t>
            </a:fld>
            <a:endParaRPr lang="zh-CN" altLang="en-US"/>
          </a:p>
        </p:txBody>
      </p:sp>
    </p:spTree>
    <p:extLst>
      <p:ext uri="{BB962C8B-B14F-4D97-AF65-F5344CB8AC3E}">
        <p14:creationId xmlns:p14="http://schemas.microsoft.com/office/powerpoint/2010/main" val="157485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11</a:t>
            </a:fld>
            <a:endParaRPr lang="zh-CN" altLang="en-US"/>
          </a:p>
        </p:txBody>
      </p:sp>
    </p:spTree>
    <p:extLst>
      <p:ext uri="{BB962C8B-B14F-4D97-AF65-F5344CB8AC3E}">
        <p14:creationId xmlns:p14="http://schemas.microsoft.com/office/powerpoint/2010/main" val="339488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t>12</a:t>
            </a:fld>
            <a:endParaRPr lang="zh-CN" altLang="en-US"/>
          </a:p>
        </p:txBody>
      </p:sp>
    </p:spTree>
    <p:extLst>
      <p:ext uri="{BB962C8B-B14F-4D97-AF65-F5344CB8AC3E}">
        <p14:creationId xmlns:p14="http://schemas.microsoft.com/office/powerpoint/2010/main" val="147988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791CD-2433-4962-AE19-F771CB78249C}"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F844A0-46E9-4F93-90C1-84CDCB454B1B}" type="slidenum">
              <a:rPr lang="zh-CN" altLang="en-US" smtClean="0"/>
              <a:t>‹#›</a:t>
            </a:fld>
            <a:endParaRPr lang="zh-CN" altLang="en-US"/>
          </a:p>
        </p:txBody>
      </p:sp>
    </p:spTree>
    <p:extLst>
      <p:ext uri="{BB962C8B-B14F-4D97-AF65-F5344CB8AC3E}">
        <p14:creationId xmlns:p14="http://schemas.microsoft.com/office/powerpoint/2010/main" val="1401787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hyperlink" Target="https://www.vinmec.com/vi/tin-tuc/thong-tin-suc-khoe/cac-benh-nam-da-thuong-gap/"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6.jpe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microsoft.com/office/2007/relationships/hdphoto" Target="../media/hdphoto1.wdp"/><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microsoft.com/office/2007/relationships/hdphoto" Target="../media/hdphoto1.wdp"/><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F3978C81-32EC-4022-A566-3C15834728CB}"/>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flipH="1">
            <a:off x="2983700" y="-139121"/>
            <a:ext cx="1787184" cy="1500490"/>
          </a:xfrm>
          <a:prstGeom prst="rect">
            <a:avLst/>
          </a:prstGeom>
        </p:spPr>
      </p:pic>
      <p:pic>
        <p:nvPicPr>
          <p:cNvPr id="21" name="图片 20">
            <a:extLst>
              <a:ext uri="{FF2B5EF4-FFF2-40B4-BE49-F238E27FC236}">
                <a16:creationId xmlns:a16="http://schemas.microsoft.com/office/drawing/2014/main" id="{9475F598-0355-4241-95C5-A2A99853362F}"/>
              </a:ext>
            </a:extLst>
          </p:cNvPr>
          <p:cNvPicPr>
            <a:picLocks noChangeAspect="1"/>
          </p:cNvPicPr>
          <p:nvPr/>
        </p:nvPicPr>
        <p:blipFill rotWithShape="1">
          <a:blip r:embed="rId3">
            <a:extLst>
              <a:ext uri="{28A0092B-C50C-407E-A947-70E740481C1C}">
                <a14:useLocalDpi xmlns:a14="http://schemas.microsoft.com/office/drawing/2010/main" val="0"/>
              </a:ext>
            </a:extLst>
          </a:blip>
          <a:srcRect l="44475" t="6288" r="43024" b="75053"/>
          <a:stretch/>
        </p:blipFill>
        <p:spPr>
          <a:xfrm>
            <a:off x="5869696" y="-129692"/>
            <a:ext cx="1787184" cy="1500490"/>
          </a:xfrm>
          <a:prstGeom prst="rect">
            <a:avLst/>
          </a:prstGeom>
        </p:spPr>
      </p:pic>
      <p:pic>
        <p:nvPicPr>
          <p:cNvPr id="22" name="图片 21">
            <a:extLst>
              <a:ext uri="{FF2B5EF4-FFF2-40B4-BE49-F238E27FC236}">
                <a16:creationId xmlns:a16="http://schemas.microsoft.com/office/drawing/2014/main" id="{5E0D2A20-4D1A-4C52-9816-F6C170B63D6B}"/>
              </a:ext>
            </a:extLst>
          </p:cNvPr>
          <p:cNvPicPr>
            <a:picLocks noChangeAspect="1"/>
          </p:cNvPicPr>
          <p:nvPr/>
        </p:nvPicPr>
        <p:blipFill rotWithShape="1">
          <a:blip r:embed="rId3">
            <a:extLst>
              <a:ext uri="{28A0092B-C50C-407E-A947-70E740481C1C}">
                <a14:useLocalDpi xmlns:a14="http://schemas.microsoft.com/office/drawing/2010/main" val="0"/>
              </a:ext>
            </a:extLst>
          </a:blip>
          <a:srcRect t="62063" b="527"/>
          <a:stretch/>
        </p:blipFill>
        <p:spPr>
          <a:xfrm>
            <a:off x="1008" y="4167712"/>
            <a:ext cx="12190992" cy="2690288"/>
          </a:xfrm>
          <a:prstGeom prst="rect">
            <a:avLst/>
          </a:prstGeom>
        </p:spPr>
      </p:pic>
      <p:pic>
        <p:nvPicPr>
          <p:cNvPr id="19" name="图片 18">
            <a:extLst>
              <a:ext uri="{FF2B5EF4-FFF2-40B4-BE49-F238E27FC236}">
                <a16:creationId xmlns:a16="http://schemas.microsoft.com/office/drawing/2014/main" id="{2C848FBF-8B4E-4495-8104-B35C70B54008}"/>
              </a:ext>
            </a:extLst>
          </p:cNvPr>
          <p:cNvPicPr>
            <a:picLocks noChangeAspect="1"/>
          </p:cNvPicPr>
          <p:nvPr/>
        </p:nvPicPr>
        <p:blipFill rotWithShape="1">
          <a:blip r:embed="rId4">
            <a:extLst>
              <a:ext uri="{28A0092B-C50C-407E-A947-70E740481C1C}">
                <a14:useLocalDpi xmlns:a14="http://schemas.microsoft.com/office/drawing/2010/main" val="0"/>
              </a:ext>
            </a:extLst>
          </a:blip>
          <a:srcRect l="47287" t="17223" r="16147" b="32401"/>
          <a:stretch/>
        </p:blipFill>
        <p:spPr>
          <a:xfrm>
            <a:off x="1371600" y="460421"/>
            <a:ext cx="7165855" cy="4455339"/>
          </a:xfrm>
          <a:prstGeom prst="rect">
            <a:avLst/>
          </a:prstGeom>
        </p:spPr>
      </p:pic>
      <p:pic>
        <p:nvPicPr>
          <p:cNvPr id="24" name="图片 23">
            <a:extLst>
              <a:ext uri="{FF2B5EF4-FFF2-40B4-BE49-F238E27FC236}">
                <a16:creationId xmlns:a16="http://schemas.microsoft.com/office/drawing/2014/main"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241" y="1184003"/>
            <a:ext cx="2883876" cy="3998100"/>
          </a:xfrm>
          <a:prstGeom prst="rect">
            <a:avLst/>
          </a:prstGeom>
          <a:effectLst>
            <a:outerShdw blurRad="50800" dist="38100" dir="5400000" algn="t" rotWithShape="0">
              <a:prstClr val="black">
                <a:alpha val="40000"/>
              </a:prstClr>
            </a:outerShdw>
          </a:effectLst>
        </p:spPr>
      </p:pic>
      <p:sp>
        <p:nvSpPr>
          <p:cNvPr id="26" name="文本框 25">
            <a:extLst>
              <a:ext uri="{FF2B5EF4-FFF2-40B4-BE49-F238E27FC236}">
                <a16:creationId xmlns:a16="http://schemas.microsoft.com/office/drawing/2014/main" id="{7F6BE3D3-5A37-42F0-BC6D-9FF884E4AB72}"/>
              </a:ext>
            </a:extLst>
          </p:cNvPr>
          <p:cNvSpPr txBox="1"/>
          <p:nvPr/>
        </p:nvSpPr>
        <p:spPr>
          <a:xfrm>
            <a:off x="2083365" y="2134092"/>
            <a:ext cx="6029215" cy="1200329"/>
          </a:xfrm>
          <a:prstGeom prst="rect">
            <a:avLst/>
          </a:prstGeom>
          <a:noFill/>
        </p:spPr>
        <p:txBody>
          <a:bodyPr wrap="none" rtlCol="0">
            <a:spAutoFit/>
          </a:bodyPr>
          <a:lstStyle/>
          <a:p>
            <a:pPr algn="ctr">
              <a:lnSpc>
                <a:spcPct val="150000"/>
              </a:lnSpc>
            </a:pPr>
            <a:r>
              <a:rPr lang="en-US" altLang="zh-CN" sz="4800" b="1" dirty="0" err="1">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Bài</a:t>
            </a:r>
            <a:r>
              <a:rPr lang="en-US" altLang="zh-CN" sz="4800" b="1" dirty="0">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 28 – </a:t>
            </a:r>
            <a:r>
              <a:rPr lang="en-US" altLang="zh-CN" sz="4800" b="1" dirty="0" err="1">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Nấm</a:t>
            </a:r>
            <a:r>
              <a:rPr lang="en-US" altLang="zh-CN" sz="4800" b="1" dirty="0">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 (</a:t>
            </a:r>
            <a:r>
              <a:rPr lang="en-US" altLang="zh-CN" sz="4800" b="1" dirty="0" err="1">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Tiết</a:t>
            </a:r>
            <a:r>
              <a:rPr lang="en-US" altLang="zh-CN" sz="4800" b="1" dirty="0">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rPr>
              <a:t> 3)</a:t>
            </a:r>
            <a:endParaRPr lang="en-US" altLang="zh-CN" sz="6000" b="1" dirty="0">
              <a:solidFill>
                <a:srgbClr val="002060"/>
              </a:solidFill>
              <a:latin typeface="#9Slide03 Arima Madurai Black" panose="00000A00000000000000" pitchFamily="2" charset="0"/>
              <a:ea typeface="站酷快乐体 " panose="02010600030101010101" pitchFamily="2" charset="-122"/>
              <a:cs typeface="#9Slide03 Arima Madurai Black" panose="00000A00000000000000" pitchFamily="2" charset="0"/>
            </a:endParaRPr>
          </a:p>
        </p:txBody>
      </p:sp>
    </p:spTree>
    <p:extLst>
      <p:ext uri="{BB962C8B-B14F-4D97-AF65-F5344CB8AC3E}">
        <p14:creationId xmlns:p14="http://schemas.microsoft.com/office/powerpoint/2010/main" val="34384479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par>
                          <p:cTn id="19" fill="hold">
                            <p:stCondLst>
                              <p:cond delay="3500"/>
                            </p:stCondLst>
                            <p:childTnLst>
                              <p:par>
                                <p:cTn id="20" presetID="53" presetClass="entr" presetSubtype="16"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4000"/>
                            </p:stCondLst>
                            <p:childTnLst>
                              <p:par>
                                <p:cTn id="26" presetID="45"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anim calcmode="lin" valueType="num">
                                      <p:cBhvr>
                                        <p:cTn id="29" dur="2000" fill="hold"/>
                                        <p:tgtEl>
                                          <p:spTgt spid="24"/>
                                        </p:tgtEl>
                                        <p:attrNameLst>
                                          <p:attrName>ppt_w</p:attrName>
                                        </p:attrNameLst>
                                      </p:cBhvr>
                                      <p:tavLst>
                                        <p:tav tm="0" fmla="#ppt_w*sin(2.5*pi*$)">
                                          <p:val>
                                            <p:fltVal val="0"/>
                                          </p:val>
                                        </p:tav>
                                        <p:tav tm="100000">
                                          <p:val>
                                            <p:fltVal val="1"/>
                                          </p:val>
                                        </p:tav>
                                      </p:tavLst>
                                    </p:anim>
                                    <p:anim calcmode="lin" valueType="num">
                                      <p:cBhvr>
                                        <p:cTn id="30" dur="2000" fill="hold"/>
                                        <p:tgtEl>
                                          <p:spTgt spid="24"/>
                                        </p:tgtEl>
                                        <p:attrNameLst>
                                          <p:attrName>ppt_h</p:attrName>
                                        </p:attrNameLst>
                                      </p:cBhvr>
                                      <p:tavLst>
                                        <p:tav tm="0">
                                          <p:val>
                                            <p:strVal val="#ppt_h"/>
                                          </p:val>
                                        </p:tav>
                                        <p:tav tm="100000">
                                          <p:val>
                                            <p:strVal val="#ppt_h"/>
                                          </p:val>
                                        </p:tav>
                                      </p:tavLst>
                                    </p:anim>
                                  </p:childTnLst>
                                </p:cTn>
                              </p:par>
                            </p:childTnLst>
                          </p:cTn>
                        </p:par>
                        <p:par>
                          <p:cTn id="31" fill="hold">
                            <p:stCondLst>
                              <p:cond delay="6000"/>
                            </p:stCondLst>
                            <p:childTnLst>
                              <p:par>
                                <p:cTn id="32" presetID="26"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80">
                                          <p:stCondLst>
                                            <p:cond delay="0"/>
                                          </p:stCondLst>
                                        </p:cTn>
                                        <p:tgtEl>
                                          <p:spTgt spid="21"/>
                                        </p:tgtEl>
                                      </p:cBhvr>
                                    </p:animEffect>
                                    <p:anim calcmode="lin" valueType="num">
                                      <p:cBhvr>
                                        <p:cTn id="3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0" dur="26">
                                          <p:stCondLst>
                                            <p:cond delay="650"/>
                                          </p:stCondLst>
                                        </p:cTn>
                                        <p:tgtEl>
                                          <p:spTgt spid="21"/>
                                        </p:tgtEl>
                                      </p:cBhvr>
                                      <p:to x="100000" y="60000"/>
                                    </p:animScale>
                                    <p:animScale>
                                      <p:cBhvr>
                                        <p:cTn id="41" dur="166" decel="50000">
                                          <p:stCondLst>
                                            <p:cond delay="676"/>
                                          </p:stCondLst>
                                        </p:cTn>
                                        <p:tgtEl>
                                          <p:spTgt spid="21"/>
                                        </p:tgtEl>
                                      </p:cBhvr>
                                      <p:to x="100000" y="100000"/>
                                    </p:animScale>
                                    <p:animScale>
                                      <p:cBhvr>
                                        <p:cTn id="42" dur="26">
                                          <p:stCondLst>
                                            <p:cond delay="1312"/>
                                          </p:stCondLst>
                                        </p:cTn>
                                        <p:tgtEl>
                                          <p:spTgt spid="21"/>
                                        </p:tgtEl>
                                      </p:cBhvr>
                                      <p:to x="100000" y="80000"/>
                                    </p:animScale>
                                    <p:animScale>
                                      <p:cBhvr>
                                        <p:cTn id="43" dur="166" decel="50000">
                                          <p:stCondLst>
                                            <p:cond delay="1338"/>
                                          </p:stCondLst>
                                        </p:cTn>
                                        <p:tgtEl>
                                          <p:spTgt spid="21"/>
                                        </p:tgtEl>
                                      </p:cBhvr>
                                      <p:to x="100000" y="100000"/>
                                    </p:animScale>
                                    <p:animScale>
                                      <p:cBhvr>
                                        <p:cTn id="44" dur="26">
                                          <p:stCondLst>
                                            <p:cond delay="1642"/>
                                          </p:stCondLst>
                                        </p:cTn>
                                        <p:tgtEl>
                                          <p:spTgt spid="21"/>
                                        </p:tgtEl>
                                      </p:cBhvr>
                                      <p:to x="100000" y="90000"/>
                                    </p:animScale>
                                    <p:animScale>
                                      <p:cBhvr>
                                        <p:cTn id="45" dur="166" decel="50000">
                                          <p:stCondLst>
                                            <p:cond delay="1668"/>
                                          </p:stCondLst>
                                        </p:cTn>
                                        <p:tgtEl>
                                          <p:spTgt spid="21"/>
                                        </p:tgtEl>
                                      </p:cBhvr>
                                      <p:to x="100000" y="100000"/>
                                    </p:animScale>
                                    <p:animScale>
                                      <p:cBhvr>
                                        <p:cTn id="46" dur="26">
                                          <p:stCondLst>
                                            <p:cond delay="1808"/>
                                          </p:stCondLst>
                                        </p:cTn>
                                        <p:tgtEl>
                                          <p:spTgt spid="21"/>
                                        </p:tgtEl>
                                      </p:cBhvr>
                                      <p:to x="100000" y="95000"/>
                                    </p:animScale>
                                    <p:animScale>
                                      <p:cBhvr>
                                        <p:cTn id="4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ức ăn nhiễm nấm mốc: Hiểm họa khôn l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04" y="322117"/>
            <a:ext cx="5621770" cy="41413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à ngoại thương cháu nấu món này, khiến cả gia đình bị ngộ độc, bé trai 1  tuổi phải ghép gan, hối không kị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74" y="2692047"/>
            <a:ext cx="5732720" cy="3783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94722" y="845363"/>
            <a:ext cx="5250872" cy="1323439"/>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mốc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gây</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ngộ</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độc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cho</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người</a:t>
            </a:r>
            <a:r>
              <a:rPr lang="en-US" sz="4000" dirty="0">
                <a:solidFill>
                  <a:srgbClr val="00206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81157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44291" y="654823"/>
            <a:ext cx="7051964" cy="3383777"/>
          </a:xfrm>
          <a:prstGeom prst="cloudCallout">
            <a:avLst>
              <a:gd name="adj1" fmla="val -64136"/>
              <a:gd name="adj2" fmla="val 43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bài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tập</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nhóm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1</a:t>
            </a:r>
          </a:p>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Các</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bệnh</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do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gây</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ra</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ở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thực</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vật</a:t>
            </a:r>
            <a:endParaRPr lang="zh-CN" altLang="en-US"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02" y="2776104"/>
            <a:ext cx="3524250" cy="2857500"/>
          </a:xfrm>
          <a:prstGeom prst="rect">
            <a:avLst/>
          </a:prstGeom>
        </p:spPr>
      </p:pic>
    </p:spTree>
    <p:extLst>
      <p:ext uri="{BB962C8B-B14F-4D97-AF65-F5344CB8AC3E}">
        <p14:creationId xmlns:p14="http://schemas.microsoft.com/office/powerpoint/2010/main" val="32140616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663" y="4849515"/>
            <a:ext cx="1658293" cy="1617945"/>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1973" t="1797" b="2108"/>
          <a:stretch/>
        </p:blipFill>
        <p:spPr>
          <a:xfrm>
            <a:off x="3624896" y="1336701"/>
            <a:ext cx="4518317" cy="341014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665803" y="4849515"/>
            <a:ext cx="8700655"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mốc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hoa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non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nhiễm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82926" y="526148"/>
            <a:ext cx="5802255"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mốc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xám</a:t>
            </a:r>
            <a:r>
              <a:rPr lang="en-US" sz="4000" dirty="0">
                <a:solidFill>
                  <a:srgbClr val="002060"/>
                </a:solidFill>
                <a:latin typeface="#9Slide03 Arima Madurai" panose="00000500000000000000" pitchFamily="2" charset="0"/>
                <a:cs typeface="#9Slide03 Arima Madurai" panose="00000500000000000000" pitchFamily="2" charset="0"/>
              </a:rPr>
              <a:t> ở </a:t>
            </a:r>
            <a:r>
              <a:rPr lang="en-US" sz="4000" dirty="0" err="1">
                <a:solidFill>
                  <a:srgbClr val="002060"/>
                </a:solidFill>
                <a:latin typeface="#9Slide03 Arima Madurai" panose="00000500000000000000" pitchFamily="2" charset="0"/>
                <a:cs typeface="#9Slide03 Arima Madurai" panose="00000500000000000000" pitchFamily="2" charset="0"/>
              </a:rPr>
              <a:t>dâu</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tây</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29532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48874" y="446611"/>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81" y="252291"/>
            <a:ext cx="1658293" cy="1617945"/>
          </a:xfrm>
          <a:prstGeom prst="rect">
            <a:avLst/>
          </a:prstGeom>
        </p:spPr>
      </p:pic>
      <p:pic>
        <p:nvPicPr>
          <p:cNvPr id="5122" name="Picture 2" descr="Bệnh đạo ôn trên lúa - Cổng thông tin điện tử Thị trấn Quán Lào - Huyện Yên  Định - tỉnh Thanh Hó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5537" y="476539"/>
            <a:ext cx="7011027" cy="2820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70027" y="3485716"/>
            <a:ext cx="11542045"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Bệnh do nấm với tên khoa học: Pyricularia oryzae gây ra. Nấm bệnh có thể tấn công trên lá, thân, cổ bông, cổ gié hoặc hạt lúa. Trên lá, ban đầu vết bệnh rất nhỏ, nhưng ở giữa vết bệnh, phần tế bào lá đã bị hoại tử và khô xám, sau đó vết bệnh lớn dần và có hình thoi, đây là vết bệnh đặc trưng của đạo ôn. Khi bệnh nặng, nhiều vết bệnh liên kết với nhau làm cho toàn lá bị "cháy". Nguy hiểm nhất là khi nấm tấn công trên cổ bông và cổ gié, làm cho toàn bộ bông hoặc gié bị khô và gãy gục...</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32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252917" y="307535"/>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81" y="303359"/>
            <a:ext cx="1658293" cy="1617945"/>
          </a:xfrm>
          <a:prstGeom prst="rect">
            <a:avLst/>
          </a:prstGeom>
        </p:spPr>
      </p:pic>
      <p:pic>
        <p:nvPicPr>
          <p:cNvPr id="11266" name="Picture 2" descr=" - Khác"/>
          <p:cNvPicPr>
            <a:picLocks noChangeAspect="1" noChangeArrowheads="1"/>
          </p:cNvPicPr>
          <p:nvPr/>
        </p:nvPicPr>
        <p:blipFill rotWithShape="1">
          <a:blip r:embed="rId6">
            <a:extLst>
              <a:ext uri="{28A0092B-C50C-407E-A947-70E740481C1C}">
                <a14:useLocalDpi xmlns:a14="http://schemas.microsoft.com/office/drawing/2010/main" val="0"/>
              </a:ext>
            </a:extLst>
          </a:blip>
          <a:srcRect t="20059" r="-474" b="14497"/>
          <a:stretch/>
        </p:blipFill>
        <p:spPr bwMode="auto">
          <a:xfrm>
            <a:off x="2335010" y="1203685"/>
            <a:ext cx="7457054" cy="32300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9638" y="4493403"/>
            <a:ext cx="11542045"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bắp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Penicillium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nhiễm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coc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héo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úa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tấn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bắp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nhiễm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hưởng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đoạn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hoạch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38101" y="404445"/>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thối</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bắp</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ngô</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946036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iệu chứng bệnh mốc sương cà chua khoai tây trên củ khoai t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971" y="1238018"/>
            <a:ext cx="4106835" cy="308012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ưu ý bệnh mốc sương khoai tây"/>
          <p:cNvPicPr>
            <a:picLocks noChangeAspect="1" noChangeArrowheads="1"/>
          </p:cNvPicPr>
          <p:nvPr/>
        </p:nvPicPr>
        <p:blipFill rotWithShape="1">
          <a:blip r:embed="rId4">
            <a:extLst>
              <a:ext uri="{28A0092B-C50C-407E-A947-70E740481C1C}">
                <a14:useLocalDpi xmlns:a14="http://schemas.microsoft.com/office/drawing/2010/main" val="0"/>
              </a:ext>
            </a:extLst>
          </a:blip>
          <a:srcRect t="12122" b="12566"/>
          <a:stretch/>
        </p:blipFill>
        <p:spPr bwMode="auto">
          <a:xfrm>
            <a:off x="6227560" y="1238018"/>
            <a:ext cx="4925350" cy="3080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9638" y="4493403"/>
            <a:ext cx="11542045"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t>
            </a:r>
            <a:r>
              <a:rPr lang="en-US" sz="2800"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chuyển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lá</a:t>
            </a:r>
            <a:r>
              <a:rPr lang="en-US" sz="2800"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lõm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nâu</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426926" y="442503"/>
            <a:ext cx="7327467"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mốc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sương</a:t>
            </a:r>
            <a:r>
              <a:rPr lang="en-US" sz="4000" dirty="0">
                <a:solidFill>
                  <a:srgbClr val="002060"/>
                </a:solidFill>
                <a:latin typeface="#9Slide03 Arima Madurai" panose="00000500000000000000" pitchFamily="2" charset="0"/>
                <a:cs typeface="#9Slide03 Arima Madurai" panose="00000500000000000000" pitchFamily="2" charset="0"/>
              </a:rPr>
              <a:t> ở </a:t>
            </a:r>
            <a:r>
              <a:rPr lang="en-US" sz="4000" dirty="0" err="1">
                <a:solidFill>
                  <a:srgbClr val="002060"/>
                </a:solidFill>
                <a:latin typeface="#9Slide03 Arima Madurai" panose="00000500000000000000" pitchFamily="2" charset="0"/>
                <a:cs typeface="#9Slide03 Arima Madurai" panose="00000500000000000000" pitchFamily="2" charset="0"/>
              </a:rPr>
              <a:t>khoai</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tây</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236221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44291" y="654823"/>
            <a:ext cx="7051964" cy="3383777"/>
          </a:xfrm>
          <a:prstGeom prst="cloudCallout">
            <a:avLst>
              <a:gd name="adj1" fmla="val -64136"/>
              <a:gd name="adj2" fmla="val 43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bài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tập</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nhóm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2</a:t>
            </a:r>
          </a:p>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Các</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bệnh</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do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gây</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ra</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ở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động</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vật</a:t>
            </a:r>
            <a:endParaRPr lang="zh-CN" altLang="en-US"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30" y="3233304"/>
            <a:ext cx="3524250" cy="2857500"/>
          </a:xfrm>
          <a:prstGeom prst="rect">
            <a:avLst/>
          </a:prstGeom>
        </p:spPr>
      </p:pic>
    </p:spTree>
    <p:extLst>
      <p:ext uri="{BB962C8B-B14F-4D97-AF65-F5344CB8AC3E}">
        <p14:creationId xmlns:p14="http://schemas.microsoft.com/office/powerpoint/2010/main" val="36713450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045" y="4861505"/>
            <a:ext cx="1658293" cy="1617945"/>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2293" b="86"/>
          <a:stretch/>
        </p:blipFill>
        <p:spPr>
          <a:xfrm>
            <a:off x="3374803" y="555896"/>
            <a:ext cx="5176037" cy="408828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612494" y="4847874"/>
            <a:ext cx="8700655"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da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triển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búi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thường</a:t>
            </a:r>
            <a:r>
              <a:rPr lang="en-US" sz="2800" dirty="0">
                <a:solidFill>
                  <a:srgbClr val="002060"/>
                </a:solidFill>
                <a:latin typeface="Times New Roman" panose="02020603050405020304" pitchFamily="18" charset="0"/>
                <a:cs typeface="Times New Roman" panose="02020603050405020304" pitchFamily="18" charset="0"/>
              </a:rPr>
              <a:t>, da </a:t>
            </a:r>
            <a:r>
              <a:rPr lang="en-US" sz="2800" dirty="0" err="1">
                <a:solidFill>
                  <a:srgbClr val="002060"/>
                </a:solidFill>
                <a:latin typeface="Times New Roman" panose="02020603050405020304" pitchFamily="18" charset="0"/>
                <a:cs typeface="Times New Roman" panose="02020603050405020304" pitchFamily="18" charset="0"/>
              </a:rPr>
              <a:t>tróc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vảy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839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232715" y="9441"/>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9529" y="-184879"/>
            <a:ext cx="1658293" cy="1617945"/>
          </a:xfrm>
          <a:prstGeom prst="rect">
            <a:avLst/>
          </a:prstGeom>
        </p:spPr>
      </p:pic>
      <p:sp>
        <p:nvSpPr>
          <p:cNvPr id="2" name="Rectangle 1"/>
          <p:cNvSpPr/>
          <p:nvPr/>
        </p:nvSpPr>
        <p:spPr>
          <a:xfrm>
            <a:off x="4752110" y="1448642"/>
            <a:ext cx="6858001" cy="4832092"/>
          </a:xfrm>
          <a:prstGeom prst="rect">
            <a:avLst/>
          </a:prstGeom>
        </p:spPr>
        <p:txBody>
          <a:bodyPr wrap="square">
            <a:spAutoFit/>
          </a:bodyPr>
          <a:lstStyle/>
          <a:p>
            <a:pPr marL="457200" indent="-457200" algn="just">
              <a:buFont typeface="Wingdings" panose="05000000000000000000" pitchFamily="2" charset="2"/>
              <a:buChar char="ü"/>
            </a:pPr>
            <a:r>
              <a:rPr lang="en-US" sz="2800" dirty="0" err="1">
                <a:solidFill>
                  <a:srgbClr val="002060"/>
                </a:solidFill>
                <a:latin typeface="Times New Roman" panose="02020603050405020304" pitchFamily="18" charset="0"/>
                <a:cs typeface="Times New Roman" panose="02020603050405020304" pitchFamily="18" charset="0"/>
              </a:rPr>
              <a:t>Chó</a:t>
            </a:r>
            <a:r>
              <a:rPr lang="en-US" sz="2800" dirty="0">
                <a:solidFill>
                  <a:srgbClr val="002060"/>
                </a:solidFill>
                <a:latin typeface="Times New Roman" panose="02020603050405020304" pitchFamily="18" charset="0"/>
                <a:cs typeface="Times New Roman" panose="02020603050405020304" pitchFamily="18" charset="0"/>
              </a:rPr>
              <a:t>/m</a:t>
            </a:r>
            <a:r>
              <a:rPr lang="vi-VN" sz="2800" dirty="0">
                <a:solidFill>
                  <a:srgbClr val="002060"/>
                </a:solidFill>
                <a:latin typeface="Times New Roman" panose="02020603050405020304" pitchFamily="18" charset="0"/>
                <a:cs typeface="Times New Roman" panose="02020603050405020304" pitchFamily="18" charset="0"/>
              </a:rPr>
              <a:t>èo bị nấm thường ngứa ngáy, khó chịu, lông bị rụng thành những mảng lớn.</a:t>
            </a:r>
          </a:p>
          <a:p>
            <a:pPr marL="457200" indent="-457200" algn="just">
              <a:buFont typeface="Wingdings" panose="05000000000000000000" pitchFamily="2" charset="2"/>
              <a:buChar char="ü"/>
            </a:pPr>
            <a:r>
              <a:rPr lang="vi-VN" sz="2800" dirty="0">
                <a:solidFill>
                  <a:srgbClr val="002060"/>
                </a:solidFill>
                <a:latin typeface="Times New Roman" panose="02020603050405020304" pitchFamily="18" charset="0"/>
                <a:cs typeface="Times New Roman" panose="02020603050405020304" pitchFamily="18" charset="0"/>
              </a:rPr>
              <a:t>Xuất hiện các lớp tế bào chết ( Gàu ), có thể đóng thành vảy, thành lớp, có mùi hôi, da bị kích ứng, mẫn đỏ.</a:t>
            </a:r>
          </a:p>
          <a:p>
            <a:pPr marL="457200" indent="-457200" algn="just">
              <a:buFont typeface="Wingdings" panose="05000000000000000000" pitchFamily="2" charset="2"/>
              <a:buChar char="ü"/>
            </a:pPr>
            <a:r>
              <a:rPr lang="vi-VN" sz="2800" dirty="0">
                <a:solidFill>
                  <a:srgbClr val="002060"/>
                </a:solidFill>
                <a:latin typeface="Times New Roman" panose="02020603050405020304" pitchFamily="18" charset="0"/>
                <a:cs typeface="Times New Roman" panose="02020603050405020304" pitchFamily="18" charset="0"/>
              </a:rPr>
              <a:t>Khu vực lông rụng có hình tròn, bầu dục, có màu đỏ hoặc sẫm màu do thay đổi sắc tố da.</a:t>
            </a:r>
          </a:p>
          <a:p>
            <a:pPr marL="457200" indent="-457200" algn="just">
              <a:buFont typeface="Wingdings" panose="05000000000000000000" pitchFamily="2" charset="2"/>
              <a:buChar char="ü"/>
            </a:pPr>
            <a:r>
              <a:rPr lang="vi-VN" sz="2800" dirty="0">
                <a:solidFill>
                  <a:srgbClr val="002060"/>
                </a:solidFill>
                <a:latin typeface="Times New Roman" panose="02020603050405020304" pitchFamily="18" charset="0"/>
                <a:cs typeface="Times New Roman" panose="02020603050405020304" pitchFamily="18" charset="0"/>
              </a:rPr>
              <a:t>Nếu </a:t>
            </a:r>
            <a:r>
              <a:rPr lang="en-US" sz="2800" dirty="0" err="1">
                <a:solidFill>
                  <a:srgbClr val="002060"/>
                </a:solidFill>
                <a:latin typeface="Times New Roman" panose="02020603050405020304" pitchFamily="18" charset="0"/>
                <a:cs typeface="Times New Roman" panose="02020603050405020304" pitchFamily="18" charset="0"/>
              </a:rPr>
              <a:t>chó</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mèo bị nấm nặng sẽ lan ra toàn thân và có thể lây sang cá thể khác khi tiếp xúc.</a:t>
            </a:r>
          </a:p>
        </p:txBody>
      </p:sp>
      <p:pic>
        <p:nvPicPr>
          <p:cNvPr id="1026" name="Picture 2" descr="Tìm hiểu về nấm ghẻ viêm da ở mèo và các loại thuốc trị nấm ghẻ viêm da tốt  giá rẻ năm 2020 - Phụ Kiện Thú Cưng Pet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971" y="1168785"/>
            <a:ext cx="3612861" cy="2695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99121" y="595982"/>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da ở </a:t>
            </a:r>
            <a:r>
              <a:rPr lang="en-US" sz="4000" dirty="0" err="1">
                <a:solidFill>
                  <a:srgbClr val="002060"/>
                </a:solidFill>
                <a:latin typeface="#9Slide03 Arima Madurai" panose="00000500000000000000" pitchFamily="2" charset="0"/>
                <a:cs typeface="#9Slide03 Arima Madurai" panose="00000500000000000000" pitchFamily="2" charset="0"/>
              </a:rPr>
              <a:t>chó</a:t>
            </a:r>
            <a:r>
              <a:rPr lang="en-US" sz="4000" dirty="0">
                <a:solidFill>
                  <a:srgbClr val="002060"/>
                </a:solidFill>
                <a:latin typeface="#9Slide03 Arima Madurai" panose="00000500000000000000" pitchFamily="2" charset="0"/>
                <a:cs typeface="#9Slide03 Arima Madurai" panose="00000500000000000000" pitchFamily="2" charset="0"/>
              </a:rPr>
              <a:t>/</a:t>
            </a:r>
            <a:r>
              <a:rPr lang="en-US" sz="4000" dirty="0" err="1">
                <a:solidFill>
                  <a:srgbClr val="002060"/>
                </a:solidFill>
                <a:latin typeface="#9Slide03 Arima Madurai" panose="00000500000000000000" pitchFamily="2" charset="0"/>
                <a:cs typeface="#9Slide03 Arima Madurai" panose="00000500000000000000" pitchFamily="2" charset="0"/>
              </a:rPr>
              <a:t>mèo</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pic>
        <p:nvPicPr>
          <p:cNvPr id="2050" name="Picture 2" descr="Bệnh nấm da trên chó - Nguyên nhân và cách điều trị"/>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971" y="4047980"/>
            <a:ext cx="3612861" cy="2408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0857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232715" y="9441"/>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711" y="4737041"/>
            <a:ext cx="1658293" cy="1617945"/>
          </a:xfrm>
          <a:prstGeom prst="rect">
            <a:avLst/>
          </a:prstGeom>
        </p:spPr>
      </p:pic>
      <p:sp>
        <p:nvSpPr>
          <p:cNvPr id="2" name="Rectangle 1"/>
          <p:cNvSpPr/>
          <p:nvPr/>
        </p:nvSpPr>
        <p:spPr>
          <a:xfrm>
            <a:off x="4918364" y="2584391"/>
            <a:ext cx="6664036" cy="1815882"/>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hiện đặc trưng của bệnh là hình thành những khối u nấm màu vàng xám ở phổi, hình thành các túi hơi, từ đó làm cho vật nuôi rối loạn hô hấp và chết với tỷ lệ cao.</a:t>
            </a:r>
          </a:p>
        </p:txBody>
      </p:sp>
      <p:sp>
        <p:nvSpPr>
          <p:cNvPr id="6" name="TextBox 5"/>
          <p:cNvSpPr txBox="1"/>
          <p:nvPr/>
        </p:nvSpPr>
        <p:spPr>
          <a:xfrm>
            <a:off x="3599121" y="595982"/>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phổi</a:t>
            </a:r>
            <a:r>
              <a:rPr lang="en-US" sz="4000" dirty="0">
                <a:solidFill>
                  <a:srgbClr val="002060"/>
                </a:solidFill>
                <a:latin typeface="#9Slide03 Arima Madurai" panose="00000500000000000000" pitchFamily="2" charset="0"/>
                <a:cs typeface="#9Slide03 Arima Madurai" panose="00000500000000000000" pitchFamily="2" charset="0"/>
              </a:rPr>
              <a:t> ở </a:t>
            </a:r>
            <a:r>
              <a:rPr lang="en-US" sz="4000" dirty="0" err="1">
                <a:solidFill>
                  <a:srgbClr val="002060"/>
                </a:solidFill>
                <a:latin typeface="#9Slide03 Arima Madurai" panose="00000500000000000000" pitchFamily="2" charset="0"/>
                <a:cs typeface="#9Slide03 Arima Madurai" panose="00000500000000000000" pitchFamily="2" charset="0"/>
              </a:rPr>
              <a:t>gia</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cầm</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7744597">
            <a:off x="308139" y="1429357"/>
            <a:ext cx="4892431" cy="4125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362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DE2D4C64-28B4-4C03-A5FB-C33829975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897" y="1064525"/>
            <a:ext cx="8161346" cy="5491018"/>
          </a:xfrm>
          <a:prstGeom prst="rect">
            <a:avLst/>
          </a:prstGeom>
        </p:spPr>
      </p:pic>
      <p:pic>
        <p:nvPicPr>
          <p:cNvPr id="6" name="图片 2">
            <a:extLst>
              <a:ext uri="{FF2B5EF4-FFF2-40B4-BE49-F238E27FC236}">
                <a16:creationId xmlns:a16="http://schemas.microsoft.com/office/drawing/2014/main" id="{BDED08F6-3842-465C-AF56-EC8713C05A64}"/>
              </a:ext>
            </a:extLst>
          </p:cNvPr>
          <p:cNvPicPr>
            <a:picLocks noChangeAspect="1"/>
          </p:cNvPicPr>
          <p:nvPr/>
        </p:nvPicPr>
        <p:blipFill rotWithShape="1">
          <a:blip r:embed="rId4">
            <a:extLst>
              <a:ext uri="{28A0092B-C50C-407E-A947-70E740481C1C}">
                <a14:useLocalDpi xmlns:a14="http://schemas.microsoft.com/office/drawing/2010/main" val="0"/>
              </a:ext>
            </a:extLst>
          </a:blip>
          <a:srcRect l="15632" r="11333" b="13412"/>
          <a:stretch/>
        </p:blipFill>
        <p:spPr>
          <a:xfrm flipH="1">
            <a:off x="1901158" y="2033692"/>
            <a:ext cx="2588009" cy="3552683"/>
          </a:xfrm>
          <a:prstGeom prst="rect">
            <a:avLst/>
          </a:prstGeom>
          <a:effectLst>
            <a:outerShdw blurRad="50800" dist="38100" dir="5400000" algn="t" rotWithShape="0">
              <a:prstClr val="black">
                <a:alpha val="40000"/>
              </a:prstClr>
            </a:outerShdw>
          </a:effectLst>
        </p:spPr>
      </p:pic>
      <p:sp>
        <p:nvSpPr>
          <p:cNvPr id="7" name="文本框 9">
            <a:extLst>
              <a:ext uri="{FF2B5EF4-FFF2-40B4-BE49-F238E27FC236}">
                <a16:creationId xmlns:a16="http://schemas.microsoft.com/office/drawing/2014/main" id="{EDDBE493-760F-44F9-BA05-51E816C1D021}"/>
              </a:ext>
            </a:extLst>
          </p:cNvPr>
          <p:cNvSpPr txBox="1"/>
          <p:nvPr/>
        </p:nvSpPr>
        <p:spPr>
          <a:xfrm>
            <a:off x="4475828" y="3525701"/>
            <a:ext cx="5283483" cy="830997"/>
          </a:xfrm>
          <a:prstGeom prst="rect">
            <a:avLst/>
          </a:prstGeom>
          <a:noFill/>
        </p:spPr>
        <p:txBody>
          <a:bodyPr wrap="square" rtlCol="0">
            <a:spAutoFit/>
          </a:bodyPr>
          <a:lstStyle/>
          <a:p>
            <a:pPr algn="ctr"/>
            <a:r>
              <a:rPr lang="en-US" altLang="zh-CN" sz="4800" dirty="0" err="1">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Vai</a:t>
            </a:r>
            <a:r>
              <a:rPr lang="en-US" altLang="zh-CN" sz="4800" dirty="0">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 </a:t>
            </a:r>
            <a:r>
              <a:rPr lang="en-US" altLang="zh-CN" sz="4800" dirty="0" err="1">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trò</a:t>
            </a:r>
            <a:r>
              <a:rPr lang="en-US" altLang="zh-CN" sz="4800" dirty="0">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 </a:t>
            </a:r>
            <a:r>
              <a:rPr lang="en-US" altLang="zh-CN" sz="4800" dirty="0" err="1">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của</a:t>
            </a:r>
            <a:r>
              <a:rPr lang="en-US" altLang="zh-CN" sz="4800" dirty="0">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 </a:t>
            </a:r>
            <a:r>
              <a:rPr lang="en-US" altLang="zh-CN" sz="4800" dirty="0" err="1">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rPr>
              <a:t>nấm</a:t>
            </a:r>
            <a:endParaRPr lang="zh-CN" altLang="en-US" sz="4800" dirty="0">
              <a:solidFill>
                <a:srgbClr val="002060"/>
              </a:solidFill>
              <a:latin typeface="#9Slide03 Arima Madurai Black" panose="00000A00000000000000" pitchFamily="2" charset="0"/>
              <a:ea typeface="Malgun Gothic Semilight" panose="020B0502040204020203" pitchFamily="34" charset="-122"/>
              <a:cs typeface="#9Slide03 Arima Madurai Black" panose="00000A00000000000000" pitchFamily="2" charset="0"/>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9634663" y="285150"/>
            <a:ext cx="2143125" cy="2133600"/>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83500" l="10000" r="73625"/>
                    </a14:imgEffect>
                  </a14:imgLayer>
                </a14:imgProps>
              </a:ext>
              <a:ext uri="{28A0092B-C50C-407E-A947-70E740481C1C}">
                <a14:useLocalDpi xmlns:a14="http://schemas.microsoft.com/office/drawing/2010/main" val="0"/>
              </a:ext>
            </a:extLst>
          </a:blip>
          <a:stretch>
            <a:fillRect/>
          </a:stretch>
        </p:blipFill>
        <p:spPr>
          <a:xfrm>
            <a:off x="-402705" y="4486264"/>
            <a:ext cx="3794778" cy="2371736"/>
          </a:xfrm>
          <a:prstGeom prst="rect">
            <a:avLst/>
          </a:prstGeom>
        </p:spPr>
      </p:pic>
    </p:spTree>
    <p:extLst>
      <p:ext uri="{BB962C8B-B14F-4D97-AF65-F5344CB8AC3E}">
        <p14:creationId xmlns:p14="http://schemas.microsoft.com/office/powerpoint/2010/main" val="40581913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44291" y="654823"/>
            <a:ext cx="7051964" cy="3383777"/>
          </a:xfrm>
          <a:prstGeom prst="cloudCallout">
            <a:avLst>
              <a:gd name="adj1" fmla="val -64136"/>
              <a:gd name="adj2" fmla="val 43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bài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tập</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nhóm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3</a:t>
            </a:r>
          </a:p>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Các</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bệnh</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do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gây</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ra</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đối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với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con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người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a:t>
            </a:r>
            <a:endParaRPr lang="zh-CN" altLang="en-US"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48" y="2956214"/>
            <a:ext cx="3524250" cy="2857500"/>
          </a:xfrm>
          <a:prstGeom prst="rect">
            <a:avLst/>
          </a:prstGeom>
        </p:spPr>
      </p:pic>
    </p:spTree>
    <p:extLst>
      <p:ext uri="{BB962C8B-B14F-4D97-AF65-F5344CB8AC3E}">
        <p14:creationId xmlns:p14="http://schemas.microsoft.com/office/powerpoint/2010/main" val="25994870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54" y="0"/>
            <a:ext cx="1658293" cy="1617945"/>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50382" b="86"/>
          <a:stretch/>
        </p:blipFill>
        <p:spPr>
          <a:xfrm>
            <a:off x="573160" y="1868008"/>
            <a:ext cx="4598550" cy="3492260"/>
          </a:xfrm>
          <a:prstGeom prst="rect">
            <a:avLst/>
          </a:prstGeom>
        </p:spPr>
      </p:pic>
      <p:sp>
        <p:nvSpPr>
          <p:cNvPr id="5" name="Rectangle 4"/>
          <p:cNvSpPr/>
          <p:nvPr/>
        </p:nvSpPr>
        <p:spPr>
          <a:xfrm>
            <a:off x="5412259" y="2935495"/>
            <a:ext cx="6145427" cy="1384995"/>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mảng</a:t>
            </a:r>
            <a:r>
              <a:rPr lang="en-US" sz="2800" dirty="0">
                <a:solidFill>
                  <a:srgbClr val="002060"/>
                </a:solidFill>
                <a:latin typeface="Times New Roman" panose="02020603050405020304" pitchFamily="18" charset="0"/>
                <a:cs typeface="Times New Roman" panose="02020603050405020304" pitchFamily="18" charset="0"/>
              </a:rPr>
              <a:t> da </a:t>
            </a:r>
            <a:r>
              <a:rPr lang="en-US" sz="2800" dirty="0" err="1">
                <a:solidFill>
                  <a:srgbClr val="002060"/>
                </a:solidFill>
                <a:latin typeface="Times New Roman" panose="02020603050405020304" pitchFamily="18" charset="0"/>
                <a:cs typeface="Times New Roman" panose="02020603050405020304" pitchFamily="18" charset="0"/>
              </a:rPr>
              <a:t>màu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kèm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lòng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tay</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99121" y="595982"/>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da </a:t>
            </a:r>
            <a:r>
              <a:rPr lang="en-US" sz="4000" dirty="0" err="1">
                <a:solidFill>
                  <a:srgbClr val="002060"/>
                </a:solidFill>
                <a:latin typeface="#9Slide03 Arima Madurai" panose="00000500000000000000" pitchFamily="2" charset="0"/>
                <a:cs typeface="#9Slide03 Arima Madurai" panose="00000500000000000000" pitchFamily="2" charset="0"/>
              </a:rPr>
              <a:t>tay</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9837970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5881" y="220232"/>
            <a:ext cx="11503294" cy="6258242"/>
            <a:chOff x="275881" y="220232"/>
            <a:chExt cx="11503294" cy="6258242"/>
          </a:xfrm>
        </p:grpSpPr>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81" y="220232"/>
              <a:ext cx="1658293" cy="1617945"/>
            </a:xfrm>
            <a:prstGeom prst="rect">
              <a:avLst/>
            </a:prstGeom>
          </p:spPr>
        </p:pic>
      </p:gr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2131" r="53552" b="-1007"/>
          <a:stretch/>
        </p:blipFill>
        <p:spPr>
          <a:xfrm>
            <a:off x="562783" y="1906816"/>
            <a:ext cx="4672303" cy="375167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412259" y="2935495"/>
            <a:ext cx="6145427" cy="954107"/>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kéo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dài</a:t>
            </a:r>
            <a:r>
              <a:rPr lang="en-US" sz="2800" dirty="0">
                <a:solidFill>
                  <a:srgbClr val="002060"/>
                </a:solidFill>
                <a:latin typeface="Times New Roman" panose="02020603050405020304" pitchFamily="18" charset="0"/>
                <a:cs typeface="Times New Roman" panose="02020603050405020304" pitchFamily="18" charset="0"/>
              </a:rPr>
              <a:t>, ho khan, </a:t>
            </a:r>
            <a:r>
              <a:rPr lang="en-US" sz="2800" dirty="0" err="1">
                <a:solidFill>
                  <a:srgbClr val="002060"/>
                </a:solidFill>
                <a:latin typeface="Times New Roman" panose="02020603050405020304" pitchFamily="18" charset="0"/>
                <a:cs typeface="Times New Roman" panose="02020603050405020304" pitchFamily="18" charset="0"/>
              </a:rPr>
              <a:t>đau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chịu</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ngực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99121" y="595982"/>
            <a:ext cx="5517170"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viêm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phổi</a:t>
            </a:r>
            <a:r>
              <a:rPr lang="en-US" sz="4000" dirty="0">
                <a:solidFill>
                  <a:srgbClr val="002060"/>
                </a:solidFill>
                <a:latin typeface="#9Slide03 Arima Madurai" panose="00000500000000000000" pitchFamily="2" charset="0"/>
                <a:cs typeface="#9Slide03 Arima Madurai" panose="00000500000000000000" pitchFamily="2" charset="0"/>
              </a:rPr>
              <a:t> do </a:t>
            </a:r>
            <a:r>
              <a:rPr lang="en-US" sz="4000" dirty="0" err="1">
                <a:solidFill>
                  <a:srgbClr val="002060"/>
                </a:solidFill>
                <a:latin typeface="#9Slide03 Arima Madurai" panose="00000500000000000000" pitchFamily="2" charset="0"/>
                <a:cs typeface="#9Slide03 Arima Madurai" panose="00000500000000000000" pitchFamily="2" charset="0"/>
              </a:rPr>
              <a:t>nấm</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8958792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ấm m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72" y="1925196"/>
            <a:ext cx="4876800"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9121" y="595982"/>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móng</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
        <p:nvSpPr>
          <p:cNvPr id="4" name="Rectangle 3"/>
          <p:cNvSpPr/>
          <p:nvPr/>
        </p:nvSpPr>
        <p:spPr>
          <a:xfrm>
            <a:off x="5758249" y="1925196"/>
            <a:ext cx="5700583" cy="3539430"/>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móng</a:t>
            </a:r>
            <a:r>
              <a:rPr lang="en-US" sz="2800" dirty="0">
                <a:solidFill>
                  <a:srgbClr val="002060"/>
                </a:solidFill>
                <a:latin typeface="Times New Roman" panose="02020603050405020304" pitchFamily="18" charset="0"/>
                <a:cs typeface="Times New Roman" panose="02020603050405020304" pitchFamily="18" charset="0"/>
              </a:rPr>
              <a:t> m</a:t>
            </a:r>
            <a:r>
              <a:rPr lang="vi-VN" sz="2800" dirty="0">
                <a:solidFill>
                  <a:srgbClr val="002060"/>
                </a:solidFill>
                <a:latin typeface="Times New Roman" panose="02020603050405020304" pitchFamily="18" charset="0"/>
                <a:cs typeface="Times New Roman" panose="02020603050405020304" pitchFamily="18" charset="0"/>
              </a:rPr>
              <a:t>ất màu (vàng, nâu hoặc trắng); dày; dễ vỡ hoặc nứt; nhiễm nấm móng thường không đau, trừ khi bệnh trở nên nghiêm trọng. Một số người bị nhiễm nấm móng chân cũng có thể bị nhiễm </a:t>
            </a:r>
            <a:r>
              <a:rPr lang="vi-VN" sz="2800" dirty="0">
                <a:solidFill>
                  <a:srgbClr val="002060"/>
                </a:solidFill>
                <a:latin typeface="Times New Roman" panose="02020603050405020304" pitchFamily="18" charset="0"/>
                <a:cs typeface="Times New Roman" panose="02020603050405020304" pitchFamily="18" charset="0"/>
                <a:hlinkClick r:id="rId3"/>
              </a:rPr>
              <a:t>nấm da</a:t>
            </a:r>
            <a:r>
              <a:rPr lang="vi-VN" sz="2800" dirty="0">
                <a:solidFill>
                  <a:srgbClr val="002060"/>
                </a:solidFill>
                <a:latin typeface="Times New Roman" panose="02020603050405020304" pitchFamily="18" charset="0"/>
                <a:cs typeface="Times New Roman" panose="02020603050405020304" pitchFamily="18" charset="0"/>
              </a:rPr>
              <a:t> ở bàn chân, đặc biệt là giữa các ngón chân.</a:t>
            </a:r>
          </a:p>
        </p:txBody>
      </p:sp>
      <p:grpSp>
        <p:nvGrpSpPr>
          <p:cNvPr id="5" name="Group 4"/>
          <p:cNvGrpSpPr/>
          <p:nvPr/>
        </p:nvGrpSpPr>
        <p:grpSpPr>
          <a:xfrm>
            <a:off x="275881" y="220232"/>
            <a:ext cx="11503294" cy="6258242"/>
            <a:chOff x="275881" y="220232"/>
            <a:chExt cx="11503294" cy="6258242"/>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81" y="220232"/>
              <a:ext cx="1658293" cy="1617945"/>
            </a:xfrm>
            <a:prstGeom prst="rect">
              <a:avLst/>
            </a:prstGeom>
          </p:spPr>
        </p:pic>
      </p:grpSp>
    </p:spTree>
    <p:extLst>
      <p:ext uri="{BB962C8B-B14F-4D97-AF65-F5344CB8AC3E}">
        <p14:creationId xmlns:p14="http://schemas.microsoft.com/office/powerpoint/2010/main" val="3938501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ng ben triệu chứ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63" y="1946768"/>
            <a:ext cx="5280086" cy="3517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9121" y="595982"/>
            <a:ext cx="5250872"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da </a:t>
            </a:r>
            <a:r>
              <a:rPr lang="en-US" sz="4000" dirty="0" err="1">
                <a:solidFill>
                  <a:srgbClr val="002060"/>
                </a:solidFill>
                <a:latin typeface="#9Slide03 Arima Madurai" panose="00000500000000000000" pitchFamily="2" charset="0"/>
                <a:cs typeface="#9Slide03 Arima Madurai" panose="00000500000000000000" pitchFamily="2" charset="0"/>
              </a:rPr>
              <a:t>lang</a:t>
            </a:r>
            <a:r>
              <a:rPr lang="en-US" sz="4000" dirty="0">
                <a:solidFill>
                  <a:srgbClr val="002060"/>
                </a:solidFill>
                <a:latin typeface="#9Slide03 Arima Madurai" panose="00000500000000000000" pitchFamily="2" charset="0"/>
                <a:cs typeface="#9Slide03 Arima Madurai" panose="00000500000000000000" pitchFamily="2" charset="0"/>
              </a:rPr>
              <a:t> ben</a:t>
            </a:r>
          </a:p>
        </p:txBody>
      </p:sp>
      <p:sp>
        <p:nvSpPr>
          <p:cNvPr id="4" name="Rectangle 3"/>
          <p:cNvSpPr/>
          <p:nvPr/>
        </p:nvSpPr>
        <p:spPr>
          <a:xfrm>
            <a:off x="5999701" y="2366869"/>
            <a:ext cx="5700583" cy="2677656"/>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Bệnh khởi đầu bằng những chấm màu hồng, nâu hoặc trắng ở trên bề mặt da. Sau đó các chấm lớn dần về kích thước và có hiện tượng lan rộng thành từng mảng lớn, ranh giới rõ phân biệt với vùng da lành.</a:t>
            </a:r>
          </a:p>
        </p:txBody>
      </p:sp>
      <p:grpSp>
        <p:nvGrpSpPr>
          <p:cNvPr id="5" name="Group 4"/>
          <p:cNvGrpSpPr/>
          <p:nvPr/>
        </p:nvGrpSpPr>
        <p:grpSpPr>
          <a:xfrm>
            <a:off x="275881" y="220232"/>
            <a:ext cx="11503294" cy="6258242"/>
            <a:chOff x="275881" y="220232"/>
            <a:chExt cx="11503294" cy="625824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81" y="220232"/>
              <a:ext cx="1658293" cy="1617945"/>
            </a:xfrm>
            <a:prstGeom prst="rect">
              <a:avLst/>
            </a:prstGeom>
          </p:spPr>
        </p:pic>
      </p:grpSp>
    </p:spTree>
    <p:extLst>
      <p:ext uri="{BB962C8B-B14F-4D97-AF65-F5344CB8AC3E}">
        <p14:creationId xmlns:p14="http://schemas.microsoft.com/office/powerpoint/2010/main" val="678095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0839" y="600625"/>
            <a:ext cx="5965009"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nước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ăn</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chân</a:t>
            </a:r>
            <a:r>
              <a:rPr lang="en-US" sz="4000" dirty="0">
                <a:solidFill>
                  <a:srgbClr val="002060"/>
                </a:solidFill>
                <a:latin typeface="#9Slide03 Arima Madurai" panose="00000500000000000000" pitchFamily="2" charset="0"/>
                <a:cs typeface="#9Slide03 Arima Madurai" panose="00000500000000000000" pitchFamily="2" charset="0"/>
              </a:rPr>
              <a:t>/</a:t>
            </a:r>
            <a:r>
              <a:rPr lang="en-US" sz="4000" dirty="0" err="1">
                <a:solidFill>
                  <a:srgbClr val="002060"/>
                </a:solidFill>
                <a:latin typeface="#9Slide03 Arima Madurai" panose="00000500000000000000" pitchFamily="2" charset="0"/>
                <a:cs typeface="#9Slide03 Arima Madurai" panose="00000500000000000000" pitchFamily="2" charset="0"/>
              </a:rPr>
              <a:t>tay</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
        <p:nvSpPr>
          <p:cNvPr id="4" name="Rectangle 3"/>
          <p:cNvSpPr/>
          <p:nvPr/>
        </p:nvSpPr>
        <p:spPr>
          <a:xfrm>
            <a:off x="6054811" y="2366869"/>
            <a:ext cx="5645473" cy="3108543"/>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các kẽ chân</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err="1">
                <a:solidFill>
                  <a:srgbClr val="002060"/>
                </a:solidFill>
                <a:latin typeface="Times New Roman" panose="02020603050405020304" pitchFamily="18" charset="0"/>
                <a:cs typeface="Times New Roman" panose="02020603050405020304" pitchFamily="18" charset="0"/>
              </a:rPr>
              <a:t>tay</a:t>
            </a:r>
            <a:r>
              <a:rPr lang="vi-VN" sz="2800" dirty="0">
                <a:solidFill>
                  <a:srgbClr val="002060"/>
                </a:solidFill>
                <a:latin typeface="Times New Roman" panose="02020603050405020304" pitchFamily="18" charset="0"/>
                <a:cs typeface="Times New Roman" panose="02020603050405020304" pitchFamily="18" charset="0"/>
              </a:rPr>
              <a:t> bị bợt ra, có mảng trắng lép nhép, gây ngứa, dát, đau đớn khó chịu, bị nặng nhất thường ở kẽ thứ 3 thứ 4. Bệnh nước ăn chân thực chất là một loại nấm có tên Epydermophyton interdigitale gây nên gọi là bệnh “nấm kẽ chân”.</a:t>
            </a:r>
          </a:p>
        </p:txBody>
      </p:sp>
      <p:grpSp>
        <p:nvGrpSpPr>
          <p:cNvPr id="5" name="Group 4"/>
          <p:cNvGrpSpPr/>
          <p:nvPr/>
        </p:nvGrpSpPr>
        <p:grpSpPr>
          <a:xfrm>
            <a:off x="275881" y="220232"/>
            <a:ext cx="11503294" cy="6258242"/>
            <a:chOff x="275881" y="220232"/>
            <a:chExt cx="11503294" cy="6258242"/>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881" y="220232"/>
              <a:ext cx="1658293" cy="1617945"/>
            </a:xfrm>
            <a:prstGeom prst="rect">
              <a:avLst/>
            </a:prstGeom>
          </p:spPr>
        </p:pic>
      </p:grpSp>
      <p:pic>
        <p:nvPicPr>
          <p:cNvPr id="7170" name="Picture 2" descr="Nước ăn chân tay là gì? Thảo dược dùng cho nước ăn chân tay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81" y="2151950"/>
            <a:ext cx="5524434" cy="3107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3364" y="675261"/>
            <a:ext cx="5965009"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Bệnh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hắc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lào</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
        <p:nvSpPr>
          <p:cNvPr id="4" name="Rectangle 3"/>
          <p:cNvSpPr/>
          <p:nvPr/>
        </p:nvSpPr>
        <p:spPr>
          <a:xfrm>
            <a:off x="6105238" y="1632578"/>
            <a:ext cx="5645473" cy="4832092"/>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ngứa</a:t>
            </a:r>
            <a:r>
              <a:rPr lang="en-US" sz="2800" dirty="0">
                <a:solidFill>
                  <a:srgbClr val="002060"/>
                </a:solidFill>
                <a:latin typeface="Times New Roman" panose="02020603050405020304" pitchFamily="18" charset="0"/>
                <a:cs typeface="Times New Roman" panose="02020603050405020304" pitchFamily="18" charset="0"/>
              </a:rPr>
              <a:t> da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mồ</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đôi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kèm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tróc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vảy</a:t>
            </a:r>
            <a:r>
              <a:rPr lang="en-US" sz="2800" dirty="0">
                <a:solidFill>
                  <a:srgbClr val="002060"/>
                </a:solidFill>
                <a:latin typeface="Times New Roman" panose="02020603050405020304" pitchFamily="18" charset="0"/>
                <a:cs typeface="Times New Roman" panose="02020603050405020304" pitchFamily="18" charset="0"/>
              </a:rPr>
              <a:t>, bong </a:t>
            </a:r>
            <a:r>
              <a:rPr lang="en-US" sz="2800" dirty="0" err="1">
                <a:solidFill>
                  <a:srgbClr val="002060"/>
                </a:solidFill>
                <a:latin typeface="Times New Roman" panose="02020603050405020304" pitchFamily="18" charset="0"/>
                <a:cs typeface="Times New Roman" panose="02020603050405020304" pitchFamily="18" charset="0"/>
              </a:rPr>
              <a:t>tróc</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da.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đồng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rõ</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da.</a:t>
            </a:r>
            <a:r>
              <a:rPr lang="vi-VN" sz="2800" dirty="0">
                <a:solidFill>
                  <a:srgbClr val="002060"/>
                </a:solidFill>
                <a:latin typeface="Times New Roman" panose="02020603050405020304" pitchFamily="18" charset="0"/>
                <a:cs typeface="Times New Roman" panose="02020603050405020304" pitchFamily="18" charset="0"/>
              </a:rPr>
              <a:t> Một số trường hợp có thể kèm theo các mụn nước nhỏ phồng rộp hoặc các mụn mủ vàng do bị bội nhiễm bởi cào, gãi gây xước da tạo điều kiện cho vi khuẩn xâm nhập.</a:t>
            </a:r>
          </a:p>
        </p:txBody>
      </p:sp>
      <p:grpSp>
        <p:nvGrpSpPr>
          <p:cNvPr id="5" name="Group 4"/>
          <p:cNvGrpSpPr/>
          <p:nvPr/>
        </p:nvGrpSpPr>
        <p:grpSpPr>
          <a:xfrm>
            <a:off x="275881" y="134581"/>
            <a:ext cx="11416112" cy="1703596"/>
            <a:chOff x="275881" y="134581"/>
            <a:chExt cx="11416112" cy="1703596"/>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247839" y="134581"/>
              <a:ext cx="1444154" cy="16399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881" y="220232"/>
              <a:ext cx="1658293" cy="1617945"/>
            </a:xfrm>
            <a:prstGeom prst="rect">
              <a:avLst/>
            </a:prstGeom>
          </p:spPr>
        </p:pic>
      </p:grpSp>
      <p:pic>
        <p:nvPicPr>
          <p:cNvPr id="8194" name="Picture 2" descr="Nấm da hắc l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93" y="2116515"/>
            <a:ext cx="5409647" cy="3609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8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7204079" y="814127"/>
            <a:ext cx="4987921" cy="2743200"/>
          </a:xfrm>
          <a:prstGeom prst="cloudCallout">
            <a:avLst>
              <a:gd name="adj1" fmla="val -24223"/>
              <a:gd name="adj2" fmla="val 8193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Con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đường</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lây</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truyền</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bệnh</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do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gây</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ra</a:t>
            </a:r>
            <a:r>
              <a:rPr lang="en-US" altLang="zh-CN"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a:t>
            </a:r>
            <a:endParaRPr lang="zh-CN" altLang="en-US" sz="36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72689">
            <a:off x="10335021" y="4838502"/>
            <a:ext cx="1444154" cy="16399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296" y="753316"/>
            <a:ext cx="6809783" cy="490517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616" y="4200556"/>
            <a:ext cx="2727478" cy="2211469"/>
          </a:xfrm>
          <a:prstGeom prst="rect">
            <a:avLst/>
          </a:prstGeom>
        </p:spPr>
      </p:pic>
    </p:spTree>
    <p:extLst>
      <p:ext uri="{BB962C8B-B14F-4D97-AF65-F5344CB8AC3E}">
        <p14:creationId xmlns:p14="http://schemas.microsoft.com/office/powerpoint/2010/main" val="210746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2792" y="39548"/>
            <a:ext cx="12431835" cy="6818452"/>
            <a:chOff x="-132792" y="39548"/>
            <a:chExt cx="12431835" cy="6818452"/>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43" b="90824" l="9964" r="89946"/>
                      </a14:imgEffect>
                    </a14:imgLayer>
                  </a14:imgProps>
                </a:ext>
                <a:ext uri="{28A0092B-C50C-407E-A947-70E740481C1C}">
                  <a14:useLocalDpi xmlns:a14="http://schemas.microsoft.com/office/drawing/2010/main" val="0"/>
                </a:ext>
              </a:extLst>
            </a:blip>
            <a:srcRect b="6006"/>
            <a:stretch/>
          </p:blipFill>
          <p:spPr>
            <a:xfrm>
              <a:off x="9919855" y="4472633"/>
              <a:ext cx="2379188" cy="2385367"/>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132792" y="39548"/>
              <a:ext cx="2143125" cy="2133600"/>
            </a:xfrm>
            <a:prstGeom prst="rect">
              <a:avLst/>
            </a:prstGeom>
          </p:spPr>
        </p:pic>
      </p:grpSp>
      <p:pic>
        <p:nvPicPr>
          <p:cNvPr id="5" name="图片 2">
            <a:extLst>
              <a:ext uri="{FF2B5EF4-FFF2-40B4-BE49-F238E27FC236}">
                <a16:creationId xmlns:a16="http://schemas.microsoft.com/office/drawing/2014/main" id="{BDED08F6-3842-465C-AF56-EC8713C05A64}"/>
              </a:ext>
            </a:extLst>
          </p:cNvPr>
          <p:cNvPicPr>
            <a:picLocks noChangeAspect="1"/>
          </p:cNvPicPr>
          <p:nvPr/>
        </p:nvPicPr>
        <p:blipFill rotWithShape="1">
          <a:blip r:embed="rId6">
            <a:extLst>
              <a:ext uri="{28A0092B-C50C-407E-A947-70E740481C1C}">
                <a14:useLocalDpi xmlns:a14="http://schemas.microsoft.com/office/drawing/2010/main" val="0"/>
              </a:ext>
            </a:extLst>
          </a:blip>
          <a:srcRect l="15632" r="11333" b="13412"/>
          <a:stretch/>
        </p:blipFill>
        <p:spPr>
          <a:xfrm flipH="1">
            <a:off x="2119926" y="2923311"/>
            <a:ext cx="2588009" cy="3552683"/>
          </a:xfrm>
          <a:prstGeom prst="rect">
            <a:avLst/>
          </a:prstGeom>
          <a:effectLst>
            <a:outerShdw blurRad="50800" dist="38100" dir="5400000" algn="t" rotWithShape="0">
              <a:prstClr val="black">
                <a:alpha val="40000"/>
              </a:prstClr>
            </a:outerShdw>
          </a:effectLst>
        </p:spPr>
      </p:pic>
      <p:sp>
        <p:nvSpPr>
          <p:cNvPr id="6" name="Cloud Callout 5"/>
          <p:cNvSpPr/>
          <p:nvPr/>
        </p:nvSpPr>
        <p:spPr>
          <a:xfrm>
            <a:off x="3811306" y="715461"/>
            <a:ext cx="6108549" cy="2915374"/>
          </a:xfrm>
          <a:prstGeom prst="cloudCallout">
            <a:avLst>
              <a:gd name="adj1" fmla="val -34199"/>
              <a:gd name="adj2" fmla="val 7104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Em</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hãy</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đề</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xuất</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một</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số</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biện</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pháp</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phòng</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tránh</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các</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bệnh</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thường</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gặp</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do </a:t>
            </a:r>
            <a:r>
              <a:rPr lang="en-US" sz="30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r>
              <a:rPr lang="en-US" sz="30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a:t>
            </a:r>
          </a:p>
        </p:txBody>
      </p:sp>
    </p:spTree>
    <p:extLst>
      <p:ext uri="{BB962C8B-B14F-4D97-AF65-F5344CB8AC3E}">
        <p14:creationId xmlns:p14="http://schemas.microsoft.com/office/powerpoint/2010/main" val="311593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2792" y="39548"/>
            <a:ext cx="12431835" cy="6818452"/>
            <a:chOff x="-132792" y="39548"/>
            <a:chExt cx="12431835" cy="6818452"/>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43" b="90824" l="9964" r="89946"/>
                      </a14:imgEffect>
                    </a14:imgLayer>
                  </a14:imgProps>
                </a:ext>
                <a:ext uri="{28A0092B-C50C-407E-A947-70E740481C1C}">
                  <a14:useLocalDpi xmlns:a14="http://schemas.microsoft.com/office/drawing/2010/main" val="0"/>
                </a:ext>
              </a:extLst>
            </a:blip>
            <a:srcRect b="6006"/>
            <a:stretch/>
          </p:blipFill>
          <p:spPr>
            <a:xfrm>
              <a:off x="9919855" y="4472633"/>
              <a:ext cx="2379188" cy="2385367"/>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132792" y="39548"/>
              <a:ext cx="2143125" cy="2133600"/>
            </a:xfrm>
            <a:prstGeom prst="rect">
              <a:avLst/>
            </a:prstGeom>
          </p:spPr>
        </p:pic>
      </p:grpSp>
      <p:pic>
        <p:nvPicPr>
          <p:cNvPr id="9218" name="Picture 2" descr="DẠY TRẺ KỸ NĂNG TỰ CHĂM SÓC BẢN THÂN"/>
          <p:cNvPicPr>
            <a:picLocks noChangeAspect="1" noChangeArrowheads="1"/>
          </p:cNvPicPr>
          <p:nvPr/>
        </p:nvPicPr>
        <p:blipFill rotWithShape="1">
          <a:blip r:embed="rId6">
            <a:extLst>
              <a:ext uri="{28A0092B-C50C-407E-A947-70E740481C1C}">
                <a14:useLocalDpi xmlns:a14="http://schemas.microsoft.com/office/drawing/2010/main" val="0"/>
              </a:ext>
            </a:extLst>
          </a:blip>
          <a:srcRect t="15550"/>
          <a:stretch/>
        </p:blipFill>
        <p:spPr bwMode="auto">
          <a:xfrm>
            <a:off x="2010333" y="1343891"/>
            <a:ext cx="8186612" cy="5044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5654" y="636005"/>
            <a:ext cx="5965009"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Giữ</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vệ</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sinh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cá</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nhân</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46129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50" y="1723959"/>
            <a:ext cx="6103123" cy="548958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r="24996"/>
          <a:stretch/>
        </p:blipFill>
        <p:spPr>
          <a:xfrm>
            <a:off x="5306938" y="313512"/>
            <a:ext cx="6654326" cy="68343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68309"/>
            <a:ext cx="5306938" cy="158969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450" y="-708366"/>
            <a:ext cx="2128062" cy="1999716"/>
          </a:xfrm>
          <a:prstGeom prst="rect">
            <a:avLst/>
          </a:prstGeom>
        </p:spPr>
      </p:pic>
      <p:sp>
        <p:nvSpPr>
          <p:cNvPr id="14" name="文本框 13"/>
          <p:cNvSpPr txBox="1"/>
          <p:nvPr/>
        </p:nvSpPr>
        <p:spPr>
          <a:xfrm>
            <a:off x="8298679" y="768130"/>
            <a:ext cx="3379516" cy="954107"/>
          </a:xfrm>
          <a:prstGeom prst="rect">
            <a:avLst/>
          </a:prstGeom>
          <a:noFill/>
        </p:spPr>
        <p:txBody>
          <a:bodyPr wrap="square" rtlCol="0">
            <a:spAutoFit/>
          </a:bodyPr>
          <a:lstStyle/>
          <a:p>
            <a:pPr algn="ctr"/>
            <a:r>
              <a:rPr lang="en-US" altLang="zh-CN" sz="2800" dirty="0" err="1">
                <a:solidFill>
                  <a:schemeClr val="bg1"/>
                </a:solidFill>
                <a:latin typeface="UTM Avo" panose="02040603050506020204" pitchFamily="18" charset="0"/>
                <a:ea typeface="华文中宋" panose="02010600040101010101" pitchFamily="2" charset="-122"/>
              </a:rPr>
              <a:t>Nhóm</a:t>
            </a:r>
            <a:r>
              <a:rPr lang="en-US" altLang="zh-CN" sz="2800" dirty="0">
                <a:solidFill>
                  <a:schemeClr val="bg1"/>
                </a:solidFill>
                <a:latin typeface="UTM Avo" panose="02040603050506020204" pitchFamily="18" charset="0"/>
                <a:ea typeface="华文中宋" panose="02010600040101010101" pitchFamily="2" charset="-122"/>
              </a:rPr>
              <a:t> 4: </a:t>
            </a:r>
            <a:r>
              <a:rPr lang="en-US" altLang="zh-CN" sz="2800" dirty="0" err="1">
                <a:solidFill>
                  <a:schemeClr val="bg1"/>
                </a:solidFill>
                <a:latin typeface="UTM Avo" panose="02040603050506020204" pitchFamily="18" charset="0"/>
                <a:ea typeface="华文中宋" panose="02010600040101010101" pitchFamily="2" charset="-122"/>
              </a:rPr>
              <a:t>Vai</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trò</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của</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nấm</a:t>
            </a:r>
            <a:endParaRPr lang="zh-CN" altLang="en-US" sz="2800" dirty="0">
              <a:solidFill>
                <a:schemeClr val="bg1"/>
              </a:solidFill>
              <a:latin typeface="UTM Avo" panose="02040603050506020204" pitchFamily="18" charset="0"/>
              <a:ea typeface="华文中宋" panose="02010600040101010101" pitchFamily="2" charset="-122"/>
            </a:endParaRPr>
          </a:p>
        </p:txBody>
      </p:sp>
      <p:sp>
        <p:nvSpPr>
          <p:cNvPr id="10" name="文本框 13"/>
          <p:cNvSpPr txBox="1"/>
          <p:nvPr/>
        </p:nvSpPr>
        <p:spPr>
          <a:xfrm>
            <a:off x="8298679" y="2117093"/>
            <a:ext cx="3379516" cy="1384995"/>
          </a:xfrm>
          <a:prstGeom prst="rect">
            <a:avLst/>
          </a:prstGeom>
          <a:noFill/>
        </p:spPr>
        <p:txBody>
          <a:bodyPr wrap="square" rtlCol="0">
            <a:spAutoFit/>
          </a:bodyPr>
          <a:lstStyle/>
          <a:p>
            <a:pPr algn="ctr"/>
            <a:r>
              <a:rPr lang="en-US" altLang="zh-CN" sz="2800" dirty="0" err="1">
                <a:solidFill>
                  <a:schemeClr val="bg1"/>
                </a:solidFill>
                <a:latin typeface="UTM Avo" panose="02040603050506020204" pitchFamily="18" charset="0"/>
                <a:ea typeface="华文中宋" panose="02010600040101010101" pitchFamily="2" charset="-122"/>
              </a:rPr>
              <a:t>Nhóm</a:t>
            </a:r>
            <a:r>
              <a:rPr lang="en-US" altLang="zh-CN" sz="2800" dirty="0">
                <a:solidFill>
                  <a:schemeClr val="bg1"/>
                </a:solidFill>
                <a:latin typeface="UTM Avo" panose="02040603050506020204" pitchFamily="18" charset="0"/>
                <a:ea typeface="华文中宋" panose="02010600040101010101" pitchFamily="2" charset="-122"/>
              </a:rPr>
              <a:t> 1: </a:t>
            </a:r>
            <a:r>
              <a:rPr lang="en-US" altLang="zh-CN" sz="2800" dirty="0" err="1">
                <a:solidFill>
                  <a:schemeClr val="bg1"/>
                </a:solidFill>
                <a:latin typeface="UTM Avo" panose="02040603050506020204" pitchFamily="18" charset="0"/>
                <a:ea typeface="华文中宋" panose="02010600040101010101" pitchFamily="2" charset="-122"/>
              </a:rPr>
              <a:t>Các</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bệnh</a:t>
            </a:r>
            <a:r>
              <a:rPr lang="en-US" altLang="zh-CN" sz="2800" dirty="0">
                <a:solidFill>
                  <a:schemeClr val="bg1"/>
                </a:solidFill>
                <a:latin typeface="UTM Avo" panose="02040603050506020204" pitchFamily="18" charset="0"/>
                <a:ea typeface="华文中宋" panose="02010600040101010101" pitchFamily="2" charset="-122"/>
              </a:rPr>
              <a:t> do </a:t>
            </a:r>
            <a:r>
              <a:rPr lang="en-US" altLang="zh-CN" sz="2800" dirty="0" err="1">
                <a:solidFill>
                  <a:schemeClr val="bg1"/>
                </a:solidFill>
                <a:latin typeface="UTM Avo" panose="02040603050506020204" pitchFamily="18" charset="0"/>
                <a:ea typeface="华文中宋" panose="02010600040101010101" pitchFamily="2" charset="-122"/>
              </a:rPr>
              <a:t>nấm</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gây</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ra</a:t>
            </a:r>
            <a:r>
              <a:rPr lang="en-US" altLang="zh-CN" sz="2800" dirty="0">
                <a:solidFill>
                  <a:schemeClr val="bg1"/>
                </a:solidFill>
                <a:latin typeface="UTM Avo" panose="02040603050506020204" pitchFamily="18" charset="0"/>
                <a:ea typeface="华文中宋" panose="02010600040101010101" pitchFamily="2" charset="-122"/>
              </a:rPr>
              <a:t> ở </a:t>
            </a:r>
            <a:r>
              <a:rPr lang="en-US" altLang="zh-CN" sz="2800" dirty="0" err="1">
                <a:solidFill>
                  <a:schemeClr val="bg1"/>
                </a:solidFill>
                <a:latin typeface="UTM Avo" panose="02040603050506020204" pitchFamily="18" charset="0"/>
                <a:ea typeface="华文中宋" panose="02010600040101010101" pitchFamily="2" charset="-122"/>
              </a:rPr>
              <a:t>thực</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vật</a:t>
            </a:r>
            <a:endParaRPr lang="zh-CN" altLang="en-US" sz="2800" dirty="0">
              <a:solidFill>
                <a:schemeClr val="bg1"/>
              </a:solidFill>
              <a:latin typeface="UTM Avo" panose="02040603050506020204" pitchFamily="18" charset="0"/>
              <a:ea typeface="华文中宋" panose="02010600040101010101" pitchFamily="2" charset="-122"/>
            </a:endParaRPr>
          </a:p>
        </p:txBody>
      </p:sp>
      <p:sp>
        <p:nvSpPr>
          <p:cNvPr id="11" name="文本框 13"/>
          <p:cNvSpPr txBox="1"/>
          <p:nvPr/>
        </p:nvSpPr>
        <p:spPr>
          <a:xfrm>
            <a:off x="7998783" y="3730683"/>
            <a:ext cx="4084360" cy="1384995"/>
          </a:xfrm>
          <a:prstGeom prst="rect">
            <a:avLst/>
          </a:prstGeom>
          <a:noFill/>
        </p:spPr>
        <p:txBody>
          <a:bodyPr wrap="square" rtlCol="0">
            <a:spAutoFit/>
          </a:bodyPr>
          <a:lstStyle/>
          <a:p>
            <a:pPr algn="ctr"/>
            <a:r>
              <a:rPr lang="en-US" altLang="zh-CN" sz="2800" dirty="0" err="1">
                <a:solidFill>
                  <a:schemeClr val="bg1"/>
                </a:solidFill>
                <a:latin typeface="UTM Avo" panose="02040603050506020204" pitchFamily="18" charset="0"/>
                <a:ea typeface="华文中宋" panose="02010600040101010101" pitchFamily="2" charset="-122"/>
              </a:rPr>
              <a:t>Nhóm</a:t>
            </a:r>
            <a:r>
              <a:rPr lang="en-US" altLang="zh-CN" sz="2800" dirty="0">
                <a:solidFill>
                  <a:schemeClr val="bg1"/>
                </a:solidFill>
                <a:latin typeface="UTM Avo" panose="02040603050506020204" pitchFamily="18" charset="0"/>
                <a:ea typeface="华文中宋" panose="02010600040101010101" pitchFamily="2" charset="-122"/>
              </a:rPr>
              <a:t> 2: </a:t>
            </a:r>
            <a:r>
              <a:rPr lang="en-US" altLang="zh-CN" sz="2800" dirty="0" err="1">
                <a:solidFill>
                  <a:schemeClr val="bg1"/>
                </a:solidFill>
                <a:latin typeface="UTM Avo" panose="02040603050506020204" pitchFamily="18" charset="0"/>
                <a:ea typeface="华文中宋" panose="02010600040101010101" pitchFamily="2" charset="-122"/>
              </a:rPr>
              <a:t>Các</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bệnh</a:t>
            </a:r>
            <a:r>
              <a:rPr lang="en-US" altLang="zh-CN" sz="2800" dirty="0">
                <a:solidFill>
                  <a:schemeClr val="bg1"/>
                </a:solidFill>
                <a:latin typeface="UTM Avo" panose="02040603050506020204" pitchFamily="18" charset="0"/>
                <a:ea typeface="华文中宋" panose="02010600040101010101" pitchFamily="2" charset="-122"/>
              </a:rPr>
              <a:t> do </a:t>
            </a:r>
            <a:r>
              <a:rPr lang="en-US" altLang="zh-CN" sz="2800" dirty="0" err="1">
                <a:solidFill>
                  <a:schemeClr val="bg1"/>
                </a:solidFill>
                <a:latin typeface="UTM Avo" panose="02040603050506020204" pitchFamily="18" charset="0"/>
                <a:ea typeface="华文中宋" panose="02010600040101010101" pitchFamily="2" charset="-122"/>
              </a:rPr>
              <a:t>nấm</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gây</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ra</a:t>
            </a:r>
            <a:r>
              <a:rPr lang="en-US" altLang="zh-CN" sz="2800" dirty="0">
                <a:solidFill>
                  <a:schemeClr val="bg1"/>
                </a:solidFill>
                <a:latin typeface="UTM Avo" panose="02040603050506020204" pitchFamily="18" charset="0"/>
                <a:ea typeface="华文中宋" panose="02010600040101010101" pitchFamily="2" charset="-122"/>
              </a:rPr>
              <a:t> </a:t>
            </a:r>
          </a:p>
          <a:p>
            <a:pPr algn="ctr"/>
            <a:r>
              <a:rPr lang="en-US" altLang="zh-CN" sz="2800" dirty="0">
                <a:solidFill>
                  <a:schemeClr val="bg1"/>
                </a:solidFill>
                <a:latin typeface="UTM Avo" panose="02040603050506020204" pitchFamily="18" charset="0"/>
                <a:ea typeface="华文中宋" panose="02010600040101010101" pitchFamily="2" charset="-122"/>
              </a:rPr>
              <a:t>ở </a:t>
            </a:r>
            <a:r>
              <a:rPr lang="en-US" altLang="zh-CN" sz="2800" dirty="0" err="1">
                <a:solidFill>
                  <a:schemeClr val="bg1"/>
                </a:solidFill>
                <a:latin typeface="UTM Avo" panose="02040603050506020204" pitchFamily="18" charset="0"/>
                <a:ea typeface="华文中宋" panose="02010600040101010101" pitchFamily="2" charset="-122"/>
              </a:rPr>
              <a:t>động</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vật</a:t>
            </a:r>
            <a:endParaRPr lang="zh-CN" altLang="en-US" sz="2800" dirty="0">
              <a:solidFill>
                <a:schemeClr val="bg1"/>
              </a:solidFill>
              <a:latin typeface="UTM Avo" panose="02040603050506020204" pitchFamily="18" charset="0"/>
              <a:ea typeface="华文中宋" panose="02010600040101010101" pitchFamily="2" charset="-122"/>
            </a:endParaRPr>
          </a:p>
        </p:txBody>
      </p:sp>
      <p:sp>
        <p:nvSpPr>
          <p:cNvPr id="18" name="文本框 13"/>
          <p:cNvSpPr txBox="1"/>
          <p:nvPr/>
        </p:nvSpPr>
        <p:spPr>
          <a:xfrm>
            <a:off x="7954289" y="5298622"/>
            <a:ext cx="4237711" cy="1384995"/>
          </a:xfrm>
          <a:prstGeom prst="rect">
            <a:avLst/>
          </a:prstGeom>
          <a:noFill/>
        </p:spPr>
        <p:txBody>
          <a:bodyPr wrap="square" rtlCol="0">
            <a:spAutoFit/>
          </a:bodyPr>
          <a:lstStyle/>
          <a:p>
            <a:pPr algn="ctr"/>
            <a:r>
              <a:rPr lang="en-US" altLang="zh-CN" sz="2800" dirty="0" err="1">
                <a:solidFill>
                  <a:schemeClr val="bg1"/>
                </a:solidFill>
                <a:latin typeface="UTM Avo" panose="02040603050506020204" pitchFamily="18" charset="0"/>
                <a:ea typeface="华文中宋" panose="02010600040101010101" pitchFamily="2" charset="-122"/>
              </a:rPr>
              <a:t>Nhóm</a:t>
            </a:r>
            <a:r>
              <a:rPr lang="en-US" altLang="zh-CN" sz="2800" dirty="0">
                <a:solidFill>
                  <a:schemeClr val="bg1"/>
                </a:solidFill>
                <a:latin typeface="UTM Avo" panose="02040603050506020204" pitchFamily="18" charset="0"/>
                <a:ea typeface="华文中宋" panose="02010600040101010101" pitchFamily="2" charset="-122"/>
              </a:rPr>
              <a:t> 3: </a:t>
            </a:r>
            <a:r>
              <a:rPr lang="en-US" altLang="zh-CN" sz="2800" dirty="0" err="1">
                <a:solidFill>
                  <a:schemeClr val="bg1"/>
                </a:solidFill>
                <a:latin typeface="UTM Avo" panose="02040603050506020204" pitchFamily="18" charset="0"/>
                <a:ea typeface="华文中宋" panose="02010600040101010101" pitchFamily="2" charset="-122"/>
              </a:rPr>
              <a:t>Các</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bệnh</a:t>
            </a:r>
            <a:r>
              <a:rPr lang="en-US" altLang="zh-CN" sz="2800" dirty="0">
                <a:solidFill>
                  <a:schemeClr val="bg1"/>
                </a:solidFill>
                <a:latin typeface="UTM Avo" panose="02040603050506020204" pitchFamily="18" charset="0"/>
                <a:ea typeface="华文中宋" panose="02010600040101010101" pitchFamily="2" charset="-122"/>
              </a:rPr>
              <a:t> do </a:t>
            </a:r>
            <a:r>
              <a:rPr lang="en-US" altLang="zh-CN" sz="2800" dirty="0" err="1">
                <a:solidFill>
                  <a:schemeClr val="bg1"/>
                </a:solidFill>
                <a:latin typeface="UTM Avo" panose="02040603050506020204" pitchFamily="18" charset="0"/>
                <a:ea typeface="华文中宋" panose="02010600040101010101" pitchFamily="2" charset="-122"/>
              </a:rPr>
              <a:t>nấm</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gây</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ra</a:t>
            </a:r>
            <a:r>
              <a:rPr lang="en-US" altLang="zh-CN" sz="2800" dirty="0">
                <a:solidFill>
                  <a:schemeClr val="bg1"/>
                </a:solidFill>
                <a:latin typeface="UTM Avo" panose="02040603050506020204" pitchFamily="18" charset="0"/>
                <a:ea typeface="华文中宋" panose="02010600040101010101" pitchFamily="2" charset="-122"/>
              </a:rPr>
              <a:t> </a:t>
            </a:r>
          </a:p>
          <a:p>
            <a:pPr algn="ctr"/>
            <a:r>
              <a:rPr lang="en-US" altLang="zh-CN" sz="2800" dirty="0" err="1">
                <a:solidFill>
                  <a:schemeClr val="bg1"/>
                </a:solidFill>
                <a:latin typeface="UTM Avo" panose="02040603050506020204" pitchFamily="18" charset="0"/>
                <a:ea typeface="华文中宋" panose="02010600040101010101" pitchFamily="2" charset="-122"/>
              </a:rPr>
              <a:t>đối</a:t>
            </a:r>
            <a:r>
              <a:rPr lang="en-US" altLang="zh-CN" sz="2800" dirty="0">
                <a:solidFill>
                  <a:schemeClr val="bg1"/>
                </a:solidFill>
                <a:latin typeface="UTM Avo" panose="02040603050506020204" pitchFamily="18" charset="0"/>
                <a:ea typeface="华文中宋" panose="02010600040101010101" pitchFamily="2" charset="-122"/>
              </a:rPr>
              <a:t> </a:t>
            </a:r>
            <a:r>
              <a:rPr lang="en-US" altLang="zh-CN" sz="2800" dirty="0" err="1">
                <a:solidFill>
                  <a:schemeClr val="bg1"/>
                </a:solidFill>
                <a:latin typeface="UTM Avo" panose="02040603050506020204" pitchFamily="18" charset="0"/>
                <a:ea typeface="华文中宋" panose="02010600040101010101" pitchFamily="2" charset="-122"/>
              </a:rPr>
              <a:t>với</a:t>
            </a:r>
            <a:r>
              <a:rPr lang="en-US" altLang="zh-CN" sz="2800" dirty="0">
                <a:solidFill>
                  <a:schemeClr val="bg1"/>
                </a:solidFill>
                <a:latin typeface="UTM Avo" panose="02040603050506020204" pitchFamily="18" charset="0"/>
                <a:ea typeface="华文中宋" panose="02010600040101010101" pitchFamily="2" charset="-122"/>
              </a:rPr>
              <a:t> con </a:t>
            </a:r>
            <a:r>
              <a:rPr lang="en-US" altLang="zh-CN" sz="2800" dirty="0" err="1">
                <a:solidFill>
                  <a:schemeClr val="bg1"/>
                </a:solidFill>
                <a:latin typeface="UTM Avo" panose="02040603050506020204" pitchFamily="18" charset="0"/>
                <a:ea typeface="华文中宋" panose="02010600040101010101" pitchFamily="2" charset="-122"/>
              </a:rPr>
              <a:t>người</a:t>
            </a:r>
            <a:endParaRPr lang="zh-CN" altLang="en-US" sz="2800" dirty="0">
              <a:solidFill>
                <a:schemeClr val="bg1"/>
              </a:solidFill>
              <a:latin typeface="UTM Avo" panose="02040603050506020204" pitchFamily="18" charset="0"/>
              <a:ea typeface="华文中宋" panose="02010600040101010101" pitchFamily="2" charset="-122"/>
            </a:endParaRPr>
          </a:p>
        </p:txBody>
      </p:sp>
    </p:spTree>
    <p:extLst>
      <p:ext uri="{BB962C8B-B14F-4D97-AF65-F5344CB8AC3E}">
        <p14:creationId xmlns:p14="http://schemas.microsoft.com/office/powerpoint/2010/main" val="3892349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2792" y="39548"/>
            <a:ext cx="12542827" cy="2397737"/>
            <a:chOff x="-132792" y="39548"/>
            <a:chExt cx="12542827" cy="2397737"/>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43" b="90824" l="9964" r="89946"/>
                      </a14:imgEffect>
                    </a14:imgLayer>
                  </a14:imgProps>
                </a:ext>
                <a:ext uri="{28A0092B-C50C-407E-A947-70E740481C1C}">
                  <a14:useLocalDpi xmlns:a14="http://schemas.microsoft.com/office/drawing/2010/main" val="0"/>
                </a:ext>
              </a:extLst>
            </a:blip>
            <a:srcRect b="6006"/>
            <a:stretch/>
          </p:blipFill>
          <p:spPr>
            <a:xfrm>
              <a:off x="10030847" y="51918"/>
              <a:ext cx="2379188" cy="2385367"/>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132792" y="39548"/>
              <a:ext cx="2143125" cy="2133600"/>
            </a:xfrm>
            <a:prstGeom prst="rect">
              <a:avLst/>
            </a:prstGeom>
          </p:spPr>
        </p:pic>
      </p:grpSp>
      <p:sp>
        <p:nvSpPr>
          <p:cNvPr id="7" name="TextBox 6"/>
          <p:cNvSpPr txBox="1"/>
          <p:nvPr/>
        </p:nvSpPr>
        <p:spPr>
          <a:xfrm>
            <a:off x="3249510" y="536716"/>
            <a:ext cx="5965009"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Giữ</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vệ</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sinh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môi</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trường</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pic>
        <p:nvPicPr>
          <p:cNvPr id="13324" name="Picture 12" descr="Chính thức phát hành mẫu sticker &amp;quot;Không xả rác bừa bãi&amp;quot; |  www.tinmoitruong.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999" y="2173148"/>
            <a:ext cx="3722752" cy="3798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6" name="Picture 14" descr="Bỏ rác đúng nơi quy định là việc làm rất cần th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1614" y="2173148"/>
            <a:ext cx="3798833" cy="3798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1558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2792" y="39548"/>
            <a:ext cx="12542827" cy="2397737"/>
            <a:chOff x="-132792" y="39548"/>
            <a:chExt cx="12542827" cy="2397737"/>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43" b="90824" l="9964" r="89946"/>
                      </a14:imgEffect>
                    </a14:imgLayer>
                  </a14:imgProps>
                </a:ext>
                <a:ext uri="{28A0092B-C50C-407E-A947-70E740481C1C}">
                  <a14:useLocalDpi xmlns:a14="http://schemas.microsoft.com/office/drawing/2010/main" val="0"/>
                </a:ext>
              </a:extLst>
            </a:blip>
            <a:srcRect b="6006"/>
            <a:stretch/>
          </p:blipFill>
          <p:spPr>
            <a:xfrm>
              <a:off x="10030847" y="51918"/>
              <a:ext cx="2379188" cy="2385367"/>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132792" y="39548"/>
              <a:ext cx="2143125" cy="2133600"/>
            </a:xfrm>
            <a:prstGeom prst="rect">
              <a:avLst/>
            </a:prstGeom>
          </p:spPr>
        </p:pic>
      </p:grpSp>
      <p:sp>
        <p:nvSpPr>
          <p:cNvPr id="7" name="TextBox 6"/>
          <p:cNvSpPr txBox="1"/>
          <p:nvPr/>
        </p:nvSpPr>
        <p:spPr>
          <a:xfrm>
            <a:off x="3249510" y="536716"/>
            <a:ext cx="5965009" cy="707886"/>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Giữ</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vệ</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sinh</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môi</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trường</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613" y="2173148"/>
            <a:ext cx="4195568" cy="4195568"/>
          </a:xfrm>
          <a:prstGeom prst="rect">
            <a:avLst/>
          </a:prstGeom>
          <a:ln>
            <a:noFill/>
          </a:ln>
          <a:effectLst>
            <a:outerShdw blurRad="292100" dist="139700" dir="2700000" algn="tl" rotWithShape="0">
              <a:srgbClr val="333333">
                <a:alpha val="65000"/>
              </a:srgbClr>
            </a:outerShdw>
          </a:effectLst>
        </p:spPr>
      </p:pic>
      <p:pic>
        <p:nvPicPr>
          <p:cNvPr id="14338" name="Picture 2" descr="Bài tuyên truyền giữ gìn vệ sinh cá nhâ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3848" y="2173149"/>
            <a:ext cx="6137895" cy="4195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iết kế Pano tuyên truyền, Pano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721" y="160421"/>
            <a:ext cx="7689015" cy="6410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BDED08F6-3842-465C-AF56-EC8713C05A64}"/>
              </a:ext>
            </a:extLst>
          </p:cNvPr>
          <p:cNvPicPr>
            <a:picLocks noChangeAspect="1"/>
          </p:cNvPicPr>
          <p:nvPr/>
        </p:nvPicPr>
        <p:blipFill rotWithShape="1">
          <a:blip r:embed="rId3">
            <a:extLst>
              <a:ext uri="{28A0092B-C50C-407E-A947-70E740481C1C}">
                <a14:useLocalDpi xmlns:a14="http://schemas.microsoft.com/office/drawing/2010/main" val="0"/>
              </a:ext>
            </a:extLst>
          </a:blip>
          <a:srcRect l="15632" r="11333" b="13412"/>
          <a:stretch/>
        </p:blipFill>
        <p:spPr>
          <a:xfrm flipH="1">
            <a:off x="772390" y="2859142"/>
            <a:ext cx="2588009" cy="3552683"/>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7321" l="2667" r="100000"/>
                    </a14:imgEffect>
                  </a14:imgLayer>
                </a14:imgProps>
              </a:ext>
              <a:ext uri="{28A0092B-C50C-407E-A947-70E740481C1C}">
                <a14:useLocalDpi xmlns:a14="http://schemas.microsoft.com/office/drawing/2010/main" val="0"/>
              </a:ext>
            </a:extLst>
          </a:blip>
          <a:stretch>
            <a:fillRect/>
          </a:stretch>
        </p:blipFill>
        <p:spPr>
          <a:xfrm>
            <a:off x="-132792" y="39548"/>
            <a:ext cx="2143125" cy="2133600"/>
          </a:xfrm>
          <a:prstGeom prst="rect">
            <a:avLst/>
          </a:prstGeom>
        </p:spPr>
      </p:pic>
    </p:spTree>
    <p:extLst>
      <p:ext uri="{BB962C8B-B14F-4D97-AF65-F5344CB8AC3E}">
        <p14:creationId xmlns:p14="http://schemas.microsoft.com/office/powerpoint/2010/main" val="14240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44291" y="654823"/>
            <a:ext cx="7051964" cy="3383777"/>
          </a:xfrm>
          <a:prstGeom prst="cloudCallout">
            <a:avLst>
              <a:gd name="adj1" fmla="val -64136"/>
              <a:gd name="adj2" fmla="val 43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cáo</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bài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tập</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nhóm</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4</a:t>
            </a:r>
          </a:p>
          <a:p>
            <a:pPr algn="ct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Trình</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bày</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vai</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trò</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của</a:t>
            </a:r>
            <a:r>
              <a:rPr lang="en-US" altLang="zh-CN"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 </a:t>
            </a:r>
            <a:r>
              <a:rPr lang="en-US" altLang="zh-CN" sz="2800" dirty="0" err="1">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rPr>
              <a:t>Nấm</a:t>
            </a:r>
            <a:endParaRPr lang="zh-CN" altLang="en-US" sz="2800" dirty="0">
              <a:solidFill>
                <a:srgbClr val="002060"/>
              </a:solidFill>
              <a:latin typeface="Times New Roman" panose="02020603050405020304" pitchFamily="18" charset="0"/>
              <a:ea typeface="Malgun Gothic Semilight" panose="020B0502040204020203" pitchFamily="34" charset="-122"/>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 y="2609850"/>
            <a:ext cx="3524250" cy="2857500"/>
          </a:xfrm>
          <a:prstGeom prst="rect">
            <a:avLst/>
          </a:prstGeom>
        </p:spPr>
      </p:pic>
    </p:spTree>
    <p:extLst>
      <p:ext uri="{BB962C8B-B14F-4D97-AF65-F5344CB8AC3E}">
        <p14:creationId xmlns:p14="http://schemas.microsoft.com/office/powerpoint/2010/main" val="2687855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6619" y="249381"/>
            <a:ext cx="11642595" cy="5735783"/>
            <a:chOff x="261201" y="457200"/>
            <a:chExt cx="11642595" cy="547254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79"/>
            <a:stretch/>
          </p:blipFill>
          <p:spPr>
            <a:xfrm>
              <a:off x="261201" y="457200"/>
              <a:ext cx="11642594" cy="547254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932" y="457200"/>
              <a:ext cx="3972864" cy="2798618"/>
            </a:xfrm>
            <a:prstGeom prst="rect">
              <a:avLst/>
            </a:prstGeom>
            <a:ln>
              <a:noFill/>
            </a:ln>
            <a:effectLst>
              <a:softEdge rad="112500"/>
            </a:effectLst>
          </p:spPr>
        </p:pic>
      </p:grpSp>
      <p:sp>
        <p:nvSpPr>
          <p:cNvPr id="11" name="TextBox 10"/>
          <p:cNvSpPr txBox="1"/>
          <p:nvPr/>
        </p:nvSpPr>
        <p:spPr>
          <a:xfrm>
            <a:off x="3962400" y="6111226"/>
            <a:ext cx="5417128" cy="523220"/>
          </a:xfrm>
          <a:prstGeom prst="rect">
            <a:avLst/>
          </a:prstGeom>
          <a:noFill/>
        </p:spPr>
        <p:txBody>
          <a:bodyPr wrap="square" rtlCol="0">
            <a:spAutoFit/>
          </a:bodyPr>
          <a:lstStyle/>
          <a:p>
            <a:r>
              <a:rPr lang="en-US" sz="2800" b="1" dirty="0" err="1">
                <a:solidFill>
                  <a:srgbClr val="002060"/>
                </a:solidFill>
                <a:latin typeface="#9Slide03 Arima Madurai" panose="00000500000000000000" pitchFamily="2" charset="0"/>
                <a:cs typeface="#9Slide03 Arima Madurai" panose="00000500000000000000" pitchFamily="2" charset="0"/>
              </a:rPr>
              <a:t>Vai</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trò</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của</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nấm</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trong</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tự</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nhiên</a:t>
            </a:r>
            <a:endParaRPr lang="en-US" sz="2800" b="1"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274724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49954" b="67685"/>
          <a:stretch/>
        </p:blipFill>
        <p:spPr>
          <a:xfrm>
            <a:off x="477673" y="400668"/>
            <a:ext cx="5119563" cy="26644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9373" b="67693"/>
          <a:stretch/>
        </p:blipFill>
        <p:spPr>
          <a:xfrm>
            <a:off x="6539346" y="456965"/>
            <a:ext cx="5070764" cy="26081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0751" r="50000" b="37362"/>
          <a:stretch/>
        </p:blipFill>
        <p:spPr>
          <a:xfrm>
            <a:off x="319999" y="3471001"/>
            <a:ext cx="4149745" cy="213311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1860" r="50000" b="3920"/>
          <a:stretch/>
        </p:blipFill>
        <p:spPr>
          <a:xfrm>
            <a:off x="4594437" y="3471001"/>
            <a:ext cx="3889817" cy="214580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0314" t="33084"/>
          <a:stretch/>
        </p:blipFill>
        <p:spPr>
          <a:xfrm>
            <a:off x="8714511" y="3207101"/>
            <a:ext cx="3075707" cy="333876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482436" y="6022650"/>
            <a:ext cx="5417128" cy="523220"/>
          </a:xfrm>
          <a:prstGeom prst="rect">
            <a:avLst/>
          </a:prstGeom>
          <a:noFill/>
        </p:spPr>
        <p:txBody>
          <a:bodyPr wrap="square" rtlCol="0">
            <a:spAutoFit/>
          </a:bodyPr>
          <a:lstStyle/>
          <a:p>
            <a:r>
              <a:rPr lang="en-US" sz="2800" b="1" dirty="0" err="1">
                <a:solidFill>
                  <a:srgbClr val="002060"/>
                </a:solidFill>
                <a:latin typeface="#9Slide03 Arima Madurai" panose="00000500000000000000" pitchFamily="2" charset="0"/>
                <a:cs typeface="#9Slide03 Arima Madurai" panose="00000500000000000000" pitchFamily="2" charset="0"/>
              </a:rPr>
              <a:t>Vai</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trò</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của</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nấm</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đối</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với</a:t>
            </a:r>
            <a:r>
              <a:rPr lang="en-US" sz="2800" b="1" dirty="0">
                <a:solidFill>
                  <a:srgbClr val="002060"/>
                </a:solidFill>
                <a:latin typeface="#9Slide03 Arima Madurai" panose="00000500000000000000" pitchFamily="2" charset="0"/>
                <a:cs typeface="#9Slide03 Arima Madurai" panose="00000500000000000000" pitchFamily="2" charset="0"/>
              </a:rPr>
              <a:t> con </a:t>
            </a:r>
            <a:r>
              <a:rPr lang="en-US" sz="2800" b="1" dirty="0" err="1">
                <a:solidFill>
                  <a:srgbClr val="002060"/>
                </a:solidFill>
                <a:latin typeface="#9Slide03 Arima Madurai" panose="00000500000000000000" pitchFamily="2" charset="0"/>
                <a:cs typeface="#9Slide03 Arima Madurai" panose="00000500000000000000" pitchFamily="2" charset="0"/>
              </a:rPr>
              <a:t>người</a:t>
            </a:r>
            <a:endParaRPr lang="en-US" sz="2800" b="1"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3456858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51. Nấm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03" y="713075"/>
            <a:ext cx="11058230" cy="4371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6587" y="5537741"/>
            <a:ext cx="5417128" cy="523220"/>
          </a:xfrm>
          <a:prstGeom prst="rect">
            <a:avLst/>
          </a:prstGeom>
          <a:noFill/>
        </p:spPr>
        <p:txBody>
          <a:bodyPr wrap="square" rtlCol="0">
            <a:spAutoFit/>
          </a:bodyPr>
          <a:lstStyle/>
          <a:p>
            <a:pPr algn="ctr"/>
            <a:r>
              <a:rPr lang="en-US" sz="2800" b="1" dirty="0" err="1">
                <a:solidFill>
                  <a:srgbClr val="002060"/>
                </a:solidFill>
                <a:latin typeface="#9Slide03 Arima Madurai" panose="00000500000000000000" pitchFamily="2" charset="0"/>
                <a:cs typeface="#9Slide03 Arima Madurai" panose="00000500000000000000" pitchFamily="2" charset="0"/>
              </a:rPr>
              <a:t>Nấm</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mốc</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gây</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hại</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cho</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cây</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trồng</a:t>
            </a:r>
            <a:endParaRPr lang="en-US" sz="2800" b="1"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513501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8" b="5478"/>
          <a:stretch/>
        </p:blipFill>
        <p:spPr>
          <a:xfrm>
            <a:off x="6386946" y="785955"/>
            <a:ext cx="5155371" cy="3952876"/>
          </a:xfrm>
          <a:prstGeom prst="rect">
            <a:avLst/>
          </a:prstGeom>
        </p:spPr>
      </p:pic>
      <p:pic>
        <p:nvPicPr>
          <p:cNvPr id="3074" name="Picture 2" descr="Các loại nấm bệnh trên cây hoa hồng và cách phòng trá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28" y="785955"/>
            <a:ext cx="5276850" cy="3952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6587" y="5537741"/>
            <a:ext cx="5417128" cy="523220"/>
          </a:xfrm>
          <a:prstGeom prst="rect">
            <a:avLst/>
          </a:prstGeom>
          <a:noFill/>
        </p:spPr>
        <p:txBody>
          <a:bodyPr wrap="square" rtlCol="0">
            <a:spAutoFit/>
          </a:bodyPr>
          <a:lstStyle/>
          <a:p>
            <a:pPr algn="ctr"/>
            <a:r>
              <a:rPr lang="en-US" sz="2800" b="1" dirty="0" err="1">
                <a:solidFill>
                  <a:srgbClr val="002060"/>
                </a:solidFill>
                <a:latin typeface="#9Slide03 Arima Madurai" panose="00000500000000000000" pitchFamily="2" charset="0"/>
                <a:cs typeface="#9Slide03 Arima Madurai" panose="00000500000000000000" pitchFamily="2" charset="0"/>
              </a:rPr>
              <a:t>Nấm</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mốc</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gây</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hại</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cho</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cây</a:t>
            </a:r>
            <a:r>
              <a:rPr lang="en-US" sz="2800" b="1" dirty="0">
                <a:solidFill>
                  <a:srgbClr val="002060"/>
                </a:solidFill>
                <a:latin typeface="#9Slide03 Arima Madurai" panose="00000500000000000000" pitchFamily="2" charset="0"/>
                <a:cs typeface="#9Slide03 Arima Madurai" panose="00000500000000000000" pitchFamily="2" charset="0"/>
              </a:rPr>
              <a:t> </a:t>
            </a:r>
            <a:r>
              <a:rPr lang="en-US" sz="2800" b="1" dirty="0" err="1">
                <a:solidFill>
                  <a:srgbClr val="002060"/>
                </a:solidFill>
                <a:latin typeface="#9Slide03 Arima Madurai" panose="00000500000000000000" pitchFamily="2" charset="0"/>
                <a:cs typeface="#9Slide03 Arima Madurai" panose="00000500000000000000" pitchFamily="2" charset="0"/>
              </a:rPr>
              <a:t>trồng</a:t>
            </a:r>
            <a:endParaRPr lang="en-US" sz="2800" b="1"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050992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46742" t="41006" r="1102" b="7007"/>
          <a:stretch/>
        </p:blipFill>
        <p:spPr>
          <a:xfrm>
            <a:off x="496174" y="383956"/>
            <a:ext cx="5669099" cy="292566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001" t="11631" r="15600" b="18883"/>
          <a:stretch/>
        </p:blipFill>
        <p:spPr>
          <a:xfrm>
            <a:off x="6660148" y="494793"/>
            <a:ext cx="4926139" cy="2814826"/>
          </a:xfrm>
          <a:prstGeom prst="rect">
            <a:avLst/>
          </a:prstGeom>
          <a:ln>
            <a:noFill/>
          </a:ln>
          <a:effectLst>
            <a:outerShdw blurRad="292100" dist="139700" dir="2700000" algn="tl" rotWithShape="0">
              <a:srgbClr val="333333">
                <a:alpha val="65000"/>
              </a:srgbClr>
            </a:outerShdw>
          </a:effectLst>
        </p:spPr>
      </p:pic>
      <p:pic>
        <p:nvPicPr>
          <p:cNvPr id="1026" name="Picture 2" descr="Trong bánh chưng mốc có chứa 2 chất &amp;quot;kịch độc&amp;quot; gây hại gan, thận, dù loại  bỏ phần mốc để ăn vẫn khiến bạn đối mặt với nguy cơ ngộ độc, 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74" y="3422852"/>
            <a:ext cx="5669099" cy="2981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97781" y="4251795"/>
            <a:ext cx="5250872" cy="1323439"/>
          </a:xfrm>
          <a:prstGeom prst="rect">
            <a:avLst/>
          </a:prstGeom>
          <a:noFill/>
        </p:spPr>
        <p:txBody>
          <a:bodyPr wrap="square" rtlCol="0">
            <a:spAutoFit/>
          </a:bodyPr>
          <a:lstStyle/>
          <a:p>
            <a:pPr algn="ctr"/>
            <a:r>
              <a:rPr lang="en-US" sz="4000" dirty="0" err="1">
                <a:solidFill>
                  <a:srgbClr val="002060"/>
                </a:solidFill>
                <a:latin typeface="#9Slide03 Arima Madurai" panose="00000500000000000000" pitchFamily="2" charset="0"/>
                <a:cs typeface="#9Slide03 Arima Madurai" panose="00000500000000000000" pitchFamily="2" charset="0"/>
              </a:rPr>
              <a:t>Nấm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mốc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làm</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hỏng</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thức</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ăn</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đồ</a:t>
            </a:r>
            <a:r>
              <a:rPr lang="en-US" sz="4000" dirty="0">
                <a:solidFill>
                  <a:srgbClr val="002060"/>
                </a:solidFill>
                <a:latin typeface="#9Slide03 Arima Madurai" panose="00000500000000000000" pitchFamily="2" charset="0"/>
                <a:cs typeface="#9Slide03 Arima Madurai" panose="00000500000000000000" pitchFamily="2" charset="0"/>
              </a:rPr>
              <a:t> </a:t>
            </a:r>
            <a:r>
              <a:rPr lang="en-US" sz="4000" dirty="0" err="1">
                <a:solidFill>
                  <a:srgbClr val="002060"/>
                </a:solidFill>
                <a:latin typeface="#9Slide03 Arima Madurai" panose="00000500000000000000" pitchFamily="2" charset="0"/>
                <a:cs typeface="#9Slide03 Arima Madurai" panose="00000500000000000000" pitchFamily="2" charset="0"/>
              </a:rPr>
              <a:t>dùng</a:t>
            </a:r>
            <a:endParaRPr lang="en-US" sz="4000"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835329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消防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1069</Words>
  <Application>Microsoft Office PowerPoint</Application>
  <PresentationFormat>Widescreen</PresentationFormat>
  <Paragraphs>76</Paragraphs>
  <Slides>32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#9Slide03 Arima Madurai</vt:lpstr>
      <vt:lpstr>#9Slide03 Arima Madurai Black</vt:lpstr>
      <vt:lpstr>Arial</vt:lpstr>
      <vt:lpstr>Calibri</vt:lpstr>
      <vt:lpstr>Calibri Light</vt:lpstr>
      <vt:lpstr>Times New Roman</vt:lpstr>
      <vt:lpstr>UTM Avo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消防安全</dc:title>
  <dc:creator>Administrator</dc:creator>
  <cp:lastModifiedBy>Le Nhung</cp:lastModifiedBy>
  <cp:revision>230</cp:revision>
  <dcterms:created xsi:type="dcterms:W3CDTF">2015-05-05T08:02:14Z</dcterms:created>
  <dcterms:modified xsi:type="dcterms:W3CDTF">2023-02-08T10:23:58Z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2023-02-08T10:19:14Z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8d9039fd-9862-4bfc-a9ba-22349e291217</vt:lpwstr>
  </property>
  <property fmtid="{D5CDD505-2E9C-101B-9397-08002B2CF9AE}" pid="7" name="MSIP_Label_defa4170-0d19-0005-0004-bc88714345d2_ActionId">
    <vt:lpwstr>97c8f363-0e04-441f-a613-3093c7b8f945</vt:lpwstr>
  </property>
  <property fmtid="{D5CDD505-2E9C-101B-9397-08002B2CF9AE}" pid="8" name="MSIP_Label_defa4170-0d19-0005-0004-bc88714345d2_ContentBits">
    <vt:lpwstr>0</vt:lpwstr>
  </property>
</Properties>
</file>