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72" r:id="rId4"/>
    <p:sldId id="777" r:id="rId5"/>
    <p:sldId id="797" r:id="rId6"/>
    <p:sldId id="778" r:id="rId7"/>
    <p:sldId id="779" r:id="rId8"/>
    <p:sldId id="780" r:id="rId9"/>
    <p:sldId id="781" r:id="rId10"/>
    <p:sldId id="782" r:id="rId11"/>
    <p:sldId id="783" r:id="rId12"/>
    <p:sldId id="784" r:id="rId13"/>
    <p:sldId id="786" r:id="rId14"/>
    <p:sldId id="787" r:id="rId15"/>
    <p:sldId id="788" r:id="rId16"/>
    <p:sldId id="785" r:id="rId17"/>
    <p:sldId id="765" r:id="rId18"/>
    <p:sldId id="790" r:id="rId19"/>
    <p:sldId id="796" r:id="rId20"/>
    <p:sldId id="789" r:id="rId21"/>
    <p:sldId id="791" r:id="rId22"/>
    <p:sldId id="792" r:id="rId23"/>
    <p:sldId id="793" r:id="rId24"/>
    <p:sldId id="794" r:id="rId25"/>
    <p:sldId id="795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CC99"/>
    <a:srgbClr val="0000CC"/>
    <a:srgbClr val="33CC33"/>
    <a:srgbClr val="526ACE"/>
    <a:srgbClr val="C06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1EFDF-28D6-47FE-8F67-04F0F932C481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1B7B6-5A80-4196-8C29-1E1B861CB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2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2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84935-623E-4566-AE87-5FBD1D72F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DE2B8-7129-4010-A05E-A24079E8E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FE39C-3210-4DC6-90A8-8002B029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10D10-86BB-4C22-A262-686D9AD9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8A89E-97B9-41C1-9094-EEA5A454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30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0652-8441-49BD-A61B-4E9C011B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62240-712D-4AC0-A819-3F874E165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39CC-2975-4766-8598-95A37685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62871-F703-420D-A518-C9DAB44B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B3FBF-4239-4962-9502-DE44E011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853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0D035-32B2-43CF-8BC3-09BC4037D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D1571-80FD-43BC-B237-3B8C679AF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4D27E-6AE6-48EB-9938-6E838362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7109D-9A18-4F68-A213-D42F2C15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72E1B-A348-465E-8509-87795109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729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1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11929"/>
            <a:ext cx="12175157" cy="69454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65" y="591796"/>
            <a:ext cx="280292" cy="200834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99" y="1179627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21" y="-144808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19" y="386442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1" y="1031910"/>
            <a:ext cx="405368" cy="290453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830" y="-102256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0989" y="143468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300" y="11028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703" y="144277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7993" y="192002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56" y="5180136"/>
            <a:ext cx="12787928" cy="175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43" y="5606450"/>
            <a:ext cx="12364256" cy="13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658" y="454011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982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7" y="0"/>
            <a:ext cx="12201117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83"/>
            <a:ext cx="683540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816" y="286268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3" y="698495"/>
            <a:ext cx="514317" cy="368517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6949" y="115416"/>
            <a:ext cx="631335" cy="45236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0" y="-143729"/>
            <a:ext cx="514317" cy="3685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002" y="-248968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42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690990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D7D9-540F-4B54-9572-C2D9D7A3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35453-BD10-4F02-B318-76DFDC772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E5098-48A5-4495-B2D1-D7DE393A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5B5C-38CA-471A-B7CB-8066111B85BE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06E02-4379-48DE-B6B5-9EABE496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0A7C2-6217-40B4-81C4-C502A6F0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EE68-ACC6-4CA7-A237-7BE007A63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2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429D8-26A1-4D84-BADE-60820F858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1CF9C3-36A4-4C73-A3D8-82B2E36A45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236D5-2770-42FF-B938-22EC4233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5B5C-38CA-471A-B7CB-8066111B85BE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86974-1C22-4502-8FBE-1048F46A3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F5B85-A5C1-4267-BB95-E965C1FE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EE68-ACC6-4CA7-A237-7BE007A63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20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650DE9-7FE3-4186-9DFA-89C53EBD9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463220-5DE8-4DF8-BE8A-0ADB753FF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D572FD-6CCB-4C04-BC85-0A3CD1455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635F7-4583-4A95-8227-9F25C829A9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32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14CC-9588-4B64-BCE0-6C4BA722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FAE7-3705-41E6-98FD-493CE7E65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5BA45-AEE2-4550-B24C-E5EAE431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E9981-D904-4471-9D3E-311066D1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7EE94-2EE9-406C-B1F5-E14B54C8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69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749A-F8DF-49C5-BF03-E9E14EE2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E33B1-570C-4DEC-8EC5-5FDE59C9D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BA3C6-902C-4AAC-A691-FBFE3D68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079FC-969E-4D37-90A6-728E9C00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4B19D-1812-4ECD-B691-9CD5615E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22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096C-EA42-46C4-A953-BBDF7F08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937F7-DDE0-4B76-89C1-89644A6D7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F1E3A-1EA7-4C97-A123-C55B542CF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FF3FF-1F69-4925-BF9A-8818AA4D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35AE1-9E74-4978-8023-0A20801F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3E15-8B21-4864-B2CF-EDDA1DE7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87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19B-A241-44D6-AE58-9D331337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093F7-820A-489A-8BAE-6CA709A4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A25F4-D659-4818-B51E-F74959C79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C2E72-6785-4237-BA94-CF33C1627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457CC-EEBA-4051-8432-51C0BBE26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4AF753-84A2-4D69-AB24-989FBAC7C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FA319-9814-4941-B9D0-D58CAAE9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102167-D5A1-4FBE-9695-02774D41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63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48A1-006C-4844-BFFF-A1D37A52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3E0AD-D30A-4575-8186-510E27A2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D2AFE-82FC-42F3-9419-BBC714D9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51725-4EC8-4B8A-B928-6C5FC8FB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352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AFD028-60DB-49EB-9E1D-246FEA1E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BE51A-9078-42D5-8CBF-EDE56B2D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2134F-87C1-47B1-AE31-117D38AD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79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F083F-5CBC-4531-99E9-560EBDB8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56C62-0EA4-4689-B1F4-754D98FC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2C969-A565-4247-847E-8845729C4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84E30-C1F5-4E5B-B4ED-A52D2518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580D6-EE97-49D4-9C23-C6B7C71A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233E9-E37D-49EA-9913-C8B7A04B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36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0CFF-C325-48F4-9D0E-D392F604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32AD3-02A5-4F9D-B20A-878D967CD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A0742-C36A-4AC9-976C-32CE482B8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F7A25-0E6C-4F1C-99A2-6BF300D2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C1333-32A5-45DE-B53A-C3A0F7E7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1D47D-7157-4973-A2C4-C0D628FB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46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C02303-E879-4C0D-856C-023DBB00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4DF5C-B88E-45EA-AD48-9419C4D15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D2F02-A6C2-4BBA-9DC2-FA290866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25/03/2022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AB2EF-27C1-4457-80C0-54E062249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C868D-E9CB-4F6D-B6A3-CD2685B02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45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ysics pages of Prof. A.W. P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" y="2709332"/>
            <a:ext cx="12190048" cy="412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5C61F-9005-4F14-AAC5-86C48AA5D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" y="642023"/>
            <a:ext cx="12190698" cy="1769566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 ĐỀ 9. </a:t>
            </a: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106-107. BÀI 37. </a:t>
            </a: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 HẤP DẪN VÀ TRỌNG LƯỢNG</a:t>
            </a:r>
            <a:endParaRPr lang="vi-VN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4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90" y="1604180"/>
            <a:ext cx="11682909" cy="44641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941359" y="2690822"/>
            <a:ext cx="86694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>
                <a:solidFill>
                  <a:srgbClr val="0000CC"/>
                </a:solidFill>
              </a:rPr>
              <a:t>- Mọi vật có khối lượng đều hút nhau với một lực. Lực hút này gọi là lực hấp dẫn.</a:t>
            </a:r>
            <a:endParaRPr lang="en-US" sz="3200">
              <a:solidFill>
                <a:srgbClr val="0000CC"/>
              </a:solidFill>
            </a:endParaRPr>
          </a:p>
          <a:p>
            <a:pPr>
              <a:lnSpc>
                <a:spcPct val="150000"/>
              </a:lnSpc>
            </a:pPr>
            <a:r>
              <a:rPr lang="de-AT" sz="3200">
                <a:solidFill>
                  <a:srgbClr val="0000CC"/>
                </a:solidFill>
              </a:rPr>
              <a:t>- Lực hấp dẫn là lực hút giữa các vật có khối lượng.</a:t>
            </a:r>
            <a:endParaRPr lang="en-US" sz="3200">
              <a:solidFill>
                <a:srgbClr val="0000C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LỰC HẤP DẪN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2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TRỌNG LƯỢNG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ownload Free png Child , Students, group of children studying illustration  ... - DLPNG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95" y="1332802"/>
            <a:ext cx="2439485" cy="1238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13578" y="1409972"/>
            <a:ext cx="5167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HOẠT ĐỘNG NHÓM</a:t>
            </a:r>
            <a:endParaRPr lang="en-US" sz="28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0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TRỌNG LƯỢNG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84901"/>
              </p:ext>
            </p:extLst>
          </p:nvPr>
        </p:nvGraphicFramePr>
        <p:xfrm>
          <a:off x="532015" y="1482333"/>
          <a:ext cx="11022676" cy="4232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0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9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581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 các quả nặng (kg)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chỉ lực kế </a:t>
                      </a:r>
                      <a:b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 lượng các quả nặng (N)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1 quả nặng vào lực kế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2 quả nặng vào lực kế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3 quả nặng vào lực kế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830404" y="4895018"/>
            <a:ext cx="16554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0,3 kg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9599" y="3759033"/>
            <a:ext cx="201917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0,2 kg</a:t>
            </a:r>
            <a:endParaRPr lang="en-US" sz="36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8615" y="2881488"/>
            <a:ext cx="2637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100g = 0,1kg</a:t>
            </a:r>
            <a:endParaRPr lang="en-US" sz="3600"/>
          </a:p>
        </p:txBody>
      </p:sp>
      <p:sp>
        <p:nvSpPr>
          <p:cNvPr id="13" name="Rectangle 12"/>
          <p:cNvSpPr/>
          <p:nvPr/>
        </p:nvSpPr>
        <p:spPr>
          <a:xfrm>
            <a:off x="7005671" y="4896844"/>
            <a:ext cx="97839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9792" y="3762339"/>
            <a:ext cx="96041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2N</a:t>
            </a:r>
            <a:endParaRPr lang="en-US" sz="36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54470" y="2866097"/>
            <a:ext cx="748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1N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0657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945" y="1532804"/>
            <a:ext cx="11022677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Treo quả nặng vào lò xo, lò xo…….………………  Nguyên nhân là do ................................... của Trái đất tác dụng lên quả nặng. 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này gọi là ....................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Lò xo dãn ra theo phương.................... chiều........................ 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ra, trọng lực có phương.................... chiều.......................	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Độ lớn của ................. gọi là trọng lượng.</a:t>
            </a: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đo độ lớn của trọng lực bằng ……………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TÌM HIỂU VỀ TRỌNG LƯỢNG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7029" y="3186857"/>
            <a:ext cx="4572000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đứng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17068" y="3227174"/>
            <a:ext cx="658155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trên xuống (hướng về trái đất)</a:t>
            </a:r>
          </a:p>
        </p:txBody>
      </p:sp>
      <p:sp>
        <p:nvSpPr>
          <p:cNvPr id="3" name="Rectangle 2"/>
          <p:cNvSpPr/>
          <p:nvPr/>
        </p:nvSpPr>
        <p:spPr>
          <a:xfrm>
            <a:off x="5154009" y="1508488"/>
            <a:ext cx="2805576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dãn ra (biến dạng)</a:t>
            </a:r>
          </a:p>
        </p:txBody>
      </p:sp>
      <p:sp>
        <p:nvSpPr>
          <p:cNvPr id="4" name="Rectangle 3"/>
          <p:cNvSpPr/>
          <p:nvPr/>
        </p:nvSpPr>
        <p:spPr>
          <a:xfrm>
            <a:off x="447889" y="2074868"/>
            <a:ext cx="3182281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hút (lực hấp dẫn)</a:t>
            </a:r>
          </a:p>
        </p:txBody>
      </p:sp>
      <p:sp>
        <p:nvSpPr>
          <p:cNvPr id="5" name="Rectangle 4"/>
          <p:cNvSpPr/>
          <p:nvPr/>
        </p:nvSpPr>
        <p:spPr>
          <a:xfrm>
            <a:off x="2783881" y="2625306"/>
            <a:ext cx="1484702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lực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24531" y="3748645"/>
            <a:ext cx="199909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đứng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53545" y="3780263"/>
            <a:ext cx="658155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trên xuống (hướng về trái đất)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12285" y="4279359"/>
            <a:ext cx="1484702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lực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50023" y="4831868"/>
            <a:ext cx="1064715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kế</a:t>
            </a:r>
          </a:p>
        </p:txBody>
      </p:sp>
    </p:spTree>
    <p:extLst>
      <p:ext uri="{BB962C8B-B14F-4D97-AF65-F5344CB8AC3E}">
        <p14:creationId xmlns:p14="http://schemas.microsoft.com/office/powerpoint/2010/main" val="379490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" grpId="0"/>
      <p:bldP spid="4" grpId="0"/>
      <p:bldP spid="5" grpId="0"/>
      <p:bldP spid="13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TRỌNG LƯỢNG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2015" y="1482333"/>
          <a:ext cx="11022676" cy="4232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0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9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581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 các quả nặng (kg)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chỉ lực kế </a:t>
                      </a:r>
                      <a:b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 lượng các quả nặng (N)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1 quả nặng vào lực kế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2 quả nặng vào lực kế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 3 quả nặng vào lực kế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de-AT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797746" y="4862362"/>
            <a:ext cx="16554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0,3 kg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9599" y="3759033"/>
            <a:ext cx="201917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0,2 kg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89491" y="2799843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0,1kg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05671" y="4881107"/>
            <a:ext cx="97839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9792" y="3761451"/>
            <a:ext cx="96041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54470" y="2834919"/>
            <a:ext cx="748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1N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96161" y="4870022"/>
            <a:ext cx="97839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729269" y="3766695"/>
            <a:ext cx="96041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744960" y="2807505"/>
            <a:ext cx="748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1N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846" y="5894860"/>
            <a:ext cx="11331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của vật ......................... thì trọng lượng của vật ........................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4868" y="5878260"/>
            <a:ext cx="18293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 lớn</a:t>
            </a:r>
          </a:p>
          <a:p>
            <a:pPr algn="ctr"/>
            <a:r>
              <a:rPr lang="pt-B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/(càng nhỏ)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466880" y="5889990"/>
            <a:ext cx="18293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 lớn</a:t>
            </a:r>
          </a:p>
          <a:p>
            <a:pPr algn="ctr"/>
            <a:r>
              <a:rPr lang="pt-B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/(càng nhỏ)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6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90" y="1604180"/>
            <a:ext cx="11682909" cy="44641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182144" y="2458068"/>
            <a:ext cx="99569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Lực mà Trái đất tác dụng lên các vật là lực hấp dẫn, lực này còn được gọi là trọng lực.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Người ta gọi độ lớn của trọng lực tác dụng lên một vật là trọng lượng P của vật đó.</a:t>
            </a:r>
          </a:p>
          <a:p>
            <a:pPr>
              <a:lnSpc>
                <a:spcPct val="12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Mối quan hệ của trọng lượng và khối lượng P = 10m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TRỌNG LƯỢNG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348133">
            <a:off x="4058887" y="2670974"/>
            <a:ext cx="512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 PHỤC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6777" y="3426764"/>
            <a:ext cx="512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ĐIỂM 10</a:t>
            </a:r>
          </a:p>
        </p:txBody>
      </p:sp>
      <p:pic>
        <p:nvPicPr>
          <p:cNvPr id="6150" name="Picture 6" descr="Thẻ Trắc nghiệm - Nhà Sách Ngoại Văn Huy Lan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06" y="3842263"/>
            <a:ext cx="2864131" cy="21453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22" y="394672"/>
            <a:ext cx="3010561" cy="278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45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9850" y="1331972"/>
            <a:ext cx="70865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trọng lượng của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pl-PL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úi đường có khối lượng 2kg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91440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0,2N</a:t>
            </a:r>
          </a:p>
          <a:p>
            <a:pPr indent="91440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N</a:t>
            </a:r>
          </a:p>
          <a:p>
            <a:pPr indent="91440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20 N</a:t>
            </a:r>
          </a:p>
          <a:p>
            <a:pPr indent="91440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200N</a:t>
            </a:r>
          </a:p>
        </p:txBody>
      </p:sp>
      <p:sp>
        <p:nvSpPr>
          <p:cNvPr id="5" name="Oval 4"/>
          <p:cNvSpPr/>
          <p:nvPr/>
        </p:nvSpPr>
        <p:spPr>
          <a:xfrm>
            <a:off x="3362051" y="4362450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0185400" y="6172200"/>
            <a:ext cx="11430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BẮT ĐẦU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599737" y="3276600"/>
            <a:ext cx="119063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000">
              <a:latin typeface="Times New Roman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0744200" y="59499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0744200" y="41084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0744200" y="3268662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0744200" y="50482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10945812" y="5792787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</a:t>
            </a:r>
          </a:p>
        </p:txBody>
      </p:sp>
      <p:sp>
        <p:nvSpPr>
          <p:cNvPr id="13" name="Rectangle 14" descr="Medium wood"/>
          <p:cNvSpPr>
            <a:spLocks noChangeArrowheads="1"/>
          </p:cNvSpPr>
          <p:nvPr/>
        </p:nvSpPr>
        <p:spPr bwMode="auto">
          <a:xfrm>
            <a:off x="10599737" y="3276600"/>
            <a:ext cx="98425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0906125" y="318770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15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71100" y="6091237"/>
            <a:ext cx="1257300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Hết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WordArt 15"/>
          <p:cNvSpPr>
            <a:spLocks noChangeArrowheads="1" noChangeShapeType="1" noTextEdit="1"/>
          </p:cNvSpPr>
          <p:nvPr/>
        </p:nvSpPr>
        <p:spPr bwMode="auto">
          <a:xfrm>
            <a:off x="10906125" y="399415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10</a:t>
            </a:r>
          </a:p>
        </p:txBody>
      </p:sp>
      <p:sp>
        <p:nvSpPr>
          <p:cNvPr id="17" name="WordArt 15"/>
          <p:cNvSpPr>
            <a:spLocks noChangeArrowheads="1" noChangeShapeType="1" noTextEdit="1"/>
          </p:cNvSpPr>
          <p:nvPr/>
        </p:nvSpPr>
        <p:spPr bwMode="auto">
          <a:xfrm>
            <a:off x="10907712" y="4935537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05</a:t>
            </a:r>
          </a:p>
        </p:txBody>
      </p:sp>
      <p:pic>
        <p:nvPicPr>
          <p:cNvPr id="5124" name="Picture 4" descr="Đường túi kính trắng Thành Thành Công ( loại 1 kg 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48" y="3187700"/>
            <a:ext cx="2023418" cy="2495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62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76" y="1076354"/>
            <a:ext cx="74297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trọng lượng của 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</a:t>
            </a:r>
            <a:r>
              <a:rPr lang="pl-PL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 có khối lượng 150g</a:t>
            </a: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80010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0,15N</a:t>
            </a:r>
          </a:p>
          <a:p>
            <a:pPr indent="80010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1,5 N</a:t>
            </a:r>
          </a:p>
          <a:p>
            <a:pPr indent="80010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150 N</a:t>
            </a:r>
          </a:p>
          <a:p>
            <a:pPr indent="80010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1500N</a:t>
            </a:r>
          </a:p>
        </p:txBody>
      </p:sp>
      <p:sp>
        <p:nvSpPr>
          <p:cNvPr id="5" name="Oval 4"/>
          <p:cNvSpPr/>
          <p:nvPr/>
        </p:nvSpPr>
        <p:spPr>
          <a:xfrm>
            <a:off x="2070029" y="3435350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0185400" y="6172200"/>
            <a:ext cx="11430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BẮT ĐẦU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599737" y="3276600"/>
            <a:ext cx="119063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000">
              <a:latin typeface="Times New Roman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0744200" y="59499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0744200" y="41084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0744200" y="3268662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0744200" y="50482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10945812" y="5792787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</a:t>
            </a:r>
          </a:p>
        </p:txBody>
      </p:sp>
      <p:sp>
        <p:nvSpPr>
          <p:cNvPr id="13" name="Rectangle 14" descr="Medium wood"/>
          <p:cNvSpPr>
            <a:spLocks noChangeArrowheads="1"/>
          </p:cNvSpPr>
          <p:nvPr/>
        </p:nvSpPr>
        <p:spPr bwMode="auto">
          <a:xfrm>
            <a:off x="10599737" y="3276600"/>
            <a:ext cx="98425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0906125" y="318770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15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71100" y="6091237"/>
            <a:ext cx="1257300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Hết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WordArt 15"/>
          <p:cNvSpPr>
            <a:spLocks noChangeArrowheads="1" noChangeShapeType="1" noTextEdit="1"/>
          </p:cNvSpPr>
          <p:nvPr/>
        </p:nvSpPr>
        <p:spPr bwMode="auto">
          <a:xfrm>
            <a:off x="10906125" y="399415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10</a:t>
            </a:r>
          </a:p>
        </p:txBody>
      </p:sp>
      <p:sp>
        <p:nvSpPr>
          <p:cNvPr id="17" name="WordArt 15"/>
          <p:cNvSpPr>
            <a:spLocks noChangeArrowheads="1" noChangeShapeType="1" noTextEdit="1"/>
          </p:cNvSpPr>
          <p:nvPr/>
        </p:nvSpPr>
        <p:spPr bwMode="auto">
          <a:xfrm>
            <a:off x="10907712" y="4935537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05</a:t>
            </a:r>
          </a:p>
        </p:txBody>
      </p:sp>
      <p:pic>
        <p:nvPicPr>
          <p:cNvPr id="12290" name="Picture 2" descr="Kẹo Sữa Caramen Alpenliebe Gói 1kg - Cung cấp thực phẩm Csfoo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2" r="17418"/>
          <a:stretch/>
        </p:blipFill>
        <p:spPr bwMode="auto">
          <a:xfrm>
            <a:off x="7639101" y="3324225"/>
            <a:ext cx="1809750" cy="278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7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027" y="2619881"/>
            <a:ext cx="63333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ô tô có khối lượng là 5 tấn </a:t>
            </a:r>
            <a:b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trọng lượng của ô tô đó là:</a:t>
            </a:r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5N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500N                       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. 5000N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50000N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243715" y="4935537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0185400" y="6172200"/>
            <a:ext cx="11430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BẮT ĐẦU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599737" y="3276600"/>
            <a:ext cx="119063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000">
              <a:latin typeface="Times New Roman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0744200" y="59499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0744200" y="41084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0744200" y="3268662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0744200" y="50482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10945812" y="5792787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</a:t>
            </a:r>
          </a:p>
        </p:txBody>
      </p:sp>
      <p:sp>
        <p:nvSpPr>
          <p:cNvPr id="13" name="Rectangle 14" descr="Medium wood"/>
          <p:cNvSpPr>
            <a:spLocks noChangeArrowheads="1"/>
          </p:cNvSpPr>
          <p:nvPr/>
        </p:nvSpPr>
        <p:spPr bwMode="auto">
          <a:xfrm>
            <a:off x="10599737" y="3276600"/>
            <a:ext cx="98425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0906125" y="318770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15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71100" y="6091237"/>
            <a:ext cx="1257300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Hết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WordArt 15"/>
          <p:cNvSpPr>
            <a:spLocks noChangeArrowheads="1" noChangeShapeType="1" noTextEdit="1"/>
          </p:cNvSpPr>
          <p:nvPr/>
        </p:nvSpPr>
        <p:spPr bwMode="auto">
          <a:xfrm>
            <a:off x="10906125" y="399415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10</a:t>
            </a:r>
          </a:p>
        </p:txBody>
      </p:sp>
      <p:sp>
        <p:nvSpPr>
          <p:cNvPr id="17" name="WordArt 15"/>
          <p:cNvSpPr>
            <a:spLocks noChangeArrowheads="1" noChangeShapeType="1" noTextEdit="1"/>
          </p:cNvSpPr>
          <p:nvPr/>
        </p:nvSpPr>
        <p:spPr bwMode="auto">
          <a:xfrm>
            <a:off x="10907712" y="4935537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05</a:t>
            </a:r>
          </a:p>
        </p:txBody>
      </p:sp>
      <p:pic>
        <p:nvPicPr>
          <p:cNvPr id="3074" name="Picture 2" descr="Truck cartoon illustration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02" y="677081"/>
            <a:ext cx="3502025" cy="233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77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992" y="-1003856"/>
            <a:ext cx="16777864" cy="8897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7448" y="1412777"/>
            <a:ext cx="343395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3200" b="1" spc="50" dirty="0">
                <a:ln w="3175" cmpd="sng">
                  <a:solidFill>
                    <a:srgbClr val="FF006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80014"/>
                </a:solidFill>
                <a:latin typeface="Times New Roman"/>
                <a:ea typeface="微软雅黑"/>
              </a:rPr>
              <a:t>1. KHỐI LƯỢNG</a:t>
            </a:r>
            <a:endParaRPr lang="zh-CN" altLang="en-US" sz="3200" b="1" spc="50" dirty="0">
              <a:ln w="3175" cmpd="sng">
                <a:solidFill>
                  <a:srgbClr val="FF0066">
                    <a:satMod val="120000"/>
                    <a:shade val="80000"/>
                  </a:srgbClr>
                </a:solidFill>
                <a:prstDash val="solid"/>
              </a:ln>
              <a:solidFill>
                <a:srgbClr val="280014"/>
              </a:solidFill>
              <a:latin typeface="Times New Roman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809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2077" y="1972181"/>
            <a:ext cx="6333375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vật có trọng lượng là 40N thì có khối lượng là bao nhiêu?</a:t>
            </a:r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400g  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4kg                      C. 40kg 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40g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440565" y="3530600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0185400" y="6172200"/>
            <a:ext cx="11430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BẮT ĐẦU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599737" y="3276600"/>
            <a:ext cx="119063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000">
              <a:latin typeface="Times New Roman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0744200" y="59499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0744200" y="41084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0744200" y="3268662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0744200" y="50482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10945812" y="5792787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</a:t>
            </a:r>
          </a:p>
        </p:txBody>
      </p:sp>
      <p:sp>
        <p:nvSpPr>
          <p:cNvPr id="13" name="Rectangle 14" descr="Medium wood"/>
          <p:cNvSpPr>
            <a:spLocks noChangeArrowheads="1"/>
          </p:cNvSpPr>
          <p:nvPr/>
        </p:nvSpPr>
        <p:spPr bwMode="auto">
          <a:xfrm>
            <a:off x="10599737" y="3276600"/>
            <a:ext cx="98425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0906125" y="318770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15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71100" y="6091237"/>
            <a:ext cx="1257300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Hết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WordArt 15"/>
          <p:cNvSpPr>
            <a:spLocks noChangeArrowheads="1" noChangeShapeType="1" noTextEdit="1"/>
          </p:cNvSpPr>
          <p:nvPr/>
        </p:nvSpPr>
        <p:spPr bwMode="auto">
          <a:xfrm>
            <a:off x="10906125" y="399415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10</a:t>
            </a:r>
          </a:p>
        </p:txBody>
      </p:sp>
      <p:sp>
        <p:nvSpPr>
          <p:cNvPr id="17" name="WordArt 15"/>
          <p:cNvSpPr>
            <a:spLocks noChangeArrowheads="1" noChangeShapeType="1" noTextEdit="1"/>
          </p:cNvSpPr>
          <p:nvPr/>
        </p:nvSpPr>
        <p:spPr bwMode="auto">
          <a:xfrm>
            <a:off x="10907712" y="4935537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05</a:t>
            </a:r>
          </a:p>
        </p:txBody>
      </p:sp>
      <p:pic>
        <p:nvPicPr>
          <p:cNvPr id="5122" name="Picture 2" descr="Cân đồng hồ Nhơn Hòa 4Kg CĐH-4 - Đại lý cân Nhơn Hò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136525"/>
            <a:ext cx="2816225" cy="28162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32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0527" y="358358"/>
            <a:ext cx="95514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quyển sách nặng 100g và một quả cân bằng sắt nặng 100g đặt gần nhau trên mặt bàn. </a:t>
            </a:r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nào sau đây là không đúng?</a:t>
            </a:r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vật có cùng trọng lượng.		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Hai vật có cùng thể tích.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Hai vật có cùng khối lượng.		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Có lực hấp dẫn giữa hai vật.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92930" y="3381375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0185400" y="6172200"/>
            <a:ext cx="11430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BẮT ĐẦU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599737" y="3276600"/>
            <a:ext cx="119063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000">
              <a:latin typeface="Times New Roman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0744200" y="59499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0744200" y="41084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0744200" y="3268662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0744200" y="50482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10945812" y="5792787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</a:t>
            </a:r>
          </a:p>
        </p:txBody>
      </p:sp>
      <p:sp>
        <p:nvSpPr>
          <p:cNvPr id="13" name="Rectangle 14" descr="Medium wood"/>
          <p:cNvSpPr>
            <a:spLocks noChangeArrowheads="1"/>
          </p:cNvSpPr>
          <p:nvPr/>
        </p:nvSpPr>
        <p:spPr bwMode="auto">
          <a:xfrm>
            <a:off x="10599737" y="3276600"/>
            <a:ext cx="98425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0906125" y="318770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15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71100" y="6091237"/>
            <a:ext cx="1257300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Hết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WordArt 15"/>
          <p:cNvSpPr>
            <a:spLocks noChangeArrowheads="1" noChangeShapeType="1" noTextEdit="1"/>
          </p:cNvSpPr>
          <p:nvPr/>
        </p:nvSpPr>
        <p:spPr bwMode="auto">
          <a:xfrm>
            <a:off x="10906125" y="399415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10</a:t>
            </a:r>
          </a:p>
        </p:txBody>
      </p:sp>
      <p:sp>
        <p:nvSpPr>
          <p:cNvPr id="17" name="WordArt 15"/>
          <p:cNvSpPr>
            <a:spLocks noChangeArrowheads="1" noChangeShapeType="1" noTextEdit="1"/>
          </p:cNvSpPr>
          <p:nvPr/>
        </p:nvSpPr>
        <p:spPr bwMode="auto">
          <a:xfrm>
            <a:off x="10907712" y="4935537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32723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0527" y="358358"/>
            <a:ext cx="9016423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nào sau đây là sai khi nói về trọng lượng của vật?</a:t>
            </a:r>
            <a:endParaRPr lang="en-US" sz="3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 của vật tỉ lệ với thể tích của  vật.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 của vật là độ lớn của trọng lực tác dụng lên vật.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xác định trọng lượng của vật bằng lực kế.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pl-PL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 tỉ lệ với khối lượng của vật.</a:t>
            </a:r>
            <a:endParaRPr 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1980" y="1971675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0185400" y="6172200"/>
            <a:ext cx="11430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BẮT ĐẦU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599737" y="3276600"/>
            <a:ext cx="119063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000">
              <a:latin typeface="Times New Roman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0744200" y="59499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0744200" y="41084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0744200" y="3268662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0744200" y="50482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10945812" y="5792787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</a:t>
            </a:r>
          </a:p>
        </p:txBody>
      </p:sp>
      <p:sp>
        <p:nvSpPr>
          <p:cNvPr id="13" name="Rectangle 14" descr="Medium wood"/>
          <p:cNvSpPr>
            <a:spLocks noChangeArrowheads="1"/>
          </p:cNvSpPr>
          <p:nvPr/>
        </p:nvSpPr>
        <p:spPr bwMode="auto">
          <a:xfrm>
            <a:off x="10599737" y="3276600"/>
            <a:ext cx="98425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0906125" y="318770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15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71100" y="6091237"/>
            <a:ext cx="1257300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Hết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WordArt 15"/>
          <p:cNvSpPr>
            <a:spLocks noChangeArrowheads="1" noChangeShapeType="1" noTextEdit="1"/>
          </p:cNvSpPr>
          <p:nvPr/>
        </p:nvSpPr>
        <p:spPr bwMode="auto">
          <a:xfrm>
            <a:off x="10906125" y="399415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10</a:t>
            </a:r>
          </a:p>
        </p:txBody>
      </p:sp>
      <p:sp>
        <p:nvSpPr>
          <p:cNvPr id="17" name="WordArt 15"/>
          <p:cNvSpPr>
            <a:spLocks noChangeArrowheads="1" noChangeShapeType="1" noTextEdit="1"/>
          </p:cNvSpPr>
          <p:nvPr/>
        </p:nvSpPr>
        <p:spPr bwMode="auto">
          <a:xfrm>
            <a:off x="10907712" y="4935537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957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4970" y="1055077"/>
            <a:ext cx="10363430" cy="4539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thanh sắt, …………..thanh sắt A lớn hơn thanh sắt B. Vậy………… sắt ở thanh A nhiều hơn ở thanh B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lượng / khối lượng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khối lượng / lượng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khối lượng/ thể tích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thể tích / lượng</a:t>
            </a:r>
          </a:p>
        </p:txBody>
      </p:sp>
      <p:sp>
        <p:nvSpPr>
          <p:cNvPr id="5" name="Oval 4"/>
          <p:cNvSpPr/>
          <p:nvPr/>
        </p:nvSpPr>
        <p:spPr>
          <a:xfrm>
            <a:off x="756200" y="3422650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0185400" y="6172200"/>
            <a:ext cx="11430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BẮT ĐẦU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599737" y="3276600"/>
            <a:ext cx="119063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000">
              <a:latin typeface="Times New Roman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0744200" y="59499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0744200" y="41084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0744200" y="3268662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0744200" y="50482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10945812" y="5792787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</a:t>
            </a:r>
          </a:p>
        </p:txBody>
      </p:sp>
      <p:sp>
        <p:nvSpPr>
          <p:cNvPr id="13" name="Rectangle 14" descr="Medium wood"/>
          <p:cNvSpPr>
            <a:spLocks noChangeArrowheads="1"/>
          </p:cNvSpPr>
          <p:nvPr/>
        </p:nvSpPr>
        <p:spPr bwMode="auto">
          <a:xfrm>
            <a:off x="10599737" y="3276600"/>
            <a:ext cx="98425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0906125" y="318770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15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71100" y="6091237"/>
            <a:ext cx="1257300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Hết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WordArt 15"/>
          <p:cNvSpPr>
            <a:spLocks noChangeArrowheads="1" noChangeShapeType="1" noTextEdit="1"/>
          </p:cNvSpPr>
          <p:nvPr/>
        </p:nvSpPr>
        <p:spPr bwMode="auto">
          <a:xfrm>
            <a:off x="10906125" y="399415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10</a:t>
            </a:r>
          </a:p>
        </p:txBody>
      </p:sp>
      <p:sp>
        <p:nvSpPr>
          <p:cNvPr id="17" name="WordArt 15"/>
          <p:cNvSpPr>
            <a:spLocks noChangeArrowheads="1" noChangeShapeType="1" noTextEdit="1"/>
          </p:cNvSpPr>
          <p:nvPr/>
        </p:nvSpPr>
        <p:spPr bwMode="auto">
          <a:xfrm>
            <a:off x="10907712" y="4935537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52244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370" y="1199914"/>
            <a:ext cx="100752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“nặng” trong các câu nào chỉ khối lượng?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Quả gia trọng này nặng 5N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Bình nước đựng đầy nặng hơn bình rỗng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Bạn An nặng 40 kg. </a:t>
            </a:r>
          </a:p>
        </p:txBody>
      </p:sp>
      <p:sp>
        <p:nvSpPr>
          <p:cNvPr id="5" name="Oval 4"/>
          <p:cNvSpPr/>
          <p:nvPr/>
        </p:nvSpPr>
        <p:spPr>
          <a:xfrm>
            <a:off x="807000" y="2774950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0185400" y="6172200"/>
            <a:ext cx="1143000" cy="381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BẮT ĐẦU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599737" y="3276600"/>
            <a:ext cx="119063" cy="2743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en-US" sz="2000">
              <a:latin typeface="Times New Roman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0744200" y="59499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0744200" y="41084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0744200" y="3268662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10744200" y="5048250"/>
            <a:ext cx="184150" cy="69850"/>
          </a:xfrm>
          <a:prstGeom prst="homePlate">
            <a:avLst>
              <a:gd name="adj" fmla="val 108418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10945812" y="5792787"/>
            <a:ext cx="182563" cy="2746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</a:t>
            </a:r>
          </a:p>
        </p:txBody>
      </p:sp>
      <p:sp>
        <p:nvSpPr>
          <p:cNvPr id="13" name="Rectangle 14" descr="Medium wood"/>
          <p:cNvSpPr>
            <a:spLocks noChangeArrowheads="1"/>
          </p:cNvSpPr>
          <p:nvPr/>
        </p:nvSpPr>
        <p:spPr bwMode="auto">
          <a:xfrm>
            <a:off x="10599737" y="3276600"/>
            <a:ext cx="98425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10906125" y="318770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15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71100" y="6091237"/>
            <a:ext cx="1257300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Hết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giờ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WordArt 15"/>
          <p:cNvSpPr>
            <a:spLocks noChangeArrowheads="1" noChangeShapeType="1" noTextEdit="1"/>
          </p:cNvSpPr>
          <p:nvPr/>
        </p:nvSpPr>
        <p:spPr bwMode="auto">
          <a:xfrm>
            <a:off x="10906125" y="3994150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10</a:t>
            </a:r>
          </a:p>
        </p:txBody>
      </p:sp>
      <p:sp>
        <p:nvSpPr>
          <p:cNvPr id="17" name="WordArt 15"/>
          <p:cNvSpPr>
            <a:spLocks noChangeArrowheads="1" noChangeShapeType="1" noTextEdit="1"/>
          </p:cNvSpPr>
          <p:nvPr/>
        </p:nvSpPr>
        <p:spPr bwMode="auto">
          <a:xfrm>
            <a:off x="10907712" y="4935537"/>
            <a:ext cx="342900" cy="27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857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 Black"/>
              </a:rPr>
              <a:t>05</a:t>
            </a:r>
          </a:p>
        </p:txBody>
      </p:sp>
      <p:sp>
        <p:nvSpPr>
          <p:cNvPr id="20" name="Oval 19"/>
          <p:cNvSpPr/>
          <p:nvPr/>
        </p:nvSpPr>
        <p:spPr>
          <a:xfrm>
            <a:off x="807000" y="3460750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3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A2EA6-16D1-4CFA-9A68-75206F605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740535"/>
            <a:ext cx="11399347" cy="2252116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nói một vật nặng/ nhẹ/ cân được là đang nói đến ………..…….. của vật.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khối lượng bằng…….…., đơn vị đo khối lượng là …………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mua bán trao đổi hàng hóa hàng ngày, người ta còn thường dùng các đơn vị đo khối lượng là:………………………………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là tác dụng ………………của vật này lên vật khác. </a:t>
            </a:r>
          </a:p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Phương, ……….. kéo (hoặc đẩy) gọi là …………, ……… của lực.	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lực bằng ………..….  đơn vị lực là …….………  kí hiệu là ……..</a:t>
            </a:r>
            <a:endParaRPr lang="vi-VN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581150" y="410865"/>
            <a:ext cx="9382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HỌC : PHT SỐ 1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8356601" y="1780411"/>
            <a:ext cx="184785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khối lượng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199" y="5497601"/>
            <a:ext cx="911334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lực kế                                 Newton                        N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8500" y="4198141"/>
            <a:ext cx="203835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đẩy, kéo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47848" y="4848046"/>
            <a:ext cx="7981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chiều                                         phương     chiều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9126" y="3581513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gam…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7148" y="2387314"/>
            <a:ext cx="688657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tabLst>
                <a:tab pos="540385" algn="l"/>
              </a:tabLst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cân                                              kilogam (kg)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01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ình nền Powerpoint bảng đen - Mẫu Powerpoint bảng đen cực đẹp">
            <a:extLst>
              <a:ext uri="{FF2B5EF4-FFF2-40B4-BE49-F238E27FC236}">
                <a16:creationId xmlns:a16="http://schemas.microsoft.com/office/drawing/2014/main" id="{0D46471B-F1D7-4194-8FBE-FF78F479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0"/>
            <a:ext cx="1226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48D14CD-23A0-4022-9A11-7DC6B87A5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355600"/>
            <a:ext cx="10348913" cy="12001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914400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7200" b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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1" fontAlgn="auto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58E9D4-A7CA-4B82-924E-84B2AD83B8B4}"/>
              </a:ext>
            </a:extLst>
          </p:cNvPr>
          <p:cNvSpPr txBox="1">
            <a:spLocks noChangeArrowheads="1"/>
          </p:cNvSpPr>
          <p:nvPr/>
        </p:nvSpPr>
        <p:spPr>
          <a:xfrm>
            <a:off x="741363" y="2586038"/>
            <a:ext cx="10639425" cy="168592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l" defTabSz="860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4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just"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vi-VN" sz="12000" b="1" dirty="0">
                <a:solidFill>
                  <a:srgbClr val="7DF78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a) 5 kg = ..............dag              b) 1tạ 5 kg = .........kg </a:t>
            </a:r>
            <a:endParaRPr lang="vi-VN" sz="12000" b="1" dirty="0">
              <a:solidFill>
                <a:srgbClr val="7DF789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vi-VN" sz="12000" b="1" dirty="0">
                <a:solidFill>
                  <a:srgbClr val="7DF78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c) 420 tạ= ............tấn              d) 2000 g =............kg</a:t>
            </a:r>
            <a:endParaRPr lang="vi-VN" sz="12000" b="1" dirty="0">
              <a:solidFill>
                <a:srgbClr val="7DF789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 fontAlgn="auto">
              <a:lnSpc>
                <a:spcPct val="170000"/>
              </a:lnSpc>
              <a:spcAft>
                <a:spcPts val="0"/>
              </a:spcAft>
              <a:defRPr/>
            </a:pPr>
            <a:r>
              <a:rPr lang="vi-VN" sz="12000" b="1" dirty="0">
                <a:solidFill>
                  <a:srgbClr val="7DF789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e) 0,3 kg = ...............gam         f) 1 tấn 15 kg= ...............kg</a:t>
            </a:r>
            <a:endParaRPr lang="vi-VN" sz="12000" b="1" dirty="0">
              <a:solidFill>
                <a:srgbClr val="7DF789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it-IT" sz="2800" b="1" dirty="0">
              <a:solidFill>
                <a:srgbClr val="7DF78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vi-VN" altLang="vi-VN" sz="1600" b="1" dirty="0">
              <a:solidFill>
                <a:srgbClr val="7DF789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42BB0F-9FAF-4D88-8759-CAB1A7E0A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88" y="2398713"/>
            <a:ext cx="10064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3000" dirty="0">
                <a:solidFill>
                  <a:srgbClr val="FF0000"/>
                </a:solidFill>
                <a:latin typeface="Arial" panose="020B0604020202020204" pitchFamily="34" charset="0"/>
              </a:rPr>
              <a:t>500</a:t>
            </a:r>
            <a:endParaRPr lang="vi-VN" altLang="vi-VN" sz="3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96793-253D-45E1-AB3F-B4F2300F5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0381" y="2359858"/>
            <a:ext cx="8604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3000" dirty="0">
                <a:solidFill>
                  <a:srgbClr val="FF0000"/>
                </a:solidFill>
                <a:latin typeface="Arial" panose="020B0604020202020204" pitchFamily="34" charset="0"/>
              </a:rPr>
              <a:t>105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DFD40-1CB0-4912-BC7B-B5552FBA1A8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409950" y="3078163"/>
            <a:ext cx="8604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3000" dirty="0">
                <a:solidFill>
                  <a:srgbClr val="FF0000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35848" name="TextBox 9">
            <a:extLst>
              <a:ext uri="{FF2B5EF4-FFF2-40B4-BE49-F238E27FC236}">
                <a16:creationId xmlns:a16="http://schemas.microsoft.com/office/drawing/2014/main" id="{9BBA443A-D278-49D0-9BF8-456D56785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725" y="3429000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C7A84-3DBD-41EC-AC5E-303B7A164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0" y="3029822"/>
            <a:ext cx="8604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3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C03723-140A-4FBC-AFE1-7FD43EBF5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038" y="3757613"/>
            <a:ext cx="8242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3000" dirty="0">
                <a:solidFill>
                  <a:srgbClr val="FF0000"/>
                </a:solidFill>
                <a:latin typeface="Arial" panose="020B0604020202020204" pitchFamily="34" charset="0"/>
              </a:rPr>
              <a:t>300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F1B8ED-CFD7-4B25-9922-B2CCD14125D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736013" y="3757613"/>
            <a:ext cx="12811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3000" dirty="0">
                <a:solidFill>
                  <a:srgbClr val="FF0000"/>
                </a:solidFill>
                <a:latin typeface="Arial" panose="020B0604020202020204" pitchFamily="34" charset="0"/>
              </a:rPr>
              <a:t>1015</a:t>
            </a:r>
          </a:p>
        </p:txBody>
      </p:sp>
    </p:spTree>
    <p:extLst>
      <p:ext uri="{BB962C8B-B14F-4D97-AF65-F5344CB8AC3E}">
        <p14:creationId xmlns:p14="http://schemas.microsoft.com/office/powerpoint/2010/main" val="34101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A2EA6-16D1-4CFA-9A68-75206F605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898" y="3300607"/>
            <a:ext cx="10913399" cy="261389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lại các giá trị khối lượng trên các vỏ bao, vỏ hộp nhóm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Thảo luận nhóm, hoàn thiện nội dung còn trống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TÌM HIỂU VỀ KHỐI LƯỢNG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 descr="Making the most of study groups - Magazines - DAWN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6" y="1607103"/>
            <a:ext cx="2137833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13578" y="1409972"/>
            <a:ext cx="5167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HOẠT ĐỘNG NHÓM NHỎ</a:t>
            </a:r>
            <a:endParaRPr lang="en-US" sz="28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7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Thùng 40 gói Bột giặt Lix ngát hương chanh gói 300g - Thùng lix chanh 300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30714" r="17041"/>
          <a:stretch/>
        </p:blipFill>
        <p:spPr bwMode="auto">
          <a:xfrm>
            <a:off x="1094234" y="1421587"/>
            <a:ext cx="3613232" cy="4527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Bột giặt Lix Extra chanh 6kg | CÔNG TY CỔ PHẦN HÀNG BÁCH HÓ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6" t="34259" r="22549" b="7124"/>
          <a:stretch/>
        </p:blipFill>
        <p:spPr bwMode="auto">
          <a:xfrm>
            <a:off x="6829780" y="1421587"/>
            <a:ext cx="3963221" cy="4527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TÌM HIỂU VỀ KHỐI LƯỢNG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5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748145" y="1409972"/>
            <a:ext cx="11022677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.………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………..	 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300g …….. 6kg 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TÌM HIỂU VỀ KHỐI LƯỢNG : PHT SỐ 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45905" y="3323674"/>
            <a:ext cx="582559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64777" y="4005733"/>
            <a:ext cx="612435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                      lượng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76202" y="1508450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300g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026796" y="2123452"/>
            <a:ext cx="1148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9123447" y="2753459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6kg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1924100" y="4617452"/>
            <a:ext cx="463573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96193-4AF9-44C0-90AF-D356C0026293}"/>
              </a:ext>
            </a:extLst>
          </p:cNvPr>
          <p:cNvSpPr txBox="1"/>
          <p:nvPr/>
        </p:nvSpPr>
        <p:spPr>
          <a:xfrm>
            <a:off x="748144" y="5654747"/>
            <a:ext cx="101230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6kg,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300g</a:t>
            </a:r>
            <a:endParaRPr lang="en-US" sz="2800" dirty="0"/>
          </a:p>
          <a:p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800" dirty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7159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" grpId="0"/>
      <p:bldP spid="4" grpId="0"/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90" y="1604180"/>
            <a:ext cx="11682909" cy="44641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255558" y="2462222"/>
            <a:ext cx="110226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của một vật chỉ ………… chất chứa trong vật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vật đều có ……………………………………………	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tịnh là …………………………………………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TÌM HIỂU VỀ KHỐI LƯỢNG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34673" y="4031592"/>
            <a:ext cx="667903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khối lượng khi không tính bao bì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30507" y="3319661"/>
            <a:ext cx="4128655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khối lượng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05594" y="2599302"/>
            <a:ext cx="1148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21613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E6793-EA05-44F5-86F2-EF3A1EA78258}"/>
              </a:ext>
            </a:extLst>
          </p:cNvPr>
          <p:cNvSpPr txBox="1"/>
          <p:nvPr/>
        </p:nvSpPr>
        <p:spPr>
          <a:xfrm>
            <a:off x="1182144" y="377615"/>
            <a:ext cx="101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LỰC HẤP DẪN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156800941547351981_Trim (2)">
            <a:hlinkClick r:id="" action="ppaction://media"/>
            <a:extLst>
              <a:ext uri="{FF2B5EF4-FFF2-40B4-BE49-F238E27FC236}">
                <a16:creationId xmlns:a16="http://schemas.microsoft.com/office/drawing/2014/main" id="{202F4FF2-42AE-4D13-BA36-109C1B6BE2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920" y="1807986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</TotalTime>
  <Words>1244</Words>
  <Application>Microsoft Office PowerPoint</Application>
  <PresentationFormat>Widescreen</PresentationFormat>
  <Paragraphs>218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Impact</vt:lpstr>
      <vt:lpstr>Tahoma</vt:lpstr>
      <vt:lpstr>Times New Roman</vt:lpstr>
      <vt:lpstr>Wingdings</vt:lpstr>
      <vt:lpstr>Office Theme</vt:lpstr>
      <vt:lpstr>Office 主题​​</vt:lpstr>
      <vt:lpstr>       CHỦ ĐỀ 9.  TIẾT 106-107. BÀI 37.  LỰC HẤP DẪN VÀ TRỌNG LƯỢNG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9:  SỰ ĐA DẠNG VÀ CÁC THỂ CƠ BẢN CỦA CHẤT. TÍNH CHẤT CỦA CHẤT</dc:title>
  <dc:creator>Admin</dc:creator>
  <cp:lastModifiedBy>hp</cp:lastModifiedBy>
  <cp:revision>78</cp:revision>
  <dcterms:created xsi:type="dcterms:W3CDTF">2021-02-06T13:24:47Z</dcterms:created>
  <dcterms:modified xsi:type="dcterms:W3CDTF">2022-03-25T02:04:55Z</dcterms:modified>
</cp:coreProperties>
</file>