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0" r:id="rId4"/>
    <p:sldId id="268" r:id="rId5"/>
    <p:sldId id="267" r:id="rId6"/>
    <p:sldId id="266" r:id="rId7"/>
    <p:sldId id="265" r:id="rId8"/>
    <p:sldId id="264" r:id="rId9"/>
    <p:sldId id="263" r:id="rId10"/>
    <p:sldId id="262" r:id="rId11"/>
    <p:sldId id="261" r:id="rId12"/>
    <p:sldId id="260" r:id="rId13"/>
    <p:sldId id="259" r:id="rId14"/>
    <p:sldId id="272" r:id="rId15"/>
    <p:sldId id="258" r:id="rId16"/>
    <p:sldId id="25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74BF69-E773-4DE4-A9DE-73A585BF59BD}"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74BF69-E773-4DE4-A9DE-73A585BF59BD}"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74BF69-E773-4DE4-A9DE-73A585BF59BD}" type="datetimeFigureOut">
              <a:rPr lang="en-US" smtClean="0"/>
              <a:t>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74BF69-E773-4DE4-A9DE-73A585BF59BD}" type="datetimeFigureOut">
              <a:rPr lang="en-US" smtClean="0"/>
              <a:t>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1/30/2023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4.jfif"/><Relationship Id="rId4" Type="http://schemas.openxmlformats.org/officeDocument/2006/relationships/image" Target="../media/image3.jf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Chăn nuôi có vai trò như thế nào đối với con người và nẻn kinh </a:t>
            </a:r>
            <a:r>
              <a:rPr lang="en-US" sz="2400" smtClean="0">
                <a:solidFill>
                  <a:srgbClr val="00B050"/>
                </a:solidFill>
                <a:latin typeface="Times New Roman" panose="02020603050405020304" pitchFamily="18" charset="0"/>
                <a:cs typeface="Times New Roman" panose="02020603050405020304" pitchFamily="18" charset="0"/>
              </a:rPr>
              <a:t>tế? </a:t>
            </a:r>
            <a:r>
              <a:rPr lang="en-US" sz="2400">
                <a:solidFill>
                  <a:srgbClr val="00B050"/>
                </a:solidFill>
                <a:latin typeface="Times New Roman" panose="02020603050405020304" pitchFamily="18" charset="0"/>
                <a:cs typeface="Times New Roman" panose="02020603050405020304" pitchFamily="18" charset="0"/>
              </a:rPr>
              <a:t>ở nước ta, có những vật nuôi phố biển nào, vật nuôi nào đặc trưng cho vùng miền và được nuôi theo những phương thức nào?</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extLst>
      <p:ext uri="{BB962C8B-B14F-4D97-AF65-F5344CB8AC3E}">
        <p14:creationId xmlns:p14="http://schemas.microsoft.com/office/powerpoint/2010/main" val="23504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a:solidFill>
                  <a:srgbClr val="FF0000"/>
                </a:solidFill>
                <a:latin typeface="Times New Roman" panose="02020603050405020304" pitchFamily="18" charset="0"/>
                <a:cs typeface="Times New Roman" panose="02020603050405020304" pitchFamily="18" charset="0"/>
              </a:rPr>
              <a:t>1. Bác sĩ thú y</a:t>
            </a: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p>
          <a:p>
            <a:r>
              <a:rPr lang="en-US" sz="2400" b="1">
                <a:solidFill>
                  <a:srgbClr val="FF0000"/>
                </a:solidFill>
                <a:latin typeface="Times New Roman" panose="02020603050405020304" pitchFamily="18" charset="0"/>
                <a:cs typeface="Times New Roman" panose="02020603050405020304" pitchFamily="18" charset="0"/>
              </a:rPr>
              <a:t>2. Kĩ sư chăn nuôi</a:t>
            </a: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p>
        </p:txBody>
      </p:sp>
    </p:spTree>
    <p:extLst>
      <p:ext uri="{BB962C8B-B14F-4D97-AF65-F5344CB8AC3E}">
        <p14:creationId xmlns:p14="http://schemas.microsoft.com/office/powerpoint/2010/main" val="25295340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chăn </a:t>
            </a:r>
            <a:r>
              <a:rPr lang="en-US" sz="2400" i="1" smtClean="0">
                <a:solidFill>
                  <a:srgbClr val="00B0F0"/>
                </a:solidFill>
                <a:latin typeface="Times New Roman" panose="02020603050405020304" pitchFamily="18" charset="0"/>
                <a:cs typeface="Times New Roman" panose="02020603050405020304" pitchFamily="18" charset="0"/>
              </a:rPr>
              <a:t>nuôi?</a:t>
            </a:r>
            <a:endParaRPr lang="en-US" sz="2400" i="1">
              <a:solidFill>
                <a:srgbClr val="00B0F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95536" y="1772816"/>
            <a:ext cx="8424936" cy="4524315"/>
          </a:xfrm>
          <a:prstGeom prst="rect">
            <a:avLst/>
          </a:prstGeom>
        </p:spPr>
        <p:txBody>
          <a:bodyPr wrap="square">
            <a:spAutoFit/>
          </a:bodyPr>
          <a:lstStyle/>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1. Nêu mối quan hệ giữa trồng trọt vả chăn nuôi.</a:t>
            </a: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58955141"/>
              </p:ext>
            </p:extLst>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trỏ</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cẩm</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smtClean="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smtClean="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323294155"/>
              </p:ext>
            </p:extLst>
          </p:nvPr>
        </p:nvGraphicFramePr>
        <p:xfrm>
          <a:off x="107504" y="1052736"/>
          <a:ext cx="8712967" cy="5293614"/>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Bò sữa</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sữa) và xuất khẩu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Vịt</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ngoài ra còn canh gác, giữ nhà.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280920" cy="1200329"/>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Theo </a:t>
            </a:r>
            <a:r>
              <a:rPr lang="en-US" sz="2400">
                <a:latin typeface="Times New Roman" panose="02020603050405020304" pitchFamily="18" charset="0"/>
                <a:cs typeface="Times New Roman" panose="02020603050405020304" pitchFamily="18" charset="0"/>
              </a:rPr>
              <a:t>em ý kiến trên đúng. Vì chất thải chăn nuôi có thể được tái sử dụng gom lại phục vụ nông nghiệp và nhu cầu của từng địa phương</a:t>
            </a:r>
            <a:r>
              <a:rPr lang="en-US" sz="2400" smtClean="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p>
        </p:txBody>
      </p:sp>
      <p:sp>
        <p:nvSpPr>
          <p:cNvPr id="3" name="Rectangle 2"/>
          <p:cNvSpPr/>
          <p:nvPr/>
        </p:nvSpPr>
        <p:spPr>
          <a:xfrm>
            <a:off x="323528" y="1124744"/>
            <a:ext cx="8424936" cy="4893647"/>
          </a:xfrm>
          <a:prstGeom prst="rect">
            <a:avLst/>
          </a:prstGeom>
        </p:spPr>
        <p:txBody>
          <a:bodyPr wrap="square">
            <a:spAutoFit/>
          </a:bodyPr>
          <a:lstStyle/>
          <a:p>
            <a:r>
              <a:rPr lang="en-US" sz="2400" smtClean="0">
                <a:latin typeface="Times New Roman" panose="02020603050405020304" pitchFamily="18" charset="0"/>
                <a:cs typeface="Times New Roman" panose="02020603050405020304" pitchFamily="18" charset="0"/>
              </a:rPr>
              <a:t>- </a:t>
            </a:r>
            <a:r>
              <a:rPr lang="en-US" sz="2400">
                <a:latin typeface="Times New Roman" panose="02020603050405020304" pitchFamily="18" charset="0"/>
                <a:cs typeface="Times New Roman" panose="02020603050405020304" pitchFamily="18" charset="0"/>
              </a:rPr>
              <a:t>Các biện pháp nên làm:</a:t>
            </a:r>
          </a:p>
          <a:p>
            <a:r>
              <a:rPr lang="en-US" sz="2400" smtClean="0">
                <a:latin typeface="Times New Roman" panose="02020603050405020304" pitchFamily="18" charset="0"/>
                <a:cs typeface="Times New Roman" panose="02020603050405020304" pitchFamily="18" charset="0"/>
              </a:rPr>
              <a:t>1. </a:t>
            </a:r>
            <a:r>
              <a:rPr lang="en-US" sz="2400">
                <a:latin typeface="Times New Roman" panose="02020603050405020304" pitchFamily="18" charset="0"/>
                <a:cs typeface="Times New Roman" panose="02020603050405020304" pitchFamily="18" charset="0"/>
              </a:rPr>
              <a:t>Thường xuyên vệ sinh chuồng nuôi sạch sẽ</a:t>
            </a:r>
          </a:p>
          <a:p>
            <a:r>
              <a:rPr lang="en-US" sz="2400" smtClean="0">
                <a:latin typeface="Times New Roman" panose="02020603050405020304" pitchFamily="18" charset="0"/>
                <a:cs typeface="Times New Roman" panose="02020603050405020304" pitchFamily="18" charset="0"/>
              </a:rPr>
              <a:t>2. </a:t>
            </a:r>
            <a:r>
              <a:rPr lang="en-US" sz="2400">
                <a:latin typeface="Times New Roman" panose="02020603050405020304" pitchFamily="18" charset="0"/>
                <a:cs typeface="Times New Roman" panose="02020603050405020304" pitchFamily="18" charset="0"/>
              </a:rPr>
              <a:t>Thu gom chất thải triệt để và sớm nhất có thể</a:t>
            </a:r>
          </a:p>
          <a:p>
            <a:r>
              <a:rPr lang="en-US" sz="2400" smtClean="0">
                <a:latin typeface="Times New Roman" panose="02020603050405020304" pitchFamily="18" charset="0"/>
                <a:cs typeface="Times New Roman" panose="02020603050405020304" pitchFamily="18" charset="0"/>
              </a:rPr>
              <a:t>3. </a:t>
            </a:r>
            <a:r>
              <a:rPr lang="en-US" sz="2400">
                <a:latin typeface="Times New Roman" panose="02020603050405020304" pitchFamily="18" charset="0"/>
                <a:cs typeface="Times New Roman" panose="02020603050405020304" pitchFamily="18" charset="0"/>
              </a:rPr>
              <a:t>Thu phân để ủ làm bón phân hữu cơ</a:t>
            </a:r>
          </a:p>
          <a:p>
            <a:r>
              <a:rPr lang="en-US" sz="2400" smtClean="0">
                <a:latin typeface="Times New Roman" panose="02020603050405020304" pitchFamily="18" charset="0"/>
                <a:cs typeface="Times New Roman" panose="02020603050405020304" pitchFamily="18" charset="0"/>
              </a:rPr>
              <a:t>4. </a:t>
            </a:r>
            <a:r>
              <a:rPr lang="en-US" sz="2400">
                <a:latin typeface="Times New Roman" panose="02020603050405020304" pitchFamily="18" charset="0"/>
                <a:cs typeface="Times New Roman" panose="02020603050405020304" pitchFamily="18" charset="0"/>
              </a:rPr>
              <a:t>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smtClean="0">
                <a:latin typeface="Times New Roman" panose="02020603050405020304" pitchFamily="18" charset="0"/>
                <a:cs typeface="Times New Roman" panose="02020603050405020304" pitchFamily="18" charset="0"/>
              </a:rPr>
              <a:t>6. </a:t>
            </a:r>
            <a:r>
              <a:rPr lang="en-US" sz="2400">
                <a:latin typeface="Times New Roman" panose="02020603050405020304" pitchFamily="18" charset="0"/>
                <a:cs typeface="Times New Roman" panose="02020603050405020304" pitchFamily="18" charset="0"/>
              </a:rPr>
              <a:t>Cho người lạ, chó, mèo,, tự do ra vào khu chăn nuôi</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p>
          <a:p>
            <a:r>
              <a:rPr lang="vi-VN" sz="2400">
                <a:latin typeface="+mj-lt"/>
              </a:rPr>
              <a:t>+ Cung cấp thực phẩm hàng ngày cho con người.</a:t>
            </a:r>
          </a:p>
          <a:p>
            <a:r>
              <a:rPr lang="vi-VN" sz="2400">
                <a:latin typeface="+mj-lt"/>
              </a:rPr>
              <a:t>+ Cung cấp nguyên liệu cho xuất khẩu </a:t>
            </a:r>
          </a:p>
          <a:p>
            <a:r>
              <a:rPr lang="vi-VN" sz="2400">
                <a:latin typeface="+mj-lt"/>
              </a:rPr>
              <a:t>+ </a:t>
            </a:r>
            <a:r>
              <a:rPr lang="en-US" sz="2400" smtClean="0">
                <a:latin typeface="+mj-lt"/>
              </a:rPr>
              <a:t>…….</a:t>
            </a:r>
            <a:endParaRPr lang="vi-VN" sz="2400">
              <a:latin typeface="+mj-lt"/>
            </a:endParaRPr>
          </a:p>
          <a:p>
            <a:r>
              <a:rPr lang="vi-VN" sz="2400">
                <a:latin typeface="+mj-lt"/>
              </a:rPr>
              <a:t>* Vật nuôi phổ biến ở nước ta:</a:t>
            </a:r>
          </a:p>
          <a:p>
            <a:r>
              <a:rPr lang="vi-VN" sz="2400">
                <a:latin typeface="+mj-lt"/>
              </a:rPr>
              <a:t>- Gia súc: trâu, bò, chó, lợn, …</a:t>
            </a:r>
          </a:p>
          <a:p>
            <a:r>
              <a:rPr lang="vi-VN" sz="2400">
                <a:latin typeface="+mj-lt"/>
              </a:rPr>
              <a:t>- </a:t>
            </a:r>
            <a:r>
              <a:rPr lang="vi-VN" sz="2400" smtClean="0">
                <a:latin typeface="+mj-lt"/>
              </a:rPr>
              <a:t>…</a:t>
            </a:r>
            <a:endParaRPr lang="vi-VN" sz="2400">
              <a:latin typeface="+mj-lt"/>
            </a:endParaRPr>
          </a:p>
        </p:txBody>
      </p:sp>
    </p:spTree>
    <p:extLst>
      <p:ext uri="{BB962C8B-B14F-4D97-AF65-F5344CB8AC3E}">
        <p14:creationId xmlns:p14="http://schemas.microsoft.com/office/powerpoint/2010/main" val="466784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smtClean="0">
                <a:solidFill>
                  <a:srgbClr val="7030A0"/>
                </a:solidFill>
                <a:latin typeface="Times New Roman" panose="02020603050405020304" pitchFamily="18" charset="0"/>
                <a:cs typeface="Times New Roman" panose="02020603050405020304" pitchFamily="18" charset="0"/>
              </a:rPr>
              <a:t>Quan </a:t>
            </a:r>
            <a:r>
              <a:rPr lang="en-US" sz="2400">
                <a:solidFill>
                  <a:srgbClr val="7030A0"/>
                </a:solidFill>
                <a:latin typeface="Times New Roman" panose="02020603050405020304" pitchFamily="18" charset="0"/>
                <a:cs typeface="Times New Roman" panose="02020603050405020304" pitchFamily="18" charset="0"/>
              </a:rPr>
              <a:t>sát Hình 9.1 </a:t>
            </a:r>
            <a:r>
              <a:rPr lang="en-US" sz="2400" smtClean="0">
                <a:solidFill>
                  <a:srgbClr val="7030A0"/>
                </a:solidFill>
                <a:latin typeface="Times New Roman" panose="02020603050405020304" pitchFamily="18" charset="0"/>
                <a:cs typeface="Times New Roman" panose="02020603050405020304" pitchFamily="18" charset="0"/>
              </a:rPr>
              <a:t>– Thảo luận nhóm 2,  </a:t>
            </a:r>
            <a:r>
              <a:rPr lang="en-US" sz="2400">
                <a:solidFill>
                  <a:srgbClr val="7030A0"/>
                </a:solidFill>
                <a:latin typeface="Times New Roman" panose="02020603050405020304" pitchFamily="18" charset="0"/>
                <a:cs typeface="Times New Roman" panose="02020603050405020304" pitchFamily="18" charset="0"/>
              </a:rPr>
              <a:t>nêu một </a:t>
            </a:r>
            <a:r>
              <a:rPr lang="en-US" sz="2400" smtClean="0">
                <a:solidFill>
                  <a:srgbClr val="7030A0"/>
                </a:solidFill>
                <a:latin typeface="Times New Roman" panose="02020603050405020304" pitchFamily="18" charset="0"/>
                <a:cs typeface="Times New Roman" panose="02020603050405020304" pitchFamily="18" charset="0"/>
              </a:rPr>
              <a:t>số </a:t>
            </a:r>
            <a:r>
              <a:rPr lang="en-US" sz="2400">
                <a:solidFill>
                  <a:srgbClr val="7030A0"/>
                </a:solidFill>
                <a:latin typeface="Times New Roman" panose="02020603050405020304" pitchFamily="18" charset="0"/>
                <a:cs typeface="Times New Roman" panose="02020603050405020304" pitchFamily="18" charset="0"/>
              </a:rPr>
              <a:t>vai trò </a:t>
            </a:r>
            <a:r>
              <a:rPr lang="en-US" sz="2400" smtClean="0">
                <a:solidFill>
                  <a:srgbClr val="7030A0"/>
                </a:solidFill>
                <a:latin typeface="Times New Roman" panose="02020603050405020304" pitchFamily="18" charset="0"/>
                <a:cs typeface="Times New Roman" panose="02020603050405020304" pitchFamily="18" charset="0"/>
              </a:rPr>
              <a:t>của </a:t>
            </a:r>
            <a:r>
              <a:rPr lang="en-US" sz="2400">
                <a:solidFill>
                  <a:srgbClr val="7030A0"/>
                </a:solidFill>
                <a:latin typeface="Times New Roman" panose="02020603050405020304" pitchFamily="18" charset="0"/>
                <a:cs typeface="Times New Roman" panose="02020603050405020304" pitchFamily="18" charset="0"/>
              </a:rPr>
              <a:t>chăn </a:t>
            </a:r>
            <a:r>
              <a:rPr lang="en-US" sz="2400" smtClean="0">
                <a:solidFill>
                  <a:srgbClr val="7030A0"/>
                </a:solidFill>
                <a:latin typeface="Times New Roman" panose="02020603050405020304" pitchFamily="18" charset="0"/>
                <a:cs typeface="Times New Roman" panose="02020603050405020304" pitchFamily="18" charset="0"/>
              </a:rPr>
              <a:t>nuôi?</a:t>
            </a:r>
            <a:endParaRPr lang="en-US" sz="2400" i="1">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4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692696"/>
            <a:ext cx="7992888" cy="5011949"/>
          </a:xfrm>
          <a:prstGeom prst="rect">
            <a:avLst/>
          </a:prstGeom>
        </p:spPr>
        <p:txBody>
          <a:bodyPr wrap="square">
            <a:spAutoFit/>
          </a:bodyPr>
          <a:lstStyle/>
          <a:p>
            <a:pPr>
              <a:lnSpc>
                <a:spcPct val="150000"/>
              </a:lnSpc>
            </a:pP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a:t>
            </a:r>
            <a:r>
              <a:rPr lang="en-US" sz="2400" smtClean="0">
                <a:latin typeface="Times New Roman" panose="02020603050405020304" pitchFamily="18" charset="0"/>
                <a:cs typeface="Times New Roman" panose="02020603050405020304" pitchFamily="18" charset="0"/>
              </a:rPr>
              <a:t>là </a:t>
            </a:r>
            <a:r>
              <a:rPr lang="en-US" sz="2400">
                <a:latin typeface="Times New Roman" panose="02020603050405020304" pitchFamily="18" charset="0"/>
                <a:cs typeface="Times New Roman" panose="02020603050405020304" pitchFamily="18" charset="0"/>
              </a:rPr>
              <a:t>ngành sàn xuất có vai trò rất quan trọng đồi với đời sống con người và nên kinh tế. Chăn nuôi cung cấp nguồn thực phẩm cho con người sử dụng hằng ngày, cung cấp nguồn nguyên liệu cho xuất khẩu và chế biến, cung cấp nguồn phân bón hữu cơ quan trọng cho trồng trọt,...</a:t>
            </a:r>
          </a:p>
          <a:p>
            <a:pPr>
              <a:lnSpc>
                <a:spcPct val="150000"/>
              </a:lnSpc>
            </a:pPr>
            <a:r>
              <a:rPr lang="en-US" sz="2400">
                <a:latin typeface="Times New Roman" panose="02020603050405020304" pitchFamily="18" charset="0"/>
                <a:cs typeface="Times New Roman" panose="02020603050405020304" pitchFamily="18" charset="0"/>
              </a:rPr>
              <a:t>+ Hiện nay, chán nuôi đang hướng tời phát triển chan nuôi công nghệ cao, chân nuôi bền vững đẻ cung cấp ngây càng nhiều thực phầm sạch hơn, an toàn hơn cho nhu cẩu tiêu dùng trong nước và xuất khẩu, đồng thời bào vệ môi trường tốt hơn.</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a:t>
            </a:r>
            <a:r>
              <a:rPr lang="en-US" sz="2400" smtClean="0">
                <a:solidFill>
                  <a:srgbClr val="00B050"/>
                </a:solidFill>
                <a:latin typeface="Times New Roman" panose="02020603050405020304" pitchFamily="18" charset="0"/>
                <a:cs typeface="Times New Roman" panose="02020603050405020304" pitchFamily="18" charset="0"/>
              </a:rPr>
              <a:t>Quan </a:t>
            </a:r>
            <a:r>
              <a:rPr lang="en-US" sz="2400">
                <a:solidFill>
                  <a:srgbClr val="00B050"/>
                </a:solidFill>
                <a:latin typeface="Times New Roman" panose="02020603050405020304" pitchFamily="18" charset="0"/>
                <a:cs typeface="Times New Roman" panose="02020603050405020304" pitchFamily="18" charset="0"/>
              </a:rPr>
              <a:t>sát Hình hình </a:t>
            </a:r>
            <a:r>
              <a:rPr lang="en-US" sz="2400" smtClean="0">
                <a:solidFill>
                  <a:srgbClr val="00B050"/>
                </a:solidFill>
                <a:latin typeface="Times New Roman" panose="02020603050405020304" pitchFamily="18" charset="0"/>
                <a:cs typeface="Times New Roman" panose="02020603050405020304" pitchFamily="18" charset="0"/>
              </a:rPr>
              <a:t>9.2/sgk, </a:t>
            </a:r>
            <a:r>
              <a:rPr lang="en-US" sz="2400">
                <a:solidFill>
                  <a:srgbClr val="00B050"/>
                </a:solidFill>
                <a:latin typeface="Times New Roman" panose="02020603050405020304" pitchFamily="18" charset="0"/>
                <a:cs typeface="Times New Roman" panose="02020603050405020304" pitchFamily="18" charset="0"/>
              </a:rPr>
              <a:t>thảo luận nhóm 2 trả lời câu hỏi:  Cho biết những vật nuôi nào là gia súc, vật nuôi nào là gia cẩm. Mục đích nuôi từng loại vật nuôi đó là gì</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sao</a:t>
            </a:r>
            <a:r>
              <a:rPr lang="en-US" sz="2400" smtClean="0">
                <a:solidFill>
                  <a:srgbClr val="7030A0"/>
                </a:solidFill>
                <a:latin typeface="Times New Roman" panose="02020603050405020304" pitchFamily="18" charset="0"/>
                <a:cs typeface="Times New Roman" panose="02020603050405020304" pitchFamily="18" charset="0"/>
              </a:rPr>
              <a:t>?</a:t>
            </a:r>
            <a:endParaRPr lang="en-US" sz="2400">
              <a:solidFill>
                <a:srgbClr val="7030A0"/>
              </a:solidFill>
              <a:latin typeface="Times New Roman" panose="02020603050405020304" pitchFamily="18" charset="0"/>
              <a:cs typeface="Times New Roman" panose="02020603050405020304" pitchFamily="18" charset="0"/>
            </a:endParaRP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dirty="0">
                <a:solidFill>
                  <a:srgbClr val="FF0000"/>
                </a:solidFill>
                <a:latin typeface="Times New Roman" panose="02020603050405020304" pitchFamily="18" charset="0"/>
                <a:cs typeface="Times New Roman" panose="02020603050405020304" pitchFamily="18" charset="0"/>
              </a:rPr>
              <a:t>I. </a:t>
            </a:r>
            <a:r>
              <a:rPr lang="en-US" sz="2400" b="1" dirty="0" err="1">
                <a:solidFill>
                  <a:srgbClr val="FF0000"/>
                </a:solidFill>
                <a:latin typeface="Times New Roman" panose="02020603050405020304" pitchFamily="18" charset="0"/>
                <a:cs typeface="Times New Roman" panose="02020603050405020304" pitchFamily="18" charset="0"/>
              </a:rPr>
              <a:t>Vật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b="1" dirty="0">
                <a:solidFill>
                  <a:srgbClr val="FF0000"/>
                </a:solidFill>
                <a:latin typeface="Times New Roman" panose="02020603050405020304" pitchFamily="18" charset="0"/>
                <a:cs typeface="Times New Roman" panose="02020603050405020304" pitchFamily="18" charset="0"/>
              </a:rPr>
              <a:t>1. </a:t>
            </a:r>
            <a:r>
              <a:rPr lang="en-US" sz="2400" b="1" dirty="0" err="1">
                <a:solidFill>
                  <a:srgbClr val="FF0000"/>
                </a:solidFill>
                <a:latin typeface="Times New Roman" panose="02020603050405020304" pitchFamily="18" charset="0"/>
                <a:cs typeface="Times New Roman" panose="02020603050405020304" pitchFamily="18" charset="0"/>
              </a:rPr>
              <a:t>Một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số</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vật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phổ</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biến</a:t>
            </a:r>
            <a:r>
              <a:rPr lang="en-US" sz="2400" b="1" dirty="0">
                <a:solidFill>
                  <a:srgbClr val="FF0000"/>
                </a:solidFill>
                <a:latin typeface="Times New Roman" panose="02020603050405020304" pitchFamily="18" charset="0"/>
                <a:cs typeface="Times New Roman" panose="02020603050405020304" pitchFamily="18" charset="0"/>
              </a:rPr>
              <a:t> ở </a:t>
            </a:r>
            <a:r>
              <a:rPr lang="en-US" sz="2400" b="1" dirty="0" err="1">
                <a:solidFill>
                  <a:srgbClr val="FF0000"/>
                </a:solidFill>
                <a:latin typeface="Times New Roman" panose="02020603050405020304" pitchFamily="18" charset="0"/>
                <a:cs typeface="Times New Roman" panose="02020603050405020304" pitchFamily="18" charset="0"/>
              </a:rPr>
              <a:t>nước</a:t>
            </a:r>
            <a:r>
              <a:rPr lang="en-US" sz="2400" b="1" dirty="0">
                <a:solidFill>
                  <a:srgbClr val="FF0000"/>
                </a:solidFill>
                <a:latin typeface="Times New Roman" panose="02020603050405020304" pitchFamily="18" charset="0"/>
                <a:cs typeface="Times New Roman" panose="02020603050405020304" pitchFamily="18" charset="0"/>
              </a:rPr>
              <a:t> ta</a:t>
            </a:r>
          </a:p>
          <a:p>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hầu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nước</a:t>
            </a:r>
            <a:r>
              <a:rPr lang="en-US" sz="2400" dirty="0">
                <a:latin typeface="Times New Roman" panose="02020603050405020304" pitchFamily="18" charset="0"/>
                <a:cs typeface="Times New Roman" panose="02020603050405020304" pitchFamily="18" charset="0"/>
              </a:rPr>
              <a:t> ta.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chia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nhóm</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chính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cầm</a:t>
            </a:r>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en-US" sz="2400" b="1" dirty="0">
                <a:solidFill>
                  <a:srgbClr val="FF0000"/>
                </a:solidFill>
                <a:latin typeface="Times New Roman" panose="02020603050405020304" pitchFamily="18" charset="0"/>
                <a:cs typeface="Times New Roman" panose="02020603050405020304" pitchFamily="18" charset="0"/>
              </a:rPr>
              <a:t>2. </a:t>
            </a:r>
            <a:r>
              <a:rPr lang="en-US" sz="2400" b="1" dirty="0" err="1">
                <a:solidFill>
                  <a:srgbClr val="FF0000"/>
                </a:solidFill>
                <a:latin typeface="Times New Roman" panose="02020603050405020304" pitchFamily="18" charset="0"/>
                <a:cs typeface="Times New Roman" panose="02020603050405020304" pitchFamily="18" charset="0"/>
              </a:rPr>
              <a:t>Vặt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đặc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trưng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vùng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miền</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được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ờ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sồ</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chúng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riêng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sản</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Việt </a:t>
            </a:r>
            <a:r>
              <a:rPr lang="vi-VN" sz="2400" b="1" smtClean="0">
                <a:solidFill>
                  <a:srgbClr val="FF0000"/>
                </a:solidFill>
                <a:latin typeface="+mj-lt"/>
              </a:rPr>
              <a:t>Nam</a:t>
            </a:r>
            <a:endParaRPr lang="vi-VN" sz="2400" b="1">
              <a:solidFill>
                <a:srgbClr val="FF0000"/>
              </a:solidFill>
              <a:latin typeface="+mj-lt"/>
            </a:endParaRPr>
          </a:p>
        </p:txBody>
      </p:sp>
      <p:sp>
        <p:nvSpPr>
          <p:cNvPr id="4" name="Rectangle 3"/>
          <p:cNvSpPr/>
          <p:nvPr/>
        </p:nvSpPr>
        <p:spPr>
          <a:xfrm>
            <a:off x="544826" y="1484784"/>
            <a:ext cx="8347654"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Đọc nội dung mục III kết họp vói quan sát Hình 9.4, nêu đặc díểm cùa từng phương thức chăn nuôi</a:t>
            </a:r>
            <a:r>
              <a:rPr lang="en-US" sz="2400" smtClean="0">
                <a:solidFill>
                  <a:srgbClr val="00B050"/>
                </a:solidFill>
                <a:latin typeface="Times New Roman" panose="02020603050405020304" pitchFamily="18" charset="0"/>
                <a:cs typeface="Times New Roman" panose="02020603050405020304" pitchFamily="18" charset="0"/>
              </a:rPr>
              <a:t>.</a:t>
            </a:r>
            <a:endParaRPr lang="en-US" sz="2400">
              <a:solidFill>
                <a:srgbClr val="00B05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44826" y="2828836"/>
            <a:ext cx="8347654" cy="1200329"/>
          </a:xfrm>
          <a:prstGeom prst="rect">
            <a:avLst/>
          </a:prstGeom>
        </p:spPr>
        <p:txBody>
          <a:bodyPr wrap="square">
            <a:spAutoFit/>
          </a:bodyPr>
          <a:lstStyle/>
          <a:p>
            <a:r>
              <a:rPr lang="en-US" sz="2400">
                <a:solidFill>
                  <a:schemeClr val="accent6">
                    <a:lumMod val="75000"/>
                  </a:schemeClr>
                </a:solidFill>
                <a:latin typeface="Times New Roman" panose="02020603050405020304" pitchFamily="18" charset="0"/>
                <a:cs typeface="Times New Roman" panose="02020603050405020304" pitchFamily="18" charset="0"/>
              </a:rPr>
              <a:t>- NV 2. Tìm hiểu </a:t>
            </a:r>
            <a:r>
              <a:rPr lang="en-US" sz="2400" smtClean="0">
                <a:solidFill>
                  <a:schemeClr val="accent6">
                    <a:lumMod val="75000"/>
                  </a:schemeClr>
                </a:solidFill>
                <a:latin typeface="Times New Roman" panose="02020603050405020304" pitchFamily="18" charset="0"/>
                <a:cs typeface="Times New Roman" panose="02020603050405020304" pitchFamily="18" charset="0"/>
              </a:rPr>
              <a:t>thêm về </a:t>
            </a:r>
            <a:r>
              <a:rPr lang="en-US" sz="2400">
                <a:solidFill>
                  <a:schemeClr val="accent6">
                    <a:lumMod val="75000"/>
                  </a:schemeClr>
                </a:solidFill>
                <a:latin typeface="Times New Roman" panose="02020603050405020304" pitchFamily="18" charset="0"/>
                <a:cs typeface="Times New Roman" panose="02020603050405020304" pitchFamily="18" charset="0"/>
              </a:rPr>
              <a:t>phương thức chăn nuôi nông hộ và phương thức chăn nuôi trang trại. Cho biết ưu điểm, hạn chế, khà năng phát then trong tương lai của từng phương thức.</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2311"/>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p>
          <a:p>
            <a:r>
              <a:rPr lang="en-US" sz="2400" b="1" smtClean="0">
                <a:solidFill>
                  <a:srgbClr val="FF0000"/>
                </a:solidFill>
                <a:latin typeface="Times New Roman" panose="02020603050405020304" pitchFamily="18" charset="0"/>
                <a:cs typeface="Times New Roman" panose="02020603050405020304" pitchFamily="18" charset="0"/>
              </a:rPr>
              <a:t>1</a:t>
            </a:r>
            <a:r>
              <a:rPr lang="en-US" sz="2400" b="1">
                <a:solidFill>
                  <a:srgbClr val="FF0000"/>
                </a:solidFill>
                <a:latin typeface="Times New Roman" panose="02020603050405020304" pitchFamily="18" charset="0"/>
                <a:cs typeface="Times New Roman" panose="02020603050405020304" pitchFamily="18" charset="0"/>
              </a:rPr>
              <a:t>. Chăn nuôi nông hộ</a:t>
            </a:r>
          </a:p>
          <a:p>
            <a:r>
              <a:rPr lang="en-US" sz="2400" smtClean="0">
                <a:latin typeface="Times New Roman" panose="02020603050405020304" pitchFamily="18" charset="0"/>
                <a:cs typeface="Times New Roman" panose="02020603050405020304" pitchFamily="18" charset="0"/>
              </a:rPr>
              <a:t>Chăn </a:t>
            </a:r>
            <a:r>
              <a:rPr lang="en-US" sz="2400">
                <a:latin typeface="Times New Roman" panose="02020603050405020304" pitchFamily="18" charset="0"/>
                <a:cs typeface="Times New Roman" panose="02020603050405020304" pitchFamily="18" charset="0"/>
              </a:rPr>
              <a:t>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p>
          <a:p>
            <a:r>
              <a:rPr lang="en-US" sz="2400" b="1">
                <a:solidFill>
                  <a:srgbClr val="FF0000"/>
                </a:solidFill>
                <a:latin typeface="Times New Roman" panose="02020603050405020304" pitchFamily="18" charset="0"/>
                <a:cs typeface="Times New Roman" panose="02020603050405020304" pitchFamily="18" charset="0"/>
              </a:rPr>
              <a:t>2. Chăn nuôi trang trại</a:t>
            </a: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lởn về chuồng trại, thức an, vệ sinh phòng bệnh,... nên chan nuôi có nang suất cao, vật nuôi it bị dịch bệnh; có biện pháp xừ li chất thải tốt nên ít ành hưởng tởi mói trưởng vã sức khoẻ con người.</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a:t>
            </a:r>
            <a:r>
              <a:rPr lang="en-US" sz="2400" smtClean="0">
                <a:solidFill>
                  <a:srgbClr val="00B050"/>
                </a:solidFill>
                <a:latin typeface="Times New Roman" panose="02020603050405020304" pitchFamily="18" charset="0"/>
                <a:cs typeface="Times New Roman" panose="02020603050405020304" pitchFamily="18" charset="0"/>
              </a:rPr>
              <a:t>2/sgk và </a:t>
            </a:r>
            <a:r>
              <a:rPr lang="en-US" sz="2400">
                <a:solidFill>
                  <a:srgbClr val="00B050"/>
                </a:solidFill>
                <a:latin typeface="Times New Roman" panose="02020603050405020304" pitchFamily="18" charset="0"/>
                <a:cs typeface="Times New Roman" panose="02020603050405020304" pitchFamily="18" charset="0"/>
              </a:rPr>
              <a:t>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1548</Words>
  <Application>Microsoft Office PowerPoint</Application>
  <PresentationFormat>On-screen Show (4:3)</PresentationFormat>
  <Paragraphs>96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admin</cp:lastModifiedBy>
  <cp:revision>22</cp:revision>
  <dcterms:created xsi:type="dcterms:W3CDTF">2022-07-01T08:39:21Z</dcterms:created>
  <dcterms:modified xsi:type="dcterms:W3CDTF">2023-01-30T03:28:56Z</dcterms:modified>
</cp:coreProperties>
</file>