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6" r:id="rId3"/>
    <p:sldId id="302" r:id="rId4"/>
    <p:sldId id="257" r:id="rId5"/>
    <p:sldId id="258" r:id="rId6"/>
    <p:sldId id="260" r:id="rId7"/>
    <p:sldId id="261" r:id="rId8"/>
    <p:sldId id="262" r:id="rId9"/>
    <p:sldId id="263" r:id="rId10"/>
    <p:sldId id="265" r:id="rId11"/>
    <p:sldId id="267" r:id="rId12"/>
    <p:sldId id="268" r:id="rId13"/>
    <p:sldId id="273" r:id="rId14"/>
    <p:sldId id="269" r:id="rId15"/>
    <p:sldId id="274" r:id="rId16"/>
    <p:sldId id="277" r:id="rId17"/>
    <p:sldId id="275" r:id="rId18"/>
    <p:sldId id="278" r:id="rId19"/>
    <p:sldId id="276" r:id="rId20"/>
    <p:sldId id="279" r:id="rId21"/>
    <p:sldId id="281" r:id="rId22"/>
    <p:sldId id="280" r:id="rId23"/>
    <p:sldId id="264" r:id="rId24"/>
    <p:sldId id="282" r:id="rId25"/>
    <p:sldId id="283" r:id="rId26"/>
    <p:sldId id="284" r:id="rId27"/>
    <p:sldId id="285" r:id="rId28"/>
    <p:sldId id="286" r:id="rId29"/>
    <p:sldId id="303" r:id="rId30"/>
    <p:sldId id="304" r:id="rId31"/>
    <p:sldId id="288" r:id="rId32"/>
    <p:sldId id="287" r:id="rId33"/>
    <p:sldId id="289" r:id="rId34"/>
    <p:sldId id="290" r:id="rId35"/>
    <p:sldId id="291" r:id="rId36"/>
    <p:sldId id="292" r:id="rId37"/>
    <p:sldId id="294" r:id="rId38"/>
    <p:sldId id="293"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901"/>
    <a:srgbClr val="899250"/>
    <a:srgbClr val="596939"/>
    <a:srgbClr val="E6E6E6"/>
    <a:srgbClr val="A2B2B1"/>
    <a:srgbClr val="ADADAD"/>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32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E39D51-999F-48C2-B39A-59722EBC8E6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39D51-999F-48C2-B39A-59722EBC8E6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39D51-999F-48C2-B39A-59722EBC8E6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39D51-999F-48C2-B39A-59722EBC8E6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E39D51-999F-48C2-B39A-59722EBC8E6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E39D51-999F-48C2-B39A-59722EBC8E6E}"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39D51-999F-48C2-B39A-59722EBC8E6E}"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E39D51-999F-48C2-B39A-59722EBC8E6E}"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39D51-999F-48C2-B39A-59722EBC8E6E}"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39D51-999F-48C2-B39A-59722EBC8E6E}"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39D51-999F-48C2-B39A-59722EBC8E6E}"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B4654-DBCC-4652-A96B-3AB0157441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39D51-999F-48C2-B39A-59722EBC8E6E}" type="datetimeFigureOut">
              <a:rPr lang="en-US" smtClean="0"/>
              <a:t>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B4654-DBCC-4652-A96B-3AB01574418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solidFill>
                  <a:prstClr val="black">
                    <a:tint val="75000"/>
                  </a:prstClr>
                </a:solidFill>
              </a:rPr>
              <a:t>2/7/2023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28.GIF"/><Relationship Id="rId12" Type="http://schemas.openxmlformats.org/officeDocument/2006/relationships/image" Target="../media/image3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GIF"/><Relationship Id="rId10" Type="http://schemas.openxmlformats.org/officeDocument/2006/relationships/image" Target="../media/image31.png"/><Relationship Id="rId4" Type="http://schemas.openxmlformats.org/officeDocument/2006/relationships/image" Target="../media/image25.GIF"/><Relationship Id="rId9" Type="http://schemas.openxmlformats.org/officeDocument/2006/relationships/image" Target="../media/image30.png"/><Relationship Id="rId1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slide" Target="slide5.xml"/><Relationship Id="rId18"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slide" Target="slide8.xml"/><Relationship Id="rId12" Type="http://schemas.openxmlformats.org/officeDocument/2006/relationships/image" Target="../media/image25.GIF"/><Relationship Id="rId17" Type="http://schemas.openxmlformats.org/officeDocument/2006/relationships/slide" Target="slide22.xml"/><Relationship Id="rId2" Type="http://schemas.openxmlformats.org/officeDocument/2006/relationships/audio" Target="../media/audio1.wav"/><Relationship Id="rId16" Type="http://schemas.openxmlformats.org/officeDocument/2006/relationships/image" Target="../media/image40.GIF"/><Relationship Id="rId1" Type="http://schemas.openxmlformats.org/officeDocument/2006/relationships/slideLayout" Target="../slideLayouts/slideLayout12.xml"/><Relationship Id="rId6" Type="http://schemas.openxmlformats.org/officeDocument/2006/relationships/image" Target="../media/image37.GIF"/><Relationship Id="rId11" Type="http://schemas.openxmlformats.org/officeDocument/2006/relationships/slide" Target="slide3.xml"/><Relationship Id="rId5" Type="http://schemas.openxmlformats.org/officeDocument/2006/relationships/image" Target="../media/image36.GIF"/><Relationship Id="rId15" Type="http://schemas.openxmlformats.org/officeDocument/2006/relationships/slide" Target="slide6.xml"/><Relationship Id="rId10" Type="http://schemas.openxmlformats.org/officeDocument/2006/relationships/image" Target="../media/image28.GIF"/><Relationship Id="rId19" Type="http://schemas.openxmlformats.org/officeDocument/2006/relationships/image" Target="../media/image41.png"/><Relationship Id="rId4" Type="http://schemas.openxmlformats.org/officeDocument/2006/relationships/slide" Target="slide7.xml"/><Relationship Id="rId9" Type="http://schemas.openxmlformats.org/officeDocument/2006/relationships/slide" Target="slide4.xml"/><Relationship Id="rId1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25.GIF"/><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28.GIF"/><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38.GIF"/><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37.GIF"/><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39.GIF"/><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38.GIF"/><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40.GIF"/><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26.GIF"/><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910965"/>
            <a:ext cx="12192000" cy="2947035"/>
          </a:xfrm>
          <a:prstGeom prst="rect">
            <a:avLst/>
          </a:prstGeom>
        </p:spPr>
      </p:pic>
      <p:sp>
        <p:nvSpPr>
          <p:cNvPr id="5" name="TextBox 4"/>
          <p:cNvSpPr txBox="1"/>
          <p:nvPr/>
        </p:nvSpPr>
        <p:spPr>
          <a:xfrm>
            <a:off x="117525" y="141134"/>
            <a:ext cx="3192833" cy="584775"/>
          </a:xfrm>
          <a:prstGeom prst="rect">
            <a:avLst/>
          </a:prstGeom>
          <a:solidFill>
            <a:schemeClr val="tx1">
              <a:alpha val="8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TÁC PHẨM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17525" y="870604"/>
            <a:ext cx="1731564"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849088" y="1538519"/>
            <a:ext cx="9657112" cy="584775"/>
          </a:xfrm>
          <a:prstGeom prst="rect">
            <a:avLst/>
          </a:prstGeom>
          <a:solidFill>
            <a:schemeClr val="bg1">
              <a:alpha val="9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p:cNvSpPr txBox="1"/>
          <p:nvPr/>
        </p:nvSpPr>
        <p:spPr>
          <a:xfrm>
            <a:off x="1849088" y="2341496"/>
            <a:ext cx="9657112" cy="1569660"/>
          </a:xfrm>
          <a:prstGeom prst="rect">
            <a:avLst/>
          </a:prstGeom>
          <a:solidFill>
            <a:schemeClr val="bg1">
              <a:alpha val="96000"/>
            </a:schemeClr>
          </a:solidFill>
        </p:spPr>
        <p:txBody>
          <a:bodyPr wrap="square">
            <a:spAutoFit/>
          </a:bodyPr>
          <a:lstStyle/>
          <a:p>
            <a:pPr algn="just"/>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 xen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lồng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ghép</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hai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iểm</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khứ</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a:t>
            </a: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thiếu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a:t>
            </a: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ời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a:t>
            </a: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ời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ộng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hơn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 8: Phân tích đoạn trích Hai cây phong (trích trong tác phẩm Người thầy  đầu tiên của Ai-ma-tốp) – Văn mẫu lớp 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7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08649" y="6157732"/>
            <a:ext cx="2997843" cy="462987"/>
          </a:xfrm>
          <a:prstGeom prst="rect">
            <a:avLst/>
          </a:prstGeom>
          <a:solidFill>
            <a:srgbClr val="899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7525" y="1958215"/>
            <a:ext cx="11788967" cy="4570730"/>
          </a:xfrm>
          <a:prstGeom prst="rect">
            <a:avLst/>
          </a:prstGeom>
          <a:solidFill>
            <a:schemeClr val="bg1">
              <a:alpha val="72000"/>
            </a:schemeClr>
          </a:solidFill>
        </p:spPr>
        <p:txBody>
          <a:bodyPr wrap="square">
            <a:spAutoFit/>
          </a:bodyPr>
          <a:lstStyle/>
          <a:p>
            <a:pPr indent="304800"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Làng Ku-ku-rêu nằm ven chân núi. Phía trên làng, giữa một ngọn đồi, có hai cây phong to lớn. Hai cây phong hùng vĩ nh</a:t>
            </a:r>
            <a:r>
              <a:rPr lang="en-US" sz="3200" dirty="0">
                <a:solidFill>
                  <a:srgbClr val="000000"/>
                </a:solidFill>
                <a:latin typeface="Times New Roman" panose="02020603050405020304" pitchFamily="18" charset="0"/>
                <a:ea typeface="Times New Roman" panose="02020603050405020304" pitchFamily="18" charset="0"/>
              </a:rPr>
              <a:t>ư</a:t>
            </a:r>
            <a:r>
              <a:rPr lang="vi-VN" sz="3200" dirty="0">
                <a:solidFill>
                  <a:srgbClr val="000000"/>
                </a:solidFill>
                <a:effectLst/>
                <a:latin typeface="Times New Roman" panose="02020603050405020304" pitchFamily="18" charset="0"/>
                <a:ea typeface="Times New Roman" panose="02020603050405020304" pitchFamily="18" charset="0"/>
              </a:rPr>
              <a:t> những ngọn hải đăng trên núi, nh</a:t>
            </a:r>
            <a:r>
              <a:rPr lang="en-US" sz="3200" dirty="0">
                <a:solidFill>
                  <a:srgbClr val="000000"/>
                </a:solidFill>
                <a:latin typeface="Times New Roman" panose="02020603050405020304" pitchFamily="18" charset="0"/>
                <a:ea typeface="Times New Roman" panose="02020603050405020304" pitchFamily="18" charset="0"/>
              </a:rPr>
              <a:t>ư</a:t>
            </a:r>
            <a:r>
              <a:rPr lang="vi-VN" sz="3200" dirty="0">
                <a:solidFill>
                  <a:srgbClr val="000000"/>
                </a:solidFill>
                <a:effectLst/>
                <a:latin typeface="Times New Roman" panose="02020603050405020304" pitchFamily="18" charset="0"/>
                <a:ea typeface="Times New Roman" panose="02020603050405020304" pitchFamily="18" charset="0"/>
              </a:rPr>
              <a:t> biểu t</a:t>
            </a:r>
            <a:r>
              <a:rPr lang="en-US" sz="3200" dirty="0">
                <a:solidFill>
                  <a:srgbClr val="000000"/>
                </a:solidFill>
                <a:latin typeface="Times New Roman" panose="02020603050405020304" pitchFamily="18" charset="0"/>
                <a:ea typeface="Times New Roman" panose="02020603050405020304" pitchFamily="18" charset="0"/>
              </a:rPr>
              <a:t>ư</a:t>
            </a:r>
            <a:r>
              <a:rPr lang="vi-VN" sz="3200" dirty="0">
                <a:solidFill>
                  <a:srgbClr val="000000"/>
                </a:solidFill>
                <a:effectLst/>
                <a:latin typeface="Times New Roman" panose="02020603050405020304" pitchFamily="18" charset="0"/>
                <a:ea typeface="Times New Roman" panose="02020603050405020304" pitchFamily="18" charset="0"/>
              </a:rPr>
              <a:t>ợng của tiếng nói riêng, tâm hồn riêng của làng. Năm học cuối, bọn trẻ chạy ào lên phá tổ chim, leo lên hai cây phong cao vút để thấy bao vùng đất ch</a:t>
            </a:r>
            <a:r>
              <a:rPr lang="en-US" sz="3200" dirty="0">
                <a:solidFill>
                  <a:srgbClr val="000000"/>
                </a:solidFill>
                <a:latin typeface="Times New Roman" panose="02020603050405020304" pitchFamily="18" charset="0"/>
                <a:ea typeface="Times New Roman" panose="02020603050405020304" pitchFamily="18" charset="0"/>
              </a:rPr>
              <a:t>ư</a:t>
            </a:r>
            <a:r>
              <a:rPr lang="vi-VN" sz="3200" dirty="0">
                <a:solidFill>
                  <a:srgbClr val="000000"/>
                </a:solidFill>
                <a:effectLst/>
                <a:latin typeface="Times New Roman" panose="02020603050405020304" pitchFamily="18" charset="0"/>
                <a:ea typeface="Times New Roman" panose="02020603050405020304" pitchFamily="18" charset="0"/>
              </a:rPr>
              <a:t>a từng biết và những con sông ch</a:t>
            </a:r>
            <a:r>
              <a:rPr lang="en-US" sz="3200" dirty="0">
                <a:solidFill>
                  <a:srgbClr val="000000"/>
                </a:solidFill>
                <a:latin typeface="Times New Roman" panose="02020603050405020304" pitchFamily="18" charset="0"/>
                <a:ea typeface="Times New Roman" panose="02020603050405020304" pitchFamily="18" charset="0"/>
              </a:rPr>
              <a:t>ư</a:t>
            </a:r>
            <a:r>
              <a:rPr lang="vi-VN" sz="3200" dirty="0">
                <a:solidFill>
                  <a:srgbClr val="000000"/>
                </a:solidFill>
                <a:effectLst/>
                <a:latin typeface="Times New Roman" panose="02020603050405020304" pitchFamily="18" charset="0"/>
                <a:ea typeface="Times New Roman" panose="02020603050405020304" pitchFamily="18" charset="0"/>
              </a:rPr>
              <a:t>a từng nghe. Thuở ấy, nhân vật “tôi” chỉ cảm nhận sự gắn bó tuổi thơ mình với hai cây phong đuợc gọi là “Truờng Đuy-sen</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a:t>
            </a:r>
          </a:p>
        </p:txBody>
      </p:sp>
      <p:pic>
        <p:nvPicPr>
          <p:cNvPr id="9" name="Picture 8"/>
          <p:cNvPicPr>
            <a:picLocks noChangeAspect="1"/>
          </p:cNvPicPr>
          <p:nvPr/>
        </p:nvPicPr>
        <p:blipFill>
          <a:blip r:embed="rId3"/>
          <a:stretch>
            <a:fillRect/>
          </a:stretch>
        </p:blipFill>
        <p:spPr>
          <a:xfrm>
            <a:off x="-167983" y="-99978"/>
            <a:ext cx="6059949" cy="2158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4010055" y="83343"/>
            <a:ext cx="3546856" cy="579438"/>
          </a:xfrm>
          <a:prstGeom prst="rect">
            <a:avLst/>
          </a:prstGeom>
          <a:solidFill>
            <a:srgbClr val="FFC000">
              <a:alpha val="92000"/>
            </a:srgbClr>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3200" b="1" dirty="0" err="1">
                <a:latin typeface="Times New Roman" panose="02020603050405020304" pitchFamily="18" charset="0"/>
                <a:cs typeface="Times New Roman" panose="02020603050405020304" pitchFamily="18" charset="0"/>
              </a:rPr>
              <a:t>Mạch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kể</a:t>
            </a:r>
            <a:endParaRPr lang="en-US" altLang="en-US" sz="3200" b="1" dirty="0">
              <a:latin typeface="Times New Roman" panose="02020603050405020304" pitchFamily="18" charset="0"/>
              <a:cs typeface="Times New Roman" panose="02020603050405020304" pitchFamily="18" charset="0"/>
            </a:endParaRPr>
          </a:p>
        </p:txBody>
      </p:sp>
      <p:sp>
        <p:nvSpPr>
          <p:cNvPr id="28678" name="Text Box 6"/>
          <p:cNvSpPr txBox="1">
            <a:spLocks noChangeArrowheads="1"/>
          </p:cNvSpPr>
          <p:nvPr/>
        </p:nvSpPr>
        <p:spPr bwMode="auto">
          <a:xfrm>
            <a:off x="2202084" y="1066800"/>
            <a:ext cx="2057399" cy="579438"/>
          </a:xfrm>
          <a:prstGeom prst="rect">
            <a:avLst/>
          </a:prstGeom>
          <a:solidFill>
            <a:schemeClr val="accent2">
              <a:lumMod val="40000"/>
              <a:lumOff val="60000"/>
              <a:alpha val="92000"/>
            </a:schemeClr>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fontAlgn="base">
              <a:spcBef>
                <a:spcPct val="50000"/>
              </a:spcBef>
              <a:spcAft>
                <a:spcPct val="0"/>
              </a:spcAft>
              <a:defRPr/>
            </a:pPr>
            <a:r>
              <a:rPr lang="en-US" sz="3200" b="1">
                <a:latin typeface="Times New Roman" panose="02020603050405020304" pitchFamily="18" charset="0"/>
                <a:cs typeface="Times New Roman" panose="02020603050405020304" pitchFamily="18" charset="0"/>
              </a:rPr>
              <a:t>Tôi</a:t>
            </a:r>
          </a:p>
        </p:txBody>
      </p:sp>
      <p:sp>
        <p:nvSpPr>
          <p:cNvPr id="28679" name="Text Box 7"/>
          <p:cNvSpPr txBox="1">
            <a:spLocks noChangeArrowheads="1"/>
          </p:cNvSpPr>
          <p:nvPr/>
        </p:nvSpPr>
        <p:spPr bwMode="auto">
          <a:xfrm>
            <a:off x="7688483" y="1066800"/>
            <a:ext cx="2057400" cy="579438"/>
          </a:xfrm>
          <a:prstGeom prst="rect">
            <a:avLst/>
          </a:prstGeom>
          <a:solidFill>
            <a:srgbClr val="00B050">
              <a:alpha val="92000"/>
            </a:srgbClr>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fontAlgn="base">
              <a:spcBef>
                <a:spcPct val="50000"/>
              </a:spcBef>
              <a:spcAft>
                <a:spcPct val="0"/>
              </a:spcAft>
              <a:defRPr/>
            </a:pPr>
            <a:r>
              <a:rPr lang="en-US" sz="3200" b="1" dirty="0" err="1">
                <a:solidFill>
                  <a:schemeClr val="bg1"/>
                </a:solidFill>
                <a:latin typeface="Times New Roman" panose="02020603050405020304" pitchFamily="18" charset="0"/>
                <a:cs typeface="Times New Roman" panose="02020603050405020304" pitchFamily="18" charset="0"/>
              </a:rPr>
              <a:t>Chúng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tôi</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8680" name="Text Box 8"/>
          <p:cNvSpPr txBox="1">
            <a:spLocks noChangeArrowheads="1"/>
          </p:cNvSpPr>
          <p:nvPr/>
        </p:nvSpPr>
        <p:spPr bwMode="auto">
          <a:xfrm>
            <a:off x="1030146" y="2209800"/>
            <a:ext cx="4670862" cy="954107"/>
          </a:xfrm>
          <a:prstGeom prst="rect">
            <a:avLst/>
          </a:prstGeom>
          <a:solidFill>
            <a:schemeClr val="accent2">
              <a:lumMod val="40000"/>
              <a:lumOff val="60000"/>
              <a:alpha val="92000"/>
            </a:schemeClr>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riêng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phong</a:t>
            </a:r>
            <a:endParaRPr lang="en-US" altLang="en-US" sz="2800" dirty="0">
              <a:latin typeface="Times New Roman" panose="02020603050405020304" pitchFamily="18" charset="0"/>
              <a:cs typeface="Times New Roman" panose="02020603050405020304" pitchFamily="18" charset="0"/>
            </a:endParaRPr>
          </a:p>
        </p:txBody>
      </p:sp>
      <p:sp>
        <p:nvSpPr>
          <p:cNvPr id="28681" name="Text Box 9"/>
          <p:cNvSpPr txBox="1">
            <a:spLocks noChangeArrowheads="1"/>
          </p:cNvSpPr>
          <p:nvPr/>
        </p:nvSpPr>
        <p:spPr bwMode="auto">
          <a:xfrm>
            <a:off x="6403452" y="2179638"/>
            <a:ext cx="4670865" cy="954107"/>
          </a:xfrm>
          <a:prstGeom prst="rect">
            <a:avLst/>
          </a:prstGeom>
          <a:solidFill>
            <a:srgbClr val="00B050">
              <a:alpha val="92000"/>
            </a:srgbClr>
          </a:solid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800" dirty="0" err="1">
                <a:solidFill>
                  <a:schemeClr val="bg1"/>
                </a:solidFill>
                <a:latin typeface="Times New Roman" panose="02020603050405020304" pitchFamily="18" charset="0"/>
                <a:cs typeface="Times New Roman" panose="02020603050405020304" pitchFamily="18" charset="0"/>
              </a:rPr>
              <a:t>Những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cảm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xúc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tập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thể</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hai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cây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phong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thảo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nguyên</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28682" name="Text Box 10"/>
          <p:cNvSpPr txBox="1">
            <a:spLocks noChangeArrowheads="1"/>
          </p:cNvSpPr>
          <p:nvPr/>
        </p:nvSpPr>
        <p:spPr bwMode="auto">
          <a:xfrm>
            <a:off x="3819666" y="4033670"/>
            <a:ext cx="4330821" cy="523220"/>
          </a:xfrm>
          <a:prstGeom prst="rect">
            <a:avLst/>
          </a:prstGeom>
          <a:solidFill>
            <a:srgbClr val="FFC000">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a:latin typeface="Times New Roman" panose="02020603050405020304" pitchFamily="18" charset="0"/>
                <a:cs typeface="Times New Roman" panose="02020603050405020304" pitchFamily="18" charset="0"/>
              </a:rPr>
              <a:t>Hai </a:t>
            </a:r>
            <a:r>
              <a:rPr lang="en-US" altLang="en-US" sz="2800" b="1" dirty="0" err="1">
                <a:latin typeface="Times New Roman" panose="02020603050405020304" pitchFamily="18" charset="0"/>
                <a:cs typeface="Times New Roman" panose="02020603050405020304" pitchFamily="18" charset="0"/>
              </a:rPr>
              <a:t>mạch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ghép</a:t>
            </a:r>
            <a:endParaRPr lang="en-US" altLang="en-US" sz="2800" b="1" dirty="0">
              <a:latin typeface="Times New Roman" panose="02020603050405020304" pitchFamily="18" charset="0"/>
              <a:cs typeface="Times New Roman" panose="02020603050405020304" pitchFamily="18" charset="0"/>
            </a:endParaRPr>
          </a:p>
        </p:txBody>
      </p:sp>
      <p:sp>
        <p:nvSpPr>
          <p:cNvPr id="28684" name="Text Box 12"/>
          <p:cNvSpPr txBox="1">
            <a:spLocks noChangeArrowheads="1"/>
          </p:cNvSpPr>
          <p:nvPr/>
        </p:nvSpPr>
        <p:spPr bwMode="auto">
          <a:xfrm>
            <a:off x="6506900" y="5092317"/>
            <a:ext cx="4857509" cy="1384995"/>
          </a:xfrm>
          <a:prstGeom prst="rect">
            <a:avLst/>
          </a:prstGeom>
          <a:solidFill>
            <a:srgbClr val="00B050">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dirty="0">
                <a:solidFill>
                  <a:schemeClr val="bg1"/>
                </a:solidFill>
                <a:latin typeface="Times New Roman" panose="02020603050405020304" pitchFamily="18" charset="0"/>
                <a:cs typeface="Times New Roman" panose="02020603050405020304" pitchFamily="18" charset="0"/>
              </a:rPr>
              <a:t>Cho </a:t>
            </a:r>
            <a:r>
              <a:rPr lang="en-US" altLang="en-US" sz="2800" dirty="0" err="1">
                <a:solidFill>
                  <a:schemeClr val="bg1"/>
                </a:solidFill>
                <a:latin typeface="Times New Roman" panose="02020603050405020304" pitchFamily="18" charset="0"/>
                <a:cs typeface="Times New Roman" panose="02020603050405020304" pitchFamily="18" charset="0"/>
              </a:rPr>
              <a:t>thấy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yêu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thiên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quê</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sâu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rộng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lớn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cả</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một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hệ</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28685" name="Line 13"/>
          <p:cNvSpPr>
            <a:spLocks noChangeShapeType="1"/>
          </p:cNvSpPr>
          <p:nvPr/>
        </p:nvSpPr>
        <p:spPr bwMode="auto">
          <a:xfrm flipH="1">
            <a:off x="3136738" y="662781"/>
            <a:ext cx="2445153" cy="373857"/>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86" name="Line 14"/>
          <p:cNvSpPr>
            <a:spLocks noChangeShapeType="1"/>
          </p:cNvSpPr>
          <p:nvPr/>
        </p:nvSpPr>
        <p:spPr bwMode="auto">
          <a:xfrm>
            <a:off x="6249278" y="674988"/>
            <a:ext cx="2489606" cy="361650"/>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87" name="Line 15"/>
          <p:cNvSpPr>
            <a:spLocks noChangeShapeType="1"/>
          </p:cNvSpPr>
          <p:nvPr/>
        </p:nvSpPr>
        <p:spPr bwMode="auto">
          <a:xfrm>
            <a:off x="3172427" y="1646238"/>
            <a:ext cx="0" cy="533400"/>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88" name="Line 16"/>
          <p:cNvSpPr>
            <a:spLocks noChangeShapeType="1"/>
          </p:cNvSpPr>
          <p:nvPr/>
        </p:nvSpPr>
        <p:spPr bwMode="auto">
          <a:xfrm>
            <a:off x="8738885" y="1676400"/>
            <a:ext cx="0" cy="533400"/>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89" name="Line 17"/>
          <p:cNvSpPr>
            <a:spLocks noChangeShapeType="1"/>
          </p:cNvSpPr>
          <p:nvPr/>
        </p:nvSpPr>
        <p:spPr bwMode="auto">
          <a:xfrm flipH="1">
            <a:off x="6249278" y="3173871"/>
            <a:ext cx="2489606" cy="830263"/>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90" name="Line 18"/>
          <p:cNvSpPr>
            <a:spLocks noChangeShapeType="1"/>
          </p:cNvSpPr>
          <p:nvPr/>
        </p:nvSpPr>
        <p:spPr bwMode="auto">
          <a:xfrm>
            <a:off x="3136738" y="3193257"/>
            <a:ext cx="2564269" cy="810877"/>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92" name="Line 20"/>
          <p:cNvSpPr>
            <a:spLocks noChangeShapeType="1"/>
          </p:cNvSpPr>
          <p:nvPr/>
        </p:nvSpPr>
        <p:spPr bwMode="auto">
          <a:xfrm>
            <a:off x="6154838" y="4569097"/>
            <a:ext cx="2780817" cy="523220"/>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
        <p:nvSpPr>
          <p:cNvPr id="28698" name="Text Box 26"/>
          <p:cNvSpPr txBox="1">
            <a:spLocks noChangeArrowheads="1"/>
          </p:cNvSpPr>
          <p:nvPr/>
        </p:nvSpPr>
        <p:spPr bwMode="auto">
          <a:xfrm>
            <a:off x="1090431" y="5161747"/>
            <a:ext cx="4775521" cy="1384995"/>
          </a:xfrm>
          <a:prstGeom prst="rect">
            <a:avLst/>
          </a:prstGeom>
          <a:solidFill>
            <a:schemeClr val="accent2">
              <a:lumMod val="40000"/>
              <a:lumOff val="60000"/>
              <a:alpha val="9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ts val="0"/>
              </a:spcBef>
              <a:spcAft>
                <a:spcPct val="0"/>
              </a:spcAft>
              <a:buNone/>
            </a:pPr>
            <a:r>
              <a:rPr lang="en-US" altLang="en-US" sz="2800" dirty="0" err="1">
                <a:latin typeface="Times New Roman" panose="02020603050405020304" pitchFamily="18" charset="0"/>
                <a:cs typeface="Times New Roman" panose="02020603050405020304" pitchFamily="18" charset="0"/>
              </a:rPr>
              <a:t>Mở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riêng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chung</a:t>
            </a:r>
            <a:endParaRPr lang="en-US" altLang="en-US" sz="2800" dirty="0">
              <a:latin typeface="Times New Roman" panose="02020603050405020304" pitchFamily="18" charset="0"/>
              <a:cs typeface="Times New Roman" panose="02020603050405020304" pitchFamily="18" charset="0"/>
            </a:endParaRPr>
          </a:p>
          <a:p>
            <a:pPr algn="ctr" fontAlgn="base">
              <a:spcBef>
                <a:spcPts val="0"/>
              </a:spcBef>
              <a:spcAft>
                <a:spcPct val="0"/>
              </a:spcAft>
              <a:buNone/>
            </a:pPr>
            <a:r>
              <a:rPr lang="en-US" altLang="en-US" sz="2800" dirty="0">
                <a:latin typeface="Times New Roman" panose="02020603050405020304" pitchFamily="18" charset="0"/>
                <a:cs typeface="Times New Roman" panose="02020603050405020304" pitchFamily="18" charset="0"/>
              </a:rPr>
              <a:t>…</a:t>
            </a:r>
          </a:p>
        </p:txBody>
      </p:sp>
      <p:sp>
        <p:nvSpPr>
          <p:cNvPr id="28699" name="Line 27"/>
          <p:cNvSpPr>
            <a:spLocks noChangeShapeType="1"/>
          </p:cNvSpPr>
          <p:nvPr/>
        </p:nvSpPr>
        <p:spPr bwMode="auto">
          <a:xfrm flipH="1">
            <a:off x="3136738" y="4556890"/>
            <a:ext cx="2729214" cy="604857"/>
          </a:xfrm>
          <a:prstGeom prst="line">
            <a:avLst/>
          </a:prstGeom>
          <a:ln>
            <a:tailEnd type="triangl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pPr eaLnBrk="0" fontAlgn="base" hangingPunct="0">
              <a:spcBef>
                <a:spcPct val="0"/>
              </a:spcBef>
              <a:spcAft>
                <a:spcPct val="0"/>
              </a:spcAft>
            </a:pP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85"/>
                                        </p:tgtEl>
                                        <p:attrNameLst>
                                          <p:attrName>style.visibility</p:attrName>
                                        </p:attrNameLst>
                                      </p:cBhvr>
                                      <p:to>
                                        <p:strVal val="visible"/>
                                      </p:to>
                                    </p:set>
                                    <p:animEffect transition="in" filter="blinds(horizontal)">
                                      <p:cBhvr>
                                        <p:cTn id="12" dur="500"/>
                                        <p:tgtEl>
                                          <p:spTgt spid="28685"/>
                                        </p:tgtEl>
                                      </p:cBhvr>
                                    </p:animEffect>
                                  </p:childTnLst>
                                </p:cTn>
                              </p:par>
                              <p:par>
                                <p:cTn id="13" presetID="3" presetClass="entr" presetSubtype="10" fill="hold" nodeType="withEffect">
                                  <p:stCondLst>
                                    <p:cond delay="0"/>
                                  </p:stCondLst>
                                  <p:childTnLst>
                                    <p:set>
                                      <p:cBhvr>
                                        <p:cTn id="14" dur="1" fill="hold">
                                          <p:stCondLst>
                                            <p:cond delay="0"/>
                                          </p:stCondLst>
                                        </p:cTn>
                                        <p:tgtEl>
                                          <p:spTgt spid="28686"/>
                                        </p:tgtEl>
                                        <p:attrNameLst>
                                          <p:attrName>style.visibility</p:attrName>
                                        </p:attrNameLst>
                                      </p:cBhvr>
                                      <p:to>
                                        <p:strVal val="visible"/>
                                      </p:to>
                                    </p:set>
                                    <p:animEffect transition="in" filter="blinds(horizontal)">
                                      <p:cBhvr>
                                        <p:cTn id="15" dur="500"/>
                                        <p:tgtEl>
                                          <p:spTgt spid="2868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8678"/>
                                        </p:tgtEl>
                                        <p:attrNameLst>
                                          <p:attrName>style.visibility</p:attrName>
                                        </p:attrNameLst>
                                      </p:cBhvr>
                                      <p:to>
                                        <p:strVal val="visible"/>
                                      </p:to>
                                    </p:set>
                                    <p:animEffect transition="in" filter="blinds(horizontal)">
                                      <p:cBhvr>
                                        <p:cTn id="18" dur="500"/>
                                        <p:tgtEl>
                                          <p:spTgt spid="2867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8679"/>
                                        </p:tgtEl>
                                        <p:attrNameLst>
                                          <p:attrName>style.visibility</p:attrName>
                                        </p:attrNameLst>
                                      </p:cBhvr>
                                      <p:to>
                                        <p:strVal val="visible"/>
                                      </p:to>
                                    </p:set>
                                    <p:animEffect transition="in" filter="blinds(horizontal)">
                                      <p:cBhvr>
                                        <p:cTn id="21" dur="500"/>
                                        <p:tgtEl>
                                          <p:spTgt spid="2867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8687"/>
                                        </p:tgtEl>
                                        <p:attrNameLst>
                                          <p:attrName>style.visibility</p:attrName>
                                        </p:attrNameLst>
                                      </p:cBhvr>
                                      <p:to>
                                        <p:strVal val="visible"/>
                                      </p:to>
                                    </p:set>
                                    <p:animEffect transition="in" filter="blinds(horizontal)">
                                      <p:cBhvr>
                                        <p:cTn id="26" dur="500"/>
                                        <p:tgtEl>
                                          <p:spTgt spid="2868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8680"/>
                                        </p:tgtEl>
                                        <p:attrNameLst>
                                          <p:attrName>style.visibility</p:attrName>
                                        </p:attrNameLst>
                                      </p:cBhvr>
                                      <p:to>
                                        <p:strVal val="visible"/>
                                      </p:to>
                                    </p:set>
                                    <p:animEffect transition="in" filter="blinds(horizontal)">
                                      <p:cBhvr>
                                        <p:cTn id="29" dur="500"/>
                                        <p:tgtEl>
                                          <p:spTgt spid="2868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8688"/>
                                        </p:tgtEl>
                                        <p:attrNameLst>
                                          <p:attrName>style.visibility</p:attrName>
                                        </p:attrNameLst>
                                      </p:cBhvr>
                                      <p:to>
                                        <p:strVal val="visible"/>
                                      </p:to>
                                    </p:set>
                                    <p:animEffect transition="in" filter="blinds(horizontal)">
                                      <p:cBhvr>
                                        <p:cTn id="34" dur="500"/>
                                        <p:tgtEl>
                                          <p:spTgt spid="2868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8681"/>
                                        </p:tgtEl>
                                        <p:attrNameLst>
                                          <p:attrName>style.visibility</p:attrName>
                                        </p:attrNameLst>
                                      </p:cBhvr>
                                      <p:to>
                                        <p:strVal val="visible"/>
                                      </p:to>
                                    </p:set>
                                    <p:animEffect transition="in" filter="blinds(horizontal)">
                                      <p:cBhvr>
                                        <p:cTn id="37" dur="500"/>
                                        <p:tgtEl>
                                          <p:spTgt spid="2868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8689"/>
                                        </p:tgtEl>
                                        <p:attrNameLst>
                                          <p:attrName>style.visibility</p:attrName>
                                        </p:attrNameLst>
                                      </p:cBhvr>
                                      <p:to>
                                        <p:strVal val="visible"/>
                                      </p:to>
                                    </p:set>
                                    <p:animEffect transition="in" filter="blinds(horizontal)">
                                      <p:cBhvr>
                                        <p:cTn id="42" dur="500"/>
                                        <p:tgtEl>
                                          <p:spTgt spid="28689"/>
                                        </p:tgtEl>
                                      </p:cBhvr>
                                    </p:animEffect>
                                  </p:childTnLst>
                                </p:cTn>
                              </p:par>
                              <p:par>
                                <p:cTn id="43" presetID="3" presetClass="entr" presetSubtype="10" fill="hold" nodeType="withEffect">
                                  <p:stCondLst>
                                    <p:cond delay="0"/>
                                  </p:stCondLst>
                                  <p:childTnLst>
                                    <p:set>
                                      <p:cBhvr>
                                        <p:cTn id="44" dur="1" fill="hold">
                                          <p:stCondLst>
                                            <p:cond delay="0"/>
                                          </p:stCondLst>
                                        </p:cTn>
                                        <p:tgtEl>
                                          <p:spTgt spid="28690"/>
                                        </p:tgtEl>
                                        <p:attrNameLst>
                                          <p:attrName>style.visibility</p:attrName>
                                        </p:attrNameLst>
                                      </p:cBhvr>
                                      <p:to>
                                        <p:strVal val="visible"/>
                                      </p:to>
                                    </p:set>
                                    <p:animEffect transition="in" filter="blinds(horizontal)">
                                      <p:cBhvr>
                                        <p:cTn id="45" dur="500"/>
                                        <p:tgtEl>
                                          <p:spTgt spid="2869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8682"/>
                                        </p:tgtEl>
                                        <p:attrNameLst>
                                          <p:attrName>style.visibility</p:attrName>
                                        </p:attrNameLst>
                                      </p:cBhvr>
                                      <p:to>
                                        <p:strVal val="visible"/>
                                      </p:to>
                                    </p:set>
                                    <p:animEffect transition="in" filter="blinds(horizontal)">
                                      <p:cBhvr>
                                        <p:cTn id="50" dur="500"/>
                                        <p:tgtEl>
                                          <p:spTgt spid="2868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8699"/>
                                        </p:tgtEl>
                                        <p:attrNameLst>
                                          <p:attrName>style.visibility</p:attrName>
                                        </p:attrNameLst>
                                      </p:cBhvr>
                                      <p:to>
                                        <p:strVal val="visible"/>
                                      </p:to>
                                    </p:set>
                                    <p:animEffect transition="in" filter="blinds(horizontal)">
                                      <p:cBhvr>
                                        <p:cTn id="55" dur="500"/>
                                        <p:tgtEl>
                                          <p:spTgt spid="28699"/>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8698"/>
                                        </p:tgtEl>
                                        <p:attrNameLst>
                                          <p:attrName>style.visibility</p:attrName>
                                        </p:attrNameLst>
                                      </p:cBhvr>
                                      <p:to>
                                        <p:strVal val="visible"/>
                                      </p:to>
                                    </p:set>
                                    <p:animEffect transition="in" filter="blinds(horizontal)">
                                      <p:cBhvr>
                                        <p:cTn id="60" dur="500"/>
                                        <p:tgtEl>
                                          <p:spTgt spid="2869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28692"/>
                                        </p:tgtEl>
                                        <p:attrNameLst>
                                          <p:attrName>style.visibility</p:attrName>
                                        </p:attrNameLst>
                                      </p:cBhvr>
                                      <p:to>
                                        <p:strVal val="visible"/>
                                      </p:to>
                                    </p:set>
                                    <p:animEffect transition="in" filter="blinds(horizontal)">
                                      <p:cBhvr>
                                        <p:cTn id="65" dur="500"/>
                                        <p:tgtEl>
                                          <p:spTgt spid="28692"/>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8684"/>
                                        </p:tgtEl>
                                        <p:attrNameLst>
                                          <p:attrName>style.visibility</p:attrName>
                                        </p:attrNameLst>
                                      </p:cBhvr>
                                      <p:to>
                                        <p:strVal val="visible"/>
                                      </p:to>
                                    </p:set>
                                    <p:animEffect transition="in" filter="blinds(horizontal)">
                                      <p:cBhvr>
                                        <p:cTn id="70" dur="5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8" grpId="0" animBg="1"/>
      <p:bldP spid="28679" grpId="0" animBg="1"/>
      <p:bldP spid="28680" grpId="0" animBg="1"/>
      <p:bldP spid="28681" grpId="0" animBg="1"/>
      <p:bldP spid="28682" grpId="0" animBg="1"/>
      <p:bldP spid="28684" grpId="0" animBg="1"/>
      <p:bldP spid="286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75360" y="0"/>
            <a:ext cx="7071360" cy="6858000"/>
            <a:chOff x="-975360" y="0"/>
            <a:chExt cx="8199120" cy="6858000"/>
          </a:xfrm>
          <a:blipFill>
            <a:blip r:embed="rId2"/>
            <a:stretch>
              <a:fillRect/>
            </a:stretch>
          </a:blipFill>
        </p:grpSpPr>
        <p:sp>
          <p:nvSpPr>
            <p:cNvPr id="4" name="Parallelogram 3"/>
            <p:cNvSpPr/>
            <p:nvPr/>
          </p:nvSpPr>
          <p:spPr>
            <a:xfrm>
              <a:off x="-97536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96012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a:off x="289560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483108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3"/>
          <a:stretch>
            <a:fillRect/>
          </a:stretch>
        </p:blipFill>
        <p:spPr>
          <a:xfrm rot="247823">
            <a:off x="5946854" y="-336023"/>
            <a:ext cx="6031786" cy="2277645"/>
          </a:xfrm>
          <a:prstGeom prst="rect">
            <a:avLst/>
          </a:prstGeom>
        </p:spPr>
      </p:pic>
      <p:sp>
        <p:nvSpPr>
          <p:cNvPr id="11" name="Rectangle 10"/>
          <p:cNvSpPr>
            <a:spLocks noChangeArrowheads="1"/>
          </p:cNvSpPr>
          <p:nvPr/>
        </p:nvSpPr>
        <p:spPr bwMode="auto">
          <a:xfrm>
            <a:off x="4672704" y="1605598"/>
            <a:ext cx="7305936" cy="2041205"/>
          </a:xfrm>
          <a:prstGeom prst="rect">
            <a:avLst/>
          </a:prstGeom>
          <a:solidFill>
            <a:schemeClr val="bg1">
              <a:alpha val="73000"/>
            </a:schemeClr>
          </a:solidFill>
          <a:ln>
            <a:noFill/>
          </a:ln>
        </p:spPr>
        <p:txBody>
          <a:bodyPr lIns="91427" tIns="45714" rIns="91427" bIns="45714"/>
          <a:lstStyle>
            <a:lvl1pPr marL="342900" indent="-34290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342900" marR="0" lvl="0" indent="-342900" algn="just" defTabSz="914400" eaLnBrk="1" fontAlgn="base" latinLnBrk="0" hangingPunct="1">
              <a:lnSpc>
                <a:spcPct val="100000"/>
              </a:lnSpc>
              <a:spcBef>
                <a:spcPct val="20000"/>
              </a:spcBef>
              <a:spcAft>
                <a:spcPct val="0"/>
              </a:spcAft>
              <a:buClr>
                <a:srgbClr val="CCCCFF"/>
              </a:buClr>
              <a:buSzTx/>
              <a:buFont typeface="Wingdings" panose="05000000000000000000" pitchFamily="2" charset="2"/>
              <a:buNone/>
              <a:defRPr/>
            </a:pP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a:t>
            </a:r>
            <a:r>
              <a:rPr kumimoji="0" lang="en-US" alt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eaLnBrk="1" fontAlgn="base" latinLnBrk="0" hangingPunct="1">
              <a:lnSpc>
                <a:spcPct val="100000"/>
              </a:lnSpc>
              <a:spcBef>
                <a:spcPct val="20000"/>
              </a:spcBef>
              <a:spcAft>
                <a:spcPct val="0"/>
              </a:spcAft>
              <a:buClr>
                <a:srgbClr val="CCCCFF"/>
              </a:buClr>
              <a:buSzTx/>
              <a:buFont typeface="Wingdings" panose="05000000000000000000" pitchFamily="2" charset="2"/>
              <a:buNone/>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ầu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ến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a:t>
            </a:r>
            <a:r>
              <a:rPr kumimoji="0" lang="vi-VN"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ươ</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ng</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xanh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=&gt;</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Hai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phong</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cảm</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nhận</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Ng</a:t>
            </a:r>
            <a:r>
              <a:rPr kumimoji="0" lang="vi-VN"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ư</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ời</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hoạ</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sĩ</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12" name="Rectangle 11"/>
          <p:cNvSpPr>
            <a:spLocks noChangeArrowheads="1"/>
          </p:cNvSpPr>
          <p:nvPr/>
        </p:nvSpPr>
        <p:spPr bwMode="auto">
          <a:xfrm>
            <a:off x="4671741" y="3917423"/>
            <a:ext cx="7305936" cy="1626187"/>
          </a:xfrm>
          <a:prstGeom prst="rect">
            <a:avLst/>
          </a:prstGeom>
          <a:solidFill>
            <a:schemeClr val="bg1">
              <a:alpha val="57000"/>
            </a:schemeClr>
          </a:solidFill>
          <a:ln>
            <a:noFill/>
          </a:ln>
        </p:spPr>
        <p:txBody>
          <a:bodyPr lIns="91427" tIns="45714" rIns="91427" bIns="45714"/>
          <a:lstStyle>
            <a:lvl1pPr marL="342900" indent="-34290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342900" marR="0" lvl="0" indent="-342900" algn="just" defTabSz="914400" eaLnBrk="1" fontAlgn="base" latinLnBrk="0" hangingPunct="1">
              <a:lnSpc>
                <a:spcPct val="100000"/>
              </a:lnSpc>
              <a:spcBef>
                <a:spcPct val="20000"/>
              </a:spcBef>
              <a:spcAft>
                <a:spcPct val="0"/>
              </a:spcAft>
              <a:buClr>
                <a:srgbClr val="CCCCFF"/>
              </a:buClr>
              <a:buSzTx/>
              <a:buFont typeface="Wingdings" panose="05000000000000000000" pitchFamily="2" charset="2"/>
              <a:buNone/>
              <a:defRPr/>
            </a:pP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a:t>
            </a:r>
            <a:r>
              <a:rPr kumimoji="0" lang="en-US" alt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eaLnBrk="1" fontAlgn="base" latinLnBrk="0" hangingPunct="1">
              <a:lnSpc>
                <a:spcPct val="100000"/>
              </a:lnSpc>
              <a:spcBef>
                <a:spcPct val="20000"/>
              </a:spcBef>
              <a:spcAft>
                <a:spcPct val="0"/>
              </a:spcAft>
              <a:buClr>
                <a:srgbClr val="CCCCFF"/>
              </a:buClr>
              <a:buSzTx/>
              <a:buFont typeface="Wingdings" panose="05000000000000000000" pitchFamily="2" charset="2"/>
              <a:buNone/>
              <a:defRPr/>
            </a:pPr>
            <a:r>
              <a:rPr lang="en-US" altLang="en-US" sz="2800" kern="0" dirty="0">
                <a:solidFill>
                  <a:srgbClr val="000000"/>
                </a:solidFill>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Kí</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ức</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tuổi</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t>
            </a:r>
            <a:r>
              <a:rPr kumimoji="0" lang="vi-VN"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ơ</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phong</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Suy</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ngẫm</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ng</a:t>
            </a:r>
            <a:r>
              <a:rPr kumimoji="0" lang="vi-VN"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ư</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ời</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trồng</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phong</a:t>
            </a: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ox(i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linds(horizont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1115"/>
            <a:ext cx="12192000" cy="6920230"/>
            <a:chOff x="137160" y="-1631950"/>
            <a:chExt cx="12192000" cy="6920230"/>
          </a:xfrm>
        </p:grpSpPr>
        <p:pic>
          <p:nvPicPr>
            <p:cNvPr id="12290" name="Picture 2" descr="Đề 8: Phân tích đoạn trích Hai cây phong (trích trong tác phẩm Người thầy  đầu tiên của Ai-ma-tốp) – Văn mẫu lớp 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1631950"/>
              <a:ext cx="12192000" cy="69202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04960" y="4541520"/>
              <a:ext cx="2849880" cy="6248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20650" y="3312795"/>
            <a:ext cx="12192000" cy="2668270"/>
          </a:xfrm>
          <a:prstGeom prst="rect">
            <a:avLst/>
          </a:prstGeom>
          <a:solidFill>
            <a:schemeClr val="bg1">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II. </a:t>
            </a:r>
            <a:r>
              <a:rPr lang="en-US" sz="6000" b="1" dirty="0">
                <a:solidFill>
                  <a:srgbClr val="002060"/>
                </a:solidFill>
                <a:latin typeface="Times New Roman" panose="02020603050405020304" pitchFamily="18" charset="0"/>
                <a:cs typeface="Times New Roman" panose="02020603050405020304" pitchFamily="18" charset="0"/>
              </a:rPr>
              <a:t>ĐỌC – HIỂU VĂN BẢN</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Nội dung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5360" y="0"/>
            <a:ext cx="5438140" cy="6858000"/>
            <a:chOff x="-975360" y="0"/>
            <a:chExt cx="8199120" cy="6858000"/>
          </a:xfrm>
          <a:blipFill>
            <a:blip r:embed="rId2"/>
            <a:stretch>
              <a:fillRect/>
            </a:stretch>
          </a:blipFill>
        </p:grpSpPr>
        <p:sp>
          <p:nvSpPr>
            <p:cNvPr id="7" name="Parallelogram 6"/>
            <p:cNvSpPr/>
            <p:nvPr/>
          </p:nvSpPr>
          <p:spPr>
            <a:xfrm>
              <a:off x="-97536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96012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289560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a:off x="483108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Box 5"/>
          <p:cNvSpPr txBox="1">
            <a:spLocks noChangeArrowheads="1"/>
          </p:cNvSpPr>
          <p:nvPr/>
        </p:nvSpPr>
        <p:spPr bwMode="auto">
          <a:xfrm>
            <a:off x="4071621" y="519113"/>
            <a:ext cx="8207224" cy="1322070"/>
          </a:xfrm>
          <a:prstGeom prst="rect">
            <a:avLst/>
          </a:prstGeom>
          <a:solidFill>
            <a:schemeClr val="bg1">
              <a:alpha val="89000"/>
            </a:scheme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vi-VN" altLang="en-US" sz="4000" b="1">
                <a:solidFill>
                  <a:srgbClr val="FF0000"/>
                </a:solidFill>
                <a:sym typeface="+mn-ea"/>
              </a:rPr>
              <a:t>1. </a:t>
            </a:r>
            <a:r>
              <a:rPr lang="en-US" sz="4000" b="1">
                <a:solidFill>
                  <a:srgbClr val="FF0000"/>
                </a:solidFill>
                <a:sym typeface="+mn-ea"/>
              </a:rPr>
              <a:t>Đoạn trích là bài ca về tình yêu quê hương xứ sở</a:t>
            </a:r>
            <a:r>
              <a:rPr lang="vi-VN" altLang="en-US" sz="4000" b="1">
                <a:solidFill>
                  <a:srgbClr val="FF0000"/>
                </a:solidFill>
                <a:sym typeface="+mn-ea"/>
              </a:rPr>
              <a:t>: </a:t>
            </a:r>
            <a:endParaRPr lang="vi-VN" altLang="en-US" sz="4000" b="1" dirty="0">
              <a:solidFill>
                <a:srgbClr val="FF0000"/>
              </a:solidFill>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48919" y="73462"/>
            <a:ext cx="5322241" cy="583565"/>
          </a:xfrm>
          <a:prstGeom prst="rect">
            <a:avLst/>
          </a:prstGeom>
          <a:solidFill>
            <a:srgbClr val="C00000">
              <a:alpha val="60000"/>
            </a:srgb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Giới</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thiệu</a:t>
            </a:r>
            <a:r>
              <a:rPr lang="en-US" altLang="en-US" b="1" dirty="0">
                <a:solidFill>
                  <a:schemeClr val="bg1"/>
                </a:solidFill>
                <a:latin typeface="Times New Roman" panose="02020603050405020304" pitchFamily="18" charset="0"/>
              </a:rPr>
              <a:t> </a:t>
            </a:r>
            <a:r>
              <a:rPr lang="en-US" altLang="en-US" b="1" dirty="0" err="1">
                <a:solidFill>
                  <a:schemeClr val="bg1"/>
                </a:solidFill>
                <a:latin typeface="Times New Roman" panose="02020603050405020304" pitchFamily="18" charset="0"/>
              </a:rPr>
              <a:t>làng</a:t>
            </a:r>
            <a:r>
              <a:rPr lang="en-US" altLang="en-US" b="1" dirty="0">
                <a:solidFill>
                  <a:schemeClr val="bg1"/>
                </a:solidFill>
                <a:latin typeface="Times New Roman" panose="02020603050405020304" pitchFamily="18" charset="0"/>
              </a:rPr>
              <a:t> Ku-</a:t>
            </a:r>
            <a:r>
              <a:rPr lang="en-US" altLang="en-US" b="1" dirty="0" err="1">
                <a:solidFill>
                  <a:schemeClr val="bg1"/>
                </a:solidFill>
                <a:latin typeface="Times New Roman" panose="02020603050405020304" pitchFamily="18" charset="0"/>
              </a:rPr>
              <a:t>ku</a:t>
            </a:r>
            <a:r>
              <a:rPr lang="en-US" altLang="en-US" b="1" dirty="0">
                <a:solidFill>
                  <a:schemeClr val="bg1"/>
                </a:solidFill>
                <a:latin typeface="Times New Roman" panose="02020603050405020304" pitchFamily="18" charset="0"/>
              </a:rPr>
              <a:t>-</a:t>
            </a:r>
            <a:r>
              <a:rPr lang="en-US" altLang="en-US" b="1" dirty="0" err="1">
                <a:solidFill>
                  <a:schemeClr val="bg1"/>
                </a:solidFill>
                <a:latin typeface="Times New Roman" panose="02020603050405020304" pitchFamily="18" charset="0"/>
              </a:rPr>
              <a:t>rêu</a:t>
            </a:r>
            <a:r>
              <a:rPr lang="en-US" altLang="en-US" b="1" dirty="0">
                <a:solidFill>
                  <a:schemeClr val="bg1"/>
                </a:solidFill>
                <a:latin typeface="Times New Roman" panose="02020603050405020304" pitchFamily="18" charset="0"/>
              </a:rPr>
              <a:t>.</a:t>
            </a:r>
          </a:p>
        </p:txBody>
      </p:sp>
      <p:sp>
        <p:nvSpPr>
          <p:cNvPr id="10" name="Line 9"/>
          <p:cNvSpPr>
            <a:spLocks noChangeShapeType="1"/>
          </p:cNvSpPr>
          <p:nvPr/>
        </p:nvSpPr>
        <p:spPr bwMode="auto">
          <a:xfrm>
            <a:off x="2596211" y="2072669"/>
            <a:ext cx="817564" cy="609251"/>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11" name="Text Box 15"/>
          <p:cNvSpPr txBox="1">
            <a:spLocks noChangeArrowheads="1"/>
          </p:cNvSpPr>
          <p:nvPr/>
        </p:nvSpPr>
        <p:spPr bwMode="auto">
          <a:xfrm>
            <a:off x="545159" y="4564439"/>
            <a:ext cx="11257440" cy="522288"/>
          </a:xfrm>
          <a:prstGeom prst="rect">
            <a:avLst/>
          </a:prstGeom>
          <a:solidFill>
            <a:schemeClr val="bg1">
              <a:alpha val="72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Một</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vùng</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quê</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có</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phong</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cảnh</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hùng</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vĩ</a:t>
            </a:r>
            <a:r>
              <a:rPr lang="en-US" altLang="en-US" sz="2800" b="1" dirty="0">
                <a:solidFill>
                  <a:srgbClr val="C00000"/>
                </a:solidFill>
                <a:latin typeface="Times New Roman" panose="02020603050405020304" pitchFamily="18" charset="0"/>
              </a:rPr>
              <a:t>, bao la </a:t>
            </a:r>
            <a:r>
              <a:rPr lang="en-US" altLang="en-US" sz="2800" b="1" dirty="0" err="1">
                <a:solidFill>
                  <a:srgbClr val="C00000"/>
                </a:solidFill>
                <a:latin typeface="Times New Roman" panose="02020603050405020304" pitchFamily="18" charset="0"/>
              </a:rPr>
              <a:t>và</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nên</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thơ</a:t>
            </a:r>
            <a:endParaRPr lang="en-US" altLang="en-US" sz="2800" b="1" dirty="0">
              <a:solidFill>
                <a:srgbClr val="C00000"/>
              </a:solidFill>
              <a:latin typeface="Times New Roman" panose="02020603050405020304" pitchFamily="18" charset="0"/>
            </a:endParaRPr>
          </a:p>
        </p:txBody>
      </p:sp>
      <p:sp>
        <p:nvSpPr>
          <p:cNvPr id="12" name="Text Box 16"/>
          <p:cNvSpPr txBox="1">
            <a:spLocks noChangeArrowheads="1"/>
          </p:cNvSpPr>
          <p:nvPr/>
        </p:nvSpPr>
        <p:spPr bwMode="auto">
          <a:xfrm>
            <a:off x="545159" y="4052222"/>
            <a:ext cx="11257439" cy="522288"/>
          </a:xfrm>
          <a:prstGeom prst="rect">
            <a:avLst/>
          </a:prstGeom>
          <a:solidFill>
            <a:schemeClr val="bg1">
              <a:alpha val="72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Nghệ</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thuật</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liệt</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kê</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từ</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ngữ</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hình</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ảnh</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chọn</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lọc</a:t>
            </a:r>
            <a:r>
              <a:rPr lang="en-US" altLang="en-US" sz="2800" b="1" dirty="0">
                <a:solidFill>
                  <a:srgbClr val="C00000"/>
                </a:solidFill>
                <a:latin typeface="Times New Roman" panose="02020603050405020304" pitchFamily="18" charset="0"/>
              </a:rPr>
              <a:t>.</a:t>
            </a:r>
          </a:p>
        </p:txBody>
      </p:sp>
      <p:sp>
        <p:nvSpPr>
          <p:cNvPr id="13" name="Text Box 17"/>
          <p:cNvSpPr txBox="1">
            <a:spLocks noChangeArrowheads="1"/>
          </p:cNvSpPr>
          <p:nvPr/>
        </p:nvSpPr>
        <p:spPr bwMode="auto">
          <a:xfrm>
            <a:off x="545159" y="5428241"/>
            <a:ext cx="11257439" cy="523220"/>
          </a:xfrm>
          <a:prstGeom prst="rect">
            <a:avLst/>
          </a:prstGeom>
          <a:solidFill>
            <a:schemeClr val="bg1">
              <a:alpha val="72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800" b="1" dirty="0">
                <a:solidFill>
                  <a:srgbClr val="000000"/>
                </a:solidFill>
                <a:latin typeface="Times New Roman" panose="02020603050405020304" pitchFamily="18" charset="0"/>
              </a:rPr>
              <a:t>=&gt; </a:t>
            </a:r>
            <a:r>
              <a:rPr lang="en-US" altLang="en-US" sz="2800" b="1" dirty="0" err="1">
                <a:solidFill>
                  <a:srgbClr val="000000"/>
                </a:solidFill>
                <a:latin typeface="Times New Roman" panose="02020603050405020304" pitchFamily="18" charset="0"/>
              </a:rPr>
              <a:t>Tình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cảm</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yêu</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mến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tự</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hào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nhà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văn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về</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quê</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hương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mình</a:t>
            </a:r>
            <a:endParaRPr lang="en-US" altLang="en-US" sz="2800" b="1" dirty="0">
              <a:solidFill>
                <a:srgbClr val="000000"/>
              </a:solidFill>
              <a:latin typeface="Times New Roman" panose="02020603050405020304" pitchFamily="18" charset="0"/>
            </a:endParaRPr>
          </a:p>
        </p:txBody>
      </p:sp>
      <p:sp>
        <p:nvSpPr>
          <p:cNvPr id="14" name="Line 21"/>
          <p:cNvSpPr>
            <a:spLocks noChangeShapeType="1"/>
          </p:cNvSpPr>
          <p:nvPr/>
        </p:nvSpPr>
        <p:spPr bwMode="auto">
          <a:xfrm flipV="1">
            <a:off x="2596210" y="1532571"/>
            <a:ext cx="817565" cy="522288"/>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en-US" sz="1800"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15" name="Text Box 24"/>
          <p:cNvSpPr txBox="1">
            <a:spLocks noChangeArrowheads="1"/>
          </p:cNvSpPr>
          <p:nvPr/>
        </p:nvSpPr>
        <p:spPr bwMode="auto">
          <a:xfrm>
            <a:off x="545159" y="1599594"/>
            <a:ext cx="2051051" cy="954087"/>
          </a:xfrm>
          <a:prstGeom prst="rect">
            <a:avLst/>
          </a:prstGeom>
          <a:solidFill>
            <a:schemeClr val="bg1">
              <a:alpha val="82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dirty="0" err="1">
                <a:solidFill>
                  <a:srgbClr val="0070C0"/>
                </a:solidFill>
                <a:latin typeface="Times New Roman" panose="02020603050405020304" pitchFamily="18" charset="0"/>
                <a:cs typeface="Times New Roman" panose="02020603050405020304" pitchFamily="18" charset="0"/>
              </a:rPr>
              <a:t>Nằm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ven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chân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núi</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sp>
        <p:nvSpPr>
          <p:cNvPr id="16" name="Text Box 25"/>
          <p:cNvSpPr txBox="1">
            <a:spLocks noChangeArrowheads="1"/>
          </p:cNvSpPr>
          <p:nvPr/>
        </p:nvSpPr>
        <p:spPr bwMode="auto">
          <a:xfrm>
            <a:off x="3472511" y="1213484"/>
            <a:ext cx="8330089" cy="954087"/>
          </a:xfrm>
          <a:prstGeom prst="rect">
            <a:avLst/>
          </a:prstGeom>
          <a:solidFill>
            <a:schemeClr val="bg1">
              <a:alpha val="82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800" dirty="0" err="1">
                <a:solidFill>
                  <a:srgbClr val="0070C0"/>
                </a:solidFill>
                <a:latin typeface="Times New Roman" panose="02020603050405020304" pitchFamily="18" charset="0"/>
                <a:cs typeface="Times New Roman" panose="02020603050405020304" pitchFamily="18" charset="0"/>
              </a:rPr>
              <a:t>Trên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cao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nguyên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rộng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những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khe</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nước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ào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ào</a:t>
            </a:r>
            <a:r>
              <a:rPr lang="en-US" altLang="en-US" sz="2800" dirty="0">
                <a:solidFill>
                  <a:srgbClr val="0070C0"/>
                </a:solidFill>
                <a:latin typeface="Times New Roman" panose="02020603050405020304" pitchFamily="18" charset="0"/>
                <a:cs typeface="Times New Roman" panose="02020603050405020304" pitchFamily="18" charset="0"/>
              </a:rPr>
              <a:t> … </a:t>
            </a:r>
            <a:r>
              <a:rPr lang="en-US" altLang="en-US" sz="2800" dirty="0" err="1">
                <a:solidFill>
                  <a:srgbClr val="0070C0"/>
                </a:solidFill>
                <a:latin typeface="Times New Roman" panose="02020603050405020304" pitchFamily="18" charset="0"/>
                <a:cs typeface="Times New Roman" panose="02020603050405020304" pitchFamily="18" charset="0"/>
              </a:rPr>
              <a:t>đổ</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xuống</a:t>
            </a:r>
            <a:r>
              <a:rPr lang="en-US" altLang="en-US" sz="2800" dirty="0">
                <a:solidFill>
                  <a:srgbClr val="0070C0"/>
                </a:solidFill>
                <a:latin typeface="Times New Roman" panose="02020603050405020304" pitchFamily="18" charset="0"/>
                <a:cs typeface="Times New Roman" panose="02020603050405020304" pitchFamily="18" charset="0"/>
              </a:rPr>
              <a:t>.</a:t>
            </a:r>
          </a:p>
        </p:txBody>
      </p:sp>
      <p:sp>
        <p:nvSpPr>
          <p:cNvPr id="17" name="Text Box 26"/>
          <p:cNvSpPr txBox="1">
            <a:spLocks noChangeArrowheads="1"/>
          </p:cNvSpPr>
          <p:nvPr/>
        </p:nvSpPr>
        <p:spPr bwMode="auto">
          <a:xfrm>
            <a:off x="3472510" y="2364421"/>
            <a:ext cx="8330089" cy="1384995"/>
          </a:xfrm>
          <a:prstGeom prst="rect">
            <a:avLst/>
          </a:prstGeom>
          <a:solidFill>
            <a:schemeClr val="bg1">
              <a:alpha val="82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2800" dirty="0" err="1">
                <a:solidFill>
                  <a:srgbClr val="0070C0"/>
                </a:solidFill>
                <a:latin typeface="Times New Roman" panose="02020603050405020304" pitchFamily="18" charset="0"/>
                <a:cs typeface="Times New Roman" panose="02020603050405020304" pitchFamily="18" charset="0"/>
              </a:rPr>
              <a:t>Phía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dưới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thung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lũng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đất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cánh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thảo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nguyên</a:t>
            </a:r>
            <a:r>
              <a:rPr lang="en-US" altLang="en-US" sz="2800" dirty="0">
                <a:solidFill>
                  <a:srgbClr val="0070C0"/>
                </a:solidFill>
                <a:latin typeface="Times New Roman" panose="02020603050405020304" pitchFamily="18" charset="0"/>
                <a:cs typeface="Times New Roman" panose="02020603050405020304" pitchFamily="18" charset="0"/>
              </a:rPr>
              <a:t> Ca-</a:t>
            </a:r>
            <a:r>
              <a:rPr lang="en-US" altLang="en-US" sz="2800" dirty="0" err="1">
                <a:solidFill>
                  <a:srgbClr val="0070C0"/>
                </a:solidFill>
                <a:latin typeface="Times New Roman" panose="02020603050405020304" pitchFamily="18" charset="0"/>
                <a:cs typeface="Times New Roman" panose="02020603050405020304" pitchFamily="18" charset="0"/>
              </a:rPr>
              <a:t>dắc</a:t>
            </a:r>
            <a:r>
              <a:rPr lang="en-US" altLang="en-US" sz="2800" dirty="0">
                <a:solidFill>
                  <a:srgbClr val="0070C0"/>
                </a:solidFill>
                <a:latin typeface="Times New Roman" panose="02020603050405020304" pitchFamily="18" charset="0"/>
                <a:cs typeface="Times New Roman" panose="02020603050405020304" pitchFamily="18" charset="0"/>
              </a:rPr>
              <a:t>-</a:t>
            </a:r>
            <a:r>
              <a:rPr lang="en-US" altLang="en-US" sz="2800" dirty="0" err="1">
                <a:solidFill>
                  <a:srgbClr val="0070C0"/>
                </a:solidFill>
                <a:latin typeface="Times New Roman" panose="02020603050405020304" pitchFamily="18" charset="0"/>
                <a:cs typeface="Times New Roman" panose="02020603050405020304" pitchFamily="18" charset="0"/>
              </a:rPr>
              <a:t>xtan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mênh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mông</a:t>
            </a:r>
            <a:r>
              <a:rPr lang="en-US" altLang="en-US" sz="2800" dirty="0">
                <a:solidFill>
                  <a:srgbClr val="0070C0"/>
                </a:solidFill>
                <a:latin typeface="Times New Roman" panose="02020603050405020304" pitchFamily="18" charset="0"/>
                <a:cs typeface="Times New Roman" panose="02020603050405020304" pitchFamily="18" charset="0"/>
              </a:rPr>
              <a:t>..Con </a:t>
            </a:r>
            <a:r>
              <a:rPr lang="en-US" altLang="en-US" sz="2800" dirty="0" err="1">
                <a:solidFill>
                  <a:srgbClr val="0070C0"/>
                </a:solidFill>
                <a:latin typeface="Times New Roman" panose="02020603050405020304" pitchFamily="18" charset="0"/>
                <a:cs typeface="Times New Roman" panose="02020603050405020304" pitchFamily="18" charset="0"/>
              </a:rPr>
              <a:t>đường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sắt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làm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thành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dải</a:t>
            </a:r>
            <a:r>
              <a:rPr lang="en-US" altLang="en-US" sz="2800" dirty="0">
                <a:solidFill>
                  <a:srgbClr val="0070C0"/>
                </a:solidFill>
                <a:latin typeface="Times New Roman" panose="02020603050405020304" pitchFamily="18" charset="0"/>
                <a:cs typeface="Times New Roman" panose="02020603050405020304" pitchFamily="18" charset="0"/>
              </a:rPr>
              <a:t>…</a:t>
            </a:r>
            <a:r>
              <a:rPr lang="en-US" altLang="en-US" sz="2800" dirty="0" err="1">
                <a:solidFill>
                  <a:srgbClr val="0070C0"/>
                </a:solidFill>
                <a:latin typeface="Times New Roman" panose="02020603050405020304" pitchFamily="18" charset="0"/>
                <a:cs typeface="Times New Roman" panose="02020603050405020304" pitchFamily="18" charset="0"/>
              </a:rPr>
              <a:t>chân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trời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phía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tây</a:t>
            </a:r>
            <a:r>
              <a:rPr lang="en-US" altLang="en-US" sz="2800" dirty="0">
                <a:solidFill>
                  <a:srgbClr val="0070C0"/>
                </a:solidFill>
                <a:latin typeface="Times New Roman" panose="02020603050405020304" pitchFamily="18" charset="0"/>
                <a:cs typeface="Times New Roman" panose="02020603050405020304" pitchFamily="18" charset="0"/>
              </a:rPr>
              <a:t>.</a:t>
            </a:r>
          </a:p>
        </p:txBody>
      </p:sp>
      <p:sp>
        <p:nvSpPr>
          <p:cNvPr id="18" name="Text Box 5"/>
          <p:cNvSpPr txBox="1">
            <a:spLocks noChangeArrowheads="1"/>
          </p:cNvSpPr>
          <p:nvPr/>
        </p:nvSpPr>
        <p:spPr bwMode="auto">
          <a:xfrm>
            <a:off x="5547360" y="73462"/>
            <a:ext cx="293041" cy="584775"/>
          </a:xfrm>
          <a:prstGeom prst="rect">
            <a:avLst/>
          </a:prstGeom>
          <a:solidFill>
            <a:srgbClr val="C00000">
              <a:alpha val="60000"/>
            </a:srgb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US" altLang="en-US" b="1" dirty="0">
              <a:solidFill>
                <a:schemeClr val="bg1"/>
              </a:solidFill>
              <a:latin typeface="Times New Roman" panose="02020603050405020304" pitchFamily="18" charset="0"/>
            </a:endParaRPr>
          </a:p>
        </p:txBody>
      </p:sp>
      <p:sp>
        <p:nvSpPr>
          <p:cNvPr id="19" name="Text Box 5"/>
          <p:cNvSpPr txBox="1">
            <a:spLocks noChangeArrowheads="1"/>
          </p:cNvSpPr>
          <p:nvPr/>
        </p:nvSpPr>
        <p:spPr bwMode="auto">
          <a:xfrm>
            <a:off x="5916601" y="74444"/>
            <a:ext cx="293041" cy="584775"/>
          </a:xfrm>
          <a:prstGeom prst="rect">
            <a:avLst/>
          </a:prstGeom>
          <a:solidFill>
            <a:srgbClr val="C00000">
              <a:alpha val="60000"/>
            </a:srgb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US" altLang="en-US" b="1" dirty="0">
              <a:solidFill>
                <a:schemeClr val="bg1"/>
              </a:solidFill>
              <a:latin typeface="Times New Roman" panose="02020603050405020304" pitchFamily="18" charset="0"/>
            </a:endParaRPr>
          </a:p>
        </p:txBody>
      </p:sp>
      <p:sp>
        <p:nvSpPr>
          <p:cNvPr id="20" name="Text Box 5"/>
          <p:cNvSpPr txBox="1">
            <a:spLocks noChangeArrowheads="1"/>
          </p:cNvSpPr>
          <p:nvPr/>
        </p:nvSpPr>
        <p:spPr bwMode="auto">
          <a:xfrm>
            <a:off x="6285842" y="73462"/>
            <a:ext cx="293041" cy="584775"/>
          </a:xfrm>
          <a:prstGeom prst="rect">
            <a:avLst/>
          </a:prstGeom>
          <a:solidFill>
            <a:srgbClr val="C00000">
              <a:alpha val="60000"/>
            </a:srgb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US" altLang="en-US" b="1" dirty="0">
              <a:solidFill>
                <a:schemeClr val="bg1"/>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0890" y="0"/>
            <a:ext cx="5700395" cy="6858000"/>
            <a:chOff x="-975360" y="0"/>
            <a:chExt cx="8199120" cy="6858000"/>
          </a:xfrm>
          <a:blipFill>
            <a:blip r:embed="rId2"/>
            <a:stretch>
              <a:fillRect/>
            </a:stretch>
          </a:blipFill>
        </p:grpSpPr>
        <p:sp>
          <p:nvSpPr>
            <p:cNvPr id="3" name="Parallelogram 2"/>
            <p:cNvSpPr/>
            <p:nvPr/>
          </p:nvSpPr>
          <p:spPr>
            <a:xfrm>
              <a:off x="-97536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p:cNvSpPr/>
            <p:nvPr/>
          </p:nvSpPr>
          <p:spPr>
            <a:xfrm>
              <a:off x="96012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289560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a:off x="483108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Box 5"/>
          <p:cNvSpPr txBox="1">
            <a:spLocks noChangeArrowheads="1"/>
          </p:cNvSpPr>
          <p:nvPr/>
        </p:nvSpPr>
        <p:spPr bwMode="auto">
          <a:xfrm>
            <a:off x="5674492" y="358742"/>
            <a:ext cx="5759946" cy="583565"/>
          </a:xfrm>
          <a:prstGeom prst="rect">
            <a:avLst/>
          </a:prstGeom>
          <a:solidFill>
            <a:schemeClr val="bg1">
              <a:alpha val="89000"/>
            </a:scheme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Hình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ảnh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hai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cây</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phong</a:t>
            </a:r>
            <a:endParaRPr lang="en-US" altLang="en-US" b="1" dirty="0">
              <a:solidFill>
                <a:srgbClr val="FF0000"/>
              </a:solidFill>
              <a:latin typeface="Times New Roman" panose="02020603050405020304" pitchFamily="18" charset="0"/>
            </a:endParaRPr>
          </a:p>
        </p:txBody>
      </p:sp>
      <p:sp>
        <p:nvSpPr>
          <p:cNvPr id="8" name="Text Box 5"/>
          <p:cNvSpPr txBox="1">
            <a:spLocks noChangeArrowheads="1"/>
          </p:cNvSpPr>
          <p:nvPr/>
        </p:nvSpPr>
        <p:spPr bwMode="auto">
          <a:xfrm>
            <a:off x="5608891" y="1302259"/>
            <a:ext cx="6209930" cy="1753235"/>
          </a:xfrm>
          <a:prstGeom prst="rect">
            <a:avLst/>
          </a:prstGeom>
          <a:solidFill>
            <a:schemeClr val="bg1">
              <a:alpha val="40000"/>
            </a:schemeClr>
          </a:solidFill>
          <a:ln w="9525">
            <a:noFill/>
            <a:miter lim="800000"/>
          </a:ln>
        </p:spPr>
        <p:txBody>
          <a:bodyPr wrap="square">
            <a:spAutoFit/>
          </a:bodyPr>
          <a:lstStyle/>
          <a:p>
            <a:pPr marL="342900" indent="-342900">
              <a:spcBef>
                <a:spcPct val="50000"/>
              </a:spcBef>
              <a:buFontTx/>
              <a:buChar char="-"/>
              <a:defRPr/>
            </a:pPr>
            <a:r>
              <a:rPr lang="en-US" sz="2400" b="1" dirty="0" err="1">
                <a:solidFill>
                  <a:prstClr val="black"/>
                </a:solidFill>
                <a:latin typeface="Times New Roman" panose="02020603050405020304" pitchFamily="18" charset="0"/>
                <a:cs typeface="Arial" panose="020B0604020202020204" pitchFamily="34" charset="0"/>
              </a:rPr>
              <a:t>Vị</a:t>
            </a:r>
            <a:r>
              <a:rPr lang="en-US" sz="2400" b="1" dirty="0">
                <a:solidFill>
                  <a:prstClr val="black"/>
                </a:solidFill>
                <a:latin typeface="Times New Roman" panose="02020603050405020304" pitchFamily="18" charset="0"/>
                <a:cs typeface="Arial" panose="020B0604020202020204" pitchFamily="34" charset="0"/>
              </a:rPr>
              <a:t> </a:t>
            </a:r>
            <a:r>
              <a:rPr lang="en-US" sz="2400" b="1" dirty="0" err="1">
                <a:solidFill>
                  <a:prstClr val="black"/>
                </a:solidFill>
                <a:latin typeface="Times New Roman" panose="02020603050405020304" pitchFamily="18" charset="0"/>
                <a:cs typeface="Arial" panose="020B0604020202020204" pitchFamily="34" charset="0"/>
              </a:rPr>
              <a:t>trí</a:t>
            </a:r>
            <a:r>
              <a:rPr lang="en-US" sz="2400" b="1" dirty="0">
                <a:solidFill>
                  <a:prstClr val="black"/>
                </a:solidFill>
                <a:latin typeface="Times New Roman" panose="02020603050405020304" pitchFamily="18" charset="0"/>
                <a:cs typeface="Arial" panose="020B0604020202020204" pitchFamily="34" charset="0"/>
              </a:rPr>
              <a:t>: </a:t>
            </a:r>
          </a:p>
          <a:p>
            <a:pPr marL="342900" indent="-342900">
              <a:spcBef>
                <a:spcPct val="50000"/>
              </a:spcBef>
              <a:defRPr/>
            </a:pPr>
            <a:r>
              <a:rPr lang="en-US" sz="2400" dirty="0">
                <a:solidFill>
                  <a:prstClr val="black"/>
                </a:solidFill>
                <a:latin typeface="Times New Roman" panose="02020603050405020304" pitchFamily="18" charset="0"/>
                <a:cs typeface="Arial" panose="020B0604020202020204" pitchFamily="34" charset="0"/>
              </a:rPr>
              <a:t>   </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Phía</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trên</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làng</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giữa</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một</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ngọn</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đồi</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hai</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cây</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phong</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hiện</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ra</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hệt</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như</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ngọn</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hải</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đăng</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đặt</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trên</a:t>
            </a:r>
            <a:r>
              <a:rPr lang="en-US" sz="2400" i="1" dirty="0">
                <a:solidFill>
                  <a:prstClr val="black"/>
                </a:solidFill>
                <a:latin typeface="Times New Roman" panose="02020603050405020304" pitchFamily="18" charset="0"/>
                <a:cs typeface="Arial" panose="020B0604020202020204" pitchFamily="34" charset="0"/>
              </a:rPr>
              <a:t> </a:t>
            </a:r>
            <a:r>
              <a:rPr lang="en-US" sz="2400" i="1" dirty="0" err="1">
                <a:solidFill>
                  <a:prstClr val="black"/>
                </a:solidFill>
                <a:latin typeface="Times New Roman" panose="02020603050405020304" pitchFamily="18" charset="0"/>
                <a:cs typeface="Arial" panose="020B0604020202020204" pitchFamily="34" charset="0"/>
              </a:rPr>
              <a:t>núi</a:t>
            </a:r>
            <a:r>
              <a:rPr lang="en-US" sz="2400" i="1" dirty="0">
                <a:solidFill>
                  <a:prstClr val="black"/>
                </a:solidFill>
                <a:latin typeface="Times New Roman" panose="02020603050405020304" pitchFamily="18" charset="0"/>
                <a:cs typeface="Arial" panose="020B0604020202020204" pitchFamily="34" charset="0"/>
              </a:rPr>
              <a:t>.</a:t>
            </a:r>
          </a:p>
        </p:txBody>
      </p:sp>
      <p:sp>
        <p:nvSpPr>
          <p:cNvPr id="9" name="Text Box 8"/>
          <p:cNvSpPr txBox="1">
            <a:spLocks noChangeArrowheads="1"/>
          </p:cNvSpPr>
          <p:nvPr/>
        </p:nvSpPr>
        <p:spPr bwMode="auto">
          <a:xfrm>
            <a:off x="5674492" y="4231710"/>
            <a:ext cx="6455862" cy="1200329"/>
          </a:xfrm>
          <a:prstGeom prst="rect">
            <a:avLst/>
          </a:prstGeom>
          <a:solidFill>
            <a:schemeClr val="bg1">
              <a:alpha val="40000"/>
            </a:schemeClr>
          </a:solidFill>
          <a:ln w="9525">
            <a:noFill/>
            <a:miter lim="800000"/>
          </a:ln>
        </p:spPr>
        <p:txBody>
          <a:bodyPr wrap="square">
            <a:spAutoFit/>
          </a:bodyPr>
          <a:lstStyle/>
          <a:p>
            <a:pPr algn="just">
              <a:spcBef>
                <a:spcPct val="50000"/>
              </a:spcBef>
              <a:defRPr/>
            </a:pPr>
            <a:r>
              <a:rPr lang="en-US" sz="2400" dirty="0">
                <a:solidFill>
                  <a:srgbClr val="0000CC"/>
                </a:solidFill>
                <a:latin typeface="Times New Roman" panose="02020603050405020304" pitchFamily="18" charset="0"/>
                <a:cs typeface="Arial" panose="020B0604020202020204" pitchFamily="34" charset="0"/>
              </a:rPr>
              <a:t>=&gt; </a:t>
            </a:r>
            <a:r>
              <a:rPr lang="en-US" sz="2400" dirty="0" err="1">
                <a:solidFill>
                  <a:srgbClr val="0000CC"/>
                </a:solidFill>
                <a:latin typeface="Times New Roman" panose="02020603050405020304" pitchFamily="18" charset="0"/>
                <a:cs typeface="Arial" panose="020B0604020202020204" pitchFamily="34" charset="0"/>
              </a:rPr>
              <a:t>Nghệ</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thuật</a:t>
            </a:r>
            <a:r>
              <a:rPr lang="en-US" sz="2400" dirty="0">
                <a:solidFill>
                  <a:srgbClr val="0000CC"/>
                </a:solidFill>
                <a:latin typeface="Times New Roman" panose="02020603050405020304" pitchFamily="18" charset="0"/>
                <a:cs typeface="Arial" panose="020B0604020202020204" pitchFamily="34" charset="0"/>
              </a:rPr>
              <a:t> so </a:t>
            </a:r>
            <a:r>
              <a:rPr lang="en-US" sz="2400" dirty="0" err="1">
                <a:solidFill>
                  <a:srgbClr val="0000CC"/>
                </a:solidFill>
                <a:latin typeface="Times New Roman" panose="02020603050405020304" pitchFamily="18" charset="0"/>
                <a:cs typeface="Arial" panose="020B0604020202020204" pitchFamily="34" charset="0"/>
              </a:rPr>
              <a:t>sánh</a:t>
            </a:r>
            <a:r>
              <a:rPr lang="en-US" sz="2400" dirty="0">
                <a:solidFill>
                  <a:srgbClr val="0000CC"/>
                </a:solidFill>
                <a:latin typeface="Times New Roman" panose="02020603050405020304" pitchFamily="18" charset="0"/>
                <a:cs typeface="Arial" panose="020B0604020202020204" pitchFamily="34" charset="0"/>
              </a:rPr>
              <a:t>: Hai </a:t>
            </a:r>
            <a:r>
              <a:rPr lang="en-US" sz="2400" dirty="0" err="1">
                <a:solidFill>
                  <a:srgbClr val="0000CC"/>
                </a:solidFill>
                <a:latin typeface="Times New Roman" panose="02020603050405020304" pitchFamily="18" charset="0"/>
                <a:cs typeface="Arial" panose="020B0604020202020204" pitchFamily="34" charset="0"/>
              </a:rPr>
              <a:t>cây</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phong</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không</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thể</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thiếu</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trong</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đời</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sống</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tinh</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thần</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của</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người</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dân</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làng</a:t>
            </a:r>
            <a:r>
              <a:rPr lang="en-US" sz="2400" dirty="0">
                <a:solidFill>
                  <a:srgbClr val="0000CC"/>
                </a:solidFill>
                <a:latin typeface="Times New Roman" panose="02020603050405020304" pitchFamily="18" charset="0"/>
                <a:cs typeface="Arial" panose="020B0604020202020204" pitchFamily="34" charset="0"/>
              </a:rPr>
              <a:t> Ku-</a:t>
            </a:r>
            <a:r>
              <a:rPr lang="en-US" sz="2400" dirty="0" err="1">
                <a:solidFill>
                  <a:srgbClr val="0000CC"/>
                </a:solidFill>
                <a:latin typeface="Times New Roman" panose="02020603050405020304" pitchFamily="18" charset="0"/>
                <a:cs typeface="Arial" panose="020B0604020202020204" pitchFamily="34" charset="0"/>
              </a:rPr>
              <a:t>ku</a:t>
            </a:r>
            <a:r>
              <a:rPr lang="en-US" sz="2400" dirty="0">
                <a:solidFill>
                  <a:srgbClr val="0000CC"/>
                </a:solidFill>
                <a:latin typeface="Times New Roman" panose="02020603050405020304" pitchFamily="18" charset="0"/>
                <a:cs typeface="Arial" panose="020B0604020202020204" pitchFamily="34" charset="0"/>
              </a:rPr>
              <a:t> –</a:t>
            </a:r>
            <a:r>
              <a:rPr lang="en-US" sz="2400" dirty="0" err="1">
                <a:solidFill>
                  <a:srgbClr val="0000CC"/>
                </a:solidFill>
                <a:latin typeface="Times New Roman" panose="02020603050405020304" pitchFamily="18" charset="0"/>
                <a:cs typeface="Arial" panose="020B0604020202020204" pitchFamily="34" charset="0"/>
              </a:rPr>
              <a:t>rêu</a:t>
            </a:r>
            <a:r>
              <a:rPr lang="en-US" sz="2400" dirty="0">
                <a:solidFill>
                  <a:srgbClr val="0000CC"/>
                </a:solidFill>
                <a:latin typeface="Times New Roman" panose="02020603050405020304" pitchFamily="18" charset="0"/>
                <a:cs typeface="Arial" panose="020B0604020202020204" pitchFamily="34" charset="0"/>
              </a:rPr>
              <a:t>. </a:t>
            </a:r>
          </a:p>
        </p:txBody>
      </p:sp>
      <p:sp>
        <p:nvSpPr>
          <p:cNvPr id="10" name="Text Box 8"/>
          <p:cNvSpPr txBox="1">
            <a:spLocks noChangeArrowheads="1"/>
          </p:cNvSpPr>
          <p:nvPr/>
        </p:nvSpPr>
        <p:spPr bwMode="auto">
          <a:xfrm>
            <a:off x="5674492" y="3175083"/>
            <a:ext cx="6576650" cy="830997"/>
          </a:xfrm>
          <a:prstGeom prst="rect">
            <a:avLst/>
          </a:prstGeom>
          <a:solidFill>
            <a:schemeClr val="bg1">
              <a:alpha val="17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400" b="1" dirty="0">
                <a:solidFill>
                  <a:srgbClr val="000000"/>
                </a:solidFill>
                <a:latin typeface="Times New Roman" panose="02020603050405020304" pitchFamily="18" charset="0"/>
              </a:rPr>
              <a:t>=&gt; </a:t>
            </a:r>
            <a:r>
              <a:rPr lang="en-US" altLang="en-US" sz="2400" b="1" dirty="0" err="1">
                <a:solidFill>
                  <a:srgbClr val="000000"/>
                </a:solidFill>
                <a:latin typeface="Times New Roman" panose="02020603050405020304" pitchFamily="18" charset="0"/>
              </a:rPr>
              <a:t>Hình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ảnh</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hai</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cây</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phong</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như</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tín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hiệu</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dẫn</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về</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làng</a:t>
            </a:r>
            <a:r>
              <a:rPr lang="en-US" altLang="en-US" sz="2400" b="1" dirty="0">
                <a:solidFill>
                  <a:srgbClr val="000000"/>
                </a:solidFill>
                <a:latin typeface="Times New Roman" panose="02020603050405020304" pitchFamily="18" charset="0"/>
              </a:rPr>
              <a:t> Ku-</a:t>
            </a:r>
            <a:r>
              <a:rPr lang="en-US" altLang="en-US" sz="2400" b="1" dirty="0" err="1">
                <a:solidFill>
                  <a:srgbClr val="000000"/>
                </a:solidFill>
                <a:latin typeface="Times New Roman" panose="02020603050405020304" pitchFamily="18" charset="0"/>
              </a:rPr>
              <a:t>ku</a:t>
            </a: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rêu</a:t>
            </a:r>
            <a:r>
              <a:rPr lang="en-US" altLang="en-US" sz="2400" b="1" dirty="0">
                <a:solidFill>
                  <a:srgbClr val="000000"/>
                </a:solidFill>
                <a:latin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126355"/>
            <a:ext cx="12192000" cy="1731645"/>
          </a:xfrm>
        </p:spPr>
      </p:pic>
      <p:sp>
        <p:nvSpPr>
          <p:cNvPr id="7" name="Rectangle 3"/>
          <p:cNvSpPr txBox="1">
            <a:spLocks noChangeArrowheads="1"/>
          </p:cNvSpPr>
          <p:nvPr/>
        </p:nvSpPr>
        <p:spPr bwMode="auto">
          <a:xfrm>
            <a:off x="541020" y="601186"/>
            <a:ext cx="11109959"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Aft>
                <a:spcPct val="0"/>
              </a:spcAft>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tôi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gì</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hẳn</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chúng</a:t>
            </a:r>
            <a:r>
              <a:rPr lang="en-US" altLang="en-US" sz="2800"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tiếng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nói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riêng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hẳn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phải</a:t>
            </a:r>
            <a:r>
              <a:rPr lang="en-US" altLang="en-US" sz="2800"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một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tâm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hồn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riêng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chan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chứa</a:t>
            </a:r>
            <a:r>
              <a:rPr lang="en-US" altLang="en-US" sz="2800" dirty="0">
                <a:latin typeface="Times New Roman" panose="02020603050405020304" pitchFamily="18" charset="0"/>
              </a:rPr>
              <a:t> </a:t>
            </a:r>
            <a:r>
              <a:rPr lang="en-US" altLang="en-US" sz="2800" b="1" dirty="0" err="1">
                <a:latin typeface="Times New Roman" panose="02020603050405020304" pitchFamily="18" charset="0"/>
              </a:rPr>
              <a:t>những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lời</a:t>
            </a:r>
            <a:r>
              <a:rPr lang="en-US" altLang="en-US" sz="2800" b="1" dirty="0">
                <a:latin typeface="Times New Roman" panose="02020603050405020304" pitchFamily="18" charset="0"/>
              </a:rPr>
              <a:t> ca </a:t>
            </a:r>
            <a:r>
              <a:rPr lang="en-US" altLang="en-US" sz="2800" b="1" dirty="0" err="1">
                <a:latin typeface="Times New Roman" panose="02020603050405020304" pitchFamily="18" charset="0"/>
              </a:rPr>
              <a:t>êm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dịu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Dù</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tới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lúc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nào</a:t>
            </a:r>
            <a:r>
              <a:rPr lang="en-US" altLang="en-US" sz="2800" dirty="0">
                <a:latin typeface="Times New Roman" panose="02020603050405020304" pitchFamily="18" charset="0"/>
              </a:rPr>
              <a:t>, ban </a:t>
            </a:r>
            <a:r>
              <a:rPr lang="en-US" altLang="en-US" sz="2800" dirty="0" err="1">
                <a:latin typeface="Times New Roman" panose="02020603050405020304" pitchFamily="18" charset="0"/>
              </a:rPr>
              <a:t>ngày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ban </a:t>
            </a:r>
            <a:r>
              <a:rPr lang="en-US" altLang="en-US" sz="2800" dirty="0" err="1">
                <a:latin typeface="Times New Roman" panose="02020603050405020304" pitchFamily="18" charset="0"/>
              </a:rPr>
              <a:t>đêm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chúng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vẫn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nghiêng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lay </a:t>
            </a:r>
            <a:r>
              <a:rPr lang="en-US" altLang="en-US" sz="2800" dirty="0" err="1">
                <a:latin typeface="Times New Roman" panose="02020603050405020304" pitchFamily="18" charset="0"/>
              </a:rPr>
              <a:t>động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ngớt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tiếng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rì</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bậc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tưởng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chừng</a:t>
            </a:r>
            <a:r>
              <a:rPr lang="en-US" altLang="en-US" sz="2800" dirty="0">
                <a:latin typeface="Times New Roman" panose="02020603050405020304" pitchFamily="18" charset="0"/>
              </a:rPr>
              <a:t> </a:t>
            </a:r>
            <a:r>
              <a:rPr lang="en-US" altLang="en-US" sz="2800" dirty="0" err="1">
                <a:solidFill>
                  <a:srgbClr val="FF0000"/>
                </a:solidFill>
                <a:latin typeface="Times New Roman" panose="02020603050405020304" pitchFamily="18" charset="0"/>
              </a:rPr>
              <a:t>như</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làn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sóng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thủy</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triều</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dâng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lên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vỗ</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vào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bờ</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nghe</a:t>
            </a:r>
            <a:r>
              <a:rPr lang="en-US" altLang="en-US" sz="2800" dirty="0">
                <a:latin typeface="Times New Roman" panose="02020603050405020304" pitchFamily="18" charset="0"/>
              </a:rPr>
              <a:t> </a:t>
            </a:r>
            <a:r>
              <a:rPr lang="en-US" altLang="en-US" sz="2800" dirty="0" err="1">
                <a:solidFill>
                  <a:srgbClr val="FF0000"/>
                </a:solidFill>
                <a:latin typeface="Times New Roman" panose="02020603050405020304" pitchFamily="18" charset="0"/>
              </a:rPr>
              <a:t>như</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một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tiếng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thì</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thầm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thiết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nồng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thắm</a:t>
            </a:r>
            <a:r>
              <a:rPr lang="en-US" altLang="en-US" sz="2800" dirty="0">
                <a:solidFill>
                  <a:srgbClr val="FF0000"/>
                </a:solidFill>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qua </a:t>
            </a:r>
            <a:r>
              <a:rPr lang="en-US" altLang="en-US" sz="2800" dirty="0" err="1">
                <a:latin typeface="Times New Roman" panose="02020603050405020304" pitchFamily="18" charset="0"/>
              </a:rPr>
              <a:t>lá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đốm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lửa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bỗng</a:t>
            </a:r>
            <a:r>
              <a:rPr lang="en-US" altLang="en-US" sz="2800" dirty="0">
                <a:latin typeface="Times New Roman" panose="02020603050405020304" pitchFamily="18" charset="0"/>
              </a:rPr>
              <a:t> </a:t>
            </a:r>
            <a:r>
              <a:rPr lang="en-US" altLang="en-US" sz="2800" dirty="0" err="1">
                <a:solidFill>
                  <a:srgbClr val="FF0000"/>
                </a:solidFill>
                <a:latin typeface="Times New Roman" panose="02020603050405020304" pitchFamily="18" charset="0"/>
              </a:rPr>
              <a:t>im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bặt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một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thoáng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rồi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khắp</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lá</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cành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lại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cất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tiếng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thở</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dài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một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lượt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như</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tiếc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người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đen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kéo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bão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gãy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tỉa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trụi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phong</a:t>
            </a:r>
            <a:r>
              <a:rPr lang="en-US" altLang="en-US" sz="2800" dirty="0">
                <a:latin typeface="Times New Roman" panose="02020603050405020304" pitchFamily="18" charset="0"/>
              </a:rPr>
              <a:t> </a:t>
            </a:r>
            <a:r>
              <a:rPr lang="en-US" altLang="en-US" sz="2800" dirty="0" err="1">
                <a:solidFill>
                  <a:srgbClr val="FF0000"/>
                </a:solidFill>
                <a:latin typeface="Times New Roman" panose="02020603050405020304" pitchFamily="18" charset="0"/>
              </a:rPr>
              <a:t>nghiêng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ngả</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tấm</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thân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dẻo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dai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và</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reo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vù</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vù</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như</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một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ngọn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lửa</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bốc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cháy</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rừng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rực</a:t>
            </a:r>
            <a:r>
              <a:rPr lang="en-US" altLang="en-US" sz="2800" dirty="0">
                <a:solidFill>
                  <a:srgbClr val="FF0000"/>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7894320" y="0"/>
            <a:ext cx="8595360" cy="523220"/>
          </a:xfrm>
          <a:prstGeom prst="parallelogram">
            <a:avLst>
              <a:gd name="adj" fmla="val 42543"/>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anose="02020603050405020304" pitchFamily="18" charset="0"/>
                <a:cs typeface="Times New Roman" panose="02020603050405020304" pitchFamily="18" charset="0"/>
              </a:rPr>
              <a:t>Đặc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583883" y="853440"/>
            <a:ext cx="3866198" cy="2087880"/>
          </a:xfrm>
          <a:prstGeom prst="roundRect">
            <a:avLst/>
          </a:prstGeom>
          <a:noFill/>
          <a:ln>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280985" y="381000"/>
            <a:ext cx="838200" cy="750560"/>
          </a:xfrm>
          <a:prstGeom prst="round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Có</a:t>
            </a:r>
            <a:endParaRPr lang="en-US" sz="3200" b="1" dirty="0">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705802" y="1093500"/>
            <a:ext cx="4556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buFontTx/>
              <a:buNone/>
            </a:pPr>
            <a:r>
              <a:rPr lang="en-US" altLang="en-US" sz="2800" b="1" dirty="0">
                <a:solidFill>
                  <a:srgbClr val="000000"/>
                </a:solidFill>
                <a:latin typeface="Times New Roman" panose="02020603050405020304" pitchFamily="18" charset="0"/>
              </a:rPr>
              <a:t>  - </a:t>
            </a:r>
            <a:r>
              <a:rPr lang="en-US" altLang="en-US" sz="2800" b="1" dirty="0" err="1">
                <a:solidFill>
                  <a:srgbClr val="000099"/>
                </a:solidFill>
                <a:latin typeface="Times New Roman" panose="02020603050405020304" pitchFamily="18" charset="0"/>
              </a:rPr>
              <a:t>tiếng</a:t>
            </a:r>
            <a:r>
              <a:rPr lang="en-US" altLang="en-US" sz="2800" b="1" dirty="0">
                <a:solidFill>
                  <a:srgbClr val="FF0066"/>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nói</a:t>
            </a:r>
            <a:r>
              <a:rPr lang="en-US" altLang="en-US" sz="2800" b="1" dirty="0">
                <a:solidFill>
                  <a:srgbClr val="FF0066"/>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riêng</a:t>
            </a:r>
            <a:endParaRPr lang="en-US" altLang="en-US" sz="2800" b="1" dirty="0">
              <a:solidFill>
                <a:srgbClr val="000099"/>
              </a:solidFill>
              <a:latin typeface="Times New Roman" panose="02020603050405020304" pitchFamily="18" charset="0"/>
            </a:endParaRPr>
          </a:p>
        </p:txBody>
      </p:sp>
      <p:sp>
        <p:nvSpPr>
          <p:cNvPr id="12" name="Text Box 17"/>
          <p:cNvSpPr txBox="1">
            <a:spLocks noChangeArrowheads="1"/>
          </p:cNvSpPr>
          <p:nvPr/>
        </p:nvSpPr>
        <p:spPr bwMode="auto">
          <a:xfrm>
            <a:off x="792480" y="1616720"/>
            <a:ext cx="4261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buFontTx/>
              <a:buNone/>
            </a:pPr>
            <a:r>
              <a:rPr lang="en-US" altLang="en-US" sz="2800" b="1" dirty="0">
                <a:solidFill>
                  <a:srgbClr val="000000"/>
                </a:solidFill>
                <a:latin typeface="Times New Roman" panose="02020603050405020304" pitchFamily="18" charset="0"/>
              </a:rPr>
              <a:t> - </a:t>
            </a:r>
            <a:r>
              <a:rPr lang="en-US" altLang="en-US" sz="2800" b="1" dirty="0" err="1">
                <a:solidFill>
                  <a:srgbClr val="000099"/>
                </a:solidFill>
                <a:latin typeface="Times New Roman" panose="02020603050405020304" pitchFamily="18" charset="0"/>
              </a:rPr>
              <a:t>tâm</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hồn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riêng</a:t>
            </a:r>
            <a:endParaRPr lang="en-US" altLang="en-US" sz="2800" b="1" dirty="0">
              <a:solidFill>
                <a:srgbClr val="000099"/>
              </a:solidFill>
              <a:latin typeface="Times New Roman" panose="02020603050405020304" pitchFamily="18" charset="0"/>
            </a:endParaRPr>
          </a:p>
        </p:txBody>
      </p:sp>
      <p:sp>
        <p:nvSpPr>
          <p:cNvPr id="13" name="Text Box 18"/>
          <p:cNvSpPr txBox="1">
            <a:spLocks noChangeArrowheads="1"/>
          </p:cNvSpPr>
          <p:nvPr/>
        </p:nvSpPr>
        <p:spPr bwMode="auto">
          <a:xfrm>
            <a:off x="792480" y="2192020"/>
            <a:ext cx="42614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buFontTx/>
              <a:buNone/>
            </a:pPr>
            <a:r>
              <a:rPr lang="en-US" altLang="en-US" sz="2800" b="1" dirty="0">
                <a:solidFill>
                  <a:srgbClr val="000000"/>
                </a:solidFill>
                <a:latin typeface="Times New Roman" panose="02020603050405020304" pitchFamily="18" charset="0"/>
              </a:rPr>
              <a:t> - </a:t>
            </a:r>
            <a:r>
              <a:rPr lang="en-US" altLang="en-US" sz="2800" b="1" dirty="0" err="1">
                <a:solidFill>
                  <a:srgbClr val="000099"/>
                </a:solidFill>
                <a:latin typeface="Times New Roman" panose="02020603050405020304" pitchFamily="18" charset="0"/>
              </a:rPr>
              <a:t>những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lời</a:t>
            </a:r>
            <a:r>
              <a:rPr lang="en-US" altLang="en-US" sz="2800" b="1" dirty="0">
                <a:solidFill>
                  <a:srgbClr val="000099"/>
                </a:solidFill>
                <a:latin typeface="Times New Roman" panose="02020603050405020304" pitchFamily="18" charset="0"/>
              </a:rPr>
              <a:t> ca </a:t>
            </a:r>
            <a:r>
              <a:rPr lang="en-US" altLang="en-US" sz="2800" b="1" dirty="0" err="1">
                <a:solidFill>
                  <a:srgbClr val="000099"/>
                </a:solidFill>
                <a:latin typeface="Times New Roman" panose="02020603050405020304" pitchFamily="18" charset="0"/>
              </a:rPr>
              <a:t>êm</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dịu</a:t>
            </a:r>
            <a:endParaRPr lang="en-US" altLang="en-US" sz="2800" b="1" dirty="0">
              <a:solidFill>
                <a:srgbClr val="000099"/>
              </a:solidFill>
              <a:latin typeface="Times New Roman" panose="02020603050405020304" pitchFamily="18" charset="0"/>
            </a:endParaRPr>
          </a:p>
        </p:txBody>
      </p:sp>
      <p:sp>
        <p:nvSpPr>
          <p:cNvPr id="14" name="Text Box 19"/>
          <p:cNvSpPr txBox="1">
            <a:spLocks noChangeArrowheads="1"/>
          </p:cNvSpPr>
          <p:nvPr/>
        </p:nvSpPr>
        <p:spPr bwMode="auto">
          <a:xfrm>
            <a:off x="5349240" y="1204882"/>
            <a:ext cx="195072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50000"/>
              </a:spcBef>
              <a:spcAft>
                <a:spcPct val="0"/>
              </a:spcAft>
              <a:buFontTx/>
              <a:buNone/>
            </a:pPr>
            <a:r>
              <a:rPr lang="en-US" altLang="en-US" sz="2800" b="1" dirty="0" err="1">
                <a:solidFill>
                  <a:srgbClr val="FF3300"/>
                </a:solidFill>
                <a:latin typeface="Times New Roman" panose="02020603050405020304" pitchFamily="18" charset="0"/>
              </a:rPr>
              <a:t>Với</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nhiều</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cung</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bậc</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khác</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nhau</a:t>
            </a:r>
            <a:endParaRPr lang="en-US" altLang="en-US" sz="2800" b="1" dirty="0">
              <a:solidFill>
                <a:srgbClr val="FF3300"/>
              </a:solidFill>
              <a:latin typeface="Times New Roman" panose="02020603050405020304" pitchFamily="18" charset="0"/>
            </a:endParaRPr>
          </a:p>
        </p:txBody>
      </p:sp>
      <p:sp>
        <p:nvSpPr>
          <p:cNvPr id="16" name="Text Box 21"/>
          <p:cNvSpPr txBox="1">
            <a:spLocks noChangeArrowheads="1"/>
          </p:cNvSpPr>
          <p:nvPr/>
        </p:nvSpPr>
        <p:spPr bwMode="auto">
          <a:xfrm>
            <a:off x="891697" y="3679991"/>
            <a:ext cx="2031525" cy="1815882"/>
          </a:xfrm>
          <a:prstGeom prst="rect">
            <a:avLst/>
          </a:prstGeom>
          <a:solidFill>
            <a:schemeClr val="accent1">
              <a:lumMod val="20000"/>
              <a:lumOff val="80000"/>
            </a:schemeClr>
          </a:solidFill>
          <a:ln w="9525">
            <a:solidFill>
              <a:srgbClr val="000000"/>
            </a:solidFill>
            <a:prstDash val="dash"/>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50000"/>
              </a:spcBef>
              <a:spcAft>
                <a:spcPct val="0"/>
              </a:spcAft>
              <a:buFontTx/>
              <a:buNone/>
            </a:pPr>
            <a:r>
              <a:rPr lang="en-US" altLang="en-US" sz="2800" b="1" dirty="0">
                <a:solidFill>
                  <a:srgbClr val="990099"/>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một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sóng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thuỷ</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triều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vỗ</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bãi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cát</a:t>
            </a:r>
            <a:r>
              <a:rPr lang="en-US" altLang="en-US" sz="2800" b="1" dirty="0">
                <a:solidFill>
                  <a:srgbClr val="0000FF"/>
                </a:solidFill>
                <a:latin typeface="Times New Roman" panose="02020603050405020304" pitchFamily="18" charset="0"/>
              </a:rPr>
              <a:t>.</a:t>
            </a:r>
          </a:p>
        </p:txBody>
      </p:sp>
      <p:sp>
        <p:nvSpPr>
          <p:cNvPr id="17" name="Text Box 22"/>
          <p:cNvSpPr txBox="1">
            <a:spLocks noChangeArrowheads="1"/>
          </p:cNvSpPr>
          <p:nvPr/>
        </p:nvSpPr>
        <p:spPr bwMode="auto">
          <a:xfrm>
            <a:off x="3771428" y="3679991"/>
            <a:ext cx="2054543" cy="1815882"/>
          </a:xfrm>
          <a:prstGeom prst="rect">
            <a:avLst/>
          </a:prstGeom>
          <a:solidFill>
            <a:schemeClr val="accent4">
              <a:lumMod val="20000"/>
              <a:lumOff val="80000"/>
            </a:schemeClr>
          </a:solidFill>
          <a:ln w="9525">
            <a:solidFill>
              <a:srgbClr val="000000"/>
            </a:solidFill>
            <a:prstDash val="dash"/>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50000"/>
              </a:spcBef>
              <a:spcAft>
                <a:spcPct val="0"/>
              </a:spcAft>
              <a:buFontTx/>
              <a:buNone/>
            </a:pPr>
            <a:r>
              <a:rPr lang="en-US" altLang="en-US" sz="2800" b="1" dirty="0">
                <a:solidFill>
                  <a:srgbClr val="990099"/>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một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tiếng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thì</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thầm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thiết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nồng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thắm</a:t>
            </a:r>
            <a:r>
              <a:rPr lang="en-US" altLang="en-US" sz="2800" b="1" dirty="0">
                <a:solidFill>
                  <a:srgbClr val="0000FF"/>
                </a:solidFill>
                <a:latin typeface="Times New Roman" panose="02020603050405020304" pitchFamily="18" charset="0"/>
              </a:rPr>
              <a:t>.</a:t>
            </a:r>
          </a:p>
        </p:txBody>
      </p:sp>
      <p:sp>
        <p:nvSpPr>
          <p:cNvPr id="18" name="Text Box 24"/>
          <p:cNvSpPr txBox="1">
            <a:spLocks noChangeArrowheads="1"/>
          </p:cNvSpPr>
          <p:nvPr/>
        </p:nvSpPr>
        <p:spPr bwMode="auto">
          <a:xfrm>
            <a:off x="6583523" y="3679991"/>
            <a:ext cx="2031525" cy="1815882"/>
          </a:xfrm>
          <a:prstGeom prst="rect">
            <a:avLst/>
          </a:prstGeom>
          <a:solidFill>
            <a:schemeClr val="bg1">
              <a:lumMod val="85000"/>
            </a:schemeClr>
          </a:solidFill>
          <a:ln w="9525">
            <a:solidFill>
              <a:srgbClr val="000000"/>
            </a:solidFill>
            <a:prstDash val="dash"/>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50000"/>
              </a:spcBef>
              <a:spcAft>
                <a:spcPct val="0"/>
              </a:spcAft>
              <a:buFontTx/>
              <a:buNone/>
            </a:pPr>
            <a:r>
              <a:rPr lang="en-US" altLang="en-US" sz="2800" b="1" dirty="0" err="1">
                <a:solidFill>
                  <a:srgbClr val="0000FF"/>
                </a:solidFill>
                <a:latin typeface="Times New Roman" panose="02020603050405020304" pitchFamily="18" charset="0"/>
              </a:rPr>
              <a:t>cất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tiếng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thở</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dài</a:t>
            </a:r>
            <a:r>
              <a:rPr lang="en-US" altLang="en-US" sz="2800" b="1" dirty="0">
                <a:solidFill>
                  <a:srgbClr val="0000FF"/>
                </a:solidFill>
                <a:latin typeface="Times New Roman" panose="02020603050405020304" pitchFamily="18" charset="0"/>
              </a:rPr>
              <a:t>  - </a:t>
            </a:r>
            <a:r>
              <a:rPr lang="en-US" altLang="en-US" sz="2800" b="1" dirty="0" err="1">
                <a:solidFill>
                  <a:srgbClr val="0000FF"/>
                </a:solidFill>
                <a:latin typeface="Times New Roman" panose="02020603050405020304" pitchFamily="18" charset="0"/>
              </a:rPr>
              <a:t>th</a:t>
            </a:r>
            <a:r>
              <a:rPr lang="vi-VN" altLang="en-US" sz="2800" b="1" dirty="0">
                <a:solidFill>
                  <a:srgbClr val="0000FF"/>
                </a:solidFill>
                <a:latin typeface="Times New Roman" panose="02020603050405020304" pitchFamily="18" charset="0"/>
              </a:rPr>
              <a:t>ươ</a:t>
            </a:r>
            <a:r>
              <a:rPr lang="en-US" altLang="en-US" sz="2800" b="1" dirty="0">
                <a:solidFill>
                  <a:srgbClr val="0000FF"/>
                </a:solidFill>
                <a:latin typeface="Times New Roman" panose="02020603050405020304" pitchFamily="18" charset="0"/>
              </a:rPr>
              <a:t>ng </a:t>
            </a:r>
            <a:r>
              <a:rPr lang="en-US" altLang="en-US" sz="2800" b="1" dirty="0" err="1">
                <a:solidFill>
                  <a:srgbClr val="0000FF"/>
                </a:solidFill>
                <a:latin typeface="Times New Roman" panose="02020603050405020304" pitchFamily="18" charset="0"/>
              </a:rPr>
              <a:t>tiếc</a:t>
            </a:r>
            <a:r>
              <a:rPr lang="en-US" altLang="en-US" sz="2800" b="1" dirty="0">
                <a:solidFill>
                  <a:srgbClr val="0000FF"/>
                </a:solidFill>
                <a:latin typeface="Times New Roman" panose="02020603050405020304" pitchFamily="18" charset="0"/>
              </a:rPr>
              <a:t> ng</a:t>
            </a:r>
            <a:r>
              <a:rPr lang="vi-VN" altLang="en-US" sz="2800" b="1" dirty="0">
                <a:solidFill>
                  <a:srgbClr val="0000FF"/>
                </a:solidFill>
                <a:latin typeface="Times New Roman" panose="02020603050405020304" pitchFamily="18" charset="0"/>
              </a:rPr>
              <a:t>ư</a:t>
            </a:r>
            <a:r>
              <a:rPr lang="en-US" altLang="en-US" sz="2800" b="1" dirty="0" err="1">
                <a:solidFill>
                  <a:srgbClr val="0000FF"/>
                </a:solidFill>
                <a:latin typeface="Times New Roman" panose="02020603050405020304" pitchFamily="18" charset="0"/>
              </a:rPr>
              <a:t>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nào</a:t>
            </a:r>
            <a:r>
              <a:rPr lang="en-US" altLang="en-US" sz="2800" b="1" dirty="0">
                <a:solidFill>
                  <a:srgbClr val="0000FF"/>
                </a:solidFill>
                <a:latin typeface="Times New Roman" panose="02020603050405020304" pitchFamily="18" charset="0"/>
              </a:rPr>
              <a:t>.</a:t>
            </a:r>
          </a:p>
        </p:txBody>
      </p:sp>
      <p:sp>
        <p:nvSpPr>
          <p:cNvPr id="19" name="Text Box 25"/>
          <p:cNvSpPr txBox="1">
            <a:spLocks noChangeArrowheads="1"/>
          </p:cNvSpPr>
          <p:nvPr/>
        </p:nvSpPr>
        <p:spPr bwMode="auto">
          <a:xfrm>
            <a:off x="9372600" y="3687142"/>
            <a:ext cx="2031525" cy="1815882"/>
          </a:xfrm>
          <a:prstGeom prst="rect">
            <a:avLst/>
          </a:prstGeom>
          <a:solidFill>
            <a:schemeClr val="accent2">
              <a:lumMod val="40000"/>
              <a:lumOff val="60000"/>
            </a:schemeClr>
          </a:solidFill>
          <a:ln w="9525">
            <a:solidFill>
              <a:srgbClr val="000000"/>
            </a:solidFill>
            <a:prstDash val="dash"/>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50000"/>
              </a:spcBef>
              <a:spcAft>
                <a:spcPct val="0"/>
              </a:spcAft>
              <a:buFontTx/>
              <a:buNone/>
            </a:pPr>
            <a:r>
              <a:rPr lang="en-US" altLang="en-US" sz="2800" b="1" dirty="0" err="1">
                <a:solidFill>
                  <a:srgbClr val="0000FF"/>
                </a:solidFill>
                <a:latin typeface="Times New Roman" panose="02020603050405020304" pitchFamily="18" charset="0"/>
              </a:rPr>
              <a:t>một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ngọn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lửa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bốc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rừng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rực</a:t>
            </a:r>
            <a:r>
              <a:rPr lang="en-US" altLang="en-US" sz="2800" b="1" dirty="0">
                <a:solidFill>
                  <a:srgbClr val="990099"/>
                </a:solidFill>
                <a:latin typeface="Times New Roman" panose="02020603050405020304" pitchFamily="18" charset="0"/>
              </a:rPr>
              <a:t>.</a:t>
            </a:r>
          </a:p>
        </p:txBody>
      </p:sp>
      <p:sp>
        <p:nvSpPr>
          <p:cNvPr id="10" name="Arrow: Right 9"/>
          <p:cNvSpPr/>
          <p:nvPr/>
        </p:nvSpPr>
        <p:spPr>
          <a:xfrm>
            <a:off x="4780596" y="1488879"/>
            <a:ext cx="481965" cy="964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14" idx="2"/>
            <a:endCxn id="16" idx="0"/>
          </p:cNvCxnSpPr>
          <p:nvPr/>
        </p:nvCxnSpPr>
        <p:spPr>
          <a:xfrm flipH="1">
            <a:off x="1907460" y="2589877"/>
            <a:ext cx="4417140" cy="1090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2"/>
            <a:endCxn id="17" idx="0"/>
          </p:cNvCxnSpPr>
          <p:nvPr/>
        </p:nvCxnSpPr>
        <p:spPr>
          <a:xfrm flipH="1">
            <a:off x="4798700" y="2589877"/>
            <a:ext cx="1525900" cy="1090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2"/>
            <a:endCxn id="18" idx="0"/>
          </p:cNvCxnSpPr>
          <p:nvPr/>
        </p:nvCxnSpPr>
        <p:spPr>
          <a:xfrm>
            <a:off x="6324600" y="2589877"/>
            <a:ext cx="1274686" cy="1090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2"/>
            <a:endCxn id="19" idx="0"/>
          </p:cNvCxnSpPr>
          <p:nvPr/>
        </p:nvCxnSpPr>
        <p:spPr>
          <a:xfrm>
            <a:off x="6324600" y="2589877"/>
            <a:ext cx="4063763" cy="1097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 Box 27"/>
          <p:cNvSpPr txBox="1">
            <a:spLocks noChangeArrowheads="1"/>
          </p:cNvSpPr>
          <p:nvPr/>
        </p:nvSpPr>
        <p:spPr bwMode="auto">
          <a:xfrm>
            <a:off x="7605714" y="1420325"/>
            <a:ext cx="4063763" cy="954107"/>
          </a:xfrm>
          <a:prstGeom prst="rect">
            <a:avLst/>
          </a:prstGeom>
          <a:solidFill>
            <a:srgbClr val="FFC000"/>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en-US" altLang="en-US" sz="2800" b="1" dirty="0" err="1">
                <a:latin typeface="Times New Roman" panose="02020603050405020304" pitchFamily="18" charset="0"/>
              </a:rPr>
              <a:t>Nghệ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thuật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nhân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hóa</a:t>
            </a:r>
            <a:r>
              <a:rPr lang="en-US" altLang="en-US" sz="2800" b="1" dirty="0">
                <a:latin typeface="Times New Roman" panose="02020603050405020304" pitchFamily="18" charset="0"/>
              </a:rPr>
              <a:t>, so </a:t>
            </a:r>
            <a:r>
              <a:rPr lang="en-US" altLang="en-US" sz="2800" b="1" dirty="0" err="1">
                <a:latin typeface="Times New Roman" panose="02020603050405020304" pitchFamily="18" charset="0"/>
              </a:rPr>
              <a:t>sánh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kê</a:t>
            </a:r>
            <a:endParaRPr lang="en-US" altLang="en-US" sz="2800" b="1" dirty="0">
              <a:latin typeface="Times New Roman" panose="02020603050405020304" pitchFamily="18" charset="0"/>
            </a:endParaRPr>
          </a:p>
        </p:txBody>
      </p:sp>
      <p:sp>
        <p:nvSpPr>
          <p:cNvPr id="31" name="Text Box 27"/>
          <p:cNvSpPr txBox="1">
            <a:spLocks noChangeArrowheads="1"/>
          </p:cNvSpPr>
          <p:nvPr/>
        </p:nvSpPr>
        <p:spPr bwMode="auto">
          <a:xfrm>
            <a:off x="15240" y="5900738"/>
            <a:ext cx="12192000" cy="523220"/>
          </a:xfrm>
          <a:prstGeom prst="rect">
            <a:avLst/>
          </a:prstGeom>
          <a:solidFill>
            <a:srgbClr val="FFC000"/>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800" b="1" dirty="0">
                <a:latin typeface="Times New Roman" panose="02020603050405020304" pitchFamily="18" charset="0"/>
              </a:rPr>
              <a:t>=&gt; Hai </a:t>
            </a:r>
            <a:r>
              <a:rPr lang="en-US" altLang="en-US" sz="2800" b="1" dirty="0" err="1">
                <a:latin typeface="Times New Roman" panose="02020603050405020304" pitchFamily="18" charset="0"/>
              </a:rPr>
              <a:t>cây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phong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tâm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hồn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phong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phú</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sức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dẻo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dai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mãnh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liệt</a:t>
            </a:r>
            <a:r>
              <a:rPr lang="en-US" altLang="en-US" sz="2800" b="1" dirty="0">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p:bldP spid="13" grpId="0"/>
      <p:bldP spid="14" grpId="0"/>
      <p:bldP spid="16" grpId="0" animBg="1"/>
      <p:bldP spid="17" grpId="0" animBg="1"/>
      <p:bldP spid="18" grpId="0" animBg="1"/>
      <p:bldP spid="19" grpId="0" animBg="1"/>
      <p:bldP spid="10"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0740" y="624205"/>
            <a:ext cx="10515600" cy="1325563"/>
          </a:xfrm>
        </p:spPr>
        <p:txBody>
          <a:bodyPr/>
          <a:lstStyle/>
          <a:p>
            <a:r>
              <a:rPr lang="vi-VN" altLang="en-US" dirty="0"/>
              <a:t>Tiết </a:t>
            </a:r>
            <a:r>
              <a:rPr lang="vi-VN" altLang="en-US" dirty="0" smtClean="0"/>
              <a:t>3</a:t>
            </a:r>
            <a:r>
              <a:rPr lang="en-US" altLang="en-US" dirty="0" smtClean="0"/>
              <a:t>3</a:t>
            </a:r>
            <a:r>
              <a:rPr lang="vi-VN" altLang="en-US" dirty="0" smtClean="0"/>
              <a:t>, 3</a:t>
            </a:r>
            <a:r>
              <a:rPr lang="en-US" altLang="en-US" dirty="0" smtClean="0"/>
              <a:t>4</a:t>
            </a:r>
            <a:endParaRPr lang="vi-VN" altLang="en-US" dirty="0"/>
          </a:p>
        </p:txBody>
      </p:sp>
      <p:pic>
        <p:nvPicPr>
          <p:cNvPr id="8" name="Content Placeholder 7"/>
          <p:cNvPicPr>
            <a:picLocks noGrp="1" noChangeAspect="1"/>
          </p:cNvPicPr>
          <p:nvPr>
            <p:ph idx="1"/>
          </p:nvPr>
        </p:nvPicPr>
        <p:blipFill>
          <a:blip r:embed="rId3"/>
          <a:stretch>
            <a:fillRect/>
          </a:stretch>
        </p:blipFill>
        <p:spPr>
          <a:xfrm>
            <a:off x="1440180" y="1825625"/>
            <a:ext cx="9311005" cy="4351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5360" y="0"/>
            <a:ext cx="8351520" cy="6858000"/>
            <a:chOff x="-975360" y="0"/>
            <a:chExt cx="8199120" cy="6858000"/>
          </a:xfrm>
          <a:blipFill>
            <a:blip r:embed="rId2"/>
            <a:stretch>
              <a:fillRect/>
            </a:stretch>
          </a:blipFill>
        </p:grpSpPr>
        <p:sp>
          <p:nvSpPr>
            <p:cNvPr id="7" name="Parallelogram 6"/>
            <p:cNvSpPr/>
            <p:nvPr/>
          </p:nvSpPr>
          <p:spPr>
            <a:xfrm>
              <a:off x="-97536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p:cNvSpPr/>
            <p:nvPr/>
          </p:nvSpPr>
          <p:spPr>
            <a:xfrm>
              <a:off x="96012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p:cNvSpPr/>
            <p:nvPr/>
          </p:nvSpPr>
          <p:spPr>
            <a:xfrm>
              <a:off x="289560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p:cNvSpPr/>
            <p:nvPr/>
          </p:nvSpPr>
          <p:spPr>
            <a:xfrm>
              <a:off x="4831080" y="0"/>
              <a:ext cx="2392680"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 Box 5"/>
          <p:cNvSpPr txBox="1">
            <a:spLocks noChangeArrowheads="1"/>
          </p:cNvSpPr>
          <p:nvPr/>
        </p:nvSpPr>
        <p:spPr bwMode="auto">
          <a:xfrm>
            <a:off x="4939226" y="359773"/>
            <a:ext cx="7075609" cy="706755"/>
          </a:xfrm>
          <a:prstGeom prst="rect">
            <a:avLst/>
          </a:prstGeom>
          <a:solidFill>
            <a:schemeClr val="bg1">
              <a:alpha val="89000"/>
            </a:scheme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Hai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cây</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phong</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kí</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ức</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tuổi</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thơ</a:t>
            </a:r>
            <a:endPar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59080" y="830579"/>
            <a:ext cx="11673840" cy="5196840"/>
          </a:xfrm>
          <a:prstGeom prst="rect">
            <a:avLst/>
          </a:prstGeom>
          <a:solidFill>
            <a:srgbClr val="FFFFFF">
              <a:alpha val="38000"/>
            </a:srgbClr>
          </a:solidFill>
          <a:ln>
            <a:noFill/>
          </a:ln>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just" defTabSz="914400" eaLnBrk="1" fontAlgn="base" latinLnBrk="0" hangingPunct="1">
              <a:lnSpc>
                <a:spcPct val="100000"/>
              </a:lnSpc>
              <a:spcBef>
                <a:spcPct val="0"/>
              </a:spcBef>
              <a:spcAft>
                <a:spcPct val="0"/>
              </a:spcAft>
              <a:buClrTx/>
              <a:buSzTx/>
              <a:buFontTx/>
              <a:buNone/>
              <a:defRPr/>
            </a:pPr>
            <a:r>
              <a:rPr kumimoji="0" lang="en-US" alt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năm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cuối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trước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bắt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hè</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bọn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con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chạy</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đấy</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phá</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tổ</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Cứ</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mỗi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lần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reo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hò</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huýt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còi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ầm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ĩ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chạy</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đồi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phong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khổng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lồ</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nghiêng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ngả</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đưa</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muốn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mời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bóng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râm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mát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rượi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lá</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xạc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dịu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hiền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lũ</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nhóc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con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chân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kênh</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bám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mắt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mấu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cành</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trèo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chấn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vương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quốc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loài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Hàng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đàn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hoảng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hốt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kêu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chao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chao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vẫn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chưa</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coi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đâu</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đây</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thấm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gì</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cứ</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leo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nữa</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nữa</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xem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can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đảm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khéo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léo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hơn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từ</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trên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cành</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ngất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ngang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tầm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cánh</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chim</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bay,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bỗng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phép</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thần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thông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vụt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trước</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mắt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tôi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thế</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giới</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đẹp</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đẽ</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vô</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ngần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gian</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bao la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ánh</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alt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Khí Tối Giản Cảnh Quan Mùa Xuân Nền Minh Họa, Vẽ Tay, Nền Tươi, Nền  Rừ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 y="3826510"/>
            <a:ext cx="5389245" cy="30314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254831" y="158117"/>
            <a:ext cx="7075609" cy="583565"/>
          </a:xfrm>
          <a:prstGeom prst="rect">
            <a:avLst/>
          </a:prstGeom>
          <a:solidFill>
            <a:schemeClr val="bg1">
              <a:alpha val="60000"/>
            </a:scheme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50000"/>
              </a:spcBef>
              <a:spcAft>
                <a:spcPct val="0"/>
              </a:spcAft>
              <a:buClrTx/>
              <a:buSzTx/>
              <a:buFontTx/>
              <a:buNone/>
              <a:defRPr/>
            </a:pP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Kỉ</a:t>
            </a:r>
            <a:r>
              <a:rPr kumimoji="0" lang="en-US" alt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niệm</a:t>
            </a:r>
            <a:r>
              <a:rPr kumimoji="0" lang="en-US" alt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tuổi</a:t>
            </a:r>
            <a:r>
              <a:rPr kumimoji="0" lang="en-US" alt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thơ</a:t>
            </a:r>
            <a:r>
              <a:rPr kumimoji="0" lang="en-US" alt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cùng</a:t>
            </a:r>
            <a:r>
              <a:rPr kumimoji="0" lang="en-US" alt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các</a:t>
            </a:r>
            <a:r>
              <a:rPr kumimoji="0" lang="en-US" alt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bạn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a:t>
            </a:r>
          </a:p>
        </p:txBody>
      </p:sp>
      <p:sp>
        <p:nvSpPr>
          <p:cNvPr id="3" name="Oval 2"/>
          <p:cNvSpPr/>
          <p:nvPr/>
        </p:nvSpPr>
        <p:spPr>
          <a:xfrm>
            <a:off x="230107" y="1950662"/>
            <a:ext cx="2745077" cy="910368"/>
          </a:xfrm>
          <a:custGeom>
            <a:avLst/>
            <a:gdLst>
              <a:gd name="connsiteX0" fmla="*/ 0 w 2118360"/>
              <a:gd name="connsiteY0" fmla="*/ 693420 h 1386840"/>
              <a:gd name="connsiteX1" fmla="*/ 1059180 w 2118360"/>
              <a:gd name="connsiteY1" fmla="*/ 0 h 1386840"/>
              <a:gd name="connsiteX2" fmla="*/ 2118360 w 2118360"/>
              <a:gd name="connsiteY2" fmla="*/ 693420 h 1386840"/>
              <a:gd name="connsiteX3" fmla="*/ 1059180 w 2118360"/>
              <a:gd name="connsiteY3" fmla="*/ 1386840 h 1386840"/>
              <a:gd name="connsiteX4" fmla="*/ 0 w 2118360"/>
              <a:gd name="connsiteY4" fmla="*/ 693420 h 1386840"/>
              <a:gd name="connsiteX0-1" fmla="*/ 758 w 2119118"/>
              <a:gd name="connsiteY0-2" fmla="*/ 952500 h 1645920"/>
              <a:gd name="connsiteX1-3" fmla="*/ 1197098 w 2119118"/>
              <a:gd name="connsiteY1-4" fmla="*/ 0 h 1645920"/>
              <a:gd name="connsiteX2-5" fmla="*/ 2119118 w 2119118"/>
              <a:gd name="connsiteY2-6" fmla="*/ 952500 h 1645920"/>
              <a:gd name="connsiteX3-7" fmla="*/ 1059938 w 2119118"/>
              <a:gd name="connsiteY3-8" fmla="*/ 1645920 h 1645920"/>
              <a:gd name="connsiteX4-9" fmla="*/ 758 w 2119118"/>
              <a:gd name="connsiteY4-10" fmla="*/ 952500 h 1645920"/>
              <a:gd name="connsiteX0-11" fmla="*/ 558 w 2377998"/>
              <a:gd name="connsiteY0-12" fmla="*/ 953544 h 1648006"/>
              <a:gd name="connsiteX1-13" fmla="*/ 1196898 w 2377998"/>
              <a:gd name="connsiteY1-14" fmla="*/ 1044 h 1648006"/>
              <a:gd name="connsiteX2-15" fmla="*/ 2377998 w 2377998"/>
              <a:gd name="connsiteY2-16" fmla="*/ 801144 h 1648006"/>
              <a:gd name="connsiteX3-17" fmla="*/ 1059738 w 2377998"/>
              <a:gd name="connsiteY3-18" fmla="*/ 1646964 h 1648006"/>
              <a:gd name="connsiteX4-19" fmla="*/ 558 w 2377998"/>
              <a:gd name="connsiteY4-20" fmla="*/ 953544 h 1648006"/>
              <a:gd name="connsiteX0-21" fmla="*/ 475 w 2377945"/>
              <a:gd name="connsiteY0-22" fmla="*/ 953331 h 1833443"/>
              <a:gd name="connsiteX1-23" fmla="*/ 1196815 w 2377945"/>
              <a:gd name="connsiteY1-24" fmla="*/ 831 h 1833443"/>
              <a:gd name="connsiteX2-25" fmla="*/ 2377915 w 2377945"/>
              <a:gd name="connsiteY2-26" fmla="*/ 800931 h 1833443"/>
              <a:gd name="connsiteX3-27" fmla="*/ 1638093 w 2377945"/>
              <a:gd name="connsiteY3-28" fmla="*/ 1772642 h 1833443"/>
              <a:gd name="connsiteX4-29" fmla="*/ 1059655 w 2377945"/>
              <a:gd name="connsiteY4-30" fmla="*/ 1646751 h 1833443"/>
              <a:gd name="connsiteX5" fmla="*/ 475 w 2377945"/>
              <a:gd name="connsiteY5" fmla="*/ 953331 h 1833443"/>
              <a:gd name="connsiteX0-31" fmla="*/ 10848 w 2388318"/>
              <a:gd name="connsiteY0-32" fmla="*/ 953331 h 1920320"/>
              <a:gd name="connsiteX1-33" fmla="*/ 1207188 w 2388318"/>
              <a:gd name="connsiteY1-34" fmla="*/ 831 h 1920320"/>
              <a:gd name="connsiteX2-35" fmla="*/ 2388288 w 2388318"/>
              <a:gd name="connsiteY2-36" fmla="*/ 800931 h 1920320"/>
              <a:gd name="connsiteX3-37" fmla="*/ 1648466 w 2388318"/>
              <a:gd name="connsiteY3-38" fmla="*/ 1772642 h 1920320"/>
              <a:gd name="connsiteX4-39" fmla="*/ 673695 w 2388318"/>
              <a:gd name="connsiteY4-40" fmla="*/ 1846510 h 1920320"/>
              <a:gd name="connsiteX5-41" fmla="*/ 10848 w 2388318"/>
              <a:gd name="connsiteY5-42" fmla="*/ 953331 h 1920320"/>
              <a:gd name="connsiteX0-43" fmla="*/ 2151 w 2379613"/>
              <a:gd name="connsiteY0-44" fmla="*/ 1028145 h 1995134"/>
              <a:gd name="connsiteX1-45" fmla="*/ 881424 w 2379613"/>
              <a:gd name="connsiteY1-46" fmla="*/ 735 h 1995134"/>
              <a:gd name="connsiteX2-47" fmla="*/ 2379591 w 2379613"/>
              <a:gd name="connsiteY2-48" fmla="*/ 875745 h 1995134"/>
              <a:gd name="connsiteX3-49" fmla="*/ 1639769 w 2379613"/>
              <a:gd name="connsiteY3-50" fmla="*/ 1847456 h 1995134"/>
              <a:gd name="connsiteX4-51" fmla="*/ 664998 w 2379613"/>
              <a:gd name="connsiteY4-52" fmla="*/ 1921324 h 1995134"/>
              <a:gd name="connsiteX5-53" fmla="*/ 2151 w 2379613"/>
              <a:gd name="connsiteY5-54" fmla="*/ 1028145 h 1995134"/>
              <a:gd name="connsiteX0-55" fmla="*/ 2151 w 2379625"/>
              <a:gd name="connsiteY0-56" fmla="*/ 1046817 h 2013806"/>
              <a:gd name="connsiteX1-57" fmla="*/ 881424 w 2379625"/>
              <a:gd name="connsiteY1-58" fmla="*/ 19407 h 2013806"/>
              <a:gd name="connsiteX2-59" fmla="*/ 2379591 w 2379625"/>
              <a:gd name="connsiteY2-60" fmla="*/ 894417 h 2013806"/>
              <a:gd name="connsiteX3-61" fmla="*/ 1639769 w 2379625"/>
              <a:gd name="connsiteY3-62" fmla="*/ 1866128 h 2013806"/>
              <a:gd name="connsiteX4-63" fmla="*/ 664998 w 2379625"/>
              <a:gd name="connsiteY4-64" fmla="*/ 1939996 h 2013806"/>
              <a:gd name="connsiteX5-65" fmla="*/ 2151 w 2379625"/>
              <a:gd name="connsiteY5-66" fmla="*/ 1046817 h 2013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2379625" h="2013806">
                <a:moveTo>
                  <a:pt x="2151" y="1046817"/>
                </a:moveTo>
                <a:cubicBezTo>
                  <a:pt x="38222" y="726719"/>
                  <a:pt x="75640" y="169656"/>
                  <a:pt x="881424" y="19407"/>
                </a:cubicBezTo>
                <a:cubicBezTo>
                  <a:pt x="1687208" y="-130842"/>
                  <a:pt x="2385311" y="632408"/>
                  <a:pt x="2379591" y="894417"/>
                </a:cubicBezTo>
                <a:cubicBezTo>
                  <a:pt x="2373871" y="1156426"/>
                  <a:pt x="1859479" y="1725158"/>
                  <a:pt x="1639769" y="1866128"/>
                </a:cubicBezTo>
                <a:cubicBezTo>
                  <a:pt x="1420059" y="2007098"/>
                  <a:pt x="937934" y="2076548"/>
                  <a:pt x="664998" y="1939996"/>
                </a:cubicBezTo>
                <a:cubicBezTo>
                  <a:pt x="392062" y="1803444"/>
                  <a:pt x="-33920" y="1366915"/>
                  <a:pt x="2151" y="1046817"/>
                </a:cubicBezTo>
                <a:close/>
              </a:path>
            </a:pathLst>
          </a:custGeom>
          <a:solidFill>
            <a:srgbClr val="00B05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Nghệ</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Text Box 11"/>
          <p:cNvSpPr txBox="1">
            <a:spLocks noChangeArrowheads="1"/>
          </p:cNvSpPr>
          <p:nvPr/>
        </p:nvSpPr>
        <p:spPr bwMode="auto">
          <a:xfrm>
            <a:off x="3205332" y="1991937"/>
            <a:ext cx="4594528" cy="584775"/>
          </a:xfrm>
          <a:prstGeom prst="rect">
            <a:avLst/>
          </a:prstGeom>
          <a:solidFill>
            <a:schemeClr val="bg1">
              <a:alpha val="32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b="1" dirty="0" err="1">
                <a:solidFill>
                  <a:srgbClr val="FF0000"/>
                </a:solidFill>
                <a:latin typeface="Times New Roman" panose="02020603050405020304" pitchFamily="18" charset="0"/>
                <a:cs typeface="Times New Roman" panose="02020603050405020304" pitchFamily="18" charset="0"/>
              </a:rPr>
              <a:t>Kể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tả</a:t>
            </a:r>
            <a:r>
              <a:rPr lang="en-US" altLang="en-US" b="1" dirty="0">
                <a:solidFill>
                  <a:srgbClr val="FF0000"/>
                </a:solidFill>
                <a:latin typeface="Times New Roman" panose="02020603050405020304" pitchFamily="18" charset="0"/>
                <a:cs typeface="Times New Roman" panose="02020603050405020304" pitchFamily="18" charset="0"/>
              </a:rPr>
              <a:t>: so </a:t>
            </a:r>
            <a:r>
              <a:rPr lang="en-US" altLang="en-US" b="1" dirty="0" err="1">
                <a:solidFill>
                  <a:srgbClr val="FF0000"/>
                </a:solidFill>
                <a:latin typeface="Times New Roman" panose="02020603050405020304" pitchFamily="18" charset="0"/>
                <a:cs typeface="Times New Roman" panose="02020603050405020304" pitchFamily="18" charset="0"/>
              </a:rPr>
              <a:t>sánh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hóa</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6" name="Text Box 8"/>
          <p:cNvSpPr txBox="1">
            <a:spLocks noChangeArrowheads="1"/>
          </p:cNvSpPr>
          <p:nvPr/>
        </p:nvSpPr>
        <p:spPr bwMode="auto">
          <a:xfrm>
            <a:off x="2913205" y="2711471"/>
            <a:ext cx="88344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khổng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lồ</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nghiêng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ngả</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đung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đưa</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như</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muốn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chào</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mời</a:t>
            </a:r>
            <a:endParaRPr lang="en-US"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2913205" y="3216296"/>
            <a:ext cx="7282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Bóng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râm</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mát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rượi</a:t>
            </a:r>
            <a:r>
              <a:rPr lang="en-US" altLang="en-US" sz="2800" b="1" i="1" dirty="0">
                <a:solidFill>
                  <a:srgbClr val="000000"/>
                </a:solidFill>
                <a:latin typeface="Times New Roman" panose="02020603050405020304" pitchFamily="18" charset="0"/>
                <a:cs typeface="Times New Roman" panose="02020603050405020304" pitchFamily="18" charset="0"/>
              </a:rPr>
              <a:t>,</a:t>
            </a:r>
            <a:r>
              <a:rPr lang="vi-VN"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tiếng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lá</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xào</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xạc</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dịu</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hiền</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8" name="Text Box 10"/>
          <p:cNvSpPr txBox="1">
            <a:spLocks noChangeArrowheads="1"/>
          </p:cNvSpPr>
          <p:nvPr/>
        </p:nvSpPr>
        <p:spPr bwMode="auto">
          <a:xfrm>
            <a:off x="2913205" y="3739516"/>
            <a:ext cx="4905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Đàn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chim</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hoảng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hốt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kêu</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lên</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9" name="Rectangle 4"/>
          <p:cNvSpPr>
            <a:spLocks noChangeArrowheads="1"/>
          </p:cNvSpPr>
          <p:nvPr/>
        </p:nvSpPr>
        <p:spPr bwMode="auto">
          <a:xfrm>
            <a:off x="2436638" y="4431030"/>
            <a:ext cx="957582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Như</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người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bạn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thiết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gắn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bó</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hội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tụ</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niềm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vui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tuổi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thơ</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0" name="Oval 2"/>
          <p:cNvSpPr/>
          <p:nvPr/>
        </p:nvSpPr>
        <p:spPr>
          <a:xfrm>
            <a:off x="37952" y="4366201"/>
            <a:ext cx="2745077" cy="910368"/>
          </a:xfrm>
          <a:custGeom>
            <a:avLst/>
            <a:gdLst>
              <a:gd name="connsiteX0" fmla="*/ 0 w 2118360"/>
              <a:gd name="connsiteY0" fmla="*/ 693420 h 1386840"/>
              <a:gd name="connsiteX1" fmla="*/ 1059180 w 2118360"/>
              <a:gd name="connsiteY1" fmla="*/ 0 h 1386840"/>
              <a:gd name="connsiteX2" fmla="*/ 2118360 w 2118360"/>
              <a:gd name="connsiteY2" fmla="*/ 693420 h 1386840"/>
              <a:gd name="connsiteX3" fmla="*/ 1059180 w 2118360"/>
              <a:gd name="connsiteY3" fmla="*/ 1386840 h 1386840"/>
              <a:gd name="connsiteX4" fmla="*/ 0 w 2118360"/>
              <a:gd name="connsiteY4" fmla="*/ 693420 h 1386840"/>
              <a:gd name="connsiteX0-1" fmla="*/ 758 w 2119118"/>
              <a:gd name="connsiteY0-2" fmla="*/ 952500 h 1645920"/>
              <a:gd name="connsiteX1-3" fmla="*/ 1197098 w 2119118"/>
              <a:gd name="connsiteY1-4" fmla="*/ 0 h 1645920"/>
              <a:gd name="connsiteX2-5" fmla="*/ 2119118 w 2119118"/>
              <a:gd name="connsiteY2-6" fmla="*/ 952500 h 1645920"/>
              <a:gd name="connsiteX3-7" fmla="*/ 1059938 w 2119118"/>
              <a:gd name="connsiteY3-8" fmla="*/ 1645920 h 1645920"/>
              <a:gd name="connsiteX4-9" fmla="*/ 758 w 2119118"/>
              <a:gd name="connsiteY4-10" fmla="*/ 952500 h 1645920"/>
              <a:gd name="connsiteX0-11" fmla="*/ 558 w 2377998"/>
              <a:gd name="connsiteY0-12" fmla="*/ 953544 h 1648006"/>
              <a:gd name="connsiteX1-13" fmla="*/ 1196898 w 2377998"/>
              <a:gd name="connsiteY1-14" fmla="*/ 1044 h 1648006"/>
              <a:gd name="connsiteX2-15" fmla="*/ 2377998 w 2377998"/>
              <a:gd name="connsiteY2-16" fmla="*/ 801144 h 1648006"/>
              <a:gd name="connsiteX3-17" fmla="*/ 1059738 w 2377998"/>
              <a:gd name="connsiteY3-18" fmla="*/ 1646964 h 1648006"/>
              <a:gd name="connsiteX4-19" fmla="*/ 558 w 2377998"/>
              <a:gd name="connsiteY4-20" fmla="*/ 953544 h 1648006"/>
              <a:gd name="connsiteX0-21" fmla="*/ 475 w 2377945"/>
              <a:gd name="connsiteY0-22" fmla="*/ 953331 h 1833443"/>
              <a:gd name="connsiteX1-23" fmla="*/ 1196815 w 2377945"/>
              <a:gd name="connsiteY1-24" fmla="*/ 831 h 1833443"/>
              <a:gd name="connsiteX2-25" fmla="*/ 2377915 w 2377945"/>
              <a:gd name="connsiteY2-26" fmla="*/ 800931 h 1833443"/>
              <a:gd name="connsiteX3-27" fmla="*/ 1638093 w 2377945"/>
              <a:gd name="connsiteY3-28" fmla="*/ 1772642 h 1833443"/>
              <a:gd name="connsiteX4-29" fmla="*/ 1059655 w 2377945"/>
              <a:gd name="connsiteY4-30" fmla="*/ 1646751 h 1833443"/>
              <a:gd name="connsiteX5" fmla="*/ 475 w 2377945"/>
              <a:gd name="connsiteY5" fmla="*/ 953331 h 1833443"/>
              <a:gd name="connsiteX0-31" fmla="*/ 10848 w 2388318"/>
              <a:gd name="connsiteY0-32" fmla="*/ 953331 h 1920320"/>
              <a:gd name="connsiteX1-33" fmla="*/ 1207188 w 2388318"/>
              <a:gd name="connsiteY1-34" fmla="*/ 831 h 1920320"/>
              <a:gd name="connsiteX2-35" fmla="*/ 2388288 w 2388318"/>
              <a:gd name="connsiteY2-36" fmla="*/ 800931 h 1920320"/>
              <a:gd name="connsiteX3-37" fmla="*/ 1648466 w 2388318"/>
              <a:gd name="connsiteY3-38" fmla="*/ 1772642 h 1920320"/>
              <a:gd name="connsiteX4-39" fmla="*/ 673695 w 2388318"/>
              <a:gd name="connsiteY4-40" fmla="*/ 1846510 h 1920320"/>
              <a:gd name="connsiteX5-41" fmla="*/ 10848 w 2388318"/>
              <a:gd name="connsiteY5-42" fmla="*/ 953331 h 1920320"/>
              <a:gd name="connsiteX0-43" fmla="*/ 2151 w 2379613"/>
              <a:gd name="connsiteY0-44" fmla="*/ 1028145 h 1995134"/>
              <a:gd name="connsiteX1-45" fmla="*/ 881424 w 2379613"/>
              <a:gd name="connsiteY1-46" fmla="*/ 735 h 1995134"/>
              <a:gd name="connsiteX2-47" fmla="*/ 2379591 w 2379613"/>
              <a:gd name="connsiteY2-48" fmla="*/ 875745 h 1995134"/>
              <a:gd name="connsiteX3-49" fmla="*/ 1639769 w 2379613"/>
              <a:gd name="connsiteY3-50" fmla="*/ 1847456 h 1995134"/>
              <a:gd name="connsiteX4-51" fmla="*/ 664998 w 2379613"/>
              <a:gd name="connsiteY4-52" fmla="*/ 1921324 h 1995134"/>
              <a:gd name="connsiteX5-53" fmla="*/ 2151 w 2379613"/>
              <a:gd name="connsiteY5-54" fmla="*/ 1028145 h 1995134"/>
              <a:gd name="connsiteX0-55" fmla="*/ 2151 w 2379625"/>
              <a:gd name="connsiteY0-56" fmla="*/ 1046817 h 2013806"/>
              <a:gd name="connsiteX1-57" fmla="*/ 881424 w 2379625"/>
              <a:gd name="connsiteY1-58" fmla="*/ 19407 h 2013806"/>
              <a:gd name="connsiteX2-59" fmla="*/ 2379591 w 2379625"/>
              <a:gd name="connsiteY2-60" fmla="*/ 894417 h 2013806"/>
              <a:gd name="connsiteX3-61" fmla="*/ 1639769 w 2379625"/>
              <a:gd name="connsiteY3-62" fmla="*/ 1866128 h 2013806"/>
              <a:gd name="connsiteX4-63" fmla="*/ 664998 w 2379625"/>
              <a:gd name="connsiteY4-64" fmla="*/ 1939996 h 2013806"/>
              <a:gd name="connsiteX5-65" fmla="*/ 2151 w 2379625"/>
              <a:gd name="connsiteY5-66" fmla="*/ 1046817 h 2013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2379625" h="2013806">
                <a:moveTo>
                  <a:pt x="2151" y="1046817"/>
                </a:moveTo>
                <a:cubicBezTo>
                  <a:pt x="38222" y="726719"/>
                  <a:pt x="75640" y="169656"/>
                  <a:pt x="881424" y="19407"/>
                </a:cubicBezTo>
                <a:cubicBezTo>
                  <a:pt x="1687208" y="-130842"/>
                  <a:pt x="2385311" y="632408"/>
                  <a:pt x="2379591" y="894417"/>
                </a:cubicBezTo>
                <a:cubicBezTo>
                  <a:pt x="2373871" y="1156426"/>
                  <a:pt x="1859479" y="1725158"/>
                  <a:pt x="1639769" y="1866128"/>
                </a:cubicBezTo>
                <a:cubicBezTo>
                  <a:pt x="1420059" y="2007098"/>
                  <a:pt x="937934" y="2076548"/>
                  <a:pt x="664998" y="1939996"/>
                </a:cubicBezTo>
                <a:cubicBezTo>
                  <a:pt x="392062" y="1803444"/>
                  <a:pt x="-33920" y="1366915"/>
                  <a:pt x="2151" y="1046817"/>
                </a:cubicBezTo>
                <a:close/>
              </a:path>
            </a:pathLst>
          </a:custGeom>
          <a:solidFill>
            <a:srgbClr val="00B05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Nội</a:t>
            </a:r>
            <a:r>
              <a:rPr lang="en-US" sz="3200" b="1" dirty="0">
                <a:solidFill>
                  <a:schemeClr val="tx1"/>
                </a:solidFill>
                <a:latin typeface="Times New Roman" panose="02020603050405020304" pitchFamily="18" charset="0"/>
                <a:cs typeface="Times New Roman" panose="02020603050405020304" pitchFamily="18" charset="0"/>
              </a:rPr>
              <a:t> dung</a:t>
            </a:r>
          </a:p>
        </p:txBody>
      </p:sp>
      <p:sp>
        <p:nvSpPr>
          <p:cNvPr id="11" name="Text Box 7"/>
          <p:cNvSpPr txBox="1">
            <a:spLocks noChangeArrowheads="1"/>
          </p:cNvSpPr>
          <p:nvPr/>
        </p:nvSpPr>
        <p:spPr bwMode="auto">
          <a:xfrm>
            <a:off x="106407" y="1046912"/>
            <a:ext cx="3098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400"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Hai </a:t>
            </a: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phong</a:t>
            </a:r>
            <a:endParaRPr lang="en-US" altLang="en-US" b="1" u="sng"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5" grpId="0" animBg="1"/>
      <p:bldP spid="6" grpId="0"/>
      <p:bldP spid="7" grpId="0"/>
      <p:bldP spid="8" grpId="0"/>
      <p:bldP spid="9"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35"/>
            <a:ext cx="12192000" cy="6807389"/>
          </a:xfrm>
          <a:prstGeom prst="rect">
            <a:avLst/>
          </a:prstGeom>
        </p:spPr>
      </p:pic>
      <p:sp>
        <p:nvSpPr>
          <p:cNvPr id="5" name="Rectangle 6"/>
          <p:cNvSpPr>
            <a:spLocks noChangeArrowheads="1"/>
          </p:cNvSpPr>
          <p:nvPr/>
        </p:nvSpPr>
        <p:spPr bwMode="auto">
          <a:xfrm>
            <a:off x="493563" y="178599"/>
            <a:ext cx="3501280" cy="584775"/>
          </a:xfrm>
          <a:prstGeom prst="rect">
            <a:avLst/>
          </a:prstGeom>
          <a:solidFill>
            <a:schemeClr val="accent4">
              <a:lumMod val="60000"/>
              <a:lumOff val="4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b="1" dirty="0">
                <a:solidFill>
                  <a:srgbClr val="000099"/>
                </a:solidFill>
                <a:latin typeface=".VnSouthern" pitchFamily="34" charset="0"/>
              </a:rPr>
              <a:t>* </a:t>
            </a:r>
            <a:r>
              <a:rPr lang="en-US" altLang="en-US" b="1" dirty="0" err="1">
                <a:solidFill>
                  <a:srgbClr val="000099"/>
                </a:solidFill>
                <a:latin typeface="Times New Roman" panose="02020603050405020304" pitchFamily="18" charset="0"/>
                <a:cs typeface="Times New Roman" panose="02020603050405020304" pitchFamily="18" charset="0"/>
              </a:rPr>
              <a:t>Hình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ảnh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bọn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trẻ</a:t>
            </a:r>
            <a:endParaRPr lang="en-US" altLang="en-US" b="1" dirty="0">
              <a:solidFill>
                <a:srgbClr val="000099"/>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441325" y="841796"/>
            <a:ext cx="7554912" cy="584775"/>
          </a:xfrm>
          <a:prstGeom prst="rect">
            <a:avLst/>
          </a:prstGeom>
          <a:solidFill>
            <a:schemeClr val="bg1">
              <a:alpha val="47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Reo</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hò</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huýt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còi</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ầm</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ĩ,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chạy</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lên</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 </a:t>
            </a:r>
            <a:r>
              <a:rPr kumimoji="0" lang="en-US" altLang="en-US" i="1" u="none" strike="noStrike" kern="0" cap="none" spc="0" normalizeH="0" baseline="0" noProof="0" dirty="0" err="1">
                <a:ln>
                  <a:noFill/>
                </a:ln>
                <a:solidFill>
                  <a:srgbClr val="000000"/>
                </a:solidFill>
                <a:effectLst/>
                <a:uLnTx/>
                <a:uFillTx/>
                <a:latin typeface="Times New Roman" panose="02020603050405020304" pitchFamily="18" charset="0"/>
                <a:cs typeface="Calibri" panose="020F0502020204030204" pitchFamily="34" charset="0"/>
              </a:rPr>
              <a:t>đồi</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cs typeface="Calibri" panose="020F0502020204030204" pitchFamily="34" charset="0"/>
              </a:rPr>
              <a:t>…</a:t>
            </a:r>
            <a:endParaRPr kumimoji="0" lang="en-US" altLang="en-US" i="0" u="none" strike="noStrike" kern="0" cap="none" spc="0" normalizeH="0" baseline="0" noProof="0" dirty="0">
              <a:ln>
                <a:noFill/>
              </a:ln>
              <a:solidFill>
                <a:srgbClr val="000000"/>
              </a:solidFill>
              <a:effectLst/>
              <a:uLnTx/>
              <a:uFillTx/>
            </a:endParaRPr>
          </a:p>
        </p:txBody>
      </p:sp>
      <p:sp>
        <p:nvSpPr>
          <p:cNvPr id="7" name="Rectangle 6"/>
          <p:cNvSpPr>
            <a:spLocks noChangeArrowheads="1"/>
          </p:cNvSpPr>
          <p:nvPr/>
        </p:nvSpPr>
        <p:spPr bwMode="auto">
          <a:xfrm>
            <a:off x="419100" y="1340271"/>
            <a:ext cx="7554913" cy="593304"/>
          </a:xfrm>
          <a:prstGeom prst="rect">
            <a:avLst/>
          </a:prstGeom>
          <a:solidFill>
            <a:schemeClr val="bg1">
              <a:alpha val="47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Trèo</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a:spLocks noChangeArrowheads="1"/>
          </p:cNvSpPr>
          <p:nvPr/>
        </p:nvSpPr>
        <p:spPr bwMode="auto">
          <a:xfrm>
            <a:off x="420688" y="1883196"/>
            <a:ext cx="7554912" cy="593304"/>
          </a:xfrm>
          <a:prstGeom prst="rect">
            <a:avLst/>
          </a:prstGeom>
          <a:solidFill>
            <a:schemeClr val="bg1">
              <a:alpha val="47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Kỉ</a:t>
            </a:r>
            <a:r>
              <a:rPr lang="en-US" alt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niệm</a:t>
            </a:r>
            <a:r>
              <a:rPr lang="en-US" alt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tuổi</a:t>
            </a:r>
            <a:r>
              <a:rPr lang="en-US" alt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hồn</a:t>
            </a:r>
            <a:r>
              <a:rPr lang="en-US" alt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11"/>
          <p:cNvSpPr>
            <a:spLocks noChangeArrowheads="1"/>
          </p:cNvSpPr>
          <p:nvPr/>
        </p:nvSpPr>
        <p:spPr bwMode="auto">
          <a:xfrm>
            <a:off x="419100" y="2484689"/>
            <a:ext cx="7554912" cy="584775"/>
          </a:xfrm>
          <a:prstGeom prst="rect">
            <a:avLst/>
          </a:prstGeom>
          <a:solidFill>
            <a:schemeClr val="bg1">
              <a:alpha val="37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Bỗng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như</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có</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một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phép</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thần</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thông</a:t>
            </a:r>
            <a:r>
              <a:rPr lang="en-US" altLang="en-US" i="1" dirty="0">
                <a:solidFill>
                  <a:srgbClr val="000000"/>
                </a:solidFill>
                <a:latin typeface="Times New Roman" panose="02020603050405020304" pitchFamily="18" charset="0"/>
                <a:cs typeface="Times New Roman" panose="02020603050405020304" pitchFamily="18" charset="0"/>
              </a:rPr>
              <a:t> ... </a:t>
            </a:r>
          </a:p>
        </p:txBody>
      </p:sp>
      <p:sp>
        <p:nvSpPr>
          <p:cNvPr id="10" name="Rectangle 12"/>
          <p:cNvSpPr>
            <a:spLocks noChangeArrowheads="1"/>
          </p:cNvSpPr>
          <p:nvPr/>
        </p:nvSpPr>
        <p:spPr bwMode="auto">
          <a:xfrm>
            <a:off x="419100" y="3053991"/>
            <a:ext cx="5678488" cy="584775"/>
          </a:xfrm>
          <a:prstGeom prst="rect">
            <a:avLst/>
          </a:prstGeom>
          <a:solidFill>
            <a:schemeClr val="bg1">
              <a:alpha val="47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defRPr/>
            </a:pPr>
            <a:r>
              <a:rPr kumimoji="0" lang="en-US" altLang="en-US"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=&gt; </a:t>
            </a:r>
            <a:r>
              <a:rPr kumimoji="0" lang="en-US" altLang="en-US"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altLang="en-US"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altLang="en-US"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altLang="en-US"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kì</a:t>
            </a:r>
            <a:r>
              <a:rPr kumimoji="0" lang="en-US" altLang="en-US"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diệu</a:t>
            </a:r>
            <a:r>
              <a:rPr kumimoji="0" lang="en-US" altLang="en-US" b="1" i="0" u="none" strike="noStrike" kern="0" cap="none" spc="0" normalizeH="0" baseline="0" noProof="0" dirty="0">
                <a:ln>
                  <a:noFill/>
                </a:ln>
                <a:solidFill>
                  <a:srgbClr val="000000"/>
                </a:solidFill>
                <a:effectLst/>
                <a:uLnTx/>
                <a:uFillTx/>
              </a:rPr>
              <a:t>.</a:t>
            </a:r>
          </a:p>
        </p:txBody>
      </p:sp>
      <p:sp>
        <p:nvSpPr>
          <p:cNvPr id="11" name="Rectangle 10"/>
          <p:cNvSpPr>
            <a:spLocks noChangeArrowheads="1"/>
          </p:cNvSpPr>
          <p:nvPr/>
        </p:nvSpPr>
        <p:spPr bwMode="auto">
          <a:xfrm>
            <a:off x="419100" y="3620578"/>
            <a:ext cx="7577137" cy="583750"/>
          </a:xfrm>
          <a:prstGeom prst="rect">
            <a:avLst/>
          </a:prstGeom>
          <a:solidFill>
            <a:schemeClr val="bg1">
              <a:alpha val="47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Bất</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ngờ</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lùng</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5745" y="-635"/>
            <a:ext cx="11591290" cy="600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Đất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rộng</a:t>
            </a:r>
            <a:r>
              <a:rPr lang="en-US" altLang="en-US" i="1" dirty="0">
                <a:solidFill>
                  <a:srgbClr val="000099"/>
                </a:solidFill>
                <a:latin typeface="Times New Roman" panose="02020603050405020304" pitchFamily="18" charset="0"/>
                <a:cs typeface="Times New Roman" panose="02020603050405020304" pitchFamily="18" charset="0"/>
              </a:rPr>
              <a:t> bao la </a:t>
            </a:r>
            <a:r>
              <a:rPr lang="en-US" altLang="en-US" i="1" dirty="0" err="1">
                <a:solidFill>
                  <a:srgbClr val="000099"/>
                </a:solidFill>
                <a:latin typeface="Times New Roman" panose="02020603050405020304" pitchFamily="18" charset="0"/>
                <a:cs typeface="Times New Roman" panose="02020603050405020304" pitchFamily="18" charset="0"/>
              </a:rPr>
              <a:t>làm</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sửng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sốt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Mỗi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đứa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đều</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nín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thở</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ngồi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lặng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trên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một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cành</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cây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quên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mất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cả</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chim</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lẫn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tổ</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chim</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Chuồng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ngựa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của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nông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trang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vẫn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coi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tòa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rộng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lớn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nhất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trên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thế</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gian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ngồi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đây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thấy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chỉ</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như</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một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căn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xép</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bình</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thường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Phía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sau</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làng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dải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thảo</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nguyên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hoang</a:t>
            </a:r>
            <a:r>
              <a:rPr lang="en-US" altLang="en-US" i="1" dirty="0">
                <a:solidFill>
                  <a:srgbClr val="000099"/>
                </a:solidFill>
                <a:latin typeface="Times New Roman" panose="02020603050405020304" pitchFamily="18" charset="0"/>
                <a:cs typeface="Times New Roman" panose="02020603050405020304" pitchFamily="18" charset="0"/>
              </a:rPr>
              <a:t> vu </a:t>
            </a:r>
            <a:r>
              <a:rPr lang="en-US" altLang="en-US" i="1" dirty="0" err="1">
                <a:solidFill>
                  <a:srgbClr val="000099"/>
                </a:solidFill>
                <a:latin typeface="Times New Roman" panose="02020603050405020304" pitchFamily="18" charset="0"/>
                <a:cs typeface="Times New Roman" panose="02020603050405020304" pitchFamily="18" charset="0"/>
              </a:rPr>
              <a:t>mất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hút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trong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làn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sương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mờ</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đục</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cố</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giương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hết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tầm</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mắt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nhìn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vào</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nơi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xa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thẳm</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biêng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biếc</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của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thảo</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nguyên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nhìn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thấy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không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biết</a:t>
            </a:r>
            <a:r>
              <a:rPr lang="en-US" altLang="en-US" i="1" dirty="0">
                <a:solidFill>
                  <a:srgbClr val="000099"/>
                </a:solidFill>
                <a:latin typeface="Times New Roman" panose="02020603050405020304" pitchFamily="18" charset="0"/>
                <a:cs typeface="Times New Roman" panose="02020603050405020304" pitchFamily="18" charset="0"/>
              </a:rPr>
              <a:t> bao </a:t>
            </a:r>
            <a:r>
              <a:rPr lang="en-US" altLang="en-US" i="1" dirty="0" err="1">
                <a:solidFill>
                  <a:srgbClr val="000099"/>
                </a:solidFill>
                <a:latin typeface="Times New Roman" panose="02020603050405020304" pitchFamily="18" charset="0"/>
                <a:cs typeface="Times New Roman" panose="02020603050405020304" pitchFamily="18" charset="0"/>
              </a:rPr>
              <a:t>nhiêu</a:t>
            </a:r>
            <a:r>
              <a:rPr lang="en-US" altLang="en-US" i="1" dirty="0">
                <a:solidFill>
                  <a:srgbClr val="000099"/>
                </a:solidFill>
                <a:latin typeface="Times New Roman" panose="02020603050405020304" pitchFamily="18" charset="0"/>
                <a:cs typeface="Times New Roman" panose="02020603050405020304" pitchFamily="18" charset="0"/>
              </a:rPr>
              <a:t>, bao </a:t>
            </a:r>
            <a:r>
              <a:rPr lang="en-US" altLang="en-US" i="1" dirty="0" err="1">
                <a:solidFill>
                  <a:srgbClr val="000099"/>
                </a:solidFill>
                <a:latin typeface="Times New Roman" panose="02020603050405020304" pitchFamily="18" charset="0"/>
                <a:cs typeface="Times New Roman" panose="02020603050405020304" pitchFamily="18" charset="0"/>
              </a:rPr>
              <a:t>nhiêu</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vùng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đất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trước</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đây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chưa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từng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biết</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đến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thấy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những</a:t>
            </a:r>
            <a:r>
              <a:rPr lang="en-US" altLang="en-US" i="1" dirty="0">
                <a:solidFill>
                  <a:srgbClr val="000099"/>
                </a:solidFill>
                <a:latin typeface="Times New Roman" panose="02020603050405020304" pitchFamily="18" charset="0"/>
                <a:cs typeface="Times New Roman" panose="02020603050405020304" pitchFamily="18" charset="0"/>
              </a:rPr>
              <a:t> con </a:t>
            </a:r>
            <a:r>
              <a:rPr lang="en-US" altLang="en-US" i="1" dirty="0" err="1">
                <a:solidFill>
                  <a:srgbClr val="000099"/>
                </a:solidFill>
                <a:latin typeface="Times New Roman" panose="02020603050405020304" pitchFamily="18" charset="0"/>
                <a:cs typeface="Times New Roman" panose="02020603050405020304" pitchFamily="18" charset="0"/>
              </a:rPr>
              <a:t>sông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trước</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đây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chưa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từng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nghe</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nói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Những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dòng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sông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lấp</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lánh</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tận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chân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trời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như</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những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sợi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chỉ</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bạc</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mỏng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manh</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Chúng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tôi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nép</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mình</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ngồi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trên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các</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cành</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cây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suy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nghĩ</a:t>
            </a:r>
            <a:r>
              <a:rPr lang="en-US" altLang="en-US" i="1" dirty="0">
                <a:solidFill>
                  <a:srgbClr val="000099"/>
                </a:solidFill>
                <a:latin typeface="Times New Roman" panose="02020603050405020304" pitchFamily="18" charset="0"/>
                <a:cs typeface="Times New Roman" panose="02020603050405020304" pitchFamily="18" charset="0"/>
              </a:rPr>
              <a:t> : </a:t>
            </a:r>
            <a:r>
              <a:rPr lang="en-US" altLang="en-US" i="1" dirty="0" err="1">
                <a:solidFill>
                  <a:srgbClr val="000099"/>
                </a:solidFill>
                <a:latin typeface="Times New Roman" panose="02020603050405020304" pitchFamily="18" charset="0"/>
                <a:cs typeface="Times New Roman" panose="02020603050405020304" pitchFamily="18" charset="0"/>
              </a:rPr>
              <a:t>đã</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phải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đấy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là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nơi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tận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cùng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thế</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giới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chưa</a:t>
            </a:r>
            <a:r>
              <a:rPr lang="en-US" altLang="en-US" i="1" dirty="0">
                <a:solidFill>
                  <a:srgbClr val="000099"/>
                </a:solidFill>
                <a:latin typeface="Times New Roman" panose="02020603050405020304" pitchFamily="18" charset="0"/>
                <a:cs typeface="Times New Roman" panose="02020603050405020304" pitchFamily="18" charset="0"/>
              </a:rPr>
              <a:t>, hay </a:t>
            </a:r>
            <a:r>
              <a:rPr lang="en-US" altLang="en-US" i="1" dirty="0" err="1">
                <a:solidFill>
                  <a:srgbClr val="000099"/>
                </a:solidFill>
                <a:latin typeface="Times New Roman" panose="02020603050405020304" pitchFamily="18" charset="0"/>
                <a:cs typeface="Times New Roman" panose="02020603050405020304" pitchFamily="18" charset="0"/>
              </a:rPr>
              <a:t>phía</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sau</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vẫn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còn</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có</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bầu</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trời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như</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thế</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này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những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đám</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mây</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những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đồng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cỏ</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và</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sông</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ngòi</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như</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thế</a:t>
            </a:r>
            <a:r>
              <a:rPr lang="en-US" altLang="en-US" i="1" dirty="0">
                <a:solidFill>
                  <a:srgbClr val="000099"/>
                </a:solidFill>
                <a:latin typeface="Times New Roman" panose="02020603050405020304" pitchFamily="18" charset="0"/>
                <a:cs typeface="Times New Roman" panose="02020603050405020304" pitchFamily="18" charset="0"/>
              </a:rPr>
              <a:t> </a:t>
            </a:r>
            <a:r>
              <a:rPr lang="en-US" altLang="en-US" i="1" dirty="0" err="1">
                <a:solidFill>
                  <a:srgbClr val="000099"/>
                </a:solidFill>
                <a:latin typeface="Times New Roman" panose="02020603050405020304" pitchFamily="18" charset="0"/>
                <a:cs typeface="Times New Roman" panose="02020603050405020304" pitchFamily="18" charset="0"/>
              </a:rPr>
              <a:t>này</a:t>
            </a:r>
            <a:r>
              <a:rPr lang="en-US" altLang="en-US" i="1" dirty="0">
                <a:solidFill>
                  <a:srgbClr val="000099"/>
                </a:solidFill>
                <a:latin typeface="Times New Roman" panose="02020603050405020304" pitchFamily="18" charset="0"/>
                <a:cs typeface="Times New Roman" panose="02020603050405020304" pitchFamily="18" charset="0"/>
              </a:rPr>
              <a:t> ?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
            <a:ext cx="12192000" cy="6873167"/>
          </a:xfrm>
          <a:prstGeom prst="rect">
            <a:avLst/>
          </a:prstGeom>
        </p:spPr>
      </p:pic>
      <p:sp>
        <p:nvSpPr>
          <p:cNvPr id="4" name="Rectangle 3"/>
          <p:cNvSpPr>
            <a:spLocks noChangeArrowheads="1"/>
          </p:cNvSpPr>
          <p:nvPr/>
        </p:nvSpPr>
        <p:spPr bwMode="auto">
          <a:xfrm>
            <a:off x="262890" y="149931"/>
            <a:ext cx="4462773" cy="59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a:spLocks noChangeArrowheads="1"/>
          </p:cNvSpPr>
          <p:nvPr/>
        </p:nvSpPr>
        <p:spPr bwMode="auto">
          <a:xfrm>
            <a:off x="262890" y="898435"/>
            <a:ext cx="10756507" cy="530594"/>
          </a:xfrm>
          <a:prstGeom prst="rect">
            <a:avLst/>
          </a:prstGeom>
          <a:solidFill>
            <a:schemeClr val="bg1">
              <a:alpha val="32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ts val="800"/>
              </a:spcAft>
              <a:buFontTx/>
              <a:buNone/>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bao la…</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chuồng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ngựa</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t>
            </a:r>
            <a:r>
              <a:rPr lang="vi-VN"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xép</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a:spLocks noChangeArrowheads="1"/>
          </p:cNvSpPr>
          <p:nvPr/>
        </p:nvSpPr>
        <p:spPr bwMode="auto">
          <a:xfrm>
            <a:off x="262890" y="1454347"/>
            <a:ext cx="10756507" cy="522259"/>
          </a:xfrm>
          <a:prstGeom prst="rect">
            <a:avLst/>
          </a:prstGeom>
          <a:solidFill>
            <a:schemeClr val="bg1">
              <a:alpha val="32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sương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mờ</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đục</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...bao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a:spLocks noChangeArrowheads="1"/>
          </p:cNvSpPr>
          <p:nvPr/>
        </p:nvSpPr>
        <p:spPr bwMode="auto">
          <a:xfrm>
            <a:off x="262890" y="2018997"/>
            <a:ext cx="10756507" cy="530594"/>
          </a:xfrm>
          <a:prstGeom prst="rect">
            <a:avLst/>
          </a:prstGeom>
          <a:solidFill>
            <a:schemeClr val="bg1">
              <a:alpha val="32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ts val="800"/>
              </a:spcAft>
              <a:buFontTx/>
              <a:buNone/>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lấp</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lánh</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sợi</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bạc</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mỏng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manh</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a:spLocks noChangeArrowheads="1"/>
          </p:cNvSpPr>
          <p:nvPr/>
        </p:nvSpPr>
        <p:spPr bwMode="auto">
          <a:xfrm>
            <a:off x="262890" y="2780377"/>
            <a:ext cx="5073039" cy="522259"/>
          </a:xfrm>
          <a:prstGeom prst="rect">
            <a:avLst/>
          </a:prstGeom>
          <a:solidFill>
            <a:schemeClr val="bg1">
              <a:alpha val="32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NT: So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liệt</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a:t>
            </a:r>
            <a:endPar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a:spLocks noChangeArrowheads="1"/>
          </p:cNvSpPr>
          <p:nvPr/>
        </p:nvSpPr>
        <p:spPr bwMode="auto">
          <a:xfrm>
            <a:off x="262890" y="3490974"/>
            <a:ext cx="11305044" cy="983283"/>
          </a:xfrm>
          <a:prstGeom prst="rect">
            <a:avLst/>
          </a:prstGeom>
          <a:solidFill>
            <a:schemeClr val="bg1">
              <a:alpha val="32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Bức</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tranh</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khoáng</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đạt</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mộng</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đầy</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màu</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sắc</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âm</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thanh</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ct val="0"/>
              </a:spcAft>
              <a:buFontTx/>
              <a:buNone/>
            </a:pP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ền đường làng quê thanh bình vector 1989 ~ MrPixelVn - Chia sẻ Đồ họa  vector pixel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378" y="1052193"/>
            <a:ext cx="8044551" cy="5685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57486" y="626497"/>
            <a:ext cx="9503317"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sốt</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nín</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thở</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lặng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a:spLocks noChangeArrowheads="1"/>
          </p:cNvSpPr>
          <p:nvPr/>
        </p:nvSpPr>
        <p:spPr bwMode="auto">
          <a:xfrm>
            <a:off x="657486" y="1815128"/>
            <a:ext cx="11345461"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NT: </a:t>
            </a:r>
            <a:r>
              <a:rPr lang="vi-VN"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hỏi tu từ: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ngạc</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ngây</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ngất</a:t>
            </a:r>
            <a:endParaRPr lang="en-US" alt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a:spLocks noChangeArrowheads="1"/>
          </p:cNvSpPr>
          <p:nvPr/>
        </p:nvSpPr>
        <p:spPr bwMode="auto">
          <a:xfrm>
            <a:off x="657486" y="2432351"/>
            <a:ext cx="9250443"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Khao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khát</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chinh</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a:spLocks noChangeArrowheads="1"/>
          </p:cNvSpPr>
          <p:nvPr/>
        </p:nvSpPr>
        <p:spPr bwMode="auto">
          <a:xfrm>
            <a:off x="657486" y="1172036"/>
            <a:ext cx="8625410"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ts val="800"/>
              </a:spcAft>
              <a:buFontTx/>
              <a:buNone/>
            </a:pPr>
            <a:r>
              <a:rPr lang="en-US" altLang="en-US" sz="2800" i="1" dirty="0">
                <a:solidFill>
                  <a:srgbClr val="0033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nép</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cành</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altLang="en-US" sz="28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unched Tape 8"/>
          <p:cNvSpPr/>
          <p:nvPr/>
        </p:nvSpPr>
        <p:spPr>
          <a:xfrm>
            <a:off x="463268" y="2954934"/>
            <a:ext cx="10752881" cy="2068975"/>
          </a:xfrm>
          <a:prstGeom prst="flowChartPunchedTape">
            <a:avLst/>
          </a:prstGeom>
          <a:solidFill>
            <a:schemeClr val="accent4">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a:spLocks noChangeArrowheads="1"/>
          </p:cNvSpPr>
          <p:nvPr/>
        </p:nvSpPr>
        <p:spPr bwMode="auto">
          <a:xfrm>
            <a:off x="192510" y="264242"/>
            <a:ext cx="10664544"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ts val="800"/>
              </a:spcAft>
              <a:buFontTx/>
              <a:buNone/>
            </a:pPr>
            <a:r>
              <a:rPr lang="vi-VN"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kỉ</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Đuy-sen</a:t>
            </a:r>
            <a:endParaRPr lang="en-US" alt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p:cNvSpPr>
            <a:spLocks noChangeArrowheads="1"/>
          </p:cNvSpPr>
          <p:nvPr/>
        </p:nvSpPr>
        <p:spPr bwMode="auto">
          <a:xfrm>
            <a:off x="463268" y="889392"/>
            <a:ext cx="5271508"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ts val="800"/>
              </a:spcAft>
              <a:buFontTx/>
              <a:buNone/>
            </a:pP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NT: </a:t>
            </a:r>
            <a:r>
              <a:rPr lang="vi-VN"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alt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4"/>
          <p:cNvSpPr>
            <a:spLocks noChangeArrowheads="1"/>
          </p:cNvSpPr>
          <p:nvPr/>
        </p:nvSpPr>
        <p:spPr bwMode="auto">
          <a:xfrm>
            <a:off x="1145401" y="1624193"/>
            <a:ext cx="8609011"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vi-VN"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ngôi</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xen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hồi</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ức</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endParaRPr lang="en-US" alt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5"/>
          <p:cNvSpPr>
            <a:spLocks noChangeArrowheads="1"/>
          </p:cNvSpPr>
          <p:nvPr/>
        </p:nvSpPr>
        <p:spPr bwMode="auto">
          <a:xfrm>
            <a:off x="370950" y="2224167"/>
            <a:ext cx="11331335"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lnSpc>
                <a:spcPct val="107000"/>
              </a:lnSpc>
              <a:spcBef>
                <a:spcPct val="0"/>
              </a:spcBef>
              <a:spcAft>
                <a:spcPct val="0"/>
              </a:spcAft>
              <a:buFontTx/>
              <a:buNone/>
            </a:pPr>
            <a:r>
              <a:rPr lang="vi-VN"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ngợi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cao</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ơn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8"/>
          <p:cNvSpPr txBox="1">
            <a:spLocks noChangeArrowheads="1"/>
          </p:cNvSpPr>
          <p:nvPr/>
        </p:nvSpPr>
        <p:spPr bwMode="auto">
          <a:xfrm>
            <a:off x="674017" y="3512367"/>
            <a:ext cx="7000280" cy="954107"/>
          </a:xfrm>
          <a:prstGeom prst="rect">
            <a:avLst/>
          </a:prstGeom>
          <a:noFill/>
          <a:ln w="12700" cap="flat" cmpd="sng" algn="ctr">
            <a:noFill/>
            <a:prstDash val="solid"/>
            <a:miter lim="800000"/>
          </a:ln>
          <a:effectLst/>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hương</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nồng</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nàn</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tha</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thiết</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defRPr/>
            </a:pP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hồn</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giàu</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xúc</a:t>
            </a:r>
            <a:r>
              <a:rPr kumimoji="0" lang="en-US" sz="2800"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0242" name="Picture 2" descr="Peyzaj Kırsal Köyü - Pixabay&amp;#39;da ücretsiz vektör graf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900953"/>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ym typeface="Wingdings" panose="05000000000000000000" charset="0"/>
              </a:rPr>
              <a:t></a:t>
            </a:r>
          </a:p>
        </p:txBody>
      </p:sp>
      <p:sp>
        <p:nvSpPr>
          <p:cNvPr id="3" name="Content Placeholder 2"/>
          <p:cNvSpPr>
            <a:spLocks noGrp="1"/>
          </p:cNvSpPr>
          <p:nvPr>
            <p:ph idx="1"/>
          </p:nvPr>
        </p:nvSpPr>
        <p:spPr>
          <a:xfrm>
            <a:off x="465455" y="1691005"/>
            <a:ext cx="11631930" cy="4351655"/>
          </a:xfrm>
        </p:spPr>
        <p:txBody>
          <a:bodyPr/>
          <a:lstStyle/>
          <a:p>
            <a:pPr marL="0" indent="0">
              <a:buNone/>
            </a:pPr>
            <a:r>
              <a:rPr lang="vi-VN" altLang="en-US" sz="4400" b="1">
                <a:solidFill>
                  <a:srgbClr val="FF0000"/>
                </a:solidFill>
              </a:rPr>
              <a:t>1. </a:t>
            </a:r>
            <a:r>
              <a:rPr lang="en-US" sz="4400" b="1">
                <a:solidFill>
                  <a:srgbClr val="FF0000"/>
                </a:solidFill>
              </a:rPr>
              <a:t>Đoạn trích là bài ca về tình yêu quê hương xứ sở</a:t>
            </a:r>
            <a:r>
              <a:rPr lang="vi-VN" altLang="en-US" sz="4400" b="1">
                <a:solidFill>
                  <a:srgbClr val="FF0000"/>
                </a:solidFill>
              </a:rPr>
              <a:t>: </a:t>
            </a:r>
          </a:p>
          <a:p>
            <a:pPr marL="0" indent="0">
              <a:buNone/>
            </a:pPr>
            <a:r>
              <a:rPr lang="vi-VN" altLang="en-US" sz="4000"/>
              <a:t>+ Hình ảnh hai cây phong trong cảm của người họa sĩ là biểu tượng của quê hương.</a:t>
            </a:r>
          </a:p>
          <a:p>
            <a:pPr marL="0" indent="0">
              <a:buNone/>
            </a:pPr>
            <a:r>
              <a:rPr lang="vi-VN" altLang="en-US" sz="4000"/>
              <a:t>+ Những kĩ niệm tuổi thơ đẹp đẽ không thể nào quên.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960" y="283845"/>
            <a:ext cx="11173460" cy="4351655"/>
          </a:xfrm>
        </p:spPr>
        <p:txBody>
          <a:bodyPr>
            <a:noAutofit/>
          </a:bodyPr>
          <a:lstStyle/>
          <a:p>
            <a:pPr marL="0" indent="0">
              <a:buNone/>
            </a:pPr>
            <a:r>
              <a:rPr lang="en-US" sz="3200"/>
              <a:t> </a:t>
            </a:r>
            <a:r>
              <a:rPr lang="en-US" sz="4400">
                <a:latin typeface="Times New Roman" panose="02020603050405020304" pitchFamily="18" charset="0"/>
                <a:cs typeface="Times New Roman" panose="02020603050405020304" pitchFamily="18" charset="0"/>
                <a:sym typeface="Wingdings" panose="05000000000000000000" charset="0"/>
              </a:rPr>
              <a:t></a:t>
            </a:r>
            <a:r>
              <a:rPr lang="vi-VN" altLang="en-US" sz="4400">
                <a:latin typeface="Times New Roman" panose="02020603050405020304" pitchFamily="18" charset="0"/>
                <a:cs typeface="Times New Roman" panose="02020603050405020304" pitchFamily="18" charset="0"/>
                <a:sym typeface="Wingdings" panose="05000000000000000000" charset="0"/>
              </a:rPr>
              <a:t> </a:t>
            </a:r>
            <a:r>
              <a:rPr lang="vi-VN" altLang="en-US" sz="4400" b="1">
                <a:solidFill>
                  <a:srgbClr val="FF0000"/>
                </a:solidFill>
                <a:latin typeface="Times New Roman" panose="02020603050405020304" pitchFamily="18" charset="0"/>
                <a:cs typeface="Times New Roman" panose="02020603050405020304" pitchFamily="18" charset="0"/>
              </a:rPr>
              <a:t>2. </a:t>
            </a:r>
            <a:r>
              <a:rPr lang="en-US" sz="4400" b="1">
                <a:solidFill>
                  <a:srgbClr val="FF0000"/>
                </a:solidFill>
                <a:latin typeface="Times New Roman" panose="02020603050405020304" pitchFamily="18" charset="0"/>
                <a:cs typeface="Times New Roman" panose="02020603050405020304" pitchFamily="18" charset="0"/>
              </a:rPr>
              <a:t>Đoạn trích là bài ca về người thầy chân chính:</a:t>
            </a:r>
          </a:p>
          <a:p>
            <a:pPr marL="0" indent="0">
              <a:buNone/>
            </a:pPr>
            <a:r>
              <a:rPr lang="en-US" sz="4400">
                <a:latin typeface="Times New Roman" panose="02020603050405020304" pitchFamily="18" charset="0"/>
                <a:cs typeface="Times New Roman" panose="02020603050405020304" pitchFamily="18" charset="0"/>
              </a:rPr>
              <a:t> - Là nhân chứng cho câu chuyện cảm động về thầy Đuy-sen- người thầy đầu tiên và cô bé An-tư-nai gần bốn mươi năm về trước.</a:t>
            </a:r>
          </a:p>
          <a:p>
            <a:pPr marL="0" indent="0">
              <a:buNone/>
            </a:pPr>
            <a:r>
              <a:rPr lang="en-US" sz="4400">
                <a:latin typeface="Times New Roman" panose="02020603050405020304" pitchFamily="18" charset="0"/>
                <a:cs typeface="Times New Roman" panose="02020603050405020304" pitchFamily="18" charset="0"/>
              </a:rPr>
              <a:t> -</a:t>
            </a:r>
            <a:r>
              <a:rPr lang="vi-VN" altLang="en-US"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Dân làng lấy tên thầy đặt tên trường học  .</a:t>
            </a:r>
          </a:p>
          <a:p>
            <a:pPr marL="0" indent="0">
              <a:buNone/>
            </a:pPr>
            <a:r>
              <a:rPr lang="vi-VN" altLang="en-US" sz="4400">
                <a:latin typeface="Times New Roman" panose="02020603050405020304" pitchFamily="18" charset="0"/>
                <a:cs typeface="Times New Roman" panose="02020603050405020304" pitchFamily="18" charset="0"/>
              </a:rPr>
              <a:t>==&gt; </a:t>
            </a:r>
            <a:r>
              <a:rPr lang="en-US" sz="4400">
                <a:latin typeface="Times New Roman" panose="02020603050405020304" pitchFamily="18" charset="0"/>
                <a:cs typeface="Times New Roman" panose="02020603050405020304" pitchFamily="18" charset="0"/>
              </a:rPr>
              <a:t>Lòng biết ơn người thầy Đuy-sen-người đã gieo trồng vào lòng trẻ thơ niềm tin, niềm khao khát hi vọng về một cuộc sống tốt đẹp.</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31115"/>
            <a:ext cx="12192000" cy="6920230"/>
            <a:chOff x="137160" y="-1631950"/>
            <a:chExt cx="12192000" cy="6920230"/>
          </a:xfrm>
        </p:grpSpPr>
        <p:pic>
          <p:nvPicPr>
            <p:cNvPr id="7" name="Picture 2" descr="Đề 8: Phân tích đoạn trích Hai cây phong (trích trong tác phẩm Người thầy  đầu tiên của Ai-ma-tốp) – Văn mẫu lớp 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1631950"/>
              <a:ext cx="12192000" cy="69202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204960" y="4541520"/>
              <a:ext cx="2849880" cy="6248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0" y="5405120"/>
            <a:ext cx="12192000" cy="1452880"/>
          </a:xfrm>
          <a:prstGeom prst="rect">
            <a:avLst/>
          </a:prstGeom>
          <a:solidFill>
            <a:schemeClr val="bg1">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2060"/>
                </a:solidFill>
                <a:latin typeface="Times New Roman" panose="02020603050405020304" pitchFamily="18" charset="0"/>
                <a:cs typeface="Times New Roman" panose="02020603050405020304" pitchFamily="18" charset="0"/>
              </a:rPr>
              <a:t>I. TÌM HIỂU CHUNG</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645160" y="95885"/>
            <a:ext cx="11181715" cy="6185535"/>
          </a:xfrm>
          <a:prstGeom prst="rect">
            <a:avLst/>
          </a:prstGeom>
          <a:noFill/>
          <a:ln w="9525">
            <a:noFill/>
          </a:ln>
        </p:spPr>
        <p:txBody>
          <a:bodyPr wrap="square">
            <a:spAutoFit/>
          </a:bodyPr>
          <a:lstStyle/>
          <a:p>
            <a:pPr indent="0"/>
            <a:r>
              <a:rPr lang="vi-VN" altLang="en-US" sz="3600" b="1" u="sng">
                <a:solidFill>
                  <a:srgbClr val="FF0000"/>
                </a:solidFill>
                <a:highlight>
                  <a:srgbClr val="FFFF00"/>
                </a:highlight>
                <a:latin typeface="Times New Roman" panose="02020603050405020304" pitchFamily="18" charset="0"/>
                <a:ea typeface="SimSun" panose="02010600030101010101" pitchFamily="2" charset="-122"/>
              </a:rPr>
              <a:t>B</a:t>
            </a:r>
            <a:r>
              <a:rPr lang="en-US" sz="3600" b="1" u="sng">
                <a:solidFill>
                  <a:srgbClr val="FF0000"/>
                </a:solidFill>
                <a:highlight>
                  <a:srgbClr val="FFFF00"/>
                </a:highlight>
                <a:latin typeface="Times New Roman" panose="02020603050405020304" pitchFamily="18" charset="0"/>
                <a:ea typeface="SimSun" panose="02010600030101010101" pitchFamily="2" charset="-122"/>
              </a:rPr>
              <a:t>. Nghệ thuật:</a:t>
            </a:r>
            <a:endParaRPr lang="en-US" sz="3600" b="0">
              <a:solidFill>
                <a:srgbClr val="FF0000"/>
              </a:solidFill>
              <a:highlight>
                <a:srgbClr val="FFFF00"/>
              </a:highlight>
              <a:latin typeface="Times New Roman" panose="02020603050405020304" pitchFamily="18" charset="0"/>
              <a:ea typeface="SimSun" panose="02010600030101010101" pitchFamily="2" charset="-122"/>
            </a:endParaRPr>
          </a:p>
          <a:p>
            <a:pPr indent="0"/>
            <a:r>
              <a:rPr lang="en-US" sz="3600" b="0">
                <a:latin typeface="Times New Roman" panose="02020603050405020304" pitchFamily="18" charset="0"/>
                <a:ea typeface="SimSun" panose="02010600030101010101" pitchFamily="2" charset="-122"/>
              </a:rPr>
              <a:t>- Lựa chọn ngôi kể ,người kể tạo nên hai mạch kể người kể tạo nên hai mạch kể lồng ghép độc đáo.</a:t>
            </a:r>
          </a:p>
          <a:p>
            <a:pPr indent="0"/>
            <a:r>
              <a:rPr lang="en-US" sz="3600" b="0">
                <a:latin typeface="Times New Roman" panose="02020603050405020304" pitchFamily="18" charset="0"/>
                <a:ea typeface="SimSun" panose="02010600030101010101" pitchFamily="2" charset="-122"/>
              </a:rPr>
              <a:t>- Miêu tả bằng ngỏi bút đậm chất hội họa, truyền sự rung cảm đến người đọc.</a:t>
            </a:r>
          </a:p>
          <a:p>
            <a:pPr indent="0"/>
            <a:r>
              <a:rPr lang="en-US" sz="3600" b="0">
                <a:latin typeface="Times New Roman" panose="02020603050405020304" pitchFamily="18" charset="0"/>
                <a:ea typeface="SimSun" panose="02010600030101010101" pitchFamily="2" charset="-122"/>
              </a:rPr>
              <a:t>- Có nhiều liên tưởng tưởng tượng hết sức phong phú.</a:t>
            </a:r>
            <a:endParaRPr lang="en-US" sz="3600" b="1">
              <a:latin typeface="Times New Roman" panose="02020603050405020304" pitchFamily="18" charset="0"/>
              <a:ea typeface="SimSun" panose="02010600030101010101" pitchFamily="2" charset="-122"/>
            </a:endParaRPr>
          </a:p>
          <a:p>
            <a:pPr indent="0"/>
            <a:r>
              <a:rPr lang="vi-VN" altLang="en-US" sz="3600" b="1">
                <a:solidFill>
                  <a:srgbClr val="FF0000"/>
                </a:solidFill>
                <a:highlight>
                  <a:srgbClr val="FFFF00"/>
                </a:highlight>
                <a:latin typeface="Times New Roman" panose="02020603050405020304" pitchFamily="18" charset="0"/>
                <a:ea typeface="SimSun" panose="02010600030101010101" pitchFamily="2" charset="-122"/>
              </a:rPr>
              <a:t>C</a:t>
            </a:r>
            <a:r>
              <a:rPr lang="en-US" sz="3600" b="1">
                <a:solidFill>
                  <a:srgbClr val="FF0000"/>
                </a:solidFill>
                <a:highlight>
                  <a:srgbClr val="FFFF00"/>
                </a:highlight>
                <a:latin typeface="Times New Roman" panose="02020603050405020304" pitchFamily="18" charset="0"/>
                <a:ea typeface="SimSun" panose="02010600030101010101" pitchFamily="2" charset="-122"/>
              </a:rPr>
              <a:t>. </a:t>
            </a:r>
            <a:r>
              <a:rPr lang="en-US" sz="3600" b="1" u="sng">
                <a:solidFill>
                  <a:srgbClr val="FF0000"/>
                </a:solidFill>
                <a:highlight>
                  <a:srgbClr val="FFFF00"/>
                </a:highlight>
                <a:latin typeface="Times New Roman" panose="02020603050405020304" pitchFamily="18" charset="0"/>
                <a:ea typeface="SimSun" panose="02010600030101010101" pitchFamily="2" charset="-122"/>
              </a:rPr>
              <a:t>Ý nghĩa văn bản</a:t>
            </a:r>
            <a:r>
              <a:rPr lang="en-US" sz="3600" b="1">
                <a:solidFill>
                  <a:srgbClr val="FF0000"/>
                </a:solidFill>
                <a:highlight>
                  <a:srgbClr val="FFFF00"/>
                </a:highlight>
                <a:latin typeface="Times New Roman" panose="02020603050405020304" pitchFamily="18" charset="0"/>
                <a:ea typeface="SimSun" panose="02010600030101010101" pitchFamily="2" charset="-122"/>
              </a:rPr>
              <a:t>:</a:t>
            </a:r>
            <a:r>
              <a:rPr lang="en-US" sz="3600" b="0">
                <a:latin typeface="Times New Roman" panose="02020603050405020304" pitchFamily="18" charset="0"/>
                <a:ea typeface="SimSun" panose="02010600030101010101" pitchFamily="2" charset="-122"/>
              </a:rPr>
              <a:t> </a:t>
            </a:r>
          </a:p>
          <a:p>
            <a:pPr indent="0"/>
            <a:r>
              <a:rPr lang="vi-VN" altLang="en-US" sz="3600" b="0">
                <a:latin typeface="Times New Roman" panose="02020603050405020304" pitchFamily="18" charset="0"/>
                <a:ea typeface="SimSun" panose="02010600030101010101" pitchFamily="2" charset="-122"/>
              </a:rPr>
              <a:t>“H</a:t>
            </a:r>
            <a:r>
              <a:rPr lang="en-US" sz="3600" b="0">
                <a:latin typeface="Times New Roman" panose="02020603050405020304" pitchFamily="18" charset="0"/>
                <a:ea typeface="SimSun" panose="02010600030101010101" pitchFamily="2" charset="-122"/>
              </a:rPr>
              <a:t>ai cây phong</a:t>
            </a:r>
            <a:r>
              <a:rPr lang="vi-VN" altLang="en-US" sz="3600" b="0">
                <a:latin typeface="Times New Roman" panose="02020603050405020304" pitchFamily="18" charset="0"/>
                <a:ea typeface="SimSun" panose="02010600030101010101" pitchFamily="2" charset="-122"/>
              </a:rPr>
              <a:t>”</a:t>
            </a:r>
            <a:r>
              <a:rPr lang="en-US" sz="3600" b="0">
                <a:latin typeface="Times New Roman" panose="02020603050405020304" pitchFamily="18" charset="0"/>
                <a:ea typeface="SimSun" panose="02010600030101010101" pitchFamily="2" charset="-122"/>
              </a:rPr>
              <a:t> là biểu tượng của tình yêu quê hương sâu nặng gắn liền với những kỉ niệm tuổi thơ đẹp đẽ của người hoạ sĩ làng Ku-ku –rêu.</a:t>
            </a:r>
            <a:endParaRPr lang="en-US" sz="3600" b="1">
              <a:latin typeface="Times New Roman" panose="02020603050405020304" pitchFamily="18" charset="0"/>
              <a:ea typeface="SimSun" panose="02010600030101010101" pitchFamily="2" charset="-122"/>
            </a:endParaRPr>
          </a:p>
          <a:p>
            <a:pPr indent="0"/>
            <a:r>
              <a:rPr lang="en-US" sz="3600" b="1">
                <a:latin typeface="Times New Roman" panose="02020603050405020304" pitchFamily="18" charset="0"/>
                <a:ea typeface="SimSun" panose="02010600030101010101" pitchFamily="2" charset="-122"/>
              </a:rPr>
              <a:t>Ghi nhớ: </a:t>
            </a:r>
            <a:r>
              <a:rPr lang="en-US" sz="3600" b="0">
                <a:latin typeface="Times New Roman" panose="02020603050405020304" pitchFamily="18" charset="0"/>
                <a:ea typeface="SimSun" panose="02010600030101010101" pitchFamily="2" charset="-122"/>
              </a:rPr>
              <a:t> (SGK/ 101 )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Đất Clip nghệ thuật - Đồng Cỏ Tên. png tải về - Miễn phí trong suốt Máy  Tính Nền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8864" l="2556" r="98778">
                        <a14:foregroundMark x1="2222" y1="11591" x2="9667" y2="86818"/>
                        <a14:foregroundMark x1="9667" y1="86818" x2="26222" y2="97045"/>
                        <a14:foregroundMark x1="26222" y1="97045" x2="85222" y2="81136"/>
                        <a14:foregroundMark x1="85222" y1="81136" x2="93444" y2="60682"/>
                        <a14:foregroundMark x1="93444" y1="60682" x2="96444" y2="30682"/>
                        <a14:foregroundMark x1="2556" y1="14773" x2="3333" y2="95682"/>
                        <a14:foregroundMark x1="97667" y1="45227" x2="98222" y2="46364"/>
                        <a14:foregroundMark x1="98222" y1="63636" x2="98778" y2="98864"/>
                        <a14:foregroundMark x1="26667" y1="81591" x2="33444" y2="84545"/>
                        <a14:foregroundMark x1="33444" y1="84545" x2="50111" y2="80000"/>
                        <a14:foregroundMark x1="50111" y1="80000" x2="63556" y2="80455"/>
                        <a14:foregroundMark x1="63556" y1="80455" x2="59444" y2="77045"/>
                        <a14:foregroundMark x1="50222" y1="75000" x2="57111" y2="87500"/>
                        <a14:foregroundMark x1="25778" y1="81591" x2="37444" y2="86591"/>
                        <a14:foregroundMark x1="37444" y1="86591" x2="40889" y2="86364"/>
                        <a14:foregroundMark x1="37778" y1="73409" x2="43556" y2="83636"/>
                        <a14:foregroundMark x1="40444" y1="86591" x2="43667" y2="85909"/>
                        <a14:foregroundMark x1="52444" y1="73864" x2="55000" y2="73864"/>
                        <a14:foregroundMark x1="23889" y1="80227" x2="27667" y2="87273"/>
                      </a14:backgroundRemoval>
                    </a14:imgEffect>
                  </a14:imgLayer>
                </a14:imgProps>
              </a:ext>
              <a:ext uri="{28A0092B-C50C-407E-A947-70E740481C1C}">
                <a14:useLocalDpi xmlns:a14="http://schemas.microsoft.com/office/drawing/2010/main" val="0"/>
              </a:ext>
            </a:extLst>
          </a:blip>
          <a:srcRect/>
          <a:stretch>
            <a:fillRect/>
          </a:stretch>
        </p:blipFill>
        <p:spPr bwMode="auto">
          <a:xfrm>
            <a:off x="0" y="949124"/>
            <a:ext cx="12192000" cy="5961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319712" y="555284"/>
            <a:ext cx="1552575" cy="523220"/>
          </a:xfrm>
          <a:prstGeom prst="rect">
            <a:avLst/>
          </a:prstGeom>
          <a:solidFill>
            <a:schemeClr val="accent2">
              <a:alpha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endParaRPr lang="en-US" altLang="en-US" sz="28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1753532" y="1625259"/>
            <a:ext cx="1893467" cy="523220"/>
          </a:xfrm>
          <a:prstGeom prst="rect">
            <a:avLst/>
          </a:prstGeom>
          <a:solidFill>
            <a:schemeClr val="accent1">
              <a:lumMod val="20000"/>
              <a:lumOff val="80000"/>
              <a:alpha val="8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r>
              <a:rPr lang="en-US" altLang="en-US" sz="2800" b="1" dirty="0" err="1">
                <a:latin typeface="Times New Roman" panose="02020603050405020304" pitchFamily="18" charset="0"/>
                <a:cs typeface="Times New Roman" panose="02020603050405020304" pitchFamily="18" charset="0"/>
              </a:rPr>
              <a:t>Nghệ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thuật</a:t>
            </a:r>
            <a:endParaRPr lang="en-US" altLang="en-US" sz="2800" dirty="0">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428263" y="2196759"/>
            <a:ext cx="5540737" cy="3108543"/>
          </a:xfrm>
          <a:prstGeom prst="rect">
            <a:avLst/>
          </a:prstGeom>
          <a:solidFill>
            <a:schemeClr val="tx2">
              <a:lumMod val="20000"/>
              <a:lumOff val="80000"/>
              <a:alpha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Lựa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ghép</a:t>
            </a:r>
            <a:r>
              <a:rPr lang="en-US" altLang="en-US" sz="2800" dirty="0">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ngòi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a:t>
            </a:r>
            <a:r>
              <a:rPr lang="en-US" altLang="en-US" sz="2800" dirty="0">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pháp</a:t>
            </a:r>
            <a:r>
              <a:rPr lang="en-US" altLang="en-US" sz="2800" dirty="0">
                <a:latin typeface="Times New Roman" panose="02020603050405020304" pitchFamily="18" charset="0"/>
                <a:cs typeface="Times New Roman" panose="02020603050405020304" pitchFamily="18" charset="0"/>
              </a:rPr>
              <a:t> so </a:t>
            </a:r>
            <a:r>
              <a:rPr lang="en-US" altLang="en-US" sz="2800" dirty="0" err="1">
                <a:latin typeface="Times New Roman" panose="02020603050405020304" pitchFamily="18" charset="0"/>
                <a:cs typeface="Times New Roman" panose="02020603050405020304" pitchFamily="18" charset="0"/>
              </a:rPr>
              <a:t>sánh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hóa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phú</a:t>
            </a:r>
            <a:r>
              <a:rPr lang="en-US" altLang="en-US" sz="2800" dirty="0">
                <a:latin typeface="Times New Roman" panose="02020603050405020304" pitchFamily="18" charset="0"/>
                <a:cs typeface="Times New Roman" panose="02020603050405020304" pitchFamily="18" charset="0"/>
              </a:rPr>
              <a:t>.</a:t>
            </a:r>
          </a:p>
        </p:txBody>
      </p:sp>
      <p:sp>
        <p:nvSpPr>
          <p:cNvPr id="7" name="Rectangle 6"/>
          <p:cNvSpPr>
            <a:spLocks noChangeArrowheads="1"/>
          </p:cNvSpPr>
          <p:nvPr/>
        </p:nvSpPr>
        <p:spPr bwMode="auto">
          <a:xfrm>
            <a:off x="8545001" y="1625259"/>
            <a:ext cx="1593706" cy="523220"/>
          </a:xfrm>
          <a:prstGeom prst="rect">
            <a:avLst/>
          </a:prstGeom>
          <a:solidFill>
            <a:schemeClr val="accent4">
              <a:lumMod val="40000"/>
              <a:lumOff val="60000"/>
              <a:alpha val="8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en-US" sz="2800" b="1" i="0" u="none" strike="noStrike" kern="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Nội</a:t>
            </a:r>
            <a:r>
              <a:rPr kumimoji="0" lang="en-US" altLang="en-US" sz="2800" b="1" i="0" u="none" strike="noStrike" kern="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dung</a:t>
            </a:r>
            <a:endParaRPr kumimoji="0" lang="en-US" altLang="en-US" sz="2800" b="1" i="0" u="none" strike="noStrike" kern="0" cap="none" spc="0" normalizeH="0" baseline="0" noProof="0" dirty="0">
              <a:ln>
                <a:noFill/>
              </a:ln>
              <a:solidFill>
                <a:srgbClr val="003399"/>
              </a:solidFill>
              <a:effectLst/>
              <a:uLnTx/>
              <a:uFillTx/>
            </a:endParaRPr>
          </a:p>
        </p:txBody>
      </p:sp>
      <p:sp>
        <p:nvSpPr>
          <p:cNvPr id="8" name="Rectangle 7"/>
          <p:cNvSpPr>
            <a:spLocks noChangeArrowheads="1"/>
          </p:cNvSpPr>
          <p:nvPr/>
        </p:nvSpPr>
        <p:spPr bwMode="auto">
          <a:xfrm>
            <a:off x="7034333" y="2196758"/>
            <a:ext cx="4980188" cy="3108543"/>
          </a:xfrm>
          <a:prstGeom prst="rect">
            <a:avLst/>
          </a:prstGeom>
          <a:solidFill>
            <a:schemeClr val="accent4">
              <a:lumMod val="40000"/>
              <a:lumOff val="60000"/>
              <a:alpha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FontTx/>
              <a:buNone/>
            </a:pPr>
            <a:r>
              <a:rPr lang="en-US" altLang="en-US" sz="2800" dirty="0">
                <a:solidFill>
                  <a:srgbClr val="000099"/>
                </a:solidFill>
                <a:latin typeface="Times New Roman" panose="02020603050405020304" pitchFamily="18" charset="0"/>
                <a:cs typeface="Times New Roman" panose="02020603050405020304" pitchFamily="18" charset="0"/>
              </a:rPr>
              <a:t>Hai </a:t>
            </a:r>
            <a:r>
              <a:rPr lang="en-US" altLang="en-US" sz="2800" dirty="0" err="1">
                <a:solidFill>
                  <a:srgbClr val="000099"/>
                </a:solidFill>
                <a:latin typeface="Times New Roman" panose="02020603050405020304" pitchFamily="18" charset="0"/>
                <a:cs typeface="Times New Roman" panose="02020603050405020304" pitchFamily="18" charset="0"/>
              </a:rPr>
              <a:t>cây</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phong</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biểu</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tượng</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của</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tình</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yêu</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quê</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hương</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sâu</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nặng</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gắn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liền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với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những</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kỉ</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niệm</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tuổi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thơ</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đẹp</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đẽ</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của</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người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hoạ</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sĩ</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làng</a:t>
            </a:r>
            <a:r>
              <a:rPr lang="en-US" altLang="en-US" sz="2800" dirty="0">
                <a:solidFill>
                  <a:srgbClr val="000099"/>
                </a:solidFill>
                <a:latin typeface="Times New Roman" panose="02020603050405020304" pitchFamily="18" charset="0"/>
                <a:cs typeface="Times New Roman" panose="02020603050405020304" pitchFamily="18" charset="0"/>
              </a:rPr>
              <a:t> Ku- </a:t>
            </a:r>
            <a:r>
              <a:rPr lang="en-US" altLang="en-US" sz="2800" dirty="0" err="1">
                <a:solidFill>
                  <a:srgbClr val="000099"/>
                </a:solidFill>
                <a:latin typeface="Times New Roman" panose="02020603050405020304" pitchFamily="18" charset="0"/>
                <a:cs typeface="Times New Roman" panose="02020603050405020304" pitchFamily="18" charset="0"/>
              </a:rPr>
              <a:t>ku-rêu</a:t>
            </a:r>
            <a:endParaRPr lang="vi-VN" altLang="en-US" sz="2800" dirty="0">
              <a:solidFill>
                <a:srgbClr val="000099"/>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endParaRPr lang="vi-VN" altLang="en-US" sz="2800" dirty="0">
              <a:solidFill>
                <a:srgbClr val="000099"/>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endParaRPr lang="en-US" altLang="en-US" sz="2800" dirty="0">
              <a:solidFill>
                <a:srgbClr val="0000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flipH="1">
            <a:off x="2850146" y="1078504"/>
            <a:ext cx="3395734" cy="546755"/>
          </a:xfrm>
          <a:prstGeom prst="line">
            <a:avLst/>
          </a:prstGeom>
          <a:noFill/>
          <a:ln w="6350" cap="flat" cmpd="sng" algn="ctr">
            <a:solidFill>
              <a:srgbClr val="333399"/>
            </a:solidFill>
            <a:prstDash val="solid"/>
            <a:miter lim="800000"/>
          </a:ln>
          <a:effectLst/>
        </p:spPr>
      </p:cxnSp>
      <p:cxnSp>
        <p:nvCxnSpPr>
          <p:cNvPr id="10" name="Straight Connector 9"/>
          <p:cNvCxnSpPr>
            <a:stCxn id="4" idx="2"/>
            <a:endCxn id="7" idx="0"/>
          </p:cNvCxnSpPr>
          <p:nvPr/>
        </p:nvCxnSpPr>
        <p:spPr>
          <a:xfrm>
            <a:off x="6096000" y="1078504"/>
            <a:ext cx="3245854" cy="546755"/>
          </a:xfrm>
          <a:prstGeom prst="line">
            <a:avLst/>
          </a:prstGeom>
          <a:noFill/>
          <a:ln w="6350" cap="flat" cmpd="sng" algn="ctr">
            <a:solidFill>
              <a:srgbClr val="333399"/>
            </a:solidFill>
            <a:prstDash val="solid"/>
            <a:miter lim="800000"/>
          </a:ln>
          <a:effectLst/>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1" fmla="*/ 0 w 12252491"/>
              <a:gd name="connsiteY0-2" fmla="*/ 687540 h 3945988"/>
              <a:gd name="connsiteX1-3" fmla="*/ 3718091 w 12252491"/>
              <a:gd name="connsiteY1-4" fmla="*/ 0 h 3945988"/>
              <a:gd name="connsiteX2-5" fmla="*/ 12252491 w 12252491"/>
              <a:gd name="connsiteY2-6" fmla="*/ 687540 h 3945988"/>
              <a:gd name="connsiteX3-7" fmla="*/ 12252491 w 12252491"/>
              <a:gd name="connsiteY3-8" fmla="*/ 3945988 h 3945988"/>
              <a:gd name="connsiteX4-9" fmla="*/ 0 w 12252491"/>
              <a:gd name="connsiteY4-10" fmla="*/ 3945988 h 3945988"/>
              <a:gd name="connsiteX5" fmla="*/ 0 w 12252491"/>
              <a:gd name="connsiteY5" fmla="*/ 687540 h 3945988"/>
              <a:gd name="connsiteX0-11" fmla="*/ 0 w 12252491"/>
              <a:gd name="connsiteY0-12" fmla="*/ 687540 h 3945988"/>
              <a:gd name="connsiteX1-13" fmla="*/ 3718091 w 12252491"/>
              <a:gd name="connsiteY1-14" fmla="*/ 0 h 3945988"/>
              <a:gd name="connsiteX2-15" fmla="*/ 8683986 w 12252491"/>
              <a:gd name="connsiteY2-16" fmla="*/ 1041010 h 3945988"/>
              <a:gd name="connsiteX3-17" fmla="*/ 12252491 w 12252491"/>
              <a:gd name="connsiteY3-18" fmla="*/ 687540 h 3945988"/>
              <a:gd name="connsiteX4-19" fmla="*/ 12252491 w 12252491"/>
              <a:gd name="connsiteY4-20" fmla="*/ 3945988 h 3945988"/>
              <a:gd name="connsiteX5-21" fmla="*/ 0 w 12252491"/>
              <a:gd name="connsiteY5-22" fmla="*/ 3945988 h 3945988"/>
              <a:gd name="connsiteX6" fmla="*/ 0 w 12252491"/>
              <a:gd name="connsiteY6" fmla="*/ 687540 h 3945988"/>
              <a:gd name="connsiteX0-23" fmla="*/ 0 w 12252491"/>
              <a:gd name="connsiteY0-24" fmla="*/ 687540 h 3945988"/>
              <a:gd name="connsiteX1-25" fmla="*/ 3718091 w 12252491"/>
              <a:gd name="connsiteY1-26" fmla="*/ 0 h 3945988"/>
              <a:gd name="connsiteX2-27" fmla="*/ 8683986 w 12252491"/>
              <a:gd name="connsiteY2-28" fmla="*/ 1041010 h 3945988"/>
              <a:gd name="connsiteX3-29" fmla="*/ 12252491 w 12252491"/>
              <a:gd name="connsiteY3-30" fmla="*/ 687540 h 3945988"/>
              <a:gd name="connsiteX4-31" fmla="*/ 12252491 w 12252491"/>
              <a:gd name="connsiteY4-32" fmla="*/ 3945988 h 3945988"/>
              <a:gd name="connsiteX5-33" fmla="*/ 0 w 12252491"/>
              <a:gd name="connsiteY5-34" fmla="*/ 3945988 h 3945988"/>
              <a:gd name="connsiteX6-35" fmla="*/ 0 w 12252491"/>
              <a:gd name="connsiteY6-36" fmla="*/ 687540 h 3945988"/>
              <a:gd name="connsiteX0-37" fmla="*/ 0 w 12252491"/>
              <a:gd name="connsiteY0-38" fmla="*/ 687540 h 3945988"/>
              <a:gd name="connsiteX1-39" fmla="*/ 3718091 w 12252491"/>
              <a:gd name="connsiteY1-40" fmla="*/ 0 h 3945988"/>
              <a:gd name="connsiteX2-41" fmla="*/ 8683986 w 12252491"/>
              <a:gd name="connsiteY2-42" fmla="*/ 1041010 h 3945988"/>
              <a:gd name="connsiteX3-43" fmla="*/ 12252491 w 12252491"/>
              <a:gd name="connsiteY3-44" fmla="*/ 687540 h 3945988"/>
              <a:gd name="connsiteX4-45" fmla="*/ 12252491 w 12252491"/>
              <a:gd name="connsiteY4-46" fmla="*/ 3945988 h 3945988"/>
              <a:gd name="connsiteX5-47" fmla="*/ 0 w 12252491"/>
              <a:gd name="connsiteY5-48" fmla="*/ 3945988 h 3945988"/>
              <a:gd name="connsiteX6-49" fmla="*/ 0 w 12252491"/>
              <a:gd name="connsiteY6-50" fmla="*/ 687540 h 3945988"/>
              <a:gd name="connsiteX0-51" fmla="*/ 0 w 12252491"/>
              <a:gd name="connsiteY0-52" fmla="*/ 693730 h 3952178"/>
              <a:gd name="connsiteX1-53" fmla="*/ 3718091 w 12252491"/>
              <a:gd name="connsiteY1-54" fmla="*/ 6190 h 3952178"/>
              <a:gd name="connsiteX2-55" fmla="*/ 8683986 w 12252491"/>
              <a:gd name="connsiteY2-56" fmla="*/ 1047200 h 3952178"/>
              <a:gd name="connsiteX3-57" fmla="*/ 12252491 w 12252491"/>
              <a:gd name="connsiteY3-58" fmla="*/ 693730 h 3952178"/>
              <a:gd name="connsiteX4-59" fmla="*/ 12252491 w 12252491"/>
              <a:gd name="connsiteY4-60" fmla="*/ 3952178 h 3952178"/>
              <a:gd name="connsiteX5-61" fmla="*/ 0 w 12252491"/>
              <a:gd name="connsiteY5-62" fmla="*/ 3952178 h 3952178"/>
              <a:gd name="connsiteX6-63" fmla="*/ 0 w 12252491"/>
              <a:gd name="connsiteY6-64" fmla="*/ 693730 h 3952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068437" y="927743"/>
            <a:ext cx="5799088" cy="1323439"/>
          </a:xfrm>
          <a:prstGeom prst="rect">
            <a:avLst/>
          </a:prstGeom>
          <a:noFill/>
        </p:spPr>
        <p:txBody>
          <a:bodyPr wrap="none" lIns="91440" tIns="45720" rIns="91440" bIns="45720">
            <a:spAutoFit/>
          </a:bodyPr>
          <a:lstStyle/>
          <a:p>
            <a:pPr algn="ctr"/>
            <a:r>
              <a:rPr lang="en-US" sz="8000" b="1">
                <a:solidFill>
                  <a:srgbClr val="FF0000"/>
                </a:solidFill>
                <a:latin typeface="Times New Roman" panose="02020603050405020304" pitchFamily="18" charset="0"/>
                <a:cs typeface="Times New Roman" panose="02020603050405020304" pitchFamily="18" charset="0"/>
              </a:rPr>
              <a:t>BẮT B</a:t>
            </a:r>
            <a:r>
              <a:rPr lang="vi-VN" sz="8000" b="1">
                <a:solidFill>
                  <a:srgbClr val="FF0000"/>
                </a:solidFill>
                <a:latin typeface="Times New Roman" panose="02020603050405020304" pitchFamily="18" charset="0"/>
                <a:cs typeface="Times New Roman" panose="02020603050405020304" pitchFamily="18" charset="0"/>
              </a:rPr>
              <a:t>Ư</a:t>
            </a:r>
            <a:r>
              <a:rPr lang="en-US" sz="8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134" y="163255"/>
            <a:ext cx="1609725" cy="1590408"/>
          </a:xfrm>
          <a:prstGeom prst="rect">
            <a:avLst/>
          </a:prstGeom>
        </p:spPr>
      </p:pic>
      <p:sp>
        <p:nvSpPr>
          <p:cNvPr id="60" name="Rectangle 59"/>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1" fmla="*/ 0 w 12192000"/>
              <a:gd name="connsiteY0-2" fmla="*/ 54 h 1436685"/>
              <a:gd name="connsiteX1-3" fmla="*/ 4086225 w 12192000"/>
              <a:gd name="connsiteY1-4" fmla="*/ 300092 h 1436685"/>
              <a:gd name="connsiteX2-5" fmla="*/ 12192000 w 12192000"/>
              <a:gd name="connsiteY2-6" fmla="*/ 54 h 1436685"/>
              <a:gd name="connsiteX3-7" fmla="*/ 12192000 w 12192000"/>
              <a:gd name="connsiteY3-8" fmla="*/ 1436685 h 1436685"/>
              <a:gd name="connsiteX4-9" fmla="*/ 0 w 12192000"/>
              <a:gd name="connsiteY4-10" fmla="*/ 1436685 h 1436685"/>
              <a:gd name="connsiteX5" fmla="*/ 0 w 12192000"/>
              <a:gd name="connsiteY5" fmla="*/ 54 h 1436685"/>
              <a:gd name="connsiteX0-11" fmla="*/ 0 w 12192000"/>
              <a:gd name="connsiteY0-12" fmla="*/ 42862 h 1479493"/>
              <a:gd name="connsiteX1-13" fmla="*/ 4086225 w 12192000"/>
              <a:gd name="connsiteY1-14" fmla="*/ 342900 h 1479493"/>
              <a:gd name="connsiteX2-15" fmla="*/ 9786938 w 12192000"/>
              <a:gd name="connsiteY2-16" fmla="*/ 0 h 1479493"/>
              <a:gd name="connsiteX3-17" fmla="*/ 12192000 w 12192000"/>
              <a:gd name="connsiteY3-18" fmla="*/ 42862 h 1479493"/>
              <a:gd name="connsiteX4-19" fmla="*/ 12192000 w 12192000"/>
              <a:gd name="connsiteY4-20" fmla="*/ 1479493 h 1479493"/>
              <a:gd name="connsiteX5-21" fmla="*/ 0 w 12192000"/>
              <a:gd name="connsiteY5-22" fmla="*/ 1479493 h 1479493"/>
              <a:gd name="connsiteX6" fmla="*/ 0 w 12192000"/>
              <a:gd name="connsiteY6" fmla="*/ 42862 h 14794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7925" y="-871264"/>
            <a:ext cx="609600" cy="609600"/>
          </a:xfrm>
          <a:prstGeom prst="rect">
            <a:avLst/>
          </a:prstGeom>
        </p:spPr>
      </p:pic>
      <p:pic>
        <p:nvPicPr>
          <p:cNvPr id="64" name="Picture 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50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20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400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Rounded Corners 39"/>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1</a:t>
            </a:r>
          </a:p>
        </p:txBody>
      </p:sp>
      <p:sp>
        <p:nvSpPr>
          <p:cNvPr id="30" name="Rectangle 29"/>
          <p:cNvSpPr/>
          <p:nvPr/>
        </p:nvSpPr>
        <p:spPr>
          <a:xfrm>
            <a:off x="174283" y="5742169"/>
            <a:ext cx="2037289" cy="769441"/>
          </a:xfrm>
          <a:prstGeom prst="rect">
            <a:avLst/>
          </a:prstGeom>
          <a:noFill/>
        </p:spPr>
        <p:txBody>
          <a:bodyPr wrap="none" lIns="91440" tIns="45720" rIns="91440" bIns="45720">
            <a:spAutoFit/>
          </a:bodyPr>
          <a:lstStyle/>
          <a:p>
            <a:pPr algn="ctr"/>
            <a:r>
              <a:rPr lang="en-US" sz="44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Rounded Corners 30"/>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10</a:t>
            </a:r>
          </a:p>
        </p:txBody>
      </p:sp>
      <p:sp>
        <p:nvSpPr>
          <p:cNvPr id="64" name="Oval 63"/>
          <p:cNvSpPr/>
          <p:nvPr/>
        </p:nvSpPr>
        <p:spPr>
          <a:xfrm>
            <a:off x="3747030" y="1107101"/>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58" y="237018"/>
            <a:ext cx="1606378" cy="1545336"/>
          </a:xfrm>
          <a:prstGeom prst="rect">
            <a:avLst/>
          </a:prstGeom>
        </p:spPr>
      </p:pic>
      <p:sp>
        <p:nvSpPr>
          <p:cNvPr id="63" name="Oval 62"/>
          <p:cNvSpPr/>
          <p:nvPr/>
        </p:nvSpPr>
        <p:spPr>
          <a:xfrm>
            <a:off x="5931995" y="3918382"/>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277" y="2545729"/>
            <a:ext cx="1749437" cy="1545336"/>
          </a:xfrm>
          <a:prstGeom prst="rect">
            <a:avLst/>
          </a:prstGeom>
        </p:spPr>
      </p:pic>
      <p:sp>
        <p:nvSpPr>
          <p:cNvPr id="66" name="Oval 65"/>
          <p:cNvSpPr/>
          <p:nvPr/>
        </p:nvSpPr>
        <p:spPr>
          <a:xfrm>
            <a:off x="7786183" y="2125152"/>
            <a:ext cx="457200"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4171" y="691514"/>
            <a:ext cx="1613086" cy="1545336"/>
          </a:xfrm>
          <a:prstGeom prst="rect">
            <a:avLst/>
          </a:prstGeom>
        </p:spPr>
      </p:pic>
      <p:sp>
        <p:nvSpPr>
          <p:cNvPr id="62" name="Oval 61"/>
          <p:cNvSpPr/>
          <p:nvPr/>
        </p:nvSpPr>
        <p:spPr>
          <a:xfrm>
            <a:off x="2875906" y="4325348"/>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3854" y="3374314"/>
            <a:ext cx="1564105" cy="1545336"/>
          </a:xfrm>
          <a:prstGeom prst="rect">
            <a:avLst/>
          </a:prstGeom>
        </p:spPr>
      </p:pic>
      <p:sp>
        <p:nvSpPr>
          <p:cNvPr id="60" name="Oval 59"/>
          <p:cNvSpPr/>
          <p:nvPr/>
        </p:nvSpPr>
        <p:spPr>
          <a:xfrm>
            <a:off x="1824525" y="461797"/>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9599" y="314656"/>
            <a:ext cx="1589852" cy="1545336"/>
          </a:xfrm>
          <a:prstGeom prst="rect">
            <a:avLst/>
          </a:prstGeom>
        </p:spPr>
      </p:pic>
      <p:sp>
        <p:nvSpPr>
          <p:cNvPr id="65" name="Oval 64"/>
          <p:cNvSpPr/>
          <p:nvPr/>
        </p:nvSpPr>
        <p:spPr>
          <a:xfrm>
            <a:off x="9075039" y="3868148"/>
            <a:ext cx="457200" cy="4572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39656" y="2582554"/>
            <a:ext cx="1727966" cy="1545336"/>
          </a:xfrm>
          <a:prstGeom prst="rect">
            <a:avLst/>
          </a:prstGeom>
        </p:spPr>
      </p:pic>
      <p:sp>
        <p:nvSpPr>
          <p:cNvPr id="61" name="Oval 60"/>
          <p:cNvSpPr/>
          <p:nvPr/>
        </p:nvSpPr>
        <p:spPr>
          <a:xfrm>
            <a:off x="1367325" y="2861197"/>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281" y="1828978"/>
            <a:ext cx="2091294" cy="1545336"/>
          </a:xfrm>
          <a:prstGeom prst="rect">
            <a:avLst/>
          </a:prstGeom>
        </p:spPr>
      </p:pic>
      <p:sp>
        <p:nvSpPr>
          <p:cNvPr id="67" name="Oval 66"/>
          <p:cNvSpPr/>
          <p:nvPr/>
        </p:nvSpPr>
        <p:spPr>
          <a:xfrm>
            <a:off x="10246568" y="1430638"/>
            <a:ext cx="457200" cy="4572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77767" y="342502"/>
            <a:ext cx="1651000" cy="1545336"/>
          </a:xfrm>
          <a:prstGeom prst="rect">
            <a:avLst/>
          </a:prstGeom>
        </p:spPr>
      </p:pic>
      <p:sp>
        <p:nvSpPr>
          <p:cNvPr id="45" name="TEAM B"/>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Rounded Corners 45"/>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1</a:t>
            </a:r>
          </a:p>
        </p:txBody>
      </p:sp>
      <p:sp>
        <p:nvSpPr>
          <p:cNvPr id="48" name="Rectangle 47"/>
          <p:cNvSpPr/>
          <p:nvPr/>
        </p:nvSpPr>
        <p:spPr>
          <a:xfrm>
            <a:off x="7474724" y="5746057"/>
            <a:ext cx="2037289" cy="769441"/>
          </a:xfrm>
          <a:prstGeom prst="rect">
            <a:avLst/>
          </a:prstGeom>
          <a:noFill/>
        </p:spPr>
        <p:txBody>
          <a:bodyPr wrap="none" lIns="91440" tIns="45720" rIns="91440" bIns="45720">
            <a:spAutoFit/>
          </a:bodyPr>
          <a:lstStyle/>
          <a:p>
            <a:pPr algn="ctr"/>
            <a:r>
              <a:rPr lang="en-US" sz="44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Rounded Corners 49"/>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prstClr val="white"/>
                </a:solidFill>
                <a:latin typeface="Times New Roman" panose="02020603050405020304" pitchFamily="18" charset="0"/>
                <a:cs typeface="Times New Roman" panose="02020603050405020304" pitchFamily="18" charset="0"/>
              </a:rPr>
              <a:t>10</a:t>
            </a:r>
          </a:p>
        </p:txBody>
      </p:sp>
      <p:sp>
        <p:nvSpPr>
          <p:cNvPr id="8" name="Rectangle 7"/>
          <p:cNvSpPr/>
          <p:nvPr/>
        </p:nvSpPr>
        <p:spPr>
          <a:xfrm>
            <a:off x="534372" y="1082860"/>
            <a:ext cx="6058582" cy="3416320"/>
          </a:xfrm>
          <a:prstGeom prst="rect">
            <a:avLst/>
          </a:prstGeom>
          <a:noFill/>
        </p:spPr>
        <p:txBody>
          <a:bodyPr wrap="none" lIns="91440" tIns="45720" rIns="91440" bIns="45720">
            <a:spAutoFit/>
          </a:bodyPr>
          <a:lstStyle/>
          <a:p>
            <a:pPr algn="ctr"/>
            <a:r>
              <a:rPr lang="en-US" sz="5400" b="1">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5400" b="1">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5400" b="1">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5400" b="1">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p:cNvPicPr>
            <a:picLocks noChangeAspect="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621150"/>
            <a:ext cx="1333986" cy="1333986"/>
          </a:xfrm>
          <a:prstGeom prst="rect">
            <a:avLst/>
          </a:prstGeom>
        </p:spPr>
      </p:pic>
      <p:pic>
        <p:nvPicPr>
          <p:cNvPr id="59" name="Picture 58"/>
          <p:cNvPicPr>
            <a:picLocks noChangeAspect="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621150"/>
            <a:ext cx="1333986" cy="1333986"/>
          </a:xfrm>
          <a:prstGeom prst="rect">
            <a:avLst/>
          </a:prstGeom>
        </p:spPr>
      </p:pic>
      <p:sp>
        <p:nvSpPr>
          <p:cNvPr id="70" name="Rectangle 69"/>
          <p:cNvSpPr/>
          <p:nvPr/>
        </p:nvSpPr>
        <p:spPr>
          <a:xfrm>
            <a:off x="6382365" y="1143845"/>
            <a:ext cx="6058582" cy="3416320"/>
          </a:xfrm>
          <a:prstGeom prst="rect">
            <a:avLst/>
          </a:prstGeom>
          <a:noFill/>
        </p:spPr>
        <p:txBody>
          <a:bodyPr wrap="none" lIns="91440" tIns="45720" rIns="91440" bIns="45720">
            <a:spAutoFit/>
          </a:bodyPr>
          <a:lstStyle/>
          <a:p>
            <a:pPr algn="ctr"/>
            <a:r>
              <a:rPr lang="en-US" sz="5400" b="1">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5400" b="1">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5400" b="1">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5400" b="1">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 action="ppaction://noaction"/>
          </p:cNvPr>
          <p:cNvSpPr/>
          <p:nvPr/>
        </p:nvSpPr>
        <p:spPr>
          <a:xfrm>
            <a:off x="5528709" y="5563486"/>
            <a:ext cx="1134582"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PIPI</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prstClr val="white"/>
                </a:solidFill>
                <a:latin typeface="Times New Roman" panose="02020603050405020304" pitchFamily="18" charset="0"/>
                <a:cs typeface="Times New Roman" panose="02020603050405020304" pitchFamily="18" charset="0"/>
              </a:rPr>
              <a:t>A. </a:t>
            </a:r>
            <a:r>
              <a:rPr lang="en-US" sz="3200" b="1" dirty="0" err="1" smtClean="0">
                <a:solidFill>
                  <a:prstClr val="white"/>
                </a:solidFill>
                <a:latin typeface="Times New Roman" panose="02020603050405020304" pitchFamily="18" charset="0"/>
                <a:cs typeface="Times New Roman" panose="02020603050405020304" pitchFamily="18" charset="0"/>
              </a:rPr>
              <a:t>Người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thầy</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đầu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tiên</a:t>
            </a:r>
            <a:endParaRPr lang="vi-VN"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13163" y="231911"/>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2060"/>
                </a:solidFill>
                <a:latin typeface="Times New Roman" panose="02020603050405020304" pitchFamily="18" charset="0"/>
                <a:cs typeface="Times New Roman" panose="02020603050405020304" pitchFamily="18" charset="0"/>
              </a:rPr>
              <a:t>Văn bản Hai cây phong được trích từ tác phẩm nào?</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prstClr val="white"/>
                </a:solidFill>
                <a:latin typeface="Times New Roman" panose="02020603050405020304" pitchFamily="18" charset="0"/>
                <a:cs typeface="Times New Roman" panose="02020603050405020304" pitchFamily="18" charset="0"/>
              </a:rPr>
              <a:t>B. Truyện ngắn Cây phong non trùm khăn đỏ</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prstClr val="white"/>
                </a:solidFill>
                <a:latin typeface="Times New Roman" panose="02020603050405020304" pitchFamily="18" charset="0"/>
                <a:cs typeface="Times New Roman" panose="02020603050405020304" pitchFamily="18" charset="0"/>
              </a:rPr>
              <a:t>C. </a:t>
            </a:r>
            <a:r>
              <a:rPr lang="it-IT" sz="3200" b="1">
                <a:solidFill>
                  <a:prstClr val="white"/>
                </a:solidFill>
                <a:latin typeface="Times New Roman" panose="02020603050405020304" pitchFamily="18" charset="0"/>
                <a:cs typeface="Times New Roman" panose="02020603050405020304" pitchFamily="18" charset="0"/>
              </a:rPr>
              <a:t>Truyện ngắn Con tàu trắng</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prstClr val="white"/>
                </a:solidFill>
                <a:latin typeface="Times New Roman" panose="02020603050405020304" pitchFamily="18" charset="0"/>
                <a:cs typeface="Times New Roman" panose="02020603050405020304" pitchFamily="18" charset="0"/>
              </a:rPr>
              <a:t>D</a:t>
            </a:r>
            <a:r>
              <a:rPr lang="vi-VN" sz="3200" b="1" smtClean="0">
                <a:solidFill>
                  <a:prstClr val="white"/>
                </a:solidFill>
                <a:latin typeface="Times New Roman" panose="02020603050405020304" pitchFamily="18" charset="0"/>
                <a:cs typeface="Times New Roman" panose="02020603050405020304" pitchFamily="18" charset="0"/>
              </a:rPr>
              <a:t>.</a:t>
            </a:r>
            <a:r>
              <a:rPr lang="pt-BR" sz="3200" b="1" smtClean="0">
                <a:solidFill>
                  <a:prstClr val="white"/>
                </a:solidFill>
                <a:latin typeface="Times New Roman" panose="02020603050405020304" pitchFamily="18" charset="0"/>
                <a:cs typeface="Times New Roman" panose="02020603050405020304" pitchFamily="18" charset="0"/>
              </a:rPr>
              <a:t> </a:t>
            </a:r>
            <a:r>
              <a:rPr lang="pt-BR" sz="3200" b="1">
                <a:solidFill>
                  <a:prstClr val="white"/>
                </a:solidFill>
                <a:latin typeface="Times New Roman" panose="02020603050405020304" pitchFamily="18" charset="0"/>
                <a:cs typeface="Times New Roman" panose="02020603050405020304" pitchFamily="18" charset="0"/>
              </a:rPr>
              <a:t>Cả A, B, C đều sai</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7591" y="807445"/>
            <a:ext cx="1589852" cy="1545336"/>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prstClr val="white"/>
                </a:solidFill>
                <a:latin typeface="Times New Roman" panose="02020603050405020304" pitchFamily="18" charset="0"/>
                <a:cs typeface="Times New Roman" panose="02020603050405020304" pitchFamily="18" charset="0"/>
              </a:rPr>
              <a:t>A. Mạch kể của người kể chuyện xưng “chúng ta”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a:solidFill>
                  <a:srgbClr val="002060"/>
                </a:solidFill>
                <a:latin typeface="Times New Roman" panose="02020603050405020304" pitchFamily="18" charset="0"/>
                <a:cs typeface="Times New Roman" panose="02020603050405020304" pitchFamily="18" charset="0"/>
              </a:rPr>
              <a:t>Trong hai mạch kể của văn bản, mạch kể nào quan trọng hơn?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prstClr val="white"/>
                </a:solidFill>
                <a:latin typeface="Times New Roman" panose="02020603050405020304" pitchFamily="18" charset="0"/>
                <a:cs typeface="Times New Roman" panose="02020603050405020304" pitchFamily="18" charset="0"/>
              </a:rPr>
              <a:t>B. Mạch kể của người kể chuyện xưng “tôi”</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a:solidFill>
                  <a:prstClr val="white"/>
                </a:solidFill>
                <a:latin typeface="Times New Roman" panose="02020603050405020304" pitchFamily="18" charset="0"/>
                <a:cs typeface="Times New Roman" panose="02020603050405020304" pitchFamily="18" charset="0"/>
              </a:rPr>
              <a:t>C. Mạch kể của người kể chuyện xưng “ta”</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a:solidFill>
                  <a:prstClr val="white"/>
                </a:solidFill>
                <a:latin typeface="Times New Roman" panose="02020603050405020304" pitchFamily="18" charset="0"/>
                <a:cs typeface="Times New Roman" panose="02020603050405020304" pitchFamily="18" charset="0"/>
              </a:rPr>
              <a:t>D. Mạch kể của người kể chuyện xưng “chúng tôi”</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47111" y="0"/>
            <a:ext cx="1564105" cy="1545336"/>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a:solidFill>
                  <a:prstClr val="white"/>
                </a:solidFill>
                <a:latin typeface="Times New Roman" panose="02020603050405020304" pitchFamily="18" charset="0"/>
                <a:cs typeface="Times New Roman" panose="02020603050405020304" pitchFamily="18" charset="0"/>
              </a:rPr>
              <a:t>A. Trong một lần người kể chuyện đi công tác xa trở về</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srgbClr val="002060"/>
                </a:solidFill>
                <a:latin typeface="Times New Roman" panose="02020603050405020304" pitchFamily="18" charset="0"/>
                <a:cs typeface="Times New Roman" panose="02020603050405020304" pitchFamily="18" charset="0"/>
              </a:rPr>
              <a:t>Trong mạch kể của người kể chuyện xưng “chúng tôi”, các sự việc được kể và tả lại ứng với khoảng thời gian nào trong cuộc đời của người kể chuyện?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vi-VN" sz="3200" b="1">
                <a:solidFill>
                  <a:prstClr val="white"/>
                </a:solidFill>
                <a:latin typeface="Times New Roman" panose="02020603050405020304" pitchFamily="18" charset="0"/>
                <a:cs typeface="Times New Roman" panose="02020603050405020304" pitchFamily="18" charset="0"/>
              </a:rPr>
              <a:t>Khi người kể chuyện đi xe lửa qua làng</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anose="02020603050405020304" pitchFamily="18" charset="0"/>
                <a:cs typeface="Times New Roman" panose="02020603050405020304" pitchFamily="18" charset="0"/>
              </a:rPr>
              <a:t>C</a:t>
            </a:r>
            <a:r>
              <a:rPr lang="en-US" sz="3200" b="1">
                <a:solidFill>
                  <a:prstClr val="white"/>
                </a:solidFill>
                <a:latin typeface="Times New Roman" panose="02020603050405020304" pitchFamily="18" charset="0"/>
                <a:cs typeface="Times New Roman" panose="02020603050405020304" pitchFamily="18" charset="0"/>
              </a:rPr>
              <a:t>. </a:t>
            </a:r>
            <a:r>
              <a:rPr lang="vi-VN" sz="3200" b="1">
                <a:solidFill>
                  <a:prstClr val="white"/>
                </a:solidFill>
                <a:latin typeface="Times New Roman" panose="02020603050405020304" pitchFamily="18" charset="0"/>
                <a:cs typeface="Times New Roman" panose="02020603050405020304" pitchFamily="18" charset="0"/>
              </a:rPr>
              <a:t>Vào năm học cuối cùng, trước khi bắt đầu nghỉ hè</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white"/>
                </a:solidFill>
                <a:latin typeface="Times New Roman" panose="02020603050405020304" pitchFamily="18" charset="0"/>
                <a:cs typeface="Times New Roman" panose="02020603050405020304" pitchFamily="18" charset="0"/>
              </a:rPr>
              <a:t>D. Khi người kể chuyện từ trường học trở về làng Ku – ku – </a:t>
            </a:r>
            <a:r>
              <a:rPr lang="vi-VN" sz="3200" b="1" dirty="0" smtClean="0">
                <a:solidFill>
                  <a:prstClr val="white"/>
                </a:solidFill>
                <a:latin typeface="Times New Roman" panose="02020603050405020304" pitchFamily="18" charset="0"/>
                <a:cs typeface="Times New Roman" panose="02020603050405020304" pitchFamily="18" charset="0"/>
              </a:rPr>
              <a:t>rêu</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a:solidFill>
                  <a:prstClr val="white"/>
                </a:solidFill>
                <a:latin typeface="Times New Roman" panose="02020603050405020304" pitchFamily="18" charset="0"/>
                <a:cs typeface="Times New Roman" panose="02020603050405020304" pitchFamily="18" charset="0"/>
              </a:rPr>
              <a:t>A. Reo hò, huýt còi ầm ĩ chạy lên đồi, công kênh nhau trèo lên cây, thi xem ai can đảm và khéo léo hơn.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a:solidFill>
                  <a:srgbClr val="002060"/>
                </a:solidFill>
                <a:latin typeface="Times New Roman" panose="02020603050405020304" pitchFamily="18" charset="0"/>
                <a:cs typeface="Times New Roman" panose="02020603050405020304" pitchFamily="18" charset="0"/>
              </a:rPr>
              <a:t>Dòng nào ghi đầy đủ những hoạt động của lũ trẻ vào năm học cuối cùng trước khi nghỉ hè với hai cây phong trong đoạn trích Hai cây phong?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a:solidFill>
                  <a:prstClr val="white"/>
                </a:solidFill>
                <a:latin typeface="Times New Roman" panose="02020603050405020304" pitchFamily="18" charset="0"/>
                <a:cs typeface="Times New Roman" panose="02020603050405020304" pitchFamily="18" charset="0"/>
              </a:rPr>
              <a:t>B. Reo hò, chạy lên đồi, chơi bịt mắt bắt dê và trốn tìm dưới bóng râm mát rượi.</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a:solidFill>
                  <a:prstClr val="white"/>
                </a:solidFill>
                <a:latin typeface="Times New Roman" panose="02020603050405020304" pitchFamily="18" charset="0"/>
                <a:cs typeface="Times New Roman" panose="02020603050405020304" pitchFamily="18" charset="0"/>
              </a:rPr>
              <a:t>C. Reo hò, huýt còi ầm ĩ chạy lên đồi, hái hoa, bắt bướm dưới tán lá xào xạc, dịu hiền.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a:solidFill>
                  <a:prstClr val="white"/>
                </a:solidFill>
                <a:latin typeface="Times New Roman" panose="02020603050405020304" pitchFamily="18" charset="0"/>
                <a:cs typeface="Times New Roman" panose="02020603050405020304" pitchFamily="18" charset="0"/>
              </a:rPr>
              <a:t>D. Reo hò, nhảy múa và thi hát những bài ca về quê hương giàu đẹp dưới gốc cây.</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148" y="166163"/>
            <a:ext cx="1589852" cy="1404369"/>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white"/>
                </a:solidFill>
                <a:latin typeface="Times New Roman" panose="02020603050405020304" pitchFamily="18" charset="0"/>
                <a:cs typeface="Times New Roman" panose="02020603050405020304" pitchFamily="18" charset="0"/>
              </a:rPr>
              <a:t>A. Rộng bao la, có một vẻ sinh động khác </a:t>
            </a:r>
            <a:r>
              <a:rPr lang="vi-VN" sz="2800" b="1" dirty="0" smtClean="0">
                <a:solidFill>
                  <a:prstClr val="white"/>
                </a:solidFill>
                <a:latin typeface="Times New Roman" panose="02020603050405020304" pitchFamily="18" charset="0"/>
                <a:cs typeface="Times New Roman" panose="02020603050405020304" pitchFamily="18" charset="0"/>
              </a:rPr>
              <a:t>thường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srgbClr val="002060"/>
                </a:solidFill>
                <a:latin typeface="Times New Roman" panose="02020603050405020304" pitchFamily="18" charset="0"/>
                <a:cs typeface="Times New Roman" panose="02020603050405020304" pitchFamily="18" charset="0"/>
              </a:rPr>
              <a:t>Dòng nào nói lên sự đánh giá của người kể chuyện về những miền đất mở ra trước mắt người kể chuyện cùng bọn trẻ trong đoạn trích Hai cây phong?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white"/>
                </a:solidFill>
                <a:latin typeface="Times New Roman" panose="02020603050405020304" pitchFamily="18" charset="0"/>
                <a:cs typeface="Times New Roman" panose="02020603050405020304" pitchFamily="18" charset="0"/>
              </a:rPr>
              <a:t>B. Rộng lớn nhất thế gian, bí ẩn, đầy sức quyến </a:t>
            </a:r>
            <a:r>
              <a:rPr lang="vi-VN" sz="2800" b="1" dirty="0" smtClean="0">
                <a:solidFill>
                  <a:prstClr val="white"/>
                </a:solidFill>
                <a:latin typeface="Times New Roman" panose="02020603050405020304" pitchFamily="18" charset="0"/>
                <a:cs typeface="Times New Roman" panose="02020603050405020304" pitchFamily="18" charset="0"/>
              </a:rPr>
              <a:t>rũ</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C. Rộng bao la, bí ẩn, đầy sức quyến </a:t>
            </a:r>
            <a:r>
              <a:rPr lang="vi-VN" sz="2800" b="1" dirty="0" smtClean="0">
                <a:solidFill>
                  <a:prstClr val="white"/>
                </a:solidFill>
                <a:latin typeface="Times New Roman" panose="02020603050405020304" pitchFamily="18" charset="0"/>
                <a:cs typeface="Times New Roman" panose="02020603050405020304" pitchFamily="18" charset="0"/>
              </a:rPr>
              <a:t>rũ</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D. Đẹp đẽ vô ngần, rộng bao la, bí ẩn, đầy sức quyến </a:t>
            </a:r>
            <a:r>
              <a:rPr lang="vi-VN" sz="2800" b="1" dirty="0" smtClean="0">
                <a:solidFill>
                  <a:prstClr val="white"/>
                </a:solidFill>
                <a:latin typeface="Times New Roman" panose="02020603050405020304" pitchFamily="18" charset="0"/>
                <a:cs typeface="Times New Roman" panose="02020603050405020304" pitchFamily="18" charset="0"/>
              </a:rPr>
              <a:t>rũ</a:t>
            </a:r>
            <a:endParaRPr lang="en-US" sz="44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811233" flipH="1">
            <a:off x="10395696" y="992712"/>
            <a:ext cx="1313642" cy="1174802"/>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509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dirty="0">
                <a:solidFill>
                  <a:prstClr val="white"/>
                </a:solidFill>
                <a:latin typeface="Times New Roman" panose="02020603050405020304" pitchFamily="18" charset="0"/>
                <a:cs typeface="Times New Roman" panose="02020603050405020304" pitchFamily="18" charset="0"/>
              </a:rPr>
              <a:t>A. Đó là hai cây phong không bình thường, có lai lịch rất huyền </a:t>
            </a:r>
            <a:r>
              <a:rPr lang="vi-VN" sz="2400" b="1" dirty="0" smtClean="0">
                <a:solidFill>
                  <a:prstClr val="white"/>
                </a:solidFill>
                <a:latin typeface="Times New Roman" panose="02020603050405020304" pitchFamily="18" charset="0"/>
                <a:cs typeface="Times New Roman" panose="02020603050405020304" pitchFamily="18" charset="0"/>
              </a:rPr>
              <a:t>bí</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a:solidFill>
                  <a:srgbClr val="002060"/>
                </a:solidFill>
                <a:latin typeface="Times New Roman" panose="02020603050405020304" pitchFamily="18" charset="0"/>
                <a:cs typeface="Times New Roman" panose="02020603050405020304" pitchFamily="18" charset="0"/>
              </a:rPr>
              <a:t>Trong đoạn trích Hai cây phong, điều bí ẩn của hai cây phong mà tác giả khám phá ra là gì?</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509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smtClean="0">
                <a:solidFill>
                  <a:prstClr val="white"/>
                </a:solidFill>
                <a:latin typeface="Times New Roman" panose="02020603050405020304" pitchFamily="18" charset="0"/>
                <a:cs typeface="Times New Roman" panose="02020603050405020304" pitchFamily="18" charset="0"/>
              </a:rPr>
              <a:t>B. </a:t>
            </a:r>
            <a:r>
              <a:rPr lang="vi-VN" sz="2400" b="1" dirty="0" smtClean="0">
                <a:solidFill>
                  <a:prstClr val="white"/>
                </a:solidFill>
                <a:latin typeface="Times New Roman" panose="02020603050405020304" pitchFamily="18" charset="0"/>
                <a:cs typeface="Times New Roman" panose="02020603050405020304" pitchFamily="18" charset="0"/>
              </a:rPr>
              <a:t>Chẳng </a:t>
            </a:r>
            <a:r>
              <a:rPr lang="vi-VN" sz="2400" b="1" dirty="0">
                <a:solidFill>
                  <a:prstClr val="white"/>
                </a:solidFill>
                <a:latin typeface="Times New Roman" panose="02020603050405020304" pitchFamily="18" charset="0"/>
                <a:cs typeface="Times New Roman" panose="02020603050405020304" pitchFamily="18" charset="0"/>
              </a:rPr>
              <a:t>qua chúng đứng trên đồi cao lộng gió nên đáp lại bất kì chuyển động khẽ nào của không </a:t>
            </a:r>
            <a:r>
              <a:rPr lang="vi-VN" sz="2400" b="1" dirty="0" smtClean="0">
                <a:solidFill>
                  <a:prstClr val="white"/>
                </a:solidFill>
                <a:latin typeface="Times New Roman" panose="02020603050405020304" pitchFamily="18" charset="0"/>
                <a:cs typeface="Times New Roman" panose="02020603050405020304" pitchFamily="18" charset="0"/>
              </a:rPr>
              <a:t>khí</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509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dirty="0">
                <a:solidFill>
                  <a:prstClr val="white"/>
                </a:solidFill>
                <a:latin typeface="Times New Roman" panose="02020603050405020304" pitchFamily="18" charset="0"/>
                <a:cs typeface="Times New Roman" panose="02020603050405020304" pitchFamily="18" charset="0"/>
              </a:rPr>
              <a:t>C. Dưới gốc hai cây phong có chôn mảnh vỡ của chiếc gương thần </a:t>
            </a:r>
            <a:r>
              <a:rPr lang="vi-VN" sz="2400" b="1" dirty="0" smtClean="0">
                <a:solidFill>
                  <a:prstClr val="white"/>
                </a:solidFill>
                <a:latin typeface="Times New Roman" panose="02020603050405020304" pitchFamily="18" charset="0"/>
                <a:cs typeface="Times New Roman" panose="02020603050405020304" pitchFamily="18" charset="0"/>
              </a:rPr>
              <a:t>xanh</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509314"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smtClean="0">
                <a:solidFill>
                  <a:prstClr val="white"/>
                </a:solidFill>
                <a:latin typeface="Times New Roman" panose="02020603050405020304" pitchFamily="18" charset="0"/>
                <a:cs typeface="Times New Roman" panose="02020603050405020304" pitchFamily="18" charset="0"/>
              </a:rPr>
              <a:t>D</a:t>
            </a:r>
            <a:r>
              <a:rPr lang="vi-VN" sz="2400" b="1" dirty="0" smtClean="0">
                <a:solidFill>
                  <a:prstClr val="white"/>
                </a:solidFill>
                <a:latin typeface="Times New Roman" panose="02020603050405020304" pitchFamily="18" charset="0"/>
                <a:cs typeface="Times New Roman" panose="02020603050405020304" pitchFamily="18" charset="0"/>
              </a:rPr>
              <a:t>. </a:t>
            </a:r>
            <a:r>
              <a:rPr lang="vi-VN" sz="2400" b="1" dirty="0">
                <a:solidFill>
                  <a:prstClr val="white"/>
                </a:solidFill>
                <a:latin typeface="Times New Roman" panose="02020603050405020304" pitchFamily="18" charset="0"/>
                <a:cs typeface="Times New Roman" panose="02020603050405020304" pitchFamily="18" charset="0"/>
              </a:rPr>
              <a:t>Từng có người chiến sĩ hi sinh cho sự nghiệp chống giặc bảo vệ quê hương dưới gốc </a:t>
            </a:r>
            <a:r>
              <a:rPr lang="vi-VN" sz="2400" b="1" dirty="0" smtClean="0">
                <a:solidFill>
                  <a:prstClr val="white"/>
                </a:solidFill>
                <a:latin typeface="Times New Roman" panose="02020603050405020304" pitchFamily="18" charset="0"/>
                <a:cs typeface="Times New Roman" panose="02020603050405020304" pitchFamily="18" charset="0"/>
              </a:rPr>
              <a:t>cây</a:t>
            </a:r>
            <a:endParaRPr lang="vi-VN" sz="24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a:off x="6096001" y="0"/>
            <a:ext cx="7839918" cy="6858000"/>
          </a:xfrm>
          <a:prstGeom prst="parallelogram">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857053" y="6285053"/>
            <a:ext cx="1493134" cy="474562"/>
          </a:xfrm>
          <a:prstGeom prst="rect">
            <a:avLst/>
          </a:prstGeom>
          <a:solidFill>
            <a:srgbClr val="22222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117526" y="141134"/>
            <a:ext cx="260007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TÁC GIẢ</a:t>
            </a:r>
          </a:p>
        </p:txBody>
      </p:sp>
      <p:pic>
        <p:nvPicPr>
          <p:cNvPr id="12" name="Picture 11"/>
          <p:cNvPicPr>
            <a:picLocks noChangeAspect="1"/>
          </p:cNvPicPr>
          <p:nvPr/>
        </p:nvPicPr>
        <p:blipFill>
          <a:blip r:embed="rId3"/>
          <a:stretch>
            <a:fillRect/>
          </a:stretch>
        </p:blipFill>
        <p:spPr>
          <a:xfrm>
            <a:off x="6400684" y="4734211"/>
            <a:ext cx="6242845" cy="2389839"/>
          </a:xfrm>
          <a:prstGeom prst="rect">
            <a:avLst/>
          </a:prstGeom>
        </p:spPr>
      </p:pic>
      <p:sp>
        <p:nvSpPr>
          <p:cNvPr id="16" name="Content Placeholder 2"/>
          <p:cNvSpPr txBox="1"/>
          <p:nvPr/>
        </p:nvSpPr>
        <p:spPr bwMode="auto">
          <a:xfrm>
            <a:off x="107950" y="784860"/>
            <a:ext cx="572706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algn="just" defTabSz="914400" rtl="0" eaLnBrk="1" fontAlgn="base" latinLnBrk="0" hangingPunct="1">
              <a:spcBef>
                <a:spcPts val="600"/>
              </a:spcBef>
              <a:spcAft>
                <a:spcPts val="600"/>
              </a:spcAft>
              <a:buClrTx/>
              <a:buSzTx/>
              <a:buFontTx/>
              <a:buChar char="-"/>
              <a:defRPr/>
            </a:pPr>
            <a:r>
              <a:rPr kumimoji="0"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Ai-ma-tốp sinh 1928 - 2008.Ông là nhà văn nước Cư-rơ-gư-xtan ,trước đây là một nước thuộc Cộng hòa Xã hội chủ nghĩa  Xô viết ; các tác phẩm quen thuộc: Cây phong non trùm khăn đỏ,Người thầy đầu tiên ….</a:t>
            </a:r>
          </a:p>
          <a:p>
            <a:pPr marL="342900" marR="0" lvl="0" indent="-342900" algn="just" defTabSz="914400" rtl="0" eaLnBrk="1" fontAlgn="base" latinLnBrk="0" hangingPunct="1">
              <a:spcBef>
                <a:spcPts val="600"/>
              </a:spcBef>
              <a:spcAft>
                <a:spcPts val="600"/>
              </a:spcAft>
              <a:buClrTx/>
              <a:buSzTx/>
              <a:buFont typeface="Arial" panose="020B0604020202020204" pitchFamily="34" charset="0"/>
              <a:buNone/>
              <a:defRPr/>
            </a:pPr>
            <a:endParaRPr kumimoji="0" lang="en-US" alt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7157014" y="210967"/>
            <a:ext cx="1118884" cy="25333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200" b="1">
                <a:solidFill>
                  <a:prstClr val="white"/>
                </a:solidFill>
                <a:latin typeface="Times New Roman" panose="02020603050405020304" pitchFamily="18" charset="0"/>
                <a:cs typeface="Times New Roman" panose="02020603050405020304" pitchFamily="18" charset="0"/>
              </a:rPr>
              <a:t>A. Hai cây phong gắn bó với những kỉ niệm xa xưa của tuổi học trò của người kể chuyện</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a:solidFill>
                  <a:srgbClr val="002060"/>
                </a:solidFill>
                <a:latin typeface="Times New Roman" panose="02020603050405020304" pitchFamily="18" charset="0"/>
                <a:cs typeface="Times New Roman" panose="02020603050405020304" pitchFamily="18" charset="0"/>
              </a:rPr>
              <a:t>Nhận xét nào nói đúng nhất nguyên nhân khiến hai cây phong chiếm vị trí quan trọng và gây xúc động sâu sắc cho người kể chuyện?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200" b="1" dirty="0">
                <a:solidFill>
                  <a:prstClr val="white"/>
                </a:solidFill>
                <a:latin typeface="Times New Roman" panose="02020603050405020304" pitchFamily="18" charset="0"/>
                <a:cs typeface="Times New Roman" panose="02020603050405020304" pitchFamily="18" charset="0"/>
              </a:rPr>
              <a:t>B. Hai cây phong là nhân chứng hết sức xúc động về thầy Đuy – sen và cô bé An-tư-nai gần bốn chục năm về trước</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200" b="1" dirty="0">
                <a:solidFill>
                  <a:prstClr val="white"/>
                </a:solidFill>
                <a:latin typeface="Times New Roman" panose="02020603050405020304" pitchFamily="18" charset="0"/>
                <a:cs typeface="Times New Roman" panose="02020603050405020304" pitchFamily="18" charset="0"/>
              </a:rPr>
              <a:t>C. Hai cây phong là dấu hiệu để người kể chuyện nhận ra ngôi làng Ku – ru – rêu của mình mỗi lần đi xa về</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2200" b="1">
                <a:solidFill>
                  <a:prstClr val="white"/>
                </a:solidFill>
                <a:latin typeface="Times New Roman" panose="02020603050405020304" pitchFamily="18" charset="0"/>
                <a:cs typeface="Times New Roman" panose="02020603050405020304" pitchFamily="18" charset="0"/>
              </a:rPr>
              <a:t>D. Kết hợp A và B</a:t>
            </a:r>
            <a:endParaRPr lang="en-US" sz="2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white"/>
                </a:solidFill>
                <a:latin typeface="Times New Roman" panose="02020603050405020304" pitchFamily="18" charset="0"/>
                <a:cs typeface="Times New Roman" panose="02020603050405020304" pitchFamily="18" charset="0"/>
              </a:rPr>
              <a:t>A. </a:t>
            </a:r>
            <a:r>
              <a:rPr lang="vi-VN" sz="3200" b="1">
                <a:solidFill>
                  <a:prstClr val="white"/>
                </a:solidFill>
                <a:latin typeface="Times New Roman" panose="02020603050405020304" pitchFamily="18" charset="0"/>
                <a:cs typeface="Times New Roman" panose="02020603050405020304" pitchFamily="18" charset="0"/>
              </a:rPr>
              <a:t>Như một đốm lửa vô </a:t>
            </a:r>
            <a:r>
              <a:rPr lang="vi-VN" sz="3200" b="1" smtClean="0">
                <a:solidFill>
                  <a:prstClr val="white"/>
                </a:solidFill>
                <a:latin typeface="Times New Roman" panose="02020603050405020304" pitchFamily="18" charset="0"/>
                <a:cs typeface="Times New Roman" panose="02020603050405020304" pitchFamily="18" charset="0"/>
              </a:rPr>
              <a:t>hình</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218208" y="304799"/>
            <a:ext cx="1174172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smtClean="0">
                <a:solidFill>
                  <a:srgbClr val="002060"/>
                </a:solidFill>
                <a:latin typeface="Times New Roman" panose="02020603050405020304" pitchFamily="18" charset="0"/>
                <a:cs typeface="Times New Roman" panose="02020603050405020304" pitchFamily="18" charset="0"/>
              </a:rPr>
              <a:t>Trong </a:t>
            </a:r>
            <a:r>
              <a:rPr lang="vi-VN" sz="3600" b="1">
                <a:solidFill>
                  <a:srgbClr val="002060"/>
                </a:solidFill>
                <a:latin typeface="Times New Roman" panose="02020603050405020304" pitchFamily="18" charset="0"/>
                <a:cs typeface="Times New Roman" panose="02020603050405020304" pitchFamily="18" charset="0"/>
              </a:rPr>
              <a:t>đoạn trích Hai cây phong, khi mây đen kéo đến cùng với bão dông xô gãy cành, tỉa trụi lá, hai cây phong được ví với hình ảnh nào?</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white"/>
                </a:solidFill>
                <a:latin typeface="Times New Roman" panose="02020603050405020304" pitchFamily="18" charset="0"/>
                <a:cs typeface="Times New Roman" panose="02020603050405020304" pitchFamily="18" charset="0"/>
              </a:rPr>
              <a:t>B. Những ngọn hải đăng trên </a:t>
            </a:r>
            <a:r>
              <a:rPr lang="vi-VN" sz="3200" b="1" dirty="0" smtClean="0">
                <a:solidFill>
                  <a:prstClr val="white"/>
                </a:solidFill>
                <a:latin typeface="Times New Roman" panose="02020603050405020304" pitchFamily="18" charset="0"/>
                <a:cs typeface="Times New Roman" panose="02020603050405020304" pitchFamily="18" charset="0"/>
              </a:rPr>
              <a:t>núi</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white"/>
                </a:solidFill>
                <a:latin typeface="Times New Roman" panose="02020603050405020304" pitchFamily="18" charset="0"/>
                <a:cs typeface="Times New Roman" panose="02020603050405020304" pitchFamily="18" charset="0"/>
              </a:rPr>
              <a:t>C. Như một làn sóng thuỷ </a:t>
            </a:r>
            <a:r>
              <a:rPr lang="vi-VN" sz="3200" b="1" dirty="0" smtClean="0">
                <a:solidFill>
                  <a:prstClr val="white"/>
                </a:solidFill>
                <a:latin typeface="Times New Roman" panose="02020603050405020304" pitchFamily="18" charset="0"/>
                <a:cs typeface="Times New Roman" panose="02020603050405020304" pitchFamily="18" charset="0"/>
              </a:rPr>
              <a:t>triều</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smtClean="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Như một ngọn lửa bốc cháy rừng </a:t>
            </a:r>
            <a:r>
              <a:rPr lang="vi-VN" sz="3200" b="1" dirty="0" smtClean="0">
                <a:solidFill>
                  <a:prstClr val="white"/>
                </a:solidFill>
                <a:latin typeface="Times New Roman" panose="02020603050405020304" pitchFamily="18" charset="0"/>
                <a:cs typeface="Times New Roman" panose="02020603050405020304" pitchFamily="18" charset="0"/>
              </a:rPr>
              <a:t>rực</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36870" y="78312"/>
            <a:ext cx="1255130" cy="1174802"/>
          </a:xfrm>
          <a:prstGeom prst="rect">
            <a:avLst/>
          </a:prstGeom>
        </p:spPr>
      </p:pic>
      <p:sp>
        <p:nvSpPr>
          <p:cNvPr id="11" name="Arrow: Pentagon 10">
            <a:hlinkClick r:id="rId6" action="ppaction://hlinksldjump"/>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7030A0"/>
                </a:solidFill>
                <a:latin typeface="Times New Roman" panose="02020603050405020304" pitchFamily="18" charset="0"/>
                <a:cs typeface="Times New Roman" panose="02020603050405020304" pitchFamily="18" charset="0"/>
              </a:rPr>
              <a:t>GO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A2B2B1"/>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49540" y="0"/>
            <a:ext cx="5521123" cy="6253196"/>
          </a:xfrm>
          <a:prstGeom prst="rect">
            <a:avLst/>
          </a:prstGeom>
          <a:ln>
            <a:noFill/>
          </a:ln>
          <a:effectLst>
            <a:softEdge rad="635000"/>
          </a:effectLst>
        </p:spPr>
      </p:pic>
      <p:pic>
        <p:nvPicPr>
          <p:cNvPr id="11" name="Picture 10"/>
          <p:cNvPicPr>
            <a:picLocks noChangeAspect="1"/>
          </p:cNvPicPr>
          <p:nvPr/>
        </p:nvPicPr>
        <p:blipFill>
          <a:blip r:embed="rId3"/>
          <a:stretch>
            <a:fillRect/>
          </a:stretch>
        </p:blipFill>
        <p:spPr>
          <a:xfrm>
            <a:off x="406441" y="4579456"/>
            <a:ext cx="12119898" cy="2444708"/>
          </a:xfrm>
          <a:prstGeom prst="rect">
            <a:avLst/>
          </a:prstGeom>
        </p:spPr>
      </p:pic>
      <p:sp>
        <p:nvSpPr>
          <p:cNvPr id="14" name="Content Placeholder 2"/>
          <p:cNvSpPr txBox="1"/>
          <p:nvPr/>
        </p:nvSpPr>
        <p:spPr bwMode="auto">
          <a:xfrm>
            <a:off x="5266482" y="1407288"/>
            <a:ext cx="6772791"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base" latinLnBrk="0" hangingPunct="1">
              <a:spcBef>
                <a:spcPct val="20000"/>
              </a:spcBef>
              <a:spcAft>
                <a:spcPct val="0"/>
              </a:spcAft>
              <a:buClrTx/>
              <a:buSzTx/>
              <a:buNone/>
              <a:defRPr/>
            </a:pPr>
            <a:r>
              <a:rPr kumimoji="0" lang="vi-VN" altLang="en-US" sz="3000" b="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Đề tài chủ yếu trong các truyện ngắn của Ai-ma-tốp là cuộc sống khắc nghiệt nhưng cũng đầy chất lãng mạn, tình yêu, tình bạn, tinh thần dũng cảm vượt qua những thử thách hi sinh thời chiến tranh, thái độ</a:t>
            </a:r>
            <a:r>
              <a:rPr kumimoji="0" lang="en-US" altLang="en-US" sz="3000" b="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3000" b="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tích cực đấu tranh của tầng lớp thanh niên, trước hết là nữ thanh niên để thoát khỏi sự ràng buộc của những tập tục lạc hậu.</a:t>
            </a:r>
          </a:p>
          <a:p>
            <a:pPr marL="342900" marR="0" lvl="0" indent="-342900" algn="just" defTabSz="914400" rtl="0" eaLnBrk="1" fontAlgn="base" latinLnBrk="0" hangingPunct="1">
              <a:spcBef>
                <a:spcPct val="20000"/>
              </a:spcBef>
              <a:spcAft>
                <a:spcPct val="0"/>
              </a:spcAft>
              <a:buClrTx/>
              <a:buSzTx/>
              <a:buFont typeface="Arial" panose="020B0604020202020204" pitchFamily="34" charset="0"/>
              <a:buNone/>
              <a:defRPr/>
            </a:pPr>
            <a:endParaRPr kumimoji="0" lang="en-US" altLang="en-US" sz="3000" b="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436964" y="880640"/>
            <a:ext cx="829518" cy="12732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11384971" y="6010153"/>
            <a:ext cx="829518" cy="12732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heel(1)">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107" r="14501"/>
          <a:stretch>
            <a:fillRect/>
          </a:stretch>
        </p:blipFill>
        <p:spPr>
          <a:xfrm>
            <a:off x="0" y="0"/>
            <a:ext cx="4896091" cy="6858000"/>
          </a:xfrm>
          <a:prstGeom prst="rect">
            <a:avLst/>
          </a:prstGeom>
        </p:spPr>
      </p:pic>
      <p:pic>
        <p:nvPicPr>
          <p:cNvPr id="5" name="Picture 4"/>
          <p:cNvPicPr>
            <a:picLocks noChangeAspect="1"/>
          </p:cNvPicPr>
          <p:nvPr/>
        </p:nvPicPr>
        <p:blipFill>
          <a:blip r:embed="rId3"/>
          <a:stretch>
            <a:fillRect/>
          </a:stretch>
        </p:blipFill>
        <p:spPr>
          <a:xfrm>
            <a:off x="4953964" y="0"/>
            <a:ext cx="4502552" cy="6858000"/>
          </a:xfrm>
          <a:prstGeom prst="rect">
            <a:avLst/>
          </a:prstGeom>
        </p:spPr>
      </p:pic>
      <p:pic>
        <p:nvPicPr>
          <p:cNvPr id="4100" name="Picture 4" descr="Truyện Sếu Đầu Mùa - FAHASA.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9114" y="11575"/>
            <a:ext cx="2546431" cy="35087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Пегий пёс, бегущий краем моря (филь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9114" y="3625469"/>
            <a:ext cx="2546431" cy="3122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81605" y="2641921"/>
            <a:ext cx="10428790" cy="157415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002060"/>
                </a:solidFill>
                <a:latin typeface="Times New Roman" panose="02020603050405020304" pitchFamily="18" charset="0"/>
                <a:cs typeface="Times New Roman" panose="02020603050405020304" pitchFamily="18" charset="0"/>
              </a:rPr>
              <a:t>TÁC PHẨM TIỂU BIỂU</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barn(inVertical)">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barn(inVertical)">
                                      <p:cBhvr>
                                        <p:cTn id="2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437255"/>
            <a:ext cx="12192000" cy="3420745"/>
          </a:xfrm>
          <a:prstGeom prst="rect">
            <a:avLst/>
          </a:prstGeom>
        </p:spPr>
      </p:pic>
      <p:sp>
        <p:nvSpPr>
          <p:cNvPr id="5" name="TextBox 4"/>
          <p:cNvSpPr txBox="1"/>
          <p:nvPr/>
        </p:nvSpPr>
        <p:spPr>
          <a:xfrm>
            <a:off x="117475" y="140970"/>
            <a:ext cx="5541645" cy="706755"/>
          </a:xfrm>
          <a:prstGeom prst="rect">
            <a:avLst/>
          </a:prstGeom>
          <a:solidFill>
            <a:schemeClr val="bg2">
              <a:alpha val="87000"/>
            </a:schemeClr>
          </a:solidFill>
        </p:spPr>
        <p:txBody>
          <a:bodyPr wrap="square" rtlCol="0">
            <a:spAutoFit/>
          </a:bodyPr>
          <a:lstStyle/>
          <a:p>
            <a:pPr algn="ctr"/>
            <a:r>
              <a:rPr lang="vi-VN" sz="4000" b="1" dirty="0">
                <a:solidFill>
                  <a:schemeClr val="tx1"/>
                </a:solidFill>
                <a:latin typeface="Times New Roman" panose="02020603050405020304" pitchFamily="18" charset="0"/>
                <a:cs typeface="Times New Roman" panose="02020603050405020304" pitchFamily="18" charset="0"/>
              </a:rPr>
              <a:t>2. TÁC PHẨM</a:t>
            </a:r>
          </a:p>
        </p:txBody>
      </p:sp>
      <p:sp>
        <p:nvSpPr>
          <p:cNvPr id="6" name="Text Box 28"/>
          <p:cNvSpPr txBox="1">
            <a:spLocks noChangeArrowheads="1"/>
          </p:cNvSpPr>
          <p:nvPr/>
        </p:nvSpPr>
        <p:spPr bwMode="auto">
          <a:xfrm>
            <a:off x="1932972" y="886299"/>
            <a:ext cx="9851502" cy="1198880"/>
          </a:xfrm>
          <a:prstGeom prst="rect">
            <a:avLst/>
          </a:prstGeom>
          <a:solidFill>
            <a:schemeClr val="bg1">
              <a:alpha val="91000"/>
            </a:schemeClr>
          </a:solidFill>
          <a:ln w="9525">
            <a:noFill/>
            <a:miter lim="800000"/>
          </a:ln>
        </p:spPr>
        <p:txBody>
          <a:bodyPr wrap="square">
            <a:spAutoFit/>
          </a:bodyPr>
          <a:lstStyle/>
          <a:p>
            <a:pPr>
              <a:spcBef>
                <a:spcPct val="50000"/>
              </a:spcBef>
            </a:pPr>
            <a:r>
              <a:rPr lang="en-US" sz="3600" b="1" dirty="0">
                <a:solidFill>
                  <a:prstClr val="black"/>
                </a:solidFill>
                <a:cs typeface="Arial" panose="020B0604020202020204" pitchFamily="34" charset="0"/>
              </a:rPr>
              <a:t>- </a:t>
            </a:r>
            <a:r>
              <a:rPr lang="vi-VN" sz="3600" dirty="0">
                <a:solidFill>
                  <a:prstClr val="black"/>
                </a:solidFill>
                <a:latin typeface="Times New Roman" panose="02020603050405020304" pitchFamily="18" charset="0"/>
                <a:cs typeface="Arial" panose="020B0604020202020204" pitchFamily="34" charset="0"/>
              </a:rPr>
              <a:t>T</a:t>
            </a:r>
            <a:r>
              <a:rPr lang="en-US" sz="3600" dirty="0" err="1">
                <a:solidFill>
                  <a:prstClr val="black"/>
                </a:solidFill>
                <a:latin typeface="Times New Roman" panose="02020603050405020304" pitchFamily="18" charset="0"/>
                <a:cs typeface="Arial" panose="020B0604020202020204" pitchFamily="34" charset="0"/>
              </a:rPr>
              <a:t>rích</a:t>
            </a:r>
            <a:r>
              <a:rPr lang="en-US" sz="3600" dirty="0">
                <a:solidFill>
                  <a:prstClr val="black"/>
                </a:solidFill>
                <a:latin typeface="Times New Roman" panose="02020603050405020304" pitchFamily="18" charset="0"/>
                <a:cs typeface="Arial" panose="020B0604020202020204" pitchFamily="34" charset="0"/>
              </a:rPr>
              <a:t> ở </a:t>
            </a:r>
            <a:r>
              <a:rPr lang="en-US" sz="3600" dirty="0" err="1">
                <a:solidFill>
                  <a:prstClr val="black"/>
                </a:solidFill>
                <a:latin typeface="Times New Roman" panose="02020603050405020304" pitchFamily="18" charset="0"/>
                <a:cs typeface="Arial" panose="020B0604020202020204" pitchFamily="34" charset="0"/>
              </a:rPr>
              <a:t>phần</a:t>
            </a:r>
            <a:r>
              <a:rPr lang="en-US" sz="3600" dirty="0">
                <a:solidFill>
                  <a:prstClr val="black"/>
                </a:solidFill>
                <a:latin typeface="Times New Roman" panose="02020603050405020304" pitchFamily="18" charset="0"/>
                <a:cs typeface="Arial" panose="020B0604020202020204" pitchFamily="34" charset="0"/>
              </a:rPr>
              <a:t> </a:t>
            </a:r>
            <a:r>
              <a:rPr lang="vi-VN" sz="3600" dirty="0">
                <a:solidFill>
                  <a:prstClr val="black"/>
                </a:solidFill>
                <a:latin typeface="Times New Roman" panose="02020603050405020304" pitchFamily="18" charset="0"/>
                <a:cs typeface="Arial" panose="020B0604020202020204" pitchFamily="34" charset="0"/>
              </a:rPr>
              <a:t>đ</a:t>
            </a:r>
            <a:r>
              <a:rPr lang="en-US" sz="3600" dirty="0" err="1">
                <a:solidFill>
                  <a:prstClr val="black"/>
                </a:solidFill>
                <a:latin typeface="Times New Roman" panose="02020603050405020304" pitchFamily="18" charset="0"/>
                <a:cs typeface="Arial" panose="020B0604020202020204" pitchFamily="34" charset="0"/>
              </a:rPr>
              <a:t>ầu</a:t>
            </a:r>
            <a:r>
              <a:rPr lang="en-US" sz="3600" dirty="0">
                <a:solidFill>
                  <a:prstClr val="black"/>
                </a:solidFill>
                <a:latin typeface="Times New Roman" panose="02020603050405020304" pitchFamily="18" charset="0"/>
                <a:cs typeface="Arial" panose="020B0604020202020204" pitchFamily="34" charset="0"/>
              </a:rPr>
              <a:t> </a:t>
            </a:r>
            <a:r>
              <a:rPr lang="en-US" sz="3600" dirty="0" err="1">
                <a:solidFill>
                  <a:prstClr val="black"/>
                </a:solidFill>
                <a:latin typeface="Times New Roman" panose="02020603050405020304" pitchFamily="18" charset="0"/>
                <a:cs typeface="Arial" panose="020B0604020202020204" pitchFamily="34" charset="0"/>
              </a:rPr>
              <a:t>truyện</a:t>
            </a:r>
            <a:r>
              <a:rPr lang="en-US" sz="3600" b="1" dirty="0">
                <a:solidFill>
                  <a:srgbClr val="0000FF"/>
                </a:solidFill>
                <a:latin typeface="Times New Roman" panose="02020603050405020304" pitchFamily="18" charset="0"/>
                <a:cs typeface="Arial" panose="020B0604020202020204" pitchFamily="34" charset="0"/>
              </a:rPr>
              <a:t> </a:t>
            </a:r>
            <a:r>
              <a:rPr lang="en-US" sz="3600" i="1" dirty="0">
                <a:solidFill>
                  <a:srgbClr val="FF0000"/>
                </a:solidFill>
                <a:latin typeface="Times New Roman" panose="02020603050405020304" pitchFamily="18" charset="0"/>
                <a:cs typeface="Arial" panose="020B0604020202020204" pitchFamily="34" charset="0"/>
              </a:rPr>
              <a:t>“Ng</a:t>
            </a:r>
            <a:r>
              <a:rPr lang="vi-VN" sz="3600" i="1" dirty="0">
                <a:solidFill>
                  <a:srgbClr val="FF0000"/>
                </a:solidFill>
                <a:latin typeface="Times New Roman" panose="02020603050405020304" pitchFamily="18" charset="0"/>
                <a:cs typeface="Arial" panose="020B0604020202020204" pitchFamily="34" charset="0"/>
              </a:rPr>
              <a:t>ư</a:t>
            </a:r>
            <a:r>
              <a:rPr lang="en-US" sz="3600" i="1" dirty="0" err="1">
                <a:solidFill>
                  <a:srgbClr val="FF0000"/>
                </a:solidFill>
                <a:latin typeface="Times New Roman" panose="02020603050405020304" pitchFamily="18" charset="0"/>
                <a:cs typeface="Arial" panose="020B0604020202020204" pitchFamily="34" charset="0"/>
              </a:rPr>
              <a:t>ời</a:t>
            </a:r>
            <a:r>
              <a:rPr lang="en-US" sz="3600" i="1" dirty="0">
                <a:solidFill>
                  <a:srgbClr val="FF0000"/>
                </a:solidFill>
                <a:latin typeface="Times New Roman" panose="02020603050405020304" pitchFamily="18" charset="0"/>
                <a:cs typeface="Arial" panose="020B0604020202020204" pitchFamily="34" charset="0"/>
              </a:rPr>
              <a:t> </a:t>
            </a:r>
            <a:r>
              <a:rPr lang="en-US" sz="3600" i="1" dirty="0" err="1">
                <a:solidFill>
                  <a:srgbClr val="FF0000"/>
                </a:solidFill>
                <a:latin typeface="Times New Roman" panose="02020603050405020304" pitchFamily="18" charset="0"/>
                <a:cs typeface="Arial" panose="020B0604020202020204" pitchFamily="34" charset="0"/>
              </a:rPr>
              <a:t>thầy</a:t>
            </a:r>
            <a:r>
              <a:rPr lang="en-US" sz="3600" i="1" dirty="0">
                <a:solidFill>
                  <a:srgbClr val="FF0000"/>
                </a:solidFill>
                <a:latin typeface="Times New Roman" panose="02020603050405020304" pitchFamily="18" charset="0"/>
                <a:cs typeface="Arial" panose="020B0604020202020204" pitchFamily="34" charset="0"/>
              </a:rPr>
              <a:t> </a:t>
            </a:r>
            <a:r>
              <a:rPr lang="vi-VN" sz="3600" i="1" dirty="0">
                <a:solidFill>
                  <a:srgbClr val="FF0000"/>
                </a:solidFill>
                <a:latin typeface="Times New Roman" panose="02020603050405020304" pitchFamily="18" charset="0"/>
                <a:cs typeface="Arial" panose="020B0604020202020204" pitchFamily="34" charset="0"/>
              </a:rPr>
              <a:t>đ</a:t>
            </a:r>
            <a:r>
              <a:rPr lang="en-US" sz="3600" i="1" dirty="0" err="1">
                <a:solidFill>
                  <a:srgbClr val="FF0000"/>
                </a:solidFill>
                <a:latin typeface="Times New Roman" panose="02020603050405020304" pitchFamily="18" charset="0"/>
                <a:cs typeface="Arial" panose="020B0604020202020204" pitchFamily="34" charset="0"/>
              </a:rPr>
              <a:t>ầu</a:t>
            </a:r>
            <a:r>
              <a:rPr lang="en-US" sz="3600" i="1" dirty="0">
                <a:solidFill>
                  <a:srgbClr val="FF0000"/>
                </a:solidFill>
                <a:latin typeface="Times New Roman" panose="02020603050405020304" pitchFamily="18" charset="0"/>
                <a:cs typeface="Arial" panose="020B0604020202020204" pitchFamily="34" charset="0"/>
              </a:rPr>
              <a:t> </a:t>
            </a:r>
            <a:r>
              <a:rPr lang="en-US" sz="3600" i="1" dirty="0" err="1">
                <a:solidFill>
                  <a:srgbClr val="FF0000"/>
                </a:solidFill>
                <a:latin typeface="Times New Roman" panose="02020603050405020304" pitchFamily="18" charset="0"/>
                <a:cs typeface="Arial" panose="020B0604020202020204" pitchFamily="34" charset="0"/>
              </a:rPr>
              <a:t>tiên</a:t>
            </a:r>
            <a:r>
              <a:rPr lang="en-US" sz="3600" dirty="0">
                <a:solidFill>
                  <a:srgbClr val="FF0000"/>
                </a:solidFill>
                <a:latin typeface="Times New Roman" panose="02020603050405020304" pitchFamily="18" charset="0"/>
                <a:cs typeface="Arial" panose="020B0604020202020204" pitchFamily="34" charset="0"/>
              </a:rPr>
              <a:t>”</a:t>
            </a:r>
            <a:r>
              <a:rPr lang="en-US" sz="3600" dirty="0">
                <a:solidFill>
                  <a:srgbClr val="0000FF"/>
                </a:solidFill>
                <a:latin typeface="Times New Roman" panose="02020603050405020304" pitchFamily="18" charset="0"/>
                <a:cs typeface="Arial" panose="020B0604020202020204" pitchFamily="34" charset="0"/>
              </a:rPr>
              <a:t> </a:t>
            </a:r>
            <a:r>
              <a:rPr lang="en-US" sz="3600" dirty="0" err="1">
                <a:solidFill>
                  <a:prstClr val="black"/>
                </a:solidFill>
                <a:latin typeface="Times New Roman" panose="02020603050405020304" pitchFamily="18" charset="0"/>
                <a:cs typeface="Arial" panose="020B0604020202020204" pitchFamily="34" charset="0"/>
              </a:rPr>
              <a:t>rút</a:t>
            </a:r>
            <a:r>
              <a:rPr lang="en-US" sz="3600" dirty="0">
                <a:solidFill>
                  <a:prstClr val="black"/>
                </a:solidFill>
                <a:latin typeface="Times New Roman" panose="02020603050405020304" pitchFamily="18" charset="0"/>
                <a:cs typeface="Arial" panose="020B0604020202020204" pitchFamily="34" charset="0"/>
              </a:rPr>
              <a:t> </a:t>
            </a:r>
            <a:r>
              <a:rPr lang="en-US" sz="3600" dirty="0" err="1">
                <a:solidFill>
                  <a:prstClr val="black"/>
                </a:solidFill>
                <a:latin typeface="Times New Roman" panose="02020603050405020304" pitchFamily="18" charset="0"/>
                <a:cs typeface="Arial" panose="020B0604020202020204" pitchFamily="34" charset="0"/>
              </a:rPr>
              <a:t>từ</a:t>
            </a:r>
            <a:r>
              <a:rPr lang="en-US" sz="3600" dirty="0">
                <a:solidFill>
                  <a:prstClr val="black"/>
                </a:solidFill>
                <a:latin typeface="Times New Roman" panose="02020603050405020304" pitchFamily="18" charset="0"/>
                <a:cs typeface="Arial" panose="020B0604020202020204" pitchFamily="34" charset="0"/>
              </a:rPr>
              <a:t> </a:t>
            </a:r>
            <a:r>
              <a:rPr lang="en-US" sz="3600" dirty="0" err="1">
                <a:solidFill>
                  <a:prstClr val="black"/>
                </a:solidFill>
                <a:latin typeface="Times New Roman" panose="02020603050405020304" pitchFamily="18" charset="0"/>
                <a:cs typeface="Arial" panose="020B0604020202020204" pitchFamily="34" charset="0"/>
              </a:rPr>
              <a:t>tập</a:t>
            </a:r>
            <a:r>
              <a:rPr lang="en-US" sz="3600" dirty="0">
                <a:solidFill>
                  <a:prstClr val="black"/>
                </a:solidFill>
                <a:latin typeface="Times New Roman" panose="02020603050405020304" pitchFamily="18" charset="0"/>
                <a:cs typeface="Arial" panose="020B0604020202020204" pitchFamily="34" charset="0"/>
              </a:rPr>
              <a:t> </a:t>
            </a:r>
            <a:r>
              <a:rPr lang="en-US" sz="3600" dirty="0" err="1">
                <a:solidFill>
                  <a:prstClr val="black"/>
                </a:solidFill>
                <a:latin typeface="Times New Roman" panose="02020603050405020304" pitchFamily="18" charset="0"/>
                <a:cs typeface="Arial" panose="020B0604020202020204" pitchFamily="34" charset="0"/>
              </a:rPr>
              <a:t>truyện</a:t>
            </a:r>
            <a:r>
              <a:rPr lang="en-US" sz="3600" b="1" dirty="0">
                <a:solidFill>
                  <a:srgbClr val="0000FF"/>
                </a:solidFill>
                <a:latin typeface="Times New Roman" panose="02020603050405020304" pitchFamily="18" charset="0"/>
                <a:cs typeface="Arial" panose="020B0604020202020204" pitchFamily="34" charset="0"/>
              </a:rPr>
              <a:t> </a:t>
            </a:r>
            <a:r>
              <a:rPr lang="en-US" sz="3600" i="1" dirty="0">
                <a:solidFill>
                  <a:srgbClr val="FF0000"/>
                </a:solidFill>
                <a:latin typeface="Times New Roman" panose="02020603050405020304" pitchFamily="18" charset="0"/>
                <a:cs typeface="Arial" panose="020B0604020202020204" pitchFamily="34" charset="0"/>
              </a:rPr>
              <a:t>“</a:t>
            </a:r>
            <a:r>
              <a:rPr lang="en-US" sz="3600" i="1" dirty="0" err="1">
                <a:solidFill>
                  <a:srgbClr val="FF0000"/>
                </a:solidFill>
                <a:latin typeface="Times New Roman" panose="02020603050405020304" pitchFamily="18" charset="0"/>
                <a:cs typeface="Arial" panose="020B0604020202020204" pitchFamily="34" charset="0"/>
              </a:rPr>
              <a:t>Núi</a:t>
            </a:r>
            <a:r>
              <a:rPr lang="en-US" sz="3600" i="1" dirty="0">
                <a:solidFill>
                  <a:srgbClr val="FF0000"/>
                </a:solidFill>
                <a:latin typeface="Times New Roman" panose="02020603050405020304" pitchFamily="18" charset="0"/>
                <a:cs typeface="Arial" panose="020B0604020202020204" pitchFamily="34" charset="0"/>
              </a:rPr>
              <a:t> </a:t>
            </a:r>
            <a:r>
              <a:rPr lang="vi-VN" sz="3600" i="1" dirty="0">
                <a:solidFill>
                  <a:srgbClr val="FF0000"/>
                </a:solidFill>
                <a:latin typeface="Times New Roman" panose="02020603050405020304" pitchFamily="18" charset="0"/>
                <a:cs typeface="Arial" panose="020B0604020202020204" pitchFamily="34" charset="0"/>
              </a:rPr>
              <a:t>đ</a:t>
            </a:r>
            <a:r>
              <a:rPr lang="en-US" sz="3600" i="1" dirty="0" err="1">
                <a:solidFill>
                  <a:srgbClr val="FF0000"/>
                </a:solidFill>
                <a:latin typeface="Times New Roman" panose="02020603050405020304" pitchFamily="18" charset="0"/>
                <a:cs typeface="Arial" panose="020B0604020202020204" pitchFamily="34" charset="0"/>
              </a:rPr>
              <a:t>ồi</a:t>
            </a:r>
            <a:r>
              <a:rPr lang="en-US" sz="3600" i="1" dirty="0">
                <a:solidFill>
                  <a:srgbClr val="FF0000"/>
                </a:solidFill>
                <a:latin typeface="Times New Roman" panose="02020603050405020304" pitchFamily="18" charset="0"/>
                <a:cs typeface="Arial" panose="020B0604020202020204" pitchFamily="34" charset="0"/>
              </a:rPr>
              <a:t> </a:t>
            </a:r>
            <a:r>
              <a:rPr lang="en-US" sz="3600" i="1" dirty="0" err="1">
                <a:solidFill>
                  <a:srgbClr val="FF0000"/>
                </a:solidFill>
                <a:latin typeface="Times New Roman" panose="02020603050405020304" pitchFamily="18" charset="0"/>
                <a:cs typeface="Arial" panose="020B0604020202020204" pitchFamily="34" charset="0"/>
              </a:rPr>
              <a:t>và</a:t>
            </a:r>
            <a:r>
              <a:rPr lang="en-US" sz="3600" i="1" dirty="0">
                <a:solidFill>
                  <a:srgbClr val="FF0000"/>
                </a:solidFill>
                <a:latin typeface="Times New Roman" panose="02020603050405020304" pitchFamily="18" charset="0"/>
                <a:cs typeface="Arial" panose="020B0604020202020204" pitchFamily="34" charset="0"/>
              </a:rPr>
              <a:t> </a:t>
            </a:r>
            <a:r>
              <a:rPr lang="en-US" sz="3600" i="1" dirty="0" err="1">
                <a:solidFill>
                  <a:srgbClr val="FF0000"/>
                </a:solidFill>
                <a:latin typeface="Times New Roman" panose="02020603050405020304" pitchFamily="18" charset="0"/>
                <a:cs typeface="Arial" panose="020B0604020202020204" pitchFamily="34" charset="0"/>
              </a:rPr>
              <a:t>thảo</a:t>
            </a:r>
            <a:r>
              <a:rPr lang="en-US" sz="3600" i="1" dirty="0">
                <a:solidFill>
                  <a:srgbClr val="FF0000"/>
                </a:solidFill>
                <a:latin typeface="Times New Roman" panose="02020603050405020304" pitchFamily="18" charset="0"/>
                <a:cs typeface="Arial" panose="020B0604020202020204" pitchFamily="34" charset="0"/>
              </a:rPr>
              <a:t> </a:t>
            </a:r>
            <a:r>
              <a:rPr lang="en-US" sz="3600" i="1" dirty="0" err="1">
                <a:solidFill>
                  <a:srgbClr val="FF0000"/>
                </a:solidFill>
                <a:latin typeface="Times New Roman" panose="02020603050405020304" pitchFamily="18" charset="0"/>
                <a:cs typeface="Arial" panose="020B0604020202020204" pitchFamily="34" charset="0"/>
              </a:rPr>
              <a:t>nguyên</a:t>
            </a:r>
            <a:r>
              <a:rPr lang="en-US" sz="3600" i="1" dirty="0">
                <a:solidFill>
                  <a:srgbClr val="FF0000"/>
                </a:solidFill>
                <a:latin typeface="Times New Roman" panose="02020603050405020304" pitchFamily="18" charset="0"/>
                <a:cs typeface="Arial" panose="020B0604020202020204" pitchFamily="34" charset="0"/>
              </a:rPr>
              <a:t>”</a:t>
            </a:r>
            <a:r>
              <a:rPr lang="vi-VN" sz="3600" i="1" dirty="0">
                <a:solidFill>
                  <a:srgbClr val="FF0000"/>
                </a:solidFill>
                <a:latin typeface="Times New Roman" panose="02020603050405020304" pitchFamily="18" charset="0"/>
                <a:cs typeface="Arial" panose="020B0604020202020204" pitchFamily="34" charset="0"/>
              </a:rPr>
              <a:t>.</a:t>
            </a:r>
          </a:p>
        </p:txBody>
      </p:sp>
      <p:sp>
        <p:nvSpPr>
          <p:cNvPr id="7" name="TextBox 6"/>
          <p:cNvSpPr txBox="1"/>
          <p:nvPr/>
        </p:nvSpPr>
        <p:spPr>
          <a:xfrm>
            <a:off x="72652" y="1370982"/>
            <a:ext cx="1787669" cy="523220"/>
          </a:xfrm>
          <a:prstGeom prst="rect">
            <a:avLst/>
          </a:prstGeom>
          <a:solidFill>
            <a:schemeClr val="bg1"/>
          </a:solidFill>
        </p:spPr>
        <p:txBody>
          <a:bodyPr wrap="none" rtlCol="0">
            <a:spAutoFit/>
          </a:bodyPr>
          <a:lstStyle/>
          <a:p>
            <a:r>
              <a:rPr lang="vi-VN" sz="2800" b="1" dirty="0">
                <a:latin typeface="Times New Roman" panose="02020603050405020304" pitchFamily="18" charset="0"/>
                <a:cs typeface="Times New Roman" panose="02020603050405020304" pitchFamily="18" charset="0"/>
              </a:rPr>
              <a:t>a. Xuất xứ</a:t>
            </a:r>
            <a:endParaRPr lang="en-US" sz="2800" b="1" dirty="0">
              <a:latin typeface="Times New Roman" panose="02020603050405020304" pitchFamily="18" charset="0"/>
              <a:cs typeface="Times New Roman" panose="02020603050405020304" pitchFamily="18" charset="0"/>
            </a:endParaRPr>
          </a:p>
        </p:txBody>
      </p:sp>
      <p:sp>
        <p:nvSpPr>
          <p:cNvPr id="8" name="Text Box 28"/>
          <p:cNvSpPr txBox="1">
            <a:spLocks noChangeArrowheads="1"/>
          </p:cNvSpPr>
          <p:nvPr/>
        </p:nvSpPr>
        <p:spPr bwMode="auto">
          <a:xfrm>
            <a:off x="1932972" y="2360793"/>
            <a:ext cx="9851502" cy="706755"/>
          </a:xfrm>
          <a:prstGeom prst="rect">
            <a:avLst/>
          </a:prstGeom>
          <a:solidFill>
            <a:schemeClr val="bg1">
              <a:alpha val="91000"/>
            </a:schemeClr>
          </a:solidFill>
          <a:ln w="9525">
            <a:noFill/>
            <a:miter lim="800000"/>
          </a:ln>
        </p:spPr>
        <p:txBody>
          <a:bodyPr wrap="square">
            <a:spAutoFit/>
          </a:bodyPr>
          <a:lstStyle/>
          <a:p>
            <a:pPr>
              <a:spcBef>
                <a:spcPct val="50000"/>
              </a:spcBef>
            </a:pPr>
            <a:r>
              <a:rPr lang="en-US" sz="4000" b="1" dirty="0">
                <a:solidFill>
                  <a:prstClr val="black"/>
                </a:solidFill>
                <a:cs typeface="Arial" panose="020B0604020202020204" pitchFamily="34" charset="0"/>
              </a:rPr>
              <a:t>- </a:t>
            </a:r>
            <a:r>
              <a:rPr lang="vi-VN" sz="4000" dirty="0">
                <a:solidFill>
                  <a:prstClr val="black"/>
                </a:solidFill>
                <a:latin typeface="Times New Roman" panose="02020603050405020304" pitchFamily="18" charset="0"/>
                <a:cs typeface="Arial" panose="020B0604020202020204" pitchFamily="34" charset="0"/>
              </a:rPr>
              <a:t>Tên đoạn trích do người biên soạn SGK đặt.</a:t>
            </a:r>
            <a:endParaRPr lang="vi-VN" sz="4000" i="1" dirty="0">
              <a:solidFill>
                <a:prstClr val="black"/>
              </a:solidFill>
              <a:latin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animBg="1"/>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2865" y="3966120"/>
            <a:ext cx="7565598" cy="2427844"/>
          </a:xfrm>
          <a:prstGeom prst="rect">
            <a:avLst/>
          </a:prstGeom>
          <a:noFill/>
        </p:spPr>
        <p:txBody>
          <a:bodyPr wrap="square">
            <a:spAutoFit/>
          </a:bodyPr>
          <a:lstStyle/>
          <a:p>
            <a:pPr marR="0" lvl="0" algn="just" defTabSz="914400" rtl="0" eaLnBrk="1" fontAlgn="base" latinLnBrk="0" hangingPunct="1">
              <a:lnSpc>
                <a:spcPct val="110000"/>
              </a:lnSpc>
              <a:spcAft>
                <a:spcPct val="0"/>
              </a:spcAft>
              <a:buClrTx/>
              <a:buSzTx/>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Hình ảnh hai cây phong được miêu tả với một tâm trạng đầy xúc động của người kể chuyện.  Nó dẫn dắt người đọc trở lại với 40 năm trước để chứng kiến những tình cảm sâu nặng giữa thầy Đuy-sen và cô trò nhỏ An-tư-nai.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extBox 6"/>
          <p:cNvSpPr txBox="1"/>
          <p:nvPr/>
        </p:nvSpPr>
        <p:spPr>
          <a:xfrm>
            <a:off x="4232864" y="1376344"/>
            <a:ext cx="7565598" cy="2427844"/>
          </a:xfrm>
          <a:prstGeom prst="rect">
            <a:avLst/>
          </a:prstGeom>
          <a:noFill/>
        </p:spPr>
        <p:txBody>
          <a:bodyPr wrap="square">
            <a:spAutoFit/>
          </a:bodyPr>
          <a:lstStyle/>
          <a:p>
            <a:pPr marR="0" lvl="0" algn="just" defTabSz="914400" rtl="0" eaLnBrk="1" fontAlgn="base" latinLnBrk="0" hangingPunct="1">
              <a:lnSpc>
                <a:spcPct val="110000"/>
              </a:lnSpc>
              <a:spcAft>
                <a:spcPct val="0"/>
              </a:spcAft>
              <a:buClrTx/>
              <a:buSzTx/>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Bối cảnh của truyện là một vùng quê hẻo lánh thuộc Cư-rơ-gư-xtan giữa những năm 20 của thế kỉ XX khi nơi đây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ư</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tưởng phong kiến và gia trưởng, còn nặng nề, do đó phụ nữ và trẻ mồ côi bị coi thường và rẻ rúng.</a:t>
            </a:r>
          </a:p>
        </p:txBody>
      </p:sp>
      <p:sp>
        <p:nvSpPr>
          <p:cNvPr id="10" name="Title 1"/>
          <p:cNvSpPr>
            <a:spLocks noGrp="1"/>
          </p:cNvSpPr>
          <p:nvPr>
            <p:ph type="title"/>
          </p:nvPr>
        </p:nvSpPr>
        <p:spPr>
          <a:xfrm>
            <a:off x="2227162" y="-30185"/>
            <a:ext cx="10515600" cy="1325563"/>
          </a:xfrm>
        </p:spPr>
        <p:txBody>
          <a:bodyPr/>
          <a:lstStyle/>
          <a:p>
            <a:r>
              <a:rPr lang="vi-VN" b="1" dirty="0">
                <a:solidFill>
                  <a:srgbClr val="FF0000"/>
                </a:solidFill>
              </a:rPr>
              <a:t>Tóm tắt “Người thầy đầu tiên”</a:t>
            </a:r>
            <a:endParaRPr lang="en-US" b="1" dirty="0">
              <a:solidFill>
                <a:srgbClr val="FF0000"/>
              </a:solidFill>
              <a:latin typeface="SVN-Bira" panose="02040603050506020204" pitchFamily="18" charset="0"/>
            </a:endParaRPr>
          </a:p>
        </p:txBody>
      </p:sp>
      <p:sp>
        <p:nvSpPr>
          <p:cNvPr id="11" name="Rectangle 10"/>
          <p:cNvSpPr/>
          <p:nvPr/>
        </p:nvSpPr>
        <p:spPr>
          <a:xfrm>
            <a:off x="165904" y="196770"/>
            <a:ext cx="11802319" cy="645867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4107" r="14501"/>
          <a:stretch>
            <a:fillRect/>
          </a:stretch>
        </p:blipFill>
        <p:spPr>
          <a:xfrm>
            <a:off x="393537" y="1607949"/>
            <a:ext cx="3416851" cy="478601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323840"/>
            <a:ext cx="12192000" cy="1534160"/>
          </a:xfrm>
          <a:prstGeom prst="rect">
            <a:avLst/>
          </a:prstGeom>
        </p:spPr>
      </p:pic>
      <p:sp>
        <p:nvSpPr>
          <p:cNvPr id="5" name="TextBox 4"/>
          <p:cNvSpPr txBox="1"/>
          <p:nvPr/>
        </p:nvSpPr>
        <p:spPr>
          <a:xfrm>
            <a:off x="117525" y="141134"/>
            <a:ext cx="3192833" cy="584775"/>
          </a:xfrm>
          <a:prstGeom prst="rect">
            <a:avLst/>
          </a:prstGeom>
          <a:solidFill>
            <a:schemeClr val="tx1">
              <a:alpha val="8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TÁC PHẨM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 Box 28"/>
          <p:cNvSpPr txBox="1">
            <a:spLocks noChangeArrowheads="1"/>
          </p:cNvSpPr>
          <p:nvPr/>
        </p:nvSpPr>
        <p:spPr bwMode="auto">
          <a:xfrm>
            <a:off x="2083447" y="1155539"/>
            <a:ext cx="9851502" cy="954107"/>
          </a:xfrm>
          <a:prstGeom prst="rect">
            <a:avLst/>
          </a:prstGeom>
          <a:solidFill>
            <a:schemeClr val="bg1">
              <a:alpha val="91000"/>
            </a:schemeClr>
          </a:solid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đ</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“Ng</a:t>
            </a: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ư</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ời</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thầy</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đ</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ầu</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tiên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Núi</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đ</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ồi</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thảo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nguyên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7" name="TextBox 6"/>
          <p:cNvSpPr txBox="1"/>
          <p:nvPr/>
        </p:nvSpPr>
        <p:spPr>
          <a:xfrm>
            <a:off x="72652" y="1370982"/>
            <a:ext cx="1787669"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Xuất xứ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 Box 28"/>
          <p:cNvSpPr txBox="1">
            <a:spLocks noChangeArrowheads="1"/>
          </p:cNvSpPr>
          <p:nvPr/>
        </p:nvSpPr>
        <p:spPr bwMode="auto">
          <a:xfrm>
            <a:off x="2083447" y="2360793"/>
            <a:ext cx="9851502" cy="523220"/>
          </a:xfrm>
          <a:prstGeom prst="rect">
            <a:avLst/>
          </a:prstGeom>
          <a:solidFill>
            <a:schemeClr val="bg1">
              <a:alpha val="91000"/>
            </a:schemeClr>
          </a:solid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Tên đoạn trích do người biên soạn SGK đặt.</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9" name="TextBox 8"/>
          <p:cNvSpPr txBox="1"/>
          <p:nvPr/>
        </p:nvSpPr>
        <p:spPr>
          <a:xfrm>
            <a:off x="72651" y="3428999"/>
            <a:ext cx="1893403"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Text Box 28"/>
          <p:cNvSpPr txBox="1">
            <a:spLocks noChangeArrowheads="1"/>
          </p:cNvSpPr>
          <p:nvPr/>
        </p:nvSpPr>
        <p:spPr bwMode="auto">
          <a:xfrm>
            <a:off x="2083447" y="3416982"/>
            <a:ext cx="9851502" cy="523220"/>
          </a:xfrm>
          <a:prstGeom prst="rect">
            <a:avLst/>
          </a:prstGeom>
          <a:solidFill>
            <a:schemeClr val="bg1">
              <a:alpha val="91000"/>
            </a:schemeClr>
          </a:solid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Truyện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vừa</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1" name="TextBox 10"/>
          <p:cNvSpPr txBox="1"/>
          <p:nvPr/>
        </p:nvSpPr>
        <p:spPr>
          <a:xfrm>
            <a:off x="72651" y="4335682"/>
            <a:ext cx="1479892"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PTBĐ</a:t>
            </a:r>
          </a:p>
        </p:txBody>
      </p:sp>
      <p:sp>
        <p:nvSpPr>
          <p:cNvPr id="12" name="Text Box 28"/>
          <p:cNvSpPr txBox="1">
            <a:spLocks noChangeArrowheads="1"/>
          </p:cNvSpPr>
          <p:nvPr/>
        </p:nvSpPr>
        <p:spPr bwMode="auto">
          <a:xfrm>
            <a:off x="2083447" y="4312598"/>
            <a:ext cx="9851502" cy="523220"/>
          </a:xfrm>
          <a:prstGeom prst="rect">
            <a:avLst/>
          </a:prstGeom>
          <a:solidFill>
            <a:schemeClr val="bg1">
              <a:alpha val="91000"/>
            </a:schemeClr>
          </a:solid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Tự</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sự</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kết</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hợp</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miêu</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tả</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và</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biểu</a:t>
            </a:r>
            <a:r>
              <a:rPr lang="en-US" sz="2800" dirty="0">
                <a:solidFill>
                  <a:prstClr val="black"/>
                </a:solidFill>
                <a:latin typeface="Times New Roman" panose="02020603050405020304" pitchFamily="18" charset="0"/>
                <a:cs typeface="Arial" panose="020B0604020202020204" pitchFamily="34" charset="0"/>
              </a:rPr>
              <a:t> </a:t>
            </a:r>
            <a:r>
              <a:rPr lang="en-US" sz="2800" dirty="0" err="1">
                <a:solidFill>
                  <a:prstClr val="black"/>
                </a:solidFill>
                <a:latin typeface="Times New Roman" panose="02020603050405020304" pitchFamily="18" charset="0"/>
                <a:cs typeface="Arial" panose="020B0604020202020204" pitchFamily="34" charset="0"/>
              </a:rPr>
              <a:t>cảm</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3022</Words>
  <Application>Microsoft Office PowerPoint</Application>
  <PresentationFormat>Widescreen</PresentationFormat>
  <Paragraphs>213</Paragraphs>
  <Slides>41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SimSun</vt:lpstr>
      <vt:lpstr>.VnSouthern</vt:lpstr>
      <vt:lpstr>Arial</vt:lpstr>
      <vt:lpstr>Calibri</vt:lpstr>
      <vt:lpstr>Calibri Light</vt:lpstr>
      <vt:lpstr>SVN-Bira</vt:lpstr>
      <vt:lpstr>Times New Roman</vt:lpstr>
      <vt:lpstr>Wingdings</vt:lpstr>
      <vt:lpstr>Office Theme</vt:lpstr>
      <vt:lpstr>1_Office Theme</vt:lpstr>
      <vt:lpstr>PowerPoint Presentation</vt:lpstr>
      <vt:lpstr>Tiết 33, 34</vt:lpstr>
      <vt:lpstr>PowerPoint Presentation</vt:lpstr>
      <vt:lpstr>PowerPoint Presentation</vt:lpstr>
      <vt:lpstr>PowerPoint Presentation</vt:lpstr>
      <vt:lpstr>PowerPoint Presentation</vt:lpstr>
      <vt:lpstr>PowerPoint Presentation</vt:lpstr>
      <vt:lpstr>Tóm tắt “Người thầy đầu tiên”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2021-07-12T04:41:00Z</dcterms:created>
  <dcterms:modified xsi:type="dcterms:W3CDTF">2023-02-07T14:59:32Z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F23DF120EC454E5B9CF6E4006743A1A7</vt:lpwstr>
  </property>
  <property fmtid="{D5CDD505-2E9C-101B-9397-08002B2CF9AE}" pid="3" name="KSOProductBuildVer">
    <vt:lpwstr>1033-11.2.0.11380</vt:lpwstr>
  </property>
</Properties>
</file>