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audio2.wav" ContentType="audio/wav"/>
  <Override PartName="/ppt/media/audio3.wav" ContentType="audio/wav"/>
  <Override PartName="/ppt/media/audio4.wav" ContentType="audio/wav"/>
  <Override PartName="/ppt/media/audio6.wav" ContentType="audio/wav"/>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75" r:id="rId2"/>
    <p:sldId id="259" r:id="rId3"/>
    <p:sldId id="467" r:id="rId4"/>
    <p:sldId id="476" r:id="rId5"/>
    <p:sldId id="480" r:id="rId6"/>
    <p:sldId id="471" r:id="rId7"/>
    <p:sldId id="479" r:id="rId8"/>
    <p:sldId id="489" r:id="rId9"/>
    <p:sldId id="490" r:id="rId10"/>
    <p:sldId id="491" r:id="rId11"/>
    <p:sldId id="481" r:id="rId12"/>
    <p:sldId id="482" r:id="rId13"/>
    <p:sldId id="492" r:id="rId14"/>
    <p:sldId id="493" r:id="rId15"/>
    <p:sldId id="483" r:id="rId16"/>
    <p:sldId id="487" r:id="rId17"/>
    <p:sldId id="473" r:id="rId18"/>
    <p:sldId id="495" r:id="rId19"/>
    <p:sldId id="472" r:id="rId20"/>
    <p:sldId id="464" r:id="rId21"/>
    <p:sldId id="465" r:id="rId22"/>
    <p:sldId id="466" r:id="rId23"/>
    <p:sldId id="277" r:id="rId24"/>
    <p:sldId id="486" r:id="rId25"/>
    <p:sldId id="485" r:id="rId26"/>
    <p:sldId id="494" r:id="rId27"/>
    <p:sldId id="279" r:id="rId28"/>
    <p:sldId id="286"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CC66FF"/>
    <a:srgbClr val="9900CC"/>
    <a:srgbClr val="FF66FF"/>
    <a:srgbClr val="CC00CC"/>
    <a:srgbClr val="00FFFF"/>
    <a:srgbClr val="CC6600"/>
    <a:srgbClr val="0000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3124" autoAdjust="0"/>
    <p:restoredTop sz="94660"/>
  </p:normalViewPr>
  <p:slideViewPr>
    <p:cSldViewPr snapToGrid="0">
      <p:cViewPr varScale="1">
        <p:scale>
          <a:sx n="64" d="100"/>
          <a:sy n="64" d="100"/>
        </p:scale>
        <p:origin x="32" y="104"/>
      </p:cViewPr>
      <p:guideLst>
        <p:guide orient="horz" pos="2160"/>
        <p:guide pos="3840"/>
      </p:guideLst>
    </p:cSldViewPr>
  </p:slideViewPr>
  <p:notesTextViewPr>
    <p:cViewPr>
      <p:scale>
        <a:sx n="1" d="1"/>
        <a:sy n="1" d="1"/>
      </p:scale>
      <p:origin x="0" y="0"/>
    </p:cViewPr>
  </p:notesTextViewPr>
  <p:sorterViewPr>
    <p:cViewPr>
      <p:scale>
        <a:sx n="100" d="100"/>
        <a:sy n="100" d="100"/>
      </p:scale>
      <p:origin x="0" y="-27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4B166-B042-44D6-9908-6B2B7863F4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EB052F-4380-48AF-A81A-013DE31C32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FDA4AB-5A3A-4EEB-AED2-1C538A4265AE}"/>
              </a:ext>
            </a:extLst>
          </p:cNvPr>
          <p:cNvSpPr>
            <a:spLocks noGrp="1"/>
          </p:cNvSpPr>
          <p:nvPr>
            <p:ph type="dt" sz="half" idx="10"/>
          </p:nvPr>
        </p:nvSpPr>
        <p:spPr/>
        <p:txBody>
          <a:bodyPr/>
          <a:lstStyle/>
          <a:p>
            <a:fld id="{444406C2-CDAE-48D6-A372-035999F5F9CA}" type="datetimeFigureOut">
              <a:rPr lang="en-US" smtClean="0"/>
              <a:t>2/8/2023</a:t>
            </a:fld>
            <a:endParaRPr lang="en-US"/>
          </a:p>
        </p:txBody>
      </p:sp>
      <p:sp>
        <p:nvSpPr>
          <p:cNvPr id="5" name="Footer Placeholder 4">
            <a:extLst>
              <a:ext uri="{FF2B5EF4-FFF2-40B4-BE49-F238E27FC236}">
                <a16:creationId xmlns:a16="http://schemas.microsoft.com/office/drawing/2014/main" id="{810C9CFC-CFAA-4627-BF36-183856DBF5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DBBBC-C4FC-4B92-A748-F10FD4CD9C2B}"/>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396642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63AA1-3F4A-4309-9CBF-F02A661AFE8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F55BE4-26CF-45EB-B57D-EEF85D8395C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728D25-22DD-4DAC-B6C4-9E01ABDBA4D9}"/>
              </a:ext>
            </a:extLst>
          </p:cNvPr>
          <p:cNvSpPr>
            <a:spLocks noGrp="1"/>
          </p:cNvSpPr>
          <p:nvPr>
            <p:ph type="dt" sz="half" idx="10"/>
          </p:nvPr>
        </p:nvSpPr>
        <p:spPr/>
        <p:txBody>
          <a:bodyPr/>
          <a:lstStyle/>
          <a:p>
            <a:fld id="{444406C2-CDAE-48D6-A372-035999F5F9CA}" type="datetimeFigureOut">
              <a:rPr lang="en-US" smtClean="0"/>
              <a:t>2/8/2023</a:t>
            </a:fld>
            <a:endParaRPr lang="en-US"/>
          </a:p>
        </p:txBody>
      </p:sp>
      <p:sp>
        <p:nvSpPr>
          <p:cNvPr id="5" name="Footer Placeholder 4">
            <a:extLst>
              <a:ext uri="{FF2B5EF4-FFF2-40B4-BE49-F238E27FC236}">
                <a16:creationId xmlns:a16="http://schemas.microsoft.com/office/drawing/2014/main" id="{18F0606F-3A78-4C83-830C-087E5AC9AB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8B51E-6045-4ADA-8540-D722DF748B92}"/>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798873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C282BC-A160-4EB7-B3F5-B3994EE279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D01454-F81D-4469-9B18-4527961E81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BB9C2B-8D89-4423-94C1-0B1D459735AE}"/>
              </a:ext>
            </a:extLst>
          </p:cNvPr>
          <p:cNvSpPr>
            <a:spLocks noGrp="1"/>
          </p:cNvSpPr>
          <p:nvPr>
            <p:ph type="dt" sz="half" idx="10"/>
          </p:nvPr>
        </p:nvSpPr>
        <p:spPr/>
        <p:txBody>
          <a:bodyPr/>
          <a:lstStyle/>
          <a:p>
            <a:fld id="{444406C2-CDAE-48D6-A372-035999F5F9CA}" type="datetimeFigureOut">
              <a:rPr lang="en-US" smtClean="0"/>
              <a:t>2/8/2023</a:t>
            </a:fld>
            <a:endParaRPr lang="en-US"/>
          </a:p>
        </p:txBody>
      </p:sp>
      <p:sp>
        <p:nvSpPr>
          <p:cNvPr id="5" name="Footer Placeholder 4">
            <a:extLst>
              <a:ext uri="{FF2B5EF4-FFF2-40B4-BE49-F238E27FC236}">
                <a16:creationId xmlns:a16="http://schemas.microsoft.com/office/drawing/2014/main" id="{745C43BB-BF72-44A7-B789-E6B634E15B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FC14CD-E693-4F61-919F-8A7F3948548D}"/>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3300465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C3FA8-9B65-457E-895E-F18138145B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99F37E-3D7B-4B88-B8A8-0DC489B4A97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3BFBC8-B4F5-454F-889C-BAACB75BA181}"/>
              </a:ext>
            </a:extLst>
          </p:cNvPr>
          <p:cNvSpPr>
            <a:spLocks noGrp="1"/>
          </p:cNvSpPr>
          <p:nvPr>
            <p:ph type="dt" sz="half" idx="10"/>
          </p:nvPr>
        </p:nvSpPr>
        <p:spPr/>
        <p:txBody>
          <a:bodyPr/>
          <a:lstStyle/>
          <a:p>
            <a:fld id="{444406C2-CDAE-48D6-A372-035999F5F9CA}" type="datetimeFigureOut">
              <a:rPr lang="en-US" smtClean="0"/>
              <a:t>2/8/2023</a:t>
            </a:fld>
            <a:endParaRPr lang="en-US"/>
          </a:p>
        </p:txBody>
      </p:sp>
      <p:sp>
        <p:nvSpPr>
          <p:cNvPr id="5" name="Footer Placeholder 4">
            <a:extLst>
              <a:ext uri="{FF2B5EF4-FFF2-40B4-BE49-F238E27FC236}">
                <a16:creationId xmlns:a16="http://schemas.microsoft.com/office/drawing/2014/main" id="{DEFA3549-C440-45B4-AE63-E40288685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396195-2E57-44F3-858B-41987BF8D5B7}"/>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444326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4BAED-91F3-40EA-AD26-621654EC4B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5C2995-27EF-40DA-8610-B9FE2551A6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8A81E3-4D9F-4AC1-87E5-2AC83196A99E}"/>
              </a:ext>
            </a:extLst>
          </p:cNvPr>
          <p:cNvSpPr>
            <a:spLocks noGrp="1"/>
          </p:cNvSpPr>
          <p:nvPr>
            <p:ph type="dt" sz="half" idx="10"/>
          </p:nvPr>
        </p:nvSpPr>
        <p:spPr/>
        <p:txBody>
          <a:bodyPr/>
          <a:lstStyle/>
          <a:p>
            <a:fld id="{444406C2-CDAE-48D6-A372-035999F5F9CA}" type="datetimeFigureOut">
              <a:rPr lang="en-US" smtClean="0"/>
              <a:t>2/8/2023</a:t>
            </a:fld>
            <a:endParaRPr lang="en-US"/>
          </a:p>
        </p:txBody>
      </p:sp>
      <p:sp>
        <p:nvSpPr>
          <p:cNvPr id="5" name="Footer Placeholder 4">
            <a:extLst>
              <a:ext uri="{FF2B5EF4-FFF2-40B4-BE49-F238E27FC236}">
                <a16:creationId xmlns:a16="http://schemas.microsoft.com/office/drawing/2014/main" id="{AB8C64B9-151C-446D-AC3A-1B15569153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05D994-D135-448C-A856-AEE4ACD71A7F}"/>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250779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7A7D-EC1D-47ED-9BFE-2163E7DDBE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1732A8-728D-4607-A113-EC9842D378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471615-3A8F-45B6-8C90-B91005718C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8E2F894-1D68-4CF6-971B-F97AE328DA0B}"/>
              </a:ext>
            </a:extLst>
          </p:cNvPr>
          <p:cNvSpPr>
            <a:spLocks noGrp="1"/>
          </p:cNvSpPr>
          <p:nvPr>
            <p:ph type="dt" sz="half" idx="10"/>
          </p:nvPr>
        </p:nvSpPr>
        <p:spPr/>
        <p:txBody>
          <a:bodyPr/>
          <a:lstStyle/>
          <a:p>
            <a:fld id="{444406C2-CDAE-48D6-A372-035999F5F9CA}" type="datetimeFigureOut">
              <a:rPr lang="en-US" smtClean="0"/>
              <a:t>2/8/2023</a:t>
            </a:fld>
            <a:endParaRPr lang="en-US"/>
          </a:p>
        </p:txBody>
      </p:sp>
      <p:sp>
        <p:nvSpPr>
          <p:cNvPr id="6" name="Footer Placeholder 5">
            <a:extLst>
              <a:ext uri="{FF2B5EF4-FFF2-40B4-BE49-F238E27FC236}">
                <a16:creationId xmlns:a16="http://schemas.microsoft.com/office/drawing/2014/main" id="{D5678977-CD24-4CB6-A13F-1D24F7ABCB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6D6EB9-B846-4BD5-B822-2969CF30BD3C}"/>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55635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90375-E951-40A6-ADB5-FF73B48A39D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CEBA12-C7DD-46B6-9C27-E81E64A796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8AAF4C-2BAC-404F-A859-B7738DD9DDF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60BFA2-D059-4080-B881-5BAC6F8563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D28691D-6A93-4A7B-9E36-14B8E5BD559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663C96-045D-4067-A377-1DA49F6D6274}"/>
              </a:ext>
            </a:extLst>
          </p:cNvPr>
          <p:cNvSpPr>
            <a:spLocks noGrp="1"/>
          </p:cNvSpPr>
          <p:nvPr>
            <p:ph type="dt" sz="half" idx="10"/>
          </p:nvPr>
        </p:nvSpPr>
        <p:spPr/>
        <p:txBody>
          <a:bodyPr/>
          <a:lstStyle/>
          <a:p>
            <a:fld id="{444406C2-CDAE-48D6-A372-035999F5F9CA}" type="datetimeFigureOut">
              <a:rPr lang="en-US" smtClean="0"/>
              <a:t>2/8/2023</a:t>
            </a:fld>
            <a:endParaRPr lang="en-US"/>
          </a:p>
        </p:txBody>
      </p:sp>
      <p:sp>
        <p:nvSpPr>
          <p:cNvPr id="8" name="Footer Placeholder 7">
            <a:extLst>
              <a:ext uri="{FF2B5EF4-FFF2-40B4-BE49-F238E27FC236}">
                <a16:creationId xmlns:a16="http://schemas.microsoft.com/office/drawing/2014/main" id="{DC384C23-5796-48CF-9C60-A02F0C4E12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494489-F660-4AD0-8848-EDDE49E43522}"/>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782284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B26EA-D7FA-44AB-AF8C-7306C7330D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FA2011-2BDD-4E1E-B91B-ED25D17F8FE8}"/>
              </a:ext>
            </a:extLst>
          </p:cNvPr>
          <p:cNvSpPr>
            <a:spLocks noGrp="1"/>
          </p:cNvSpPr>
          <p:nvPr>
            <p:ph type="dt" sz="half" idx="10"/>
          </p:nvPr>
        </p:nvSpPr>
        <p:spPr/>
        <p:txBody>
          <a:bodyPr/>
          <a:lstStyle/>
          <a:p>
            <a:fld id="{444406C2-CDAE-48D6-A372-035999F5F9CA}" type="datetimeFigureOut">
              <a:rPr lang="en-US" smtClean="0"/>
              <a:t>2/8/2023</a:t>
            </a:fld>
            <a:endParaRPr lang="en-US"/>
          </a:p>
        </p:txBody>
      </p:sp>
      <p:sp>
        <p:nvSpPr>
          <p:cNvPr id="4" name="Footer Placeholder 3">
            <a:extLst>
              <a:ext uri="{FF2B5EF4-FFF2-40B4-BE49-F238E27FC236}">
                <a16:creationId xmlns:a16="http://schemas.microsoft.com/office/drawing/2014/main" id="{4BA43E6A-F122-419F-9816-595C419BB0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449614-E730-4685-B46D-CF7F06E22B49}"/>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2034544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3B99EE-74D0-4AA6-A641-76F133D9FAD5}"/>
              </a:ext>
            </a:extLst>
          </p:cNvPr>
          <p:cNvSpPr>
            <a:spLocks noGrp="1"/>
          </p:cNvSpPr>
          <p:nvPr>
            <p:ph type="dt" sz="half" idx="10"/>
          </p:nvPr>
        </p:nvSpPr>
        <p:spPr/>
        <p:txBody>
          <a:bodyPr/>
          <a:lstStyle/>
          <a:p>
            <a:fld id="{444406C2-CDAE-48D6-A372-035999F5F9CA}" type="datetimeFigureOut">
              <a:rPr lang="en-US" smtClean="0"/>
              <a:t>2/8/2023</a:t>
            </a:fld>
            <a:endParaRPr lang="en-US"/>
          </a:p>
        </p:txBody>
      </p:sp>
      <p:sp>
        <p:nvSpPr>
          <p:cNvPr id="3" name="Footer Placeholder 2">
            <a:extLst>
              <a:ext uri="{FF2B5EF4-FFF2-40B4-BE49-F238E27FC236}">
                <a16:creationId xmlns:a16="http://schemas.microsoft.com/office/drawing/2014/main" id="{55D14B81-7CB5-415E-9429-90672EE44B9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9A067E-EDE4-4C58-9171-E4EE3DBDDE95}"/>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1099646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E1E83-FA5A-461F-ACFB-DDBDB3CEB8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FB66C21-9565-4EDA-97B7-91B49B3879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BFA71AF-2EB9-4065-8923-C36489FEC0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F6C0E3-7A2B-40F4-B7D3-CEDA1A1B32D8}"/>
              </a:ext>
            </a:extLst>
          </p:cNvPr>
          <p:cNvSpPr>
            <a:spLocks noGrp="1"/>
          </p:cNvSpPr>
          <p:nvPr>
            <p:ph type="dt" sz="half" idx="10"/>
          </p:nvPr>
        </p:nvSpPr>
        <p:spPr/>
        <p:txBody>
          <a:bodyPr/>
          <a:lstStyle/>
          <a:p>
            <a:fld id="{444406C2-CDAE-48D6-A372-035999F5F9CA}" type="datetimeFigureOut">
              <a:rPr lang="en-US" smtClean="0"/>
              <a:t>2/8/2023</a:t>
            </a:fld>
            <a:endParaRPr lang="en-US"/>
          </a:p>
        </p:txBody>
      </p:sp>
      <p:sp>
        <p:nvSpPr>
          <p:cNvPr id="6" name="Footer Placeholder 5">
            <a:extLst>
              <a:ext uri="{FF2B5EF4-FFF2-40B4-BE49-F238E27FC236}">
                <a16:creationId xmlns:a16="http://schemas.microsoft.com/office/drawing/2014/main" id="{FA65F2A8-4073-4E31-BFB8-8850E4EFA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B8B4DD-D2BD-4C10-8D78-3B5809C3C778}"/>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40713402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D34B4-E093-47BB-AC06-872463C381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669F35C-7070-4226-AA7D-DEF99BBCA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7F11AE-D676-4118-811E-70A2ED9D9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44404A-2C1A-47D8-86D8-DABF1154E68E}"/>
              </a:ext>
            </a:extLst>
          </p:cNvPr>
          <p:cNvSpPr>
            <a:spLocks noGrp="1"/>
          </p:cNvSpPr>
          <p:nvPr>
            <p:ph type="dt" sz="half" idx="10"/>
          </p:nvPr>
        </p:nvSpPr>
        <p:spPr/>
        <p:txBody>
          <a:bodyPr/>
          <a:lstStyle/>
          <a:p>
            <a:fld id="{444406C2-CDAE-48D6-A372-035999F5F9CA}" type="datetimeFigureOut">
              <a:rPr lang="en-US" smtClean="0"/>
              <a:t>2/8/2023</a:t>
            </a:fld>
            <a:endParaRPr lang="en-US"/>
          </a:p>
        </p:txBody>
      </p:sp>
      <p:sp>
        <p:nvSpPr>
          <p:cNvPr id="6" name="Footer Placeholder 5">
            <a:extLst>
              <a:ext uri="{FF2B5EF4-FFF2-40B4-BE49-F238E27FC236}">
                <a16:creationId xmlns:a16="http://schemas.microsoft.com/office/drawing/2014/main" id="{FB6B29F5-53DA-4747-937D-558465FC1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F71814-6C09-4AAA-AA46-A0A0F6231EB8}"/>
              </a:ext>
            </a:extLst>
          </p:cNvPr>
          <p:cNvSpPr>
            <a:spLocks noGrp="1"/>
          </p:cNvSpPr>
          <p:nvPr>
            <p:ph type="sldNum" sz="quarter" idx="12"/>
          </p:nvPr>
        </p:nvSpPr>
        <p:spPr/>
        <p:txBody>
          <a:bodyPr/>
          <a:lstStyle/>
          <a:p>
            <a:fld id="{7DEF7C69-E913-4812-BEE3-F6B536525A5E}" type="slidenum">
              <a:rPr lang="en-US" smtClean="0"/>
              <a:t>‹#›</a:t>
            </a:fld>
            <a:endParaRPr lang="en-US"/>
          </a:p>
        </p:txBody>
      </p:sp>
    </p:spTree>
    <p:extLst>
      <p:ext uri="{BB962C8B-B14F-4D97-AF65-F5344CB8AC3E}">
        <p14:creationId xmlns:p14="http://schemas.microsoft.com/office/powerpoint/2010/main" val="4001882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789D9E-C530-4AB8-8B7A-66CB1C9122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9E6C7F-8534-4382-9F09-A5021B6736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A09C28-9090-48B5-BF86-4BBB4425EB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406C2-CDAE-48D6-A372-035999F5F9CA}" type="datetimeFigureOut">
              <a:rPr lang="en-US" smtClean="0"/>
              <a:t>2/8/2023</a:t>
            </a:fld>
            <a:endParaRPr lang="en-US"/>
          </a:p>
        </p:txBody>
      </p:sp>
      <p:sp>
        <p:nvSpPr>
          <p:cNvPr id="5" name="Footer Placeholder 4">
            <a:extLst>
              <a:ext uri="{FF2B5EF4-FFF2-40B4-BE49-F238E27FC236}">
                <a16:creationId xmlns:a16="http://schemas.microsoft.com/office/drawing/2014/main" id="{3E6F62B5-DC6A-4690-9427-82B7077328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5444B86-1025-48F7-9074-FF899044CB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F7C69-E913-4812-BEE3-F6B536525A5E}" type="slidenum">
              <a:rPr lang="en-US" smtClean="0"/>
              <a:t>‹#›</a:t>
            </a:fld>
            <a:endParaRPr lang="en-US"/>
          </a:p>
        </p:txBody>
      </p:sp>
    </p:spTree>
    <p:extLst>
      <p:ext uri="{BB962C8B-B14F-4D97-AF65-F5344CB8AC3E}">
        <p14:creationId xmlns:p14="http://schemas.microsoft.com/office/powerpoint/2010/main" val="415272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4.wav"/><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4.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3.wav"/><Relationship Id="rId1" Type="http://schemas.openxmlformats.org/officeDocument/2006/relationships/slideLayout" Target="../slideLayouts/slideLayout7.xml"/><Relationship Id="rId5" Type="http://schemas.openxmlformats.org/officeDocument/2006/relationships/audio" Target="../media/audio3.wav"/><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audio" Target="../media/audio3.wav"/><Relationship Id="rId5" Type="http://schemas.openxmlformats.org/officeDocument/2006/relationships/image" Target="../media/image21.wmf"/><Relationship Id="rId4" Type="http://schemas.openxmlformats.org/officeDocument/2006/relationships/audio" Target="../media/audio5.wav"/></Relationships>
</file>

<file path=ppt/slides/_rels/slide21.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2.wav"/><Relationship Id="rId1" Type="http://schemas.openxmlformats.org/officeDocument/2006/relationships/slideLayout" Target="../slideLayouts/slideLayout7.xml"/><Relationship Id="rId6" Type="http://schemas.openxmlformats.org/officeDocument/2006/relationships/audio" Target="../media/audio2.wav"/><Relationship Id="rId5" Type="http://schemas.openxmlformats.org/officeDocument/2006/relationships/image" Target="../media/image21.wmf"/><Relationship Id="rId4" Type="http://schemas.openxmlformats.org/officeDocument/2006/relationships/audio" Target="../media/audio1.wav"/></Relationships>
</file>

<file path=ppt/slides/_rels/slide22.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6.wav"/><Relationship Id="rId1" Type="http://schemas.openxmlformats.org/officeDocument/2006/relationships/slideLayout" Target="../slideLayouts/slideLayout7.xml"/><Relationship Id="rId6" Type="http://schemas.openxmlformats.org/officeDocument/2006/relationships/audio" Target="../media/audio6.wav"/><Relationship Id="rId5" Type="http://schemas.openxmlformats.org/officeDocument/2006/relationships/image" Target="../media/image21.wmf"/><Relationship Id="rId4" Type="http://schemas.openxmlformats.org/officeDocument/2006/relationships/audio" Target="../media/audio1.wav"/></Relationships>
</file>

<file path=ppt/slides/_rels/slide2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audio" Target="../media/audio3.wav"/></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3.wav"/><Relationship Id="rId1" Type="http://schemas.openxmlformats.org/officeDocument/2006/relationships/slideLayout" Target="../slideLayouts/slideLayout7.xml"/><Relationship Id="rId6" Type="http://schemas.openxmlformats.org/officeDocument/2006/relationships/audio" Target="../media/audio3.wav"/><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audio" Target="../media/audio2.wav"/><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a:br>
            <a:endParaRPr lang="en-US"/>
          </a:p>
        </p:txBody>
      </p:sp>
      <p:sp>
        <p:nvSpPr>
          <p:cNvPr id="3" name="Content Placeholder 2"/>
          <p:cNvSpPr>
            <a:spLocks noGrp="1"/>
          </p:cNvSpPr>
          <p:nvPr>
            <p:ph idx="1"/>
          </p:nvPr>
        </p:nvSpPr>
        <p:spPr/>
        <p:txBody>
          <a:bodyPr/>
          <a:lstStyle/>
          <a:p>
            <a:endParaRPr lang="en-US" dirty="0"/>
          </a:p>
          <a:p>
            <a:endParaRPr lang="en-US" dirty="0"/>
          </a:p>
        </p:txBody>
      </p:sp>
      <p:pic>
        <p:nvPicPr>
          <p:cNvPr id="16" name="Picture 15" descr="50272Barres_divers__30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587523" y="5927037"/>
            <a:ext cx="2384323" cy="61176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50272Barres_divers__30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973835" y="5927038"/>
            <a:ext cx="2384323" cy="611767"/>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9" descr="50272Barres_divers__30_"/>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25383" y="5927035"/>
            <a:ext cx="2384323" cy="611767"/>
          </a:xfrm>
          <a:prstGeom prst="rect">
            <a:avLst/>
          </a:prstGeom>
          <a:noFill/>
          <a:extLst>
            <a:ext uri="{909E8E84-426E-40DD-AFC4-6F175D3DCCD1}">
              <a14:hiddenFill xmlns:a14="http://schemas.microsoft.com/office/drawing/2010/main">
                <a:solidFill>
                  <a:srgbClr val="FFFFFF"/>
                </a:solidFill>
              </a14:hiddenFill>
            </a:ext>
          </a:extLst>
        </p:spPr>
      </p:pic>
      <p:grpSp>
        <p:nvGrpSpPr>
          <p:cNvPr id="30" name="Group 15"/>
          <p:cNvGrpSpPr>
            <a:grpSpLocks/>
          </p:cNvGrpSpPr>
          <p:nvPr/>
        </p:nvGrpSpPr>
        <p:grpSpPr bwMode="auto">
          <a:xfrm rot="5400000">
            <a:off x="317500" y="4584700"/>
            <a:ext cx="1905000" cy="2336800"/>
            <a:chOff x="4464" y="3072"/>
            <a:chExt cx="1200" cy="1104"/>
          </a:xfrm>
        </p:grpSpPr>
        <p:sp>
          <p:nvSpPr>
            <p:cNvPr id="31" name="Line 16"/>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17"/>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8"/>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Line 19"/>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5" name="Group 9"/>
          <p:cNvGrpSpPr>
            <a:grpSpLocks/>
          </p:cNvGrpSpPr>
          <p:nvPr/>
        </p:nvGrpSpPr>
        <p:grpSpPr bwMode="auto">
          <a:xfrm>
            <a:off x="9448800" y="4784036"/>
            <a:ext cx="2540000" cy="1752600"/>
            <a:chOff x="4464" y="3072"/>
            <a:chExt cx="1200" cy="1104"/>
          </a:xfrm>
        </p:grpSpPr>
        <p:sp>
          <p:nvSpPr>
            <p:cNvPr id="36" name="Line 10"/>
            <p:cNvSpPr>
              <a:spLocks noChangeShapeType="1"/>
            </p:cNvSpPr>
            <p:nvPr/>
          </p:nvSpPr>
          <p:spPr bwMode="auto">
            <a:xfrm flipV="1">
              <a:off x="4560" y="3984"/>
              <a:ext cx="1056"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1"/>
            <p:cNvSpPr>
              <a:spLocks noChangeShapeType="1"/>
            </p:cNvSpPr>
            <p:nvPr/>
          </p:nvSpPr>
          <p:spPr bwMode="auto">
            <a:xfrm flipH="1">
              <a:off x="5472" y="3168"/>
              <a:ext cx="0" cy="96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Line 12"/>
            <p:cNvSpPr>
              <a:spLocks noChangeShapeType="1"/>
            </p:cNvSpPr>
            <p:nvPr/>
          </p:nvSpPr>
          <p:spPr bwMode="auto">
            <a:xfrm flipV="1">
              <a:off x="4464" y="4080"/>
              <a:ext cx="1200" cy="0"/>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13"/>
            <p:cNvSpPr>
              <a:spLocks noChangeShapeType="1"/>
            </p:cNvSpPr>
            <p:nvPr/>
          </p:nvSpPr>
          <p:spPr bwMode="auto">
            <a:xfrm>
              <a:off x="5568" y="3072"/>
              <a:ext cx="0" cy="1104"/>
            </a:xfrm>
            <a:prstGeom prst="line">
              <a:avLst/>
            </a:prstGeom>
            <a:noFill/>
            <a:ln w="9525">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40" name="Picture 14" descr="FLY-AGARIC"/>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2800" y="5393636"/>
            <a:ext cx="1016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WordArt 25"/>
          <p:cNvSpPr>
            <a:spLocks noChangeArrowheads="1" noChangeShapeType="1" noTextEdit="1"/>
          </p:cNvSpPr>
          <p:nvPr/>
        </p:nvSpPr>
        <p:spPr bwMode="auto">
          <a:xfrm>
            <a:off x="3059788" y="1474335"/>
            <a:ext cx="6212417" cy="827087"/>
          </a:xfrm>
          <a:prstGeom prst="rect">
            <a:avLst/>
          </a:prstGeom>
        </p:spPr>
        <p:txBody>
          <a:bodyPr wrap="none" lIns="121917" tIns="60958" rIns="121917" bIns="60958" fromWordArt="1">
            <a:prstTxWarp prst="textPlain">
              <a:avLst>
                <a:gd name="adj" fmla="val 50000"/>
              </a:avLst>
            </a:prstTxWarp>
          </a:bodyPr>
          <a:lstStyle/>
          <a:p>
            <a:pPr algn="ctr"/>
            <a:r>
              <a:rPr lang="en-US" kern="10" dirty="0">
                <a:ln w="9525">
                  <a:solidFill>
                    <a:srgbClr val="FFFF00"/>
                  </a:solidFill>
                  <a:round/>
                  <a:headEnd/>
                  <a:tailEnd/>
                </a:ln>
                <a:solidFill>
                  <a:srgbClr val="000080"/>
                </a:solidFill>
                <a:effectLst>
                  <a:outerShdw dist="107763" dir="18900000" algn="ctr" rotWithShape="0">
                    <a:srgbClr val="868686">
                      <a:alpha val="50000"/>
                    </a:srgbClr>
                  </a:outerShdw>
                </a:effectLst>
                <a:latin typeface="Times" pitchFamily="18" charset="0"/>
                <a:cs typeface="Times" pitchFamily="18" charset="0"/>
              </a:rPr>
              <a:t>KHOA HỌC TỰ NHIÊN - KHỐI 7</a:t>
            </a:r>
          </a:p>
        </p:txBody>
      </p:sp>
      <p:sp>
        <p:nvSpPr>
          <p:cNvPr id="41" name="WordArt 25"/>
          <p:cNvSpPr>
            <a:spLocks noChangeArrowheads="1" noChangeShapeType="1" noTextEdit="1"/>
          </p:cNvSpPr>
          <p:nvPr/>
        </p:nvSpPr>
        <p:spPr bwMode="auto">
          <a:xfrm>
            <a:off x="2002972" y="2387295"/>
            <a:ext cx="8969828" cy="1229858"/>
          </a:xfrm>
          <a:prstGeom prst="rect">
            <a:avLst/>
          </a:prstGeom>
        </p:spPr>
        <p:txBody>
          <a:bodyPr wrap="none" lIns="121917" tIns="60958" rIns="121917" bIns="60958" fromWordArt="1">
            <a:prstTxWarp prst="textPlain">
              <a:avLst>
                <a:gd name="adj" fmla="val 50000"/>
              </a:avLst>
            </a:prstTxWarp>
          </a:bodyPr>
          <a:lstStyle/>
          <a:p>
            <a:pPr algn="ctr"/>
            <a:r>
              <a:rPr lang="en-US"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CHỦ ĐỀ 7: TRAO ĐỔI CHẤT VÀ CHUYỂN HÓA NĂNG LƯỢNG</a:t>
            </a:r>
          </a:p>
          <a:p>
            <a:pPr algn="ctr"/>
            <a:r>
              <a:rPr lang="en-US" b="1" kern="1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Ở SINH VẬT</a:t>
            </a:r>
          </a:p>
        </p:txBody>
      </p:sp>
    </p:spTree>
    <p:extLst>
      <p:ext uri="{BB962C8B-B14F-4D97-AF65-F5344CB8AC3E}">
        <p14:creationId xmlns:p14="http://schemas.microsoft.com/office/powerpoint/2010/main" val="20229744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ppt_x</p:attrName>
                                        </p:attrNameLst>
                                      </p:cBhvr>
                                      <p:tavLst>
                                        <p:tav tm="0">
                                          <p:val>
                                            <p:strVal val="#ppt_x-.2"/>
                                          </p:val>
                                        </p:tav>
                                        <p:tav tm="100000">
                                          <p:val>
                                            <p:strVal val="#ppt_x"/>
                                          </p:val>
                                        </p:tav>
                                      </p:tavLst>
                                    </p:anim>
                                    <p:anim calcmode="lin" valueType="num">
                                      <p:cBhvr>
                                        <p:cTn id="8"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1"/>
                                        </p:tgtEl>
                                        <p:attrNameLst>
                                          <p:attrName>style.visibility</p:attrName>
                                        </p:attrNameLst>
                                      </p:cBhvr>
                                      <p:to>
                                        <p:strVal val="visible"/>
                                      </p:to>
                                    </p:set>
                                    <p:anim calcmode="lin" valueType="num">
                                      <p:cBhvr>
                                        <p:cTn id="14" dur="1000" fill="hold"/>
                                        <p:tgtEl>
                                          <p:spTgt spid="41"/>
                                        </p:tgtEl>
                                        <p:attrNameLst>
                                          <p:attrName>ppt_x</p:attrName>
                                        </p:attrNameLst>
                                      </p:cBhvr>
                                      <p:tavLst>
                                        <p:tav tm="0">
                                          <p:val>
                                            <p:strVal val="#ppt_x-.2"/>
                                          </p:val>
                                        </p:tav>
                                        <p:tav tm="100000">
                                          <p:val>
                                            <p:strVal val="#ppt_x"/>
                                          </p:val>
                                        </p:tav>
                                      </p:tavLst>
                                    </p:anim>
                                    <p:anim calcmode="lin" valueType="num">
                                      <p:cBhvr>
                                        <p:cTn id="15"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AB0FBA5-6E42-4D06-A27B-C6AEF77F116F}"/>
              </a:ext>
            </a:extLst>
          </p:cNvPr>
          <p:cNvPicPr>
            <a:picLocks noChangeAspect="1"/>
          </p:cNvPicPr>
          <p:nvPr/>
        </p:nvPicPr>
        <p:blipFill>
          <a:blip r:embed="rId2"/>
          <a:stretch>
            <a:fillRect/>
          </a:stretch>
        </p:blipFill>
        <p:spPr>
          <a:xfrm>
            <a:off x="43898" y="62950"/>
            <a:ext cx="7973668" cy="3048000"/>
          </a:xfrm>
          <a:prstGeom prst="rect">
            <a:avLst/>
          </a:prstGeom>
        </p:spPr>
      </p:pic>
      <p:pic>
        <p:nvPicPr>
          <p:cNvPr id="3" name="Picture 2">
            <a:extLst>
              <a:ext uri="{FF2B5EF4-FFF2-40B4-BE49-F238E27FC236}">
                <a16:creationId xmlns:a16="http://schemas.microsoft.com/office/drawing/2014/main" id="{FF8ABC3E-1F97-4619-BEAA-7E9B3973CD58}"/>
              </a:ext>
            </a:extLst>
          </p:cNvPr>
          <p:cNvPicPr/>
          <p:nvPr/>
        </p:nvPicPr>
        <p:blipFill>
          <a:blip r:embed="rId3"/>
          <a:stretch>
            <a:fillRect/>
          </a:stretch>
        </p:blipFill>
        <p:spPr>
          <a:xfrm>
            <a:off x="157872" y="3747051"/>
            <a:ext cx="3592493" cy="2812775"/>
          </a:xfrm>
          <a:prstGeom prst="rect">
            <a:avLst/>
          </a:prstGeom>
        </p:spPr>
      </p:pic>
      <p:pic>
        <p:nvPicPr>
          <p:cNvPr id="4" name="Picture 3">
            <a:extLst>
              <a:ext uri="{FF2B5EF4-FFF2-40B4-BE49-F238E27FC236}">
                <a16:creationId xmlns:a16="http://schemas.microsoft.com/office/drawing/2014/main" id="{0B5E198C-E6D9-44B4-9064-C01DAA3E77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1359" y="3614239"/>
            <a:ext cx="3748974" cy="3078397"/>
          </a:xfrm>
          <a:prstGeom prst="rect">
            <a:avLst/>
          </a:prstGeom>
        </p:spPr>
      </p:pic>
      <p:sp>
        <p:nvSpPr>
          <p:cNvPr id="5" name="Rectangle 4">
            <a:extLst>
              <a:ext uri="{FF2B5EF4-FFF2-40B4-BE49-F238E27FC236}">
                <a16:creationId xmlns:a16="http://schemas.microsoft.com/office/drawing/2014/main" id="{8E4E206E-0FDC-4387-925A-079D0ECDCCA7}"/>
              </a:ext>
            </a:extLst>
          </p:cNvPr>
          <p:cNvSpPr/>
          <p:nvPr/>
        </p:nvSpPr>
        <p:spPr>
          <a:xfrm>
            <a:off x="8442789" y="1586950"/>
            <a:ext cx="3591339" cy="3077766"/>
          </a:xfrm>
          <a:prstGeom prst="rect">
            <a:avLst/>
          </a:prstGeom>
        </p:spPr>
        <p:txBody>
          <a:bodyPr wrap="square">
            <a:spAutoFit/>
          </a:bodyPr>
          <a:lstStyle/>
          <a:p>
            <a:pPr>
              <a:spcBef>
                <a:spcPts val="600"/>
              </a:spcBef>
              <a:spcAft>
                <a:spcPts val="600"/>
              </a:spcAft>
            </a:pPr>
            <a:r>
              <a:rPr lang="en-US" sz="2200" dirty="0" err="1">
                <a:latin typeface="Times New Roman" pitchFamily="18" charset="0"/>
                <a:cs typeface="Times New Roman" pitchFamily="18" charset="0"/>
              </a:rPr>
              <a:t>Em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hãy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chỉ</a:t>
            </a:r>
            <a:r>
              <a:rPr lang="en-US" sz="2200" dirty="0">
                <a:latin typeface="Times New Roman" pitchFamily="18" charset="0"/>
                <a:cs typeface="Times New Roman" pitchFamily="18" charset="0"/>
              </a:rPr>
              <a:t> ra </a:t>
            </a:r>
            <a:r>
              <a:rPr lang="en-US" sz="2200" dirty="0" err="1">
                <a:latin typeface="Times New Roman" pitchFamily="18" charset="0"/>
                <a:cs typeface="Times New Roman" pitchFamily="18" charset="0"/>
              </a:rPr>
              <a:t>sự</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biến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đổi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l</a:t>
            </a:r>
            <a:r>
              <a:rPr lang="vi-VN" sz="2200" dirty="0">
                <a:latin typeface="Times New Roman" pitchFamily="18" charset="0"/>
                <a:cs typeface="Times New Roman" pitchFamily="18" charset="0"/>
              </a:rPr>
              <a:t>ư</a:t>
            </a:r>
            <a:r>
              <a:rPr lang="en-US" sz="2200" dirty="0" err="1">
                <a:latin typeface="Times New Roman" pitchFamily="18" charset="0"/>
                <a:cs typeface="Times New Roman" pitchFamily="18" charset="0"/>
              </a:rPr>
              <a:t>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trog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a:t>
            </a:r>
          </a:p>
          <a:p>
            <a:pPr>
              <a:spcBef>
                <a:spcPts val="600"/>
              </a:spcBef>
              <a:spcAft>
                <a:spcPts val="600"/>
              </a:spcAft>
            </a:pPr>
            <a:r>
              <a:rPr lang="en-US" sz="2200" dirty="0">
                <a:latin typeface="Times New Roman" pitchFamily="18" charset="0"/>
                <a:cs typeface="Times New Roman" pitchFamily="18" charset="0"/>
              </a:rPr>
              <a:t>- Quang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-&gt; </a:t>
            </a:r>
            <a:r>
              <a:rPr lang="en-US" sz="2200" dirty="0" err="1">
                <a:latin typeface="Times New Roman" pitchFamily="18" charset="0"/>
                <a:cs typeface="Times New Roman" pitchFamily="18" charset="0"/>
              </a:rPr>
              <a:t>Hoá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a:t>
            </a:r>
          </a:p>
          <a:p>
            <a:pPr>
              <a:spcBef>
                <a:spcPts val="600"/>
              </a:spcBef>
              <a:spcAft>
                <a:spcPts val="600"/>
              </a:spcAft>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-&gt; </a:t>
            </a:r>
            <a:r>
              <a:rPr lang="en-US" sz="2200" dirty="0" err="1">
                <a:latin typeface="Times New Roman" pitchFamily="18" charset="0"/>
                <a:cs typeface="Times New Roman" pitchFamily="18" charset="0"/>
              </a:rPr>
              <a:t>Nhiệt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a:t>
            </a:r>
          </a:p>
          <a:p>
            <a:pPr>
              <a:spcBef>
                <a:spcPts val="600"/>
              </a:spcBef>
              <a:spcAft>
                <a:spcPts val="600"/>
              </a:spcAft>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-&gt; </a:t>
            </a:r>
            <a:r>
              <a:rPr lang="en-US" sz="2200" dirty="0" err="1">
                <a:latin typeface="Times New Roman" pitchFamily="18" charset="0"/>
                <a:cs typeface="Times New Roman" pitchFamily="18" charset="0"/>
              </a:rPr>
              <a:t>Nhiệt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a:t>
            </a:r>
          </a:p>
          <a:p>
            <a:pPr>
              <a:spcBef>
                <a:spcPts val="600"/>
              </a:spcBef>
              <a:spcAft>
                <a:spcPts val="600"/>
              </a:spcAft>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Điện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-&gt; </a:t>
            </a:r>
            <a:r>
              <a:rPr lang="en-US" sz="2200" dirty="0" err="1">
                <a:latin typeface="Times New Roman" pitchFamily="18" charset="0"/>
                <a:cs typeface="Times New Roman" pitchFamily="18" charset="0"/>
              </a:rPr>
              <a:t>Cơ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năng</a:t>
            </a:r>
            <a:r>
              <a:rPr lang="en-US" sz="2200" dirty="0">
                <a:latin typeface="Times New Roman" pitchFamily="18" charset="0"/>
                <a:cs typeface="Times New Roman" pitchFamily="18" charset="0"/>
              </a:rPr>
              <a:t>: .......</a:t>
            </a:r>
          </a:p>
        </p:txBody>
      </p:sp>
    </p:spTree>
    <p:extLst>
      <p:ext uri="{BB962C8B-B14F-4D97-AF65-F5344CB8AC3E}">
        <p14:creationId xmlns:p14="http://schemas.microsoft.com/office/powerpoint/2010/main" val="1648128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B/ HÌNH THÀNH KIẾN THỨC</a:t>
            </a: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a:solidFill>
                  <a:srgbClr val="FF0000"/>
                </a:solidFill>
                <a:latin typeface="Times New Roman" pitchFamily="18" charset="0"/>
                <a:cs typeface="Times New Roman" pitchFamily="18" charset="0"/>
              </a:rPr>
              <a:t>1/ Khái niệm trao đổi chất và chuyển hóa năng lượng ở cơ thể sinh vật</a:t>
            </a:r>
          </a:p>
        </p:txBody>
      </p:sp>
      <p:sp>
        <p:nvSpPr>
          <p:cNvPr id="9" name="TextBox 8"/>
          <p:cNvSpPr txBox="1"/>
          <p:nvPr/>
        </p:nvSpPr>
        <p:spPr>
          <a:xfrm>
            <a:off x="709684" y="1706793"/>
            <a:ext cx="8202988" cy="584775"/>
          </a:xfrm>
          <a:prstGeom prst="rect">
            <a:avLst/>
          </a:prstGeom>
          <a:noFill/>
        </p:spPr>
        <p:txBody>
          <a:bodyPr wrap="square" rtlCol="0">
            <a:spAutoFit/>
          </a:bodyPr>
          <a:lstStyle/>
          <a:p>
            <a:r>
              <a:rPr lang="en-US" sz="3200" b="1">
                <a:solidFill>
                  <a:srgbClr val="006600"/>
                </a:solidFill>
                <a:latin typeface="Times New Roman" pitchFamily="18" charset="0"/>
                <a:cs typeface="Times New Roman" pitchFamily="18" charset="0"/>
              </a:rPr>
              <a:t>* Khái niệm chuyển hóa năng lượng:</a:t>
            </a:r>
          </a:p>
        </p:txBody>
      </p:sp>
      <p:sp>
        <p:nvSpPr>
          <p:cNvPr id="13" name="TextBox 12"/>
          <p:cNvSpPr txBox="1"/>
          <p:nvPr/>
        </p:nvSpPr>
        <p:spPr>
          <a:xfrm>
            <a:off x="5078438" y="2291568"/>
            <a:ext cx="6977574" cy="4308872"/>
          </a:xfrm>
          <a:prstGeom prst="rect">
            <a:avLst/>
          </a:prstGeom>
          <a:noFill/>
        </p:spPr>
        <p:txBody>
          <a:bodyPr wrap="square" rtlCol="0">
            <a:spAutoFit/>
          </a:bodyPr>
          <a:lstStyle/>
          <a:p>
            <a:pPr>
              <a:spcBef>
                <a:spcPts val="600"/>
              </a:spcBef>
              <a:spcAft>
                <a:spcPts val="600"/>
              </a:spcAft>
            </a:pPr>
            <a:r>
              <a:rPr lang="en-US" sz="3200" dirty="0">
                <a:latin typeface="Times New Roman" pitchFamily="18" charset="0"/>
                <a:cs typeface="Times New Roman" pitchFamily="18" charset="0"/>
              </a:rPr>
              <a:t>H4/ </a:t>
            </a:r>
            <a:r>
              <a:rPr lang="en-US" sz="3200" dirty="0" err="1">
                <a:latin typeface="Times New Roman" pitchFamily="18" charset="0"/>
                <a:cs typeface="Times New Roman" pitchFamily="18" charset="0"/>
              </a:rPr>
              <a:t>Thế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a:t>
            </a:r>
          </a:p>
          <a:p>
            <a:pPr>
              <a:spcBef>
                <a:spcPts val="600"/>
              </a:spcBef>
              <a:spcAft>
                <a:spcPts val="600"/>
              </a:spcAft>
            </a:pPr>
            <a:r>
              <a:rPr lang="en-US" sz="3200" dirty="0">
                <a:latin typeface="Times New Roman" pitchFamily="18" charset="0"/>
                <a:cs typeface="Times New Roman" pitchFamily="18" charset="0"/>
              </a:rPr>
              <a:t>H5/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sau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a:t>
            </a:r>
          </a:p>
          <a:p>
            <a:pPr>
              <a:spcBef>
                <a:spcPts val="600"/>
              </a:spcBef>
              <a:spcAft>
                <a:spcPts val="600"/>
              </a:spcAft>
            </a:pPr>
            <a:r>
              <a:rPr lang="en-US" sz="3200" dirty="0">
                <a:latin typeface="Times New Roman" pitchFamily="18" charset="0"/>
                <a:cs typeface="Times New Roman" pitchFamily="18" charset="0"/>
              </a:rPr>
              <a:t>- Quang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-&gt;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p>
          <a:p>
            <a:pPr>
              <a:spcBef>
                <a:spcPts val="600"/>
              </a:spcBef>
              <a:spcAft>
                <a:spcPts val="600"/>
              </a:spcAft>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-&gt;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p>
          <a:p>
            <a:pPr>
              <a:spcBef>
                <a:spcPts val="600"/>
              </a:spcBef>
              <a:spcAft>
                <a:spcPts val="600"/>
              </a:spcAft>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-&gt;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p>
          <a:p>
            <a:pPr>
              <a:spcBef>
                <a:spcPts val="600"/>
              </a:spcBef>
              <a:spcAft>
                <a:spcPts val="600"/>
              </a:spcAft>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-&gt;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p>
        </p:txBody>
      </p:sp>
      <p:pic>
        <p:nvPicPr>
          <p:cNvPr id="14" name="Picture 13"/>
          <p:cNvPicPr/>
          <p:nvPr/>
        </p:nvPicPr>
        <p:blipFill>
          <a:blip r:embed="rId3"/>
          <a:stretch>
            <a:fillRect/>
          </a:stretch>
        </p:blipFill>
        <p:spPr>
          <a:xfrm>
            <a:off x="489177" y="4512455"/>
            <a:ext cx="4438649" cy="2345545"/>
          </a:xfrm>
          <a:prstGeom prst="rect">
            <a:avLst/>
          </a:prstGeom>
        </p:spPr>
      </p:pic>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177" y="2302361"/>
            <a:ext cx="4438650" cy="207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8018674"/>
      </p:ext>
    </p:extLst>
  </p:cSld>
  <p:clrMapOvr>
    <a:masterClrMapping/>
  </p:clrMapOvr>
  <p:transition spd="slow">
    <p:randomBar dir="vert"/>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 calcmode="lin" valueType="num">
                                      <p:cBhvr>
                                        <p:cTn id="28"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 calcmode="lin" valueType="num">
                                      <p:cBhvr>
                                        <p:cTn id="35"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3">
                                            <p:txEl>
                                              <p:pRg st="5" end="5"/>
                                            </p:txEl>
                                          </p:spTgt>
                                        </p:tgtEl>
                                        <p:attrNameLst>
                                          <p:attrName>style.visibility</p:attrName>
                                        </p:attrNameLst>
                                      </p:cBhvr>
                                      <p:to>
                                        <p:strVal val="visible"/>
                                      </p:to>
                                    </p:set>
                                    <p:anim calcmode="lin" valueType="num">
                                      <p:cBhvr>
                                        <p:cTn id="42" dur="500" fill="hold"/>
                                        <p:tgtEl>
                                          <p:spTgt spid="1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B/ HÌNH THÀNH KIẾN THỨC</a:t>
            </a: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a:solidFill>
                  <a:srgbClr val="FF0000"/>
                </a:solidFill>
                <a:latin typeface="Times New Roman" pitchFamily="18" charset="0"/>
                <a:cs typeface="Times New Roman" pitchFamily="18" charset="0"/>
              </a:rPr>
              <a:t>1/ Khái niệm trao đổi chất và chuyển hóa năng lượng ở cơ thể sinh vật</a:t>
            </a:r>
          </a:p>
        </p:txBody>
      </p:sp>
      <p:sp>
        <p:nvSpPr>
          <p:cNvPr id="9" name="TextBox 8"/>
          <p:cNvSpPr txBox="1"/>
          <p:nvPr/>
        </p:nvSpPr>
        <p:spPr>
          <a:xfrm>
            <a:off x="709684" y="1706793"/>
            <a:ext cx="8202988" cy="584775"/>
          </a:xfrm>
          <a:prstGeom prst="rect">
            <a:avLst/>
          </a:prstGeom>
          <a:noFill/>
        </p:spPr>
        <p:txBody>
          <a:bodyPr wrap="square" rtlCol="0">
            <a:spAutoFit/>
          </a:bodyPr>
          <a:lstStyle/>
          <a:p>
            <a:r>
              <a:rPr lang="en-US" sz="3200" b="1">
                <a:solidFill>
                  <a:srgbClr val="006600"/>
                </a:solidFill>
                <a:latin typeface="Times New Roman" pitchFamily="18" charset="0"/>
                <a:cs typeface="Times New Roman" pitchFamily="18" charset="0"/>
              </a:rPr>
              <a:t>* Khái niệm chuyển hóa năng lượng:</a:t>
            </a:r>
          </a:p>
        </p:txBody>
      </p:sp>
      <p:sp>
        <p:nvSpPr>
          <p:cNvPr id="13" name="TextBox 12"/>
          <p:cNvSpPr txBox="1"/>
          <p:nvPr/>
        </p:nvSpPr>
        <p:spPr>
          <a:xfrm>
            <a:off x="4389120" y="2558860"/>
            <a:ext cx="7666892" cy="3662541"/>
          </a:xfrm>
          <a:prstGeom prst="rect">
            <a:avLst/>
          </a:prstGeom>
          <a:noFill/>
        </p:spPr>
        <p:txBody>
          <a:bodyPr wrap="square" rtlCol="0">
            <a:spAutoFit/>
          </a:bodyPr>
          <a:lstStyle/>
          <a:p>
            <a:pPr>
              <a:spcBef>
                <a:spcPts val="600"/>
              </a:spcBef>
              <a:spcAft>
                <a:spcPts val="600"/>
              </a:spcAft>
            </a:pPr>
            <a:r>
              <a:rPr lang="en-US" sz="3200" dirty="0">
                <a:latin typeface="Times New Roman" pitchFamily="18" charset="0"/>
                <a:cs typeface="Times New Roman" pitchFamily="18" charset="0"/>
              </a:rPr>
              <a:t>4/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sang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a:t>
            </a:r>
          </a:p>
          <a:p>
            <a:pPr>
              <a:spcBef>
                <a:spcPts val="600"/>
              </a:spcBef>
              <a:spcAft>
                <a:spcPts val="600"/>
              </a:spcAft>
            </a:pPr>
            <a:r>
              <a:rPr lang="en-US" sz="3200" dirty="0">
                <a:latin typeface="Times New Roman" pitchFamily="18" charset="0"/>
                <a:cs typeface="Times New Roman" pitchFamily="18" charset="0"/>
              </a:rPr>
              <a:t>5/ a/ Quang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-&gt;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a:t>
            </a:r>
          </a:p>
          <a:p>
            <a:pPr>
              <a:spcBef>
                <a:spcPts val="600"/>
              </a:spcBef>
              <a:spcAft>
                <a:spcPts val="600"/>
              </a:spcAft>
            </a:pPr>
            <a:r>
              <a:rPr lang="en-US" sz="3200" dirty="0">
                <a:latin typeface="Times New Roman" pitchFamily="18" charset="0"/>
                <a:cs typeface="Times New Roman" pitchFamily="18" charset="0"/>
              </a:rPr>
              <a:t>    b/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-&gt;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ngoài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a:t>
            </a:r>
          </a:p>
          <a:p>
            <a:pPr>
              <a:spcBef>
                <a:spcPts val="600"/>
              </a:spcBef>
              <a:spcAft>
                <a:spcPts val="600"/>
              </a:spcAft>
            </a:pPr>
            <a:r>
              <a:rPr lang="en-US" sz="3200" dirty="0">
                <a:latin typeface="Times New Roman" pitchFamily="18" charset="0"/>
                <a:cs typeface="Times New Roman" pitchFamily="18" charset="0"/>
              </a:rPr>
              <a:t>    c/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-&gt; </a:t>
            </a:r>
            <a:r>
              <a:rPr lang="en-US" sz="3200" dirty="0" err="1">
                <a:latin typeface="Times New Roman" pitchFamily="18" charset="0"/>
                <a:cs typeface="Times New Roman" pitchFamily="18" charset="0"/>
              </a:rPr>
              <a:t>Nhiệt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a:t>
            </a:r>
          </a:p>
          <a:p>
            <a:pPr>
              <a:spcBef>
                <a:spcPts val="600"/>
              </a:spcBef>
              <a:spcAft>
                <a:spcPts val="600"/>
              </a:spcAft>
            </a:pPr>
            <a:r>
              <a:rPr lang="en-US" sz="3200" dirty="0">
                <a:latin typeface="Times New Roman" pitchFamily="18" charset="0"/>
                <a:cs typeface="Times New Roman" pitchFamily="18" charset="0"/>
              </a:rPr>
              <a:t>    d/ </a:t>
            </a:r>
            <a:r>
              <a:rPr lang="en-US" sz="3200" dirty="0" err="1">
                <a:latin typeface="Times New Roman" pitchFamily="18" charset="0"/>
                <a:cs typeface="Times New Roman" pitchFamily="18" charset="0"/>
              </a:rPr>
              <a:t>Điện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-&gt;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ngoài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a:t>
            </a:r>
          </a:p>
        </p:txBody>
      </p:sp>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079" y="2302361"/>
            <a:ext cx="4062500" cy="2074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91320" y="3000182"/>
            <a:ext cx="7259437" cy="2215991"/>
          </a:xfrm>
          <a:prstGeom prst="rect">
            <a:avLst/>
          </a:prstGeom>
        </p:spPr>
        <p:txBody>
          <a:bodyPr wrap="square">
            <a:spAutoFit/>
          </a:bodyPr>
          <a:lstStyle/>
          <a:p>
            <a:pPr>
              <a:spcBef>
                <a:spcPts val="600"/>
              </a:spcBef>
              <a:spcAft>
                <a:spcPts val="600"/>
              </a:spcAft>
            </a:pPr>
            <a:r>
              <a:rPr lang="en-US" sz="3200" b="1"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biến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sang </a:t>
            </a:r>
            <a:r>
              <a:rPr lang="en-US" sz="3200" dirty="0" err="1">
                <a:latin typeface="Times New Roman" pitchFamily="18" charset="0"/>
                <a:cs typeface="Times New Roman" pitchFamily="18" charset="0"/>
              </a:rPr>
              <a:t>dạng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khác</a:t>
            </a:r>
            <a:r>
              <a:rPr lang="en-US" sz="3200" dirty="0">
                <a:latin typeface="Times New Roman" pitchFamily="18" charset="0"/>
                <a:cs typeface="Times New Roman" pitchFamily="18" charset="0"/>
              </a:rPr>
              <a:t>.</a:t>
            </a:r>
          </a:p>
          <a:p>
            <a:pPr>
              <a:spcBef>
                <a:spcPts val="600"/>
              </a:spcBef>
              <a:spcAft>
                <a:spcPts val="600"/>
              </a:spcAft>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kèm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hóa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a:t>
            </a: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52423" y="2254987"/>
            <a:ext cx="822297" cy="7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078" y="4488604"/>
            <a:ext cx="442912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44065578"/>
      </p:ext>
    </p:extLst>
  </p:cSld>
  <p:clrMapOvr>
    <a:masterClrMapping/>
  </p:clrMapOvr>
  <p:transition spd="slow">
    <p:pull/>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p:cTn id="7"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3">
                                            <p:txEl>
                                              <p:pRg st="1" end="1"/>
                                            </p:txEl>
                                          </p:spTgt>
                                        </p:tgtEl>
                                        <p:attrNameLst>
                                          <p:attrName>style.visibility</p:attrName>
                                        </p:attrNameLst>
                                      </p:cBhvr>
                                      <p:to>
                                        <p:strVal val="visible"/>
                                      </p:to>
                                    </p:set>
                                    <p:anim calcmode="lin" valueType="num">
                                      <p:cBhvr>
                                        <p:cTn id="14" dur="500" fill="hold"/>
                                        <p:tgtEl>
                                          <p:spTgt spid="1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3">
                                            <p:txEl>
                                              <p:pRg st="2" end="2"/>
                                            </p:txEl>
                                          </p:spTgt>
                                        </p:tgtEl>
                                        <p:attrNameLst>
                                          <p:attrName>style.visibility</p:attrName>
                                        </p:attrNameLst>
                                      </p:cBhvr>
                                      <p:to>
                                        <p:strVal val="visible"/>
                                      </p:to>
                                    </p:set>
                                    <p:anim calcmode="lin" valueType="num">
                                      <p:cBhvr>
                                        <p:cTn id="21" dur="500" fill="hold"/>
                                        <p:tgtEl>
                                          <p:spTgt spid="1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13">
                                            <p:txEl>
                                              <p:pRg st="3" end="3"/>
                                            </p:txEl>
                                          </p:spTgt>
                                        </p:tgtEl>
                                        <p:attrNameLst>
                                          <p:attrName>style.visibility</p:attrName>
                                        </p:attrNameLst>
                                      </p:cBhvr>
                                      <p:to>
                                        <p:strVal val="visible"/>
                                      </p:to>
                                    </p:set>
                                    <p:anim calcmode="lin" valueType="num">
                                      <p:cBhvr>
                                        <p:cTn id="28" dur="500" fill="hold"/>
                                        <p:tgtEl>
                                          <p:spTgt spid="1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3">
                                            <p:txEl>
                                              <p:pRg st="4" end="4"/>
                                            </p:txEl>
                                          </p:spTgt>
                                        </p:tgtEl>
                                        <p:attrNameLst>
                                          <p:attrName>style.visibility</p:attrName>
                                        </p:attrNameLst>
                                      </p:cBhvr>
                                      <p:to>
                                        <p:strVal val="visible"/>
                                      </p:to>
                                    </p:set>
                                    <p:anim calcmode="lin" valueType="num">
                                      <p:cBhvr>
                                        <p:cTn id="35" dur="500" fill="hold"/>
                                        <p:tgtEl>
                                          <p:spTgt spid="1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xit" presetSubtype="4" fill="hold" grpId="0" nodeType="clickEffect">
                                  <p:stCondLst>
                                    <p:cond delay="0"/>
                                  </p:stCondLst>
                                  <p:childTnLst>
                                    <p:anim calcmode="lin" valueType="num">
                                      <p:cBhvr additive="base">
                                        <p:cTn id="47" dur="500"/>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8" dur="500"/>
                                        <p:tgtEl>
                                          <p:spTgt spid="13">
                                            <p:txEl>
                                              <p:pRg st="0" end="0"/>
                                            </p:txEl>
                                          </p:spTgt>
                                        </p:tgtEl>
                                        <p:attrNameLst>
                                          <p:attrName>ppt_y</p:attrName>
                                        </p:attrNameLst>
                                      </p:cBhvr>
                                      <p:tavLst>
                                        <p:tav tm="0">
                                          <p:val>
                                            <p:strVal val="ppt_y"/>
                                          </p:val>
                                        </p:tav>
                                        <p:tav tm="100000">
                                          <p:val>
                                            <p:strVal val="1+ppt_h/2"/>
                                          </p:val>
                                        </p:tav>
                                      </p:tavLst>
                                    </p:anim>
                                    <p:set>
                                      <p:cBhvr>
                                        <p:cTn id="49" dur="1" fill="hold">
                                          <p:stCondLst>
                                            <p:cond delay="499"/>
                                          </p:stCondLst>
                                        </p:cTn>
                                        <p:tgtEl>
                                          <p:spTgt spid="13">
                                            <p:txEl>
                                              <p:pRg st="0" end="0"/>
                                            </p:txEl>
                                          </p:spTgt>
                                        </p:tgtEl>
                                        <p:attrNameLst>
                                          <p:attrName>style.visibility</p:attrName>
                                        </p:attrNameLst>
                                      </p:cBhvr>
                                      <p:to>
                                        <p:strVal val="hidden"/>
                                      </p:to>
                                    </p:set>
                                  </p:childTnLst>
                                </p:cTn>
                              </p:par>
                              <p:par>
                                <p:cTn id="50" presetID="2" presetClass="exit" presetSubtype="4" fill="hold" grpId="0" nodeType="withEffect">
                                  <p:stCondLst>
                                    <p:cond delay="0"/>
                                  </p:stCondLst>
                                  <p:childTnLst>
                                    <p:anim calcmode="lin" valueType="num">
                                      <p:cBhvr additive="base">
                                        <p:cTn id="51" dur="500"/>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52" dur="500"/>
                                        <p:tgtEl>
                                          <p:spTgt spid="13">
                                            <p:txEl>
                                              <p:pRg st="1" end="1"/>
                                            </p:txEl>
                                          </p:spTgt>
                                        </p:tgtEl>
                                        <p:attrNameLst>
                                          <p:attrName>ppt_y</p:attrName>
                                        </p:attrNameLst>
                                      </p:cBhvr>
                                      <p:tavLst>
                                        <p:tav tm="0">
                                          <p:val>
                                            <p:strVal val="ppt_y"/>
                                          </p:val>
                                        </p:tav>
                                        <p:tav tm="100000">
                                          <p:val>
                                            <p:strVal val="1+ppt_h/2"/>
                                          </p:val>
                                        </p:tav>
                                      </p:tavLst>
                                    </p:anim>
                                    <p:set>
                                      <p:cBhvr>
                                        <p:cTn id="53" dur="1" fill="hold">
                                          <p:stCondLst>
                                            <p:cond delay="499"/>
                                          </p:stCondLst>
                                        </p:cTn>
                                        <p:tgtEl>
                                          <p:spTgt spid="13">
                                            <p:txEl>
                                              <p:pRg st="1" end="1"/>
                                            </p:txEl>
                                          </p:spTgt>
                                        </p:tgtEl>
                                        <p:attrNameLst>
                                          <p:attrName>style.visibility</p:attrName>
                                        </p:attrNameLst>
                                      </p:cBhvr>
                                      <p:to>
                                        <p:strVal val="hidden"/>
                                      </p:to>
                                    </p:set>
                                  </p:childTnLst>
                                </p:cTn>
                              </p:par>
                              <p:par>
                                <p:cTn id="54" presetID="2" presetClass="exit" presetSubtype="4" fill="hold" grpId="0" nodeType="withEffect">
                                  <p:stCondLst>
                                    <p:cond delay="0"/>
                                  </p:stCondLst>
                                  <p:childTnLst>
                                    <p:anim calcmode="lin" valueType="num">
                                      <p:cBhvr additive="base">
                                        <p:cTn id="55" dur="500"/>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56" dur="500"/>
                                        <p:tgtEl>
                                          <p:spTgt spid="13">
                                            <p:txEl>
                                              <p:pRg st="2" end="2"/>
                                            </p:txEl>
                                          </p:spTgt>
                                        </p:tgtEl>
                                        <p:attrNameLst>
                                          <p:attrName>ppt_y</p:attrName>
                                        </p:attrNameLst>
                                      </p:cBhvr>
                                      <p:tavLst>
                                        <p:tav tm="0">
                                          <p:val>
                                            <p:strVal val="ppt_y"/>
                                          </p:val>
                                        </p:tav>
                                        <p:tav tm="100000">
                                          <p:val>
                                            <p:strVal val="1+ppt_h/2"/>
                                          </p:val>
                                        </p:tav>
                                      </p:tavLst>
                                    </p:anim>
                                    <p:set>
                                      <p:cBhvr>
                                        <p:cTn id="57" dur="1" fill="hold">
                                          <p:stCondLst>
                                            <p:cond delay="499"/>
                                          </p:stCondLst>
                                        </p:cTn>
                                        <p:tgtEl>
                                          <p:spTgt spid="13">
                                            <p:txEl>
                                              <p:pRg st="2" end="2"/>
                                            </p:txEl>
                                          </p:spTgt>
                                        </p:tgtEl>
                                        <p:attrNameLst>
                                          <p:attrName>style.visibility</p:attrName>
                                        </p:attrNameLst>
                                      </p:cBhvr>
                                      <p:to>
                                        <p:strVal val="hidden"/>
                                      </p:to>
                                    </p:set>
                                  </p:childTnLst>
                                </p:cTn>
                              </p:par>
                              <p:par>
                                <p:cTn id="58" presetID="2" presetClass="exit" presetSubtype="4" fill="hold" grpId="0" nodeType="withEffect">
                                  <p:stCondLst>
                                    <p:cond delay="0"/>
                                  </p:stCondLst>
                                  <p:childTnLst>
                                    <p:anim calcmode="lin" valueType="num">
                                      <p:cBhvr additive="base">
                                        <p:cTn id="59" dur="500"/>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60" dur="500"/>
                                        <p:tgtEl>
                                          <p:spTgt spid="13">
                                            <p:txEl>
                                              <p:pRg st="3" end="3"/>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13">
                                            <p:txEl>
                                              <p:pRg st="3" end="3"/>
                                            </p:txEl>
                                          </p:spTgt>
                                        </p:tgtEl>
                                        <p:attrNameLst>
                                          <p:attrName>style.visibility</p:attrName>
                                        </p:attrNameLst>
                                      </p:cBhvr>
                                      <p:to>
                                        <p:strVal val="hidden"/>
                                      </p:to>
                                    </p:set>
                                  </p:childTnLst>
                                </p:cTn>
                              </p:par>
                              <p:par>
                                <p:cTn id="62" presetID="2" presetClass="exit" presetSubtype="4" fill="hold" grpId="0" nodeType="withEffect">
                                  <p:stCondLst>
                                    <p:cond delay="0"/>
                                  </p:stCondLst>
                                  <p:childTnLst>
                                    <p:anim calcmode="lin" valueType="num">
                                      <p:cBhvr additive="base">
                                        <p:cTn id="63" dur="500"/>
                                        <p:tgtEl>
                                          <p:spTgt spid="13">
                                            <p:txEl>
                                              <p:pRg st="4" end="4"/>
                                            </p:txEl>
                                          </p:spTgt>
                                        </p:tgtEl>
                                        <p:attrNameLst>
                                          <p:attrName>ppt_x</p:attrName>
                                        </p:attrNameLst>
                                      </p:cBhvr>
                                      <p:tavLst>
                                        <p:tav tm="0">
                                          <p:val>
                                            <p:strVal val="ppt_x"/>
                                          </p:val>
                                        </p:tav>
                                        <p:tav tm="100000">
                                          <p:val>
                                            <p:strVal val="ppt_x"/>
                                          </p:val>
                                        </p:tav>
                                      </p:tavLst>
                                    </p:anim>
                                    <p:anim calcmode="lin" valueType="num">
                                      <p:cBhvr additive="base">
                                        <p:cTn id="64" dur="500"/>
                                        <p:tgtEl>
                                          <p:spTgt spid="13">
                                            <p:txEl>
                                              <p:pRg st="4" end="4"/>
                                            </p:txEl>
                                          </p:spTgt>
                                        </p:tgtEl>
                                        <p:attrNameLst>
                                          <p:attrName>ppt_y</p:attrName>
                                        </p:attrNameLst>
                                      </p:cBhvr>
                                      <p:tavLst>
                                        <p:tav tm="0">
                                          <p:val>
                                            <p:strVal val="ppt_y"/>
                                          </p:val>
                                        </p:tav>
                                        <p:tav tm="100000">
                                          <p:val>
                                            <p:strVal val="1+ppt_h/2"/>
                                          </p:val>
                                        </p:tav>
                                      </p:tavLst>
                                    </p:anim>
                                    <p:set>
                                      <p:cBhvr>
                                        <p:cTn id="65" dur="1" fill="hold">
                                          <p:stCondLst>
                                            <p:cond delay="499"/>
                                          </p:stCondLst>
                                        </p:cTn>
                                        <p:tgtEl>
                                          <p:spTgt spid="13">
                                            <p:txEl>
                                              <p:pRg st="4" end="4"/>
                                            </p:txEl>
                                          </p:spTgt>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ppt_x"/>
                                          </p:val>
                                        </p:tav>
                                        <p:tav tm="100000">
                                          <p:val>
                                            <p:strVal val="#ppt_x"/>
                                          </p:val>
                                        </p:tav>
                                      </p:tavLst>
                                    </p:anim>
                                    <p:anim calcmode="lin" valueType="num">
                                      <p:cBhvr additive="base">
                                        <p:cTn id="7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anim calcmode="lin" valueType="num">
                                      <p:cBhvr additive="base">
                                        <p:cTn id="76" dur="500" fill="hold"/>
                                        <p:tgtEl>
                                          <p:spTgt spid="3"/>
                                        </p:tgtEl>
                                        <p:attrNameLst>
                                          <p:attrName>ppt_x</p:attrName>
                                        </p:attrNameLst>
                                      </p:cBhvr>
                                      <p:tavLst>
                                        <p:tav tm="0">
                                          <p:val>
                                            <p:strVal val="#ppt_x"/>
                                          </p:val>
                                        </p:tav>
                                        <p:tav tm="100000">
                                          <p:val>
                                            <p:strVal val="#ppt_x"/>
                                          </p:val>
                                        </p:tav>
                                      </p:tavLst>
                                    </p:anim>
                                    <p:anim calcmode="lin" valueType="num">
                                      <p:cBhvr additive="base">
                                        <p:cTn id="7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B0F09ADC-D620-4FFF-9FD4-8866BAE7058E}"/>
              </a:ext>
            </a:extLst>
          </p:cNvPr>
          <p:cNvSpPr/>
          <p:nvPr/>
        </p:nvSpPr>
        <p:spPr>
          <a:xfrm>
            <a:off x="4141998" y="447261"/>
            <a:ext cx="6791046" cy="2584174"/>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600" dirty="0" err="1">
                <a:latin typeface="Times" panose="02020603050405020304" pitchFamily="18" charset="0"/>
                <a:cs typeface="Times" panose="02020603050405020304" pitchFamily="18" charset="0"/>
              </a:rPr>
              <a:t>Sinh</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vật</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có</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sử</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dụng</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hết</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toàn</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bộ</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các</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chất</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được</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lấy</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từ</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môi</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trường</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không</a:t>
            </a:r>
            <a:r>
              <a:rPr lang="en-US" sz="2600" dirty="0">
                <a:latin typeface="Times" panose="02020603050405020304" pitchFamily="18" charset="0"/>
                <a:cs typeface="Times" panose="02020603050405020304" pitchFamily="18" charset="0"/>
              </a:rPr>
              <a:t>?</a:t>
            </a:r>
          </a:p>
        </p:txBody>
      </p:sp>
      <p:pic>
        <p:nvPicPr>
          <p:cNvPr id="3" name="Picture 2">
            <a:extLst>
              <a:ext uri="{FF2B5EF4-FFF2-40B4-BE49-F238E27FC236}">
                <a16:creationId xmlns:a16="http://schemas.microsoft.com/office/drawing/2014/main" id="{64C8B84C-70DA-4D60-A091-43A5C08411B0}"/>
              </a:ext>
            </a:extLst>
          </p:cNvPr>
          <p:cNvPicPr/>
          <p:nvPr/>
        </p:nvPicPr>
        <p:blipFill>
          <a:blip r:embed="rId2"/>
          <a:stretch>
            <a:fillRect/>
          </a:stretch>
        </p:blipFill>
        <p:spPr>
          <a:xfrm>
            <a:off x="157872" y="911087"/>
            <a:ext cx="3984126" cy="5035826"/>
          </a:xfrm>
          <a:prstGeom prst="rect">
            <a:avLst/>
          </a:prstGeom>
        </p:spPr>
      </p:pic>
      <p:sp>
        <p:nvSpPr>
          <p:cNvPr id="4" name="Rectangle: Rounded Corners 3">
            <a:extLst>
              <a:ext uri="{FF2B5EF4-FFF2-40B4-BE49-F238E27FC236}">
                <a16:creationId xmlns:a16="http://schemas.microsoft.com/office/drawing/2014/main" id="{DF548021-93A6-46A2-8D45-E0F7BA0898B5}"/>
              </a:ext>
            </a:extLst>
          </p:cNvPr>
          <p:cNvSpPr/>
          <p:nvPr/>
        </p:nvSpPr>
        <p:spPr>
          <a:xfrm>
            <a:off x="6095999" y="3525078"/>
            <a:ext cx="5579165" cy="28227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a:latin typeface="Times" panose="02020603050405020304" pitchFamily="18" charset="0"/>
                <a:cs typeface="Times" panose="02020603050405020304" pitchFamily="18" charset="0"/>
              </a:rPr>
              <a:t>Sinh</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vật</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không</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sử</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dụng</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toàn</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bộ</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các</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chất</a:t>
            </a:r>
            <a:r>
              <a:rPr lang="en-US" sz="2600" dirty="0">
                <a:latin typeface="Times" panose="02020603050405020304" pitchFamily="18" charset="0"/>
                <a:cs typeface="Times" panose="02020603050405020304" pitchFamily="18" charset="0"/>
              </a:rPr>
              <a:t> đ</a:t>
            </a:r>
            <a:r>
              <a:rPr lang="vi-VN" sz="2600" dirty="0">
                <a:latin typeface="Times" panose="02020603050405020304" pitchFamily="18" charset="0"/>
                <a:cs typeface="Times" panose="02020603050405020304" pitchFamily="18" charset="0"/>
              </a:rPr>
              <a:t>ư</a:t>
            </a:r>
            <a:r>
              <a:rPr lang="en-US" sz="2600" dirty="0" err="1">
                <a:latin typeface="Times" panose="02020603050405020304" pitchFamily="18" charset="0"/>
                <a:cs typeface="Times" panose="02020603050405020304" pitchFamily="18" charset="0"/>
              </a:rPr>
              <a:t>ợc</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lấy</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từ</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môi</a:t>
            </a:r>
            <a:r>
              <a:rPr lang="en-US" sz="2600" dirty="0">
                <a:latin typeface="Times" panose="02020603050405020304" pitchFamily="18" charset="0"/>
                <a:cs typeface="Times" panose="02020603050405020304" pitchFamily="18" charset="0"/>
              </a:rPr>
              <a:t> tr</a:t>
            </a:r>
            <a:r>
              <a:rPr lang="vi-VN" sz="2600" dirty="0">
                <a:latin typeface="Times" panose="02020603050405020304" pitchFamily="18" charset="0"/>
                <a:cs typeface="Times" panose="02020603050405020304" pitchFamily="18" charset="0"/>
              </a:rPr>
              <a:t>ư</a:t>
            </a:r>
            <a:r>
              <a:rPr lang="en-US" sz="2600" dirty="0" err="1">
                <a:latin typeface="Times" panose="02020603050405020304" pitchFamily="18" charset="0"/>
                <a:cs typeface="Times" panose="02020603050405020304" pitchFamily="18" charset="0"/>
              </a:rPr>
              <a:t>ờng</a:t>
            </a:r>
            <a:r>
              <a:rPr lang="en-US" sz="2600" dirty="0">
                <a:latin typeface="Times" panose="02020603050405020304" pitchFamily="18" charset="0"/>
                <a:cs typeface="Times" panose="02020603050405020304" pitchFamily="18" charset="0"/>
              </a:rPr>
              <a:t> do </a:t>
            </a:r>
            <a:r>
              <a:rPr lang="en-US" sz="2600" dirty="0" err="1">
                <a:latin typeface="Times" panose="02020603050405020304" pitchFamily="18" charset="0"/>
                <a:cs typeface="Times" panose="02020603050405020304" pitchFamily="18" charset="0"/>
              </a:rPr>
              <a:t>trong</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quá</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trình</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chuyển</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hóa</a:t>
            </a:r>
            <a:r>
              <a:rPr lang="en-US" sz="2600" dirty="0">
                <a:latin typeface="Times" panose="02020603050405020304" pitchFamily="18" charset="0"/>
                <a:cs typeface="Times" panose="02020603050405020304" pitchFamily="18" charset="0"/>
              </a:rPr>
              <a:t>, c</a:t>
            </a:r>
            <a:r>
              <a:rPr lang="vi-VN" sz="2600" dirty="0">
                <a:latin typeface="Times" panose="02020603050405020304" pitchFamily="18" charset="0"/>
                <a:cs typeface="Times" panose="02020603050405020304" pitchFamily="18" charset="0"/>
              </a:rPr>
              <a:t>ơ</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thể</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chỉ</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sử</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dụng</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các</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chất</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cần</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thiết</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còn</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các</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chất</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thải</a:t>
            </a:r>
            <a:r>
              <a:rPr lang="en-US" sz="2600" dirty="0">
                <a:latin typeface="Times" panose="02020603050405020304" pitchFamily="18" charset="0"/>
                <a:cs typeface="Times" panose="02020603050405020304" pitchFamily="18" charset="0"/>
              </a:rPr>
              <a:t> đ</a:t>
            </a:r>
            <a:r>
              <a:rPr lang="vi-VN" sz="2600" dirty="0">
                <a:latin typeface="Times" panose="02020603050405020304" pitchFamily="18" charset="0"/>
                <a:cs typeface="Times" panose="02020603050405020304" pitchFamily="18" charset="0"/>
              </a:rPr>
              <a:t>ư</a:t>
            </a:r>
            <a:r>
              <a:rPr lang="en-US" sz="2600" dirty="0" err="1">
                <a:latin typeface="Times" panose="02020603050405020304" pitchFamily="18" charset="0"/>
                <a:cs typeface="Times" panose="02020603050405020304" pitchFamily="18" charset="0"/>
              </a:rPr>
              <a:t>ợc</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loại</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khỏi</a:t>
            </a:r>
            <a:r>
              <a:rPr lang="en-US" sz="2600" dirty="0">
                <a:latin typeface="Times" panose="02020603050405020304" pitchFamily="18" charset="0"/>
                <a:cs typeface="Times" panose="02020603050405020304" pitchFamily="18" charset="0"/>
              </a:rPr>
              <a:t> c</a:t>
            </a:r>
            <a:r>
              <a:rPr lang="vi-VN" sz="2600" dirty="0">
                <a:latin typeface="Times" panose="02020603050405020304" pitchFamily="18" charset="0"/>
                <a:cs typeface="Times" panose="02020603050405020304" pitchFamily="18" charset="0"/>
              </a:rPr>
              <a:t>ơ</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thể</a:t>
            </a:r>
            <a:endParaRPr lang="en-US" sz="2600" dirty="0">
              <a:latin typeface="Times" panose="02020603050405020304" pitchFamily="18" charset="0"/>
              <a:cs typeface="Times" panose="02020603050405020304" pitchFamily="18" charset="0"/>
            </a:endParaRPr>
          </a:p>
        </p:txBody>
      </p:sp>
      <p:sp>
        <p:nvSpPr>
          <p:cNvPr id="5" name="Striped Right Arrow 18">
            <a:extLst>
              <a:ext uri="{FF2B5EF4-FFF2-40B4-BE49-F238E27FC236}">
                <a16:creationId xmlns:a16="http://schemas.microsoft.com/office/drawing/2014/main" id="{8CBBCB3E-CA8F-4946-B599-2CA52B00F501}"/>
              </a:ext>
            </a:extLst>
          </p:cNvPr>
          <p:cNvSpPr/>
          <p:nvPr/>
        </p:nvSpPr>
        <p:spPr>
          <a:xfrm>
            <a:off x="4617057" y="3640890"/>
            <a:ext cx="1212551" cy="6311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787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79D80E3-7DFA-470F-854C-03E2D7D7471D}"/>
              </a:ext>
            </a:extLst>
          </p:cNvPr>
          <p:cNvPicPr>
            <a:picLocks noChangeAspect="1"/>
          </p:cNvPicPr>
          <p:nvPr/>
        </p:nvPicPr>
        <p:blipFill>
          <a:blip r:embed="rId2"/>
          <a:stretch>
            <a:fillRect/>
          </a:stretch>
        </p:blipFill>
        <p:spPr>
          <a:xfrm>
            <a:off x="420132" y="545342"/>
            <a:ext cx="11351736" cy="5767316"/>
          </a:xfrm>
          <a:prstGeom prst="rect">
            <a:avLst/>
          </a:prstGeom>
        </p:spPr>
      </p:pic>
    </p:spTree>
    <p:extLst>
      <p:ext uri="{BB962C8B-B14F-4D97-AF65-F5344CB8AC3E}">
        <p14:creationId xmlns:p14="http://schemas.microsoft.com/office/powerpoint/2010/main" val="2610498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B/ HÌNH THÀNH KIẾN THỨC</a:t>
            </a: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dirty="0">
                <a:solidFill>
                  <a:srgbClr val="002060"/>
                </a:solidFill>
                <a:latin typeface="Times New Roman" pitchFamily="18" charset="0"/>
                <a:cs typeface="Times New Roman" pitchFamily="18" charset="0"/>
              </a:rPr>
              <a:t>2/ </a:t>
            </a:r>
            <a:r>
              <a:rPr lang="en-US" sz="3200" b="1" dirty="0" err="1">
                <a:solidFill>
                  <a:srgbClr val="002060"/>
                </a:solidFill>
                <a:latin typeface="Times New Roman" pitchFamily="18" charset="0"/>
                <a:cs typeface="Times New Roman" pitchFamily="18" charset="0"/>
              </a:rPr>
              <a:t>Vai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trò</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trao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đổi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chất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chuyển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hóa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năng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lượng</a:t>
            </a:r>
            <a:r>
              <a:rPr lang="en-US" sz="3200" b="1" dirty="0">
                <a:solidFill>
                  <a:srgbClr val="002060"/>
                </a:solidFill>
                <a:latin typeface="Times New Roman" pitchFamily="18" charset="0"/>
                <a:cs typeface="Times New Roman" pitchFamily="18" charset="0"/>
              </a:rPr>
              <a:t> ở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thể</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vật</a:t>
            </a:r>
            <a:endParaRPr lang="en-US" sz="3200" b="1" dirty="0">
              <a:solidFill>
                <a:srgbClr val="002060"/>
              </a:solidFill>
              <a:latin typeface="Times New Roman" pitchFamily="18" charset="0"/>
              <a:cs typeface="Times New Roman" pitchFamily="18" charset="0"/>
            </a:endParaRPr>
          </a:p>
        </p:txBody>
      </p:sp>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43" y="4093302"/>
            <a:ext cx="5068229" cy="2591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7459" y="4093302"/>
            <a:ext cx="5092123" cy="248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p:nvPr/>
        </p:nvPicPr>
        <p:blipFill>
          <a:blip r:embed="rId5"/>
          <a:stretch>
            <a:fillRect/>
          </a:stretch>
        </p:blipFill>
        <p:spPr>
          <a:xfrm>
            <a:off x="695343" y="1796215"/>
            <a:ext cx="5068229" cy="2303780"/>
          </a:xfrm>
          <a:prstGeom prst="rect">
            <a:avLst/>
          </a:prstGeom>
        </p:spPr>
      </p:pic>
      <p:sp>
        <p:nvSpPr>
          <p:cNvPr id="3" name="Rectangle 2"/>
          <p:cNvSpPr/>
          <p:nvPr/>
        </p:nvSpPr>
        <p:spPr>
          <a:xfrm>
            <a:off x="6127459" y="1768426"/>
            <a:ext cx="5243926" cy="2062103"/>
          </a:xfrm>
          <a:prstGeom prst="rect">
            <a:avLst/>
          </a:prstGeom>
          <a:solidFill>
            <a:srgbClr val="00B0F0"/>
          </a:solidFill>
        </p:spPr>
        <p:txBody>
          <a:bodyPr wrap="square">
            <a:spAutoFit/>
          </a:bodyPr>
          <a:lstStyle/>
          <a:p>
            <a:r>
              <a:rPr lang="en-US" sz="3200">
                <a:latin typeface="Times New Roman" pitchFamily="18" charset="0"/>
                <a:cs typeface="Times New Roman" pitchFamily="18" charset="0"/>
              </a:rPr>
              <a:t> H6/ Quá trình trao đổi chất và chuyển hoá năng lượng có vai trò gì đối với cơ thể sinh vật? Cho ví dụ.</a:t>
            </a:r>
          </a:p>
        </p:txBody>
      </p:sp>
    </p:spTree>
    <p:extLst>
      <p:ext uri="{BB962C8B-B14F-4D97-AF65-F5344CB8AC3E}">
        <p14:creationId xmlns:p14="http://schemas.microsoft.com/office/powerpoint/2010/main" val="2275464850"/>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B/ HÌNH THÀNH KIẾN THỨC</a:t>
            </a: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dirty="0">
                <a:solidFill>
                  <a:srgbClr val="002060"/>
                </a:solidFill>
                <a:latin typeface="Times New Roman" pitchFamily="18" charset="0"/>
                <a:cs typeface="Times New Roman" pitchFamily="18" charset="0"/>
              </a:rPr>
              <a:t>2/ </a:t>
            </a:r>
            <a:r>
              <a:rPr lang="en-US" sz="3200" b="1" dirty="0" err="1">
                <a:solidFill>
                  <a:srgbClr val="002060"/>
                </a:solidFill>
                <a:latin typeface="Times New Roman" pitchFamily="18" charset="0"/>
                <a:cs typeface="Times New Roman" pitchFamily="18" charset="0"/>
              </a:rPr>
              <a:t>Vai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trò</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của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trao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đổi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chất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chuyển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hóa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năng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lượng</a:t>
            </a:r>
            <a:r>
              <a:rPr lang="en-US" sz="3200" b="1" dirty="0">
                <a:solidFill>
                  <a:srgbClr val="002060"/>
                </a:solidFill>
                <a:latin typeface="Times New Roman" pitchFamily="18" charset="0"/>
                <a:cs typeface="Times New Roman" pitchFamily="18" charset="0"/>
              </a:rPr>
              <a:t> ở </a:t>
            </a:r>
            <a:r>
              <a:rPr lang="en-US" sz="3200" b="1" dirty="0" err="1">
                <a:solidFill>
                  <a:srgbClr val="002060"/>
                </a:solidFill>
                <a:latin typeface="Times New Roman" pitchFamily="18" charset="0"/>
                <a:cs typeface="Times New Roman" pitchFamily="18" charset="0"/>
              </a:rPr>
              <a:t>cơ</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thể</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vật</a:t>
            </a:r>
            <a:endParaRPr lang="en-US" sz="3200" b="1" dirty="0">
              <a:solidFill>
                <a:srgbClr val="002060"/>
              </a:solidFill>
              <a:latin typeface="Times New Roman" pitchFamily="18" charset="0"/>
              <a:cs typeface="Times New Roman" pitchFamily="18" charset="0"/>
            </a:endParaRPr>
          </a:p>
        </p:txBody>
      </p:sp>
      <p:sp>
        <p:nvSpPr>
          <p:cNvPr id="9" name="TextBox 8"/>
          <p:cNvSpPr txBox="1"/>
          <p:nvPr/>
        </p:nvSpPr>
        <p:spPr>
          <a:xfrm>
            <a:off x="552666" y="1740051"/>
            <a:ext cx="10872716" cy="1077218"/>
          </a:xfrm>
          <a:prstGeom prst="rect">
            <a:avLst/>
          </a:prstGeom>
          <a:noFill/>
        </p:spPr>
        <p:txBody>
          <a:bodyPr wrap="square" rtlCol="0">
            <a:spAutoFit/>
          </a:bodyPr>
          <a:lstStyle/>
          <a:p>
            <a:r>
              <a:rPr lang="en-US" sz="3200" b="1" dirty="0" err="1">
                <a:solidFill>
                  <a:srgbClr val="006600"/>
                </a:solidFill>
                <a:latin typeface="Times New Roman" pitchFamily="18" charset="0"/>
                <a:cs typeface="Times New Roman" pitchFamily="18" charset="0"/>
              </a:rPr>
              <a:t>Quá</a:t>
            </a:r>
            <a:r>
              <a:rPr lang="en-US" sz="3200" b="1" dirty="0">
                <a:solidFill>
                  <a:srgbClr val="006600"/>
                </a:solidFill>
                <a:latin typeface="Times New Roman" pitchFamily="18" charset="0"/>
                <a:cs typeface="Times New Roman" pitchFamily="18" charset="0"/>
              </a:rPr>
              <a:t> </a:t>
            </a:r>
            <a:r>
              <a:rPr lang="en-US" sz="3200" b="1" dirty="0" err="1">
                <a:solidFill>
                  <a:srgbClr val="006600"/>
                </a:solidFill>
                <a:latin typeface="Times New Roman" pitchFamily="18" charset="0"/>
                <a:cs typeface="Times New Roman" pitchFamily="18" charset="0"/>
              </a:rPr>
              <a:t>trình</a:t>
            </a:r>
            <a:r>
              <a:rPr lang="en-US" sz="3200" b="1" dirty="0">
                <a:solidFill>
                  <a:srgbClr val="00660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trao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đổi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chất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và</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chuyển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hóa</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năng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lượng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đóng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vai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trò</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quan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trọng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đối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với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sinh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vật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như</a:t>
            </a:r>
            <a:r>
              <a:rPr lang="en-US" sz="3200" b="1" dirty="0">
                <a:solidFill>
                  <a:srgbClr val="002060"/>
                </a:solidFill>
                <a:latin typeface="Times New Roman" pitchFamily="18" charset="0"/>
                <a:cs typeface="Times New Roman" pitchFamily="18" charset="0"/>
              </a:rPr>
              <a:t>:</a:t>
            </a:r>
            <a:r>
              <a:rPr lang="en-US" sz="3200" b="1" dirty="0">
                <a:solidFill>
                  <a:srgbClr val="006600"/>
                </a:solidFill>
                <a:latin typeface="Times New Roman" pitchFamily="18" charset="0"/>
                <a:cs typeface="Times New Roman" pitchFamily="18" charset="0"/>
              </a:rPr>
              <a:t> </a:t>
            </a:r>
          </a:p>
        </p:txBody>
      </p:sp>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618836" y="3000182"/>
            <a:ext cx="11331921" cy="3354765"/>
          </a:xfrm>
          <a:prstGeom prst="rect">
            <a:avLst/>
          </a:prstGeom>
        </p:spPr>
        <p:txBody>
          <a:bodyPr wrap="square">
            <a:spAutoFit/>
          </a:bodyPr>
          <a:lstStyle/>
          <a:p>
            <a:pPr>
              <a:spcBef>
                <a:spcPts val="600"/>
              </a:spcBef>
              <a:spcAft>
                <a:spcPts val="600"/>
              </a:spcAft>
            </a:pPr>
            <a:r>
              <a:rPr lang="en-US" sz="3200" b="1" dirty="0">
                <a:latin typeface="Times New Roman" pitchFamily="18" charset="0"/>
                <a:cs typeface="Times New Roman" pitchFamily="18" charset="0"/>
              </a:rPr>
              <a:t>+ </a:t>
            </a:r>
            <a:r>
              <a:rPr lang="en-US" sz="3200" dirty="0" err="1">
                <a:latin typeface="Times New Roman" pitchFamily="18" charset="0"/>
                <a:cs typeface="Times New Roman" pitchFamily="18" charset="0"/>
              </a:rPr>
              <a:t>Cung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liệu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hiện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endParaRPr lang="en-US" sz="3200" dirty="0">
              <a:latin typeface="Times New Roman" pitchFamily="18" charset="0"/>
              <a:cs typeface="Times New Roman" pitchFamily="18" charset="0"/>
            </a:endParaRPr>
          </a:p>
          <a:p>
            <a:pPr>
              <a:spcBef>
                <a:spcPts val="600"/>
              </a:spcBef>
              <a:spcAft>
                <a:spcPts val="600"/>
              </a:spcAft>
            </a:pP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năng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lượng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vui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chơi</a:t>
            </a:r>
            <a:r>
              <a:rPr lang="en-US" sz="3200" dirty="0">
                <a:latin typeface="Times New Roman" pitchFamily="18" charset="0"/>
                <a:cs typeface="Times New Roman" pitchFamily="18" charset="0"/>
              </a:rPr>
              <a:t>…)</a:t>
            </a:r>
          </a:p>
          <a:p>
            <a:pPr>
              <a:spcBef>
                <a:spcPts val="600"/>
              </a:spcBef>
              <a:spcAft>
                <a:spcPts val="600"/>
              </a:spcAft>
            </a:pPr>
            <a:r>
              <a:rPr lang="en-US" sz="3200" dirty="0" err="1">
                <a:latin typeface="Times New Roman" pitchFamily="18" charset="0"/>
                <a:cs typeface="Times New Roman" pitchFamily="18" charset="0"/>
              </a:rPr>
              <a:t>Nhờ</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có</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duy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sự</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trưởng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phát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triển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sản</a:t>
            </a:r>
            <a:r>
              <a:rPr lang="en-US" sz="3200" dirty="0">
                <a:latin typeface="Times New Roman" pitchFamily="18" charset="0"/>
                <a:cs typeface="Times New Roman" pitchFamily="18" charset="0"/>
              </a:rPr>
              <a:t>.</a:t>
            </a:r>
          </a:p>
        </p:txBody>
      </p:sp>
      <p:pic>
        <p:nvPicPr>
          <p:cNvPr id="1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05077" y="877136"/>
            <a:ext cx="822297" cy="7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5085200"/>
      </p:ext>
    </p:extLst>
  </p:cSld>
  <p:clrMapOvr>
    <a:masterClrMapping/>
  </p:clrMapOvr>
  <p:transition spd="slow">
    <p:pull/>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234" y="253313"/>
            <a:ext cx="5514746" cy="2968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2371" y="253312"/>
            <a:ext cx="5970320" cy="5916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01858" y="4107765"/>
            <a:ext cx="2053884" cy="2062103"/>
          </a:xfrm>
          <a:prstGeom prst="rect">
            <a:avLst/>
          </a:prstGeom>
          <a:noFill/>
          <a:ln w="22225">
            <a:solidFill>
              <a:schemeClr val="tx1"/>
            </a:solidFill>
          </a:ln>
        </p:spPr>
        <p:txBody>
          <a:bodyPr wrap="square" rtlCol="0">
            <a:spAutoFit/>
          </a:bodyPr>
          <a:lstStyle/>
          <a:p>
            <a:pPr algn="ctr"/>
            <a:r>
              <a:rPr lang="en-US" sz="3200" b="1">
                <a:latin typeface="Times New Roman" pitchFamily="18" charset="0"/>
                <a:cs typeface="Times New Roman" pitchFamily="18" charset="0"/>
              </a:rPr>
              <a:t>Mệt mỏi</a:t>
            </a:r>
          </a:p>
          <a:p>
            <a:pPr algn="ctr"/>
            <a:r>
              <a:rPr lang="en-US" sz="3200">
                <a:latin typeface="Times New Roman" pitchFamily="18" charset="0"/>
                <a:cs typeface="Times New Roman" pitchFamily="18" charset="0"/>
              </a:rPr>
              <a:t>Thiếu </a:t>
            </a:r>
          </a:p>
          <a:p>
            <a:pPr algn="ctr"/>
            <a:r>
              <a:rPr lang="en-US" sz="3200">
                <a:latin typeface="Times New Roman" pitchFamily="18" charset="0"/>
                <a:cs typeface="Times New Roman" pitchFamily="18" charset="0"/>
              </a:rPr>
              <a:t>năng </a:t>
            </a:r>
          </a:p>
          <a:p>
            <a:pPr algn="ctr"/>
            <a:r>
              <a:rPr lang="en-US" sz="3200">
                <a:latin typeface="Times New Roman" pitchFamily="18" charset="0"/>
                <a:cs typeface="Times New Roman" pitchFamily="18" charset="0"/>
              </a:rPr>
              <a:t>lượng</a:t>
            </a:r>
          </a:p>
        </p:txBody>
      </p:sp>
      <p:sp>
        <p:nvSpPr>
          <p:cNvPr id="13" name="TextBox 12"/>
          <p:cNvSpPr txBox="1"/>
          <p:nvPr/>
        </p:nvSpPr>
        <p:spPr>
          <a:xfrm>
            <a:off x="3545057" y="4107765"/>
            <a:ext cx="2264899" cy="2062103"/>
          </a:xfrm>
          <a:prstGeom prst="rect">
            <a:avLst/>
          </a:prstGeom>
          <a:noFill/>
          <a:ln w="22225">
            <a:solidFill>
              <a:schemeClr val="tx1"/>
            </a:solidFill>
          </a:ln>
        </p:spPr>
        <p:txBody>
          <a:bodyPr wrap="square" rtlCol="0">
            <a:spAutoFit/>
          </a:bodyPr>
          <a:lstStyle/>
          <a:p>
            <a:pPr algn="ctr"/>
            <a:r>
              <a:rPr lang="en-US" sz="3200" b="1">
                <a:latin typeface="Times New Roman" pitchFamily="18" charset="0"/>
                <a:cs typeface="Times New Roman" pitchFamily="18" charset="0"/>
              </a:rPr>
              <a:t>Mạnh khỏe</a:t>
            </a:r>
          </a:p>
          <a:p>
            <a:pPr algn="ctr"/>
            <a:r>
              <a:rPr lang="en-US" sz="3200">
                <a:latin typeface="Times New Roman" pitchFamily="18" charset="0"/>
                <a:cs typeface="Times New Roman" pitchFamily="18" charset="0"/>
              </a:rPr>
              <a:t>Tràn đầy</a:t>
            </a:r>
          </a:p>
          <a:p>
            <a:pPr algn="ctr"/>
            <a:r>
              <a:rPr lang="en-US" sz="3200">
                <a:latin typeface="Times New Roman" pitchFamily="18" charset="0"/>
                <a:cs typeface="Times New Roman" pitchFamily="18" charset="0"/>
              </a:rPr>
              <a:t>năng </a:t>
            </a:r>
          </a:p>
          <a:p>
            <a:pPr algn="ctr"/>
            <a:r>
              <a:rPr lang="en-US" sz="3200">
                <a:latin typeface="Times New Roman" pitchFamily="18" charset="0"/>
                <a:cs typeface="Times New Roman" pitchFamily="18" charset="0"/>
              </a:rPr>
              <a:t>lượng</a:t>
            </a:r>
          </a:p>
        </p:txBody>
      </p:sp>
      <p:sp>
        <p:nvSpPr>
          <p:cNvPr id="3" name="Down Arrow 2"/>
          <p:cNvSpPr/>
          <p:nvPr/>
        </p:nvSpPr>
        <p:spPr>
          <a:xfrm>
            <a:off x="1659988" y="3221500"/>
            <a:ext cx="365760" cy="886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own Arrow 13"/>
          <p:cNvSpPr/>
          <p:nvPr/>
        </p:nvSpPr>
        <p:spPr>
          <a:xfrm>
            <a:off x="4389120" y="3221499"/>
            <a:ext cx="365760" cy="8862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8235878"/>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applause.wav"/>
          </p:stSnd>
        </p:sndAc>
      </p:transition>
    </mc:Choice>
    <mc:Fallback xmlns="">
      <p:transition spd="slow">
        <p:fade/>
        <p:sndAc>
          <p:stSnd>
            <p:snd r:embed="rId5"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 calcmode="lin" valueType="num">
                                      <p:cBhvr additive="base">
                                        <p:cTn id="7" dur="500" fill="hold"/>
                                        <p:tgtEl>
                                          <p:spTgt spid="6147"/>
                                        </p:tgtEl>
                                        <p:attrNameLst>
                                          <p:attrName>ppt_x</p:attrName>
                                        </p:attrNameLst>
                                      </p:cBhvr>
                                      <p:tavLst>
                                        <p:tav tm="0">
                                          <p:val>
                                            <p:strVal val="#ppt_x"/>
                                          </p:val>
                                        </p:tav>
                                        <p:tav tm="100000">
                                          <p:val>
                                            <p:strVal val="#ppt_x"/>
                                          </p:val>
                                        </p:tav>
                                      </p:tavLst>
                                    </p:anim>
                                    <p:anim calcmode="lin" valueType="num">
                                      <p:cBhvr additive="base">
                                        <p:cTn id="8"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149"/>
                                        </p:tgtEl>
                                        <p:attrNameLst>
                                          <p:attrName>style.visibility</p:attrName>
                                        </p:attrNameLst>
                                      </p:cBhvr>
                                      <p:to>
                                        <p:strVal val="visible"/>
                                      </p:to>
                                    </p:set>
                                    <p:anim calcmode="lin" valueType="num">
                                      <p:cBhvr additive="base">
                                        <p:cTn id="33" dur="500" fill="hold"/>
                                        <p:tgtEl>
                                          <p:spTgt spid="6149"/>
                                        </p:tgtEl>
                                        <p:attrNameLst>
                                          <p:attrName>ppt_x</p:attrName>
                                        </p:attrNameLst>
                                      </p:cBhvr>
                                      <p:tavLst>
                                        <p:tav tm="0">
                                          <p:val>
                                            <p:strVal val="#ppt_x"/>
                                          </p:val>
                                        </p:tav>
                                        <p:tav tm="100000">
                                          <p:val>
                                            <p:strVal val="#ppt_x"/>
                                          </p:val>
                                        </p:tav>
                                      </p:tavLst>
                                    </p:anim>
                                    <p:anim calcmode="lin" valueType="num">
                                      <p:cBhvr additive="base">
                                        <p:cTn id="34" dur="500" fill="hold"/>
                                        <p:tgtEl>
                                          <p:spTgt spid="6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3"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96A7941-8CD9-48B8-8367-6204A95FF689}"/>
              </a:ext>
            </a:extLst>
          </p:cNvPr>
          <p:cNvPicPr>
            <a:picLocks noChangeAspect="1"/>
          </p:cNvPicPr>
          <p:nvPr/>
        </p:nvPicPr>
        <p:blipFill>
          <a:blip r:embed="rId2"/>
          <a:stretch>
            <a:fillRect/>
          </a:stretch>
        </p:blipFill>
        <p:spPr>
          <a:xfrm>
            <a:off x="782875" y="524004"/>
            <a:ext cx="10626249" cy="5809992"/>
          </a:xfrm>
          <a:prstGeom prst="rect">
            <a:avLst/>
          </a:prstGeom>
        </p:spPr>
      </p:pic>
      <p:sp>
        <p:nvSpPr>
          <p:cNvPr id="3" name="Rectangle: Rounded Corners 2">
            <a:extLst>
              <a:ext uri="{FF2B5EF4-FFF2-40B4-BE49-F238E27FC236}">
                <a16:creationId xmlns:a16="http://schemas.microsoft.com/office/drawing/2014/main" id="{0ACC69EF-C5BB-4188-A2A3-49FBDDD56B70}"/>
              </a:ext>
            </a:extLst>
          </p:cNvPr>
          <p:cNvSpPr/>
          <p:nvPr/>
        </p:nvSpPr>
        <p:spPr>
          <a:xfrm>
            <a:off x="6096000" y="1630017"/>
            <a:ext cx="5115339" cy="41479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621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1789723"/>
            <a:ext cx="8301940" cy="1699063"/>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C/ HOẠT ĐỘNG LUYỆN TẬP</a:t>
            </a:r>
          </a:p>
        </p:txBody>
      </p:sp>
    </p:spTree>
    <p:extLst>
      <p:ext uri="{BB962C8B-B14F-4D97-AF65-F5344CB8AC3E}">
        <p14:creationId xmlns:p14="http://schemas.microsoft.com/office/powerpoint/2010/main" val="948235878"/>
      </p:ext>
    </p:extLst>
  </p:cSld>
  <p:clrMapOvr>
    <a:masterClrMapping/>
  </p:clrMapOvr>
  <p:transition spd="slow">
    <p:pull/>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DE734E-3910-42A5-BC93-0770CC5DC6AB}"/>
              </a:ext>
            </a:extLst>
          </p:cNvPr>
          <p:cNvPicPr>
            <a:picLocks noChangeAspect="1"/>
          </p:cNvPicPr>
          <p:nvPr/>
        </p:nvPicPr>
        <p:blipFill>
          <a:blip r:embed="rId3"/>
          <a:stretch>
            <a:fillRect/>
          </a:stretch>
        </p:blipFill>
        <p:spPr>
          <a:xfrm>
            <a:off x="0" y="0"/>
            <a:ext cx="12356665" cy="6858000"/>
          </a:xfrm>
          <a:prstGeom prst="rect">
            <a:avLst/>
          </a:prstGeom>
        </p:spPr>
      </p:pic>
      <p:sp>
        <p:nvSpPr>
          <p:cNvPr id="4" name="TextBox 3">
            <a:extLst>
              <a:ext uri="{FF2B5EF4-FFF2-40B4-BE49-F238E27FC236}">
                <a16:creationId xmlns:a16="http://schemas.microsoft.com/office/drawing/2014/main" id="{B8E0BE28-145F-4D07-B2DF-4C6D7EB8355B}"/>
              </a:ext>
            </a:extLst>
          </p:cNvPr>
          <p:cNvSpPr txBox="1"/>
          <p:nvPr/>
        </p:nvSpPr>
        <p:spPr>
          <a:xfrm>
            <a:off x="1404726" y="1013277"/>
            <a:ext cx="9621081" cy="3416320"/>
          </a:xfrm>
          <a:prstGeom prst="rect">
            <a:avLst/>
          </a:prstGeom>
          <a:noFill/>
        </p:spPr>
        <p:txBody>
          <a:bodyPr wrap="square">
            <a:spAutoFit/>
          </a:bodyPr>
          <a:lstStyle/>
          <a:p>
            <a:pPr algn="ctr" eaLnBrk="1" fontAlgn="auto" hangingPunct="1">
              <a:spcBef>
                <a:spcPts val="0"/>
              </a:spcBef>
              <a:spcAft>
                <a:spcPts val="0"/>
              </a:spcAft>
              <a:defRPr/>
            </a:pPr>
            <a:r>
              <a:rPr lang="en-US" sz="5400" b="1" kern="10" dirty="0" err="1">
                <a:ln w="12700">
                  <a:solidFill>
                    <a:srgbClr val="EAEAEA"/>
                  </a:solidFill>
                  <a:round/>
                  <a:headEnd/>
                  <a:tailEnd/>
                </a:ln>
                <a:solidFill>
                  <a:srgbClr val="0000FF"/>
                </a:solidFill>
                <a:latin typeface="Times New Roman" pitchFamily="18" charset="0"/>
                <a:cs typeface="Times New Roman" pitchFamily="18" charset="0"/>
              </a:rPr>
              <a:t>Bài</a:t>
            </a:r>
            <a:r>
              <a:rPr lang="en-US" sz="5400" b="1" kern="10" dirty="0">
                <a:ln w="12700">
                  <a:solidFill>
                    <a:srgbClr val="EAEAEA"/>
                  </a:solidFill>
                  <a:round/>
                  <a:headEnd/>
                  <a:tailEnd/>
                </a:ln>
                <a:solidFill>
                  <a:srgbClr val="0000FF"/>
                </a:solidFill>
                <a:latin typeface="Times New Roman" pitchFamily="18" charset="0"/>
                <a:cs typeface="Times New Roman" pitchFamily="18" charset="0"/>
              </a:rPr>
              <a:t> 22:</a:t>
            </a:r>
          </a:p>
          <a:p>
            <a:pPr algn="ctr" eaLnBrk="1" fontAlgn="auto" hangingPunct="1">
              <a:spcBef>
                <a:spcPts val="0"/>
              </a:spcBef>
              <a:spcAft>
                <a:spcPts val="0"/>
              </a:spcAft>
              <a:defRPr/>
            </a:pPr>
            <a:r>
              <a:rPr lang="en-US" sz="5400" b="1" kern="10" dirty="0">
                <a:ln w="12700">
                  <a:solidFill>
                    <a:srgbClr val="EAEAEA"/>
                  </a:solidFill>
                  <a:round/>
                  <a:headEnd/>
                  <a:tailEnd/>
                </a:ln>
                <a:solidFill>
                  <a:srgbClr val="FF0000"/>
                </a:solidFill>
                <a:latin typeface="Times New Roman" pitchFamily="18" charset="0"/>
                <a:cs typeface="Times New Roman" pitchFamily="18" charset="0"/>
              </a:rPr>
              <a:t>VAI TRÒ CỦA TRAO ĐỔI CHẤT VÀ CHUYỂN HÓA NĂNG LƯỢNG Ở SINH VẬT</a:t>
            </a:r>
          </a:p>
        </p:txBody>
      </p:sp>
    </p:spTree>
    <p:extLst>
      <p:ext uri="{BB962C8B-B14F-4D97-AF65-F5344CB8AC3E}">
        <p14:creationId xmlns:p14="http://schemas.microsoft.com/office/powerpoint/2010/main" val="3256374741"/>
      </p:ext>
    </p:extLst>
  </p:cSld>
  <p:clrMapOvr>
    <a:masterClrMapping/>
  </p:clrMapOvr>
  <p:transition spd="slow">
    <p:randomBar dir="vert"/>
    <p:sndAc>
      <p:stSnd>
        <p:snd r:embed="rId2" name="Tieng vo tay.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1</a:t>
            </a: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443490" y="1169347"/>
            <a:ext cx="11636828" cy="972274"/>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a:t>: </a:t>
            </a:r>
            <a:r>
              <a:rPr lang="en-US" sz="3200">
                <a:solidFill>
                  <a:schemeClr val="tx1"/>
                </a:solidFill>
                <a:latin typeface="Times New Roman" pitchFamily="18" charset="0"/>
                <a:cs typeface="Times New Roman" pitchFamily="18" charset="0"/>
              </a:rPr>
              <a:t>Chất nào sau đây là sản phẩm của quá trình trao đổi chất được động vật thải ra môi trường?</a:t>
            </a:r>
          </a:p>
        </p:txBody>
      </p:sp>
      <p:sp>
        <p:nvSpPr>
          <p:cNvPr id="7" name="Rectangle: Rounded Corners 6">
            <a:extLst>
              <a:ext uri="{FF2B5EF4-FFF2-40B4-BE49-F238E27FC236}">
                <a16:creationId xmlns:a16="http://schemas.microsoft.com/office/drawing/2014/main" id="{5AD51CBC-8032-413B-B84B-A294A6B0D406}"/>
              </a:ext>
            </a:extLst>
          </p:cNvPr>
          <p:cNvSpPr/>
          <p:nvPr/>
        </p:nvSpPr>
        <p:spPr>
          <a:xfrm>
            <a:off x="1504712" y="3389916"/>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Oxygen</a:t>
            </a:r>
            <a:r>
              <a:rPr lang="en-US" sz="2800">
                <a:solidFill>
                  <a:schemeClr val="tx1"/>
                </a:solidFill>
                <a:latin typeface="Arial" panose="020B0604020202020204" pitchFamily="34" charset="0"/>
                <a:cs typeface="Arial" panose="020B0604020202020204" pitchFamily="34" charset="0"/>
              </a:rPr>
              <a:t>.</a:t>
            </a:r>
            <a:endParaRPr lang="en-US" sz="2800"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9A99713D-0EBB-4966-8D2A-BF25BFE8E2F8}"/>
              </a:ext>
            </a:extLst>
          </p:cNvPr>
          <p:cNvSpPr/>
          <p:nvPr/>
        </p:nvSpPr>
        <p:spPr>
          <a:xfrm>
            <a:off x="1504711" y="2346747"/>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A</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Carbon dioxide.</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id="{32FDCBC5-7093-46FE-905A-756FE5AABBF6}"/>
              </a:ext>
            </a:extLst>
          </p:cNvPr>
          <p:cNvSpPr/>
          <p:nvPr/>
        </p:nvSpPr>
        <p:spPr>
          <a:xfrm>
            <a:off x="1504712" y="5610485"/>
            <a:ext cx="853054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Vitamin.</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a16="http://schemas.microsoft.com/office/drawing/2014/main" id="{6A41975A-95CE-4C7C-9B1F-750912695B0C}"/>
              </a:ext>
            </a:extLst>
          </p:cNvPr>
          <p:cNvSpPr/>
          <p:nvPr/>
        </p:nvSpPr>
        <p:spPr>
          <a:xfrm>
            <a:off x="1504713" y="4503980"/>
            <a:ext cx="8530542"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Chất dinh dưỡng.</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id="{35E65B2D-A4A5-4EEC-BEBA-6B0A22A5662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045122"/>
      </p:ext>
    </p:extLst>
  </p:cSld>
  <p:clrMapOvr>
    <a:masterClrMapping/>
  </p:clrMapOvr>
  <mc:AlternateContent xmlns:mc="http://schemas.openxmlformats.org/markup-compatibility/2006" xmlns:p14="http://schemas.microsoft.com/office/powerpoint/2010/main">
    <mc:Choice Requires="p14">
      <p:transition spd="slow" p14:dur="1100">
        <p14:switch dir="r"/>
        <p:sndAc>
          <p:stSnd>
            <p:snd r:embed="rId2" name="applause.wav"/>
          </p:stSnd>
        </p:sndAc>
      </p:transition>
    </mc:Choice>
    <mc:Fallback xmlns="">
      <p:transition spd="slow">
        <p:fade/>
        <p:sndAc>
          <p:stSnd>
            <p:snd r:embed="rId6" name="applause.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3" name="Tieng vo tay.wav"/>
                                        </p:tgtEl>
                                      </p:cMediaNode>
                                    </p:audio>
                                  </p:subTnLst>
                                </p:cTn>
                              </p:par>
                            </p:childTnLst>
                          </p:cTn>
                        </p:par>
                      </p:childTnLst>
                    </p:cTn>
                  </p:par>
                </p:childTnLst>
              </p:cTn>
              <p:nextCondLst>
                <p:cond evt="onClick" delay="0">
                  <p:tgtEl>
                    <p:spTgt spid="8"/>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53" presetClass="exit" presetSubtype="32" fill="hold" grpId="0" nodeType="clickEffect">
                                  <p:stCondLst>
                                    <p:cond delay="0"/>
                                  </p:stCondLst>
                                  <p:childTnLst>
                                    <p:anim calcmode="lin" valueType="num">
                                      <p:cBhvr>
                                        <p:cTn id="12" dur="500"/>
                                        <p:tgtEl>
                                          <p:spTgt spid="7"/>
                                        </p:tgtEl>
                                        <p:attrNameLst>
                                          <p:attrName>ppt_w</p:attrName>
                                        </p:attrNameLst>
                                      </p:cBhvr>
                                      <p:tavLst>
                                        <p:tav tm="0">
                                          <p:val>
                                            <p:strVal val="ppt_w"/>
                                          </p:val>
                                        </p:tav>
                                        <p:tav tm="100000">
                                          <p:val>
                                            <p:fltVal val="0"/>
                                          </p:val>
                                        </p:tav>
                                      </p:tavLst>
                                    </p:anim>
                                    <p:anim calcmode="lin" valueType="num">
                                      <p:cBhvr>
                                        <p:cTn id="13" dur="500"/>
                                        <p:tgtEl>
                                          <p:spTgt spid="7"/>
                                        </p:tgtEl>
                                        <p:attrNameLst>
                                          <p:attrName>ppt_h</p:attrName>
                                        </p:attrNameLst>
                                      </p:cBhvr>
                                      <p:tavLst>
                                        <p:tav tm="0">
                                          <p:val>
                                            <p:strVal val="ppt_h"/>
                                          </p:val>
                                        </p:tav>
                                        <p:tav tm="100000">
                                          <p:val>
                                            <p:fltVal val="0"/>
                                          </p:val>
                                        </p:tav>
                                      </p:tavLst>
                                    </p:anim>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1"/>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4"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2</a:t>
            </a: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562708" y="1153551"/>
            <a:ext cx="11429387" cy="1396727"/>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Trong quá trình quang hợp, cây xanh chuyển hóa năng lượng ánh sáng mặt trời thành dạng năng lượng nào sau đây?</a:t>
            </a:r>
            <a:endParaRPr lang="en-US" sz="3200" dirty="0">
              <a:solidFill>
                <a:schemeClr val="tx1"/>
              </a:solidFill>
              <a:latin typeface="Times New Roman" pitchFamily="18" charset="0"/>
              <a:cs typeface="Times New Roman" pitchFamily="18" charset="0"/>
            </a:endParaRPr>
          </a:p>
        </p:txBody>
      </p:sp>
      <p:sp>
        <p:nvSpPr>
          <p:cNvPr id="7" name="Rectangle: Rounded Corners 6">
            <a:extLst>
              <a:ext uri="{FF2B5EF4-FFF2-40B4-BE49-F238E27FC236}">
                <a16:creationId xmlns:a16="http://schemas.microsoft.com/office/drawing/2014/main" id="{5AD51CBC-8032-413B-B84B-A294A6B0D406}"/>
              </a:ext>
            </a:extLst>
          </p:cNvPr>
          <p:cNvSpPr/>
          <p:nvPr/>
        </p:nvSpPr>
        <p:spPr>
          <a:xfrm>
            <a:off x="6655445" y="3113332"/>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latin typeface="Times New Roman" pitchFamily="18" charset="0"/>
              <a:cs typeface="Times New Roman" pitchFamily="18" charset="0"/>
            </a:endParaRPr>
          </a:p>
          <a:p>
            <a:pPr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Hóa năng.</a:t>
            </a:r>
            <a:endParaRPr lang="en-US" sz="3200" dirty="0">
              <a:solidFill>
                <a:schemeClr val="tx1"/>
              </a:solidFill>
              <a:latin typeface="Times New Roman" pitchFamily="18" charset="0"/>
              <a:ea typeface="Calibri" panose="020F0502020204030204" pitchFamily="34" charset="0"/>
              <a:cs typeface="Times New Roman" pitchFamily="18" charset="0"/>
            </a:endParaRPr>
          </a:p>
          <a:p>
            <a:endParaRPr lang="en-US" sz="3200" dirty="0">
              <a:solidFill>
                <a:schemeClr val="tx1"/>
              </a:solidFill>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id="{9A99713D-0EBB-4966-8D2A-BF25BFE8E2F8}"/>
              </a:ext>
            </a:extLst>
          </p:cNvPr>
          <p:cNvSpPr/>
          <p:nvPr/>
        </p:nvSpPr>
        <p:spPr>
          <a:xfrm>
            <a:off x="1458410" y="3134670"/>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a:solidFill>
                  <a:schemeClr val="tx1"/>
                </a:solidFill>
                <a:latin typeface="Times New Roman" pitchFamily="18" charset="0"/>
                <a:cs typeface="Times New Roman" pitchFamily="18" charset="0"/>
              </a:rPr>
              <a:t>A.</a:t>
            </a:r>
            <a:r>
              <a:rPr lang="en-US" sz="3200">
                <a:solidFill>
                  <a:schemeClr val="tx1"/>
                </a:solidFill>
                <a:latin typeface="Times New Roman" pitchFamily="18" charset="0"/>
                <a:cs typeface="Times New Roman" pitchFamily="18" charset="0"/>
              </a:rPr>
              <a:t>Cơ năng.</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id="{32FDCBC5-7093-46FE-905A-756FE5AABBF6}"/>
              </a:ext>
            </a:extLst>
          </p:cNvPr>
          <p:cNvSpPr/>
          <p:nvPr/>
        </p:nvSpPr>
        <p:spPr>
          <a:xfrm>
            <a:off x="6655445" y="4772785"/>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Nhiệt năng</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a16="http://schemas.microsoft.com/office/drawing/2014/main" id="{6A41975A-95CE-4C7C-9B1F-750912695B0C}"/>
              </a:ext>
            </a:extLst>
          </p:cNvPr>
          <p:cNvSpPr/>
          <p:nvPr/>
        </p:nvSpPr>
        <p:spPr>
          <a:xfrm>
            <a:off x="1516285" y="4772785"/>
            <a:ext cx="4357111"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dirty="0">
              <a:solidFill>
                <a:schemeClr val="tx1"/>
              </a:solidFill>
              <a:latin typeface="Times New Roman" pitchFamily="18" charset="0"/>
              <a:cs typeface="Times New Roman" pitchFamily="18" charset="0"/>
            </a:endParaRPr>
          </a:p>
          <a:p>
            <a:pPr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Quang năng.</a:t>
            </a:r>
            <a:endParaRPr lang="en-US" sz="3200" dirty="0">
              <a:solidFill>
                <a:schemeClr val="tx1"/>
              </a:solidFill>
              <a:latin typeface="Times New Roman" pitchFamily="18" charset="0"/>
              <a:ea typeface="Calibri" panose="020F0502020204030204" pitchFamily="34" charset="0"/>
              <a:cs typeface="Times New Roman" pitchFamily="18" charset="0"/>
            </a:endParaRPr>
          </a:p>
          <a:p>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id="{F6EB15D0-DC00-4329-832C-2CFA5629EF1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3748334"/>
      </p:ext>
    </p:extLst>
  </p:cSld>
  <p:clrMapOvr>
    <a:masterClrMapping/>
  </p:clrMapOvr>
  <mc:AlternateContent xmlns:mc="http://schemas.openxmlformats.org/markup-compatibility/2006" xmlns:p14="http://schemas.microsoft.com/office/powerpoint/2010/main">
    <mc:Choice Requires="p14">
      <p:transition spd="slow">
        <p14:prism/>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26" presetClass="emph" presetSubtype="0" fill="hold" grpId="0" nodeType="clickEffect">
                                  <p:stCondLst>
                                    <p:cond delay="0"/>
                                  </p:stCondLst>
                                  <p:childTnLst>
                                    <p:animEffect transition="out" filter="fade">
                                      <p:cBhvr>
                                        <p:cTn id="14" dur="500" tmFilter="0, 0; .2, .5; .8, .5; 1, 0"/>
                                        <p:tgtEl>
                                          <p:spTgt spid="7"/>
                                        </p:tgtEl>
                                      </p:cBhvr>
                                    </p:animEffect>
                                    <p:animScale>
                                      <p:cBhvr>
                                        <p:cTn id="15" dur="250" autoRev="1" fill="hold"/>
                                        <p:tgtEl>
                                          <p:spTgt spid="7"/>
                                        </p:tgtEl>
                                      </p:cBhvr>
                                      <p:by x="105000" y="105000"/>
                                    </p:animScale>
                                  </p:childTnLst>
                                  <p:subTnLst>
                                    <p:audio>
                                      <p:cMediaNode>
                                        <p:cTn display="0" masterRel="sameClick">
                                          <p:stCondLst>
                                            <p:cond evt="begin" delay="0">
                                              <p:tn val="13"/>
                                            </p:cond>
                                          </p:stCondLst>
                                          <p:endCondLst>
                                            <p:cond evt="onStopAudio" delay="0">
                                              <p:tgtEl>
                                                <p:sldTgt/>
                                              </p:tgtEl>
                                            </p:cond>
                                          </p:endCondLst>
                                        </p:cTn>
                                        <p:tgtEl>
                                          <p:sndTgt r:embed="rId4" name="Tieng vo tay.wav"/>
                                        </p:tgtEl>
                                      </p:cMediaNode>
                                    </p:audio>
                                  </p:subTnLst>
                                </p:cTn>
                              </p:par>
                            </p:childTnLst>
                          </p:cTn>
                        </p:par>
                      </p:childTnLst>
                    </p:cTn>
                  </p:par>
                </p:childTnLst>
              </p:cTn>
              <p:nextCondLst>
                <p:cond evt="onClick" delay="0">
                  <p:tgtEl>
                    <p:spTgt spid="7"/>
                  </p:tgtEl>
                </p:cond>
              </p:nextCondLst>
            </p:seq>
            <p:seq concurrent="1" nextAc="seek">
              <p:cTn id="16" restart="whenNotActive" fill="hold" evtFilter="cancelBubble" nodeType="interactiveSeq">
                <p:stCondLst>
                  <p:cond evt="onClick" delay="0">
                    <p:tgtEl>
                      <p:spTgt spid="10"/>
                    </p:tgtEl>
                  </p:cond>
                </p:stCondLst>
                <p:endSync evt="end" delay="0">
                  <p:rtn val="all"/>
                </p:endSync>
                <p:childTnLst>
                  <p:par>
                    <p:cTn id="17" fill="hold">
                      <p:stCondLst>
                        <p:cond delay="0"/>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10"/>
                                        </p:tgtEl>
                                        <p:attrNameLst>
                                          <p:attrName>ppt_w</p:attrName>
                                        </p:attrNameLst>
                                      </p:cBhvr>
                                      <p:tavLst>
                                        <p:tav tm="0">
                                          <p:val>
                                            <p:strVal val="ppt_w"/>
                                          </p:val>
                                        </p:tav>
                                        <p:tav tm="100000">
                                          <p:val>
                                            <p:fltVal val="0"/>
                                          </p:val>
                                        </p:tav>
                                      </p:tavLst>
                                    </p:anim>
                                    <p:anim calcmode="lin" valueType="num">
                                      <p:cBhvr>
                                        <p:cTn id="21" dur="500"/>
                                        <p:tgtEl>
                                          <p:spTgt spid="10"/>
                                        </p:tgtEl>
                                        <p:attrNameLst>
                                          <p:attrName>ppt_h</p:attrName>
                                        </p:attrNameLst>
                                      </p:cBhvr>
                                      <p:tavLst>
                                        <p:tav tm="0">
                                          <p:val>
                                            <p:strVal val="ppt_h"/>
                                          </p:val>
                                        </p:tav>
                                        <p:tav tm="100000">
                                          <p:val>
                                            <p:fltVal val="0"/>
                                          </p:val>
                                        </p:tav>
                                      </p:tavLst>
                                    </p:anim>
                                    <p:animEffect transition="out" filter="fade">
                                      <p:cBhvr>
                                        <p:cTn id="22" dur="500"/>
                                        <p:tgtEl>
                                          <p:spTgt spid="10"/>
                                        </p:tgtEl>
                                      </p:cBhvr>
                                    </p:animEffect>
                                    <p:set>
                                      <p:cBhvr>
                                        <p:cTn id="23" dur="1" fill="hold">
                                          <p:stCondLst>
                                            <p:cond delay="499"/>
                                          </p:stCondLst>
                                        </p:cTn>
                                        <p:tgtEl>
                                          <p:spTgt spid="10"/>
                                        </p:tgtEl>
                                        <p:attrNameLst>
                                          <p:attrName>style.visibility</p:attrName>
                                        </p:attrNameLst>
                                      </p:cBhvr>
                                      <p:to>
                                        <p:strVal val="hidden"/>
                                      </p:to>
                                    </p:set>
                                  </p:childTnLst>
                                  <p:subTnLst>
                                    <p:audio>
                                      <p:cMediaNode>
                                        <p:cTn display="0" masterRel="sameClick">
                                          <p:stCondLst>
                                            <p:cond evt="begin" delay="0">
                                              <p:tn val="19"/>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3</a:t>
            </a: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960302" y="1252025"/>
            <a:ext cx="10271396" cy="1245259"/>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itchFamily="18" charset="0"/>
                <a:cs typeface="Times New Roman" pitchFamily="18" charset="0"/>
              </a:rPr>
              <a:t>Nguồn năng lượng cơ thể sinh vật giải phóng ra ngoài môi trường dưới dạng nào là chủ yếu?</a:t>
            </a:r>
            <a:endParaRPr lang="en-US" sz="3200" dirty="0">
              <a:solidFill>
                <a:schemeClr val="tx1"/>
              </a:solidFill>
              <a:latin typeface="Times New Roman" pitchFamily="18" charset="0"/>
              <a:cs typeface="Times New Roman" pitchFamily="18" charset="0"/>
            </a:endParaRPr>
          </a:p>
        </p:txBody>
      </p:sp>
      <p:sp>
        <p:nvSpPr>
          <p:cNvPr id="7" name="Rectangle: Rounded Corners 6">
            <a:extLst>
              <a:ext uri="{FF2B5EF4-FFF2-40B4-BE49-F238E27FC236}">
                <a16:creationId xmlns:a16="http://schemas.microsoft.com/office/drawing/2014/main" id="{5AD51CBC-8032-413B-B84B-A294A6B0D406}"/>
              </a:ext>
            </a:extLst>
          </p:cNvPr>
          <p:cNvSpPr/>
          <p:nvPr/>
        </p:nvSpPr>
        <p:spPr>
          <a:xfrm>
            <a:off x="6301209" y="2986007"/>
            <a:ext cx="4786615"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chemeClr val="tx1"/>
                </a:solidFill>
                <a:latin typeface="Times New Roman" pitchFamily="18" charset="0"/>
                <a:cs typeface="Times New Roman" pitchFamily="18" charset="0"/>
              </a:rPr>
              <a:t>B</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Quang năng.</a:t>
            </a:r>
            <a:endParaRPr lang="en-US" sz="3200" dirty="0">
              <a:solidFill>
                <a:schemeClr val="tx1"/>
              </a:solidFill>
              <a:latin typeface="Times New Roman" pitchFamily="18" charset="0"/>
              <a:cs typeface="Times New Roman" pitchFamily="18" charset="0"/>
            </a:endParaRPr>
          </a:p>
        </p:txBody>
      </p:sp>
      <p:sp>
        <p:nvSpPr>
          <p:cNvPr id="8" name="Rectangle: Rounded Corners 7">
            <a:extLst>
              <a:ext uri="{FF2B5EF4-FFF2-40B4-BE49-F238E27FC236}">
                <a16:creationId xmlns:a16="http://schemas.microsoft.com/office/drawing/2014/main" id="{9A99713D-0EBB-4966-8D2A-BF25BFE8E2F8}"/>
              </a:ext>
            </a:extLst>
          </p:cNvPr>
          <p:cNvSpPr/>
          <p:nvPr/>
        </p:nvSpPr>
        <p:spPr>
          <a:xfrm>
            <a:off x="1104175" y="3007345"/>
            <a:ext cx="4786616"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dirty="0">
                <a:solidFill>
                  <a:schemeClr val="tx1"/>
                </a:solidFill>
                <a:latin typeface="Times New Roman" pitchFamily="18" charset="0"/>
                <a:cs typeface="Times New Roman" pitchFamily="18" charset="0"/>
              </a:rPr>
              <a:t>A</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Cơ năng.</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id="{32FDCBC5-7093-46FE-905A-756FE5AABBF6}"/>
              </a:ext>
            </a:extLst>
          </p:cNvPr>
          <p:cNvSpPr/>
          <p:nvPr/>
        </p:nvSpPr>
        <p:spPr>
          <a:xfrm>
            <a:off x="6301210" y="4536804"/>
            <a:ext cx="4786614"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endParaRPr lang="en-US" sz="3200" dirty="0">
              <a:solidFill>
                <a:schemeClr val="tx1"/>
              </a:solidFill>
              <a:latin typeface="Times New Roman" pitchFamily="18" charset="0"/>
              <a:cs typeface="Times New Roman" pitchFamily="18" charset="0"/>
            </a:endParaRPr>
          </a:p>
          <a:p>
            <a:pPr lvl="0" algn="just"/>
            <a:r>
              <a:rPr lang="en-US" sz="3200" dirty="0">
                <a:solidFill>
                  <a:schemeClr val="tx1"/>
                </a:solidFill>
                <a:latin typeface="Times New Roman" pitchFamily="18" charset="0"/>
                <a:cs typeface="Times New Roman" pitchFamily="18" charset="0"/>
              </a:rPr>
              <a:t>D</a:t>
            </a:r>
            <a:r>
              <a:rPr lang="en-US" sz="3200">
                <a:solidFill>
                  <a:schemeClr val="tx1"/>
                </a:solidFill>
                <a:latin typeface="Times New Roman" pitchFamily="18" charset="0"/>
                <a:cs typeface="Times New Roman" pitchFamily="18" charset="0"/>
              </a:rPr>
              <a:t>. Hóa năng</a:t>
            </a:r>
            <a:endParaRPr lang="en-US" sz="3200" dirty="0">
              <a:solidFill>
                <a:schemeClr val="tx1"/>
              </a:solidFill>
              <a:latin typeface="Times New Roman" pitchFamily="18" charset="0"/>
              <a:cs typeface="Times New Roman" pitchFamily="18" charset="0"/>
            </a:endParaRPr>
          </a:p>
          <a:p>
            <a:pPr algn="just"/>
            <a:r>
              <a:rPr lang="en-US" sz="3200" b="1" dirty="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sp>
        <p:nvSpPr>
          <p:cNvPr id="10" name="Rectangle: Rounded Corners 9">
            <a:extLst>
              <a:ext uri="{FF2B5EF4-FFF2-40B4-BE49-F238E27FC236}">
                <a16:creationId xmlns:a16="http://schemas.microsoft.com/office/drawing/2014/main" id="{6A41975A-95CE-4C7C-9B1F-750912695B0C}"/>
              </a:ext>
            </a:extLst>
          </p:cNvPr>
          <p:cNvSpPr/>
          <p:nvPr/>
        </p:nvSpPr>
        <p:spPr>
          <a:xfrm>
            <a:off x="1104175" y="4564011"/>
            <a:ext cx="4826507"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3200" dirty="0">
                <a:solidFill>
                  <a:schemeClr val="tx1"/>
                </a:solidFill>
                <a:latin typeface="Times New Roman" pitchFamily="18" charset="0"/>
                <a:cs typeface="Times New Roman" pitchFamily="18" charset="0"/>
              </a:rPr>
              <a:t>C</a:t>
            </a:r>
            <a:r>
              <a:rPr lang="vi-VN" sz="3200">
                <a:solidFill>
                  <a:schemeClr val="tx1"/>
                </a:solidFill>
                <a:latin typeface="Times New Roman" pitchFamily="18" charset="0"/>
                <a:cs typeface="Times New Roman" pitchFamily="18" charset="0"/>
              </a:rPr>
              <a:t>. </a:t>
            </a:r>
            <a:r>
              <a:rPr lang="en-US" sz="3200">
                <a:solidFill>
                  <a:schemeClr val="tx1"/>
                </a:solidFill>
                <a:latin typeface="Times New Roman" pitchFamily="18" charset="0"/>
                <a:cs typeface="Times New Roman" pitchFamily="18" charset="0"/>
              </a:rPr>
              <a:t>Nhiệt năng.</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id="{939A6115-C997-4627-B9C9-7472909D2C5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86052"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984750"/>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amera.wav"/>
          </p:stSnd>
        </p:sndAc>
      </p:transition>
    </mc:Choice>
    <mc:Fallback xmlns="">
      <p:transition spd="slow">
        <p:fade/>
        <p:sndAc>
          <p:stSnd>
            <p:snd r:embed="rId6" name="camera.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8"/>
                                        </p:tgtEl>
                                        <p:attrNameLst>
                                          <p:attrName>ppt_w</p:attrName>
                                        </p:attrNameLst>
                                      </p:cBhvr>
                                      <p:tavLst>
                                        <p:tav tm="0">
                                          <p:val>
                                            <p:strVal val="ppt_w"/>
                                          </p:val>
                                        </p:tav>
                                        <p:tav tm="100000">
                                          <p:val>
                                            <p:fltVal val="0"/>
                                          </p:val>
                                        </p:tav>
                                      </p:tavLst>
                                    </p:anim>
                                    <p:anim calcmode="lin" valueType="num">
                                      <p:cBhvr>
                                        <p:cTn id="7" dur="500"/>
                                        <p:tgtEl>
                                          <p:spTgt spid="8"/>
                                        </p:tgtEl>
                                        <p:attrNameLst>
                                          <p:attrName>ppt_h</p:attrName>
                                        </p:attrNameLst>
                                      </p:cBhvr>
                                      <p:tavLst>
                                        <p:tav tm="0">
                                          <p:val>
                                            <p:strVal val="ppt_h"/>
                                          </p:val>
                                        </p:tav>
                                        <p:tav tm="100000">
                                          <p:val>
                                            <p:fltVal val="0"/>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xit" presetSubtype="32" fill="hold" grpId="0" nodeType="clickEffect">
                                  <p:stCondLst>
                                    <p:cond delay="0"/>
                                  </p:stCondLst>
                                  <p:childTnLst>
                                    <p:anim calcmode="lin" valueType="num">
                                      <p:cBhvr>
                                        <p:cTn id="14" dur="500"/>
                                        <p:tgtEl>
                                          <p:spTgt spid="7"/>
                                        </p:tgtEl>
                                        <p:attrNameLst>
                                          <p:attrName>ppt_w</p:attrName>
                                        </p:attrNameLst>
                                      </p:cBhvr>
                                      <p:tavLst>
                                        <p:tav tm="0">
                                          <p:val>
                                            <p:strVal val="ppt_w"/>
                                          </p:val>
                                        </p:tav>
                                        <p:tav tm="100000">
                                          <p:val>
                                            <p:fltVal val="0"/>
                                          </p:val>
                                        </p:tav>
                                      </p:tavLst>
                                    </p:anim>
                                    <p:anim calcmode="lin" valueType="num">
                                      <p:cBhvr>
                                        <p:cTn id="15" dur="500"/>
                                        <p:tgtEl>
                                          <p:spTgt spid="7"/>
                                        </p:tgtEl>
                                        <p:attrNameLst>
                                          <p:attrName>ppt_h</p:attrName>
                                        </p:attrNameLst>
                                      </p:cBhvr>
                                      <p:tavLst>
                                        <p:tav tm="0">
                                          <p:val>
                                            <p:strVal val="ppt_h"/>
                                          </p:val>
                                        </p:tav>
                                        <p:tav tm="100000">
                                          <p:val>
                                            <p:fltVal val="0"/>
                                          </p:val>
                                        </p:tav>
                                      </p:tavLst>
                                    </p:anim>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subTnLst>
                                    <p:audio>
                                      <p:cMediaNode>
                                        <p:cTn display="0" masterRel="sameClick">
                                          <p:stCondLst>
                                            <p:cond evt="begin" delay="0">
                                              <p:tn val="13"/>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7"/>
                  </p:tgtEl>
                </p:cond>
              </p:nextCondLst>
            </p:seq>
            <p:seq concurrent="1" nextAc="seek">
              <p:cTn id="18" restart="whenNotActive" fill="hold" evtFilter="cancelBubble" nodeType="interactiveSeq">
                <p:stCondLst>
                  <p:cond evt="onClick" delay="0">
                    <p:tgtEl>
                      <p:spTgt spid="10"/>
                    </p:tgtEl>
                  </p:cond>
                </p:stCondLst>
                <p:endSync evt="end" delay="0">
                  <p:rtn val="all"/>
                </p:endSync>
                <p:childTnLst>
                  <p:par>
                    <p:cTn id="19" fill="hold">
                      <p:stCondLst>
                        <p:cond delay="0"/>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10"/>
                                        </p:tgtEl>
                                      </p:cBhvr>
                                    </p:animEffect>
                                    <p:animScale>
                                      <p:cBhvr>
                                        <p:cTn id="23" dur="250" autoRev="1" fill="hold"/>
                                        <p:tgtEl>
                                          <p:spTgt spid="10"/>
                                        </p:tgtEl>
                                      </p:cBhvr>
                                      <p:by x="105000" y="105000"/>
                                    </p:animScale>
                                  </p:childTnLst>
                                  <p:subTnLst>
                                    <p:audio>
                                      <p:cMediaNode>
                                        <p:cTn display="0" masterRel="sameClick">
                                          <p:stCondLst>
                                            <p:cond evt="begin" delay="0">
                                              <p:tn val="21"/>
                                            </p:cond>
                                          </p:stCondLst>
                                          <p:endCondLst>
                                            <p:cond evt="onStopAudio" delay="0">
                                              <p:tgtEl>
                                                <p:sldTgt/>
                                              </p:tgtEl>
                                            </p:cond>
                                          </p:endCondLst>
                                        </p:cTn>
                                        <p:tgtEl>
                                          <p:sndTgt r:embed="rId4" name="Tieng vo tay.wav"/>
                                        </p:tgtEl>
                                      </p:cMediaNode>
                                    </p:audio>
                                  </p:subTnLst>
                                </p:cTn>
                              </p:par>
                            </p:childTnLst>
                          </p:cTn>
                        </p:par>
                      </p:childTnLst>
                    </p:cTn>
                  </p:par>
                </p:childTnLst>
              </p:cTn>
              <p:nextCondLst>
                <p:cond evt="onClick" delay="0">
                  <p:tgtEl>
                    <p:spTgt spid="10"/>
                  </p:tgtEl>
                </p:cond>
              </p:nextCondLst>
            </p:seq>
            <p:seq concurrent="1" nextAc="seek">
              <p:cTn id="24" restart="whenNotActive" fill="hold" evtFilter="cancelBubble" nodeType="interactiveSeq">
                <p:stCondLst>
                  <p:cond evt="onClick" delay="0">
                    <p:tgtEl>
                      <p:spTgt spid="9"/>
                    </p:tgtEl>
                  </p:cond>
                </p:stCondLst>
                <p:endSync evt="end" delay="0">
                  <p:rtn val="all"/>
                </p:endSync>
                <p:childTnLst>
                  <p:par>
                    <p:cTn id="25" fill="hold">
                      <p:stCondLst>
                        <p:cond delay="0"/>
                      </p:stCondLst>
                      <p:childTnLst>
                        <p:par>
                          <p:cTn id="26" fill="hold">
                            <p:stCondLst>
                              <p:cond delay="0"/>
                            </p:stCondLst>
                            <p:childTnLst>
                              <p:par>
                                <p:cTn id="27" presetID="53" presetClass="exit" presetSubtype="32" fill="hold" grpId="0" nodeType="clickEffect">
                                  <p:stCondLst>
                                    <p:cond delay="0"/>
                                  </p:stCondLst>
                                  <p:childTnLst>
                                    <p:anim calcmode="lin" valueType="num">
                                      <p:cBhvr>
                                        <p:cTn id="28" dur="500"/>
                                        <p:tgtEl>
                                          <p:spTgt spid="9"/>
                                        </p:tgtEl>
                                        <p:attrNameLst>
                                          <p:attrName>ppt_w</p:attrName>
                                        </p:attrNameLst>
                                      </p:cBhvr>
                                      <p:tavLst>
                                        <p:tav tm="0">
                                          <p:val>
                                            <p:strVal val="ppt_w"/>
                                          </p:val>
                                        </p:tav>
                                        <p:tav tm="100000">
                                          <p:val>
                                            <p:fltVal val="0"/>
                                          </p:val>
                                        </p:tav>
                                      </p:tavLst>
                                    </p:anim>
                                    <p:anim calcmode="lin" valueType="num">
                                      <p:cBhvr>
                                        <p:cTn id="29" dur="500"/>
                                        <p:tgtEl>
                                          <p:spTgt spid="9"/>
                                        </p:tgtEl>
                                        <p:attrNameLst>
                                          <p:attrName>ppt_h</p:attrName>
                                        </p:attrNameLst>
                                      </p:cBhvr>
                                      <p:tavLst>
                                        <p:tav tm="0">
                                          <p:val>
                                            <p:strVal val="ppt_h"/>
                                          </p:val>
                                        </p:tav>
                                        <p:tav tm="100000">
                                          <p:val>
                                            <p:fltVal val="0"/>
                                          </p:val>
                                        </p:tav>
                                      </p:tavLst>
                                    </p:anim>
                                    <p:animEffect transition="out" filter="fade">
                                      <p:cBhvr>
                                        <p:cTn id="30" dur="500"/>
                                        <p:tgtEl>
                                          <p:spTgt spid="9"/>
                                        </p:tgtEl>
                                      </p:cBhvr>
                                    </p:animEffect>
                                    <p:set>
                                      <p:cBhvr>
                                        <p:cTn id="31" dur="1" fill="hold">
                                          <p:stCondLst>
                                            <p:cond delay="499"/>
                                          </p:stCondLst>
                                        </p:cTn>
                                        <p:tgtEl>
                                          <p:spTgt spid="9"/>
                                        </p:tgtEl>
                                        <p:attrNameLst>
                                          <p:attrName>style.visibility</p:attrName>
                                        </p:attrNameLst>
                                      </p:cBhvr>
                                      <p:to>
                                        <p:strVal val="hidden"/>
                                      </p:to>
                                    </p:set>
                                  </p:childTnLst>
                                  <p:subTnLst>
                                    <p:audio>
                                      <p:cMediaNode>
                                        <p:cTn display="0" masterRel="sameClick">
                                          <p:stCondLst>
                                            <p:cond evt="begin" delay="0">
                                              <p:tn val="27"/>
                                            </p:cond>
                                          </p:stCondLst>
                                          <p:endCondLst>
                                            <p:cond evt="onStopAudio" delay="0">
                                              <p:tgtEl>
                                                <p:sldTgt/>
                                              </p:tgtEl>
                                            </p:cond>
                                          </p:endCondLst>
                                        </p:cTn>
                                        <p:tgtEl>
                                          <p:sndTgt r:embed="rId3" name="Nhac hieu thua cuoc.wav"/>
                                        </p:tgtEl>
                                      </p:cMediaNode>
                                    </p:audio>
                                  </p:subTnLst>
                                </p:cTn>
                              </p:par>
                            </p:childTnLst>
                          </p:cTn>
                        </p:par>
                      </p:childTnLst>
                    </p:cTn>
                  </p:par>
                </p:childTnLst>
              </p:cTn>
              <p:nextCondLst>
                <p:cond evt="onClick" delay="0">
                  <p:tgtEl>
                    <p:spTgt spid="9"/>
                  </p:tgtEl>
                </p:cond>
              </p:nextCondLst>
            </p:seq>
          </p:childTnLst>
        </p:cTn>
      </p:par>
    </p:tnLst>
    <p:bldLst>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2129742" y="205325"/>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52A4962-2A37-42BE-A54C-87B21A39BC3D}"/>
              </a:ext>
            </a:extLst>
          </p:cNvPr>
          <p:cNvSpPr txBox="1"/>
          <p:nvPr/>
        </p:nvSpPr>
        <p:spPr>
          <a:xfrm>
            <a:off x="4130059" y="302227"/>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CÂU HỎI 4</a:t>
            </a: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872197" y="1073576"/>
            <a:ext cx="10725736" cy="868004"/>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Hoàn thành chú thích trong hình bên về quá trình trao đổi chất ở thực vật?</a:t>
            </a:r>
          </a:p>
        </p:txBody>
      </p:sp>
      <p:sp>
        <p:nvSpPr>
          <p:cNvPr id="7" name="Rectangle: Rounded Corners 6">
            <a:extLst>
              <a:ext uri="{FF2B5EF4-FFF2-40B4-BE49-F238E27FC236}">
                <a16:creationId xmlns:a16="http://schemas.microsoft.com/office/drawing/2014/main" id="{5AD51CBC-8032-413B-B84B-A294A6B0D406}"/>
              </a:ext>
            </a:extLst>
          </p:cNvPr>
          <p:cNvSpPr/>
          <p:nvPr/>
        </p:nvSpPr>
        <p:spPr>
          <a:xfrm>
            <a:off x="6261903" y="3264658"/>
            <a:ext cx="4819755"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itchFamily="18" charset="0"/>
                <a:cs typeface="Times New Roman" pitchFamily="18" charset="0"/>
              </a:rPr>
              <a:t>2</a:t>
            </a:r>
            <a:r>
              <a:rPr lang="vi-VN" sz="3200">
                <a:solidFill>
                  <a:schemeClr val="tx1"/>
                </a:solidFill>
                <a:latin typeface="Times New Roman" pitchFamily="18" charset="0"/>
                <a:cs typeface="Times New Roman" pitchFamily="18" charset="0"/>
              </a:rPr>
              <a:t>.</a:t>
            </a:r>
            <a:r>
              <a:rPr lang="vi-VN" sz="280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8" name="Rectangle: Rounded Corners 7">
            <a:extLst>
              <a:ext uri="{FF2B5EF4-FFF2-40B4-BE49-F238E27FC236}">
                <a16:creationId xmlns:a16="http://schemas.microsoft.com/office/drawing/2014/main" id="{9A99713D-0EBB-4966-8D2A-BF25BFE8E2F8}"/>
              </a:ext>
            </a:extLst>
          </p:cNvPr>
          <p:cNvSpPr/>
          <p:nvPr/>
        </p:nvSpPr>
        <p:spPr>
          <a:xfrm>
            <a:off x="6235065" y="2070820"/>
            <a:ext cx="4859846"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itchFamily="18" charset="0"/>
                <a:cs typeface="Times New Roman" pitchFamily="18" charset="0"/>
              </a:rPr>
              <a:t>1</a:t>
            </a:r>
            <a:r>
              <a:rPr lang="vi-VN" sz="3200">
                <a:solidFill>
                  <a:schemeClr val="tx1"/>
                </a:solidFill>
                <a:latin typeface="Times New Roman" pitchFamily="18" charset="0"/>
                <a:cs typeface="Times New Roman" pitchFamily="18" charset="0"/>
              </a:rPr>
              <a:t>. </a:t>
            </a:r>
            <a:endParaRPr lang="en-US" sz="3200" dirty="0">
              <a:solidFill>
                <a:schemeClr val="tx1"/>
              </a:solidFill>
              <a:latin typeface="Times New Roman" pitchFamily="18" charset="0"/>
              <a:cs typeface="Times New Roman" pitchFamily="18" charset="0"/>
            </a:endParaRPr>
          </a:p>
        </p:txBody>
      </p:sp>
      <p:sp>
        <p:nvSpPr>
          <p:cNvPr id="9" name="Rectangle: Rounded Corners 8">
            <a:extLst>
              <a:ext uri="{FF2B5EF4-FFF2-40B4-BE49-F238E27FC236}">
                <a16:creationId xmlns:a16="http://schemas.microsoft.com/office/drawing/2014/main" id="{32FDCBC5-7093-46FE-905A-756FE5AABBF6}"/>
              </a:ext>
            </a:extLst>
          </p:cNvPr>
          <p:cNvSpPr/>
          <p:nvPr/>
        </p:nvSpPr>
        <p:spPr>
          <a:xfrm>
            <a:off x="6261904" y="5551347"/>
            <a:ext cx="4850368"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itchFamily="18" charset="0"/>
                <a:cs typeface="Times New Roman" pitchFamily="18" charset="0"/>
              </a:rPr>
              <a:t>4</a:t>
            </a:r>
            <a:r>
              <a:rPr lang="en-US" sz="2800">
                <a:solidFill>
                  <a:schemeClr val="tx1"/>
                </a:solidFill>
                <a:latin typeface="Arial" panose="020B0604020202020204" pitchFamily="34" charset="0"/>
                <a:cs typeface="Arial" panose="020B0604020202020204" pitchFamily="34" charset="0"/>
              </a:rPr>
              <a:t>. </a:t>
            </a:r>
            <a:endParaRPr lang="en-US" sz="2800" dirty="0">
              <a:solidFill>
                <a:schemeClr val="tx1"/>
              </a:solidFill>
              <a:latin typeface="Arial" panose="020B0604020202020204" pitchFamily="34" charset="0"/>
              <a:cs typeface="Arial" panose="020B0604020202020204" pitchFamily="34" charset="0"/>
            </a:endParaRPr>
          </a:p>
        </p:txBody>
      </p:sp>
      <p:sp>
        <p:nvSpPr>
          <p:cNvPr id="10" name="Rectangle: Rounded Corners 9">
            <a:extLst>
              <a:ext uri="{FF2B5EF4-FFF2-40B4-BE49-F238E27FC236}">
                <a16:creationId xmlns:a16="http://schemas.microsoft.com/office/drawing/2014/main" id="{6A41975A-95CE-4C7C-9B1F-750912695B0C}"/>
              </a:ext>
            </a:extLst>
          </p:cNvPr>
          <p:cNvSpPr/>
          <p:nvPr/>
        </p:nvSpPr>
        <p:spPr>
          <a:xfrm>
            <a:off x="6261903" y="4424423"/>
            <a:ext cx="4781653" cy="972274"/>
          </a:xfrm>
          <a:prstGeom prst="roundRect">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a:solidFill>
                  <a:schemeClr val="tx1"/>
                </a:solidFill>
                <a:latin typeface="Times New Roman" pitchFamily="18" charset="0"/>
                <a:cs typeface="Times New Roman" pitchFamily="18" charset="0"/>
              </a:rPr>
              <a:t>3</a:t>
            </a:r>
            <a:r>
              <a:rPr lang="vi-VN" sz="3200">
                <a:solidFill>
                  <a:schemeClr val="tx1"/>
                </a:solidFill>
                <a:latin typeface="Times New Roman" pitchFamily="18" charset="0"/>
                <a:cs typeface="Times New Roman" pitchFamily="18" charset="0"/>
              </a:rPr>
              <a:t>.</a:t>
            </a:r>
            <a:endParaRPr lang="en-US" sz="3200" dirty="0">
              <a:solidFill>
                <a:schemeClr val="tx1"/>
              </a:solidFill>
              <a:latin typeface="Times New Roman" pitchFamily="18" charset="0"/>
              <a:cs typeface="Times New Roman" pitchFamily="18" charset="0"/>
            </a:endParaRPr>
          </a:p>
        </p:txBody>
      </p:sp>
      <p:pic>
        <p:nvPicPr>
          <p:cNvPr id="11" name="Picture 6" descr="POINSET3">
            <a:hlinkClick r:id="" action="ppaction://noaction"/>
            <a:extLst>
              <a:ext uri="{FF2B5EF4-FFF2-40B4-BE49-F238E27FC236}">
                <a16:creationId xmlns:a16="http://schemas.microsoft.com/office/drawing/2014/main" id="{B5F29B45-381A-4013-9BFA-9231C250727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94911" y="5853724"/>
            <a:ext cx="1006044"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p:nvPr/>
        </p:nvPicPr>
        <p:blipFill>
          <a:blip r:embed="rId4">
            <a:extLst>
              <a:ext uri="{28A0092B-C50C-407E-A947-70E740481C1C}">
                <a14:useLocalDpi xmlns:a14="http://schemas.microsoft.com/office/drawing/2010/main" val="0"/>
              </a:ext>
            </a:extLst>
          </a:blip>
          <a:srcRect/>
          <a:stretch>
            <a:fillRect/>
          </a:stretch>
        </p:blipFill>
        <p:spPr bwMode="auto">
          <a:xfrm>
            <a:off x="872196" y="2347763"/>
            <a:ext cx="4417255" cy="3966665"/>
          </a:xfrm>
          <a:prstGeom prst="rect">
            <a:avLst/>
          </a:prstGeom>
          <a:noFill/>
          <a:ln>
            <a:noFill/>
          </a:ln>
        </p:spPr>
      </p:pic>
      <p:sp>
        <p:nvSpPr>
          <p:cNvPr id="5" name="TextBox 4"/>
          <p:cNvSpPr txBox="1"/>
          <p:nvPr/>
        </p:nvSpPr>
        <p:spPr>
          <a:xfrm>
            <a:off x="6718514" y="2264569"/>
            <a:ext cx="4662249" cy="584775"/>
          </a:xfrm>
          <a:prstGeom prst="rect">
            <a:avLst/>
          </a:prstGeom>
          <a:noFill/>
        </p:spPr>
        <p:txBody>
          <a:bodyPr wrap="square" rtlCol="0">
            <a:spAutoFit/>
          </a:bodyPr>
          <a:lstStyle/>
          <a:p>
            <a:r>
              <a:rPr lang="en-US" sz="3200">
                <a:latin typeface="Times New Roman" pitchFamily="18" charset="0"/>
                <a:cs typeface="Times New Roman" pitchFamily="18" charset="0"/>
              </a:rPr>
              <a:t>Carbon dioxide</a:t>
            </a:r>
          </a:p>
        </p:txBody>
      </p:sp>
      <p:sp>
        <p:nvSpPr>
          <p:cNvPr id="13" name="TextBox 12"/>
          <p:cNvSpPr txBox="1"/>
          <p:nvPr/>
        </p:nvSpPr>
        <p:spPr>
          <a:xfrm>
            <a:off x="6718514" y="3458407"/>
            <a:ext cx="4662249" cy="584775"/>
          </a:xfrm>
          <a:prstGeom prst="rect">
            <a:avLst/>
          </a:prstGeom>
          <a:noFill/>
        </p:spPr>
        <p:txBody>
          <a:bodyPr wrap="square" rtlCol="0">
            <a:spAutoFit/>
          </a:bodyPr>
          <a:lstStyle/>
          <a:p>
            <a:r>
              <a:rPr lang="en-US" sz="3200">
                <a:latin typeface="Times New Roman" pitchFamily="18" charset="0"/>
                <a:cs typeface="Times New Roman" pitchFamily="18" charset="0"/>
              </a:rPr>
              <a:t>Oxygen, nước</a:t>
            </a:r>
          </a:p>
        </p:txBody>
      </p:sp>
      <p:sp>
        <p:nvSpPr>
          <p:cNvPr id="14" name="TextBox 13"/>
          <p:cNvSpPr txBox="1"/>
          <p:nvPr/>
        </p:nvSpPr>
        <p:spPr>
          <a:xfrm>
            <a:off x="6765703" y="4618172"/>
            <a:ext cx="4662249" cy="584775"/>
          </a:xfrm>
          <a:prstGeom prst="rect">
            <a:avLst/>
          </a:prstGeom>
          <a:noFill/>
        </p:spPr>
        <p:txBody>
          <a:bodyPr wrap="square" rtlCol="0">
            <a:spAutoFit/>
          </a:bodyPr>
          <a:lstStyle/>
          <a:p>
            <a:r>
              <a:rPr lang="en-US" sz="3200">
                <a:latin typeface="Times New Roman" pitchFamily="18" charset="0"/>
                <a:cs typeface="Times New Roman" pitchFamily="18" charset="0"/>
              </a:rPr>
              <a:t>Chuyển hóa</a:t>
            </a:r>
          </a:p>
        </p:txBody>
      </p:sp>
      <p:sp>
        <p:nvSpPr>
          <p:cNvPr id="15" name="TextBox 14"/>
          <p:cNvSpPr txBox="1"/>
          <p:nvPr/>
        </p:nvSpPr>
        <p:spPr>
          <a:xfrm>
            <a:off x="6765703" y="5745096"/>
            <a:ext cx="4662249" cy="584775"/>
          </a:xfrm>
          <a:prstGeom prst="rect">
            <a:avLst/>
          </a:prstGeom>
          <a:noFill/>
        </p:spPr>
        <p:txBody>
          <a:bodyPr wrap="square" rtlCol="0">
            <a:spAutoFit/>
          </a:bodyPr>
          <a:lstStyle/>
          <a:p>
            <a:r>
              <a:rPr lang="en-US" sz="3200">
                <a:latin typeface="Times New Roman" pitchFamily="18" charset="0"/>
                <a:cs typeface="Times New Roman" pitchFamily="18" charset="0"/>
              </a:rPr>
              <a:t>Nước và muối khoáng</a:t>
            </a:r>
          </a:p>
        </p:txBody>
      </p:sp>
    </p:spTree>
    <p:extLst>
      <p:ext uri="{BB962C8B-B14F-4D97-AF65-F5344CB8AC3E}">
        <p14:creationId xmlns:p14="http://schemas.microsoft.com/office/powerpoint/2010/main" val="2653475339"/>
      </p:ext>
    </p:extLst>
  </p:cSld>
  <p:clrMapOvr>
    <a:masterClrMapping/>
  </p:clrMapOvr>
  <mc:AlternateContent xmlns:mc="http://schemas.openxmlformats.org/markup-compatibility/2006" xmlns:p14="http://schemas.microsoft.com/office/powerpoint/2010/main">
    <mc:Choice Requires="p14">
      <p:transition spd="slow" p14:dur="1500">
        <p14:window dir="vert"/>
        <p:sndAc>
          <p:stSnd>
            <p:snd r:embed="rId2" name="chimes.wav"/>
          </p:stSnd>
        </p:sndAc>
      </p:transition>
    </mc:Choice>
    <mc:Fallback xmlns="">
      <p:transition spd="slow">
        <p:fad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3"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389988"/>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D/ HOẠT ĐỘNG VẬN DỤNG</a:t>
            </a:r>
          </a:p>
        </p:txBody>
      </p:sp>
      <p:sp>
        <p:nvSpPr>
          <p:cNvPr id="2" name="Rectangle 1"/>
          <p:cNvSpPr/>
          <p:nvPr/>
        </p:nvSpPr>
        <p:spPr>
          <a:xfrm>
            <a:off x="695622" y="1768397"/>
            <a:ext cx="11157135" cy="1569660"/>
          </a:xfrm>
          <a:prstGeom prst="rect">
            <a:avLst/>
          </a:prstGeom>
        </p:spPr>
        <p:txBody>
          <a:bodyPr wrap="square">
            <a:spAutoFit/>
          </a:bodyPr>
          <a:lstStyle/>
          <a:p>
            <a:pPr algn="just">
              <a:spcBef>
                <a:spcPts val="600"/>
              </a:spcBef>
              <a:spcAft>
                <a:spcPts val="600"/>
              </a:spcAft>
            </a:pPr>
            <a:r>
              <a:rPr lang="en-US" sz="3200">
                <a:latin typeface="Times New Roman" pitchFamily="18" charset="0"/>
                <a:cs typeface="Times New Roman" pitchFamily="18" charset="0"/>
              </a:rPr>
              <a:t>1/ Hiểu biết của học sinh áp dụng vào cuộc sống rèn luyện cơ thể: </a:t>
            </a:r>
            <a:r>
              <a:rPr lang="en-US" sz="3200" i="1">
                <a:latin typeface="Times New Roman" pitchFamily="18" charset="0"/>
                <a:cs typeface="Times New Roman" pitchFamily="18" charset="0"/>
              </a:rPr>
              <a:t>Tại sao một chế độ ăn kiêng nghiêm ngặt sẽ làm giảm quá trình trao đổi chất của cơ thể?</a:t>
            </a:r>
            <a:endParaRPr lang="en-US" sz="3200">
              <a:latin typeface="Times New Roman" pitchFamily="18" charset="0"/>
              <a:cs typeface="Times New Roman" pitchFamily="18" charset="0"/>
            </a:endParaRPr>
          </a:p>
        </p:txBody>
      </p:sp>
      <p:sp>
        <p:nvSpPr>
          <p:cNvPr id="4" name="Rectangle 3"/>
          <p:cNvSpPr/>
          <p:nvPr/>
        </p:nvSpPr>
        <p:spPr>
          <a:xfrm>
            <a:off x="773723" y="3774821"/>
            <a:ext cx="11000934" cy="1569660"/>
          </a:xfrm>
          <a:prstGeom prst="rect">
            <a:avLst/>
          </a:prstGeom>
        </p:spPr>
        <p:txBody>
          <a:bodyPr wrap="square">
            <a:spAutoFit/>
          </a:bodyPr>
          <a:lstStyle/>
          <a:p>
            <a:r>
              <a:rPr lang="en-US" sz="3200">
                <a:solidFill>
                  <a:srgbClr val="FF0000"/>
                </a:solidFill>
                <a:latin typeface="Times New Roman" pitchFamily="18" charset="0"/>
                <a:cs typeface="Times New Roman" pitchFamily="18" charset="0"/>
              </a:rPr>
              <a:t>=&gt; Việc ăn kiêng sẽ làm giảm hàm lượng các chất dinh dưỡng cung cấp cho cơ thể -&gt; Thiếu nguyên liệu cho quá trình chuyển hóa các chất -&gt; giảm tốc độ quá trình trao đổi chất.</a:t>
            </a:r>
          </a:p>
        </p:txBody>
      </p:sp>
    </p:spTree>
    <p:extLst>
      <p:ext uri="{BB962C8B-B14F-4D97-AF65-F5344CB8AC3E}">
        <p14:creationId xmlns:p14="http://schemas.microsoft.com/office/powerpoint/2010/main" val="284692544"/>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applause.wav"/>
          </p:stSnd>
        </p:sndAc>
      </p:transition>
    </mc:Choice>
    <mc:Fallback xmlns="">
      <p:transition spd="slow">
        <p:circle/>
        <p:sndAc>
          <p:stSnd>
            <p:snd r:embed="rId3"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p:cNvSpPr/>
          <p:nvPr/>
        </p:nvSpPr>
        <p:spPr>
          <a:xfrm>
            <a:off x="2562553" y="404055"/>
            <a:ext cx="8301940" cy="598657"/>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D/ HOẠT ĐỘNG VẬN DỤNG</a:t>
            </a:r>
          </a:p>
        </p:txBody>
      </p:sp>
      <p:sp>
        <p:nvSpPr>
          <p:cNvPr id="3" name="Rectangle 2"/>
          <p:cNvSpPr/>
          <p:nvPr/>
        </p:nvSpPr>
        <p:spPr>
          <a:xfrm>
            <a:off x="504981" y="1311858"/>
            <a:ext cx="11157135" cy="2062103"/>
          </a:xfrm>
          <a:prstGeom prst="rect">
            <a:avLst/>
          </a:prstGeom>
        </p:spPr>
        <p:txBody>
          <a:bodyPr wrap="square">
            <a:spAutoFit/>
          </a:bodyPr>
          <a:lstStyle/>
          <a:p>
            <a:pPr lvl="0" algn="just">
              <a:spcBef>
                <a:spcPts val="600"/>
              </a:spcBef>
              <a:spcAft>
                <a:spcPts val="600"/>
              </a:spcAft>
            </a:pPr>
            <a:r>
              <a:rPr lang="en-US" sz="3200">
                <a:solidFill>
                  <a:prstClr val="black"/>
                </a:solidFill>
                <a:latin typeface="Times New Roman" pitchFamily="18" charset="0"/>
                <a:cs typeface="Times New Roman" pitchFamily="18" charset="0"/>
              </a:rPr>
              <a:t>2/ Em hãy dự đoán quá trình chuyển hóa năng lượng nào diễn ra khi một con báo đang chạy, biết trong tế bào tồn tại nhiều dạng năng lượng khác nhau như cơ năng, nhiệt năng, hóa năng. Giải thích?</a:t>
            </a:r>
          </a:p>
        </p:txBody>
      </p:sp>
      <p:sp>
        <p:nvSpPr>
          <p:cNvPr id="5" name="Rectangle 4"/>
          <p:cNvSpPr/>
          <p:nvPr/>
        </p:nvSpPr>
        <p:spPr>
          <a:xfrm>
            <a:off x="646385" y="3373961"/>
            <a:ext cx="11255610" cy="2215991"/>
          </a:xfrm>
          <a:prstGeom prst="rect">
            <a:avLst/>
          </a:prstGeom>
        </p:spPr>
        <p:txBody>
          <a:bodyPr wrap="square">
            <a:spAutoFit/>
          </a:bodyPr>
          <a:lstStyle/>
          <a:p>
            <a:pPr algn="just">
              <a:spcBef>
                <a:spcPts val="600"/>
              </a:spcBef>
              <a:spcAft>
                <a:spcPts val="600"/>
              </a:spcAft>
            </a:pPr>
            <a:r>
              <a:rPr lang="en-US" sz="3200" dirty="0">
                <a:solidFill>
                  <a:srgbClr val="FF0000"/>
                </a:solidFill>
                <a:latin typeface="Times New Roman" pitchFamily="18" charset="0"/>
                <a:cs typeface="Times New Roman" pitchFamily="18" charset="0"/>
              </a:rPr>
              <a:t>=&gt; </a:t>
            </a:r>
            <a:r>
              <a:rPr lang="en-US" sz="3200" dirty="0" err="1">
                <a:solidFill>
                  <a:srgbClr val="FF0000"/>
                </a:solidFill>
                <a:latin typeface="Times New Roman" pitchFamily="18" charset="0"/>
                <a:cs typeface="Times New Roman" pitchFamily="18" charset="0"/>
              </a:rPr>
              <a:t>Hóa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năng</a:t>
            </a:r>
            <a:r>
              <a:rPr lang="en-US" sz="3200" dirty="0">
                <a:solidFill>
                  <a:srgbClr val="FF0000"/>
                </a:solidFill>
                <a:latin typeface="Times New Roman" pitchFamily="18" charset="0"/>
                <a:cs typeface="Times New Roman" pitchFamily="18" charset="0"/>
              </a:rPr>
              <a:t> -&gt;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năng</a:t>
            </a:r>
            <a:r>
              <a:rPr lang="en-US" sz="3200" dirty="0">
                <a:solidFill>
                  <a:srgbClr val="FF0000"/>
                </a:solidFill>
                <a:latin typeface="Times New Roman" pitchFamily="18" charset="0"/>
                <a:cs typeface="Times New Roman" pitchFamily="18" charset="0"/>
              </a:rPr>
              <a:t>: do </a:t>
            </a:r>
            <a:r>
              <a:rPr lang="en-US" sz="3200" dirty="0" err="1">
                <a:solidFill>
                  <a:srgbClr val="FF0000"/>
                </a:solidFill>
                <a:latin typeface="Times New Roman" pitchFamily="18" charset="0"/>
                <a:cs typeface="Times New Roman" pitchFamily="18" charset="0"/>
              </a:rPr>
              <a:t>quá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trình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phân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giải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hữu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để</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cung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cấp</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năng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lượng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sự</a:t>
            </a:r>
            <a:r>
              <a:rPr lang="en-US" sz="3200" dirty="0">
                <a:solidFill>
                  <a:srgbClr val="FF0000"/>
                </a:solidFill>
                <a:latin typeface="Times New Roman" pitchFamily="18" charset="0"/>
                <a:cs typeface="Times New Roman" pitchFamily="18" charset="0"/>
              </a:rPr>
              <a:t> co </a:t>
            </a:r>
            <a:r>
              <a:rPr lang="en-US" sz="3200" dirty="0" err="1">
                <a:solidFill>
                  <a:srgbClr val="FF0000"/>
                </a:solidFill>
                <a:latin typeface="Times New Roman" pitchFamily="18" charset="0"/>
                <a:cs typeface="Times New Roman" pitchFamily="18" charset="0"/>
              </a:rPr>
              <a:t>dãn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của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các</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thể</a:t>
            </a:r>
            <a:r>
              <a:rPr lang="en-US" sz="3200" dirty="0">
                <a:solidFill>
                  <a:srgbClr val="FF0000"/>
                </a:solidFill>
                <a:latin typeface="Times New Roman" pitchFamily="18" charset="0"/>
                <a:cs typeface="Times New Roman" pitchFamily="18" charset="0"/>
              </a:rPr>
              <a:t>.</a:t>
            </a:r>
          </a:p>
          <a:p>
            <a:pPr algn="just">
              <a:spcBef>
                <a:spcPts val="600"/>
              </a:spcBef>
              <a:spcAft>
                <a:spcPts val="600"/>
              </a:spcAft>
            </a:pPr>
            <a:r>
              <a:rPr lang="en-US" sz="3200" dirty="0">
                <a:solidFill>
                  <a:srgbClr val="FF0000"/>
                </a:solidFill>
                <a:latin typeface="Times New Roman" pitchFamily="18" charset="0"/>
                <a:cs typeface="Times New Roman" pitchFamily="18" charset="0"/>
              </a:rPr>
              <a:t>=&gt; </a:t>
            </a:r>
            <a:r>
              <a:rPr lang="en-US" sz="3200" dirty="0" err="1">
                <a:solidFill>
                  <a:srgbClr val="FF0000"/>
                </a:solidFill>
                <a:latin typeface="Times New Roman" pitchFamily="18" charset="0"/>
                <a:cs typeface="Times New Roman" pitchFamily="18" charset="0"/>
              </a:rPr>
              <a:t>Hóa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năng</a:t>
            </a:r>
            <a:r>
              <a:rPr lang="en-US" sz="3200" dirty="0">
                <a:solidFill>
                  <a:srgbClr val="FF0000"/>
                </a:solidFill>
                <a:latin typeface="Times New Roman" pitchFamily="18" charset="0"/>
                <a:cs typeface="Times New Roman" pitchFamily="18" charset="0"/>
              </a:rPr>
              <a:t> -&gt; </a:t>
            </a:r>
            <a:r>
              <a:rPr lang="en-US" sz="3200" dirty="0" err="1">
                <a:solidFill>
                  <a:srgbClr val="FF0000"/>
                </a:solidFill>
                <a:latin typeface="Times New Roman" pitchFamily="18" charset="0"/>
                <a:cs typeface="Times New Roman" pitchFamily="18" charset="0"/>
              </a:rPr>
              <a:t>Nhiệt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năng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quá</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trình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trao</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đổi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chất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tăng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làm</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lượng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nhiệt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giải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phóng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ra</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môi</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trường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tăng</a:t>
            </a:r>
            <a:r>
              <a:rPr lang="en-US" sz="3200" dirty="0">
                <a:solidFill>
                  <a:srgbClr val="FF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628004966"/>
      </p:ext>
    </p:extLst>
  </p:cSld>
  <p:clrMapOvr>
    <a:masterClrMapping/>
  </p:clrMapOvr>
  <p:transition spd="slow">
    <p:pull/>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4D0885D-48C9-447D-A9C4-E3536999AF98}"/>
              </a:ext>
            </a:extLst>
          </p:cNvPr>
          <p:cNvSpPr txBox="1">
            <a:spLocks/>
          </p:cNvSpPr>
          <p:nvPr/>
        </p:nvSpPr>
        <p:spPr>
          <a:xfrm>
            <a:off x="838200" y="45402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1. Cho ba trường hợp sau:</a:t>
            </a:r>
          </a:p>
          <a:p>
            <a:r>
              <a:rPr lang="en-US"/>
              <a:t>(A) người đang chơi thể thao, (B) người đang ngủ, (C) người đang đi bộ.</a:t>
            </a:r>
          </a:p>
          <a:p>
            <a:r>
              <a:rPr lang="en-US"/>
              <a:t>a) Hãy so sánh tốc độ trao đổi chất ở ba trường hợp trên. Giải thích.</a:t>
            </a:r>
          </a:p>
          <a:p>
            <a:r>
              <a:rPr lang="en-US"/>
              <a:t>b) Xác định quá trình chuyển hóa năng lượng ở trường hợp (A) và (C).</a:t>
            </a:r>
          </a:p>
        </p:txBody>
      </p:sp>
      <p:sp>
        <p:nvSpPr>
          <p:cNvPr id="3" name="Content Placeholder 3">
            <a:extLst>
              <a:ext uri="{FF2B5EF4-FFF2-40B4-BE49-F238E27FC236}">
                <a16:creationId xmlns:a16="http://schemas.microsoft.com/office/drawing/2014/main" id="{15FC66CD-B483-42AD-9D08-48FAA423A8C7}"/>
              </a:ext>
            </a:extLst>
          </p:cNvPr>
          <p:cNvSpPr txBox="1">
            <a:spLocks/>
          </p:cNvSpPr>
          <p:nvPr/>
        </p:nvSpPr>
        <p:spPr>
          <a:xfrm>
            <a:off x="6172200" y="45402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 Tốc độ trao đổi chất lần lượt là:</a:t>
            </a:r>
          </a:p>
          <a:p>
            <a:r>
              <a:rPr lang="en-US"/>
              <a:t>(B) người đang ngủ → (C) người đang đi bộ → (A) người đang chơi thể thao.</a:t>
            </a:r>
          </a:p>
        </p:txBody>
      </p:sp>
      <p:pic>
        <p:nvPicPr>
          <p:cNvPr id="4" name="Picture 1" descr="IMG_256">
            <a:extLst>
              <a:ext uri="{FF2B5EF4-FFF2-40B4-BE49-F238E27FC236}">
                <a16:creationId xmlns:a16="http://schemas.microsoft.com/office/drawing/2014/main" id="{D5F1A2D8-CC83-4DF2-9CB2-E393107E3818}"/>
              </a:ext>
            </a:extLst>
          </p:cNvPr>
          <p:cNvPicPr>
            <a:picLocks noChangeAspect="1"/>
          </p:cNvPicPr>
          <p:nvPr/>
        </p:nvPicPr>
        <p:blipFill>
          <a:blip r:embed="rId2"/>
          <a:stretch>
            <a:fillRect/>
          </a:stretch>
        </p:blipFill>
        <p:spPr>
          <a:xfrm>
            <a:off x="6384925" y="2983865"/>
            <a:ext cx="5546090" cy="2857500"/>
          </a:xfrm>
          <a:prstGeom prst="rect">
            <a:avLst/>
          </a:prstGeom>
          <a:noFill/>
          <a:ln w="9525">
            <a:noFill/>
          </a:ln>
        </p:spPr>
      </p:pic>
    </p:spTree>
    <p:extLst>
      <p:ext uri="{BB962C8B-B14F-4D97-AF65-F5344CB8AC3E}">
        <p14:creationId xmlns:p14="http://schemas.microsoft.com/office/powerpoint/2010/main" val="263259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bbon: Tilted Up 1">
            <a:extLst>
              <a:ext uri="{FF2B5EF4-FFF2-40B4-BE49-F238E27FC236}">
                <a16:creationId xmlns:a16="http://schemas.microsoft.com/office/drawing/2014/main" id="{DA53E782-B91A-4675-BE22-7D79B6F75635}"/>
              </a:ext>
            </a:extLst>
          </p:cNvPr>
          <p:cNvSpPr/>
          <p:nvPr/>
        </p:nvSpPr>
        <p:spPr>
          <a:xfrm>
            <a:off x="1978530" y="106849"/>
            <a:ext cx="8415536"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652A4962-2A37-42BE-A54C-87B21A39BC3D}"/>
              </a:ext>
            </a:extLst>
          </p:cNvPr>
          <p:cNvSpPr txBox="1"/>
          <p:nvPr/>
        </p:nvSpPr>
        <p:spPr>
          <a:xfrm>
            <a:off x="4055473" y="161547"/>
            <a:ext cx="4150978" cy="584775"/>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CÂU HỎI 5</a:t>
            </a:r>
          </a:p>
        </p:txBody>
      </p:sp>
      <p:sp>
        <p:nvSpPr>
          <p:cNvPr id="4" name="Rectangle: Rounded Corners 3">
            <a:extLst>
              <a:ext uri="{FF2B5EF4-FFF2-40B4-BE49-F238E27FC236}">
                <a16:creationId xmlns:a16="http://schemas.microsoft.com/office/drawing/2014/main" id="{7009C060-2509-4A10-BEDD-3B370FED05B4}"/>
              </a:ext>
            </a:extLst>
          </p:cNvPr>
          <p:cNvSpPr/>
          <p:nvPr/>
        </p:nvSpPr>
        <p:spPr>
          <a:xfrm>
            <a:off x="492370" y="1008556"/>
            <a:ext cx="11151400" cy="1523629"/>
          </a:xfrm>
          <a:prstGeom prst="roundRect">
            <a:avLst/>
          </a:prstGeom>
          <a:solidFill>
            <a:srgbClr val="00FFFF"/>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solidFill>
                  <a:schemeClr val="tx1"/>
                </a:solidFill>
                <a:latin typeface="Times New Roman" pitchFamily="18" charset="0"/>
                <a:cs typeface="Times New Roman" pitchFamily="18" charset="0"/>
              </a:rPr>
              <a:t>Hãy nối vai trò của quá trình trao đổi chất và chuyển hóa năng lượng đối với cơ thể sinh vật ở cột A và ví dụ ở cột B sao cho phù hợp và ghi kết quả cột C</a:t>
            </a:r>
          </a:p>
        </p:txBody>
      </p:sp>
      <p:pic>
        <p:nvPicPr>
          <p:cNvPr id="11" name="Picture 6" descr="POINSET3">
            <a:hlinkClick r:id="" action="ppaction://noaction"/>
            <a:extLst>
              <a:ext uri="{FF2B5EF4-FFF2-40B4-BE49-F238E27FC236}">
                <a16:creationId xmlns:a16="http://schemas.microsoft.com/office/drawing/2014/main" id="{B046D58D-8E55-4D7A-AA2A-A21719613BE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7644" y="5853724"/>
            <a:ext cx="1024452" cy="921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539409116"/>
              </p:ext>
            </p:extLst>
          </p:nvPr>
        </p:nvGraphicFramePr>
        <p:xfrm>
          <a:off x="182880" y="2692354"/>
          <a:ext cx="11296991" cy="3929954"/>
        </p:xfrm>
        <a:graphic>
          <a:graphicData uri="http://schemas.openxmlformats.org/drawingml/2006/table">
            <a:tbl>
              <a:tblPr firstRow="1" firstCol="1" bandRow="1">
                <a:tableStyleId>{5C22544A-7EE6-4342-B048-85BDC9FD1C3A}</a:tableStyleId>
              </a:tblPr>
              <a:tblGrid>
                <a:gridCol w="3474720">
                  <a:extLst>
                    <a:ext uri="{9D8B030D-6E8A-4147-A177-3AD203B41FA5}">
                      <a16:colId xmlns:a16="http://schemas.microsoft.com/office/drawing/2014/main" val="20000"/>
                    </a:ext>
                  </a:extLst>
                </a:gridCol>
                <a:gridCol w="6316394">
                  <a:extLst>
                    <a:ext uri="{9D8B030D-6E8A-4147-A177-3AD203B41FA5}">
                      <a16:colId xmlns:a16="http://schemas.microsoft.com/office/drawing/2014/main" val="20001"/>
                    </a:ext>
                  </a:extLst>
                </a:gridCol>
                <a:gridCol w="1505877">
                  <a:extLst>
                    <a:ext uri="{9D8B030D-6E8A-4147-A177-3AD203B41FA5}">
                      <a16:colId xmlns:a16="http://schemas.microsoft.com/office/drawing/2014/main" val="20002"/>
                    </a:ext>
                  </a:extLst>
                </a:gridCol>
              </a:tblGrid>
              <a:tr h="465746">
                <a:tc>
                  <a:txBody>
                    <a:bodyPr/>
                    <a:lstStyle/>
                    <a:p>
                      <a:pPr algn="ctr">
                        <a:lnSpc>
                          <a:spcPct val="115000"/>
                        </a:lnSpc>
                        <a:spcAft>
                          <a:spcPts val="0"/>
                        </a:spcAft>
                        <a:tabLst>
                          <a:tab pos="540385" algn="l"/>
                          <a:tab pos="630555" algn="l"/>
                        </a:tabLst>
                      </a:pPr>
                      <a:r>
                        <a:rPr lang="en-US" sz="3200">
                          <a:effectLst/>
                          <a:latin typeface="Times New Roman" pitchFamily="18" charset="0"/>
                          <a:cs typeface="Times New Roman" pitchFamily="18" charset="0"/>
                        </a:rPr>
                        <a:t>Cột A</a:t>
                      </a:r>
                      <a:endParaRPr lang="en-US" sz="32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 pos="630555" algn="l"/>
                        </a:tabLst>
                      </a:pPr>
                      <a:r>
                        <a:rPr lang="en-US" sz="3200">
                          <a:effectLst/>
                          <a:latin typeface="Times New Roman" pitchFamily="18" charset="0"/>
                          <a:cs typeface="Times New Roman" pitchFamily="18" charset="0"/>
                        </a:rPr>
                        <a:t>Cột B</a:t>
                      </a:r>
                      <a:endParaRPr lang="en-US" sz="320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tabLst>
                          <a:tab pos="540385" algn="l"/>
                          <a:tab pos="630555" algn="l"/>
                        </a:tabLst>
                      </a:pPr>
                      <a:r>
                        <a:rPr lang="en-US" sz="3200">
                          <a:effectLst/>
                          <a:latin typeface="Times New Roman" pitchFamily="18" charset="0"/>
                          <a:cs typeface="Times New Roman" pitchFamily="18" charset="0"/>
                        </a:rPr>
                        <a:t>Cột C</a:t>
                      </a:r>
                      <a:endParaRPr lang="en-US" sz="32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0"/>
                  </a:ext>
                </a:extLst>
              </a:tr>
              <a:tr h="699836">
                <a:tc rowSpan="2">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1/ Cung cấp</a:t>
                      </a:r>
                      <a:r>
                        <a:rPr lang="en-US" sz="3200" baseline="0">
                          <a:effectLst/>
                          <a:latin typeface="Times New Roman" pitchFamily="18" charset="0"/>
                          <a:cs typeface="Times New Roman" pitchFamily="18" charset="0"/>
                        </a:rPr>
                        <a:t> </a:t>
                      </a:r>
                      <a:r>
                        <a:rPr lang="en-US" sz="3200">
                          <a:effectLst/>
                          <a:latin typeface="Times New Roman" pitchFamily="18" charset="0"/>
                          <a:cs typeface="Times New Roman" pitchFamily="18" charset="0"/>
                        </a:rPr>
                        <a:t>nguyên liệu</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A/ Quá trình tổng hợp protêin</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1/ </a:t>
                      </a:r>
                      <a:endParaRPr lang="en-US" sz="32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465746">
                <a:tc vMerge="1">
                  <a:txBody>
                    <a:bodyPr/>
                    <a:lstStyle/>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B/ Quá trình phân giải lipid</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 </a:t>
                      </a:r>
                      <a:endParaRPr lang="en-US" sz="32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972544">
                <a:tc rowSpan="2">
                  <a:txBody>
                    <a:bodyPr/>
                    <a:lstStyle/>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r>
                        <a:rPr lang="en-US" sz="3200">
                          <a:effectLst/>
                          <a:latin typeface="Times New Roman" pitchFamily="18" charset="0"/>
                          <a:cs typeface="Times New Roman" pitchFamily="18" charset="0"/>
                        </a:rPr>
                        <a:t>2/ Cung cấp năng lượng</a:t>
                      </a:r>
                      <a:endParaRPr lang="en-US" sz="3200">
                        <a:effectLst/>
                        <a:latin typeface="Times New Roman" pitchFamily="18" charset="0"/>
                        <a:ea typeface="Calibri"/>
                        <a:cs typeface="Times New Roman" pitchFamily="18" charset="0"/>
                      </a:endParaRPr>
                    </a:p>
                    <a:p>
                      <a:pPr algn="just">
                        <a:lnSpc>
                          <a:spcPct val="115000"/>
                        </a:lnSpc>
                        <a:spcAft>
                          <a:spcPts val="0"/>
                        </a:spcAft>
                        <a:tabLst>
                          <a:tab pos="540385" algn="l"/>
                          <a:tab pos="630555" algn="l"/>
                        </a:tabLst>
                      </a:pPr>
                      <a:endParaRPr lang="en-US" sz="3200">
                        <a:effectLst/>
                        <a:latin typeface="Times New Roman" pitchFamily="18" charset="0"/>
                        <a:ea typeface="Calibri"/>
                        <a:cs typeface="Times New Roman" pitchFamily="18" charset="0"/>
                      </a:endParaRPr>
                    </a:p>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r>
                        <a:rPr lang="en-US" sz="3200">
                          <a:effectLst/>
                          <a:latin typeface="Times New Roman" pitchFamily="18" charset="0"/>
                          <a:cs typeface="Times New Roman" pitchFamily="18" charset="0"/>
                        </a:rPr>
                        <a:t> </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C/ Quang năng được chuyển thành hóa năng trong quang hợp</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2/ </a:t>
                      </a:r>
                      <a:endParaRPr lang="en-US" sz="32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972544">
                <a:tc vMerge="1">
                  <a:txBody>
                    <a:bodyPr/>
                    <a:lstStyle/>
                    <a:p>
                      <a:pPr marL="0" marR="0" indent="0" algn="just" defTabSz="914400" rtl="0" eaLnBrk="1" fontAlgn="auto" latinLnBrk="0" hangingPunct="1">
                        <a:lnSpc>
                          <a:spcPct val="115000"/>
                        </a:lnSpc>
                        <a:spcBef>
                          <a:spcPts val="0"/>
                        </a:spcBef>
                        <a:spcAft>
                          <a:spcPts val="0"/>
                        </a:spcAft>
                        <a:buClrTx/>
                        <a:buSzTx/>
                        <a:buFontTx/>
                        <a:buNone/>
                        <a:tabLst>
                          <a:tab pos="540385" algn="l"/>
                          <a:tab pos="630555" algn="l"/>
                        </a:tabLst>
                        <a:defRPr/>
                      </a:pP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D/ Hóa năng được chuyển thành nhiệt năng trong hô hấp tế bào</a:t>
                      </a:r>
                      <a:endParaRPr lang="en-US" sz="3200">
                        <a:effectLst/>
                        <a:latin typeface="Times New Roman" pitchFamily="18" charset="0"/>
                        <a:ea typeface="Calibri"/>
                        <a:cs typeface="Times New Roman" pitchFamily="18" charset="0"/>
                      </a:endParaRPr>
                    </a:p>
                  </a:txBody>
                  <a:tcPr marL="68580" marR="68580" marT="0" marB="0"/>
                </a:tc>
                <a:tc>
                  <a:txBody>
                    <a:bodyPr/>
                    <a:lstStyle/>
                    <a:p>
                      <a:pPr algn="just">
                        <a:lnSpc>
                          <a:spcPct val="115000"/>
                        </a:lnSpc>
                        <a:spcAft>
                          <a:spcPts val="0"/>
                        </a:spcAft>
                        <a:tabLst>
                          <a:tab pos="540385" algn="l"/>
                          <a:tab pos="630555" algn="l"/>
                        </a:tabLst>
                      </a:pPr>
                      <a:r>
                        <a:rPr lang="en-US" sz="3200">
                          <a:effectLst/>
                          <a:latin typeface="Times New Roman" pitchFamily="18" charset="0"/>
                          <a:cs typeface="Times New Roman" pitchFamily="18" charset="0"/>
                        </a:rPr>
                        <a:t> </a:t>
                      </a:r>
                      <a:endParaRPr lang="en-US" sz="320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bl>
          </a:graphicData>
        </a:graphic>
      </p:graphicFrame>
      <p:sp>
        <p:nvSpPr>
          <p:cNvPr id="12" name="TextBox 11"/>
          <p:cNvSpPr txBox="1"/>
          <p:nvPr/>
        </p:nvSpPr>
        <p:spPr>
          <a:xfrm>
            <a:off x="10383406" y="3257559"/>
            <a:ext cx="1168476" cy="584775"/>
          </a:xfrm>
          <a:prstGeom prst="rect">
            <a:avLst/>
          </a:prstGeom>
          <a:noFill/>
        </p:spPr>
        <p:txBody>
          <a:bodyPr wrap="square" rtlCol="0">
            <a:spAutoFit/>
          </a:bodyPr>
          <a:lstStyle/>
          <a:p>
            <a:r>
              <a:rPr lang="en-US" sz="3200">
                <a:latin typeface="Times New Roman" pitchFamily="18" charset="0"/>
                <a:cs typeface="Times New Roman" pitchFamily="18" charset="0"/>
              </a:rPr>
              <a:t>A, D</a:t>
            </a:r>
          </a:p>
        </p:txBody>
      </p:sp>
      <p:sp>
        <p:nvSpPr>
          <p:cNvPr id="13" name="TextBox 12"/>
          <p:cNvSpPr txBox="1"/>
          <p:nvPr/>
        </p:nvSpPr>
        <p:spPr>
          <a:xfrm>
            <a:off x="10383406" y="4664328"/>
            <a:ext cx="1168476" cy="584775"/>
          </a:xfrm>
          <a:prstGeom prst="rect">
            <a:avLst/>
          </a:prstGeom>
          <a:noFill/>
        </p:spPr>
        <p:txBody>
          <a:bodyPr wrap="square" rtlCol="0">
            <a:spAutoFit/>
          </a:bodyPr>
          <a:lstStyle/>
          <a:p>
            <a:r>
              <a:rPr lang="en-US" sz="3200">
                <a:latin typeface="Times New Roman" pitchFamily="18" charset="0"/>
                <a:cs typeface="Times New Roman" pitchFamily="18" charset="0"/>
              </a:rPr>
              <a:t>B, C</a:t>
            </a:r>
          </a:p>
        </p:txBody>
      </p:sp>
    </p:spTree>
    <p:extLst>
      <p:ext uri="{BB962C8B-B14F-4D97-AF65-F5344CB8AC3E}">
        <p14:creationId xmlns:p14="http://schemas.microsoft.com/office/powerpoint/2010/main" val="3108386236"/>
      </p:ext>
    </p:extLst>
  </p:cSld>
  <p:clrMapOvr>
    <a:masterClrMapping/>
  </p:clrMapOvr>
  <mc:AlternateContent xmlns:mc="http://schemas.openxmlformats.org/markup-compatibility/2006" xmlns:p14="http://schemas.microsoft.com/office/powerpoint/2010/main">
    <mc:Choice Requires="p14">
      <p:transition spd="slow" p14:dur="1500">
        <p14:glitter pattern="hexagon"/>
        <p:sndAc>
          <p:stSnd>
            <p:snd r:embed="rId2" name="applause.wav"/>
          </p:stSnd>
        </p:sndAc>
      </p:transition>
    </mc:Choice>
    <mc:Fallback xmlns="">
      <p:transition spd="slow">
        <p:fade/>
        <p:sndAc>
          <p:stSnd>
            <p:snd r:embed="rId4"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bbon: Tilted Up 3">
            <a:extLst>
              <a:ext uri="{FF2B5EF4-FFF2-40B4-BE49-F238E27FC236}">
                <a16:creationId xmlns:a16="http://schemas.microsoft.com/office/drawing/2014/main" id="{B2EFE4B1-A5DF-4ECF-8043-F10AA30E4E27}"/>
              </a:ext>
            </a:extLst>
          </p:cNvPr>
          <p:cNvSpPr/>
          <p:nvPr/>
        </p:nvSpPr>
        <p:spPr>
          <a:xfrm>
            <a:off x="2166344" y="54979"/>
            <a:ext cx="8264324" cy="809625"/>
          </a:xfrm>
          <a:prstGeom prst="ribbon2">
            <a:avLst/>
          </a:prstGeom>
          <a:solidFill>
            <a:srgbClr val="339933"/>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FD82B5A-5ECE-4C29-8FE7-BB2C8FF9C407}"/>
              </a:ext>
            </a:extLst>
          </p:cNvPr>
          <p:cNvSpPr txBox="1"/>
          <p:nvPr/>
        </p:nvSpPr>
        <p:spPr>
          <a:xfrm>
            <a:off x="4260310" y="57430"/>
            <a:ext cx="4076392" cy="584775"/>
          </a:xfrm>
          <a:prstGeom prst="rect">
            <a:avLst/>
          </a:prstGeom>
          <a:noFill/>
        </p:spPr>
        <p:txBody>
          <a:bodyPr wrap="square" rtlCol="0">
            <a:spAutoFit/>
          </a:bodyPr>
          <a:lstStyle/>
          <a:p>
            <a:pPr algn="ctr"/>
            <a:r>
              <a:rPr lang="en-US" sz="3200" b="1" dirty="0">
                <a:solidFill>
                  <a:schemeClr val="bg1"/>
                </a:solidFill>
                <a:latin typeface="Times New Roman" pitchFamily="18" charset="0"/>
                <a:cs typeface="Times New Roman" pitchFamily="18" charset="0"/>
              </a:rPr>
              <a:t>H</a:t>
            </a:r>
            <a:r>
              <a:rPr lang="vi-VN" sz="3200" b="1" dirty="0">
                <a:solidFill>
                  <a:schemeClr val="bg1"/>
                </a:solidFill>
                <a:latin typeface="Times New Roman" pitchFamily="18" charset="0"/>
                <a:cs typeface="Times New Roman" pitchFamily="18" charset="0"/>
              </a:rPr>
              <a:t>ư</a:t>
            </a:r>
            <a:r>
              <a:rPr lang="en-US" sz="3200" b="1" dirty="0" err="1">
                <a:solidFill>
                  <a:schemeClr val="bg1"/>
                </a:solidFill>
                <a:latin typeface="Times New Roman" pitchFamily="18" charset="0"/>
                <a:cs typeface="Times New Roman" pitchFamily="18" charset="0"/>
              </a:rPr>
              <a:t>ớng</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dẫn</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về</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nhà</a:t>
            </a:r>
            <a:endParaRPr lang="en-US" sz="3200" b="1" dirty="0">
              <a:solidFill>
                <a:schemeClr val="bg1"/>
              </a:solidFill>
              <a:latin typeface="Times New Roman" pitchFamily="18" charset="0"/>
              <a:cs typeface="Times New Roman" pitchFamily="18" charset="0"/>
            </a:endParaRPr>
          </a:p>
        </p:txBody>
      </p:sp>
      <p:sp>
        <p:nvSpPr>
          <p:cNvPr id="6" name="TextBox 5">
            <a:extLst>
              <a:ext uri="{FF2B5EF4-FFF2-40B4-BE49-F238E27FC236}">
                <a16:creationId xmlns:a16="http://schemas.microsoft.com/office/drawing/2014/main" id="{6137F118-06AB-46F5-AB18-27B487FC034E}"/>
              </a:ext>
            </a:extLst>
          </p:cNvPr>
          <p:cNvSpPr txBox="1"/>
          <p:nvPr/>
        </p:nvSpPr>
        <p:spPr>
          <a:xfrm>
            <a:off x="590843" y="1216296"/>
            <a:ext cx="11183814" cy="5016758"/>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câu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hỏi</a:t>
            </a:r>
            <a:r>
              <a:rPr lang="en-US" sz="3200" dirty="0">
                <a:latin typeface="Times New Roman" pitchFamily="18" charset="0"/>
                <a:cs typeface="Times New Roman" pitchFamily="18" charset="0"/>
              </a:rPr>
              <a:t> SGK. </a:t>
            </a:r>
          </a:p>
          <a:p>
            <a:pPr algn="just"/>
            <a:r>
              <a:rPr lang="pt-BR" sz="3200" dirty="0">
                <a:latin typeface="Times New Roman" pitchFamily="18" charset="0"/>
                <a:cs typeface="Times New Roman" pitchFamily="18" charset="0"/>
              </a:rPr>
              <a:t>- Đọc mục “Em có biết”.</a:t>
            </a:r>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Nghiên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cứu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23: </a:t>
            </a:r>
            <a:r>
              <a:rPr lang="en-US" sz="3200" dirty="0" err="1">
                <a:latin typeface="Times New Roman" pitchFamily="18" charset="0"/>
                <a:cs typeface="Times New Roman" pitchFamily="18" charset="0"/>
              </a:rPr>
              <a:t>Quang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endParaRPr lang="en-US" sz="3200" dirty="0">
              <a:latin typeface="Times New Roman" pitchFamily="18" charset="0"/>
              <a:cs typeface="Times New Roman" pitchFamily="18" charset="0"/>
            </a:endParaRPr>
          </a:p>
          <a:p>
            <a:pPr algn="just"/>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Mô tả được một cách tổng quát quá tr</a:t>
            </a:r>
            <a:r>
              <a:rPr lang="en-US" sz="3200" dirty="0">
                <a:latin typeface="Times New Roman" pitchFamily="18" charset="0"/>
                <a:cs typeface="Times New Roman" pitchFamily="18" charset="0"/>
              </a:rPr>
              <a:t>ì</a:t>
            </a:r>
            <a:r>
              <a:rPr lang="vi-VN" sz="3200" dirty="0">
                <a:latin typeface="Times New Roman" pitchFamily="18" charset="0"/>
                <a:cs typeface="Times New Roman" pitchFamily="18" charset="0"/>
              </a:rPr>
              <a:t>nh quang hợp ở tế bào lá cây:</a:t>
            </a:r>
          </a:p>
          <a:p>
            <a:r>
              <a:rPr lang="vi-VN" sz="3200" dirty="0">
                <a:latin typeface="Times New Roman" pitchFamily="18" charset="0"/>
                <a:cs typeface="Times New Roman" pitchFamily="18" charset="0"/>
              </a:rPr>
              <a:t>+ Nêu được vai tr</a:t>
            </a:r>
            <a:r>
              <a:rPr lang="en-US" sz="3200" dirty="0">
                <a:latin typeface="Times New Roman" pitchFamily="18" charset="0"/>
                <a:cs typeface="Times New Roman" pitchFamily="18" charset="0"/>
              </a:rPr>
              <a:t>ò</a:t>
            </a:r>
            <a:r>
              <a:rPr lang="vi-VN" sz="3200" dirty="0">
                <a:latin typeface="Times New Roman" pitchFamily="18" charset="0"/>
                <a:cs typeface="Times New Roman" pitchFamily="18" charset="0"/>
              </a:rPr>
              <a:t> của lá cây với chức năng quang hợp.</a:t>
            </a:r>
          </a:p>
          <a:p>
            <a:r>
              <a:rPr lang="vi-VN" sz="3200" dirty="0">
                <a:latin typeface="Times New Roman" pitchFamily="18" charset="0"/>
                <a:cs typeface="Times New Roman" pitchFamily="18" charset="0"/>
              </a:rPr>
              <a:t>+ Nêu được khái niệm, nguyên liệu, sản phẩm của quang hợp. Viết được</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phương tr</a:t>
            </a:r>
            <a:r>
              <a:rPr lang="en-US" sz="3200" dirty="0">
                <a:latin typeface="Times New Roman" pitchFamily="18" charset="0"/>
                <a:cs typeface="Times New Roman" pitchFamily="18" charset="0"/>
              </a:rPr>
              <a:t>ì</a:t>
            </a:r>
            <a:r>
              <a:rPr lang="vi-VN" sz="3200" dirty="0">
                <a:latin typeface="Times New Roman" pitchFamily="18" charset="0"/>
                <a:cs typeface="Times New Roman" pitchFamily="18" charset="0"/>
              </a:rPr>
              <a:t>nh quang hợp (dạng chữ).</a:t>
            </a:r>
          </a:p>
          <a:p>
            <a:r>
              <a:rPr lang="vi-VN" sz="3200" dirty="0">
                <a:latin typeface="Times New Roman" pitchFamily="18" charset="0"/>
                <a:cs typeface="Times New Roman" pitchFamily="18" charset="0"/>
              </a:rPr>
              <a:t>+ Vẽ được sơ đồ diễn tả quang hợp diễn ra ở lá cây, qua đó nêu được quan hệ</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giữa trao đổi chất và chuyển hoá năng lượng.</a:t>
            </a:r>
          </a:p>
        </p:txBody>
      </p:sp>
    </p:spTree>
    <p:extLst>
      <p:ext uri="{BB962C8B-B14F-4D97-AF65-F5344CB8AC3E}">
        <p14:creationId xmlns:p14="http://schemas.microsoft.com/office/powerpoint/2010/main" val="2674106454"/>
      </p:ext>
    </p:extLst>
  </p:cSld>
  <p:clrMapOvr>
    <a:masterClrMapping/>
  </p:clrMapOvr>
  <mc:AlternateContent xmlns:mc="http://schemas.openxmlformats.org/markup-compatibility/2006" xmlns:p14="http://schemas.microsoft.com/office/powerpoint/2010/main">
    <mc:Choice Requires="p14">
      <p:transition spd="slow" p14:dur="800">
        <p14:flythrough/>
        <p:sndAc>
          <p:stSnd>
            <p:snd r:embed="rId2" name="chimes.wav"/>
          </p:stSnd>
        </p:sndAc>
      </p:transition>
    </mc:Choice>
    <mc:Fallback xmlns="">
      <p:transition spd="slow">
        <p:fade/>
        <p:sndAc>
          <p:stSnd>
            <p:snd r:embed="rId3"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12" name="TextBox 11">
            <a:extLst>
              <a:ext uri="{FF2B5EF4-FFF2-40B4-BE49-F238E27FC236}">
                <a16:creationId xmlns:a16="http://schemas.microsoft.com/office/drawing/2014/main" id="{0B431BE2-811F-4D94-9442-1A44BA584DFE}"/>
              </a:ext>
            </a:extLst>
          </p:cNvPr>
          <p:cNvSpPr txBox="1"/>
          <p:nvPr/>
        </p:nvSpPr>
        <p:spPr>
          <a:xfrm>
            <a:off x="6734172" y="3867775"/>
            <a:ext cx="4410078" cy="2062103"/>
          </a:xfrm>
          <a:prstGeom prst="rect">
            <a:avLst/>
          </a:prstGeom>
          <a:noFill/>
        </p:spPr>
        <p:txBody>
          <a:bodyPr wrap="square" rtlCol="0">
            <a:spAutoFit/>
          </a:bodyPr>
          <a:lstStyle/>
          <a:p>
            <a:pPr algn="just"/>
            <a:r>
              <a:rPr lang="en-US" sz="3200" dirty="0">
                <a:solidFill>
                  <a:schemeClr val="bg1"/>
                </a:solidFill>
              </a:rPr>
              <a:t>2. </a:t>
            </a:r>
            <a:r>
              <a:rPr lang="en-US" sz="3200" dirty="0" err="1">
                <a:solidFill>
                  <a:schemeClr val="bg1"/>
                </a:solidFill>
              </a:rPr>
              <a:t>Vì</a:t>
            </a:r>
            <a:r>
              <a:rPr lang="en-US" sz="3200" dirty="0">
                <a:solidFill>
                  <a:schemeClr val="bg1"/>
                </a:solidFill>
              </a:rPr>
              <a:t> </a:t>
            </a:r>
            <a:r>
              <a:rPr lang="en-US" sz="3200" dirty="0" err="1">
                <a:solidFill>
                  <a:schemeClr val="bg1"/>
                </a:solidFill>
              </a:rPr>
              <a:t>lý</a:t>
            </a:r>
            <a:r>
              <a:rPr lang="en-US" sz="3200" dirty="0">
                <a:solidFill>
                  <a:schemeClr val="bg1"/>
                </a:solidFill>
              </a:rPr>
              <a:t> do </a:t>
            </a:r>
            <a:r>
              <a:rPr lang="en-US" sz="3200" dirty="0" err="1">
                <a:solidFill>
                  <a:schemeClr val="bg1"/>
                </a:solidFill>
              </a:rPr>
              <a:t>xã</a:t>
            </a:r>
            <a:r>
              <a:rPr lang="en-US" sz="3200" dirty="0">
                <a:solidFill>
                  <a:schemeClr val="bg1"/>
                </a:solidFill>
              </a:rPr>
              <a:t> </a:t>
            </a:r>
            <a:r>
              <a:rPr lang="en-US" sz="3200" dirty="0" err="1">
                <a:solidFill>
                  <a:schemeClr val="bg1"/>
                </a:solidFill>
              </a:rPr>
              <a:t>hội</a:t>
            </a:r>
            <a:r>
              <a:rPr lang="en-US" sz="3200" dirty="0">
                <a:solidFill>
                  <a:schemeClr val="bg1"/>
                </a:solidFill>
              </a:rPr>
              <a:t>, </a:t>
            </a:r>
            <a:r>
              <a:rPr lang="en-US" sz="3200" dirty="0" err="1">
                <a:solidFill>
                  <a:schemeClr val="bg1"/>
                </a:solidFill>
              </a:rPr>
              <a:t>không</a:t>
            </a:r>
            <a:r>
              <a:rPr lang="en-US" sz="3200" dirty="0">
                <a:solidFill>
                  <a:schemeClr val="bg1"/>
                </a:solidFill>
              </a:rPr>
              <a:t> </a:t>
            </a:r>
            <a:r>
              <a:rPr lang="en-US" sz="3200" dirty="0" err="1">
                <a:solidFill>
                  <a:schemeClr val="bg1"/>
                </a:solidFill>
              </a:rPr>
              <a:t>thể</a:t>
            </a:r>
            <a:r>
              <a:rPr lang="en-US" sz="3200" dirty="0">
                <a:solidFill>
                  <a:schemeClr val="bg1"/>
                </a:solidFill>
              </a:rPr>
              <a:t> </a:t>
            </a:r>
            <a:r>
              <a:rPr lang="en-US" sz="3200" dirty="0" err="1">
                <a:solidFill>
                  <a:schemeClr val="bg1"/>
                </a:solidFill>
              </a:rPr>
              <a:t>áp</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ph</a:t>
            </a:r>
            <a:r>
              <a:rPr lang="vi-VN" sz="3200" dirty="0">
                <a:solidFill>
                  <a:schemeClr val="bg1"/>
                </a:solidFill>
              </a:rPr>
              <a:t>ư</a:t>
            </a:r>
            <a:r>
              <a:rPr lang="en-US" sz="3200" dirty="0" err="1">
                <a:solidFill>
                  <a:schemeClr val="bg1"/>
                </a:solidFill>
              </a:rPr>
              <a:t>ơng</a:t>
            </a:r>
            <a:r>
              <a:rPr lang="en-US" sz="3200" dirty="0">
                <a:solidFill>
                  <a:schemeClr val="bg1"/>
                </a:solidFill>
              </a:rPr>
              <a:t> </a:t>
            </a:r>
            <a:r>
              <a:rPr lang="en-US" sz="3200" dirty="0" err="1">
                <a:solidFill>
                  <a:schemeClr val="bg1"/>
                </a:solidFill>
              </a:rPr>
              <a:t>pháp</a:t>
            </a:r>
            <a:r>
              <a:rPr lang="en-US" sz="3200" dirty="0">
                <a:solidFill>
                  <a:schemeClr val="bg1"/>
                </a:solidFill>
              </a:rPr>
              <a:t> </a:t>
            </a:r>
            <a:r>
              <a:rPr lang="en-US" sz="3200" dirty="0" err="1">
                <a:solidFill>
                  <a:schemeClr val="bg1"/>
                </a:solidFill>
              </a:rPr>
              <a:t>lai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gây</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biến</a:t>
            </a:r>
            <a:r>
              <a:rPr lang="en-US" sz="3200" dirty="0">
                <a:solidFill>
                  <a:schemeClr val="bg1"/>
                </a:solidFill>
              </a:rPr>
              <a: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350" y="3616104"/>
            <a:ext cx="6322984" cy="2539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1462" y="3411383"/>
            <a:ext cx="4106555" cy="2518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B/ HÌNH THÀNH KIẾN THỨC</a:t>
            </a:r>
          </a:p>
        </p:txBody>
      </p:sp>
      <p:sp>
        <p:nvSpPr>
          <p:cNvPr id="2" name="TextBox 1"/>
          <p:cNvSpPr txBox="1"/>
          <p:nvPr/>
        </p:nvSpPr>
        <p:spPr>
          <a:xfrm>
            <a:off x="409432" y="718997"/>
            <a:ext cx="11368585" cy="1077218"/>
          </a:xfrm>
          <a:prstGeom prst="rect">
            <a:avLst/>
          </a:prstGeom>
          <a:noFill/>
        </p:spPr>
        <p:txBody>
          <a:bodyPr wrap="square" rtlCol="0">
            <a:spAutoFit/>
          </a:bodyPr>
          <a:lstStyle/>
          <a:p>
            <a:r>
              <a:rPr lang="en-US" sz="3200" b="1">
                <a:solidFill>
                  <a:srgbClr val="002060"/>
                </a:solidFill>
                <a:latin typeface="Times New Roman" pitchFamily="18" charset="0"/>
                <a:cs typeface="Times New Roman" pitchFamily="18" charset="0"/>
              </a:rPr>
              <a:t>1/ Khái niệm trao đổi chất và chuyển hóa năng lượng ở cơ thể sinh vật</a:t>
            </a: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a:solidFill>
                  <a:srgbClr val="006600"/>
                </a:solidFill>
                <a:latin typeface="Times New Roman" pitchFamily="18" charset="0"/>
                <a:cs typeface="Times New Roman" pitchFamily="18" charset="0"/>
              </a:rPr>
              <a:t>* Khái niệm trao đổi chất:</a:t>
            </a:r>
          </a:p>
        </p:txBody>
      </p:sp>
      <p:sp>
        <p:nvSpPr>
          <p:cNvPr id="10" name="TextBox 9"/>
          <p:cNvSpPr txBox="1"/>
          <p:nvPr/>
        </p:nvSpPr>
        <p:spPr>
          <a:xfrm>
            <a:off x="955343" y="2320518"/>
            <a:ext cx="10822675" cy="1077218"/>
          </a:xfrm>
          <a:prstGeom prst="rect">
            <a:avLst/>
          </a:prstGeom>
          <a:noFill/>
        </p:spPr>
        <p:txBody>
          <a:bodyPr wrap="square" rtlCol="0">
            <a:spAutoFit/>
          </a:bodyPr>
          <a:lstStyle/>
          <a:p>
            <a:r>
              <a:rPr lang="en-US" sz="3200" b="1">
                <a:latin typeface="Times New Roman" pitchFamily="18" charset="0"/>
                <a:cs typeface="Times New Roman" pitchFamily="18" charset="0"/>
              </a:rPr>
              <a:t>- Y/c hs quan sát hình, thảo luận nhóm 5-6 hs và thực hiện phiếu học tập số 1</a:t>
            </a:r>
          </a:p>
        </p:txBody>
      </p:sp>
      <p:sp>
        <p:nvSpPr>
          <p:cNvPr id="3" name="TextBox 2"/>
          <p:cNvSpPr txBox="1"/>
          <p:nvPr/>
        </p:nvSpPr>
        <p:spPr>
          <a:xfrm>
            <a:off x="3493828" y="6332561"/>
            <a:ext cx="1460310" cy="523220"/>
          </a:xfrm>
          <a:prstGeom prst="rect">
            <a:avLst/>
          </a:prstGeom>
          <a:noFill/>
        </p:spPr>
        <p:txBody>
          <a:bodyPr wrap="square" rtlCol="0">
            <a:spAutoFit/>
          </a:bodyPr>
          <a:lstStyle/>
          <a:p>
            <a:r>
              <a:rPr lang="en-US" sz="2800">
                <a:latin typeface="Times New Roman" pitchFamily="18" charset="0"/>
                <a:cs typeface="Times New Roman" pitchFamily="18" charset="0"/>
              </a:rPr>
              <a:t>Hình 1</a:t>
            </a:r>
          </a:p>
        </p:txBody>
      </p:sp>
      <p:sp>
        <p:nvSpPr>
          <p:cNvPr id="13" name="TextBox 12"/>
          <p:cNvSpPr txBox="1"/>
          <p:nvPr/>
        </p:nvSpPr>
        <p:spPr>
          <a:xfrm>
            <a:off x="8802807" y="6155140"/>
            <a:ext cx="1460310" cy="523220"/>
          </a:xfrm>
          <a:prstGeom prst="rect">
            <a:avLst/>
          </a:prstGeom>
          <a:noFill/>
        </p:spPr>
        <p:txBody>
          <a:bodyPr wrap="square" rtlCol="0">
            <a:spAutoFit/>
          </a:bodyPr>
          <a:lstStyle/>
          <a:p>
            <a:r>
              <a:rPr lang="en-US" sz="2800">
                <a:latin typeface="Times New Roman" pitchFamily="18" charset="0"/>
                <a:cs typeface="Times New Roman" pitchFamily="18" charset="0"/>
              </a:rPr>
              <a:t>Hình 2</a:t>
            </a:r>
          </a:p>
        </p:txBody>
      </p:sp>
    </p:spTree>
    <p:extLst>
      <p:ext uri="{BB962C8B-B14F-4D97-AF65-F5344CB8AC3E}">
        <p14:creationId xmlns:p14="http://schemas.microsoft.com/office/powerpoint/2010/main" val="948235878"/>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12" name="TextBox 11">
            <a:extLst>
              <a:ext uri="{FF2B5EF4-FFF2-40B4-BE49-F238E27FC236}">
                <a16:creationId xmlns:a16="http://schemas.microsoft.com/office/drawing/2014/main" id="{0B431BE2-811F-4D94-9442-1A44BA584DFE}"/>
              </a:ext>
            </a:extLst>
          </p:cNvPr>
          <p:cNvSpPr txBox="1"/>
          <p:nvPr/>
        </p:nvSpPr>
        <p:spPr>
          <a:xfrm>
            <a:off x="6734172" y="3867775"/>
            <a:ext cx="4410078" cy="2062103"/>
          </a:xfrm>
          <a:prstGeom prst="rect">
            <a:avLst/>
          </a:prstGeom>
          <a:noFill/>
        </p:spPr>
        <p:txBody>
          <a:bodyPr wrap="square" rtlCol="0">
            <a:spAutoFit/>
          </a:bodyPr>
          <a:lstStyle/>
          <a:p>
            <a:pPr algn="just"/>
            <a:r>
              <a:rPr lang="en-US" sz="3200" dirty="0">
                <a:solidFill>
                  <a:schemeClr val="bg1"/>
                </a:solidFill>
              </a:rPr>
              <a:t>2. </a:t>
            </a:r>
            <a:r>
              <a:rPr lang="en-US" sz="3200" dirty="0" err="1">
                <a:solidFill>
                  <a:schemeClr val="bg1"/>
                </a:solidFill>
              </a:rPr>
              <a:t>Vì</a:t>
            </a:r>
            <a:r>
              <a:rPr lang="en-US" sz="3200" dirty="0">
                <a:solidFill>
                  <a:schemeClr val="bg1"/>
                </a:solidFill>
              </a:rPr>
              <a:t> </a:t>
            </a:r>
            <a:r>
              <a:rPr lang="en-US" sz="3200" dirty="0" err="1">
                <a:solidFill>
                  <a:schemeClr val="bg1"/>
                </a:solidFill>
              </a:rPr>
              <a:t>lý</a:t>
            </a:r>
            <a:r>
              <a:rPr lang="en-US" sz="3200" dirty="0">
                <a:solidFill>
                  <a:schemeClr val="bg1"/>
                </a:solidFill>
              </a:rPr>
              <a:t> do </a:t>
            </a:r>
            <a:r>
              <a:rPr lang="en-US" sz="3200" dirty="0" err="1">
                <a:solidFill>
                  <a:schemeClr val="bg1"/>
                </a:solidFill>
              </a:rPr>
              <a:t>xã</a:t>
            </a:r>
            <a:r>
              <a:rPr lang="en-US" sz="3200" dirty="0">
                <a:solidFill>
                  <a:schemeClr val="bg1"/>
                </a:solidFill>
              </a:rPr>
              <a:t> </a:t>
            </a:r>
            <a:r>
              <a:rPr lang="en-US" sz="3200" dirty="0" err="1">
                <a:solidFill>
                  <a:schemeClr val="bg1"/>
                </a:solidFill>
              </a:rPr>
              <a:t>hội</a:t>
            </a:r>
            <a:r>
              <a:rPr lang="en-US" sz="3200" dirty="0">
                <a:solidFill>
                  <a:schemeClr val="bg1"/>
                </a:solidFill>
              </a:rPr>
              <a:t>, </a:t>
            </a:r>
            <a:r>
              <a:rPr lang="en-US" sz="3200" dirty="0" err="1">
                <a:solidFill>
                  <a:schemeClr val="bg1"/>
                </a:solidFill>
              </a:rPr>
              <a:t>không</a:t>
            </a:r>
            <a:r>
              <a:rPr lang="en-US" sz="3200" dirty="0">
                <a:solidFill>
                  <a:schemeClr val="bg1"/>
                </a:solidFill>
              </a:rPr>
              <a:t> </a:t>
            </a:r>
            <a:r>
              <a:rPr lang="en-US" sz="3200" dirty="0" err="1">
                <a:solidFill>
                  <a:schemeClr val="bg1"/>
                </a:solidFill>
              </a:rPr>
              <a:t>thể</a:t>
            </a:r>
            <a:r>
              <a:rPr lang="en-US" sz="3200" dirty="0">
                <a:solidFill>
                  <a:schemeClr val="bg1"/>
                </a:solidFill>
              </a:rPr>
              <a:t> </a:t>
            </a:r>
            <a:r>
              <a:rPr lang="en-US" sz="3200" dirty="0" err="1">
                <a:solidFill>
                  <a:schemeClr val="bg1"/>
                </a:solidFill>
              </a:rPr>
              <a:t>áp</a:t>
            </a:r>
            <a:r>
              <a:rPr lang="en-US" sz="3200" dirty="0">
                <a:solidFill>
                  <a:schemeClr val="bg1"/>
                </a:solidFill>
              </a:rPr>
              <a:t> </a:t>
            </a:r>
            <a:r>
              <a:rPr lang="en-US" sz="3200" dirty="0" err="1">
                <a:solidFill>
                  <a:schemeClr val="bg1"/>
                </a:solidFill>
              </a:rPr>
              <a:t>dụng</a:t>
            </a:r>
            <a:r>
              <a:rPr lang="en-US" sz="3200" dirty="0">
                <a:solidFill>
                  <a:schemeClr val="bg1"/>
                </a:solidFill>
              </a:rPr>
              <a:t> </a:t>
            </a:r>
            <a:r>
              <a:rPr lang="en-US" sz="3200" dirty="0" err="1">
                <a:solidFill>
                  <a:schemeClr val="bg1"/>
                </a:solidFill>
              </a:rPr>
              <a:t>các</a:t>
            </a:r>
            <a:r>
              <a:rPr lang="en-US" sz="3200" dirty="0">
                <a:solidFill>
                  <a:schemeClr val="bg1"/>
                </a:solidFill>
              </a:rPr>
              <a:t> </a:t>
            </a:r>
            <a:r>
              <a:rPr lang="en-US" sz="3200" dirty="0" err="1">
                <a:solidFill>
                  <a:schemeClr val="bg1"/>
                </a:solidFill>
              </a:rPr>
              <a:t>ph</a:t>
            </a:r>
            <a:r>
              <a:rPr lang="vi-VN" sz="3200" dirty="0">
                <a:solidFill>
                  <a:schemeClr val="bg1"/>
                </a:solidFill>
              </a:rPr>
              <a:t>ư</a:t>
            </a:r>
            <a:r>
              <a:rPr lang="en-US" sz="3200" dirty="0" err="1">
                <a:solidFill>
                  <a:schemeClr val="bg1"/>
                </a:solidFill>
              </a:rPr>
              <a:t>ơng</a:t>
            </a:r>
            <a:r>
              <a:rPr lang="en-US" sz="3200" dirty="0">
                <a:solidFill>
                  <a:schemeClr val="bg1"/>
                </a:solidFill>
              </a:rPr>
              <a:t> </a:t>
            </a:r>
            <a:r>
              <a:rPr lang="en-US" sz="3200" dirty="0" err="1">
                <a:solidFill>
                  <a:schemeClr val="bg1"/>
                </a:solidFill>
              </a:rPr>
              <a:t>pháp</a:t>
            </a:r>
            <a:r>
              <a:rPr lang="en-US" sz="3200" dirty="0">
                <a:solidFill>
                  <a:schemeClr val="bg1"/>
                </a:solidFill>
              </a:rPr>
              <a:t> </a:t>
            </a:r>
            <a:r>
              <a:rPr lang="en-US" sz="3200" dirty="0" err="1">
                <a:solidFill>
                  <a:schemeClr val="bg1"/>
                </a:solidFill>
              </a:rPr>
              <a:t>lai</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gây</a:t>
            </a:r>
            <a:r>
              <a:rPr lang="en-US" sz="3200" dirty="0">
                <a:solidFill>
                  <a:schemeClr val="bg1"/>
                </a:solidFill>
              </a:rPr>
              <a:t> </a:t>
            </a:r>
            <a:r>
              <a:rPr lang="en-US" sz="3200" dirty="0" err="1">
                <a:solidFill>
                  <a:schemeClr val="bg1"/>
                </a:solidFill>
              </a:rPr>
              <a:t>đột</a:t>
            </a:r>
            <a:r>
              <a:rPr lang="en-US" sz="3200" dirty="0">
                <a:solidFill>
                  <a:schemeClr val="bg1"/>
                </a:solidFill>
              </a:rPr>
              <a:t> </a:t>
            </a:r>
            <a:r>
              <a:rPr lang="en-US" sz="3200" dirty="0" err="1">
                <a:solidFill>
                  <a:schemeClr val="bg1"/>
                </a:solidFill>
              </a:rPr>
              <a:t>biến</a:t>
            </a:r>
            <a:r>
              <a:rPr lang="en-US" sz="3200" dirty="0">
                <a:solidFill>
                  <a:schemeClr val="bg1"/>
                </a:solidFill>
              </a:rPr>
              <a:t>.</a:t>
            </a: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B/ HÌNH THÀNH KIẾN THỨC</a:t>
            </a: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a:solidFill>
                  <a:srgbClr val="FF0000"/>
                </a:solidFill>
                <a:latin typeface="Times New Roman" pitchFamily="18" charset="0"/>
                <a:cs typeface="Times New Roman" pitchFamily="18" charset="0"/>
              </a:rPr>
              <a:t>1/ Khái niệm trao đổi chất và chuyển hóa năng lượng ở cơ thể sinh vật</a:t>
            </a: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a:solidFill>
                  <a:srgbClr val="006600"/>
                </a:solidFill>
                <a:latin typeface="Times New Roman" pitchFamily="18" charset="0"/>
                <a:cs typeface="Times New Roman" pitchFamily="18" charset="0"/>
              </a:rPr>
              <a:t>* Khái niệm trao đổi chất:</a:t>
            </a:r>
          </a:p>
        </p:txBody>
      </p:sp>
      <p:sp>
        <p:nvSpPr>
          <p:cNvPr id="10" name="TextBox 9"/>
          <p:cNvSpPr txBox="1"/>
          <p:nvPr/>
        </p:nvSpPr>
        <p:spPr>
          <a:xfrm>
            <a:off x="955343" y="2320518"/>
            <a:ext cx="10822675" cy="1077218"/>
          </a:xfrm>
          <a:prstGeom prst="rect">
            <a:avLst/>
          </a:prstGeom>
          <a:noFill/>
        </p:spPr>
        <p:txBody>
          <a:bodyPr wrap="square" rtlCol="0">
            <a:spAutoFit/>
          </a:bodyPr>
          <a:lstStyle/>
          <a:p>
            <a:r>
              <a:rPr lang="en-US" sz="3200" b="1">
                <a:latin typeface="Times New Roman" pitchFamily="18" charset="0"/>
                <a:cs typeface="Times New Roman" pitchFamily="18" charset="0"/>
              </a:rPr>
              <a:t>- Y/c hs quan sát hình, thảo luận nhóm 5-6 hs và thực hiện phiếu học tập số 1</a:t>
            </a:r>
          </a:p>
        </p:txBody>
      </p:sp>
      <p:sp>
        <p:nvSpPr>
          <p:cNvPr id="3" name="TextBox 2"/>
          <p:cNvSpPr txBox="1"/>
          <p:nvPr/>
        </p:nvSpPr>
        <p:spPr>
          <a:xfrm>
            <a:off x="2815771" y="6332561"/>
            <a:ext cx="1460310" cy="523220"/>
          </a:xfrm>
          <a:prstGeom prst="rect">
            <a:avLst/>
          </a:prstGeom>
          <a:noFill/>
        </p:spPr>
        <p:txBody>
          <a:bodyPr wrap="square" rtlCol="0">
            <a:spAutoFit/>
          </a:bodyPr>
          <a:lstStyle/>
          <a:p>
            <a:r>
              <a:rPr lang="en-US" sz="2800">
                <a:latin typeface="Times New Roman" pitchFamily="18" charset="0"/>
                <a:cs typeface="Times New Roman" pitchFamily="18" charset="0"/>
              </a:rPr>
              <a:t>Hình 3</a:t>
            </a:r>
          </a:p>
        </p:txBody>
      </p:sp>
      <p:sp>
        <p:nvSpPr>
          <p:cNvPr id="13" name="TextBox 12"/>
          <p:cNvSpPr txBox="1"/>
          <p:nvPr/>
        </p:nvSpPr>
        <p:spPr>
          <a:xfrm>
            <a:off x="5636529" y="3136125"/>
            <a:ext cx="6291617" cy="3539430"/>
          </a:xfrm>
          <a:prstGeom prst="rect">
            <a:avLst/>
          </a:prstGeom>
          <a:noFill/>
        </p:spPr>
        <p:txBody>
          <a:bodyPr wrap="square" rtlCol="0">
            <a:spAutoFit/>
          </a:bodyPr>
          <a:lstStyle/>
          <a:p>
            <a:pPr lvl="0"/>
            <a:r>
              <a:rPr lang="en-US" sz="2800">
                <a:latin typeface="Times New Roman" pitchFamily="18" charset="0"/>
                <a:cs typeface="Times New Roman" pitchFamily="18" charset="0"/>
              </a:rPr>
              <a:t>- Cơ thể người lấy những chất gì từ môi trường và thải những chất gì ra khỏi cơ thể?</a:t>
            </a:r>
          </a:p>
          <a:p>
            <a:pPr lvl="0"/>
            <a:r>
              <a:rPr lang="en-US" sz="2800">
                <a:latin typeface="Times New Roman" pitchFamily="18" charset="0"/>
                <a:cs typeface="Times New Roman" pitchFamily="18" charset="0"/>
              </a:rPr>
              <a:t> - Các chất được lấy từ môi trường được sử dụng để làm gì?</a:t>
            </a:r>
          </a:p>
          <a:p>
            <a:pPr lvl="0"/>
            <a:r>
              <a:rPr lang="en-US" sz="2800">
                <a:latin typeface="Times New Roman" pitchFamily="18" charset="0"/>
                <a:cs typeface="Times New Roman" pitchFamily="18" charset="0"/>
              </a:rPr>
              <a:t>- Trao đổi chất ở sinh vật gồm những quá trình nào?</a:t>
            </a:r>
          </a:p>
          <a:p>
            <a:pPr lvl="0"/>
            <a:r>
              <a:rPr lang="en-US" sz="2800">
                <a:latin typeface="Times New Roman" pitchFamily="18" charset="0"/>
                <a:cs typeface="Times New Roman" pitchFamily="18" charset="0"/>
              </a:rPr>
              <a:t>- Thế nào là trao đổi chất?</a:t>
            </a:r>
          </a:p>
        </p:txBody>
      </p:sp>
      <p:pic>
        <p:nvPicPr>
          <p:cNvPr id="14" name="Picture 13"/>
          <p:cNvPicPr/>
          <p:nvPr/>
        </p:nvPicPr>
        <p:blipFill>
          <a:blip r:embed="rId3"/>
          <a:stretch>
            <a:fillRect/>
          </a:stretch>
        </p:blipFill>
        <p:spPr>
          <a:xfrm>
            <a:off x="955343" y="3429000"/>
            <a:ext cx="4531058" cy="2726140"/>
          </a:xfrm>
          <a:prstGeom prst="rect">
            <a:avLst/>
          </a:prstGeom>
        </p:spPr>
      </p:pic>
    </p:spTree>
    <p:extLst>
      <p:ext uri="{BB962C8B-B14F-4D97-AF65-F5344CB8AC3E}">
        <p14:creationId xmlns:p14="http://schemas.microsoft.com/office/powerpoint/2010/main" val="863341422"/>
      </p:ext>
    </p:extLst>
  </p:cSld>
  <p:clrMapOvr>
    <a:masterClrMapping/>
  </p:clrMapOvr>
  <p:transition spd="slow">
    <p:randomBar dir="vert"/>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72ADAB8-3FDB-49F5-981D-F7443F411CA7}"/>
              </a:ext>
            </a:extLst>
          </p:cNvPr>
          <p:cNvSpPr txBox="1"/>
          <p:nvPr/>
        </p:nvSpPr>
        <p:spPr>
          <a:xfrm>
            <a:off x="6734172" y="725508"/>
            <a:ext cx="4382514" cy="1569660"/>
          </a:xfrm>
          <a:prstGeom prst="rect">
            <a:avLst/>
          </a:prstGeom>
          <a:noFill/>
        </p:spPr>
        <p:txBody>
          <a:bodyPr wrap="square" rtlCol="0">
            <a:spAutoFit/>
          </a:bodyPr>
          <a:lstStyle/>
          <a:p>
            <a:pPr algn="just"/>
            <a:r>
              <a:rPr lang="en-US" sz="3200">
                <a:solidFill>
                  <a:schemeClr val="bg1"/>
                </a:solidFill>
              </a:rPr>
              <a:t>Việc nghiên cứu di truyền ở ng</a:t>
            </a:r>
            <a:r>
              <a:rPr lang="vi-VN" sz="3200">
                <a:solidFill>
                  <a:schemeClr val="bg1"/>
                </a:solidFill>
              </a:rPr>
              <a:t>ư</a:t>
            </a:r>
            <a:r>
              <a:rPr lang="en-US" sz="3200">
                <a:solidFill>
                  <a:schemeClr val="bg1"/>
                </a:solidFill>
              </a:rPr>
              <a:t>ời gặp những khó khăn gì?</a:t>
            </a:r>
            <a:endParaRPr lang="en-US" sz="3200" dirty="0">
              <a:solidFill>
                <a:schemeClr val="bg1"/>
              </a:solidFill>
            </a:endParaRPr>
          </a:p>
        </p:txBody>
      </p:sp>
      <p:pic>
        <p:nvPicPr>
          <p:cNvPr id="9" name="Picture 8"/>
          <p:cNvPicPr/>
          <p:nvPr/>
        </p:nvPicPr>
        <p:blipFill>
          <a:blip r:embed="rId3"/>
          <a:stretch>
            <a:fillRect/>
          </a:stretch>
        </p:blipFill>
        <p:spPr>
          <a:xfrm>
            <a:off x="272955" y="1141635"/>
            <a:ext cx="4531058" cy="3594138"/>
          </a:xfrm>
          <a:prstGeom prst="rect">
            <a:avLst/>
          </a:prstGeom>
        </p:spPr>
      </p:pic>
      <p:sp>
        <p:nvSpPr>
          <p:cNvPr id="2" name="Rectangle 1"/>
          <p:cNvSpPr/>
          <p:nvPr/>
        </p:nvSpPr>
        <p:spPr>
          <a:xfrm>
            <a:off x="5336280" y="183974"/>
            <a:ext cx="6127839" cy="1569660"/>
          </a:xfrm>
          <a:prstGeom prst="rect">
            <a:avLst/>
          </a:prstGeom>
        </p:spPr>
        <p:txBody>
          <a:bodyPr wrap="square">
            <a:spAutoFit/>
          </a:bodyPr>
          <a:lstStyle/>
          <a:p>
            <a:pPr lvl="0"/>
            <a:r>
              <a:rPr lang="en-US" sz="3200">
                <a:latin typeface="Times New Roman" pitchFamily="18" charset="0"/>
                <a:cs typeface="Times New Roman" pitchFamily="18" charset="0"/>
              </a:rPr>
              <a:t>1/ Cơ thể người lấy những chất gì từ môi trường và thải những chất gì ra khỏi cơ thể?</a:t>
            </a:r>
          </a:p>
        </p:txBody>
      </p:sp>
      <p:sp>
        <p:nvSpPr>
          <p:cNvPr id="5" name="Rounded Rectangle 4"/>
          <p:cNvSpPr/>
          <p:nvPr/>
        </p:nvSpPr>
        <p:spPr>
          <a:xfrm>
            <a:off x="272955" y="968991"/>
            <a:ext cx="1733266" cy="376678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ounded Rectangle 12"/>
          <p:cNvSpPr/>
          <p:nvPr/>
        </p:nvSpPr>
        <p:spPr>
          <a:xfrm>
            <a:off x="3207224" y="968991"/>
            <a:ext cx="1733266" cy="376678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Rounded Rectangular Callout 6"/>
          <p:cNvSpPr/>
          <p:nvPr/>
        </p:nvSpPr>
        <p:spPr>
          <a:xfrm>
            <a:off x="272955" y="27295"/>
            <a:ext cx="2006221" cy="777922"/>
          </a:xfrm>
          <a:prstGeom prst="wedgeRoundRectCallout">
            <a:avLst>
              <a:gd name="adj1" fmla="val -1786"/>
              <a:gd name="adj2" fmla="val 712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itchFamily="18" charset="0"/>
                <a:cs typeface="Times New Roman" pitchFamily="18" charset="0"/>
              </a:rPr>
              <a:t>Lấy vào</a:t>
            </a:r>
          </a:p>
        </p:txBody>
      </p:sp>
      <p:sp>
        <p:nvSpPr>
          <p:cNvPr id="17" name="Rounded Rectangular Callout 16"/>
          <p:cNvSpPr/>
          <p:nvPr/>
        </p:nvSpPr>
        <p:spPr>
          <a:xfrm>
            <a:off x="2968389" y="40942"/>
            <a:ext cx="2006221" cy="777922"/>
          </a:xfrm>
          <a:prstGeom prst="wedgeRoundRectCallout">
            <a:avLst>
              <a:gd name="adj1" fmla="val -1786"/>
              <a:gd name="adj2" fmla="val 7127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itchFamily="18" charset="0"/>
                <a:cs typeface="Times New Roman" pitchFamily="18" charset="0"/>
              </a:rPr>
              <a:t>Thải ra</a:t>
            </a:r>
          </a:p>
        </p:txBody>
      </p:sp>
      <p:sp>
        <p:nvSpPr>
          <p:cNvPr id="14" name="Rectangle 13"/>
          <p:cNvSpPr/>
          <p:nvPr/>
        </p:nvSpPr>
        <p:spPr>
          <a:xfrm>
            <a:off x="5383050" y="1858999"/>
            <a:ext cx="6162958" cy="1077218"/>
          </a:xfrm>
          <a:prstGeom prst="rect">
            <a:avLst/>
          </a:prstGeom>
        </p:spPr>
        <p:txBody>
          <a:bodyPr wrap="square">
            <a:spAutoFit/>
          </a:bodyPr>
          <a:lstStyle/>
          <a:p>
            <a:r>
              <a:rPr lang="en-US" sz="3200">
                <a:latin typeface="Times New Roman" pitchFamily="18" charset="0"/>
                <a:cs typeface="Times New Roman" pitchFamily="18" charset="0"/>
              </a:rPr>
              <a:t>2/ Các chất được lấy từ môi trường được sử dụng để làm gì?</a:t>
            </a:r>
          </a:p>
        </p:txBody>
      </p:sp>
      <p:sp>
        <p:nvSpPr>
          <p:cNvPr id="20" name="Rounded Rectangular Callout 19"/>
          <p:cNvSpPr/>
          <p:nvPr/>
        </p:nvSpPr>
        <p:spPr>
          <a:xfrm>
            <a:off x="425355" y="5024649"/>
            <a:ext cx="2006221" cy="980365"/>
          </a:xfrm>
          <a:prstGeom prst="wedgeRoundRectCallout">
            <a:avLst>
              <a:gd name="adj1" fmla="val -3147"/>
              <a:gd name="adj2" fmla="val -936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itchFamily="18" charset="0"/>
                <a:cs typeface="Times New Roman" pitchFamily="18" charset="0"/>
              </a:rPr>
              <a:t>Nguyên liệu</a:t>
            </a:r>
          </a:p>
        </p:txBody>
      </p:sp>
      <p:sp>
        <p:nvSpPr>
          <p:cNvPr id="18" name="Rectangle 17"/>
          <p:cNvSpPr/>
          <p:nvPr/>
        </p:nvSpPr>
        <p:spPr>
          <a:xfrm>
            <a:off x="5501165" y="4483779"/>
            <a:ext cx="6096000" cy="2062103"/>
          </a:xfrm>
          <a:prstGeom prst="rect">
            <a:avLst/>
          </a:prstGeom>
          <a:solidFill>
            <a:srgbClr val="FFFF00"/>
          </a:solidFill>
          <a:ln>
            <a:gradFill>
              <a:gsLst>
                <a:gs pos="0">
                  <a:srgbClr val="03D4A8"/>
                </a:gs>
                <a:gs pos="25000">
                  <a:srgbClr val="21D6E0"/>
                </a:gs>
                <a:gs pos="75000">
                  <a:srgbClr val="0087E6"/>
                </a:gs>
                <a:gs pos="100000">
                  <a:srgbClr val="005CBF"/>
                </a:gs>
              </a:gsLst>
              <a:lin ang="5400000" scaled="0"/>
            </a:gradFill>
          </a:ln>
        </p:spPr>
        <p:txBody>
          <a:bodyPr>
            <a:spAutoFit/>
          </a:bodyPr>
          <a:lstStyle/>
          <a:p>
            <a:r>
              <a:rPr lang="en-US" sz="3200" dirty="0" err="1">
                <a:latin typeface="Times New Roman" pitchFamily="18" charset="0"/>
                <a:cs typeface="Times New Roman" pitchFamily="18" charset="0"/>
              </a:rPr>
              <a:t>Trao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gồm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với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hóa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diễn</a:t>
            </a:r>
            <a:r>
              <a:rPr lang="en-US" sz="3200" dirty="0">
                <a:latin typeface="Times New Roman" pitchFamily="18" charset="0"/>
                <a:cs typeface="Times New Roman" pitchFamily="18" charset="0"/>
              </a:rPr>
              <a:t> ra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a:t>
            </a:r>
          </a:p>
        </p:txBody>
      </p:sp>
      <p:sp>
        <p:nvSpPr>
          <p:cNvPr id="19" name="Striped Right Arrow 18"/>
          <p:cNvSpPr/>
          <p:nvPr/>
        </p:nvSpPr>
        <p:spPr>
          <a:xfrm>
            <a:off x="4206240" y="5199253"/>
            <a:ext cx="1212551" cy="6311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383050" y="3087526"/>
            <a:ext cx="6623646" cy="1077218"/>
          </a:xfrm>
          <a:prstGeom prst="rect">
            <a:avLst/>
          </a:prstGeom>
        </p:spPr>
        <p:txBody>
          <a:bodyPr wrap="square">
            <a:spAutoFit/>
          </a:bodyPr>
          <a:lstStyle/>
          <a:p>
            <a:pPr lvl="0"/>
            <a:r>
              <a:rPr lang="en-US" sz="3200">
                <a:latin typeface="Times New Roman" pitchFamily="18" charset="0"/>
                <a:cs typeface="Times New Roman" pitchFamily="18" charset="0"/>
              </a:rPr>
              <a:t>3/ Trao đổi chất ở sinh vật gồm những quá trình nào?</a:t>
            </a:r>
          </a:p>
        </p:txBody>
      </p:sp>
      <p:cxnSp>
        <p:nvCxnSpPr>
          <p:cNvPr id="24" name="Straight Arrow Connector 23"/>
          <p:cNvCxnSpPr/>
          <p:nvPr/>
        </p:nvCxnSpPr>
        <p:spPr>
          <a:xfrm flipH="1" flipV="1">
            <a:off x="2771336" y="3087526"/>
            <a:ext cx="435888" cy="1077218"/>
          </a:xfrm>
          <a:prstGeom prst="straightConnector1">
            <a:avLst/>
          </a:prstGeom>
          <a:ln w="133350">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14891502"/>
      </p:ext>
    </p:extLst>
  </p:cSld>
  <p:clrMapOvr>
    <a:masterClrMapping/>
  </p:clrMapOvr>
  <p:transition spd="slow">
    <p:wipe/>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repeatCount="4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repeatCount="300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ppt_x"/>
                                          </p:val>
                                        </p:tav>
                                        <p:tav tm="100000">
                                          <p:val>
                                            <p:strVal val="#ppt_x"/>
                                          </p:val>
                                        </p:tav>
                                      </p:tavLst>
                                    </p:anim>
                                    <p:anim calcmode="lin" valueType="num">
                                      <p:cBhvr additive="base">
                                        <p:cTn id="3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ppt_x"/>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additive="base">
                                        <p:cTn id="54" dur="500" fill="hold"/>
                                        <p:tgtEl>
                                          <p:spTgt spid="20"/>
                                        </p:tgtEl>
                                        <p:attrNameLst>
                                          <p:attrName>ppt_x</p:attrName>
                                        </p:attrNameLst>
                                      </p:cBhvr>
                                      <p:tavLst>
                                        <p:tav tm="0">
                                          <p:val>
                                            <p:strVal val="#ppt_x"/>
                                          </p:val>
                                        </p:tav>
                                        <p:tav tm="100000">
                                          <p:val>
                                            <p:strVal val="#ppt_x"/>
                                          </p:val>
                                        </p:tav>
                                      </p:tavLst>
                                    </p:anim>
                                    <p:anim calcmode="lin" valueType="num">
                                      <p:cBhvr additive="base">
                                        <p:cTn id="55"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additive="base">
                                        <p:cTn id="60" dur="500" fill="hold"/>
                                        <p:tgtEl>
                                          <p:spTgt spid="21"/>
                                        </p:tgtEl>
                                        <p:attrNameLst>
                                          <p:attrName>ppt_x</p:attrName>
                                        </p:attrNameLst>
                                      </p:cBhvr>
                                      <p:tavLst>
                                        <p:tav tm="0">
                                          <p:val>
                                            <p:strVal val="#ppt_x"/>
                                          </p:val>
                                        </p:tav>
                                        <p:tav tm="100000">
                                          <p:val>
                                            <p:strVal val="#ppt_x"/>
                                          </p:val>
                                        </p:tav>
                                      </p:tavLst>
                                    </p:anim>
                                    <p:anim calcmode="lin" valueType="num">
                                      <p:cBhvr additive="base">
                                        <p:cTn id="6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repeatCount="4000" fill="hold" nodeType="click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additive="base">
                                        <p:cTn id="66" dur="500" fill="hold"/>
                                        <p:tgtEl>
                                          <p:spTgt spid="24"/>
                                        </p:tgtEl>
                                        <p:attrNameLst>
                                          <p:attrName>ppt_x</p:attrName>
                                        </p:attrNameLst>
                                      </p:cBhvr>
                                      <p:tavLst>
                                        <p:tav tm="0">
                                          <p:val>
                                            <p:strVal val="#ppt_x"/>
                                          </p:val>
                                        </p:tav>
                                        <p:tav tm="100000">
                                          <p:val>
                                            <p:strVal val="#ppt_x"/>
                                          </p:val>
                                        </p:tav>
                                      </p:tavLst>
                                    </p:anim>
                                    <p:anim calcmode="lin" valueType="num">
                                      <p:cBhvr additive="base">
                                        <p:cTn id="6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xit" presetSubtype="4" fill="hold" grpId="1" nodeType="clickEffect">
                                  <p:stCondLst>
                                    <p:cond delay="0"/>
                                  </p:stCondLst>
                                  <p:childTnLst>
                                    <p:anim calcmode="lin" valueType="num">
                                      <p:cBhvr additive="base">
                                        <p:cTn id="71" dur="500"/>
                                        <p:tgtEl>
                                          <p:spTgt spid="2"/>
                                        </p:tgtEl>
                                        <p:attrNameLst>
                                          <p:attrName>ppt_x</p:attrName>
                                        </p:attrNameLst>
                                      </p:cBhvr>
                                      <p:tavLst>
                                        <p:tav tm="0">
                                          <p:val>
                                            <p:strVal val="ppt_x"/>
                                          </p:val>
                                        </p:tav>
                                        <p:tav tm="100000">
                                          <p:val>
                                            <p:strVal val="ppt_x"/>
                                          </p:val>
                                        </p:tav>
                                      </p:tavLst>
                                    </p:anim>
                                    <p:anim calcmode="lin" valueType="num">
                                      <p:cBhvr additive="base">
                                        <p:cTn id="72" dur="500"/>
                                        <p:tgtEl>
                                          <p:spTgt spid="2"/>
                                        </p:tgtEl>
                                        <p:attrNameLst>
                                          <p:attrName>ppt_y</p:attrName>
                                        </p:attrNameLst>
                                      </p:cBhvr>
                                      <p:tavLst>
                                        <p:tav tm="0">
                                          <p:val>
                                            <p:strVal val="ppt_y"/>
                                          </p:val>
                                        </p:tav>
                                        <p:tav tm="100000">
                                          <p:val>
                                            <p:strVal val="1+ppt_h/2"/>
                                          </p:val>
                                        </p:tav>
                                      </p:tavLst>
                                    </p:anim>
                                    <p:set>
                                      <p:cBhvr>
                                        <p:cTn id="73" dur="1" fill="hold">
                                          <p:stCondLst>
                                            <p:cond delay="499"/>
                                          </p:stCondLst>
                                        </p:cTn>
                                        <p:tgtEl>
                                          <p:spTgt spid="2"/>
                                        </p:tgtEl>
                                        <p:attrNameLst>
                                          <p:attrName>style.visibility</p:attrName>
                                        </p:attrNameLst>
                                      </p:cBhvr>
                                      <p:to>
                                        <p:strVal val="hidden"/>
                                      </p:to>
                                    </p:set>
                                  </p:childTnLst>
                                </p:cTn>
                              </p:par>
                              <p:par>
                                <p:cTn id="74" presetID="2" presetClass="exit" presetSubtype="4" fill="hold" grpId="1" nodeType="withEffect">
                                  <p:stCondLst>
                                    <p:cond delay="0"/>
                                  </p:stCondLst>
                                  <p:childTnLst>
                                    <p:anim calcmode="lin" valueType="num">
                                      <p:cBhvr additive="base">
                                        <p:cTn id="75" dur="500"/>
                                        <p:tgtEl>
                                          <p:spTgt spid="14"/>
                                        </p:tgtEl>
                                        <p:attrNameLst>
                                          <p:attrName>ppt_x</p:attrName>
                                        </p:attrNameLst>
                                      </p:cBhvr>
                                      <p:tavLst>
                                        <p:tav tm="0">
                                          <p:val>
                                            <p:strVal val="ppt_x"/>
                                          </p:val>
                                        </p:tav>
                                        <p:tav tm="100000">
                                          <p:val>
                                            <p:strVal val="ppt_x"/>
                                          </p:val>
                                        </p:tav>
                                      </p:tavLst>
                                    </p:anim>
                                    <p:anim calcmode="lin" valueType="num">
                                      <p:cBhvr additive="base">
                                        <p:cTn id="76" dur="500"/>
                                        <p:tgtEl>
                                          <p:spTgt spid="14"/>
                                        </p:tgtEl>
                                        <p:attrNameLst>
                                          <p:attrName>ppt_y</p:attrName>
                                        </p:attrNameLst>
                                      </p:cBhvr>
                                      <p:tavLst>
                                        <p:tav tm="0">
                                          <p:val>
                                            <p:strVal val="ppt_y"/>
                                          </p:val>
                                        </p:tav>
                                        <p:tav tm="100000">
                                          <p:val>
                                            <p:strVal val="1+ppt_h/2"/>
                                          </p:val>
                                        </p:tav>
                                      </p:tavLst>
                                    </p:anim>
                                    <p:set>
                                      <p:cBhvr>
                                        <p:cTn id="77" dur="1" fill="hold">
                                          <p:stCondLst>
                                            <p:cond delay="499"/>
                                          </p:stCondLst>
                                        </p:cTn>
                                        <p:tgtEl>
                                          <p:spTgt spid="14"/>
                                        </p:tgtEl>
                                        <p:attrNameLst>
                                          <p:attrName>style.visibility</p:attrName>
                                        </p:attrNameLst>
                                      </p:cBhvr>
                                      <p:to>
                                        <p:strVal val="hidden"/>
                                      </p:to>
                                    </p:set>
                                  </p:childTnLst>
                                </p:cTn>
                              </p:par>
                              <p:par>
                                <p:cTn id="78" presetID="2" presetClass="exit" presetSubtype="4" fill="hold" grpId="1" nodeType="withEffect">
                                  <p:stCondLst>
                                    <p:cond delay="0"/>
                                  </p:stCondLst>
                                  <p:childTnLst>
                                    <p:anim calcmode="lin" valueType="num">
                                      <p:cBhvr additive="base">
                                        <p:cTn id="79" dur="500"/>
                                        <p:tgtEl>
                                          <p:spTgt spid="21"/>
                                        </p:tgtEl>
                                        <p:attrNameLst>
                                          <p:attrName>ppt_x</p:attrName>
                                        </p:attrNameLst>
                                      </p:cBhvr>
                                      <p:tavLst>
                                        <p:tav tm="0">
                                          <p:val>
                                            <p:strVal val="ppt_x"/>
                                          </p:val>
                                        </p:tav>
                                        <p:tav tm="100000">
                                          <p:val>
                                            <p:strVal val="ppt_x"/>
                                          </p:val>
                                        </p:tav>
                                      </p:tavLst>
                                    </p:anim>
                                    <p:anim calcmode="lin" valueType="num">
                                      <p:cBhvr additive="base">
                                        <p:cTn id="80" dur="500"/>
                                        <p:tgtEl>
                                          <p:spTgt spid="21"/>
                                        </p:tgtEl>
                                        <p:attrNameLst>
                                          <p:attrName>ppt_y</p:attrName>
                                        </p:attrNameLst>
                                      </p:cBhvr>
                                      <p:tavLst>
                                        <p:tav tm="0">
                                          <p:val>
                                            <p:strVal val="ppt_y"/>
                                          </p:val>
                                        </p:tav>
                                        <p:tav tm="100000">
                                          <p:val>
                                            <p:strVal val="1+ppt_h/2"/>
                                          </p:val>
                                        </p:tav>
                                      </p:tavLst>
                                    </p:anim>
                                    <p:set>
                                      <p:cBhvr>
                                        <p:cTn id="81" dur="1" fill="hold">
                                          <p:stCondLst>
                                            <p:cond delay="499"/>
                                          </p:stCondLst>
                                        </p:cTn>
                                        <p:tgtEl>
                                          <p:spTgt spid="2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2" presetClass="entr" presetSubtype="4" fill="hold" grpId="0" nodeType="click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additive="base">
                                        <p:cTn id="86" dur="500" fill="hold"/>
                                        <p:tgtEl>
                                          <p:spTgt spid="19"/>
                                        </p:tgtEl>
                                        <p:attrNameLst>
                                          <p:attrName>ppt_x</p:attrName>
                                        </p:attrNameLst>
                                      </p:cBhvr>
                                      <p:tavLst>
                                        <p:tav tm="0">
                                          <p:val>
                                            <p:strVal val="#ppt_x"/>
                                          </p:val>
                                        </p:tav>
                                        <p:tav tm="100000">
                                          <p:val>
                                            <p:strVal val="#ppt_x"/>
                                          </p:val>
                                        </p:tav>
                                      </p:tavLst>
                                    </p:anim>
                                    <p:anim calcmode="lin" valueType="num">
                                      <p:cBhvr additive="base">
                                        <p:cTn id="87"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 calcmode="lin" valueType="num">
                                      <p:cBhvr additive="base">
                                        <p:cTn id="92" dur="500" fill="hold"/>
                                        <p:tgtEl>
                                          <p:spTgt spid="18"/>
                                        </p:tgtEl>
                                        <p:attrNameLst>
                                          <p:attrName>ppt_x</p:attrName>
                                        </p:attrNameLst>
                                      </p:cBhvr>
                                      <p:tavLst>
                                        <p:tav tm="0">
                                          <p:val>
                                            <p:strVal val="#ppt_x"/>
                                          </p:val>
                                        </p:tav>
                                        <p:tav tm="100000">
                                          <p:val>
                                            <p:strVal val="#ppt_x"/>
                                          </p:val>
                                        </p:tav>
                                      </p:tavLst>
                                    </p:anim>
                                    <p:anim calcmode="lin" valueType="num">
                                      <p:cBhvr additive="base">
                                        <p:cTn id="9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2" presetClass="exit" presetSubtype="4" fill="hold" grpId="1" nodeType="clickEffect">
                                  <p:stCondLst>
                                    <p:cond delay="0"/>
                                  </p:stCondLst>
                                  <p:childTnLst>
                                    <p:anim calcmode="lin" valueType="num">
                                      <p:cBhvr additive="base">
                                        <p:cTn id="97" dur="500"/>
                                        <p:tgtEl>
                                          <p:spTgt spid="18"/>
                                        </p:tgtEl>
                                        <p:attrNameLst>
                                          <p:attrName>ppt_x</p:attrName>
                                        </p:attrNameLst>
                                      </p:cBhvr>
                                      <p:tavLst>
                                        <p:tav tm="0">
                                          <p:val>
                                            <p:strVal val="ppt_x"/>
                                          </p:val>
                                        </p:tav>
                                        <p:tav tm="100000">
                                          <p:val>
                                            <p:strVal val="ppt_x"/>
                                          </p:val>
                                        </p:tav>
                                      </p:tavLst>
                                    </p:anim>
                                    <p:anim calcmode="lin" valueType="num">
                                      <p:cBhvr additive="base">
                                        <p:cTn id="98" dur="500"/>
                                        <p:tgtEl>
                                          <p:spTgt spid="18"/>
                                        </p:tgtEl>
                                        <p:attrNameLst>
                                          <p:attrName>ppt_y</p:attrName>
                                        </p:attrNameLst>
                                      </p:cBhvr>
                                      <p:tavLst>
                                        <p:tav tm="0">
                                          <p:val>
                                            <p:strVal val="ppt_y"/>
                                          </p:val>
                                        </p:tav>
                                        <p:tav tm="100000">
                                          <p:val>
                                            <p:strVal val="1+ppt_h/2"/>
                                          </p:val>
                                        </p:tav>
                                      </p:tavLst>
                                    </p:anim>
                                    <p:set>
                                      <p:cBhvr>
                                        <p:cTn id="99"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2" grpId="1"/>
      <p:bldP spid="5" grpId="0" animBg="1"/>
      <p:bldP spid="13" grpId="0" animBg="1"/>
      <p:bldP spid="7" grpId="0" animBg="1"/>
      <p:bldP spid="17" grpId="0" animBg="1"/>
      <p:bldP spid="14" grpId="0"/>
      <p:bldP spid="14" grpId="1"/>
      <p:bldP spid="20" grpId="0" animBg="1"/>
      <p:bldP spid="18" grpId="0" animBg="1"/>
      <p:bldP spid="18" grpId="1" animBg="1"/>
      <p:bldP spid="19" grpId="0" animBg="1"/>
      <p:bldP spid="21" grpId="0"/>
      <p:bldP spid="21"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03592" y="416256"/>
            <a:ext cx="5583608" cy="892552"/>
          </a:xfrm>
          <a:prstGeom prst="rect">
            <a:avLst/>
          </a:prstGeom>
        </p:spPr>
        <p:txBody>
          <a:bodyPr wrap="square">
            <a:spAutoFit/>
          </a:bodyPr>
          <a:lstStyle/>
          <a:p>
            <a:pPr lvl="0"/>
            <a:r>
              <a:rPr lang="en-US" sz="2600" b="1" dirty="0">
                <a:latin typeface="Times New Roman" pitchFamily="18" charset="0"/>
                <a:cs typeface="Times New Roman" pitchFamily="18" charset="0"/>
              </a:rPr>
              <a:t>3/ </a:t>
            </a:r>
            <a:r>
              <a:rPr lang="en-US" sz="2600" b="1" dirty="0" err="1">
                <a:latin typeface="Times New Roman" pitchFamily="18" charset="0"/>
                <a:cs typeface="Times New Roman" pitchFamily="18" charset="0"/>
              </a:rPr>
              <a:t>Thế</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nào</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là</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quá</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trình</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chuyển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hoá</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các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chất</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trong</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tế</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bào</a:t>
            </a:r>
            <a:r>
              <a:rPr lang="en-US" sz="2600" b="1" dirty="0">
                <a:latin typeface="Times New Roman" pitchFamily="18" charset="0"/>
                <a:cs typeface="Times New Roman" pitchFamily="18" charset="0"/>
              </a:rPr>
              <a:t>? Cho </a:t>
            </a:r>
            <a:r>
              <a:rPr lang="en-US" sz="2600" b="1" dirty="0" err="1">
                <a:latin typeface="Times New Roman" pitchFamily="18" charset="0"/>
                <a:cs typeface="Times New Roman" pitchFamily="18" charset="0"/>
              </a:rPr>
              <a:t>ví</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dụ</a:t>
            </a:r>
            <a:r>
              <a:rPr lang="en-US" sz="2600" b="1" dirty="0">
                <a:latin typeface="Times New Roman" pitchFamily="18" charset="0"/>
                <a:cs typeface="Times New Roman" pitchFamily="18" charset="0"/>
              </a:rPr>
              <a:t>.</a:t>
            </a:r>
            <a:endParaRPr lang="en-US" sz="2600" dirty="0">
              <a:latin typeface="Times New Roman" pitchFamily="18" charset="0"/>
              <a:cs typeface="Times New Roman" pitchFamily="18" charset="0"/>
            </a:endParaRPr>
          </a:p>
        </p:txBody>
      </p:sp>
      <p:sp>
        <p:nvSpPr>
          <p:cNvPr id="28" name="Rectangle 27"/>
          <p:cNvSpPr/>
          <p:nvPr/>
        </p:nvSpPr>
        <p:spPr>
          <a:xfrm>
            <a:off x="6303592" y="2503524"/>
            <a:ext cx="5379770" cy="3693319"/>
          </a:xfrm>
          <a:prstGeom prst="rect">
            <a:avLst/>
          </a:prstGeom>
        </p:spPr>
        <p:txBody>
          <a:bodyPr wrap="square">
            <a:spAutoFit/>
          </a:bodyPr>
          <a:lstStyle/>
          <a:p>
            <a:pPr algn="just"/>
            <a:r>
              <a:rPr lang="en-US" sz="2600" dirty="0">
                <a:latin typeface="Times New Roman" pitchFamily="18" charset="0"/>
                <a:cs typeface="Times New Roman" pitchFamily="18" charset="0"/>
              </a:rPr>
              <a:t>- </a:t>
            </a:r>
            <a:r>
              <a:rPr lang="en-US" sz="2600" b="1" dirty="0" err="1">
                <a:latin typeface="Times New Roman" pitchFamily="18" charset="0"/>
                <a:cs typeface="Times New Roman" pitchFamily="18" charset="0"/>
              </a:rPr>
              <a:t>Chuyển</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hoá</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các</a:t>
            </a:r>
            <a:r>
              <a:rPr lang="en-US" sz="2600" b="1" dirty="0">
                <a:latin typeface="Times New Roman" pitchFamily="18" charset="0"/>
                <a:cs typeface="Times New Roman" pitchFamily="18" charset="0"/>
              </a:rPr>
              <a:t> </a:t>
            </a:r>
            <a:r>
              <a:rPr lang="en-US" sz="2600" b="1" dirty="0" err="1">
                <a:latin typeface="Times New Roman" pitchFamily="18" charset="0"/>
                <a:cs typeface="Times New Roman" pitchFamily="18" charset="0"/>
              </a:rPr>
              <a:t>chất</a:t>
            </a:r>
            <a:r>
              <a:rPr lang="en-US" sz="2600" b="1" dirty="0">
                <a:latin typeface="Times New Roman" pitchFamily="18" charset="0"/>
                <a:cs typeface="Times New Roman" pitchFamily="18" charset="0"/>
              </a:rPr>
              <a:t>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tế</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bào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tập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hợp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tất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cả</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phản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ứng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hoá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học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diễn</a:t>
            </a:r>
            <a:r>
              <a:rPr lang="en-US" sz="2600" dirty="0">
                <a:latin typeface="Times New Roman" pitchFamily="18" charset="0"/>
                <a:cs typeface="Times New Roman" pitchFamily="18" charset="0"/>
              </a:rPr>
              <a:t> ra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tế</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bào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được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thể</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hiện</a:t>
            </a:r>
            <a:r>
              <a:rPr lang="en-US" sz="2600" dirty="0">
                <a:latin typeface="Times New Roman" pitchFamily="18" charset="0"/>
                <a:cs typeface="Times New Roman" pitchFamily="18" charset="0"/>
              </a:rPr>
              <a:t> qua </a:t>
            </a:r>
            <a:r>
              <a:rPr lang="en-US" sz="2600" dirty="0" err="1">
                <a:latin typeface="Times New Roman" pitchFamily="18" charset="0"/>
                <a:cs typeface="Times New Roman" pitchFamily="18" charset="0"/>
              </a:rPr>
              <a:t>quá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tổng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hợp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giải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chất</a:t>
            </a:r>
            <a:r>
              <a:rPr lang="en-US" sz="2600" dirty="0">
                <a:latin typeface="Times New Roman" pitchFamily="18" charset="0"/>
                <a:cs typeface="Times New Roman" pitchFamily="18" charset="0"/>
              </a:rPr>
              <a:t>.</a:t>
            </a:r>
          </a:p>
          <a:p>
            <a:pPr algn="just"/>
            <a:r>
              <a:rPr lang="en-US" sz="2600" dirty="0">
                <a:latin typeface="Times New Roman" pitchFamily="18" charset="0"/>
                <a:cs typeface="Times New Roman" pitchFamily="18" charset="0"/>
              </a:rPr>
              <a:t>- </a:t>
            </a:r>
            <a:r>
              <a:rPr lang="en-US" sz="2600" b="1" u="sng" dirty="0" err="1">
                <a:latin typeface="Times New Roman" pitchFamily="18" charset="0"/>
                <a:cs typeface="Times New Roman" pitchFamily="18" charset="0"/>
              </a:rPr>
              <a:t>Ví</a:t>
            </a:r>
            <a:r>
              <a:rPr lang="en-US" sz="2600" b="1" u="sng" dirty="0">
                <a:latin typeface="Times New Roman" pitchFamily="18" charset="0"/>
                <a:cs typeface="Times New Roman" pitchFamily="18" charset="0"/>
              </a:rPr>
              <a:t> </a:t>
            </a:r>
            <a:r>
              <a:rPr lang="en-US" sz="2600" b="1" u="sng" dirty="0" err="1">
                <a:latin typeface="Times New Roman" pitchFamily="18" charset="0"/>
                <a:cs typeface="Times New Roman" pitchFamily="18" charset="0"/>
              </a:rPr>
              <a:t>dụ</a:t>
            </a:r>
            <a:r>
              <a:rPr lang="en-US" sz="2600" b="1" u="sng" dirty="0">
                <a:latin typeface="Times New Roman" pitchFamily="18" charset="0"/>
                <a:cs typeface="Times New Roman" pitchFamily="18" charset="0"/>
              </a:rPr>
              <a:t>: </a:t>
            </a:r>
            <a:r>
              <a:rPr lang="en-US" sz="2600" dirty="0" err="1">
                <a:latin typeface="Times New Roman" pitchFamily="18" charset="0"/>
                <a:cs typeface="Times New Roman" pitchFamily="18" charset="0"/>
              </a:rPr>
              <a:t>Tổng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hợp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đường</a:t>
            </a:r>
            <a:r>
              <a:rPr lang="en-US" sz="2600" dirty="0">
                <a:latin typeface="Times New Roman" pitchFamily="18" charset="0"/>
                <a:cs typeface="Times New Roman" pitchFamily="18" charset="0"/>
              </a:rPr>
              <a:t> glucose </a:t>
            </a:r>
            <a:r>
              <a:rPr lang="en-US" sz="2600" dirty="0" err="1">
                <a:latin typeface="Times New Roman" pitchFamily="18" charset="0"/>
                <a:cs typeface="Times New Roman" pitchFamily="18" charset="0"/>
              </a:rPr>
              <a:t>từ</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nước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và</a:t>
            </a:r>
            <a:r>
              <a:rPr lang="en-US" sz="2600" dirty="0">
                <a:latin typeface="Times New Roman" pitchFamily="18" charset="0"/>
                <a:cs typeface="Times New Roman" pitchFamily="18" charset="0"/>
              </a:rPr>
              <a:t> carbon dioxide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quang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hợp</a:t>
            </a:r>
            <a:r>
              <a:rPr lang="en-US" sz="2600" dirty="0">
                <a:latin typeface="Times New Roman" pitchFamily="18" charset="0"/>
                <a:cs typeface="Times New Roman" pitchFamily="18" charset="0"/>
              </a:rPr>
              <a:t> ở </a:t>
            </a:r>
            <a:r>
              <a:rPr lang="en-US" sz="2600" dirty="0" err="1">
                <a:latin typeface="Times New Roman" pitchFamily="18" charset="0"/>
                <a:cs typeface="Times New Roman" pitchFamily="18" charset="0"/>
              </a:rPr>
              <a:t>thực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vật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phân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giải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đường</a:t>
            </a:r>
            <a:r>
              <a:rPr lang="en-US" sz="2600" dirty="0">
                <a:latin typeface="Times New Roman" pitchFamily="18" charset="0"/>
                <a:cs typeface="Times New Roman" pitchFamily="18" charset="0"/>
              </a:rPr>
              <a:t> glucose </a:t>
            </a:r>
            <a:r>
              <a:rPr lang="en-US" sz="2600" dirty="0" err="1">
                <a:latin typeface="Times New Roman" pitchFamily="18" charset="0"/>
                <a:cs typeface="Times New Roman" pitchFamily="18" charset="0"/>
              </a:rPr>
              <a:t>trong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quá</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trình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hô</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hấp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tế</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bào</a:t>
            </a:r>
            <a:r>
              <a:rPr lang="en-US" sz="2600" dirty="0">
                <a:latin typeface="Times New Roman" pitchFamily="18" charset="0"/>
                <a:cs typeface="Times New Roman" pitchFamily="18" charset="0"/>
              </a:rPr>
              <a:t>.</a:t>
            </a:r>
          </a:p>
        </p:txBody>
      </p:sp>
      <p:pic>
        <p:nvPicPr>
          <p:cNvPr id="3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921" y="3697357"/>
            <a:ext cx="5701488" cy="3027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7AB62D24-7731-4BCF-ADE0-CA2D98859F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6921" y="132848"/>
            <a:ext cx="5701488" cy="3489675"/>
          </a:xfrm>
          <a:prstGeom prst="rect">
            <a:avLst/>
          </a:prstGeom>
        </p:spPr>
      </p:pic>
    </p:spTree>
    <p:extLst>
      <p:ext uri="{BB962C8B-B14F-4D97-AF65-F5344CB8AC3E}">
        <p14:creationId xmlns:p14="http://schemas.microsoft.com/office/powerpoint/2010/main" val="948235878"/>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applause.wav"/>
          </p:stSnd>
        </p:sndAc>
      </p:transition>
    </mc:Choice>
    <mc:Fallback xmlns="">
      <p:transition spd="med">
        <p:fade/>
        <p:sndAc>
          <p:stSnd>
            <p:snd r:embed="rId6" name="applaus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heel(1)">
                                      <p:cBhvr>
                                        <p:cTn id="7" dur="2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8">
                                            <p:txEl>
                                              <p:pRg st="0" end="0"/>
                                            </p:txEl>
                                          </p:spTgt>
                                        </p:tgtEl>
                                        <p:attrNameLst>
                                          <p:attrName>style.visibility</p:attrName>
                                        </p:attrNameLst>
                                      </p:cBhvr>
                                      <p:to>
                                        <p:strVal val="visible"/>
                                      </p:to>
                                    </p:set>
                                    <p:anim calcmode="lin" valueType="num">
                                      <p:cBhvr additive="base">
                                        <p:cTn id="18"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8">
                                            <p:txEl>
                                              <p:pRg st="1" end="1"/>
                                            </p:txEl>
                                          </p:spTgt>
                                        </p:tgtEl>
                                        <p:attrNameLst>
                                          <p:attrName>style.visibility</p:attrName>
                                        </p:attrNameLst>
                                      </p:cBhvr>
                                      <p:to>
                                        <p:strVal val="visible"/>
                                      </p:to>
                                    </p:set>
                                    <p:animEffect transition="in" filter="barn(inVertical)">
                                      <p:cBhvr>
                                        <p:cTn id="24"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8F379C9C-588E-4511-80C2-DEF637384429}"/>
              </a:ext>
            </a:extLst>
          </p:cNvPr>
          <p:cNvSpPr txBox="1"/>
          <p:nvPr/>
        </p:nvSpPr>
        <p:spPr>
          <a:xfrm>
            <a:off x="6707633" y="2634422"/>
            <a:ext cx="4410078" cy="1077218"/>
          </a:xfrm>
          <a:prstGeom prst="rect">
            <a:avLst/>
          </a:prstGeom>
          <a:noFill/>
        </p:spPr>
        <p:txBody>
          <a:bodyPr wrap="square" rtlCol="0">
            <a:spAutoFit/>
          </a:bodyPr>
          <a:lstStyle/>
          <a:p>
            <a:pPr algn="just"/>
            <a:r>
              <a:rPr lang="en-US" sz="3200" dirty="0">
                <a:solidFill>
                  <a:schemeClr val="bg1"/>
                </a:solidFill>
              </a:rPr>
              <a:t>1. Ng</a:t>
            </a:r>
            <a:r>
              <a:rPr lang="vi-VN" sz="3200" dirty="0">
                <a:solidFill>
                  <a:schemeClr val="bg1"/>
                </a:solidFill>
              </a:rPr>
              <a:t>ư</a:t>
            </a:r>
            <a:r>
              <a:rPr lang="en-US" sz="3200" dirty="0" err="1">
                <a:solidFill>
                  <a:schemeClr val="bg1"/>
                </a:solidFill>
              </a:rPr>
              <a:t>ời</a:t>
            </a:r>
            <a:r>
              <a:rPr lang="en-US" sz="3200" dirty="0">
                <a:solidFill>
                  <a:schemeClr val="bg1"/>
                </a:solidFill>
              </a:rPr>
              <a:t> </a:t>
            </a:r>
            <a:r>
              <a:rPr lang="en-US" sz="3200" dirty="0" err="1">
                <a:solidFill>
                  <a:schemeClr val="bg1"/>
                </a:solidFill>
              </a:rPr>
              <a:t>sinh</a:t>
            </a:r>
            <a:r>
              <a:rPr lang="en-US" sz="3200" dirty="0">
                <a:solidFill>
                  <a:schemeClr val="bg1"/>
                </a:solidFill>
              </a:rPr>
              <a:t> </a:t>
            </a:r>
            <a:r>
              <a:rPr lang="en-US" sz="3200" dirty="0" err="1">
                <a:solidFill>
                  <a:schemeClr val="bg1"/>
                </a:solidFill>
              </a:rPr>
              <a:t>sản</a:t>
            </a:r>
            <a:r>
              <a:rPr lang="en-US" sz="3200" dirty="0">
                <a:solidFill>
                  <a:schemeClr val="bg1"/>
                </a:solidFill>
              </a:rPr>
              <a:t> </a:t>
            </a:r>
            <a:r>
              <a:rPr lang="en-US" sz="3200" dirty="0" err="1">
                <a:solidFill>
                  <a:schemeClr val="bg1"/>
                </a:solidFill>
              </a:rPr>
              <a:t>muộn</a:t>
            </a:r>
            <a:r>
              <a:rPr lang="en-US" sz="3200" dirty="0">
                <a:solidFill>
                  <a:schemeClr val="bg1"/>
                </a:solidFill>
              </a:rPr>
              <a:t> </a:t>
            </a:r>
            <a:r>
              <a:rPr lang="en-US" sz="3200" dirty="0" err="1">
                <a:solidFill>
                  <a:schemeClr val="bg1"/>
                </a:solidFill>
              </a:rPr>
              <a:t>và</a:t>
            </a:r>
            <a:r>
              <a:rPr lang="en-US" sz="3200" dirty="0">
                <a:solidFill>
                  <a:schemeClr val="bg1"/>
                </a:solidFill>
              </a:rPr>
              <a:t> </a:t>
            </a:r>
            <a:r>
              <a:rPr lang="en-US" sz="3200" dirty="0" err="1">
                <a:solidFill>
                  <a:schemeClr val="bg1"/>
                </a:solidFill>
              </a:rPr>
              <a:t>đẻ</a:t>
            </a:r>
            <a:r>
              <a:rPr lang="en-US" sz="3200" dirty="0">
                <a:solidFill>
                  <a:schemeClr val="bg1"/>
                </a:solidFill>
              </a:rPr>
              <a:t> </a:t>
            </a:r>
            <a:r>
              <a:rPr lang="en-US" sz="3200" dirty="0" err="1">
                <a:solidFill>
                  <a:schemeClr val="bg1"/>
                </a:solidFill>
              </a:rPr>
              <a:t>ít</a:t>
            </a:r>
            <a:r>
              <a:rPr lang="en-US" sz="3200" dirty="0">
                <a:solidFill>
                  <a:schemeClr val="bg1"/>
                </a:solidFill>
              </a:rPr>
              <a:t> con.</a:t>
            </a:r>
          </a:p>
        </p:txBody>
      </p:sp>
      <p:sp>
        <p:nvSpPr>
          <p:cNvPr id="7" name="Rounded Rectangle 6"/>
          <p:cNvSpPr/>
          <p:nvPr/>
        </p:nvSpPr>
        <p:spPr>
          <a:xfrm>
            <a:off x="2815771" y="101602"/>
            <a:ext cx="8301940" cy="52251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0000"/>
                </a:solidFill>
                <a:latin typeface="Times New Roman" pitchFamily="18" charset="0"/>
                <a:cs typeface="Times New Roman" pitchFamily="18" charset="0"/>
              </a:rPr>
              <a:t>B/ HÌNH THÀNH KIẾN THỨC</a:t>
            </a:r>
          </a:p>
        </p:txBody>
      </p:sp>
      <p:sp>
        <p:nvSpPr>
          <p:cNvPr id="2" name="TextBox 1"/>
          <p:cNvSpPr txBox="1"/>
          <p:nvPr/>
        </p:nvSpPr>
        <p:spPr>
          <a:xfrm>
            <a:off x="409433" y="718997"/>
            <a:ext cx="10708278" cy="1077218"/>
          </a:xfrm>
          <a:prstGeom prst="rect">
            <a:avLst/>
          </a:prstGeom>
          <a:noFill/>
        </p:spPr>
        <p:txBody>
          <a:bodyPr wrap="square" rtlCol="0">
            <a:spAutoFit/>
          </a:bodyPr>
          <a:lstStyle/>
          <a:p>
            <a:r>
              <a:rPr lang="en-US" sz="3200" b="1">
                <a:solidFill>
                  <a:srgbClr val="FF0000"/>
                </a:solidFill>
                <a:latin typeface="Times New Roman" pitchFamily="18" charset="0"/>
                <a:cs typeface="Times New Roman" pitchFamily="18" charset="0"/>
              </a:rPr>
              <a:t>1/ Khái niệm trao đổi chất và chuyển hóa năng lượng ở cơ thể sinh vật</a:t>
            </a:r>
          </a:p>
        </p:txBody>
      </p:sp>
      <p:sp>
        <p:nvSpPr>
          <p:cNvPr id="9" name="TextBox 8"/>
          <p:cNvSpPr txBox="1"/>
          <p:nvPr/>
        </p:nvSpPr>
        <p:spPr>
          <a:xfrm>
            <a:off x="709684" y="1706793"/>
            <a:ext cx="6395622" cy="584775"/>
          </a:xfrm>
          <a:prstGeom prst="rect">
            <a:avLst/>
          </a:prstGeom>
          <a:noFill/>
        </p:spPr>
        <p:txBody>
          <a:bodyPr wrap="square" rtlCol="0">
            <a:spAutoFit/>
          </a:bodyPr>
          <a:lstStyle/>
          <a:p>
            <a:r>
              <a:rPr lang="en-US" sz="3200" b="1">
                <a:solidFill>
                  <a:srgbClr val="006600"/>
                </a:solidFill>
                <a:latin typeface="Times New Roman" pitchFamily="18" charset="0"/>
                <a:cs typeface="Times New Roman" pitchFamily="18" charset="0"/>
              </a:rPr>
              <a:t>* Khái niệm trao đổi chất:</a:t>
            </a:r>
          </a:p>
        </p:txBody>
      </p:sp>
      <p:sp>
        <p:nvSpPr>
          <p:cNvPr id="13" name="TextBox 12"/>
          <p:cNvSpPr txBox="1"/>
          <p:nvPr/>
        </p:nvSpPr>
        <p:spPr>
          <a:xfrm>
            <a:off x="5636529" y="2853722"/>
            <a:ext cx="6291617" cy="3046988"/>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ở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sinh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lấy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quá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trình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hoá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thiết</a:t>
            </a:r>
            <a:r>
              <a:rPr lang="en-US" sz="3200" dirty="0">
                <a:latin typeface="Times New Roman" pitchFamily="18" charset="0"/>
                <a:cs typeface="Times New Roman" pitchFamily="18" charset="0"/>
              </a:rPr>
              <a:t> ra </a:t>
            </a:r>
            <a:r>
              <a:rPr lang="en-US" sz="3200" dirty="0" err="1">
                <a:latin typeface="Times New Roman" pitchFamily="18" charset="0"/>
                <a:cs typeface="Times New Roman" pitchFamily="18" charset="0"/>
              </a:rPr>
              <a:t>ngoài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trường</a:t>
            </a:r>
            <a:r>
              <a:rPr lang="en-US" sz="3200" dirty="0">
                <a:latin typeface="Times New Roman" pitchFamily="18" charset="0"/>
                <a:cs typeface="Times New Roman" pitchFamily="18" charset="0"/>
              </a:rPr>
              <a:t>.</a:t>
            </a:r>
          </a:p>
        </p:txBody>
      </p:sp>
      <p:pic>
        <p:nvPicPr>
          <p:cNvPr id="14" name="Picture 13"/>
          <p:cNvPicPr/>
          <p:nvPr/>
        </p:nvPicPr>
        <p:blipFill>
          <a:blip r:embed="rId3"/>
          <a:stretch>
            <a:fillRect/>
          </a:stretch>
        </p:blipFill>
        <p:spPr>
          <a:xfrm>
            <a:off x="695616" y="2493741"/>
            <a:ext cx="4531058" cy="3738243"/>
          </a:xfrm>
          <a:prstGeom prst="rect">
            <a:avLst/>
          </a:prstGeom>
        </p:spPr>
      </p:pic>
      <p:sp>
        <p:nvSpPr>
          <p:cNvPr id="4" name="AutoShape 2" descr="10 Biện pháp rèn chữ viết cho học sinh Tiểu Học hiệu quả - Một số biện pháp  rèn chữ đẹp cho học sinh Tiểu Học - VnDoc.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8667" y="1999180"/>
            <a:ext cx="822297" cy="74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667BE584-A1A4-42E9-91D6-EE5B60A750DD}"/>
              </a:ext>
            </a:extLst>
          </p:cNvPr>
          <p:cNvSpPr txBox="1"/>
          <p:nvPr/>
        </p:nvSpPr>
        <p:spPr>
          <a:xfrm>
            <a:off x="6028667" y="2981599"/>
            <a:ext cx="5698435" cy="707886"/>
          </a:xfrm>
          <a:prstGeom prst="rect">
            <a:avLst/>
          </a:prstGeom>
          <a:noFill/>
        </p:spPr>
        <p:txBody>
          <a:bodyPr wrap="square" rtlCol="0">
            <a:spAutoFit/>
          </a:bodyPr>
          <a:lstStyle/>
          <a:p>
            <a:r>
              <a:rPr lang="en-US" sz="4000" dirty="0" err="1">
                <a:solidFill>
                  <a:srgbClr val="FF0000"/>
                </a:solidFill>
                <a:latin typeface="Times" panose="02020603050405020304" pitchFamily="18" charset="0"/>
                <a:cs typeface="Times" panose="02020603050405020304" pitchFamily="18" charset="0"/>
              </a:rPr>
              <a:t>Thế</a:t>
            </a:r>
            <a:r>
              <a:rPr lang="en-US" sz="4000" dirty="0">
                <a:solidFill>
                  <a:srgbClr val="FF0000"/>
                </a:solidFill>
                <a:latin typeface="Times" panose="02020603050405020304" pitchFamily="18" charset="0"/>
                <a:cs typeface="Times" panose="02020603050405020304" pitchFamily="18" charset="0"/>
              </a:rPr>
              <a:t> </a:t>
            </a:r>
            <a:r>
              <a:rPr lang="en-US" sz="4000" dirty="0" err="1">
                <a:solidFill>
                  <a:srgbClr val="FF0000"/>
                </a:solidFill>
                <a:latin typeface="Times" panose="02020603050405020304" pitchFamily="18" charset="0"/>
                <a:cs typeface="Times" panose="02020603050405020304" pitchFamily="18" charset="0"/>
              </a:rPr>
              <a:t>nào</a:t>
            </a:r>
            <a:r>
              <a:rPr lang="en-US" sz="4000" dirty="0">
                <a:solidFill>
                  <a:srgbClr val="FF0000"/>
                </a:solidFill>
                <a:latin typeface="Times" panose="02020603050405020304" pitchFamily="18" charset="0"/>
                <a:cs typeface="Times" panose="02020603050405020304" pitchFamily="18" charset="0"/>
              </a:rPr>
              <a:t> </a:t>
            </a:r>
            <a:r>
              <a:rPr lang="en-US" sz="4000" dirty="0" err="1">
                <a:solidFill>
                  <a:srgbClr val="FF0000"/>
                </a:solidFill>
                <a:latin typeface="Times" panose="02020603050405020304" pitchFamily="18" charset="0"/>
                <a:cs typeface="Times" panose="02020603050405020304" pitchFamily="18" charset="0"/>
              </a:rPr>
              <a:t>là</a:t>
            </a:r>
            <a:r>
              <a:rPr lang="en-US" sz="4000" dirty="0">
                <a:solidFill>
                  <a:srgbClr val="FF0000"/>
                </a:solidFill>
                <a:latin typeface="Times" panose="02020603050405020304" pitchFamily="18" charset="0"/>
                <a:cs typeface="Times" panose="02020603050405020304" pitchFamily="18" charset="0"/>
              </a:rPr>
              <a:t> </a:t>
            </a:r>
            <a:r>
              <a:rPr lang="en-US" sz="4000" dirty="0" err="1">
                <a:solidFill>
                  <a:srgbClr val="FF0000"/>
                </a:solidFill>
                <a:latin typeface="Times" panose="02020603050405020304" pitchFamily="18" charset="0"/>
                <a:cs typeface="Times" panose="02020603050405020304" pitchFamily="18" charset="0"/>
              </a:rPr>
              <a:t>trao</a:t>
            </a:r>
            <a:r>
              <a:rPr lang="en-US" sz="4000" dirty="0">
                <a:solidFill>
                  <a:srgbClr val="FF0000"/>
                </a:solidFill>
                <a:latin typeface="Times" panose="02020603050405020304" pitchFamily="18" charset="0"/>
                <a:cs typeface="Times" panose="02020603050405020304" pitchFamily="18" charset="0"/>
              </a:rPr>
              <a:t> </a:t>
            </a:r>
            <a:r>
              <a:rPr lang="en-US" sz="4000" dirty="0" err="1">
                <a:solidFill>
                  <a:srgbClr val="FF0000"/>
                </a:solidFill>
                <a:latin typeface="Times" panose="02020603050405020304" pitchFamily="18" charset="0"/>
                <a:cs typeface="Times" panose="02020603050405020304" pitchFamily="18" charset="0"/>
              </a:rPr>
              <a:t>đổi</a:t>
            </a:r>
            <a:r>
              <a:rPr lang="en-US" sz="4000" dirty="0">
                <a:solidFill>
                  <a:srgbClr val="FF0000"/>
                </a:solidFill>
                <a:latin typeface="Times" panose="02020603050405020304" pitchFamily="18" charset="0"/>
                <a:cs typeface="Times" panose="02020603050405020304" pitchFamily="18" charset="0"/>
              </a:rPr>
              <a:t> </a:t>
            </a:r>
            <a:r>
              <a:rPr lang="en-US" sz="4000" dirty="0" err="1">
                <a:solidFill>
                  <a:srgbClr val="FF0000"/>
                </a:solidFill>
                <a:latin typeface="Times" panose="02020603050405020304" pitchFamily="18" charset="0"/>
                <a:cs typeface="Times" panose="02020603050405020304" pitchFamily="18" charset="0"/>
              </a:rPr>
              <a:t>chất</a:t>
            </a:r>
            <a:r>
              <a:rPr lang="en-US" sz="4000" dirty="0">
                <a:solidFill>
                  <a:srgbClr val="FF0000"/>
                </a:solidFill>
                <a:latin typeface="Times" panose="02020603050405020304" pitchFamily="18" charset="0"/>
                <a:cs typeface="Times" panose="02020603050405020304" pitchFamily="18" charset="0"/>
              </a:rPr>
              <a:t>?</a:t>
            </a:r>
          </a:p>
        </p:txBody>
      </p:sp>
    </p:spTree>
    <p:extLst>
      <p:ext uri="{BB962C8B-B14F-4D97-AF65-F5344CB8AC3E}">
        <p14:creationId xmlns:p14="http://schemas.microsoft.com/office/powerpoint/2010/main" val="1759773892"/>
      </p:ext>
    </p:extLst>
  </p:cSld>
  <p:clrMapOvr>
    <a:masterClrMapping/>
  </p:clrMapOvr>
  <mc:AlternateContent xmlns:mc="http://schemas.openxmlformats.org/markup-compatibility/2006" xmlns:p14="http://schemas.microsoft.com/office/powerpoint/2010/main">
    <mc:Choice Requires="p14">
      <p:transition spd="slow" p14:dur="800">
        <p:circle/>
        <p:sndAc>
          <p:stSnd>
            <p:snd r:embed="rId2" name="chimes.wav"/>
          </p:stSnd>
        </p:sndAc>
      </p:transition>
    </mc:Choice>
    <mc:Fallback xmlns="">
      <p:transition spd="slow">
        <p:circle/>
        <p:sndAc>
          <p:stSnd>
            <p:snd r:embed="rId5"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p:cTn id="19"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3">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1B758A-3B09-4148-843F-83B6B10465A9}"/>
              </a:ext>
            </a:extLst>
          </p:cNvPr>
          <p:cNvSpPr/>
          <p:nvPr/>
        </p:nvSpPr>
        <p:spPr>
          <a:xfrm>
            <a:off x="4028660" y="3429000"/>
            <a:ext cx="5183113" cy="2062103"/>
          </a:xfrm>
          <a:prstGeom prst="rect">
            <a:avLst/>
          </a:prstGeom>
          <a:solidFill>
            <a:srgbClr val="FFFF00"/>
          </a:solidFill>
          <a:ln>
            <a:gradFill>
              <a:gsLst>
                <a:gs pos="0">
                  <a:srgbClr val="03D4A8"/>
                </a:gs>
                <a:gs pos="25000">
                  <a:srgbClr val="21D6E0"/>
                </a:gs>
                <a:gs pos="75000">
                  <a:srgbClr val="0087E6"/>
                </a:gs>
                <a:gs pos="100000">
                  <a:srgbClr val="005CBF"/>
                </a:gs>
              </a:gsLst>
              <a:lin ang="5400000" scaled="0"/>
            </a:gradFill>
          </a:ln>
        </p:spPr>
        <p:txBody>
          <a:bodyPr wrap="square">
            <a:spAutoFit/>
          </a:bodyPr>
          <a:lstStyle/>
          <a:p>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trao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trao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c/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thuộc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d/ </a:t>
            </a:r>
            <a:r>
              <a:rPr lang="en-US" sz="3200" dirty="0" err="1">
                <a:latin typeface="Times New Roman" pitchFamily="18" charset="0"/>
                <a:cs typeface="Times New Roman" pitchFamily="18" charset="0"/>
              </a:rPr>
              <a:t>trao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đổi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chất</a:t>
            </a:r>
            <a:r>
              <a:rPr lang="en-US" sz="3200" dirty="0">
                <a:latin typeface="Times New Roman" pitchFamily="18" charset="0"/>
                <a:cs typeface="Times New Roman" pitchFamily="18" charset="0"/>
              </a:rPr>
              <a:t>.</a:t>
            </a:r>
          </a:p>
        </p:txBody>
      </p:sp>
      <p:sp>
        <p:nvSpPr>
          <p:cNvPr id="3" name="Rectangle 2">
            <a:extLst>
              <a:ext uri="{FF2B5EF4-FFF2-40B4-BE49-F238E27FC236}">
                <a16:creationId xmlns:a16="http://schemas.microsoft.com/office/drawing/2014/main" id="{8AD84AA1-9408-4A37-A8AC-77BAAA67DB29}"/>
              </a:ext>
            </a:extLst>
          </p:cNvPr>
          <p:cNvSpPr/>
          <p:nvPr/>
        </p:nvSpPr>
        <p:spPr>
          <a:xfrm>
            <a:off x="689113" y="318158"/>
            <a:ext cx="11190103" cy="2554545"/>
          </a:xfrm>
          <a:prstGeom prst="rect">
            <a:avLst/>
          </a:prstGeom>
        </p:spPr>
        <p:txBody>
          <a:bodyPr wrap="square">
            <a:spAutoFit/>
          </a:bodyPr>
          <a:lstStyle/>
          <a:p>
            <a:r>
              <a:rPr lang="en-US" sz="3200" b="1" dirty="0" err="1">
                <a:latin typeface="Times New Roman" pitchFamily="18" charset="0"/>
                <a:cs typeface="Times New Roman" pitchFamily="18" charset="0"/>
              </a:rPr>
              <a:t>Bài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tập</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Quá</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trình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nào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đây</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thuộc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trao</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đổi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chất</a:t>
            </a:r>
            <a:r>
              <a:rPr lang="en-US" sz="3200" b="1" dirty="0">
                <a:latin typeface="Times New Roman" pitchFamily="18" charset="0"/>
                <a:cs typeface="Times New Roman" pitchFamily="18" charset="0"/>
              </a:rPr>
              <a:t> ở </a:t>
            </a:r>
            <a:r>
              <a:rPr lang="en-US" sz="3200" b="1" dirty="0" err="1">
                <a:latin typeface="Times New Roman" pitchFamily="18" charset="0"/>
                <a:cs typeface="Times New Roman" pitchFamily="18" charset="0"/>
              </a:rPr>
              <a:t>sinh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vật</a:t>
            </a:r>
            <a:r>
              <a:rPr lang="en-US" sz="3200" b="1"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p>
            <a:pPr lvl="0"/>
            <a:r>
              <a:rPr lang="en-US" sz="3200" dirty="0">
                <a:latin typeface="Times New Roman" pitchFamily="18" charset="0"/>
                <a:cs typeface="Times New Roman" pitchFamily="18" charset="0"/>
              </a:rPr>
              <a:t>a/ </a:t>
            </a:r>
            <a:r>
              <a:rPr lang="en-US" sz="3200" dirty="0" err="1">
                <a:latin typeface="Times New Roman" pitchFamily="18" charset="0"/>
                <a:cs typeface="Times New Roman" pitchFamily="18" charset="0"/>
              </a:rPr>
              <a:t>Phân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giải</a:t>
            </a:r>
            <a:r>
              <a:rPr lang="en-US" sz="3200" dirty="0">
                <a:latin typeface="Times New Roman" pitchFamily="18" charset="0"/>
                <a:cs typeface="Times New Roman" pitchFamily="18" charset="0"/>
              </a:rPr>
              <a:t> protein </a:t>
            </a:r>
            <a:r>
              <a:rPr lang="en-US" sz="3200" dirty="0" err="1">
                <a:latin typeface="Times New Roman" pitchFamily="18" charset="0"/>
                <a:cs typeface="Times New Roman" pitchFamily="18" charset="0"/>
              </a:rPr>
              <a:t>trong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tế</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bào</a:t>
            </a:r>
            <a:r>
              <a:rPr lang="en-US" sz="3200" dirty="0">
                <a:latin typeface="Times New Roman" pitchFamily="18" charset="0"/>
                <a:cs typeface="Times New Roman" pitchFamily="18" charset="0"/>
              </a:rPr>
              <a:t>.</a:t>
            </a:r>
          </a:p>
          <a:p>
            <a:pPr lvl="0"/>
            <a:r>
              <a:rPr lang="en-US" sz="3200" dirty="0">
                <a:latin typeface="Times New Roman" pitchFamily="18" charset="0"/>
                <a:cs typeface="Times New Roman" pitchFamily="18" charset="0"/>
              </a:rPr>
              <a:t>b/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tiết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mồ</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hôi</a:t>
            </a:r>
            <a:r>
              <a:rPr lang="en-US" sz="3200" dirty="0">
                <a:latin typeface="Times New Roman" pitchFamily="18" charset="0"/>
                <a:cs typeface="Times New Roman" pitchFamily="18" charset="0"/>
              </a:rPr>
              <a:t>.</a:t>
            </a:r>
          </a:p>
          <a:p>
            <a:pPr lvl="0"/>
            <a:r>
              <a:rPr lang="en-US" sz="3200" dirty="0">
                <a:latin typeface="Times New Roman" pitchFamily="18" charset="0"/>
                <a:cs typeface="Times New Roman" pitchFamily="18" charset="0"/>
              </a:rPr>
              <a:t>c/ </a:t>
            </a:r>
            <a:r>
              <a:rPr lang="en-US" sz="3200" dirty="0" err="1">
                <a:latin typeface="Times New Roman" pitchFamily="18" charset="0"/>
                <a:cs typeface="Times New Roman" pitchFamily="18" charset="0"/>
              </a:rPr>
              <a:t>Vận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chuyển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ăn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miệng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dạ</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dày</a:t>
            </a:r>
            <a:r>
              <a:rPr lang="en-US" sz="3200" dirty="0">
                <a:latin typeface="Times New Roman" pitchFamily="18" charset="0"/>
                <a:cs typeface="Times New Roman" pitchFamily="18" charset="0"/>
              </a:rPr>
              <a:t>.</a:t>
            </a:r>
          </a:p>
          <a:p>
            <a:pPr lvl="0"/>
            <a:r>
              <a:rPr lang="en-US" sz="3200" dirty="0">
                <a:latin typeface="Times New Roman" pitchFamily="18" charset="0"/>
                <a:cs typeface="Times New Roman" pitchFamily="18" charset="0"/>
              </a:rPr>
              <a:t>d/ </a:t>
            </a:r>
            <a:r>
              <a:rPr lang="en-US" sz="3200" dirty="0" err="1">
                <a:latin typeface="Times New Roman" pitchFamily="18" charset="0"/>
                <a:cs typeface="Times New Roman" pitchFamily="18" charset="0"/>
              </a:rPr>
              <a:t>Lấy</a:t>
            </a:r>
            <a:r>
              <a:rPr lang="en-US" sz="3200" dirty="0">
                <a:latin typeface="Times New Roman" pitchFamily="18" charset="0"/>
                <a:cs typeface="Times New Roman" pitchFamily="18" charset="0"/>
              </a:rPr>
              <a:t> carbon dioxide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thải</a:t>
            </a:r>
            <a:r>
              <a:rPr lang="en-US" sz="3200" dirty="0">
                <a:latin typeface="Times New Roman" pitchFamily="18" charset="0"/>
                <a:cs typeface="Times New Roman" pitchFamily="18" charset="0"/>
              </a:rPr>
              <a:t> oxygen ở </a:t>
            </a:r>
            <a:r>
              <a:rPr lang="en-US" sz="3200" dirty="0" err="1">
                <a:latin typeface="Times New Roman" pitchFamily="18" charset="0"/>
                <a:cs typeface="Times New Roman" pitchFamily="18" charset="0"/>
              </a:rPr>
              <a:t>thực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vật</a:t>
            </a:r>
            <a:r>
              <a:rPr lang="en-US" sz="3200" dirty="0">
                <a:latin typeface="Times New Roman" pitchFamily="18" charset="0"/>
                <a:cs typeface="Times New Roman" pitchFamily="18" charset="0"/>
              </a:rPr>
              <a:t>.</a:t>
            </a:r>
          </a:p>
        </p:txBody>
      </p:sp>
      <p:sp>
        <p:nvSpPr>
          <p:cNvPr id="4" name="Striped Right Arrow 18">
            <a:extLst>
              <a:ext uri="{FF2B5EF4-FFF2-40B4-BE49-F238E27FC236}">
                <a16:creationId xmlns:a16="http://schemas.microsoft.com/office/drawing/2014/main" id="{886E84FE-BFB8-41D6-B191-B5B6FC3F0397}"/>
              </a:ext>
            </a:extLst>
          </p:cNvPr>
          <p:cNvSpPr/>
          <p:nvPr/>
        </p:nvSpPr>
        <p:spPr>
          <a:xfrm>
            <a:off x="2178657" y="4144473"/>
            <a:ext cx="1212551" cy="6311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428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2"/>
                                        </p:tgtEl>
                                        <p:attrNameLst>
                                          <p:attrName>ppt_x</p:attrName>
                                        </p:attrNameLst>
                                      </p:cBhvr>
                                      <p:tavLst>
                                        <p:tav tm="0">
                                          <p:val>
                                            <p:strVal val="ppt_x"/>
                                          </p:val>
                                        </p:tav>
                                        <p:tav tm="100000">
                                          <p:val>
                                            <p:strVal val="ppt_x"/>
                                          </p:val>
                                        </p:tav>
                                      </p:tavLst>
                                    </p:anim>
                                    <p:anim calcmode="lin" valueType="num">
                                      <p:cBhvr additive="base">
                                        <p:cTn id="25" dur="500"/>
                                        <p:tgtEl>
                                          <p:spTgt spid="2"/>
                                        </p:tgtEl>
                                        <p:attrNameLst>
                                          <p:attrName>ppt_y</p:attrName>
                                        </p:attrNameLst>
                                      </p:cBhvr>
                                      <p:tavLst>
                                        <p:tav tm="0">
                                          <p:val>
                                            <p:strVal val="ppt_y"/>
                                          </p:val>
                                        </p:tav>
                                        <p:tav tm="100000">
                                          <p:val>
                                            <p:strVal val="1+ppt_h/2"/>
                                          </p:val>
                                        </p:tav>
                                      </p:tavLst>
                                    </p:anim>
                                    <p:set>
                                      <p:cBhvr>
                                        <p:cTn id="26"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3A8D74-2094-437E-91EE-5B0E0877FD5F}"/>
              </a:ext>
            </a:extLst>
          </p:cNvPr>
          <p:cNvPicPr>
            <a:picLocks noChangeAspect="1"/>
          </p:cNvPicPr>
          <p:nvPr/>
        </p:nvPicPr>
        <p:blipFill>
          <a:blip r:embed="rId2"/>
          <a:stretch>
            <a:fillRect/>
          </a:stretch>
        </p:blipFill>
        <p:spPr>
          <a:xfrm>
            <a:off x="5420139" y="119270"/>
            <a:ext cx="6771861" cy="6738730"/>
          </a:xfrm>
          <a:prstGeom prst="rect">
            <a:avLst/>
          </a:prstGeom>
        </p:spPr>
      </p:pic>
      <p:sp>
        <p:nvSpPr>
          <p:cNvPr id="3" name="TextBox 2">
            <a:extLst>
              <a:ext uri="{FF2B5EF4-FFF2-40B4-BE49-F238E27FC236}">
                <a16:creationId xmlns:a16="http://schemas.microsoft.com/office/drawing/2014/main" id="{5D1BABF6-3F0E-4F9A-AD84-1BF44709C933}"/>
              </a:ext>
            </a:extLst>
          </p:cNvPr>
          <p:cNvSpPr txBox="1"/>
          <p:nvPr/>
        </p:nvSpPr>
        <p:spPr>
          <a:xfrm>
            <a:off x="409433" y="718997"/>
            <a:ext cx="5262497" cy="1569660"/>
          </a:xfrm>
          <a:prstGeom prst="rect">
            <a:avLst/>
          </a:prstGeom>
          <a:noFill/>
        </p:spPr>
        <p:txBody>
          <a:bodyPr wrap="square" rtlCol="0">
            <a:spAutoFit/>
          </a:bodyPr>
          <a:lstStyle/>
          <a:p>
            <a:r>
              <a:rPr lang="en-US" sz="3200" b="1">
                <a:solidFill>
                  <a:srgbClr val="FF0000"/>
                </a:solidFill>
                <a:latin typeface="Times New Roman" pitchFamily="18" charset="0"/>
                <a:cs typeface="Times New Roman" pitchFamily="18" charset="0"/>
              </a:rPr>
              <a:t>1/ Khái niệm trao đổi chất và chuyển hóa năng lượng ở cơ thể sinh vật</a:t>
            </a:r>
          </a:p>
        </p:txBody>
      </p:sp>
      <p:sp>
        <p:nvSpPr>
          <p:cNvPr id="4" name="TextBox 3">
            <a:extLst>
              <a:ext uri="{FF2B5EF4-FFF2-40B4-BE49-F238E27FC236}">
                <a16:creationId xmlns:a16="http://schemas.microsoft.com/office/drawing/2014/main" id="{D89841BC-C3E7-46BA-9795-6686F1076737}"/>
              </a:ext>
            </a:extLst>
          </p:cNvPr>
          <p:cNvSpPr txBox="1"/>
          <p:nvPr/>
        </p:nvSpPr>
        <p:spPr>
          <a:xfrm>
            <a:off x="577162" y="2288657"/>
            <a:ext cx="4031292" cy="1077218"/>
          </a:xfrm>
          <a:prstGeom prst="rect">
            <a:avLst/>
          </a:prstGeom>
          <a:noFill/>
        </p:spPr>
        <p:txBody>
          <a:bodyPr wrap="square" rtlCol="0">
            <a:spAutoFit/>
          </a:bodyPr>
          <a:lstStyle/>
          <a:p>
            <a:r>
              <a:rPr lang="en-US" sz="3200" b="1">
                <a:solidFill>
                  <a:srgbClr val="006600"/>
                </a:solidFill>
                <a:latin typeface="Times New Roman" pitchFamily="18" charset="0"/>
                <a:cs typeface="Times New Roman" pitchFamily="18" charset="0"/>
              </a:rPr>
              <a:t>* Khái niệm chuyển hóa năng lượng:</a:t>
            </a:r>
          </a:p>
        </p:txBody>
      </p:sp>
      <p:sp>
        <p:nvSpPr>
          <p:cNvPr id="5" name="Cloud 4">
            <a:extLst>
              <a:ext uri="{FF2B5EF4-FFF2-40B4-BE49-F238E27FC236}">
                <a16:creationId xmlns:a16="http://schemas.microsoft.com/office/drawing/2014/main" id="{14E531A1-5918-4798-8FAB-FA0969443426}"/>
              </a:ext>
            </a:extLst>
          </p:cNvPr>
          <p:cNvSpPr/>
          <p:nvPr/>
        </p:nvSpPr>
        <p:spPr>
          <a:xfrm>
            <a:off x="577162" y="3856383"/>
            <a:ext cx="4842977" cy="2584174"/>
          </a:xfrm>
          <a:prstGeom prst="cloud">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600" dirty="0" err="1">
                <a:latin typeface="Times" panose="02020603050405020304" pitchFamily="18" charset="0"/>
                <a:cs typeface="Times" panose="02020603050405020304" pitchFamily="18" charset="0"/>
              </a:rPr>
              <a:t>Em</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hãy</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nhắc</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lại</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một</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số</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dạng</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năng</a:t>
            </a:r>
            <a:r>
              <a:rPr lang="en-US" sz="2600" dirty="0">
                <a:latin typeface="Times" panose="02020603050405020304" pitchFamily="18" charset="0"/>
                <a:cs typeface="Times" panose="02020603050405020304" pitchFamily="18" charset="0"/>
              </a:rPr>
              <a:t> l</a:t>
            </a:r>
            <a:r>
              <a:rPr lang="vi-VN" sz="2600" dirty="0">
                <a:latin typeface="Times" panose="02020603050405020304" pitchFamily="18" charset="0"/>
                <a:cs typeface="Times" panose="02020603050405020304" pitchFamily="18" charset="0"/>
              </a:rPr>
              <a:t>ư</a:t>
            </a:r>
            <a:r>
              <a:rPr lang="en-US" sz="2600" dirty="0" err="1">
                <a:latin typeface="Times" panose="02020603050405020304" pitchFamily="18" charset="0"/>
                <a:cs typeface="Times" panose="02020603050405020304" pitchFamily="18" charset="0"/>
              </a:rPr>
              <a:t>ợng</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th</a:t>
            </a:r>
            <a:r>
              <a:rPr lang="vi-VN" sz="2600" dirty="0">
                <a:latin typeface="Times" panose="02020603050405020304" pitchFamily="18" charset="0"/>
                <a:cs typeface="Times" panose="02020603050405020304" pitchFamily="18" charset="0"/>
              </a:rPr>
              <a:t>ư</a:t>
            </a:r>
            <a:r>
              <a:rPr lang="en-US" sz="2600" dirty="0" err="1">
                <a:latin typeface="Times" panose="02020603050405020304" pitchFamily="18" charset="0"/>
                <a:cs typeface="Times" panose="02020603050405020304" pitchFamily="18" charset="0"/>
              </a:rPr>
              <a:t>ờng</a:t>
            </a:r>
            <a:r>
              <a:rPr lang="en-US" sz="2600" dirty="0">
                <a:latin typeface="Times" panose="02020603050405020304" pitchFamily="18" charset="0"/>
                <a:cs typeface="Times" panose="02020603050405020304" pitchFamily="18" charset="0"/>
              </a:rPr>
              <a:t> </a:t>
            </a:r>
            <a:r>
              <a:rPr lang="en-US" sz="2600" dirty="0" err="1">
                <a:latin typeface="Times" panose="02020603050405020304" pitchFamily="18" charset="0"/>
                <a:cs typeface="Times" panose="02020603050405020304" pitchFamily="18" charset="0"/>
              </a:rPr>
              <a:t>gặp</a:t>
            </a:r>
            <a:r>
              <a:rPr lang="en-US" sz="2600" dirty="0">
                <a:latin typeface="Times" panose="02020603050405020304" pitchFamily="18" charset="0"/>
                <a:cs typeface="Times" panose="02020603050405020304" pitchFamily="18" charset="0"/>
              </a:rPr>
              <a:t>?</a:t>
            </a:r>
          </a:p>
        </p:txBody>
      </p:sp>
    </p:spTree>
    <p:extLst>
      <p:ext uri="{BB962C8B-B14F-4D97-AF65-F5344CB8AC3E}">
        <p14:creationId xmlns:p14="http://schemas.microsoft.com/office/powerpoint/2010/main" val="414750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2164</TotalTime>
  <Words>1961</Words>
  <Application>Microsoft Office PowerPoint</Application>
  <PresentationFormat>Widescreen</PresentationFormat>
  <Paragraphs>173</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Times</vt:lpstr>
      <vt:lpstr>Times New Roman</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Le Nhung</cp:lastModifiedBy>
  <cp:revision>147</cp:revision>
  <dcterms:created xsi:type="dcterms:W3CDTF">2021-12-16T15:07:13Z</dcterms:created>
  <dcterms:modified xsi:type="dcterms:W3CDTF">2023-02-08T10:39:41Z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2023-02-07T15:21:59Z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8d9039fd-9862-4bfc-a9ba-22349e291217</vt:lpwstr>
  </property>
  <property fmtid="{D5CDD505-2E9C-101B-9397-08002B2CF9AE}" pid="7" name="MSIP_Label_defa4170-0d19-0005-0004-bc88714345d2_ActionId">
    <vt:lpwstr>86f3c022-9487-4f98-8a02-f5f36b4ab1de</vt:lpwstr>
  </property>
  <property fmtid="{D5CDD505-2E9C-101B-9397-08002B2CF9AE}" pid="8" name="MSIP_Label_defa4170-0d19-0005-0004-bc88714345d2_ContentBits">
    <vt:lpwstr>0</vt:lpwstr>
  </property>
</Properties>
</file>