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emf" ContentType="image/x-emf"/>
  <Default Extension="wma" ContentType="audio/x-ms-wma"/>
  <Default Extension="rels" ContentType="application/vnd.openxmlformats-package.relationships+xml"/>
  <Default Extension="xml" ContentType="application/xml"/>
  <Default Extension="docx" ContentType="application/vnd.openxmlformats-officedocument.wordprocessingml.document"/>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94" r:id="rId4"/>
    <p:sldId id="399" r:id="rId5"/>
    <p:sldId id="262" r:id="rId6"/>
    <p:sldId id="261" r:id="rId7"/>
    <p:sldId id="263" r:id="rId8"/>
    <p:sldId id="400" r:id="rId9"/>
    <p:sldId id="401" r:id="rId10"/>
    <p:sldId id="402" r:id="rId11"/>
    <p:sldId id="403" r:id="rId12"/>
    <p:sldId id="404" r:id="rId13"/>
    <p:sldId id="405" r:id="rId14"/>
    <p:sldId id="406" r:id="rId15"/>
    <p:sldId id="407" r:id="rId16"/>
    <p:sldId id="409" r:id="rId17"/>
    <p:sldId id="410" r:id="rId18"/>
    <p:sldId id="411" r:id="rId19"/>
    <p:sldId id="287" r:id="rId20"/>
    <p:sldId id="285" r:id="rId21"/>
    <p:sldId id="289" r:id="rId22"/>
    <p:sldId id="290" r:id="rId23"/>
    <p:sldId id="288" r:id="rId24"/>
    <p:sldId id="291" r:id="rId25"/>
    <p:sldId id="266" r:id="rId26"/>
    <p:sldId id="267" r:id="rId27"/>
    <p:sldId id="268" r:id="rId28"/>
    <p:sldId id="269" r:id="rId29"/>
    <p:sldId id="271" r:id="rId30"/>
    <p:sldId id="272" r:id="rId31"/>
    <p:sldId id="274" r:id="rId32"/>
    <p:sldId id="275" r:id="rId33"/>
    <p:sldId id="277" r:id="rId34"/>
    <p:sldId id="278" r:id="rId35"/>
    <p:sldId id="280" r:id="rId36"/>
    <p:sldId id="281" r:id="rId37"/>
    <p:sldId id="282" r:id="rId38"/>
    <p:sldId id="270" r:id="rId39"/>
    <p:sldId id="283" r:id="rId40"/>
    <p:sldId id="284" r:id="rId41"/>
    <p:sldId id="292" r:id="rId42"/>
    <p:sldId id="29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33CC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71" autoAdjust="0"/>
  </p:normalViewPr>
  <p:slideViewPr>
    <p:cSldViewPr snapToGrid="0">
      <p:cViewPr varScale="1">
        <p:scale>
          <a:sx n="77" d="100"/>
          <a:sy n="77" d="100"/>
        </p:scale>
        <p:origin x="1618" y="82"/>
      </p:cViewPr>
      <p:guideLst/>
    </p:cSldViewPr>
  </p:slideViewPr>
  <p:notesTextViewPr>
    <p:cViewPr>
      <p:scale>
        <a:sx n="1" d="1"/>
        <a:sy n="1" d="1"/>
      </p:scale>
      <p:origin x="0" y="0"/>
    </p:cViewPr>
  </p:notesTextViewPr>
  <p:sorterViewPr>
    <p:cViewPr>
      <p:scale>
        <a:sx n="100" d="100"/>
        <a:sy n="100" d="100"/>
      </p:scale>
      <p:origin x="0" y="-5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wmf"/><Relationship Id="rId7" Type="http://schemas.openxmlformats.org/officeDocument/2006/relationships/image" Target="../media/image16.emf"/><Relationship Id="rId2" Type="http://schemas.openxmlformats.org/officeDocument/2006/relationships/image" Target="../media/image11.wmf"/><Relationship Id="rId1" Type="http://schemas.openxmlformats.org/officeDocument/2006/relationships/image" Target="../media/image10.e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emf"/><Relationship Id="rId9"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3904DE-529E-42C4-A5B1-02C9BD025C06}"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393500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904DE-529E-42C4-A5B1-02C9BD025C06}"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193884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904DE-529E-42C4-A5B1-02C9BD025C06}"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351752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904DE-529E-42C4-A5B1-02C9BD025C06}"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188693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904DE-529E-42C4-A5B1-02C9BD025C06}"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22555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904DE-529E-42C4-A5B1-02C9BD025C06}"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341339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904DE-529E-42C4-A5B1-02C9BD025C06}" type="datetimeFigureOut">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107695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3904DE-529E-42C4-A5B1-02C9BD025C06}" type="datetimeFigureOut">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165116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904DE-529E-42C4-A5B1-02C9BD025C06}" type="datetimeFigureOut">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276619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904DE-529E-42C4-A5B1-02C9BD025C06}"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124659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904DE-529E-42C4-A5B1-02C9BD025C06}"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13BE5-898A-4009-906C-4112BBBA7ACE}" type="slidenum">
              <a:rPr lang="en-US" smtClean="0"/>
              <a:t>‹#›</a:t>
            </a:fld>
            <a:endParaRPr lang="en-US"/>
          </a:p>
        </p:txBody>
      </p:sp>
    </p:spTree>
    <p:extLst>
      <p:ext uri="{BB962C8B-B14F-4D97-AF65-F5344CB8AC3E}">
        <p14:creationId xmlns:p14="http://schemas.microsoft.com/office/powerpoint/2010/main" val="358141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904DE-529E-42C4-A5B1-02C9BD025C06}" type="datetimeFigureOut">
              <a:rPr lang="en-US" smtClean="0"/>
              <a:t>8/31/2021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13BE5-898A-4009-906C-4112BBBA7ACE}" type="slidenum">
              <a:rPr lang="en-US" smtClean="0"/>
              <a:t>‹#›</a:t>
            </a:fld>
            <a:endParaRPr lang="en-US"/>
          </a:p>
        </p:txBody>
      </p:sp>
    </p:spTree>
    <p:extLst>
      <p:ext uri="{BB962C8B-B14F-4D97-AF65-F5344CB8AC3E}">
        <p14:creationId xmlns:p14="http://schemas.microsoft.com/office/powerpoint/2010/main" val="2775581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4.wmf"/><Relationship Id="rId5" Type="http://schemas.openxmlformats.org/officeDocument/2006/relationships/oleObject" Target="../embeddings/oleObject17.bin"/><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6.wmf"/><Relationship Id="rId18" Type="http://schemas.openxmlformats.org/officeDocument/2006/relationships/image" Target="../media/image41.wmf"/><Relationship Id="rId26" Type="http://schemas.openxmlformats.org/officeDocument/2006/relationships/image" Target="../media/image49.wmf"/><Relationship Id="rId3" Type="http://schemas.openxmlformats.org/officeDocument/2006/relationships/package" Target="../embeddings/Microsoft_Word_Document.docx"/><Relationship Id="rId21" Type="http://schemas.openxmlformats.org/officeDocument/2006/relationships/image" Target="../media/image44.wmf"/><Relationship Id="rId7" Type="http://schemas.openxmlformats.org/officeDocument/2006/relationships/image" Target="../media/image30.emf"/><Relationship Id="rId12" Type="http://schemas.openxmlformats.org/officeDocument/2006/relationships/image" Target="../media/image35.wmf"/><Relationship Id="rId17" Type="http://schemas.openxmlformats.org/officeDocument/2006/relationships/image" Target="../media/image40.wmf"/><Relationship Id="rId25" Type="http://schemas.openxmlformats.org/officeDocument/2006/relationships/image" Target="../media/image48.wmf"/><Relationship Id="rId2" Type="http://schemas.openxmlformats.org/officeDocument/2006/relationships/slideLayout" Target="../slideLayouts/slideLayout2.xml"/><Relationship Id="rId16" Type="http://schemas.openxmlformats.org/officeDocument/2006/relationships/image" Target="../media/image39.wmf"/><Relationship Id="rId20" Type="http://schemas.openxmlformats.org/officeDocument/2006/relationships/image" Target="../media/image43.wmf"/><Relationship Id="rId29" Type="http://schemas.openxmlformats.org/officeDocument/2006/relationships/image" Target="../media/image52.wmf"/><Relationship Id="rId1" Type="http://schemas.openxmlformats.org/officeDocument/2006/relationships/vmlDrawing" Target="../drawings/vmlDrawing5.vml"/><Relationship Id="rId6" Type="http://schemas.openxmlformats.org/officeDocument/2006/relationships/image" Target="../media/image29.wmf"/><Relationship Id="rId11" Type="http://schemas.openxmlformats.org/officeDocument/2006/relationships/image" Target="../media/image34.wmf"/><Relationship Id="rId24" Type="http://schemas.openxmlformats.org/officeDocument/2006/relationships/image" Target="../media/image47.wmf"/><Relationship Id="rId5" Type="http://schemas.openxmlformats.org/officeDocument/2006/relationships/oleObject" Target="../embeddings/oleObject18.bin"/><Relationship Id="rId15" Type="http://schemas.openxmlformats.org/officeDocument/2006/relationships/image" Target="../media/image38.wmf"/><Relationship Id="rId23" Type="http://schemas.openxmlformats.org/officeDocument/2006/relationships/image" Target="../media/image46.wmf"/><Relationship Id="rId28" Type="http://schemas.openxmlformats.org/officeDocument/2006/relationships/image" Target="../media/image51.wmf"/><Relationship Id="rId10" Type="http://schemas.openxmlformats.org/officeDocument/2006/relationships/image" Target="../media/image33.wmf"/><Relationship Id="rId19" Type="http://schemas.openxmlformats.org/officeDocument/2006/relationships/image" Target="../media/image42.wmf"/><Relationship Id="rId4" Type="http://schemas.openxmlformats.org/officeDocument/2006/relationships/image" Target="../media/image28.emf"/><Relationship Id="rId9" Type="http://schemas.openxmlformats.org/officeDocument/2006/relationships/image" Target="../media/image32.wmf"/><Relationship Id="rId14" Type="http://schemas.openxmlformats.org/officeDocument/2006/relationships/image" Target="../media/image37.wmf"/><Relationship Id="rId22" Type="http://schemas.openxmlformats.org/officeDocument/2006/relationships/image" Target="../media/image45.wmf"/><Relationship Id="rId27" Type="http://schemas.openxmlformats.org/officeDocument/2006/relationships/image" Target="../media/image50.wmf"/></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8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10" Type="http://schemas.openxmlformats.org/officeDocument/2006/relationships/image" Target="../media/image29.png"/><Relationship Id="rId4" Type="http://schemas.openxmlformats.org/officeDocument/2006/relationships/image" Target="../media/image55.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4.gif"/></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5.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7.png"/><Relationship Id="rId5" Type="http://schemas.openxmlformats.org/officeDocument/2006/relationships/image" Target="../media/image66.gif"/><Relationship Id="rId4" Type="http://schemas.openxmlformats.org/officeDocument/2006/relationships/image" Target="../media/image65.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74.png"/><Relationship Id="rId3" Type="http://schemas.microsoft.com/office/2007/relationships/media" Target="../media/media3.WAV"/><Relationship Id="rId7" Type="http://schemas.openxmlformats.org/officeDocument/2006/relationships/slideLayout" Target="../slideLayouts/slideLayout1.xml"/><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audio" Target="../media/media2.wma"/><Relationship Id="rId16" Type="http://schemas.microsoft.com/office/2007/relationships/hdphoto" Target="../media/hdphoto6.wdp"/><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4.wdp"/><Relationship Id="rId5" Type="http://schemas.microsoft.com/office/2007/relationships/media" Target="../media/media4.mp3"/><Relationship Id="rId15" Type="http://schemas.openxmlformats.org/officeDocument/2006/relationships/image" Target="../media/image73.png"/><Relationship Id="rId10" Type="http://schemas.openxmlformats.org/officeDocument/2006/relationships/image" Target="../media/image70.png"/><Relationship Id="rId19" Type="http://schemas.openxmlformats.org/officeDocument/2006/relationships/image" Target="../media/image600.png"/><Relationship Id="rId4" Type="http://schemas.openxmlformats.org/officeDocument/2006/relationships/audio" Target="../media/media3.WAV"/><Relationship Id="rId9" Type="http://schemas.openxmlformats.org/officeDocument/2006/relationships/image" Target="../media/image54.png"/><Relationship Id="rId14" Type="http://schemas.microsoft.com/office/2007/relationships/hdphoto" Target="../media/hdphoto5.wdp"/></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74.png"/><Relationship Id="rId3" Type="http://schemas.microsoft.com/office/2007/relationships/media" Target="../media/media3.WAV"/><Relationship Id="rId7" Type="http://schemas.openxmlformats.org/officeDocument/2006/relationships/slideLayout" Target="../slideLayouts/slideLayout1.xml"/><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audio" Target="../media/media2.wma"/><Relationship Id="rId16" Type="http://schemas.microsoft.com/office/2007/relationships/hdphoto" Target="../media/hdphoto6.wdp"/><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4.wdp"/><Relationship Id="rId5" Type="http://schemas.microsoft.com/office/2007/relationships/media" Target="../media/media4.mp3"/><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audio" Target="../media/media3.WAV"/><Relationship Id="rId9" Type="http://schemas.openxmlformats.org/officeDocument/2006/relationships/image" Target="../media/image610.png"/><Relationship Id="rId14"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74.png"/><Relationship Id="rId3" Type="http://schemas.microsoft.com/office/2007/relationships/media" Target="../media/media3.WAV"/><Relationship Id="rId7" Type="http://schemas.openxmlformats.org/officeDocument/2006/relationships/slideLayout" Target="../slideLayouts/slideLayout1.xml"/><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audio" Target="../media/media2.wma"/><Relationship Id="rId16" Type="http://schemas.microsoft.com/office/2007/relationships/hdphoto" Target="../media/hdphoto6.wdp"/><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4.wdp"/><Relationship Id="rId5" Type="http://schemas.microsoft.com/office/2007/relationships/media" Target="../media/media4.mp3"/><Relationship Id="rId15" Type="http://schemas.openxmlformats.org/officeDocument/2006/relationships/image" Target="../media/image73.png"/><Relationship Id="rId10" Type="http://schemas.openxmlformats.org/officeDocument/2006/relationships/image" Target="../media/image70.png"/><Relationship Id="rId19" Type="http://schemas.openxmlformats.org/officeDocument/2006/relationships/image" Target="../media/image630.png"/><Relationship Id="rId4" Type="http://schemas.openxmlformats.org/officeDocument/2006/relationships/audio" Target="../media/media3.WAV"/><Relationship Id="rId9" Type="http://schemas.openxmlformats.org/officeDocument/2006/relationships/image" Target="../media/image62.png"/><Relationship Id="rId14" Type="http://schemas.microsoft.com/office/2007/relationships/hdphoto" Target="../media/hdphoto5.wdp"/></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74.png"/><Relationship Id="rId3" Type="http://schemas.microsoft.com/office/2007/relationships/media" Target="../media/media3.WAV"/><Relationship Id="rId7" Type="http://schemas.openxmlformats.org/officeDocument/2006/relationships/slideLayout" Target="../slideLayouts/slideLayout1.xml"/><Relationship Id="rId12" Type="http://schemas.openxmlformats.org/officeDocument/2006/relationships/image" Target="../media/image71.png"/><Relationship Id="rId17" Type="http://schemas.openxmlformats.org/officeDocument/2006/relationships/image" Target="../media/image65.png"/><Relationship Id="rId2" Type="http://schemas.openxmlformats.org/officeDocument/2006/relationships/audio" Target="../media/media2.wma"/><Relationship Id="rId16" Type="http://schemas.microsoft.com/office/2007/relationships/hdphoto" Target="../media/hdphoto6.wdp"/><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4.wdp"/><Relationship Id="rId5" Type="http://schemas.microsoft.com/office/2007/relationships/media" Target="../media/media4.mp3"/><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audio" Target="../media/media3.WAV"/><Relationship Id="rId9" Type="http://schemas.openxmlformats.org/officeDocument/2006/relationships/image" Target="../media/image64.png"/><Relationship Id="rId14" Type="http://schemas.microsoft.com/office/2007/relationships/hdphoto" Target="../media/hdphoto5.wdp"/></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image" Target="../media/image74.png"/><Relationship Id="rId3" Type="http://schemas.microsoft.com/office/2007/relationships/media" Target="../media/media3.WAV"/><Relationship Id="rId7" Type="http://schemas.openxmlformats.org/officeDocument/2006/relationships/slideLayout" Target="../slideLayouts/slideLayout1.xml"/><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audio" Target="../media/media2.wma"/><Relationship Id="rId16" Type="http://schemas.microsoft.com/office/2007/relationships/hdphoto" Target="../media/hdphoto6.wdp"/><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4.wdp"/><Relationship Id="rId5" Type="http://schemas.microsoft.com/office/2007/relationships/media" Target="../media/media4.mp3"/><Relationship Id="rId15" Type="http://schemas.openxmlformats.org/officeDocument/2006/relationships/image" Target="../media/image73.png"/><Relationship Id="rId10" Type="http://schemas.openxmlformats.org/officeDocument/2006/relationships/image" Target="../media/image70.png"/><Relationship Id="rId19" Type="http://schemas.openxmlformats.org/officeDocument/2006/relationships/image" Target="../media/image66.png"/><Relationship Id="rId4" Type="http://schemas.openxmlformats.org/officeDocument/2006/relationships/audio" Target="../media/media3.WAV"/><Relationship Id="rId9" Type="http://schemas.openxmlformats.org/officeDocument/2006/relationships/image" Target="../media/image76.png"/><Relationship Id="rId14" Type="http://schemas.microsoft.com/office/2007/relationships/hdphoto" Target="../media/hdphoto5.wdp"/></Relationships>
</file>

<file path=ppt/slides/_rels/slide38.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690.png"/><Relationship Id="rId7" Type="http://schemas.openxmlformats.org/officeDocument/2006/relationships/image" Target="../media/image730.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720.png"/><Relationship Id="rId5" Type="http://schemas.openxmlformats.org/officeDocument/2006/relationships/image" Target="../media/image710.png"/><Relationship Id="rId10" Type="http://schemas.openxmlformats.org/officeDocument/2006/relationships/image" Target="../media/image760.png"/><Relationship Id="rId4" Type="http://schemas.openxmlformats.org/officeDocument/2006/relationships/image" Target="../media/image700.png"/><Relationship Id="rId9" Type="http://schemas.openxmlformats.org/officeDocument/2006/relationships/image" Target="../media/image750.png"/></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9.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9.bin"/><Relationship Id="rId18" Type="http://schemas.openxmlformats.org/officeDocument/2006/relationships/image" Target="../media/image17.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4.wmf"/><Relationship Id="rId17"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image" Target="../media/image16.emf"/><Relationship Id="rId20" Type="http://schemas.openxmlformats.org/officeDocument/2006/relationships/image" Target="../media/image18.wmf"/><Relationship Id="rId1" Type="http://schemas.openxmlformats.org/officeDocument/2006/relationships/vmlDrawing" Target="../drawings/vmlDrawing2.vml"/><Relationship Id="rId6" Type="http://schemas.openxmlformats.org/officeDocument/2006/relationships/image" Target="../media/image11.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3.emf"/><Relationship Id="rId19" Type="http://schemas.openxmlformats.org/officeDocument/2006/relationships/oleObject" Target="../embeddings/oleObject12.bin"/><Relationship Id="rId4" Type="http://schemas.openxmlformats.org/officeDocument/2006/relationships/image" Target="../media/image10.emf"/><Relationship Id="rId9" Type="http://schemas.openxmlformats.org/officeDocument/2006/relationships/oleObject" Target="../embeddings/oleObject7.bin"/><Relationship Id="rId14" Type="http://schemas.openxmlformats.org/officeDocument/2006/relationships/image" Target="../media/image15.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14.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vanvat.net/hinhanh/anhto/14816clip-art-hoa-de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3" y="2297907"/>
            <a:ext cx="2656285" cy="364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962" y="4910137"/>
            <a:ext cx="372903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59460" y="515981"/>
            <a:ext cx="6711004" cy="715581"/>
          </a:xfrm>
          <a:prstGeom prst="rect">
            <a:avLst/>
          </a:prstGeom>
          <a:noFill/>
        </p:spPr>
        <p:txBody>
          <a:bodyPr wrap="none">
            <a:spAutoFit/>
          </a:bodyPr>
          <a:lstStyle/>
          <a:p>
            <a:pPr algn="ctr">
              <a:defRPr/>
            </a:pPr>
            <a:r>
              <a:rPr lang="en-US" sz="405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NHIỆT LIỆT CHÀO MỪNG</a:t>
            </a:r>
          </a:p>
        </p:txBody>
      </p:sp>
      <p:sp>
        <p:nvSpPr>
          <p:cNvPr id="10" name="TextBox 9"/>
          <p:cNvSpPr txBox="1">
            <a:spLocks noChangeArrowheads="1"/>
          </p:cNvSpPr>
          <p:nvPr/>
        </p:nvSpPr>
        <p:spPr bwMode="auto">
          <a:xfrm>
            <a:off x="2912165" y="3956030"/>
            <a:ext cx="56752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rgbClr val="002060"/>
                </a:solidFill>
                <a:latin typeface="Times New Roman" panose="02020603050405020304" pitchFamily="18" charset="0"/>
                <a:cs typeface="Times New Roman" panose="02020603050405020304" pitchFamily="18" charset="0"/>
              </a:rPr>
              <a:t>GIÁO VIÊN</a:t>
            </a:r>
            <a:r>
              <a:rPr lang="en-US" altLang="en-US" sz="2800" b="1" dirty="0" smtClean="0">
                <a:solidFill>
                  <a:srgbClr val="002060"/>
                </a:solidFill>
                <a:latin typeface="Times New Roman" panose="02020603050405020304" pitchFamily="18" charset="0"/>
                <a:cs typeface="Times New Roman" panose="02020603050405020304" pitchFamily="18" charset="0"/>
              </a:rPr>
              <a:t>: HOÀNG KIM YẾN</a:t>
            </a:r>
            <a:endParaRPr lang="en-US" altLang="en-US" sz="1050" b="1" dirty="0">
              <a:solidFill>
                <a:srgbClr val="002060"/>
              </a:solidFill>
              <a:latin typeface="Times New Roman" panose="02020603050405020304" pitchFamily="18" charset="0"/>
              <a:cs typeface="Times New Roman" panose="02020603050405020304" pitchFamily="18" charset="0"/>
            </a:endParaRPr>
          </a:p>
          <a:p>
            <a:pPr eaLnBrk="1" hangingPunct="1"/>
            <a:r>
              <a:rPr lang="en-US" altLang="en-US" sz="2800" b="1" dirty="0" smtClean="0">
                <a:solidFill>
                  <a:srgbClr val="002060"/>
                </a:solidFill>
                <a:latin typeface="Times New Roman" panose="02020603050405020304" pitchFamily="18" charset="0"/>
                <a:cs typeface="Times New Roman" panose="02020603050405020304" pitchFamily="18" charset="0"/>
              </a:rPr>
              <a:t>LỚP</a:t>
            </a:r>
            <a:r>
              <a:rPr lang="en-US" altLang="en-US" sz="2800" b="1" dirty="0" smtClean="0">
                <a:solidFill>
                  <a:srgbClr val="002060"/>
                </a:solidFill>
                <a:latin typeface="Times New Roman" panose="02020603050405020304" pitchFamily="18" charset="0"/>
                <a:cs typeface="Times New Roman" panose="02020603050405020304" pitchFamily="18" charset="0"/>
              </a:rPr>
              <a:t>: 6G</a:t>
            </a:r>
            <a:endParaRPr lang="en-US" altLang="en-US" sz="11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112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0" presetClass="emph" presetSubtype="0" repeatCount="indefinite" fill="hold" grpId="0" nodeType="withEffect">
                                  <p:stCondLst>
                                    <p:cond delay="0"/>
                                  </p:stCondLst>
                                  <p:childTnLst>
                                    <p:animClr clrSpc="hsl" dir="cw">
                                      <p:cBhvr override="childStyle">
                                        <p:cTn id="12" dur="5000" fill="hold"/>
                                        <p:tgtEl>
                                          <p:spTgt spid="10"/>
                                        </p:tgtEl>
                                        <p:attrNameLst>
                                          <p:attrName>style.color</p:attrName>
                                        </p:attrNameLst>
                                      </p:cBhvr>
                                      <p:by>
                                        <p:hsl h="0" s="12549" l="25098"/>
                                      </p:by>
                                    </p:animClr>
                                    <p:animClr clrSpc="hsl" dir="cw">
                                      <p:cBhvr>
                                        <p:cTn id="13" dur="5000" fill="hold"/>
                                        <p:tgtEl>
                                          <p:spTgt spid="10"/>
                                        </p:tgtEl>
                                        <p:attrNameLst>
                                          <p:attrName>fillcolor</p:attrName>
                                        </p:attrNameLst>
                                      </p:cBhvr>
                                      <p:by>
                                        <p:hsl h="0" s="12549" l="25098"/>
                                      </p:by>
                                    </p:animClr>
                                    <p:animClr clrSpc="hsl" dir="cw">
                                      <p:cBhvr>
                                        <p:cTn id="14" dur="5000" fill="hold"/>
                                        <p:tgtEl>
                                          <p:spTgt spid="10"/>
                                        </p:tgtEl>
                                        <p:attrNameLst>
                                          <p:attrName>stroke.color</p:attrName>
                                        </p:attrNameLst>
                                      </p:cBhvr>
                                      <p:by>
                                        <p:hsl h="0" s="12549" l="25098"/>
                                      </p:by>
                                    </p:animClr>
                                    <p:set>
                                      <p:cBhvr>
                                        <p:cTn id="15"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sp>
        <p:nvSpPr>
          <p:cNvPr id="47" name="Rectangle 46">
            <a:extLst>
              <a:ext uri="{FF2B5EF4-FFF2-40B4-BE49-F238E27FC236}">
                <a16:creationId xmlns:a16="http://schemas.microsoft.com/office/drawing/2014/main" id="{0EACA6BF-894D-4082-B2DD-CD178B1BC029}"/>
              </a:ext>
            </a:extLst>
          </p:cNvPr>
          <p:cNvSpPr/>
          <p:nvPr/>
        </p:nvSpPr>
        <p:spPr>
          <a:xfrm>
            <a:off x="832410" y="1569553"/>
            <a:ext cx="7124681"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2020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 a&gt;2020;  b&lt;2000</a:t>
            </a:r>
          </a:p>
          <a:p>
            <a:endParaRPr lang="en-US" sz="24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F47800EA-4D6F-492D-AC93-7F103CB78E57}"/>
              </a:ext>
            </a:extLst>
          </p:cNvPr>
          <p:cNvSpPr txBox="1"/>
          <p:nvPr/>
        </p:nvSpPr>
        <p:spPr>
          <a:xfrm>
            <a:off x="832410" y="2745096"/>
            <a:ext cx="441499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a&lt;b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b&lt;c</a:t>
            </a:r>
          </a:p>
        </p:txBody>
      </p:sp>
      <p:sp>
        <p:nvSpPr>
          <p:cNvPr id="52" name="Rectangle 19">
            <a:extLst>
              <a:ext uri="{FF2B5EF4-FFF2-40B4-BE49-F238E27FC236}">
                <a16:creationId xmlns:a16="http://schemas.microsoft.com/office/drawing/2014/main" id="{0BB715FE-D0C9-404C-B547-52D319C980C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6" name="Rectangle 28">
            <a:extLst>
              <a:ext uri="{FF2B5EF4-FFF2-40B4-BE49-F238E27FC236}">
                <a16:creationId xmlns:a16="http://schemas.microsoft.com/office/drawing/2014/main" id="{11F710B9-20B8-410A-B2BC-BA221E81C08F}"/>
              </a:ext>
            </a:extLst>
          </p:cNvPr>
          <p:cNvSpPr>
            <a:spLocks noChangeArrowheads="1"/>
          </p:cNvSpPr>
          <p:nvPr/>
        </p:nvSpPr>
        <p:spPr bwMode="auto">
          <a:xfrm>
            <a:off x="262110" y="602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9EB3FEC8-320D-4541-9F9A-1D12DAD1CACE}"/>
              </a:ext>
            </a:extLst>
          </p:cNvPr>
          <p:cNvSpPr txBox="1"/>
          <p:nvPr/>
        </p:nvSpPr>
        <p:spPr>
          <a:xfrm>
            <a:off x="832410" y="3521471"/>
            <a:ext cx="85737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3 SGK /</a:t>
            </a:r>
            <a:r>
              <a:rPr lang="en-US" sz="2400" dirty="0" err="1">
                <a:latin typeface="Times New Roman" panose="02020603050405020304" pitchFamily="18" charset="0"/>
                <a:cs typeface="Times New Roman" panose="02020603050405020304" pitchFamily="18" charset="0"/>
              </a:rPr>
              <a:t>Trg</a:t>
            </a:r>
            <a:r>
              <a:rPr lang="en-US" sz="2400" dirty="0">
                <a:latin typeface="Times New Roman" panose="02020603050405020304" pitchFamily="18" charset="0"/>
                <a:cs typeface="Times New Roman" panose="02020603050405020304" pitchFamily="18" charset="0"/>
              </a:rPr>
              <a:t> 11</a:t>
            </a:r>
          </a:p>
        </p:txBody>
      </p:sp>
      <p:sp>
        <p:nvSpPr>
          <p:cNvPr id="9" name="TextBox 8">
            <a:extLst>
              <a:ext uri="{FF2B5EF4-FFF2-40B4-BE49-F238E27FC236}">
                <a16:creationId xmlns:a16="http://schemas.microsoft.com/office/drawing/2014/main" id="{0216F5BE-EFBD-4AFB-B830-08A421D755F1}"/>
              </a:ext>
            </a:extLst>
          </p:cNvPr>
          <p:cNvSpPr txBox="1"/>
          <p:nvPr/>
        </p:nvSpPr>
        <p:spPr>
          <a:xfrm>
            <a:off x="1151417" y="4143850"/>
            <a:ext cx="7935685"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h</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n 36.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96D29156-FFFB-4E41-91B1-0CFB03F9A4E2}"/>
              </a:ext>
            </a:extLst>
          </p:cNvPr>
          <p:cNvPicPr/>
          <p:nvPr/>
        </p:nvPicPr>
        <p:blipFill>
          <a:blip r:embed="rId2"/>
          <a:stretch>
            <a:fillRect/>
          </a:stretch>
        </p:blipFill>
        <p:spPr>
          <a:xfrm>
            <a:off x="305653" y="1502785"/>
            <a:ext cx="335915" cy="342900"/>
          </a:xfrm>
          <a:prstGeom prst="rect">
            <a:avLst/>
          </a:prstGeom>
        </p:spPr>
      </p:pic>
    </p:spTree>
    <p:extLst>
      <p:ext uri="{BB962C8B-B14F-4D97-AF65-F5344CB8AC3E}">
        <p14:creationId xmlns:p14="http://schemas.microsoft.com/office/powerpoint/2010/main" val="217070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6927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248" y="208040"/>
            <a:ext cx="8328017" cy="523220"/>
          </a:xfrm>
          <a:prstGeom prst="rect">
            <a:avLst/>
          </a:prstGeom>
          <a:noFill/>
        </p:spPr>
        <p:txBody>
          <a:bodyPr wrap="square" rtlCol="0">
            <a:spAutoFit/>
          </a:bodyPr>
          <a:lstStyle/>
          <a:p>
            <a:pPr algn="ctr"/>
            <a:r>
              <a:rPr lang="nl-NL" sz="2800" b="1">
                <a:latin typeface="Times New Roman" panose="02020603050405020304" pitchFamily="18" charset="0"/>
                <a:cs typeface="Times New Roman" panose="02020603050405020304" pitchFamily="18" charset="0"/>
              </a:rPr>
              <a:t>§ 2: </a:t>
            </a:r>
            <a:r>
              <a:rPr lang="vi-VN" sz="2800" b="1">
                <a:latin typeface="Times New Roman" panose="02020603050405020304" pitchFamily="18" charset="0"/>
                <a:cs typeface="Times New Roman" panose="02020603050405020304" pitchFamily="18" charset="0"/>
              </a:rPr>
              <a:t>TẬP HỢP SỐ TỰ NHIÊN. GHI SỐ TỰ NHIÊN</a:t>
            </a:r>
            <a:endParaRPr lang="en-US" sz="2800" dirty="0">
              <a:latin typeface="Times New Roman" panose="02020603050405020304" pitchFamily="18" charset="0"/>
              <a:cs typeface="Times New Roman" panose="02020603050405020304" pitchFamily="18" charset="0"/>
            </a:endParaRPr>
          </a:p>
        </p:txBody>
      </p:sp>
      <p:sp>
        <p:nvSpPr>
          <p:cNvPr id="55" name="Rectangle 23">
            <a:extLst>
              <a:ext uri="{FF2B5EF4-FFF2-40B4-BE49-F238E27FC236}">
                <a16:creationId xmlns:a16="http://schemas.microsoft.com/office/drawing/2014/main" id="{95281B08-5BC5-413C-A679-AC1D752AC315}"/>
              </a:ext>
            </a:extLst>
          </p:cNvPr>
          <p:cNvSpPr>
            <a:spLocks noChangeArrowheads="1"/>
          </p:cNvSpPr>
          <p:nvPr/>
        </p:nvSpPr>
        <p:spPr bwMode="auto">
          <a:xfrm>
            <a:off x="361270" y="14994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9">
            <a:extLst>
              <a:ext uri="{FF2B5EF4-FFF2-40B4-BE49-F238E27FC236}">
                <a16:creationId xmlns:a16="http://schemas.microsoft.com/office/drawing/2014/main" id="{B16D0FDE-6261-49D0-A100-413B984E9636}"/>
              </a:ext>
            </a:extLst>
          </p:cNvPr>
          <p:cNvSpPr>
            <a:spLocks noChangeArrowheads="1"/>
          </p:cNvSpPr>
          <p:nvPr/>
        </p:nvSpPr>
        <p:spPr bwMode="auto">
          <a:xfrm>
            <a:off x="261257" y="793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5" name="Rectangle 62">
            <a:extLst>
              <a:ext uri="{FF2B5EF4-FFF2-40B4-BE49-F238E27FC236}">
                <a16:creationId xmlns:a16="http://schemas.microsoft.com/office/drawing/2014/main" id="{2427686A-330A-4628-9429-61FCE8E25EAA}"/>
              </a:ext>
            </a:extLst>
          </p:cNvPr>
          <p:cNvSpPr>
            <a:spLocks noChangeArrowheads="1"/>
          </p:cNvSpPr>
          <p:nvPr/>
        </p:nvSpPr>
        <p:spPr bwMode="auto">
          <a:xfrm>
            <a:off x="1329942" y="58735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33">
            <a:extLst>
              <a:ext uri="{FF2B5EF4-FFF2-40B4-BE49-F238E27FC236}">
                <a16:creationId xmlns:a16="http://schemas.microsoft.com/office/drawing/2014/main" id="{334983A6-FDCD-45BF-B735-E19001F805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36">
            <a:extLst>
              <a:ext uri="{FF2B5EF4-FFF2-40B4-BE49-F238E27FC236}">
                <a16:creationId xmlns:a16="http://schemas.microsoft.com/office/drawing/2014/main" id="{D8CF115F-8E63-4766-A55F-E7670309C6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42">
            <a:extLst>
              <a:ext uri="{FF2B5EF4-FFF2-40B4-BE49-F238E27FC236}">
                <a16:creationId xmlns:a16="http://schemas.microsoft.com/office/drawing/2014/main" id="{01EB65F2-E390-4B4B-B03C-3C0D5F225894}"/>
              </a:ext>
            </a:extLst>
          </p:cNvPr>
          <p:cNvSpPr>
            <a:spLocks noChangeArrowheads="1"/>
          </p:cNvSpPr>
          <p:nvPr/>
        </p:nvSpPr>
        <p:spPr bwMode="auto">
          <a:xfrm>
            <a:off x="625928" y="50272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44">
            <a:extLst>
              <a:ext uri="{FF2B5EF4-FFF2-40B4-BE49-F238E27FC236}">
                <a16:creationId xmlns:a16="http://schemas.microsoft.com/office/drawing/2014/main" id="{7C230818-9A8C-475F-B283-EB3A7AE4B515}"/>
              </a:ext>
            </a:extLst>
          </p:cNvPr>
          <p:cNvSpPr>
            <a:spLocks noChangeArrowheads="1"/>
          </p:cNvSpPr>
          <p:nvPr/>
        </p:nvSpPr>
        <p:spPr bwMode="auto">
          <a:xfrm>
            <a:off x="749751" y="55773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0" name="Rectangle 49">
            <a:extLst>
              <a:ext uri="{FF2B5EF4-FFF2-40B4-BE49-F238E27FC236}">
                <a16:creationId xmlns:a16="http://schemas.microsoft.com/office/drawing/2014/main" id="{932C520C-F8EC-49B2-AC0A-98F19FC08D8B}"/>
              </a:ext>
            </a:extLst>
          </p:cNvPr>
          <p:cNvSpPr/>
          <p:nvPr/>
        </p:nvSpPr>
        <p:spPr>
          <a:xfrm>
            <a:off x="1066799" y="1499481"/>
            <a:ext cx="7492465"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a)  a&gt;2021; 2021&gt;2020.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a&gt; 2020</a:t>
            </a:r>
          </a:p>
          <a:p>
            <a:r>
              <a:rPr lang="en-US" sz="2400" dirty="0">
                <a:latin typeface="Times New Roman" panose="02020603050405020304" pitchFamily="18" charset="0"/>
                <a:cs typeface="Times New Roman" panose="02020603050405020304" pitchFamily="18" charset="0"/>
              </a:rPr>
              <a:t>b)  a&lt;2000; 2000&lt;2020.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a&lt;2020</a:t>
            </a:r>
          </a:p>
          <a:p>
            <a:r>
              <a:rPr lang="en-US" sz="2400" dirty="0">
                <a:latin typeface="Times New Roman" panose="02020603050405020304" pitchFamily="18" charset="0"/>
                <a:cs typeface="Times New Roman" panose="02020603050405020304" pitchFamily="18" charset="0"/>
              </a:rPr>
              <a:t> </a:t>
            </a:r>
          </a:p>
        </p:txBody>
      </p:sp>
      <p:pic>
        <p:nvPicPr>
          <p:cNvPr id="56" name="Picture 55">
            <a:extLst>
              <a:ext uri="{FF2B5EF4-FFF2-40B4-BE49-F238E27FC236}">
                <a16:creationId xmlns:a16="http://schemas.microsoft.com/office/drawing/2014/main" id="{93061E54-BEF1-47D9-8C46-78A4A755C3F3}"/>
              </a:ext>
            </a:extLst>
          </p:cNvPr>
          <p:cNvPicPr/>
          <p:nvPr/>
        </p:nvPicPr>
        <p:blipFill>
          <a:blip r:embed="rId3"/>
          <a:stretch>
            <a:fillRect/>
          </a:stretch>
        </p:blipFill>
        <p:spPr>
          <a:xfrm>
            <a:off x="581793" y="1134402"/>
            <a:ext cx="485007" cy="425405"/>
          </a:xfrm>
          <a:prstGeom prst="rect">
            <a:avLst/>
          </a:prstGeom>
        </p:spPr>
      </p:pic>
      <p:sp>
        <p:nvSpPr>
          <p:cNvPr id="51" name="Rectangle 50">
            <a:extLst>
              <a:ext uri="{FF2B5EF4-FFF2-40B4-BE49-F238E27FC236}">
                <a16:creationId xmlns:a16="http://schemas.microsoft.com/office/drawing/2014/main" id="{AF61D0C5-B5E6-438D-AFA2-C45697B802B0}"/>
              </a:ext>
            </a:extLst>
          </p:cNvPr>
          <p:cNvSpPr/>
          <p:nvPr/>
        </p:nvSpPr>
        <p:spPr>
          <a:xfrm>
            <a:off x="1143000" y="2649802"/>
            <a:ext cx="6008914"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a&lt;b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b&lt;c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a&lt;c </a:t>
            </a:r>
          </a:p>
          <a:p>
            <a:endParaRPr lang="en-US" sz="2400" dirty="0">
              <a:latin typeface="Times New Roman" panose="02020603050405020304" pitchFamily="18" charset="0"/>
              <a:cs typeface="Times New Roman" panose="02020603050405020304" pitchFamily="18" charset="0"/>
            </a:endParaRPr>
          </a:p>
        </p:txBody>
      </p:sp>
      <p:pic>
        <p:nvPicPr>
          <p:cNvPr id="59" name="Picture 58">
            <a:extLst>
              <a:ext uri="{FF2B5EF4-FFF2-40B4-BE49-F238E27FC236}">
                <a16:creationId xmlns:a16="http://schemas.microsoft.com/office/drawing/2014/main" id="{CF112F1D-BB63-4EB6-80B8-550E4D5CED73}"/>
              </a:ext>
            </a:extLst>
          </p:cNvPr>
          <p:cNvPicPr/>
          <p:nvPr/>
        </p:nvPicPr>
        <p:blipFill>
          <a:blip r:embed="rId4"/>
          <a:stretch>
            <a:fillRect/>
          </a:stretch>
        </p:blipFill>
        <p:spPr>
          <a:xfrm>
            <a:off x="625928" y="2557851"/>
            <a:ext cx="280035" cy="295275"/>
          </a:xfrm>
          <a:prstGeom prst="rect">
            <a:avLst/>
          </a:prstGeom>
        </p:spPr>
      </p:pic>
      <p:sp>
        <p:nvSpPr>
          <p:cNvPr id="52" name="Rectangle 51">
            <a:extLst>
              <a:ext uri="{FF2B5EF4-FFF2-40B4-BE49-F238E27FC236}">
                <a16:creationId xmlns:a16="http://schemas.microsoft.com/office/drawing/2014/main" id="{6B006FA5-4AA1-4464-ADB1-D24D3AF4ED9E}"/>
              </a:ext>
            </a:extLst>
          </p:cNvPr>
          <p:cNvSpPr/>
          <p:nvPr/>
        </p:nvSpPr>
        <p:spPr>
          <a:xfrm>
            <a:off x="749751" y="3461019"/>
            <a:ext cx="6674306" cy="830997"/>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3: </a:t>
            </a:r>
          </a:p>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p>
        </p:txBody>
      </p:sp>
      <p:sp>
        <p:nvSpPr>
          <p:cNvPr id="53" name="Rectangle 47">
            <a:extLst>
              <a:ext uri="{FF2B5EF4-FFF2-40B4-BE49-F238E27FC236}">
                <a16:creationId xmlns:a16="http://schemas.microsoft.com/office/drawing/2014/main" id="{1B5FB704-75C2-4B48-B0B4-5922BA7D92BA}"/>
              </a:ext>
            </a:extLst>
          </p:cNvPr>
          <p:cNvSpPr>
            <a:spLocks noChangeArrowheads="1"/>
          </p:cNvSpPr>
          <p:nvPr/>
        </p:nvSpPr>
        <p:spPr bwMode="auto">
          <a:xfrm>
            <a:off x="6128657" y="39036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4" name="Object 53">
            <a:extLst>
              <a:ext uri="{FF2B5EF4-FFF2-40B4-BE49-F238E27FC236}">
                <a16:creationId xmlns:a16="http://schemas.microsoft.com/office/drawing/2014/main" id="{288B3C32-BA80-47D1-9D89-27B6977D831D}"/>
              </a:ext>
            </a:extLst>
          </p:cNvPr>
          <p:cNvGraphicFramePr>
            <a:graphicFrameLocks noChangeAspect="1"/>
          </p:cNvGraphicFramePr>
          <p:nvPr>
            <p:extLst>
              <p:ext uri="{D42A27DB-BD31-4B8C-83A1-F6EECF244321}">
                <p14:modId xmlns:p14="http://schemas.microsoft.com/office/powerpoint/2010/main" val="3002945500"/>
              </p:ext>
            </p:extLst>
          </p:nvPr>
        </p:nvGraphicFramePr>
        <p:xfrm>
          <a:off x="6128657" y="3960351"/>
          <a:ext cx="2609806" cy="342600"/>
        </p:xfrm>
        <a:graphic>
          <a:graphicData uri="http://schemas.openxmlformats.org/presentationml/2006/ole">
            <mc:AlternateContent xmlns:mc="http://schemas.openxmlformats.org/markup-compatibility/2006">
              <mc:Choice xmlns:v="urn:schemas-microsoft-com:vml" Requires="v">
                <p:oleObj spid="_x0000_s6216" name="Equation" r:id="rId5" imgW="1651000" imgH="215900" progId="Equation.DSMT4">
                  <p:embed/>
                </p:oleObj>
              </mc:Choice>
              <mc:Fallback>
                <p:oleObj name="Equation" r:id="rId5" imgW="1651000" imgH="215900" progId="Equation.DSMT4">
                  <p:embed/>
                  <p:pic>
                    <p:nvPicPr>
                      <p:cNvPr id="0"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8657" y="3960351"/>
                        <a:ext cx="2609806" cy="342600"/>
                      </a:xfrm>
                      <a:prstGeom prst="rect">
                        <a:avLst/>
                      </a:prstGeom>
                      <a:noFill/>
                    </p:spPr>
                  </p:pic>
                </p:oleObj>
              </mc:Fallback>
            </mc:AlternateContent>
          </a:graphicData>
        </a:graphic>
      </p:graphicFrame>
    </p:spTree>
    <p:extLst>
      <p:ext uri="{BB962C8B-B14F-4D97-AF65-F5344CB8AC3E}">
        <p14:creationId xmlns:p14="http://schemas.microsoft.com/office/powerpoint/2010/main" val="4803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6927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248" y="208040"/>
            <a:ext cx="8328017" cy="523220"/>
          </a:xfrm>
          <a:prstGeom prst="rect">
            <a:avLst/>
          </a:prstGeom>
          <a:noFill/>
        </p:spPr>
        <p:txBody>
          <a:bodyPr wrap="square" rtlCol="0">
            <a:spAutoFit/>
          </a:bodyPr>
          <a:lstStyle/>
          <a:p>
            <a:pPr algn="ctr"/>
            <a:r>
              <a:rPr lang="nl-NL" sz="2800" b="1">
                <a:latin typeface="Times New Roman" panose="02020603050405020304" pitchFamily="18" charset="0"/>
                <a:cs typeface="Times New Roman" panose="02020603050405020304" pitchFamily="18" charset="0"/>
              </a:rPr>
              <a:t>§ 2: </a:t>
            </a:r>
            <a:r>
              <a:rPr lang="vi-VN" sz="2800" b="1">
                <a:latin typeface="Times New Roman" panose="02020603050405020304" pitchFamily="18" charset="0"/>
                <a:cs typeface="Times New Roman" panose="02020603050405020304" pitchFamily="18" charset="0"/>
              </a:rPr>
              <a:t>TẬP HỢP SỐ TỰ NHIÊN. GHI SỐ TỰ NHIÊN</a:t>
            </a:r>
            <a:endParaRPr lang="en-US" sz="2800" dirty="0">
              <a:latin typeface="Times New Roman" panose="02020603050405020304" pitchFamily="18" charset="0"/>
              <a:cs typeface="Times New Roman" panose="02020603050405020304" pitchFamily="18" charset="0"/>
            </a:endParaRPr>
          </a:p>
        </p:txBody>
      </p:sp>
      <p:sp>
        <p:nvSpPr>
          <p:cNvPr id="55" name="Rectangle 23">
            <a:extLst>
              <a:ext uri="{FF2B5EF4-FFF2-40B4-BE49-F238E27FC236}">
                <a16:creationId xmlns:a16="http://schemas.microsoft.com/office/drawing/2014/main" id="{95281B08-5BC5-413C-A679-AC1D752AC315}"/>
              </a:ext>
            </a:extLst>
          </p:cNvPr>
          <p:cNvSpPr>
            <a:spLocks noChangeArrowheads="1"/>
          </p:cNvSpPr>
          <p:nvPr/>
        </p:nvSpPr>
        <p:spPr bwMode="auto">
          <a:xfrm>
            <a:off x="361270" y="14994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9">
            <a:extLst>
              <a:ext uri="{FF2B5EF4-FFF2-40B4-BE49-F238E27FC236}">
                <a16:creationId xmlns:a16="http://schemas.microsoft.com/office/drawing/2014/main" id="{B16D0FDE-6261-49D0-A100-413B984E9636}"/>
              </a:ext>
            </a:extLst>
          </p:cNvPr>
          <p:cNvSpPr>
            <a:spLocks noChangeArrowheads="1"/>
          </p:cNvSpPr>
          <p:nvPr/>
        </p:nvSpPr>
        <p:spPr bwMode="auto">
          <a:xfrm>
            <a:off x="261257" y="793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5" name="Rectangle 62">
            <a:extLst>
              <a:ext uri="{FF2B5EF4-FFF2-40B4-BE49-F238E27FC236}">
                <a16:creationId xmlns:a16="http://schemas.microsoft.com/office/drawing/2014/main" id="{2427686A-330A-4628-9429-61FCE8E25EAA}"/>
              </a:ext>
            </a:extLst>
          </p:cNvPr>
          <p:cNvSpPr>
            <a:spLocks noChangeArrowheads="1"/>
          </p:cNvSpPr>
          <p:nvPr/>
        </p:nvSpPr>
        <p:spPr bwMode="auto">
          <a:xfrm>
            <a:off x="1329942" y="58735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5">
            <a:extLst>
              <a:ext uri="{FF2B5EF4-FFF2-40B4-BE49-F238E27FC236}">
                <a16:creationId xmlns:a16="http://schemas.microsoft.com/office/drawing/2014/main" id="{F74EA139-78DD-41E6-B18E-D76E59A47854}"/>
              </a:ext>
            </a:extLst>
          </p:cNvPr>
          <p:cNvSpPr/>
          <p:nvPr/>
        </p:nvSpPr>
        <p:spPr>
          <a:xfrm>
            <a:off x="0" y="1075837"/>
            <a:ext cx="2395207" cy="461665"/>
          </a:xfrm>
          <a:prstGeom prst="rect">
            <a:avLst/>
          </a:prstGeom>
        </p:spPr>
        <p:txBody>
          <a:bodyPr wrap="none">
            <a:spAutoFit/>
          </a:bodyPr>
          <a:lstStyle/>
          <a:p>
            <a:r>
              <a:rPr lang="en-US" sz="2400" dirty="0">
                <a:solidFill>
                  <a:srgbClr val="FF0000"/>
                </a:solidFill>
                <a:latin typeface="+mj-lt"/>
              </a:rPr>
              <a:t>3</a:t>
            </a:r>
            <a:r>
              <a:rPr lang="vi-VN" sz="2400" dirty="0">
                <a:solidFill>
                  <a:srgbClr val="FF0000"/>
                </a:solidFill>
                <a:latin typeface="+mj-lt"/>
              </a:rPr>
              <a:t>. </a:t>
            </a:r>
            <a:r>
              <a:rPr lang="en-US" sz="2400" dirty="0" err="1">
                <a:solidFill>
                  <a:srgbClr val="FF0000"/>
                </a:solidFill>
                <a:latin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tự nhiên</a:t>
            </a:r>
          </a:p>
        </p:txBody>
      </p:sp>
      <p:sp>
        <p:nvSpPr>
          <p:cNvPr id="27" name="Rectangle 33">
            <a:extLst>
              <a:ext uri="{FF2B5EF4-FFF2-40B4-BE49-F238E27FC236}">
                <a16:creationId xmlns:a16="http://schemas.microsoft.com/office/drawing/2014/main" id="{334983A6-FDCD-45BF-B735-E19001F805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36">
            <a:extLst>
              <a:ext uri="{FF2B5EF4-FFF2-40B4-BE49-F238E27FC236}">
                <a16:creationId xmlns:a16="http://schemas.microsoft.com/office/drawing/2014/main" id="{D8CF115F-8E63-4766-A55F-E7670309C6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42">
            <a:extLst>
              <a:ext uri="{FF2B5EF4-FFF2-40B4-BE49-F238E27FC236}">
                <a16:creationId xmlns:a16="http://schemas.microsoft.com/office/drawing/2014/main" id="{01EB65F2-E390-4B4B-B03C-3C0D5F225894}"/>
              </a:ext>
            </a:extLst>
          </p:cNvPr>
          <p:cNvSpPr>
            <a:spLocks noChangeArrowheads="1"/>
          </p:cNvSpPr>
          <p:nvPr/>
        </p:nvSpPr>
        <p:spPr bwMode="auto">
          <a:xfrm>
            <a:off x="625928" y="50272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44">
            <a:extLst>
              <a:ext uri="{FF2B5EF4-FFF2-40B4-BE49-F238E27FC236}">
                <a16:creationId xmlns:a16="http://schemas.microsoft.com/office/drawing/2014/main" id="{7C230818-9A8C-475F-B283-EB3A7AE4B515}"/>
              </a:ext>
            </a:extLst>
          </p:cNvPr>
          <p:cNvSpPr>
            <a:spLocks noChangeArrowheads="1"/>
          </p:cNvSpPr>
          <p:nvPr/>
        </p:nvSpPr>
        <p:spPr bwMode="auto">
          <a:xfrm>
            <a:off x="749751" y="55773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20D092DA-7AA4-4BC9-9E53-E7C7806AAAAF}"/>
              </a:ext>
            </a:extLst>
          </p:cNvPr>
          <p:cNvSpPr txBox="1"/>
          <p:nvPr/>
        </p:nvSpPr>
        <p:spPr>
          <a:xfrm>
            <a:off x="749751" y="1791431"/>
            <a:ext cx="21403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0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A99B6-25EB-405D-8C4C-376879D521BF}"/>
              </a:ext>
            </a:extLst>
          </p:cNvPr>
          <p:cNvSpPr/>
          <p:nvPr/>
        </p:nvSpPr>
        <p:spPr>
          <a:xfrm>
            <a:off x="770164" y="1765050"/>
            <a:ext cx="7600950" cy="1687963"/>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đọc và viết số sau bằng chữ: </a:t>
            </a:r>
            <a:r>
              <a:rPr lang="en-US" sz="2400" dirty="0">
                <a:latin typeface="Times New Roman" panose="02020603050405020304" pitchFamily="18" charset="0"/>
                <a:cs typeface="Times New Roman" panose="02020603050405020304" pitchFamily="18" charset="0"/>
              </a:rPr>
              <a:t>107 463 847</a:t>
            </a:r>
            <a:r>
              <a:rPr lang="vi-VN" sz="2400" dirty="0">
                <a:latin typeface="Times New Roman" panose="02020603050405020304" pitchFamily="18" charset="0"/>
                <a:cs typeface="Times New Roman" panose="02020603050405020304" pitchFamily="18" charset="0"/>
              </a:rPr>
              <a:t> </a:t>
            </a:r>
          </a:p>
          <a:p>
            <a:pPr>
              <a:lnSpc>
                <a:spcPct val="150000"/>
              </a:lnSpc>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2 107 463 857 </a:t>
            </a:r>
            <a:r>
              <a:rPr lang="vi-VN" sz="2400" dirty="0">
                <a:latin typeface="Times New Roman" panose="02020603050405020304" pitchFamily="18" charset="0"/>
                <a:cs typeface="Times New Roman" panose="02020603050405020304" pitchFamily="18" charset="0"/>
              </a:rPr>
              <a:t>sẽ đọc và viết bằng chữ như thế nào?</a:t>
            </a:r>
          </a:p>
          <a:p>
            <a:pPr>
              <a:lnSpc>
                <a:spcPct val="150000"/>
              </a:lnSpc>
            </a:pPr>
            <a:r>
              <a:rPr lang="vi-VN" sz="2400" dirty="0">
                <a:latin typeface="Times New Roman" panose="02020603050405020304" pitchFamily="18" charset="0"/>
                <a:cs typeface="Times New Roman" panose="02020603050405020304" pitchFamily="18" charset="0"/>
              </a:rPr>
              <a:t>- HS đọc hiểu nội dung hệ thập phân SGK trang 11</a:t>
            </a:r>
          </a:p>
        </p:txBody>
      </p:sp>
      <p:sp>
        <p:nvSpPr>
          <p:cNvPr id="5" name="Rounded Rectangle 5">
            <a:extLst>
              <a:ext uri="{FF2B5EF4-FFF2-40B4-BE49-F238E27FC236}">
                <a16:creationId xmlns:a16="http://schemas.microsoft.com/office/drawing/2014/main" id="{BC5F7847-93A3-41F6-BAB0-7989C12C5399}"/>
              </a:ext>
            </a:extLst>
          </p:cNvPr>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51F4A7-513B-40DC-910D-751DB3072F3C}"/>
              </a:ext>
            </a:extLst>
          </p:cNvPr>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CÁ NHÂN</a:t>
            </a:r>
          </a:p>
        </p:txBody>
      </p:sp>
      <p:sp>
        <p:nvSpPr>
          <p:cNvPr id="7" name="Rectangle 2">
            <a:extLst>
              <a:ext uri="{FF2B5EF4-FFF2-40B4-BE49-F238E27FC236}">
                <a16:creationId xmlns:a16="http://schemas.microsoft.com/office/drawing/2014/main" id="{7CE21D81-BF5D-4082-B6B9-DA034327CBA7}"/>
              </a:ext>
            </a:extLst>
          </p:cNvPr>
          <p:cNvSpPr>
            <a:spLocks noChangeArrowheads="1"/>
          </p:cNvSpPr>
          <p:nvPr/>
        </p:nvSpPr>
        <p:spPr bwMode="auto">
          <a:xfrm>
            <a:off x="-1" y="-1"/>
            <a:ext cx="119780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7A7CA96B-B563-4110-AAF4-CB67AEA86021}"/>
              </a:ext>
            </a:extLst>
          </p:cNvPr>
          <p:cNvSpPr>
            <a:spLocks noChangeArrowheads="1"/>
          </p:cNvSpPr>
          <p:nvPr/>
        </p:nvSpPr>
        <p:spPr bwMode="auto">
          <a:xfrm>
            <a:off x="781281" y="4103913"/>
            <a:ext cx="111967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6574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A99B6-25EB-405D-8C4C-376879D521BF}"/>
              </a:ext>
            </a:extLst>
          </p:cNvPr>
          <p:cNvSpPr/>
          <p:nvPr/>
        </p:nvSpPr>
        <p:spPr>
          <a:xfrm>
            <a:off x="299357" y="1537775"/>
            <a:ext cx="8545285" cy="2241960"/>
          </a:xfrm>
          <a:prstGeom prst="rect">
            <a:avLst/>
          </a:prstGeom>
        </p:spPr>
        <p:txBody>
          <a:bodyPr wrap="square">
            <a:spAutoFit/>
          </a:bodyPr>
          <a:lstStyle/>
          <a:p>
            <a:pPr>
              <a:lnSpc>
                <a:spcPct val="150000"/>
              </a:lnSpc>
            </a:pP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4:</a:t>
            </a:r>
          </a:p>
          <a:p>
            <a:pPr>
              <a:lnSpc>
                <a:spcPct val="150000"/>
              </a:lnSpc>
            </a:pP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hang đ</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n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chục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2023;          5 427 198 653</a:t>
            </a:r>
            <a:endParaRPr lang="vi-VN" sz="2400" dirty="0">
              <a:latin typeface="Times New Roman" panose="02020603050405020304" pitchFamily="18" charset="0"/>
              <a:cs typeface="Times New Roman" panose="02020603050405020304" pitchFamily="18" charset="0"/>
            </a:endParaRPr>
          </a:p>
        </p:txBody>
      </p:sp>
      <p:sp>
        <p:nvSpPr>
          <p:cNvPr id="5" name="Rounded Rectangle 5">
            <a:extLst>
              <a:ext uri="{FF2B5EF4-FFF2-40B4-BE49-F238E27FC236}">
                <a16:creationId xmlns:a16="http://schemas.microsoft.com/office/drawing/2014/main" id="{BC5F7847-93A3-41F6-BAB0-7989C12C5399}"/>
              </a:ext>
            </a:extLst>
          </p:cNvPr>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51F4A7-513B-40DC-910D-751DB3072F3C}"/>
              </a:ext>
            </a:extLst>
          </p:cNvPr>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sp>
        <p:nvSpPr>
          <p:cNvPr id="7" name="Rectangle 2">
            <a:extLst>
              <a:ext uri="{FF2B5EF4-FFF2-40B4-BE49-F238E27FC236}">
                <a16:creationId xmlns:a16="http://schemas.microsoft.com/office/drawing/2014/main" id="{7CE21D81-BF5D-4082-B6B9-DA034327CBA7}"/>
              </a:ext>
            </a:extLst>
          </p:cNvPr>
          <p:cNvSpPr>
            <a:spLocks noChangeArrowheads="1"/>
          </p:cNvSpPr>
          <p:nvPr/>
        </p:nvSpPr>
        <p:spPr bwMode="auto">
          <a:xfrm>
            <a:off x="-1" y="-1"/>
            <a:ext cx="119780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7A7CA96B-B563-4110-AAF4-CB67AEA86021}"/>
              </a:ext>
            </a:extLst>
          </p:cNvPr>
          <p:cNvSpPr>
            <a:spLocks noChangeArrowheads="1"/>
          </p:cNvSpPr>
          <p:nvPr/>
        </p:nvSpPr>
        <p:spPr bwMode="auto">
          <a:xfrm>
            <a:off x="781281" y="4103913"/>
            <a:ext cx="111967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4001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A99B6-25EB-405D-8C4C-376879D521BF}"/>
              </a:ext>
            </a:extLst>
          </p:cNvPr>
          <p:cNvSpPr/>
          <p:nvPr/>
        </p:nvSpPr>
        <p:spPr>
          <a:xfrm>
            <a:off x="770164" y="1765050"/>
            <a:ext cx="7600950" cy="1133965"/>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đọc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trg</a:t>
            </a:r>
            <a:r>
              <a:rPr lang="en-US" sz="2400" dirty="0">
                <a:latin typeface="Times New Roman" panose="02020603050405020304" pitchFamily="18" charset="0"/>
                <a:cs typeface="Times New Roman" panose="02020603050405020304" pitchFamily="18" charset="0"/>
              </a:rPr>
              <a:t> 11.</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5</a:t>
            </a:r>
            <a:endParaRPr lang="vi-VN" sz="2400" dirty="0">
              <a:latin typeface="Times New Roman" panose="02020603050405020304" pitchFamily="18" charset="0"/>
              <a:cs typeface="Times New Roman" panose="02020603050405020304" pitchFamily="18" charset="0"/>
            </a:endParaRPr>
          </a:p>
        </p:txBody>
      </p:sp>
      <p:sp>
        <p:nvSpPr>
          <p:cNvPr id="5" name="Rounded Rectangle 5">
            <a:extLst>
              <a:ext uri="{FF2B5EF4-FFF2-40B4-BE49-F238E27FC236}">
                <a16:creationId xmlns:a16="http://schemas.microsoft.com/office/drawing/2014/main" id="{BC5F7847-93A3-41F6-BAB0-7989C12C5399}"/>
              </a:ext>
            </a:extLst>
          </p:cNvPr>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51F4A7-513B-40DC-910D-751DB3072F3C}"/>
              </a:ext>
            </a:extLst>
          </p:cNvPr>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CÁ NHÂN</a:t>
            </a:r>
          </a:p>
        </p:txBody>
      </p:sp>
      <p:sp>
        <p:nvSpPr>
          <p:cNvPr id="7" name="Rectangle 2">
            <a:extLst>
              <a:ext uri="{FF2B5EF4-FFF2-40B4-BE49-F238E27FC236}">
                <a16:creationId xmlns:a16="http://schemas.microsoft.com/office/drawing/2014/main" id="{7CE21D81-BF5D-4082-B6B9-DA034327CBA7}"/>
              </a:ext>
            </a:extLst>
          </p:cNvPr>
          <p:cNvSpPr>
            <a:spLocks noChangeArrowheads="1"/>
          </p:cNvSpPr>
          <p:nvPr/>
        </p:nvSpPr>
        <p:spPr bwMode="auto">
          <a:xfrm>
            <a:off x="-1" y="-1"/>
            <a:ext cx="119780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7A7CA96B-B563-4110-AAF4-CB67AEA86021}"/>
              </a:ext>
            </a:extLst>
          </p:cNvPr>
          <p:cNvSpPr>
            <a:spLocks noChangeArrowheads="1"/>
          </p:cNvSpPr>
          <p:nvPr/>
        </p:nvSpPr>
        <p:spPr bwMode="auto">
          <a:xfrm>
            <a:off x="911910" y="4038599"/>
            <a:ext cx="111967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E055BEB4-5F6E-47EA-9534-9D5B2A1D47D3}"/>
              </a:ext>
            </a:extLst>
          </p:cNvPr>
          <p:cNvSpPr txBox="1"/>
          <p:nvPr/>
        </p:nvSpPr>
        <p:spPr>
          <a:xfrm>
            <a:off x="770164" y="3198167"/>
            <a:ext cx="820609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345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4414E713-531F-4E4E-A666-3E82109BAB67}"/>
              </a:ext>
            </a:extLst>
          </p:cNvPr>
          <p:cNvSpPr txBox="1"/>
          <p:nvPr/>
        </p:nvSpPr>
        <p:spPr>
          <a:xfrm>
            <a:off x="770164" y="3728153"/>
            <a:ext cx="805815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96 208984.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4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6927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248" y="208040"/>
            <a:ext cx="8328017" cy="523220"/>
          </a:xfrm>
          <a:prstGeom prst="rect">
            <a:avLst/>
          </a:prstGeom>
          <a:noFill/>
        </p:spPr>
        <p:txBody>
          <a:bodyPr wrap="square" rtlCol="0">
            <a:spAutoFit/>
          </a:bodyPr>
          <a:lstStyle/>
          <a:p>
            <a:pPr algn="ctr"/>
            <a:r>
              <a:rPr lang="nl-NL" sz="2800" b="1">
                <a:latin typeface="Times New Roman" panose="02020603050405020304" pitchFamily="18" charset="0"/>
                <a:cs typeface="Times New Roman" panose="02020603050405020304" pitchFamily="18" charset="0"/>
              </a:rPr>
              <a:t>§ 2: </a:t>
            </a:r>
            <a:r>
              <a:rPr lang="vi-VN" sz="2800" b="1">
                <a:latin typeface="Times New Roman" panose="02020603050405020304" pitchFamily="18" charset="0"/>
                <a:cs typeface="Times New Roman" panose="02020603050405020304" pitchFamily="18" charset="0"/>
              </a:rPr>
              <a:t>TẬP HỢP SỐ TỰ NHIÊN. GHI SỐ TỰ NHIÊN</a:t>
            </a:r>
            <a:endParaRPr lang="en-US" sz="2800" dirty="0">
              <a:latin typeface="Times New Roman" panose="02020603050405020304" pitchFamily="18" charset="0"/>
              <a:cs typeface="Times New Roman" panose="02020603050405020304" pitchFamily="18" charset="0"/>
            </a:endParaRPr>
          </a:p>
        </p:txBody>
      </p:sp>
      <p:sp>
        <p:nvSpPr>
          <p:cNvPr id="55" name="Rectangle 23">
            <a:extLst>
              <a:ext uri="{FF2B5EF4-FFF2-40B4-BE49-F238E27FC236}">
                <a16:creationId xmlns:a16="http://schemas.microsoft.com/office/drawing/2014/main" id="{95281B08-5BC5-413C-A679-AC1D752AC315}"/>
              </a:ext>
            </a:extLst>
          </p:cNvPr>
          <p:cNvSpPr>
            <a:spLocks noChangeArrowheads="1"/>
          </p:cNvSpPr>
          <p:nvPr/>
        </p:nvSpPr>
        <p:spPr bwMode="auto">
          <a:xfrm>
            <a:off x="361270" y="14994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9">
            <a:extLst>
              <a:ext uri="{FF2B5EF4-FFF2-40B4-BE49-F238E27FC236}">
                <a16:creationId xmlns:a16="http://schemas.microsoft.com/office/drawing/2014/main" id="{B16D0FDE-6261-49D0-A100-413B984E9636}"/>
              </a:ext>
            </a:extLst>
          </p:cNvPr>
          <p:cNvSpPr>
            <a:spLocks noChangeArrowheads="1"/>
          </p:cNvSpPr>
          <p:nvPr/>
        </p:nvSpPr>
        <p:spPr bwMode="auto">
          <a:xfrm>
            <a:off x="261257" y="793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5" name="Rectangle 62">
            <a:extLst>
              <a:ext uri="{FF2B5EF4-FFF2-40B4-BE49-F238E27FC236}">
                <a16:creationId xmlns:a16="http://schemas.microsoft.com/office/drawing/2014/main" id="{2427686A-330A-4628-9429-61FCE8E25EAA}"/>
              </a:ext>
            </a:extLst>
          </p:cNvPr>
          <p:cNvSpPr>
            <a:spLocks noChangeArrowheads="1"/>
          </p:cNvSpPr>
          <p:nvPr/>
        </p:nvSpPr>
        <p:spPr bwMode="auto">
          <a:xfrm>
            <a:off x="1329942" y="58735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5">
            <a:extLst>
              <a:ext uri="{FF2B5EF4-FFF2-40B4-BE49-F238E27FC236}">
                <a16:creationId xmlns:a16="http://schemas.microsoft.com/office/drawing/2014/main" id="{F74EA139-78DD-41E6-B18E-D76E59A47854}"/>
              </a:ext>
            </a:extLst>
          </p:cNvPr>
          <p:cNvSpPr/>
          <p:nvPr/>
        </p:nvSpPr>
        <p:spPr>
          <a:xfrm>
            <a:off x="0" y="932317"/>
            <a:ext cx="2395207" cy="461665"/>
          </a:xfrm>
          <a:prstGeom prst="rect">
            <a:avLst/>
          </a:prstGeom>
        </p:spPr>
        <p:txBody>
          <a:bodyPr wrap="none">
            <a:spAutoFit/>
          </a:bodyPr>
          <a:lstStyle/>
          <a:p>
            <a:r>
              <a:rPr lang="en-US" sz="2400" dirty="0">
                <a:solidFill>
                  <a:srgbClr val="FF0000"/>
                </a:solidFill>
                <a:latin typeface="+mj-lt"/>
              </a:rPr>
              <a:t>3</a:t>
            </a:r>
            <a:r>
              <a:rPr lang="vi-VN" sz="2400" dirty="0">
                <a:solidFill>
                  <a:srgbClr val="FF0000"/>
                </a:solidFill>
                <a:latin typeface="+mj-lt"/>
              </a:rPr>
              <a:t>. </a:t>
            </a:r>
            <a:r>
              <a:rPr lang="en-US" sz="2400" dirty="0" err="1">
                <a:solidFill>
                  <a:srgbClr val="FF0000"/>
                </a:solidFill>
                <a:latin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tự nhiên</a:t>
            </a:r>
          </a:p>
        </p:txBody>
      </p:sp>
      <p:sp>
        <p:nvSpPr>
          <p:cNvPr id="27" name="Rectangle 33">
            <a:extLst>
              <a:ext uri="{FF2B5EF4-FFF2-40B4-BE49-F238E27FC236}">
                <a16:creationId xmlns:a16="http://schemas.microsoft.com/office/drawing/2014/main" id="{334983A6-FDCD-45BF-B735-E19001F805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36">
            <a:extLst>
              <a:ext uri="{FF2B5EF4-FFF2-40B4-BE49-F238E27FC236}">
                <a16:creationId xmlns:a16="http://schemas.microsoft.com/office/drawing/2014/main" id="{D8CF115F-8E63-4766-A55F-E7670309C6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42">
            <a:extLst>
              <a:ext uri="{FF2B5EF4-FFF2-40B4-BE49-F238E27FC236}">
                <a16:creationId xmlns:a16="http://schemas.microsoft.com/office/drawing/2014/main" id="{01EB65F2-E390-4B4B-B03C-3C0D5F225894}"/>
              </a:ext>
            </a:extLst>
          </p:cNvPr>
          <p:cNvSpPr>
            <a:spLocks noChangeArrowheads="1"/>
          </p:cNvSpPr>
          <p:nvPr/>
        </p:nvSpPr>
        <p:spPr bwMode="auto">
          <a:xfrm>
            <a:off x="381605" y="3667301"/>
            <a:ext cx="18966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vi-VN" sz="2400" dirty="0">
                <a:solidFill>
                  <a:srgbClr val="FF0000"/>
                </a:solidFill>
                <a:latin typeface="+mj-lt"/>
              </a:rPr>
              <a:t>Thực hành 5: </a:t>
            </a:r>
          </a:p>
        </p:txBody>
      </p:sp>
      <p:sp>
        <p:nvSpPr>
          <p:cNvPr id="33" name="Rectangle 44">
            <a:extLst>
              <a:ext uri="{FF2B5EF4-FFF2-40B4-BE49-F238E27FC236}">
                <a16:creationId xmlns:a16="http://schemas.microsoft.com/office/drawing/2014/main" id="{7C230818-9A8C-475F-B283-EB3A7AE4B515}"/>
              </a:ext>
            </a:extLst>
          </p:cNvPr>
          <p:cNvSpPr>
            <a:spLocks noChangeArrowheads="1"/>
          </p:cNvSpPr>
          <p:nvPr/>
        </p:nvSpPr>
        <p:spPr bwMode="auto">
          <a:xfrm>
            <a:off x="749751" y="55773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20D092DA-7AA4-4BC9-9E53-E7C7806AAAAF}"/>
              </a:ext>
            </a:extLst>
          </p:cNvPr>
          <p:cNvSpPr txBox="1"/>
          <p:nvPr/>
        </p:nvSpPr>
        <p:spPr>
          <a:xfrm>
            <a:off x="749751" y="1382108"/>
            <a:ext cx="379565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/Trg11)</a:t>
            </a:r>
          </a:p>
        </p:txBody>
      </p:sp>
      <p:pic>
        <p:nvPicPr>
          <p:cNvPr id="56" name="Picture 55">
            <a:extLst>
              <a:ext uri="{FF2B5EF4-FFF2-40B4-BE49-F238E27FC236}">
                <a16:creationId xmlns:a16="http://schemas.microsoft.com/office/drawing/2014/main" id="{0A355802-ECDD-4AA1-AD8D-103E1B53D9EA}"/>
              </a:ext>
            </a:extLst>
          </p:cNvPr>
          <p:cNvPicPr>
            <a:picLocks noChangeAspect="1"/>
          </p:cNvPicPr>
          <p:nvPr/>
        </p:nvPicPr>
        <p:blipFill>
          <a:blip r:embed="rId2"/>
          <a:stretch>
            <a:fillRect/>
          </a:stretch>
        </p:blipFill>
        <p:spPr>
          <a:xfrm>
            <a:off x="848476" y="1937890"/>
            <a:ext cx="7969562" cy="2009504"/>
          </a:xfrm>
          <a:prstGeom prst="rect">
            <a:avLst/>
          </a:prstGeom>
        </p:spPr>
      </p:pic>
      <p:pic>
        <p:nvPicPr>
          <p:cNvPr id="59" name="Picture 58">
            <a:extLst>
              <a:ext uri="{FF2B5EF4-FFF2-40B4-BE49-F238E27FC236}">
                <a16:creationId xmlns:a16="http://schemas.microsoft.com/office/drawing/2014/main" id="{AB418B47-0C6B-4A62-BA6F-923D0365028F}"/>
              </a:ext>
            </a:extLst>
          </p:cNvPr>
          <p:cNvPicPr>
            <a:picLocks noChangeAspect="1"/>
          </p:cNvPicPr>
          <p:nvPr/>
        </p:nvPicPr>
        <p:blipFill>
          <a:blip r:embed="rId3"/>
          <a:stretch>
            <a:fillRect/>
          </a:stretch>
        </p:blipFill>
        <p:spPr>
          <a:xfrm>
            <a:off x="630619" y="4128966"/>
            <a:ext cx="8187419" cy="2615497"/>
          </a:xfrm>
          <a:prstGeom prst="rect">
            <a:avLst/>
          </a:prstGeom>
        </p:spPr>
      </p:pic>
    </p:spTree>
    <p:extLst>
      <p:ext uri="{BB962C8B-B14F-4D97-AF65-F5344CB8AC3E}">
        <p14:creationId xmlns:p14="http://schemas.microsoft.com/office/powerpoint/2010/main" val="412538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A99B6-25EB-405D-8C4C-376879D521BF}"/>
              </a:ext>
            </a:extLst>
          </p:cNvPr>
          <p:cNvSpPr/>
          <p:nvPr/>
        </p:nvSpPr>
        <p:spPr>
          <a:xfrm>
            <a:off x="357828" y="2110316"/>
            <a:ext cx="8545285" cy="2249142"/>
          </a:xfrm>
          <a:prstGeom prst="rect">
            <a:avLst/>
          </a:prstGeom>
        </p:spPr>
        <p:txBody>
          <a:bodyPr wrap="square">
            <a:spAutoFit/>
          </a:bodyPr>
          <a:lstStyle/>
          <a:p>
            <a:pPr>
              <a:lnSpc>
                <a:spcPct val="150000"/>
              </a:lnSpc>
            </a:pPr>
            <a:r>
              <a:rPr lang="vi-VN" sz="2400" dirty="0">
                <a:latin typeface="+mj-lt"/>
              </a:rPr>
              <a:t>- HS </a:t>
            </a:r>
            <a:r>
              <a:rPr lang="en-US" sz="2400" dirty="0" err="1">
                <a:latin typeface="Times New Roman" panose="02020603050405020304" pitchFamily="18" charset="0"/>
                <a:cs typeface="Times New Roman" panose="02020603050405020304" pitchFamily="18" charset="0"/>
              </a:rPr>
              <a:t>tụ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vi-VN" sz="2400" dirty="0">
                <a:latin typeface="+mj-lt"/>
              </a:rPr>
              <a:t>nội dung hệ La Mã SGK trang 11, 12.</a:t>
            </a:r>
            <a:endParaRPr lang="en-US" sz="2400" dirty="0">
              <a:latin typeface="+mj-lt"/>
            </a:endParaRPr>
          </a:p>
          <a:p>
            <a:pPr>
              <a:lnSpc>
                <a:spcPct val="150000"/>
              </a:lnSpc>
            </a:pPr>
            <a:r>
              <a:rPr lang="vi-VN" sz="2400" dirty="0">
                <a:latin typeface="+mj-lt"/>
              </a:rPr>
              <a:t>- Viết các số La Mã từ 1 đến 10.</a:t>
            </a:r>
            <a:endParaRPr lang="en-US" sz="2400" dirty="0">
              <a:latin typeface="+mj-lt"/>
            </a:endParaRPr>
          </a:p>
          <a:p>
            <a:pPr>
              <a:lnSpc>
                <a:spcPct val="150000"/>
              </a:lnSpc>
            </a:pPr>
            <a:r>
              <a:rPr lang="vi-VN" sz="2400" dirty="0">
                <a:latin typeface="+mj-lt"/>
              </a:rPr>
              <a:t>- Làm thế nào để tạo ra các số La Mã từ 11 đến 30?</a:t>
            </a:r>
            <a:endParaRPr lang="en-US" sz="2400" dirty="0">
              <a:latin typeface="+mj-lt"/>
            </a:endParaRPr>
          </a:p>
          <a:p>
            <a:pPr>
              <a:lnSpc>
                <a:spcPct val="150000"/>
              </a:lnSpc>
            </a:pPr>
            <a:r>
              <a:rPr lang="vi-VN" sz="2400" dirty="0">
                <a:latin typeface="+mj-lt"/>
              </a:rPr>
              <a:t>- Làm bài Thực hành 6 SGK trang 12.</a:t>
            </a:r>
            <a:endParaRPr lang="en-US" sz="2400" dirty="0">
              <a:latin typeface="+mj-lt"/>
            </a:endParaRPr>
          </a:p>
        </p:txBody>
      </p:sp>
      <p:sp>
        <p:nvSpPr>
          <p:cNvPr id="5" name="Rounded Rectangle 5">
            <a:extLst>
              <a:ext uri="{FF2B5EF4-FFF2-40B4-BE49-F238E27FC236}">
                <a16:creationId xmlns:a16="http://schemas.microsoft.com/office/drawing/2014/main" id="{BC5F7847-93A3-41F6-BAB0-7989C12C5399}"/>
              </a:ext>
            </a:extLst>
          </p:cNvPr>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51F4A7-513B-40DC-910D-751DB3072F3C}"/>
              </a:ext>
            </a:extLst>
          </p:cNvPr>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CÁ NHÂN</a:t>
            </a:r>
          </a:p>
        </p:txBody>
      </p:sp>
      <p:sp>
        <p:nvSpPr>
          <p:cNvPr id="7" name="Rectangle 2">
            <a:extLst>
              <a:ext uri="{FF2B5EF4-FFF2-40B4-BE49-F238E27FC236}">
                <a16:creationId xmlns:a16="http://schemas.microsoft.com/office/drawing/2014/main" id="{7CE21D81-BF5D-4082-B6B9-DA034327CBA7}"/>
              </a:ext>
            </a:extLst>
          </p:cNvPr>
          <p:cNvSpPr>
            <a:spLocks noChangeArrowheads="1"/>
          </p:cNvSpPr>
          <p:nvPr/>
        </p:nvSpPr>
        <p:spPr bwMode="auto">
          <a:xfrm>
            <a:off x="-1" y="-1"/>
            <a:ext cx="119780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7A7CA96B-B563-4110-AAF4-CB67AEA86021}"/>
              </a:ext>
            </a:extLst>
          </p:cNvPr>
          <p:cNvSpPr>
            <a:spLocks noChangeArrowheads="1"/>
          </p:cNvSpPr>
          <p:nvPr/>
        </p:nvSpPr>
        <p:spPr bwMode="auto">
          <a:xfrm>
            <a:off x="781281" y="4103913"/>
            <a:ext cx="111967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2651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6927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248" y="208040"/>
            <a:ext cx="8328017" cy="523220"/>
          </a:xfrm>
          <a:prstGeom prst="rect">
            <a:avLst/>
          </a:prstGeom>
          <a:noFill/>
        </p:spPr>
        <p:txBody>
          <a:bodyPr wrap="square" rtlCol="0">
            <a:spAutoFit/>
          </a:bodyPr>
          <a:lstStyle/>
          <a:p>
            <a:pPr algn="ctr"/>
            <a:r>
              <a:rPr lang="nl-NL" sz="2800" b="1">
                <a:latin typeface="Times New Roman" panose="02020603050405020304" pitchFamily="18" charset="0"/>
                <a:cs typeface="Times New Roman" panose="02020603050405020304" pitchFamily="18" charset="0"/>
              </a:rPr>
              <a:t>§ 2: </a:t>
            </a:r>
            <a:r>
              <a:rPr lang="vi-VN" sz="2800" b="1">
                <a:latin typeface="Times New Roman" panose="02020603050405020304" pitchFamily="18" charset="0"/>
                <a:cs typeface="Times New Roman" panose="02020603050405020304" pitchFamily="18" charset="0"/>
              </a:rPr>
              <a:t>TẬP HỢP SỐ TỰ NHIÊN. GHI SỐ TỰ NHIÊN</a:t>
            </a:r>
            <a:endParaRPr lang="en-US" sz="2800" dirty="0">
              <a:latin typeface="Times New Roman" panose="02020603050405020304" pitchFamily="18" charset="0"/>
              <a:cs typeface="Times New Roman" panose="02020603050405020304" pitchFamily="18" charset="0"/>
            </a:endParaRPr>
          </a:p>
        </p:txBody>
      </p:sp>
      <p:sp>
        <p:nvSpPr>
          <p:cNvPr id="55" name="Rectangle 23">
            <a:extLst>
              <a:ext uri="{FF2B5EF4-FFF2-40B4-BE49-F238E27FC236}">
                <a16:creationId xmlns:a16="http://schemas.microsoft.com/office/drawing/2014/main" id="{95281B08-5BC5-413C-A679-AC1D752AC315}"/>
              </a:ext>
            </a:extLst>
          </p:cNvPr>
          <p:cNvSpPr>
            <a:spLocks noChangeArrowheads="1"/>
          </p:cNvSpPr>
          <p:nvPr/>
        </p:nvSpPr>
        <p:spPr bwMode="auto">
          <a:xfrm>
            <a:off x="361270" y="14994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9">
            <a:extLst>
              <a:ext uri="{FF2B5EF4-FFF2-40B4-BE49-F238E27FC236}">
                <a16:creationId xmlns:a16="http://schemas.microsoft.com/office/drawing/2014/main" id="{B16D0FDE-6261-49D0-A100-413B984E9636}"/>
              </a:ext>
            </a:extLst>
          </p:cNvPr>
          <p:cNvSpPr>
            <a:spLocks noChangeArrowheads="1"/>
          </p:cNvSpPr>
          <p:nvPr/>
        </p:nvSpPr>
        <p:spPr bwMode="auto">
          <a:xfrm>
            <a:off x="261257" y="793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5" name="Rectangle 62">
            <a:extLst>
              <a:ext uri="{FF2B5EF4-FFF2-40B4-BE49-F238E27FC236}">
                <a16:creationId xmlns:a16="http://schemas.microsoft.com/office/drawing/2014/main" id="{2427686A-330A-4628-9429-61FCE8E25EAA}"/>
              </a:ext>
            </a:extLst>
          </p:cNvPr>
          <p:cNvSpPr>
            <a:spLocks noChangeArrowheads="1"/>
          </p:cNvSpPr>
          <p:nvPr/>
        </p:nvSpPr>
        <p:spPr bwMode="auto">
          <a:xfrm>
            <a:off x="1329942" y="58735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5">
            <a:extLst>
              <a:ext uri="{FF2B5EF4-FFF2-40B4-BE49-F238E27FC236}">
                <a16:creationId xmlns:a16="http://schemas.microsoft.com/office/drawing/2014/main" id="{F74EA139-78DD-41E6-B18E-D76E59A47854}"/>
              </a:ext>
            </a:extLst>
          </p:cNvPr>
          <p:cNvSpPr/>
          <p:nvPr/>
        </p:nvSpPr>
        <p:spPr>
          <a:xfrm>
            <a:off x="0" y="932317"/>
            <a:ext cx="2395207" cy="461665"/>
          </a:xfrm>
          <a:prstGeom prst="rect">
            <a:avLst/>
          </a:prstGeom>
        </p:spPr>
        <p:txBody>
          <a:bodyPr wrap="none">
            <a:spAutoFit/>
          </a:bodyPr>
          <a:lstStyle/>
          <a:p>
            <a:r>
              <a:rPr lang="en-US" sz="2400" dirty="0">
                <a:solidFill>
                  <a:srgbClr val="FF0000"/>
                </a:solidFill>
                <a:latin typeface="+mj-lt"/>
              </a:rPr>
              <a:t>3</a:t>
            </a:r>
            <a:r>
              <a:rPr lang="vi-VN" sz="2400" dirty="0">
                <a:solidFill>
                  <a:srgbClr val="FF0000"/>
                </a:solidFill>
                <a:latin typeface="+mj-lt"/>
              </a:rPr>
              <a:t>. </a:t>
            </a:r>
            <a:r>
              <a:rPr lang="en-US" sz="2400" dirty="0" err="1">
                <a:solidFill>
                  <a:srgbClr val="FF0000"/>
                </a:solidFill>
                <a:latin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tự nhiên</a:t>
            </a:r>
          </a:p>
        </p:txBody>
      </p:sp>
      <p:sp>
        <p:nvSpPr>
          <p:cNvPr id="27" name="Rectangle 33">
            <a:extLst>
              <a:ext uri="{FF2B5EF4-FFF2-40B4-BE49-F238E27FC236}">
                <a16:creationId xmlns:a16="http://schemas.microsoft.com/office/drawing/2014/main" id="{334983A6-FDCD-45BF-B735-E19001F805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36">
            <a:extLst>
              <a:ext uri="{FF2B5EF4-FFF2-40B4-BE49-F238E27FC236}">
                <a16:creationId xmlns:a16="http://schemas.microsoft.com/office/drawing/2014/main" id="{D8CF115F-8E63-4766-A55F-E7670309C6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44">
            <a:extLst>
              <a:ext uri="{FF2B5EF4-FFF2-40B4-BE49-F238E27FC236}">
                <a16:creationId xmlns:a16="http://schemas.microsoft.com/office/drawing/2014/main" id="{7C230818-9A8C-475F-B283-EB3A7AE4B515}"/>
              </a:ext>
            </a:extLst>
          </p:cNvPr>
          <p:cNvSpPr>
            <a:spLocks noChangeArrowheads="1"/>
          </p:cNvSpPr>
          <p:nvPr/>
        </p:nvSpPr>
        <p:spPr bwMode="auto">
          <a:xfrm>
            <a:off x="749751" y="55773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20D092DA-7AA4-4BC9-9E53-E7C7806AAAAF}"/>
              </a:ext>
            </a:extLst>
          </p:cNvPr>
          <p:cNvSpPr txBox="1"/>
          <p:nvPr/>
        </p:nvSpPr>
        <p:spPr>
          <a:xfrm>
            <a:off x="678315" y="1380225"/>
            <a:ext cx="379565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/Trg11)</a:t>
            </a:r>
          </a:p>
        </p:txBody>
      </p:sp>
      <p:sp>
        <p:nvSpPr>
          <p:cNvPr id="2057" name="Rectangle 2056">
            <a:extLst>
              <a:ext uri="{FF2B5EF4-FFF2-40B4-BE49-F238E27FC236}">
                <a16:creationId xmlns:a16="http://schemas.microsoft.com/office/drawing/2014/main" id="{A8118BED-C2EF-413B-BB5E-CBF462E88963}"/>
              </a:ext>
            </a:extLst>
          </p:cNvPr>
          <p:cNvSpPr/>
          <p:nvPr/>
        </p:nvSpPr>
        <p:spPr>
          <a:xfrm>
            <a:off x="689026" y="1857388"/>
            <a:ext cx="1765227" cy="496867"/>
          </a:xfrm>
          <a:prstGeom prst="rect">
            <a:avLst/>
          </a:prstGeom>
        </p:spPr>
        <p:txBody>
          <a:bodyPr wrap="none">
            <a:spAutoFit/>
          </a:bodyPr>
          <a:lstStyle/>
          <a:p>
            <a:pPr algn="just">
              <a:lnSpc>
                <a:spcPct val="120000"/>
              </a:lnSpc>
              <a:spcBef>
                <a:spcPts val="300"/>
              </a:spcBef>
              <a:spcAft>
                <a:spcPts val="3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b) Hệ La Mã</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2073" name="Object 2072">
            <a:extLst>
              <a:ext uri="{FF2B5EF4-FFF2-40B4-BE49-F238E27FC236}">
                <a16:creationId xmlns:a16="http://schemas.microsoft.com/office/drawing/2014/main" id="{47825858-4657-4422-9823-FA42816CBCDD}"/>
              </a:ext>
            </a:extLst>
          </p:cNvPr>
          <p:cNvGraphicFramePr>
            <a:graphicFrameLocks noChangeAspect="1"/>
          </p:cNvGraphicFramePr>
          <p:nvPr>
            <p:extLst>
              <p:ext uri="{D42A27DB-BD31-4B8C-83A1-F6EECF244321}">
                <p14:modId xmlns:p14="http://schemas.microsoft.com/office/powerpoint/2010/main" val="2379522085"/>
              </p:ext>
            </p:extLst>
          </p:nvPr>
        </p:nvGraphicFramePr>
        <p:xfrm>
          <a:off x="1972919" y="2317264"/>
          <a:ext cx="6697663" cy="1616075"/>
        </p:xfrm>
        <a:graphic>
          <a:graphicData uri="http://schemas.openxmlformats.org/presentationml/2006/ole">
            <mc:AlternateContent xmlns:mc="http://schemas.openxmlformats.org/markup-compatibility/2006">
              <mc:Choice xmlns:v="urn:schemas-microsoft-com:vml" Requires="v">
                <p:oleObj spid="_x0000_s14533" name="Document" r:id="rId3" imgW="5125408" imgH="1242080" progId="Word.Document.12">
                  <p:embed/>
                </p:oleObj>
              </mc:Choice>
              <mc:Fallback>
                <p:oleObj name="Document" r:id="rId3" imgW="5125408" imgH="1242080" progId="Word.Document.12">
                  <p:embed/>
                  <p:pic>
                    <p:nvPicPr>
                      <p:cNvPr id="0" name=""/>
                      <p:cNvPicPr/>
                      <p:nvPr/>
                    </p:nvPicPr>
                    <p:blipFill>
                      <a:blip r:embed="rId4"/>
                      <a:stretch>
                        <a:fillRect/>
                      </a:stretch>
                    </p:blipFill>
                    <p:spPr>
                      <a:xfrm>
                        <a:off x="1972919" y="2317264"/>
                        <a:ext cx="6697663" cy="1616075"/>
                      </a:xfrm>
                      <a:prstGeom prst="rect">
                        <a:avLst/>
                      </a:prstGeom>
                      <a:solidFill>
                        <a:schemeClr val="bg1"/>
                      </a:solidFill>
                      <a:ln>
                        <a:noFill/>
                      </a:ln>
                    </p:spPr>
                  </p:pic>
                </p:oleObj>
              </mc:Fallback>
            </mc:AlternateContent>
          </a:graphicData>
        </a:graphic>
      </p:graphicFrame>
      <p:sp>
        <p:nvSpPr>
          <p:cNvPr id="2077" name="Rectangle 71">
            <a:extLst>
              <a:ext uri="{FF2B5EF4-FFF2-40B4-BE49-F238E27FC236}">
                <a16:creationId xmlns:a16="http://schemas.microsoft.com/office/drawing/2014/main" id="{12C36646-DCAA-4788-A4A0-E728F99711C0}"/>
              </a:ext>
            </a:extLst>
          </p:cNvPr>
          <p:cNvSpPr>
            <a:spLocks noChangeArrowheads="1"/>
          </p:cNvSpPr>
          <p:nvPr/>
        </p:nvSpPr>
        <p:spPr bwMode="auto">
          <a:xfrm>
            <a:off x="749751" y="3711000"/>
            <a:ext cx="51860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dụ : Viết các số La Mã từ 1 đến 10 là </a:t>
            </a:r>
            <a:endParaRPr kumimoji="0" lang="vi-VN" altLang="en-US" sz="3200" b="0" i="0" u="none" strike="noStrike" cap="none" normalizeH="0" baseline="0" dirty="0">
              <a:ln>
                <a:noFill/>
              </a:ln>
              <a:solidFill>
                <a:schemeClr val="tx1"/>
              </a:solidFill>
              <a:effectLst/>
              <a:latin typeface="Arial" panose="020B0604020202020204" pitchFamily="34" charset="0"/>
            </a:endParaRPr>
          </a:p>
        </p:txBody>
      </p:sp>
      <p:graphicFrame>
        <p:nvGraphicFramePr>
          <p:cNvPr id="2078" name="Object 2077">
            <a:extLst>
              <a:ext uri="{FF2B5EF4-FFF2-40B4-BE49-F238E27FC236}">
                <a16:creationId xmlns:a16="http://schemas.microsoft.com/office/drawing/2014/main" id="{B67D12F1-52D5-4556-9AD9-5084A5EBE07F}"/>
              </a:ext>
            </a:extLst>
          </p:cNvPr>
          <p:cNvGraphicFramePr>
            <a:graphicFrameLocks noChangeAspect="1"/>
          </p:cNvGraphicFramePr>
          <p:nvPr>
            <p:extLst>
              <p:ext uri="{D42A27DB-BD31-4B8C-83A1-F6EECF244321}">
                <p14:modId xmlns:p14="http://schemas.microsoft.com/office/powerpoint/2010/main" val="2006343639"/>
              </p:ext>
            </p:extLst>
          </p:nvPr>
        </p:nvGraphicFramePr>
        <p:xfrm>
          <a:off x="1744326" y="4274257"/>
          <a:ext cx="4667360" cy="302874"/>
        </p:xfrm>
        <a:graphic>
          <a:graphicData uri="http://schemas.openxmlformats.org/presentationml/2006/ole">
            <mc:AlternateContent xmlns:mc="http://schemas.openxmlformats.org/markup-compatibility/2006">
              <mc:Choice xmlns:v="urn:schemas-microsoft-com:vml" Requires="v">
                <p:oleObj spid="_x0000_s14534" name="Equation" r:id="rId5" imgW="2311400" imgH="215900" progId="Equation.DSMT4">
                  <p:embed/>
                </p:oleObj>
              </mc:Choice>
              <mc:Fallback>
                <p:oleObj name="Equation" r:id="rId5" imgW="2311400" imgH="215900" progId="Equation.DSMT4">
                  <p:embed/>
                  <p:pic>
                    <p:nvPicPr>
                      <p:cNvPr id="0" name="Object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4326" y="4274257"/>
                        <a:ext cx="4667360" cy="302874"/>
                      </a:xfrm>
                      <a:prstGeom prst="rect">
                        <a:avLst/>
                      </a:prstGeom>
                      <a:noFill/>
                    </p:spPr>
                  </p:pic>
                </p:oleObj>
              </mc:Fallback>
            </mc:AlternateContent>
          </a:graphicData>
        </a:graphic>
      </p:graphicFrame>
      <p:sp>
        <p:nvSpPr>
          <p:cNvPr id="2079" name="Rectangle 72">
            <a:extLst>
              <a:ext uri="{FF2B5EF4-FFF2-40B4-BE49-F238E27FC236}">
                <a16:creationId xmlns:a16="http://schemas.microsoft.com/office/drawing/2014/main" id="{9E281C1B-A2BD-4B98-B6D3-55D8FC79ED60}"/>
              </a:ext>
            </a:extLst>
          </p:cNvPr>
          <p:cNvSpPr>
            <a:spLocks noChangeArrowheads="1"/>
          </p:cNvSpPr>
          <p:nvPr/>
        </p:nvSpPr>
        <p:spPr bwMode="auto">
          <a:xfrm>
            <a:off x="0" y="48695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80" name="Rectangle 2079">
            <a:extLst>
              <a:ext uri="{FF2B5EF4-FFF2-40B4-BE49-F238E27FC236}">
                <a16:creationId xmlns:a16="http://schemas.microsoft.com/office/drawing/2014/main" id="{1675D5FD-FA00-4A3A-8104-2F5A76649E5B}"/>
              </a:ext>
            </a:extLst>
          </p:cNvPr>
          <p:cNvSpPr/>
          <p:nvPr/>
        </p:nvSpPr>
        <p:spPr>
          <a:xfrm>
            <a:off x="486674" y="4589030"/>
            <a:ext cx="1858201" cy="496867"/>
          </a:xfrm>
          <a:prstGeom prst="rect">
            <a:avLst/>
          </a:prstGeom>
        </p:spPr>
        <p:txBody>
          <a:bodyPr wrap="none">
            <a:spAutoFit/>
          </a:bodyPr>
          <a:lstStyle/>
          <a:p>
            <a:pPr algn="just">
              <a:lnSpc>
                <a:spcPct val="120000"/>
              </a:lnSpc>
              <a:spcBef>
                <a:spcPts val="300"/>
              </a:spcBef>
              <a:spcAft>
                <a:spcPts val="30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Thực hành 6</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101" name="Picture 2100">
            <a:extLst>
              <a:ext uri="{FF2B5EF4-FFF2-40B4-BE49-F238E27FC236}">
                <a16:creationId xmlns:a16="http://schemas.microsoft.com/office/drawing/2014/main" id="{3176F628-41B0-45DF-9148-4BBC9DA543A4}"/>
              </a:ext>
            </a:extLst>
          </p:cNvPr>
          <p:cNvPicPr>
            <a:picLocks noChangeAspect="1"/>
          </p:cNvPicPr>
          <p:nvPr/>
        </p:nvPicPr>
        <p:blipFill rotWithShape="1">
          <a:blip r:embed="rId7"/>
          <a:srcRect r="44481" b="26744"/>
          <a:stretch/>
        </p:blipFill>
        <p:spPr>
          <a:xfrm>
            <a:off x="1400519" y="5237418"/>
            <a:ext cx="6993730" cy="1443061"/>
          </a:xfrm>
          <a:prstGeom prst="rect">
            <a:avLst/>
          </a:prstGeom>
        </p:spPr>
      </p:pic>
      <p:pic>
        <p:nvPicPr>
          <p:cNvPr id="14396" name="Picture 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1600" cy="184150"/>
          </a:xfrm>
          <a:prstGeom prst="rect">
            <a:avLst/>
          </a:prstGeom>
          <a:noFill/>
          <a:extLst>
            <a:ext uri="{909E8E84-426E-40DD-AFC4-6F175D3DCCD1}">
              <a14:hiddenFill xmlns:a14="http://schemas.microsoft.com/office/drawing/2010/main">
                <a:solidFill>
                  <a:srgbClr val="FFFFFF"/>
                </a:solidFill>
              </a14:hiddenFill>
            </a:ext>
          </a:extLst>
        </p:spPr>
      </p:pic>
      <p:pic>
        <p:nvPicPr>
          <p:cNvPr id="14395" name="Picture 5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841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4394" name="Picture 5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14393" name="Picture 5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1600" cy="184150"/>
          </a:xfrm>
          <a:prstGeom prst="rect">
            <a:avLst/>
          </a:prstGeom>
          <a:noFill/>
          <a:extLst>
            <a:ext uri="{909E8E84-426E-40DD-AFC4-6F175D3DCCD1}">
              <a14:hiddenFill xmlns:a14="http://schemas.microsoft.com/office/drawing/2010/main">
                <a:solidFill>
                  <a:srgbClr val="FFFFFF"/>
                </a:solidFill>
              </a14:hiddenFill>
            </a:ext>
          </a:extLst>
        </p:spPr>
      </p:pic>
      <p:pic>
        <p:nvPicPr>
          <p:cNvPr id="14392" name="Picture 5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70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4391" name="Picture 5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968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4402" name="Picture 6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1600" cy="184150"/>
          </a:xfrm>
          <a:prstGeom prst="rect">
            <a:avLst/>
          </a:prstGeom>
          <a:noFill/>
          <a:extLst>
            <a:ext uri="{909E8E84-426E-40DD-AFC4-6F175D3DCCD1}">
              <a14:hiddenFill xmlns:a14="http://schemas.microsoft.com/office/drawing/2010/main">
                <a:solidFill>
                  <a:srgbClr val="FFFFFF"/>
                </a:solidFill>
              </a14:hiddenFill>
            </a:ext>
          </a:extLst>
        </p:spPr>
      </p:pic>
      <p:pic>
        <p:nvPicPr>
          <p:cNvPr id="14401" name="Picture 6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841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4400" name="Picture 6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84150" cy="184150"/>
          </a:xfrm>
          <a:prstGeom prst="rect">
            <a:avLst/>
          </a:prstGeom>
          <a:noFill/>
          <a:extLst>
            <a:ext uri="{909E8E84-426E-40DD-AFC4-6F175D3DCCD1}">
              <a14:hiddenFill xmlns:a14="http://schemas.microsoft.com/office/drawing/2010/main">
                <a:solidFill>
                  <a:srgbClr val="FFFFFF"/>
                </a:solidFill>
              </a14:hiddenFill>
            </a:ext>
          </a:extLst>
        </p:spPr>
      </p:pic>
      <p:pic>
        <p:nvPicPr>
          <p:cNvPr id="14399" name="Picture 6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1600" cy="184150"/>
          </a:xfrm>
          <a:prstGeom prst="rect">
            <a:avLst/>
          </a:prstGeom>
          <a:noFill/>
          <a:extLst>
            <a:ext uri="{909E8E84-426E-40DD-AFC4-6F175D3DCCD1}">
              <a14:hiddenFill xmlns:a14="http://schemas.microsoft.com/office/drawing/2010/main">
                <a:solidFill>
                  <a:srgbClr val="FFFFFF"/>
                </a:solidFill>
              </a14:hiddenFill>
            </a:ext>
          </a:extLst>
        </p:spPr>
      </p:pic>
      <p:pic>
        <p:nvPicPr>
          <p:cNvPr id="14398" name="Picture 6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70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4397" name="Picture 6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968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4438" name="Picture 10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524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4437" name="Picture 10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15875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4436" name="Picture 10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2159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4435" name="Picture 9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0"/>
            <a:ext cx="2159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34" name="Picture 9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0"/>
            <a:ext cx="2159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4433" name="Picture 9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413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32" name="Picture 9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0" y="0"/>
            <a:ext cx="29845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31" name="Picture 9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0"/>
            <a:ext cx="2413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30" name="Picture 9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114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4429" name="Picture 9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1270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28" name="Picture 9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1270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14427" name="Picture 9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0"/>
            <a:ext cx="1270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26" name="Picture 90"/>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0"/>
            <a:ext cx="1270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25" name="Picture 8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0" y="0"/>
            <a:ext cx="1270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24" name="Picture 88"/>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0" y="0"/>
            <a:ext cx="1270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4423" name="Picture 8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0" y="0"/>
            <a:ext cx="127000"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4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5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3"/>
                                        </p:tgtEl>
                                        <p:attrNameLst>
                                          <p:attrName>style.visibility</p:attrName>
                                        </p:attrNameLst>
                                      </p:cBhvr>
                                      <p:to>
                                        <p:strVal val="visible"/>
                                      </p:to>
                                    </p:set>
                                    <p:animEffect transition="in" filter="fade">
                                      <p:cBhvr>
                                        <p:cTn id="12" dur="500"/>
                                        <p:tgtEl>
                                          <p:spTgt spid="20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77"/>
                                        </p:tgtEl>
                                        <p:attrNameLst>
                                          <p:attrName>style.visibility</p:attrName>
                                        </p:attrNameLst>
                                      </p:cBhvr>
                                      <p:to>
                                        <p:strVal val="visible"/>
                                      </p:to>
                                    </p:set>
                                    <p:animEffect transition="in" filter="fade">
                                      <p:cBhvr>
                                        <p:cTn id="17" dur="500"/>
                                        <p:tgtEl>
                                          <p:spTgt spid="2077"/>
                                        </p:tgtEl>
                                      </p:cBhvr>
                                    </p:animEffect>
                                  </p:childTnLst>
                                </p:cTn>
                              </p:par>
                              <p:par>
                                <p:cTn id="18" presetID="10" presetClass="entr" presetSubtype="0" fill="hold" nodeType="withEffect">
                                  <p:stCondLst>
                                    <p:cond delay="0"/>
                                  </p:stCondLst>
                                  <p:childTnLst>
                                    <p:set>
                                      <p:cBhvr>
                                        <p:cTn id="19" dur="1" fill="hold">
                                          <p:stCondLst>
                                            <p:cond delay="0"/>
                                          </p:stCondLst>
                                        </p:cTn>
                                        <p:tgtEl>
                                          <p:spTgt spid="2078"/>
                                        </p:tgtEl>
                                        <p:attrNameLst>
                                          <p:attrName>style.visibility</p:attrName>
                                        </p:attrNameLst>
                                      </p:cBhvr>
                                      <p:to>
                                        <p:strVal val="visible"/>
                                      </p:to>
                                    </p:set>
                                    <p:animEffect transition="in" filter="fade">
                                      <p:cBhvr>
                                        <p:cTn id="20" dur="500"/>
                                        <p:tgtEl>
                                          <p:spTgt spid="20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80"/>
                                        </p:tgtEl>
                                        <p:attrNameLst>
                                          <p:attrName>style.visibility</p:attrName>
                                        </p:attrNameLst>
                                      </p:cBhvr>
                                      <p:to>
                                        <p:strVal val="visible"/>
                                      </p:to>
                                    </p:set>
                                    <p:animEffect transition="in" filter="fade">
                                      <p:cBhvr>
                                        <p:cTn id="25" dur="500"/>
                                        <p:tgtEl>
                                          <p:spTgt spid="2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P spid="2077" grpId="0"/>
      <p:bldP spid="208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7865" y="4281785"/>
            <a:ext cx="4154022" cy="923330"/>
          </a:xfrm>
          <a:prstGeom prst="rect">
            <a:avLst/>
          </a:prstGeom>
          <a:noFill/>
        </p:spPr>
        <p:txBody>
          <a:bodyPr wrap="none" lIns="91440" tIns="45720" rIns="91440" bIns="45720">
            <a:spAutoFit/>
          </a:bodyPr>
          <a:lstStyle/>
          <a:p>
            <a:pPr algn="ctr"/>
            <a:r>
              <a:rPr lang="en-US" sz="5400" b="1" i="0"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7170" name="Picture 2" descr="Cậu Bé Và Cô Gái đọc Những Cuốn Sách-vector Misc-miễn Phí Vector Miễn Phí  Tải Về"/>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05750" y="601640"/>
            <a:ext cx="4418252" cy="368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91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42" y="2649814"/>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9832" y="509885"/>
            <a:ext cx="6312947" cy="1323439"/>
          </a:xfrm>
          <a:prstGeom prst="rect">
            <a:avLst/>
          </a:prstGeom>
          <a:noFill/>
        </p:spPr>
        <p:txBody>
          <a:bodyPr wrap="none" lIns="91440" tIns="45720" rIns="91440" bIns="45720">
            <a:spAutoFit/>
          </a:bodyPr>
          <a:lstStyle/>
          <a:p>
            <a:pPr algn="ctr"/>
            <a:r>
              <a:rPr lang="en-US" sz="8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sz="8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4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Kiểm Tra Học Tập Chăm Chỉ Làm Việc Chăm Chỉ, đứa Trẻ, Sinh Viên  Trực Tiếp, Thiên Tài. Vector và PNG với nền trong suốt để tải xuống miễn phí"/>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94514" y="4352380"/>
            <a:ext cx="4049486" cy="25056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0145" y="505419"/>
            <a:ext cx="8693855"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TÔI TÀI GIỎI – BẠN CŨNG THẾ</a:t>
            </a:r>
          </a:p>
        </p:txBody>
      </p:sp>
      <p:sp>
        <p:nvSpPr>
          <p:cNvPr id="5" name="TextBox 4"/>
          <p:cNvSpPr txBox="1"/>
          <p:nvPr/>
        </p:nvSpPr>
        <p:spPr>
          <a:xfrm>
            <a:off x="607785" y="2686958"/>
            <a:ext cx="7679872" cy="1384995"/>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rPr>
              <a:t>Mỗi em hãy viết ra một phân số rồi trao đổi với bạn bên cạnh để giải.</a:t>
            </a:r>
          </a:p>
        </p:txBody>
      </p:sp>
      <p:sp>
        <p:nvSpPr>
          <p:cNvPr id="7" name="TextBox 6"/>
          <p:cNvSpPr txBox="1"/>
          <p:nvPr/>
        </p:nvSpPr>
        <p:spPr>
          <a:xfrm>
            <a:off x="607785" y="4071953"/>
            <a:ext cx="6477000" cy="1307537"/>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rPr>
              <a:t>Sau khi giải xong, trao đổi lại bài vừa giải và kiểm tra kết quả bài làm của nhau.</a:t>
            </a:r>
          </a:p>
        </p:txBody>
      </p:sp>
      <p:sp>
        <p:nvSpPr>
          <p:cNvPr id="6" name="Rectangle 5"/>
          <p:cNvSpPr/>
          <p:nvPr/>
        </p:nvSpPr>
        <p:spPr>
          <a:xfrm>
            <a:off x="2075429" y="1609863"/>
            <a:ext cx="5443286"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Hoạt động cặp đôi</a:t>
            </a:r>
          </a:p>
        </p:txBody>
      </p:sp>
    </p:spTree>
    <p:extLst>
      <p:ext uri="{BB962C8B-B14F-4D97-AF65-F5344CB8AC3E}">
        <p14:creationId xmlns:p14="http://schemas.microsoft.com/office/powerpoint/2010/main" val="128860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0949" y="657552"/>
            <a:ext cx="249250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Rút gọn</a:t>
            </a:r>
          </a:p>
        </p:txBody>
      </p:sp>
      <p:pic>
        <p:nvPicPr>
          <p:cNvPr id="8" name="Picture 6" descr="Máy tính Biểu tượng Y học nghệ thuật Clip - Câu hỏi png tải về - Miễn phí  trong suốt Hành Vi Con Người png Tải về."/>
          <p:cNvPicPr>
            <a:picLocks noChangeAspect="1" noChangeArrowheads="1"/>
          </p:cNvPicPr>
          <p:nvPr/>
        </p:nvPicPr>
        <p:blipFill rotWithShape="1">
          <a:blip r:embed="rId2">
            <a:extLst>
              <a:ext uri="{28A0092B-C50C-407E-A947-70E740481C1C}">
                <a14:useLocalDpi xmlns:a14="http://schemas.microsoft.com/office/drawing/2010/main" val="0"/>
              </a:ext>
            </a:extLst>
          </a:blip>
          <a:srcRect l="30518" t="18846" r="29148" b="9615"/>
          <a:stretch/>
        </p:blipFill>
        <p:spPr bwMode="auto">
          <a:xfrm>
            <a:off x="0" y="0"/>
            <a:ext cx="156148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ông tin: - Những bước phát triển đáng lưu ý của bé 3 tuổi | Lamchame.com  - Nguồn thông tin tin cậy dành cho cha m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003" y="0"/>
            <a:ext cx="2495550" cy="183832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85980" y="2138766"/>
            <a:ext cx="3642102" cy="3754906"/>
            <a:chOff x="185980" y="2138766"/>
            <a:chExt cx="3642102" cy="3754906"/>
          </a:xfrm>
        </p:grpSpPr>
        <p:sp>
          <p:nvSpPr>
            <p:cNvPr id="13" name="Rounded Rectangle 12"/>
            <p:cNvSpPr/>
            <p:nvPr/>
          </p:nvSpPr>
          <p:spPr>
            <a:xfrm>
              <a:off x="185980" y="2138766"/>
              <a:ext cx="3642102" cy="2913681"/>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777410" y="3960943"/>
                  <a:ext cx="2219790" cy="887166"/>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c)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8.5−8.2</m:t>
                          </m:r>
                        </m:num>
                        <m:den>
                          <m:r>
                            <a:rPr lang="en-US" sz="3600" b="0" i="0" smtClean="0">
                              <a:latin typeface="Cambria Math" panose="02040503050406030204" pitchFamily="18" charset="0"/>
                            </a:rPr>
                            <m:t>16</m:t>
                          </m:r>
                        </m:den>
                      </m:f>
                    </m:oMath>
                  </a14:m>
                  <a:endParaRPr lang="en-US" sz="360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7410" y="3960943"/>
                  <a:ext cx="2219790" cy="887166"/>
                </a:xfrm>
                <a:prstGeom prst="rect">
                  <a:avLst/>
                </a:prstGeom>
                <a:blipFill rotWithShape="0">
                  <a:blip r:embed="rId4"/>
                  <a:stretch>
                    <a:fillRect l="-8516" b="-1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77410" y="2289439"/>
                  <a:ext cx="1436200" cy="887551"/>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a)  </a:t>
                  </a:r>
                  <a14:m>
                    <m:oMath xmlns:m="http://schemas.openxmlformats.org/officeDocument/2006/math">
                      <m:f>
                        <m:fPr>
                          <m:ctrlPr>
                            <a:rPr lang="en-US" sz="3600" i="1" smtClean="0">
                              <a:latin typeface="Cambria Math" panose="02040503050406030204" pitchFamily="18" charset="0"/>
                            </a:rPr>
                          </m:ctrlPr>
                        </m:fPr>
                        <m:num>
                          <m:r>
                            <a:rPr lang="en-US" sz="3600" b="0" i="0" smtClean="0">
                              <a:latin typeface="Cambria Math" panose="02040503050406030204" pitchFamily="18" charset="0"/>
                            </a:rPr>
                            <m:t>3</m:t>
                          </m:r>
                          <m:r>
                            <a:rPr lang="en-US" sz="3600" b="0" i="1" smtClean="0">
                              <a:latin typeface="Cambria Math" panose="02040503050406030204" pitchFamily="18" charset="0"/>
                            </a:rPr>
                            <m:t>.5</m:t>
                          </m:r>
                        </m:num>
                        <m:den>
                          <m:r>
                            <a:rPr lang="en-US" sz="3600" b="0" i="0" smtClean="0">
                              <a:latin typeface="Cambria Math" panose="02040503050406030204" pitchFamily="18" charset="0"/>
                            </a:rPr>
                            <m:t>8.24</m:t>
                          </m:r>
                        </m:den>
                      </m:f>
                    </m:oMath>
                  </a14:m>
                  <a:endParaRPr lang="en-US" sz="3600">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77410" y="2289439"/>
                  <a:ext cx="1436200" cy="887551"/>
                </a:xfrm>
                <a:prstGeom prst="rect">
                  <a:avLst/>
                </a:prstGeom>
                <a:blipFill rotWithShape="0">
                  <a:blip r:embed="rId5"/>
                  <a:stretch>
                    <a:fillRect l="-13191" b="-11034"/>
                  </a:stretch>
                </a:blipFill>
              </p:spPr>
              <p:txBody>
                <a:bodyPr/>
                <a:lstStyle/>
                <a:p>
                  <a:r>
                    <a:rPr lang="en-US">
                      <a:noFill/>
                    </a:rPr>
                    <a:t> </a:t>
                  </a:r>
                </a:p>
              </p:txBody>
            </p:sp>
          </mc:Fallback>
        </mc:AlternateContent>
        <p:sp>
          <p:nvSpPr>
            <p:cNvPr id="16" name="TextBox 15"/>
            <p:cNvSpPr txBox="1"/>
            <p:nvPr/>
          </p:nvSpPr>
          <p:spPr>
            <a:xfrm>
              <a:off x="777410" y="5370452"/>
              <a:ext cx="2492502"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NHÓM 1</a:t>
              </a:r>
            </a:p>
          </p:txBody>
        </p:sp>
      </p:grpSp>
      <p:grpSp>
        <p:nvGrpSpPr>
          <p:cNvPr id="18" name="Group 17"/>
          <p:cNvGrpSpPr/>
          <p:nvPr/>
        </p:nvGrpSpPr>
        <p:grpSpPr>
          <a:xfrm>
            <a:off x="5354451" y="2138765"/>
            <a:ext cx="3642102" cy="3754907"/>
            <a:chOff x="5354451" y="2138765"/>
            <a:chExt cx="3642102" cy="3754907"/>
          </a:xfrm>
        </p:grpSpPr>
        <p:sp>
          <p:nvSpPr>
            <p:cNvPr id="15" name="Rounded Rectangle 14"/>
            <p:cNvSpPr/>
            <p:nvPr/>
          </p:nvSpPr>
          <p:spPr>
            <a:xfrm>
              <a:off x="5354451" y="2138765"/>
              <a:ext cx="3642102" cy="291368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6000579" y="2293414"/>
                  <a:ext cx="1888057" cy="879600"/>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b)  </a:t>
                  </a:r>
                  <a14:m>
                    <m:oMath xmlns:m="http://schemas.openxmlformats.org/officeDocument/2006/math">
                      <m:f>
                        <m:fPr>
                          <m:ctrlPr>
                            <a:rPr lang="en-US" sz="3600" i="1" smtClean="0">
                              <a:latin typeface="Cambria Math" panose="02040503050406030204" pitchFamily="18" charset="0"/>
                            </a:rPr>
                          </m:ctrlPr>
                        </m:fPr>
                        <m:num>
                          <m:r>
                            <a:rPr lang="en-US" sz="3600" b="0" i="0" smtClean="0">
                              <a:latin typeface="Cambria Math" panose="02040503050406030204" pitchFamily="18" charset="0"/>
                            </a:rPr>
                            <m:t>2</m:t>
                          </m:r>
                          <m:r>
                            <a:rPr lang="en-US" sz="3600" b="0" i="1" smtClean="0">
                              <a:latin typeface="Cambria Math" panose="02040503050406030204" pitchFamily="18" charset="0"/>
                            </a:rPr>
                            <m:t>.14</m:t>
                          </m:r>
                        </m:num>
                        <m:den>
                          <m:r>
                            <a:rPr lang="en-US" sz="3600" b="0" i="0" smtClean="0">
                              <a:latin typeface="Cambria Math" panose="02040503050406030204" pitchFamily="18" charset="0"/>
                            </a:rPr>
                            <m:t>7.8</m:t>
                          </m:r>
                        </m:den>
                      </m:f>
                    </m:oMath>
                  </a14:m>
                  <a:endParaRPr lang="en-US" sz="360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00579" y="2293414"/>
                  <a:ext cx="1888057" cy="879600"/>
                </a:xfrm>
                <a:prstGeom prst="rect">
                  <a:avLst/>
                </a:prstGeom>
                <a:blipFill rotWithShape="0">
                  <a:blip r:embed="rId6"/>
                  <a:stretch>
                    <a:fillRect l="-9677"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00580" y="3922246"/>
                  <a:ext cx="2219790" cy="887166"/>
                </a:xfrm>
                <a:prstGeom prst="rect">
                  <a:avLst/>
                </a:prstGeom>
              </p:spPr>
              <p:txBody>
                <a:bodyPr wrap="square">
                  <a:spAutoFit/>
                </a:bodyPr>
                <a:lstStyle/>
                <a:p>
                  <a:r>
                    <a:rPr lang="en-US" sz="3600">
                      <a:latin typeface="Times New Roman" panose="02020603050405020304" pitchFamily="18" charset="0"/>
                      <a:cs typeface="Times New Roman" panose="02020603050405020304" pitchFamily="18" charset="0"/>
                    </a:rPr>
                    <a:t>d)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11.4−11</m:t>
                          </m:r>
                        </m:num>
                        <m:den>
                          <m:r>
                            <a:rPr lang="en-US" sz="3600" b="0" i="0" smtClean="0">
                              <a:latin typeface="Cambria Math" panose="02040503050406030204" pitchFamily="18" charset="0"/>
                            </a:rPr>
                            <m:t>2−13</m:t>
                          </m:r>
                        </m:den>
                      </m:f>
                    </m:oMath>
                  </a14:m>
                  <a:endParaRPr lang="en-US" sz="3600">
                    <a:latin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00580" y="3922246"/>
                  <a:ext cx="2219790" cy="887166"/>
                </a:xfrm>
                <a:prstGeom prst="rect">
                  <a:avLst/>
                </a:prstGeom>
                <a:blipFill rotWithShape="0">
                  <a:blip r:embed="rId7"/>
                  <a:stretch>
                    <a:fillRect l="-8242" b="-8904"/>
                  </a:stretch>
                </a:blipFill>
              </p:spPr>
              <p:txBody>
                <a:bodyPr/>
                <a:lstStyle/>
                <a:p>
                  <a:r>
                    <a:rPr lang="en-US">
                      <a:noFill/>
                    </a:rPr>
                    <a:t> </a:t>
                  </a:r>
                </a:p>
              </p:txBody>
            </p:sp>
          </mc:Fallback>
        </mc:AlternateContent>
        <p:sp>
          <p:nvSpPr>
            <p:cNvPr id="17" name="TextBox 16"/>
            <p:cNvSpPr txBox="1"/>
            <p:nvPr/>
          </p:nvSpPr>
          <p:spPr>
            <a:xfrm>
              <a:off x="6000579" y="5370452"/>
              <a:ext cx="2492502"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NHÓM 2</a:t>
              </a:r>
            </a:p>
          </p:txBody>
        </p:sp>
      </p:grpSp>
    </p:spTree>
    <p:extLst>
      <p:ext uri="{BB962C8B-B14F-4D97-AF65-F5344CB8AC3E}">
        <p14:creationId xmlns:p14="http://schemas.microsoft.com/office/powerpoint/2010/main" val="33178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Bảng đen Học Sinh, Sinh Viên Clipart, Lớp Học, Giáo Dục Vector và  PNG với nền trong suốt để tải xuống miễn phí"/>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17754" b="13348"/>
          <a:stretch/>
        </p:blipFill>
        <p:spPr bwMode="auto">
          <a:xfrm>
            <a:off x="1488428" y="2526224"/>
            <a:ext cx="6096000" cy="42000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6180" y="761999"/>
            <a:ext cx="8140497" cy="830997"/>
          </a:xfrm>
          <a:prstGeom prst="rect">
            <a:avLst/>
          </a:prstGeom>
          <a:noFill/>
        </p:spPr>
        <p:txBody>
          <a:bodyPr wrap="none" lIns="91440" tIns="45720" rIns="91440" bIns="45720">
            <a:spAutoFit/>
          </a:bodyPr>
          <a:lstStyle/>
          <a:p>
            <a:pPr algn="ctr"/>
            <a:r>
              <a:rPr lang="en-US" sz="48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BÁO CÁO KẾT QUẢ NHÓM</a:t>
            </a:r>
          </a:p>
        </p:txBody>
      </p:sp>
    </p:spTree>
    <p:extLst>
      <p:ext uri="{BB962C8B-B14F-4D97-AF65-F5344CB8AC3E}">
        <p14:creationId xmlns:p14="http://schemas.microsoft.com/office/powerpoint/2010/main" val="414333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6266" y="4838998"/>
            <a:ext cx="3897221" cy="923330"/>
          </a:xfrm>
          <a:prstGeom prst="rect">
            <a:avLst/>
          </a:prstGeom>
          <a:noFill/>
        </p:spPr>
        <p:txBody>
          <a:bodyPr wrap="none" lIns="91440" tIns="45720" rIns="91440" bIns="45720">
            <a:spAutoFit/>
          </a:bodyPr>
          <a:lstStyle/>
          <a:p>
            <a:pPr algn="ctr"/>
            <a:r>
              <a:rPr lang="en-US" sz="5400" b="1" i="0"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5124" name="Picture 4" descr="5 tuyệt chiêu luyện nói tiếng Anh cho học sinh tiểu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77" y="280692"/>
            <a:ext cx="7645400" cy="400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1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33E0F7D-AD4C-4B82-B85F-03C593EAAC5B}"/>
              </a:ext>
            </a:extLst>
          </p:cNvPr>
          <p:cNvPicPr>
            <a:picLocks noChangeAspect="1"/>
          </p:cNvPicPr>
          <p:nvPr/>
        </p:nvPicPr>
        <p:blipFill>
          <a:blip r:embed="rId2"/>
          <a:stretch>
            <a:fillRect/>
          </a:stretch>
        </p:blipFill>
        <p:spPr>
          <a:xfrm>
            <a:off x="446556" y="791205"/>
            <a:ext cx="8507874" cy="2428821"/>
          </a:xfrm>
          <a:prstGeom prst="rect">
            <a:avLst/>
          </a:prstGeom>
        </p:spPr>
      </p:pic>
    </p:spTree>
    <p:extLst>
      <p:ext uri="{BB962C8B-B14F-4D97-AF65-F5344CB8AC3E}">
        <p14:creationId xmlns:p14="http://schemas.microsoft.com/office/powerpoint/2010/main" val="1167865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8400" y="1709265"/>
            <a:ext cx="8855600" cy="2326431"/>
            <a:chOff x="288400" y="1709265"/>
            <a:chExt cx="8855600" cy="2326431"/>
          </a:xfrm>
        </p:grpSpPr>
        <p:sp>
          <p:nvSpPr>
            <p:cNvPr id="23" name="Rounded Rectangle 22"/>
            <p:cNvSpPr/>
            <p:nvPr/>
          </p:nvSpPr>
          <p:spPr>
            <a:xfrm>
              <a:off x="288400" y="2139728"/>
              <a:ext cx="8855600" cy="1895968"/>
            </a:xfrm>
            <a:prstGeom prst="roundRect">
              <a:avLst/>
            </a:prstGeom>
            <a:solidFill>
              <a:srgbClr val="66FF66">
                <a:alpha val="43137"/>
              </a:srgbClr>
            </a:solidFill>
            <a:ln>
              <a:solidFill>
                <a:srgbClr val="66FF33">
                  <a:alpha val="6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628649" y="1709265"/>
              <a:ext cx="2400300" cy="75923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QUY TẮC</a:t>
              </a:r>
            </a:p>
          </p:txBody>
        </p:sp>
      </p:grpSp>
      <p:sp>
        <p:nvSpPr>
          <p:cNvPr id="6" name="Rounded Rectangle 5"/>
          <p:cNvSpPr/>
          <p:nvPr/>
        </p:nvSpPr>
        <p:spPr>
          <a:xfrm>
            <a:off x="216960"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799" y="469650"/>
            <a:ext cx="5915025"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CÁCH RÚT GỌN PHÂN SỐ</a:t>
            </a:r>
          </a:p>
        </p:txBody>
      </p:sp>
      <mc:AlternateContent xmlns:mc="http://schemas.openxmlformats.org/markup-compatibility/2006" xmlns:a14="http://schemas.microsoft.com/office/drawing/2010/main">
        <mc:Choice Requires="a14">
          <p:sp>
            <p:nvSpPr>
              <p:cNvPr id="22" name="TextBox 21"/>
              <p:cNvSpPr txBox="1"/>
              <p:nvPr/>
            </p:nvSpPr>
            <p:spPr>
              <a:xfrm>
                <a:off x="516129" y="2574599"/>
                <a:ext cx="8400142" cy="1384995"/>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sym typeface="Wingdings 2" panose="05020102010507070707" pitchFamily="18" charset="2"/>
                  </a:rPr>
                  <a:t> </a:t>
                </a:r>
                <a:r>
                  <a:rPr lang="en-US" sz="2800">
                    <a:latin typeface="Times New Roman" panose="02020603050405020304" pitchFamily="18" charset="0"/>
                    <a:cs typeface="Times New Roman" panose="02020603050405020304" pitchFamily="18" charset="0"/>
                  </a:rPr>
                  <a:t>Muốn rút gọn một phân số, ta chia cả tử và mẫu của phân số cho một ước chung (khác </a:t>
                </a:r>
                <a14:m>
                  <m:oMath xmlns:m="http://schemas.openxmlformats.org/officeDocument/2006/math">
                    <m:r>
                      <a:rPr lang="en-US" sz="2800" i="1" smtClean="0">
                        <a:latin typeface="Cambria Math" panose="02040503050406030204" pitchFamily="18" charset="0"/>
                        <a:cs typeface="Times New Roman" panose="02020603050405020304" pitchFamily="18" charset="0"/>
                      </a:rPr>
                      <m:t>1</m:t>
                    </m:r>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latin typeface="Cambria Math" panose="02040503050406030204" pitchFamily="18" charset="0"/>
                        <a:cs typeface="Times New Roman" panose="02020603050405020304" pitchFamily="18" charset="0"/>
                      </a:rPr>
                      <m:t>−1</m:t>
                    </m:r>
                  </m:oMath>
                </a14:m>
                <a:r>
                  <a:rPr lang="en-US" sz="2800">
                    <a:latin typeface="Times New Roman" panose="02020603050405020304" pitchFamily="18" charset="0"/>
                    <a:cs typeface="Times New Roman" panose="02020603050405020304" pitchFamily="18" charset="0"/>
                  </a:rPr>
                  <a:t>) của chúng.</a:t>
                </a:r>
              </a:p>
            </p:txBody>
          </p:sp>
        </mc:Choice>
        <mc:Fallback xmlns="">
          <p:sp>
            <p:nvSpPr>
              <p:cNvPr id="22" name="TextBox 21"/>
              <p:cNvSpPr txBox="1">
                <a:spLocks noRot="1" noChangeAspect="1" noMove="1" noResize="1" noEditPoints="1" noAdjustHandles="1" noChangeArrowheads="1" noChangeShapeType="1" noTextEdit="1"/>
              </p:cNvSpPr>
              <p:nvPr/>
            </p:nvSpPr>
            <p:spPr>
              <a:xfrm>
                <a:off x="516129" y="2574599"/>
                <a:ext cx="8400142" cy="1384995"/>
              </a:xfrm>
              <a:prstGeom prst="rect">
                <a:avLst/>
              </a:prstGeom>
              <a:blipFill rotWithShape="0">
                <a:blip r:embed="rId2"/>
                <a:stretch>
                  <a:fillRect l="-1524" r="-1451" b="-5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2777811" y="4821261"/>
                <a:ext cx="361592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28</m:t>
                          </m:r>
                        </m:num>
                        <m:den>
                          <m:r>
                            <a:rPr lang="en-US" sz="4000">
                              <a:solidFill>
                                <a:schemeClr val="tx1"/>
                              </a:solidFill>
                              <a:latin typeface="Cambria Math" panose="02040503050406030204" pitchFamily="18" charset="0"/>
                            </a:rPr>
                            <m:t>42</m:t>
                          </m:r>
                        </m:den>
                      </m:f>
                      <m:r>
                        <a:rPr lang="en-US" sz="4000" b="0" i="1" smtClean="0">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f>
                        <m:fPr>
                          <m:ctrlPr>
                            <a:rPr lang="en-US" sz="4000" i="1" smtClean="0">
                              <a:solidFill>
                                <a:srgbClr val="0070C0"/>
                              </a:solidFill>
                              <a:latin typeface="Cambria Math" panose="02040503050406030204" pitchFamily="18" charset="0"/>
                            </a:rPr>
                          </m:ctrlPr>
                        </m:fPr>
                        <m:num>
                          <m:r>
                            <a:rPr lang="en-US" sz="4000">
                              <a:solidFill>
                                <a:srgbClr val="0070C0"/>
                              </a:solidFill>
                              <a:latin typeface="Cambria Math" panose="02040503050406030204" pitchFamily="18" charset="0"/>
                            </a:rPr>
                            <m:t>14</m:t>
                          </m:r>
                        </m:num>
                        <m:den>
                          <m:r>
                            <a:rPr lang="en-US" sz="4000">
                              <a:solidFill>
                                <a:srgbClr val="0070C0"/>
                              </a:solidFill>
                              <a:latin typeface="Cambria Math" panose="02040503050406030204" pitchFamily="18" charset="0"/>
                            </a:rPr>
                            <m:t>21</m:t>
                          </m:r>
                        </m:den>
                      </m:f>
                      <m:r>
                        <a:rPr lang="en-US" sz="4000" b="0" i="0" smtClean="0">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a:rPr lang="en-US" sz="4000" b="0" i="0" smtClean="0">
                          <a:solidFill>
                            <a:schemeClr val="tx1"/>
                          </a:solidFill>
                          <a:latin typeface="Cambria Math" panose="02040503050406030204" pitchFamily="18" charset="0"/>
                        </a:rPr>
                        <m:t> </m:t>
                      </m:r>
                      <m:f>
                        <m:fPr>
                          <m:ctrlPr>
                            <a:rPr lang="en-US" sz="4000" i="1" smtClean="0">
                              <a:solidFill>
                                <a:srgbClr val="FF0000"/>
                              </a:solidFill>
                              <a:latin typeface="Cambria Math" panose="02040503050406030204" pitchFamily="18" charset="0"/>
                            </a:rPr>
                          </m:ctrlPr>
                        </m:fPr>
                        <m:num>
                          <m:r>
                            <a:rPr lang="en-US" sz="4000">
                              <a:solidFill>
                                <a:srgbClr val="FF0000"/>
                              </a:solidFill>
                              <a:latin typeface="Cambria Math" panose="02040503050406030204" pitchFamily="18" charset="0"/>
                            </a:rPr>
                            <m:t>2</m:t>
                          </m:r>
                        </m:num>
                        <m:den>
                          <m:r>
                            <a:rPr lang="en-US" sz="4000">
                              <a:solidFill>
                                <a:srgbClr val="FF0000"/>
                              </a:solidFill>
                              <a:latin typeface="Cambria Math" panose="02040503050406030204" pitchFamily="18" charset="0"/>
                            </a:rPr>
                            <m:t>3</m:t>
                          </m:r>
                        </m:den>
                      </m:f>
                    </m:oMath>
                  </m:oMathPara>
                </a14:m>
                <a:endParaRPr lang="en-US" sz="400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2777811" y="4821261"/>
                <a:ext cx="3615925" cy="1248803"/>
              </a:xfrm>
              <a:prstGeom prst="rect">
                <a:avLst/>
              </a:prstGeom>
              <a:blipFill rotWithShape="0">
                <a:blip r:embed="rId3"/>
                <a:stretch>
                  <a:fillRect/>
                </a:stretch>
              </a:blipFill>
            </p:spPr>
            <p:txBody>
              <a:bodyPr/>
              <a:lstStyle/>
              <a:p>
                <a:r>
                  <a:rPr lang="en-US">
                    <a:noFill/>
                  </a:rPr>
                  <a:t> </a:t>
                </a:r>
              </a:p>
            </p:txBody>
          </p:sp>
        </mc:Fallback>
      </mc:AlternateContent>
      <p:grpSp>
        <p:nvGrpSpPr>
          <p:cNvPr id="36" name="Group 35"/>
          <p:cNvGrpSpPr/>
          <p:nvPr/>
        </p:nvGrpSpPr>
        <p:grpSpPr>
          <a:xfrm>
            <a:off x="3149548" y="4489938"/>
            <a:ext cx="1422661" cy="599292"/>
            <a:chOff x="1846000" y="2502227"/>
            <a:chExt cx="1422661" cy="599292"/>
          </a:xfrm>
        </p:grpSpPr>
        <p:sp>
          <p:nvSpPr>
            <p:cNvPr id="37" name="Arc 36"/>
            <p:cNvSpPr/>
            <p:nvPr/>
          </p:nvSpPr>
          <p:spPr>
            <a:xfrm>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p:cNvCxnSpPr/>
            <p:nvPr/>
          </p:nvCxnSpPr>
          <p:spPr>
            <a:xfrm>
              <a:off x="3259138" y="2774067"/>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140025" y="6094952"/>
            <a:ext cx="1425042" cy="599292"/>
            <a:chOff x="1846000" y="2502227"/>
            <a:chExt cx="1425042" cy="599292"/>
          </a:xfrm>
        </p:grpSpPr>
        <p:sp>
          <p:nvSpPr>
            <p:cNvPr id="40" name="Arc 39"/>
            <p:cNvSpPr/>
            <p:nvPr/>
          </p:nvSpPr>
          <p:spPr>
            <a:xfrm flipV="1">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Arrow Connector 40"/>
            <p:cNvCxnSpPr/>
            <p:nvPr/>
          </p:nvCxnSpPr>
          <p:spPr>
            <a:xfrm flipV="1">
              <a:off x="3261519" y="2707398"/>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430796" y="4154704"/>
            <a:ext cx="800100" cy="646331"/>
            <a:chOff x="884233" y="1961844"/>
            <a:chExt cx="800100" cy="646331"/>
          </a:xfrm>
        </p:grpSpPr>
        <p:sp>
          <p:nvSpPr>
            <p:cNvPr id="43" name="Rectangle 42"/>
            <p:cNvSpPr/>
            <p:nvPr/>
          </p:nvSpPr>
          <p:spPr>
            <a:xfrm>
              <a:off x="884233" y="2023917"/>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884233" y="1961844"/>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:2</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84233" y="1961844"/>
                  <a:ext cx="800100" cy="646331"/>
                </a:xfrm>
                <a:prstGeom prst="rect">
                  <a:avLst/>
                </a:prstGeom>
                <a:blipFill rotWithShape="0">
                  <a:blip r:embed="rId4"/>
                  <a:stretch>
                    <a:fillRect/>
                  </a:stretch>
                </a:blipFill>
              </p:spPr>
              <p:txBody>
                <a:bodyPr/>
                <a:lstStyle/>
                <a:p>
                  <a:r>
                    <a:rPr lang="en-US">
                      <a:noFill/>
                    </a:rPr>
                    <a:t> </a:t>
                  </a:r>
                </a:p>
              </p:txBody>
            </p:sp>
          </mc:Fallback>
        </mc:AlternateContent>
      </p:grpSp>
      <p:grpSp>
        <p:nvGrpSpPr>
          <p:cNvPr id="45" name="Group 44"/>
          <p:cNvGrpSpPr/>
          <p:nvPr/>
        </p:nvGrpSpPr>
        <p:grpSpPr>
          <a:xfrm>
            <a:off x="3430796" y="5952235"/>
            <a:ext cx="800100" cy="646331"/>
            <a:chOff x="884233" y="5661711"/>
            <a:chExt cx="800100" cy="646331"/>
          </a:xfrm>
        </p:grpSpPr>
        <p:sp>
          <p:nvSpPr>
            <p:cNvPr id="46" name="Rectangle 45"/>
            <p:cNvSpPr/>
            <p:nvPr/>
          </p:nvSpPr>
          <p:spPr>
            <a:xfrm>
              <a:off x="884233" y="5723784"/>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884233" y="5661711"/>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:2</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84233" y="5661711"/>
                  <a:ext cx="800100" cy="646331"/>
                </a:xfrm>
                <a:prstGeom prst="rect">
                  <a:avLst/>
                </a:prstGeom>
                <a:blipFill rotWithShape="0">
                  <a:blip r:embed="rId5"/>
                  <a:stretch>
                    <a:fillRect/>
                  </a:stretch>
                </a:blipFill>
              </p:spPr>
              <p:txBody>
                <a:bodyPr/>
                <a:lstStyle/>
                <a:p>
                  <a:r>
                    <a:rPr lang="en-US">
                      <a:noFill/>
                    </a:rPr>
                    <a:t> </a:t>
                  </a:r>
                </a:p>
              </p:txBody>
            </p:sp>
          </mc:Fallback>
        </mc:AlternateContent>
      </p:grpSp>
      <p:grpSp>
        <p:nvGrpSpPr>
          <p:cNvPr id="48" name="Group 47"/>
          <p:cNvGrpSpPr/>
          <p:nvPr/>
        </p:nvGrpSpPr>
        <p:grpSpPr>
          <a:xfrm>
            <a:off x="4716926" y="4492503"/>
            <a:ext cx="1422661" cy="599292"/>
            <a:chOff x="1846000" y="2502227"/>
            <a:chExt cx="1422661" cy="599292"/>
          </a:xfrm>
        </p:grpSpPr>
        <p:sp>
          <p:nvSpPr>
            <p:cNvPr id="49" name="Arc 48"/>
            <p:cNvSpPr/>
            <p:nvPr/>
          </p:nvSpPr>
          <p:spPr>
            <a:xfrm>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Arrow Connector 49"/>
            <p:cNvCxnSpPr/>
            <p:nvPr/>
          </p:nvCxnSpPr>
          <p:spPr>
            <a:xfrm>
              <a:off x="3259138" y="2774067"/>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674749" y="6029746"/>
            <a:ext cx="1425042" cy="599292"/>
            <a:chOff x="1846000" y="2502227"/>
            <a:chExt cx="1425042" cy="599292"/>
          </a:xfrm>
        </p:grpSpPr>
        <p:sp>
          <p:nvSpPr>
            <p:cNvPr id="52" name="Arc 51"/>
            <p:cNvSpPr/>
            <p:nvPr/>
          </p:nvSpPr>
          <p:spPr>
            <a:xfrm flipV="1">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 name="Straight Arrow Connector 52"/>
            <p:cNvCxnSpPr/>
            <p:nvPr/>
          </p:nvCxnSpPr>
          <p:spPr>
            <a:xfrm flipV="1">
              <a:off x="3261519" y="2707398"/>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5053741" y="4163401"/>
            <a:ext cx="800100" cy="646331"/>
            <a:chOff x="2392874" y="2056269"/>
            <a:chExt cx="800100" cy="646331"/>
          </a:xfrm>
        </p:grpSpPr>
        <p:sp>
          <p:nvSpPr>
            <p:cNvPr id="55" name="Rectangle 54"/>
            <p:cNvSpPr/>
            <p:nvPr/>
          </p:nvSpPr>
          <p:spPr>
            <a:xfrm>
              <a:off x="2392874" y="2118342"/>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p:cNvSpPr txBox="1"/>
                <p:nvPr/>
              </p:nvSpPr>
              <p:spPr>
                <a:xfrm>
                  <a:off x="2392874" y="2056269"/>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m:t>
                        </m:r>
                        <m:r>
                          <a:rPr lang="en-US" sz="3600" b="0" i="1" smtClean="0">
                            <a:solidFill>
                              <a:schemeClr val="accent6">
                                <a:lumMod val="50000"/>
                              </a:schemeClr>
                            </a:solidFill>
                            <a:latin typeface="Cambria Math" panose="02040503050406030204" pitchFamily="18" charset="0"/>
                            <a:cs typeface="Times New Roman" panose="02020603050405020304" pitchFamily="18" charset="0"/>
                          </a:rPr>
                          <m:t>7</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392874" y="2056269"/>
                  <a:ext cx="800100" cy="646331"/>
                </a:xfrm>
                <a:prstGeom prst="rect">
                  <a:avLst/>
                </a:prstGeom>
                <a:blipFill rotWithShape="0">
                  <a:blip r:embed="rId7"/>
                  <a:stretch>
                    <a:fillRect/>
                  </a:stretch>
                </a:blipFill>
              </p:spPr>
              <p:txBody>
                <a:bodyPr/>
                <a:lstStyle/>
                <a:p>
                  <a:r>
                    <a:rPr lang="en-US">
                      <a:noFill/>
                    </a:rPr>
                    <a:t> </a:t>
                  </a:r>
                </a:p>
              </p:txBody>
            </p:sp>
          </mc:Fallback>
        </mc:AlternateContent>
      </p:grpSp>
      <p:grpSp>
        <p:nvGrpSpPr>
          <p:cNvPr id="57" name="Group 56"/>
          <p:cNvGrpSpPr/>
          <p:nvPr/>
        </p:nvGrpSpPr>
        <p:grpSpPr>
          <a:xfrm>
            <a:off x="5020730" y="5940049"/>
            <a:ext cx="800100" cy="646331"/>
            <a:chOff x="2417015" y="5263758"/>
            <a:chExt cx="800100" cy="646331"/>
          </a:xfrm>
        </p:grpSpPr>
        <p:sp>
          <p:nvSpPr>
            <p:cNvPr id="58" name="Rectangle 57"/>
            <p:cNvSpPr/>
            <p:nvPr/>
          </p:nvSpPr>
          <p:spPr>
            <a:xfrm>
              <a:off x="2417015" y="5325831"/>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p:cNvSpPr txBox="1"/>
                <p:nvPr/>
              </p:nvSpPr>
              <p:spPr>
                <a:xfrm>
                  <a:off x="2417015" y="5263758"/>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m:t>
                        </m:r>
                        <m:r>
                          <a:rPr lang="en-US" sz="3600" b="0" i="1" smtClean="0">
                            <a:solidFill>
                              <a:schemeClr val="accent6">
                                <a:lumMod val="50000"/>
                              </a:schemeClr>
                            </a:solidFill>
                            <a:latin typeface="Cambria Math" panose="02040503050406030204" pitchFamily="18" charset="0"/>
                            <a:cs typeface="Times New Roman" panose="02020603050405020304" pitchFamily="18" charset="0"/>
                          </a:rPr>
                          <m:t>7</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417015" y="5263758"/>
                  <a:ext cx="800100" cy="646331"/>
                </a:xfrm>
                <a:prstGeom prst="rect">
                  <a:avLst/>
                </a:prstGeom>
                <a:blipFill rotWithShape="0">
                  <a:blip r:embed="rId8"/>
                  <a:stretch>
                    <a:fillRect/>
                  </a:stretch>
                </a:blipFill>
              </p:spPr>
              <p:txBody>
                <a:bodyPr/>
                <a:lstStyle/>
                <a:p>
                  <a:r>
                    <a:rPr lang="en-US">
                      <a:noFill/>
                    </a:rPr>
                    <a:t> </a:t>
                  </a:r>
                </a:p>
              </p:txBody>
            </p:sp>
          </mc:Fallback>
        </mc:AlternateContent>
      </p:grpSp>
      <p:sp>
        <p:nvSpPr>
          <p:cNvPr id="4" name="TextBox 3"/>
          <p:cNvSpPr txBox="1"/>
          <p:nvPr/>
        </p:nvSpPr>
        <p:spPr>
          <a:xfrm>
            <a:off x="516129" y="4489938"/>
            <a:ext cx="1312670"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Ví dụ</a:t>
            </a:r>
          </a:p>
        </p:txBody>
      </p:sp>
    </p:spTree>
    <p:extLst>
      <p:ext uri="{BB962C8B-B14F-4D97-AF65-F5344CB8AC3E}">
        <p14:creationId xmlns:p14="http://schemas.microsoft.com/office/powerpoint/2010/main" val="12933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42911" y="1763395"/>
                <a:ext cx="8701089" cy="96667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Để rút gọn phân số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26</m:t>
                        </m:r>
                      </m:num>
                      <m:den>
                        <m:r>
                          <a:rPr lang="en-US" sz="4000" b="0" i="1" smtClean="0">
                            <a:latin typeface="Cambria Math" panose="02040503050406030204" pitchFamily="18" charset="0"/>
                          </a:rPr>
                          <m:t>65</m:t>
                        </m:r>
                      </m:den>
                    </m:f>
                    <m:r>
                      <a:rPr lang="en-US" sz="4000" b="0" i="1" smtClean="0">
                        <a:latin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bạn Tú và bạn Mai đã làm như sau: </a:t>
                </a:r>
              </a:p>
            </p:txBody>
          </p:sp>
        </mc:Choice>
        <mc:Fallback xmlns="">
          <p:sp>
            <p:nvSpPr>
              <p:cNvPr id="4" name="TextBox 3"/>
              <p:cNvSpPr txBox="1">
                <a:spLocks noRot="1" noChangeAspect="1" noMove="1" noResize="1" noEditPoints="1" noAdjustHandles="1" noChangeArrowheads="1" noChangeShapeType="1" noTextEdit="1"/>
              </p:cNvSpPr>
              <p:nvPr/>
            </p:nvSpPr>
            <p:spPr>
              <a:xfrm>
                <a:off x="442911" y="1763395"/>
                <a:ext cx="8701089" cy="966675"/>
              </a:xfrm>
              <a:prstGeom prst="rect">
                <a:avLst/>
              </a:prstGeom>
              <a:blipFill rotWithShape="0">
                <a:blip r:embed="rId2"/>
                <a:stretch>
                  <a:fillRect l="-1472" r="-1612"/>
                </a:stretch>
              </a:blipFill>
            </p:spPr>
            <p:txBody>
              <a:bodyPr/>
              <a:lstStyle/>
              <a:p>
                <a:r>
                  <a:rPr lang="en-US">
                    <a:noFill/>
                  </a:rPr>
                  <a:t> </a:t>
                </a:r>
              </a:p>
            </p:txBody>
          </p:sp>
        </mc:Fallback>
      </mc:AlternateContent>
      <p:pic>
        <p:nvPicPr>
          <p:cNvPr id="4100" name="Picture 4" descr="Free download Student Cartoon png. - CleanPNG / Kis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1009" y="4310834"/>
            <a:ext cx="3598377" cy="25471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áy tính Biểu tượng Y học nghệ thuật Clip - Câu hỏi png tải về - Miễn phí  trong suốt Hành Vi Con Người png Tải về."/>
          <p:cNvPicPr>
            <a:picLocks noChangeAspect="1" noChangeArrowheads="1"/>
          </p:cNvPicPr>
          <p:nvPr/>
        </p:nvPicPr>
        <p:blipFill rotWithShape="1">
          <a:blip r:embed="rId4">
            <a:extLst>
              <a:ext uri="{28A0092B-C50C-407E-A947-70E740481C1C}">
                <a14:useLocalDpi xmlns:a14="http://schemas.microsoft.com/office/drawing/2010/main" val="0"/>
              </a:ext>
            </a:extLst>
          </a:blip>
          <a:srcRect l="30518" t="18846" r="29148" b="9615"/>
          <a:stretch/>
        </p:blipFill>
        <p:spPr bwMode="auto">
          <a:xfrm>
            <a:off x="0" y="0"/>
            <a:ext cx="1561485"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03080" y="338435"/>
            <a:ext cx="555908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AI ĐÚNG – AI SAI ?</a:t>
            </a:r>
          </a:p>
        </p:txBody>
      </p:sp>
      <mc:AlternateContent xmlns:mc="http://schemas.openxmlformats.org/markup-compatibility/2006" xmlns:a14="http://schemas.microsoft.com/office/drawing/2010/main">
        <mc:Choice Requires="a14">
          <p:sp>
            <p:nvSpPr>
              <p:cNvPr id="6" name="Rectangle 5"/>
              <p:cNvSpPr/>
              <p:nvPr/>
            </p:nvSpPr>
            <p:spPr>
              <a:xfrm>
                <a:off x="6249962" y="3859941"/>
                <a:ext cx="2746713"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26</m:t>
                          </m:r>
                        </m:num>
                        <m:den>
                          <m:r>
                            <a:rPr lang="en-US" sz="2800" i="1">
                              <a:latin typeface="Cambria Math" panose="02040503050406030204" pitchFamily="18" charset="0"/>
                            </a:rPr>
                            <m:t>65</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26</m:t>
                          </m:r>
                          <m:r>
                            <a:rPr lang="en-US" sz="2800" b="0" i="1" smtClean="0">
                              <a:latin typeface="Cambria Math" panose="02040503050406030204" pitchFamily="18" charset="0"/>
                            </a:rPr>
                            <m:t>:13</m:t>
                          </m:r>
                        </m:num>
                        <m:den>
                          <m:r>
                            <a:rPr lang="en-US" sz="2800" i="1">
                              <a:latin typeface="Cambria Math" panose="02040503050406030204" pitchFamily="18" charset="0"/>
                            </a:rPr>
                            <m:t>65</m:t>
                          </m:r>
                          <m:r>
                            <a:rPr lang="en-US" sz="2800" b="0" i="1" smtClean="0">
                              <a:latin typeface="Cambria Math" panose="02040503050406030204" pitchFamily="18" charset="0"/>
                            </a:rPr>
                            <m:t>:13</m:t>
                          </m:r>
                        </m:den>
                      </m:f>
                      <m:r>
                        <a:rPr lang="en-US" sz="2800" b="0" i="0"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oMath>
                  </m:oMathPara>
                </a14:m>
                <a:endParaRPr lang="en-US" sz="2800"/>
              </a:p>
            </p:txBody>
          </p:sp>
        </mc:Choice>
        <mc:Fallback xmlns="">
          <p:sp>
            <p:nvSpPr>
              <p:cNvPr id="6" name="Rectangle 5"/>
              <p:cNvSpPr>
                <a:spLocks noRot="1" noChangeAspect="1" noMove="1" noResize="1" noEditPoints="1" noAdjustHandles="1" noChangeArrowheads="1" noChangeShapeType="1" noTextEdit="1"/>
              </p:cNvSpPr>
              <p:nvPr/>
            </p:nvSpPr>
            <p:spPr>
              <a:xfrm>
                <a:off x="6249962" y="3859941"/>
                <a:ext cx="2746713" cy="90178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64817" y="3859941"/>
                <a:ext cx="2194768"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a:latin typeface="Cambria Math" panose="02040503050406030204" pitchFamily="18" charset="0"/>
                            </a:rPr>
                            <m:t>26</m:t>
                          </m:r>
                        </m:num>
                        <m:den>
                          <m:r>
                            <a:rPr lang="en-US" sz="2800" i="0">
                              <a:latin typeface="Cambria Math" panose="02040503050406030204" pitchFamily="18" charset="0"/>
                            </a:rPr>
                            <m:t>65</m:t>
                          </m:r>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2</m:t>
                          </m:r>
                          <m:borderBox>
                            <m:borderBoxPr>
                              <m:hideTop m:val="on"/>
                              <m:hideBot m:val="on"/>
                              <m:hideLeft m:val="on"/>
                              <m:hideRight m:val="on"/>
                              <m:strikeBLTR m:val="on"/>
                              <m:ctrlPr>
                                <a:rPr lang="en-US" sz="2800" i="1">
                                  <a:latin typeface="Cambria Math" panose="02040503050406030204" pitchFamily="18" charset="0"/>
                                </a:rPr>
                              </m:ctrlPr>
                            </m:borderBoxPr>
                            <m:e>
                              <m:r>
                                <a:rPr lang="en-US" sz="2800" i="0">
                                  <a:latin typeface="Cambria Math" panose="02040503050406030204" pitchFamily="18" charset="0"/>
                                </a:rPr>
                                <m:t>6</m:t>
                              </m:r>
                            </m:e>
                          </m:borderBox>
                        </m:num>
                        <m:den>
                          <m:borderBox>
                            <m:borderBoxPr>
                              <m:hideTop m:val="on"/>
                              <m:hideBot m:val="on"/>
                              <m:hideLeft m:val="on"/>
                              <m:hideRight m:val="on"/>
                              <m:strikeBLTR m:val="on"/>
                              <m:ctrlPr>
                                <a:rPr lang="en-US" sz="2800" i="1">
                                  <a:latin typeface="Cambria Math" panose="02040503050406030204" pitchFamily="18" charset="0"/>
                                </a:rPr>
                              </m:ctrlPr>
                            </m:borderBoxPr>
                            <m:e>
                              <m:r>
                                <a:rPr lang="en-US" sz="2800" i="0">
                                  <a:latin typeface="Cambria Math" panose="02040503050406030204" pitchFamily="18" charset="0"/>
                                </a:rPr>
                                <m:t>6</m:t>
                              </m:r>
                            </m:e>
                          </m:borderBox>
                          <m:r>
                            <a:rPr lang="en-US" sz="2800" i="0">
                              <a:latin typeface="Cambria Math" panose="02040503050406030204" pitchFamily="18" charset="0"/>
                            </a:rPr>
                            <m:t>5</m:t>
                          </m:r>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0">
                              <a:latin typeface="Cambria Math" panose="02040503050406030204" pitchFamily="18" charset="0"/>
                            </a:rPr>
                            <m:t>2</m:t>
                          </m:r>
                        </m:num>
                        <m:den>
                          <m:r>
                            <a:rPr lang="en-US" sz="2800" i="0">
                              <a:latin typeface="Cambria Math" panose="02040503050406030204" pitchFamily="18" charset="0"/>
                            </a:rPr>
                            <m:t>5</m:t>
                          </m:r>
                        </m:den>
                      </m:f>
                    </m:oMath>
                  </m:oMathPara>
                </a14:m>
                <a:endParaRPr lang="en-US" sz="2800"/>
              </a:p>
            </p:txBody>
          </p:sp>
        </mc:Choice>
        <mc:Fallback xmlns="">
          <p:sp>
            <p:nvSpPr>
              <p:cNvPr id="9" name="Rectangle 8"/>
              <p:cNvSpPr>
                <a:spLocks noRot="1" noChangeAspect="1" noMove="1" noResize="1" noEditPoints="1" noAdjustHandles="1" noChangeArrowheads="1" noChangeShapeType="1" noTextEdit="1"/>
              </p:cNvSpPr>
              <p:nvPr/>
            </p:nvSpPr>
            <p:spPr>
              <a:xfrm>
                <a:off x="764817" y="3859941"/>
                <a:ext cx="2194768" cy="901785"/>
              </a:xfrm>
              <a:prstGeom prst="rect">
                <a:avLst/>
              </a:prstGeom>
              <a:blipFill rotWithShape="0">
                <a:blip r:embed="rId6"/>
                <a:stretch>
                  <a:fillRect/>
                </a:stretch>
              </a:blipFill>
            </p:spPr>
            <p:txBody>
              <a:bodyPr/>
              <a:lstStyle/>
              <a:p>
                <a:r>
                  <a:rPr lang="en-US">
                    <a:noFill/>
                  </a:rPr>
                  <a:t> </a:t>
                </a:r>
              </a:p>
            </p:txBody>
          </p:sp>
        </mc:Fallback>
      </mc:AlternateContent>
      <p:sp>
        <p:nvSpPr>
          <p:cNvPr id="11" name="Rectangle 10"/>
          <p:cNvSpPr/>
          <p:nvPr/>
        </p:nvSpPr>
        <p:spPr>
          <a:xfrm>
            <a:off x="764817" y="2978947"/>
            <a:ext cx="881973" cy="707886"/>
          </a:xfrm>
          <a:prstGeom prst="rect">
            <a:avLst/>
          </a:prstGeom>
        </p:spPr>
        <p:txBody>
          <a:bodyPr wrap="none">
            <a:spAutoFit/>
          </a:bodyPr>
          <a:lstStyle/>
          <a:p>
            <a:r>
              <a:rPr lang="en-US" sz="4000">
                <a:latin typeface="Times New Roman" panose="02020603050405020304" pitchFamily="18" charset="0"/>
                <a:cs typeface="Times New Roman" panose="02020603050405020304" pitchFamily="18" charset="0"/>
              </a:rPr>
              <a:t>Tú </a:t>
            </a:r>
            <a:endParaRPr lang="en-US" sz="4000"/>
          </a:p>
        </p:txBody>
      </p:sp>
      <p:sp>
        <p:nvSpPr>
          <p:cNvPr id="15" name="Rectangle 14"/>
          <p:cNvSpPr/>
          <p:nvPr/>
        </p:nvSpPr>
        <p:spPr>
          <a:xfrm>
            <a:off x="6249962" y="2978947"/>
            <a:ext cx="1140056" cy="707886"/>
          </a:xfrm>
          <a:prstGeom prst="rect">
            <a:avLst/>
          </a:prstGeom>
        </p:spPr>
        <p:txBody>
          <a:bodyPr wrap="none">
            <a:spAutoFit/>
          </a:bodyPr>
          <a:lstStyle/>
          <a:p>
            <a:r>
              <a:rPr lang="en-US" sz="4000">
                <a:latin typeface="Times New Roman" panose="02020603050405020304" pitchFamily="18" charset="0"/>
                <a:cs typeface="Times New Roman" panose="02020603050405020304" pitchFamily="18" charset="0"/>
              </a:rPr>
              <a:t>Mai </a:t>
            </a:r>
            <a:endParaRPr lang="en-US" sz="4000"/>
          </a:p>
        </p:txBody>
      </p:sp>
      <p:pic>
        <p:nvPicPr>
          <p:cNvPr id="4104" name="Picture 8" descr="Tập tin:Approve.svg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2757" y="2730070"/>
            <a:ext cx="1129871" cy="112987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ình ảnh Biểu Tượng đúng Và Sai Chấp Nhận Bị Từ Chối để đánh Giá Vector  Phong Cách đơn Giản Và Hiện đại, Câu Trả Lời, Tán Thành, Lý Lịch Vector và"/>
          <p:cNvPicPr>
            <a:picLocks noChangeAspect="1" noChangeArrowheads="1"/>
          </p:cNvPicPr>
          <p:nvPr/>
        </p:nvPicPr>
        <p:blipFill rotWithShape="1">
          <a:blip r:embed="rId8" cstate="print">
            <a:clrChange>
              <a:clrFrom>
                <a:srgbClr val="F5F5F5"/>
              </a:clrFrom>
              <a:clrTo>
                <a:srgbClr val="F5F5F5">
                  <a:alpha val="0"/>
                </a:srgbClr>
              </a:clrTo>
            </a:clrChange>
            <a:extLst>
              <a:ext uri="{28A0092B-C50C-407E-A947-70E740481C1C}">
                <a14:useLocalDpi xmlns:a14="http://schemas.microsoft.com/office/drawing/2010/main" val="0"/>
              </a:ext>
            </a:extLst>
          </a:blip>
          <a:srcRect l="8463" t="11198" r="12318" b="10287"/>
          <a:stretch/>
        </p:blipFill>
        <p:spPr bwMode="auto">
          <a:xfrm>
            <a:off x="1855683" y="2771060"/>
            <a:ext cx="1057275" cy="104789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p:cNvSpPr txBox="1"/>
              <p:nvPr/>
            </p:nvSpPr>
            <p:spPr>
              <a:xfrm>
                <a:off x="442911" y="5117365"/>
                <a:ext cx="2357439" cy="1384995"/>
              </a:xfrm>
              <a:prstGeom prst="rect">
                <a:avLst/>
              </a:prstGeom>
              <a:noFill/>
            </p:spPr>
            <p:txBody>
              <a:bodyPr wrap="square" rtlCol="0">
                <a:spAutoFit/>
              </a:bodyPr>
              <a:lstStyle/>
              <a:p>
                <a:pPr algn="just"/>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6</m:t>
                    </m:r>
                  </m:oMath>
                </a14:m>
                <a:r>
                  <a:rPr lang="en-US" sz="2800">
                    <a:solidFill>
                      <a:srgbClr val="00206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không phải </a:t>
                </a:r>
                <a:r>
                  <a:rPr lang="en-US" sz="2800">
                    <a:solidFill>
                      <a:srgbClr val="002060"/>
                    </a:solidFill>
                    <a:latin typeface="Times New Roman" panose="02020603050405020304" pitchFamily="18" charset="0"/>
                    <a:cs typeface="Times New Roman" panose="02020603050405020304" pitchFamily="18" charset="0"/>
                  </a:rPr>
                  <a:t>là ước chung của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26; 65</m:t>
                    </m:r>
                  </m:oMath>
                </a14:m>
                <a:endParaRPr lang="en-US" sz="2800">
                  <a:solidFill>
                    <a:srgbClr val="002060"/>
                  </a:solidFill>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42911" y="5117365"/>
                <a:ext cx="2357439" cy="1384995"/>
              </a:xfrm>
              <a:prstGeom prst="rect">
                <a:avLst/>
              </a:prstGeom>
              <a:blipFill rotWithShape="0">
                <a:blip r:embed="rId9"/>
                <a:stretch>
                  <a:fillRect l="-5440" t="-4386" r="-5440" b="-109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529386" y="5117365"/>
                <a:ext cx="2614614" cy="954107"/>
              </a:xfrm>
              <a:prstGeom prst="rect">
                <a:avLst/>
              </a:prstGeom>
              <a:noFill/>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Times New Roman" panose="02020603050405020304" pitchFamily="18" charset="0"/>
                      </a:rPr>
                      <m:t>13</m:t>
                    </m:r>
                  </m:oMath>
                </a14:m>
                <a:r>
                  <a:rPr lang="en-US" sz="2800">
                    <a:solidFill>
                      <a:srgbClr val="00206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là</a:t>
                </a:r>
                <a:r>
                  <a:rPr lang="en-US" sz="2800">
                    <a:solidFill>
                      <a:srgbClr val="002060"/>
                    </a:solidFill>
                    <a:latin typeface="Times New Roman" panose="02020603050405020304" pitchFamily="18" charset="0"/>
                    <a:cs typeface="Times New Roman" panose="02020603050405020304" pitchFamily="18" charset="0"/>
                  </a:rPr>
                  <a:t> ước chung của </a:t>
                </a:r>
                <a14:m>
                  <m:oMath xmlns:m="http://schemas.openxmlformats.org/officeDocument/2006/math">
                    <m:r>
                      <a:rPr lang="en-US" sz="2800" i="1" smtClean="0">
                        <a:solidFill>
                          <a:srgbClr val="002060"/>
                        </a:solidFill>
                        <a:latin typeface="Cambria Math" panose="02040503050406030204" pitchFamily="18" charset="0"/>
                        <a:cs typeface="Times New Roman" panose="02020603050405020304" pitchFamily="18" charset="0"/>
                      </a:rPr>
                      <m:t>26; 65</m:t>
                    </m:r>
                  </m:oMath>
                </a14:m>
                <a:endParaRPr lang="en-US" sz="2800">
                  <a:solidFill>
                    <a:srgbClr val="002060"/>
                  </a:solidFill>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529386" y="5117365"/>
                <a:ext cx="2614614" cy="954107"/>
              </a:xfrm>
              <a:prstGeom prst="rect">
                <a:avLst/>
              </a:prstGeom>
              <a:blipFill rotWithShape="0">
                <a:blip r:embed="rId10"/>
                <a:stretch>
                  <a:fillRect l="-4662" t="-6369" r="-4895" b="-16561"/>
                </a:stretch>
              </a:blipFill>
            </p:spPr>
            <p:txBody>
              <a:bodyPr/>
              <a:lstStyle/>
              <a:p>
                <a:r>
                  <a:rPr lang="en-US">
                    <a:noFill/>
                  </a:rPr>
                  <a:t> </a:t>
                </a:r>
              </a:p>
            </p:txBody>
          </p:sp>
        </mc:Fallback>
      </mc:AlternateContent>
    </p:spTree>
    <p:extLst>
      <p:ext uri="{BB962C8B-B14F-4D97-AF65-F5344CB8AC3E}">
        <p14:creationId xmlns:p14="http://schemas.microsoft.com/office/powerpoint/2010/main" val="36687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ipe(left)">
                                      <p:cBhvr>
                                        <p:cTn id="7" dur="500"/>
                                        <p:tgtEl>
                                          <p:spTgt spid="41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down)">
                                      <p:cBhvr>
                                        <p:cTn id="19" dur="500"/>
                                        <p:tgtEl>
                                          <p:spTgt spid="410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 calcmode="lin" valueType="num">
                                      <p:cBhvr additive="base">
                                        <p:cTn id="37" dur="500" fill="hold"/>
                                        <p:tgtEl>
                                          <p:spTgt spid="4106"/>
                                        </p:tgtEl>
                                        <p:attrNameLst>
                                          <p:attrName>ppt_x</p:attrName>
                                        </p:attrNameLst>
                                      </p:cBhvr>
                                      <p:tavLst>
                                        <p:tav tm="0">
                                          <p:val>
                                            <p:strVal val="#ppt_x"/>
                                          </p:val>
                                        </p:tav>
                                        <p:tav tm="100000">
                                          <p:val>
                                            <p:strVal val="#ppt_x"/>
                                          </p:val>
                                        </p:tav>
                                      </p:tavLst>
                                    </p:anim>
                                    <p:anim calcmode="lin" valueType="num">
                                      <p:cBhvr additive="base">
                                        <p:cTn id="38"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4"/>
                                        </p:tgtEl>
                                        <p:attrNameLst>
                                          <p:attrName>style.visibility</p:attrName>
                                        </p:attrNameLst>
                                      </p:cBhvr>
                                      <p:to>
                                        <p:strVal val="visible"/>
                                      </p:to>
                                    </p:set>
                                    <p:anim calcmode="lin" valueType="num">
                                      <p:cBhvr additive="base">
                                        <p:cTn id="43" dur="500" fill="hold"/>
                                        <p:tgtEl>
                                          <p:spTgt spid="4104"/>
                                        </p:tgtEl>
                                        <p:attrNameLst>
                                          <p:attrName>ppt_x</p:attrName>
                                        </p:attrNameLst>
                                      </p:cBhvr>
                                      <p:tavLst>
                                        <p:tav tm="0">
                                          <p:val>
                                            <p:strVal val="#ppt_x"/>
                                          </p:val>
                                        </p:tav>
                                        <p:tav tm="100000">
                                          <p:val>
                                            <p:strVal val="#ppt_x"/>
                                          </p:val>
                                        </p:tav>
                                      </p:tavLst>
                                    </p:anim>
                                    <p:anim calcmode="lin" valueType="num">
                                      <p:cBhvr additive="base">
                                        <p:cTn id="44"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 calcmode="lin" valueType="num">
                                      <p:cBhvr additive="base">
                                        <p:cTn id="5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1" grpId="0"/>
      <p:bldP spid="15"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Lớp Học Lớp Học Ngôn Ngữ Tên đứng Lên, Sinh Viên Clipart, Lớp Học,  Lớp Học Ngôn Ngữ miễn phí tải tập tin PNG PSDComment và Vector"/>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3756" b="96714" l="3756" r="97066">
                        <a14:foregroundMark x1="84272" y1="10798" x2="84624" y2="60915"/>
                        <a14:foregroundMark x1="69718" y1="42019" x2="91784" y2="48709"/>
                        <a14:foregroundMark x1="78756" y1="29577" x2="94014" y2="35681"/>
                        <a14:foregroundMark x1="93310" y1="32042" x2="93310" y2="45188"/>
                        <a14:foregroundMark x1="88732" y1="43897" x2="93192" y2="45657"/>
                        <a14:foregroundMark x1="75000" y1="45540" x2="77934" y2="48122"/>
                        <a14:foregroundMark x1="77700" y1="90023" x2="83568" y2="924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4357680"/>
            <a:ext cx="2300288" cy="23002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98910" y="260211"/>
            <a:ext cx="1472073" cy="8369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3503410769"/>
                  </p:ext>
                </p:extLst>
              </p:nvPr>
            </p:nvGraphicFramePr>
            <p:xfrm>
              <a:off x="2027685" y="399099"/>
              <a:ext cx="6132710" cy="6209974"/>
            </p:xfrm>
            <a:graphic>
              <a:graphicData uri="http://schemas.openxmlformats.org/drawingml/2006/table">
                <a:tbl>
                  <a:tblPr firstRow="1" bandRow="1">
                    <a:tableStyleId>{5940675A-B579-460E-94D1-54222C63F5DA}</a:tableStyleId>
                  </a:tblPr>
                  <a:tblGrid>
                    <a:gridCol w="1212177">
                      <a:extLst>
                        <a:ext uri="{9D8B030D-6E8A-4147-A177-3AD203B41FA5}">
                          <a16:colId xmlns:a16="http://schemas.microsoft.com/office/drawing/2014/main" val="20000"/>
                        </a:ext>
                      </a:extLst>
                    </a:gridCol>
                    <a:gridCol w="4920533">
                      <a:extLst>
                        <a:ext uri="{9D8B030D-6E8A-4147-A177-3AD203B41FA5}">
                          <a16:colId xmlns:a16="http://schemas.microsoft.com/office/drawing/2014/main" val="20001"/>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Rút gọn các phân số sau:</a:t>
                          </a:r>
                          <a:endParaRPr lang="en-US" sz="2800" b="1">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en-US"/>
                        </a:p>
                      </a:txBody>
                      <a:tcPr/>
                    </a:tc>
                    <a:extLst>
                      <a:ext uri="{0D108BD9-81ED-4DB2-BD59-A6C34878D82A}">
                        <a16:rowId xmlns:a16="http://schemas.microsoft.com/office/drawing/2014/main" val="10000"/>
                      </a:ext>
                    </a:extLst>
                  </a:tr>
                  <a:tr h="28501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1"/>
                      </a:ext>
                    </a:extLst>
                  </a:tr>
                  <a:tr h="796472">
                    <a:tc>
                      <a:txBody>
                        <a:bodyPr/>
                        <a:lstStyle/>
                        <a:p>
                          <a:pPr algn="ctr"/>
                          <a:r>
                            <a:rPr lang="en-US" sz="2800">
                              <a:latin typeface="Times New Roman" panose="02020603050405020304" pitchFamily="18" charset="0"/>
                              <a:cs typeface="Times New Roman" panose="02020603050405020304" pitchFamily="18"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left"/>
                              </m:oMathParaPr>
                              <m:oMath xmlns:m="http://schemas.openxmlformats.org/officeDocument/2006/math">
                                <m:f>
                                  <m:fPr>
                                    <m:ctrlPr>
                                      <a:rPr lang="en-US" sz="2800" i="1" smtClean="0">
                                        <a:latin typeface="Cambria Math" panose="02040503050406030204" pitchFamily="18" charset="0"/>
                                      </a:rPr>
                                    </m:ctrlPr>
                                  </m:fPr>
                                  <m:num>
                                    <m:r>
                                      <a:rPr lang="en-US" sz="2800" smtClean="0">
                                        <a:latin typeface="Cambria Math" panose="02040503050406030204" pitchFamily="18" charset="0"/>
                                      </a:rPr>
                                      <m:t>−5</m:t>
                                    </m:r>
                                  </m:num>
                                  <m:den>
                                    <m:r>
                                      <a:rPr lang="en-US" sz="2800" smtClean="0">
                                        <a:latin typeface="Cambria Math" panose="02040503050406030204" pitchFamily="18" charset="0"/>
                                      </a:rPr>
                                      <m:t>10</m:t>
                                    </m:r>
                                  </m:den>
                                </m:f>
                              </m:oMath>
                            </m:oMathPara>
                          </a14:m>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7928">
                    <a:tc gridSpan="2">
                      <a:txBody>
                        <a:bodyPr/>
                        <a:lstStyle/>
                        <a:p>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3"/>
                      </a:ext>
                    </a:extLst>
                  </a:tr>
                  <a:tr h="796472">
                    <a:tc>
                      <a:txBody>
                        <a:bodyPr/>
                        <a:lstStyle/>
                        <a:p>
                          <a:pPr algn="ctr"/>
                          <a:r>
                            <a:rPr lang="en-US" sz="2800">
                              <a:latin typeface="Times New Roman" panose="02020603050405020304" pitchFamily="18" charset="0"/>
                              <a:cs typeface="Times New Roman" panose="02020603050405020304" pitchFamily="18"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left"/>
                              </m:oMathParaPr>
                              <m:oMath xmlns:m="http://schemas.openxmlformats.org/officeDocument/2006/math">
                                <m:f>
                                  <m:fPr>
                                    <m:ctrlPr>
                                      <a:rPr lang="en-US" sz="2800" i="1" smtClean="0">
                                        <a:latin typeface="Cambria Math" panose="02040503050406030204" pitchFamily="18" charset="0"/>
                                      </a:rPr>
                                    </m:ctrlPr>
                                  </m:fPr>
                                  <m:num>
                                    <m:r>
                                      <a:rPr lang="en-US" sz="2800" smtClean="0">
                                        <a:latin typeface="Cambria Math" panose="02040503050406030204" pitchFamily="18" charset="0"/>
                                      </a:rPr>
                                      <m:t>18</m:t>
                                    </m:r>
                                  </m:num>
                                  <m:den>
                                    <m:r>
                                      <a:rPr lang="en-US" sz="2800" smtClean="0">
                                        <a:latin typeface="Cambria Math" panose="02040503050406030204" pitchFamily="18" charset="0"/>
                                      </a:rPr>
                                      <m:t>−33</m:t>
                                    </m:r>
                                  </m:den>
                                </m:f>
                              </m:oMath>
                            </m:oMathPara>
                          </a14:m>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32443">
                    <a:tc gridSpan="2">
                      <a:txBody>
                        <a:bodyPr/>
                        <a:lstStyle/>
                        <a:p>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5"/>
                      </a:ext>
                    </a:extLst>
                  </a:tr>
                  <a:tr h="934076">
                    <a:tc>
                      <a:txBody>
                        <a:bodyPr/>
                        <a:lstStyle/>
                        <a:p>
                          <a:pPr algn="ctr"/>
                          <a:r>
                            <a:rPr lang="en-US" sz="2800">
                              <a:latin typeface="Times New Roman" panose="02020603050405020304" pitchFamily="18" charset="0"/>
                              <a:cs typeface="Times New Roman" panose="02020603050405020304" pitchFamily="18"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left"/>
                              </m:oMathParaPr>
                              <m:oMath xmlns:m="http://schemas.openxmlformats.org/officeDocument/2006/math">
                                <m:f>
                                  <m:fPr>
                                    <m:ctrlPr>
                                      <a:rPr lang="en-US" sz="2800" i="1" smtClean="0">
                                        <a:latin typeface="Cambria Math" panose="02040503050406030204" pitchFamily="18" charset="0"/>
                                      </a:rPr>
                                    </m:ctrlPr>
                                  </m:fPr>
                                  <m:num>
                                    <m:r>
                                      <a:rPr lang="en-US" sz="2800" smtClean="0">
                                        <a:latin typeface="Cambria Math" panose="02040503050406030204" pitchFamily="18" charset="0"/>
                                      </a:rPr>
                                      <m:t>19</m:t>
                                    </m:r>
                                  </m:num>
                                  <m:den>
                                    <m:r>
                                      <a:rPr lang="en-US" sz="2800" smtClean="0">
                                        <a:latin typeface="Cambria Math" panose="02040503050406030204" pitchFamily="18" charset="0"/>
                                      </a:rPr>
                                      <m:t>57</m:t>
                                    </m:r>
                                  </m:den>
                                </m:f>
                              </m:oMath>
                            </m:oMathPara>
                          </a14:m>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57117">
                    <a:tc gridSpan="2">
                      <a:txBody>
                        <a:bodyPr/>
                        <a:lstStyle/>
                        <a:p>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7"/>
                      </a:ext>
                    </a:extLst>
                  </a:tr>
                  <a:tr h="796472">
                    <a:tc>
                      <a:txBody>
                        <a:bodyPr/>
                        <a:lstStyle/>
                        <a:p>
                          <a:pPr algn="ctr"/>
                          <a:r>
                            <a:rPr lang="en-US" sz="2800">
                              <a:latin typeface="Times New Roman" panose="02020603050405020304" pitchFamily="18" charset="0"/>
                              <a:cs typeface="Times New Roman" panose="02020603050405020304" pitchFamily="18"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left"/>
                              </m:oMathParaPr>
                              <m:oMath xmlns:m="http://schemas.openxmlformats.org/officeDocument/2006/math">
                                <m:f>
                                  <m:fPr>
                                    <m:ctrlPr>
                                      <a:rPr lang="en-US" sz="2800" i="1" smtClean="0">
                                        <a:latin typeface="Cambria Math" panose="02040503050406030204" pitchFamily="18" charset="0"/>
                                      </a:rPr>
                                    </m:ctrlPr>
                                  </m:fPr>
                                  <m:num>
                                    <m:r>
                                      <a:rPr lang="en-US" sz="2800" smtClean="0">
                                        <a:latin typeface="Cambria Math" panose="02040503050406030204" pitchFamily="18" charset="0"/>
                                      </a:rPr>
                                      <m:t>−36</m:t>
                                    </m:r>
                                  </m:num>
                                  <m:den>
                                    <m:r>
                                      <a:rPr lang="en-US" sz="2800" smtClean="0">
                                        <a:latin typeface="Cambria Math" panose="02040503050406030204" pitchFamily="18" charset="0"/>
                                      </a:rPr>
                                      <m:t>−12</m:t>
                                    </m:r>
                                  </m:den>
                                </m:f>
                              </m:oMath>
                            </m:oMathPara>
                          </a14:m>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3503410769"/>
                  </p:ext>
                </p:extLst>
              </p:nvPr>
            </p:nvGraphicFramePr>
            <p:xfrm>
              <a:off x="2027685" y="399099"/>
              <a:ext cx="6132710" cy="6209974"/>
            </p:xfrm>
            <a:graphic>
              <a:graphicData uri="http://schemas.openxmlformats.org/drawingml/2006/table">
                <a:tbl>
                  <a:tblPr firstRow="1" bandRow="1">
                    <a:tableStyleId>{5940675A-B579-460E-94D1-54222C63F5DA}</a:tableStyleId>
                  </a:tblPr>
                  <a:tblGrid>
                    <a:gridCol w="1212177"/>
                    <a:gridCol w="4920533"/>
                  </a:tblGrid>
                  <a:tr h="51816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latin typeface="Times New Roman" panose="02020603050405020304" pitchFamily="18" charset="0"/>
                              <a:cs typeface="Times New Roman" panose="02020603050405020304" pitchFamily="18" charset="0"/>
                            </a:rPr>
                            <a:t>Rút gọn các phân số sau:</a:t>
                          </a:r>
                          <a:endParaRPr lang="en-US" sz="2800" b="1" smtClean="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hMerge="1">
                      <a:txBody>
                        <a:bodyPr/>
                        <a:lstStyle/>
                        <a:p>
                          <a:endParaRPr lang="en-US"/>
                        </a:p>
                      </a:txBody>
                      <a:tcPr/>
                    </a:tc>
                  </a:tr>
                  <a:tr h="51816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smtClean="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901764">
                    <a:tc>
                      <a:txBody>
                        <a:bodyPr/>
                        <a:lstStyle/>
                        <a:p>
                          <a:pPr algn="ctr"/>
                          <a:r>
                            <a:rPr lang="en-US" sz="2800" smtClean="0">
                              <a:latin typeface="Times New Roman" panose="02020603050405020304" pitchFamily="18" charset="0"/>
                              <a:cs typeface="Times New Roman" panose="02020603050405020304" pitchFamily="18" charset="0"/>
                            </a:rPr>
                            <a:t>a)</a:t>
                          </a:r>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0">
                          <a:blip r:embed="rId4"/>
                          <a:stretch>
                            <a:fillRect l="-24629" t="-121622" b="-474324"/>
                          </a:stretch>
                        </a:blipFill>
                      </a:tcPr>
                    </a:tc>
                  </a:tr>
                  <a:tr h="518160">
                    <a:tc gridSpan="2">
                      <a:txBody>
                        <a:bodyPr/>
                        <a:lstStyle/>
                        <a:p>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893064">
                    <a:tc>
                      <a:txBody>
                        <a:bodyPr/>
                        <a:lstStyle/>
                        <a:p>
                          <a:pPr algn="ctr"/>
                          <a:r>
                            <a:rPr lang="en-US" sz="2800" smtClean="0">
                              <a:latin typeface="Times New Roman" panose="02020603050405020304" pitchFamily="18" charset="0"/>
                              <a:cs typeface="Times New Roman" panose="02020603050405020304" pitchFamily="18" charset="0"/>
                            </a:rPr>
                            <a:t>b)</a:t>
                          </a:r>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0">
                          <a:blip r:embed="rId4"/>
                          <a:stretch>
                            <a:fillRect l="-24629" t="-280952" b="-319728"/>
                          </a:stretch>
                        </a:blipFill>
                      </a:tcPr>
                    </a:tc>
                  </a:tr>
                  <a:tr h="518160">
                    <a:tc gridSpan="2">
                      <a:txBody>
                        <a:bodyPr/>
                        <a:lstStyle/>
                        <a:p>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934076">
                    <a:tc>
                      <a:txBody>
                        <a:bodyPr/>
                        <a:lstStyle/>
                        <a:p>
                          <a:pPr algn="ctr"/>
                          <a:r>
                            <a:rPr lang="en-US" sz="2800" smtClean="0">
                              <a:latin typeface="Times New Roman" panose="02020603050405020304" pitchFamily="18" charset="0"/>
                              <a:cs typeface="Times New Roman" panose="02020603050405020304" pitchFamily="18" charset="0"/>
                            </a:rPr>
                            <a:t>c)</a:t>
                          </a:r>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0">
                          <a:blip r:embed="rId4"/>
                          <a:stretch>
                            <a:fillRect l="-24629" t="-418831" b="-150000"/>
                          </a:stretch>
                        </a:blipFill>
                      </a:tcPr>
                    </a:tc>
                  </a:tr>
                  <a:tr h="518160">
                    <a:tc gridSpan="2">
                      <a:txBody>
                        <a:bodyPr/>
                        <a:lstStyle/>
                        <a:p>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r>
                  <a:tr h="890270">
                    <a:tc>
                      <a:txBody>
                        <a:bodyPr/>
                        <a:lstStyle/>
                        <a:p>
                          <a:pPr algn="ctr"/>
                          <a:r>
                            <a:rPr lang="en-US" sz="2800" smtClean="0">
                              <a:latin typeface="Times New Roman" panose="02020603050405020304" pitchFamily="18" charset="0"/>
                              <a:cs typeface="Times New Roman" panose="02020603050405020304" pitchFamily="18" charset="0"/>
                            </a:rPr>
                            <a:t>d)</a:t>
                          </a:r>
                          <a:endParaRPr lang="en-US" sz="280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0">
                          <a:blip r:embed="rId4"/>
                          <a:stretch>
                            <a:fillRect l="-24629" t="-605479"/>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4037422" y="1437088"/>
                <a:ext cx="2541401" cy="9105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a:latin typeface="Cambria Math" panose="02040503050406030204" pitchFamily="18" charset="0"/>
                            </a:rPr>
                            <m:t>−5</m:t>
                          </m:r>
                          <m:r>
                            <a:rPr lang="en-US" sz="2800" b="0" i="0" smtClean="0">
                              <a:latin typeface="Cambria Math" panose="02040503050406030204" pitchFamily="18" charset="0"/>
                            </a:rPr>
                            <m:t> :</m:t>
                          </m:r>
                          <m:r>
                            <a:rPr lang="en-US" sz="2800" b="0" i="1" smtClean="0">
                              <a:latin typeface="Cambria Math" panose="02040503050406030204" pitchFamily="18" charset="0"/>
                            </a:rPr>
                            <m:t>5</m:t>
                          </m:r>
                        </m:num>
                        <m:den>
                          <m:r>
                            <a:rPr lang="en-US" sz="2800">
                              <a:latin typeface="Cambria Math" panose="02040503050406030204" pitchFamily="18" charset="0"/>
                            </a:rPr>
                            <m:t>10</m:t>
                          </m:r>
                          <m:r>
                            <a:rPr lang="en-US" sz="2800" b="0" i="0" smtClean="0">
                              <a:latin typeface="Cambria Math" panose="02040503050406030204" pitchFamily="18" charset="0"/>
                            </a:rPr>
                            <m:t> :</m:t>
                          </m:r>
                          <m:r>
                            <a:rPr lang="en-US" sz="2800" b="0" i="1" smtClean="0">
                              <a:latin typeface="Cambria Math" panose="02040503050406030204" pitchFamily="18" charset="0"/>
                            </a:rPr>
                            <m:t>5</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b="0" i="1" smtClean="0">
                              <a:latin typeface="Cambria Math" panose="02040503050406030204" pitchFamily="18" charset="0"/>
                            </a:rPr>
                            <m:t>1</m:t>
                          </m:r>
                        </m:num>
                        <m:den>
                          <m:r>
                            <a:rPr lang="en-US" sz="2800" b="0" i="0" smtClean="0">
                              <a:latin typeface="Cambria Math" panose="02040503050406030204" pitchFamily="18" charset="0"/>
                            </a:rPr>
                            <m:t>2</m:t>
                          </m:r>
                        </m:den>
                      </m:f>
                    </m:oMath>
                  </m:oMathPara>
                </a14:m>
                <a:endParaRPr lang="en-US" sz="2800"/>
              </a:p>
            </p:txBody>
          </p:sp>
        </mc:Choice>
        <mc:Fallback xmlns="">
          <p:sp>
            <p:nvSpPr>
              <p:cNvPr id="8" name="Rectangle 7"/>
              <p:cNvSpPr>
                <a:spLocks noRot="1" noChangeAspect="1" noMove="1" noResize="1" noEditPoints="1" noAdjustHandles="1" noChangeArrowheads="1" noChangeShapeType="1" noTextEdit="1"/>
              </p:cNvSpPr>
              <p:nvPr/>
            </p:nvSpPr>
            <p:spPr>
              <a:xfrm>
                <a:off x="4037422" y="1437088"/>
                <a:ext cx="2541401" cy="91057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51721" y="2858922"/>
                <a:ext cx="3306033" cy="989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0" smtClean="0">
                              <a:latin typeface="Cambria Math" panose="02040503050406030204" pitchFamily="18" charset="0"/>
                            </a:rPr>
                            <m:t>18 :</m:t>
                          </m:r>
                          <m:r>
                            <a:rPr lang="en-US" sz="2800" b="0" i="1" smtClean="0">
                              <a:latin typeface="Cambria Math" panose="02040503050406030204" pitchFamily="18" charset="0"/>
                            </a:rPr>
                            <m:t>(−3)</m:t>
                          </m:r>
                        </m:num>
                        <m:den>
                          <m:r>
                            <a:rPr lang="en-US" sz="2800" b="0" i="0" smtClean="0">
                              <a:latin typeface="Cambria Math" panose="02040503050406030204" pitchFamily="18" charset="0"/>
                            </a:rPr>
                            <m:t>−33 :(−3</m:t>
                          </m:r>
                          <m:r>
                            <a:rPr lang="en-US" sz="2800" b="0" i="1" smtClean="0">
                              <a:latin typeface="Cambria Math" panose="02040503050406030204" pitchFamily="18" charset="0"/>
                            </a:rPr>
                            <m:t>)</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a:latin typeface="Cambria Math" panose="02040503050406030204" pitchFamily="18" charset="0"/>
                            </a:rPr>
                            <m:t>−</m:t>
                          </m:r>
                          <m:r>
                            <a:rPr lang="en-US" sz="2800" b="0" i="1" smtClean="0">
                              <a:latin typeface="Cambria Math" panose="02040503050406030204" pitchFamily="18" charset="0"/>
                            </a:rPr>
                            <m:t>6</m:t>
                          </m:r>
                        </m:num>
                        <m:den>
                          <m:r>
                            <a:rPr lang="en-US" sz="2800" b="0" i="0" smtClean="0">
                              <a:latin typeface="Cambria Math" panose="02040503050406030204" pitchFamily="18" charset="0"/>
                            </a:rPr>
                            <m:t>11</m:t>
                          </m:r>
                        </m:den>
                      </m:f>
                    </m:oMath>
                  </m:oMathPara>
                </a14:m>
                <a:endParaRPr lang="en-US" sz="2800"/>
              </a:p>
            </p:txBody>
          </p:sp>
        </mc:Choice>
        <mc:Fallback xmlns="">
          <p:sp>
            <p:nvSpPr>
              <p:cNvPr id="11" name="Rectangle 10"/>
              <p:cNvSpPr>
                <a:spLocks noRot="1" noChangeAspect="1" noMove="1" noResize="1" noEditPoints="1" noAdjustHandles="1" noChangeArrowheads="1" noChangeShapeType="1" noTextEdit="1"/>
              </p:cNvSpPr>
              <p:nvPr/>
            </p:nvSpPr>
            <p:spPr>
              <a:xfrm>
                <a:off x="4151721" y="2858922"/>
                <a:ext cx="3306033" cy="98943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151720" y="4312762"/>
                <a:ext cx="2403542"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0" smtClean="0">
                              <a:latin typeface="Cambria Math" panose="02040503050406030204" pitchFamily="18" charset="0"/>
                            </a:rPr>
                            <m:t>19 :</m:t>
                          </m:r>
                          <m:r>
                            <a:rPr lang="en-US" sz="2800" b="0" i="1" smtClean="0">
                              <a:latin typeface="Cambria Math" panose="02040503050406030204" pitchFamily="18" charset="0"/>
                            </a:rPr>
                            <m:t>19</m:t>
                          </m:r>
                        </m:num>
                        <m:den>
                          <m:r>
                            <a:rPr lang="en-US" sz="2800" b="0" i="0" smtClean="0">
                              <a:latin typeface="Cambria Math" panose="02040503050406030204" pitchFamily="18" charset="0"/>
                            </a:rPr>
                            <m:t>57 :</m:t>
                          </m:r>
                          <m:r>
                            <a:rPr lang="en-US" sz="2800" b="0" i="1" smtClean="0">
                              <a:latin typeface="Cambria Math" panose="02040503050406030204" pitchFamily="18" charset="0"/>
                            </a:rPr>
                            <m:t>19</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0" smtClean="0">
                              <a:latin typeface="Cambria Math" panose="02040503050406030204" pitchFamily="18" charset="0"/>
                            </a:rPr>
                            <m:t>1</m:t>
                          </m:r>
                        </m:num>
                        <m:den>
                          <m:r>
                            <a:rPr lang="en-US" sz="2800" b="0" i="0" smtClean="0">
                              <a:latin typeface="Cambria Math" panose="02040503050406030204" pitchFamily="18" charset="0"/>
                            </a:rPr>
                            <m:t>3</m:t>
                          </m:r>
                        </m:den>
                      </m:f>
                    </m:oMath>
                  </m:oMathPara>
                </a14:m>
                <a:endParaRPr lang="en-US" sz="2800"/>
              </a:p>
            </p:txBody>
          </p:sp>
        </mc:Choice>
        <mc:Fallback xmlns="">
          <p:sp>
            <p:nvSpPr>
              <p:cNvPr id="12" name="Rectangle 11"/>
              <p:cNvSpPr>
                <a:spLocks noRot="1" noChangeAspect="1" noMove="1" noResize="1" noEditPoints="1" noAdjustHandles="1" noChangeArrowheads="1" noChangeShapeType="1" noTextEdit="1"/>
              </p:cNvSpPr>
              <p:nvPr/>
            </p:nvSpPr>
            <p:spPr>
              <a:xfrm>
                <a:off x="4151720" y="4312762"/>
                <a:ext cx="2403542" cy="90178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151720" y="5731735"/>
                <a:ext cx="3903120" cy="989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0" smtClean="0">
                              <a:latin typeface="Cambria Math" panose="02040503050406030204" pitchFamily="18" charset="0"/>
                            </a:rPr>
                            <m:t>−36 :</m:t>
                          </m:r>
                          <m:r>
                            <a:rPr lang="en-US" sz="2800" b="0" i="1" smtClean="0">
                              <a:latin typeface="Cambria Math" panose="02040503050406030204" pitchFamily="18" charset="0"/>
                            </a:rPr>
                            <m:t>(−12)</m:t>
                          </m:r>
                        </m:num>
                        <m:den>
                          <m:r>
                            <a:rPr lang="en-US" sz="2800" b="0" i="0" smtClean="0">
                              <a:latin typeface="Cambria Math" panose="02040503050406030204" pitchFamily="18" charset="0"/>
                            </a:rPr>
                            <m:t>−12:</m:t>
                          </m:r>
                          <m:r>
                            <a:rPr lang="en-US" sz="2800" b="0" i="1" smtClean="0">
                              <a:latin typeface="Cambria Math" panose="02040503050406030204" pitchFamily="18" charset="0"/>
                            </a:rPr>
                            <m:t>(−12)</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0" smtClean="0">
                              <a:latin typeface="Cambria Math" panose="02040503050406030204" pitchFamily="18" charset="0"/>
                            </a:rPr>
                            <m:t>3</m:t>
                          </m:r>
                        </m:num>
                        <m:den>
                          <m:r>
                            <a:rPr lang="en-US" sz="2800" b="0" i="0" smtClean="0">
                              <a:latin typeface="Cambria Math" panose="02040503050406030204" pitchFamily="18" charset="0"/>
                            </a:rPr>
                            <m:t>1</m:t>
                          </m:r>
                        </m:den>
                      </m:f>
                      <m:r>
                        <a:rPr lang="en-US" sz="2800" b="0" i="1" smtClean="0">
                          <a:latin typeface="Cambria Math" panose="02040503050406030204" pitchFamily="18" charset="0"/>
                        </a:rPr>
                        <m:t>=3</m:t>
                      </m:r>
                    </m:oMath>
                  </m:oMathPara>
                </a14:m>
                <a:endParaRPr lang="en-US" sz="2800"/>
              </a:p>
            </p:txBody>
          </p:sp>
        </mc:Choice>
        <mc:Fallback xmlns="">
          <p:sp>
            <p:nvSpPr>
              <p:cNvPr id="13" name="Rectangle 12"/>
              <p:cNvSpPr>
                <a:spLocks noRot="1" noChangeAspect="1" noMove="1" noResize="1" noEditPoints="1" noAdjustHandles="1" noChangeArrowheads="1" noChangeShapeType="1" noTextEdit="1"/>
              </p:cNvSpPr>
              <p:nvPr/>
            </p:nvSpPr>
            <p:spPr>
              <a:xfrm>
                <a:off x="4151720" y="5731735"/>
                <a:ext cx="3903120" cy="989438"/>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435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95450" y="410690"/>
            <a:ext cx="4819716" cy="901785"/>
            <a:chOff x="1085850" y="396505"/>
            <a:chExt cx="4819716" cy="901785"/>
          </a:xfrm>
        </p:grpSpPr>
        <p:sp>
          <p:nvSpPr>
            <p:cNvPr id="2" name="TextBox 1"/>
            <p:cNvSpPr txBox="1"/>
            <p:nvPr/>
          </p:nvSpPr>
          <p:spPr>
            <a:xfrm>
              <a:off x="1085850" y="585788"/>
              <a:ext cx="319354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Cho các phân số:  </a:t>
              </a:r>
            </a:p>
          </p:txBody>
        </p:sp>
        <mc:AlternateContent xmlns:mc="http://schemas.openxmlformats.org/markup-compatibility/2006" xmlns:a14="http://schemas.microsoft.com/office/drawing/2010/main">
          <mc:Choice Requires="a14">
            <p:sp>
              <p:nvSpPr>
                <p:cNvPr id="10" name="Rectangle 9"/>
                <p:cNvSpPr/>
                <p:nvPr/>
              </p:nvSpPr>
              <p:spPr>
                <a:xfrm>
                  <a:off x="3912263" y="396505"/>
                  <a:ext cx="1993303"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0" smtClean="0">
                                <a:latin typeface="Cambria Math" panose="02040503050406030204" pitchFamily="18" charset="0"/>
                              </a:rPr>
                              <m:t>2</m:t>
                            </m:r>
                          </m:num>
                          <m:den>
                            <m:r>
                              <a:rPr lang="en-US" sz="2800" b="0" i="0" smtClean="0">
                                <a:latin typeface="Cambria Math" panose="02040503050406030204" pitchFamily="18" charset="0"/>
                              </a:rPr>
                              <m:t>3</m:t>
                            </m:r>
                          </m:den>
                        </m:f>
                        <m:r>
                          <a:rPr lang="en-US" sz="2800" b="0" i="1" smtClean="0">
                            <a:latin typeface="Cambria Math" panose="02040503050406030204" pitchFamily="18" charset="0"/>
                          </a:rPr>
                          <m:t>;  </m:t>
                        </m:r>
                        <m:f>
                          <m:fPr>
                            <m:ctrlPr>
                              <a:rPr lang="en-US" sz="2800" i="1">
                                <a:latin typeface="Cambria Math" panose="02040503050406030204" pitchFamily="18" charset="0"/>
                              </a:rPr>
                            </m:ctrlPr>
                          </m:fPr>
                          <m:num>
                            <m:r>
                              <a:rPr lang="en-US" sz="2800" b="0" i="0" smtClean="0">
                                <a:latin typeface="Cambria Math" panose="02040503050406030204" pitchFamily="18" charset="0"/>
                              </a:rPr>
                              <m:t>−4</m:t>
                            </m:r>
                          </m:num>
                          <m:den>
                            <m:r>
                              <a:rPr lang="en-US" sz="2800" b="0" i="0" smtClean="0">
                                <a:latin typeface="Cambria Math" panose="02040503050406030204" pitchFamily="18" charset="0"/>
                              </a:rPr>
                              <m:t>7</m:t>
                            </m:r>
                          </m:den>
                        </m:f>
                        <m:r>
                          <a:rPr lang="en-US" sz="2800" i="1">
                            <a:latin typeface="Cambria Math" panose="02040503050406030204" pitchFamily="18" charset="0"/>
                          </a:rPr>
                          <m:t>;</m:t>
                        </m:r>
                        <m:r>
                          <a:rPr lang="en-US" sz="2800" b="0" i="1" smtClean="0">
                            <a:latin typeface="Cambria Math" panose="02040503050406030204" pitchFamily="18" charset="0"/>
                          </a:rPr>
                          <m:t> </m:t>
                        </m:r>
                        <m:f>
                          <m:fPr>
                            <m:ctrlPr>
                              <a:rPr lang="en-US" sz="2800" i="1">
                                <a:latin typeface="Cambria Math" panose="02040503050406030204" pitchFamily="18" charset="0"/>
                              </a:rPr>
                            </m:ctrlPr>
                          </m:fPr>
                          <m:num>
                            <m:r>
                              <a:rPr lang="en-US" sz="2800" b="0" i="0" smtClean="0">
                                <a:latin typeface="Cambria Math" panose="02040503050406030204" pitchFamily="18" charset="0"/>
                              </a:rPr>
                              <m:t>16</m:t>
                            </m:r>
                          </m:num>
                          <m:den>
                            <m:r>
                              <a:rPr lang="en-US" sz="2800" b="0" i="0" smtClean="0">
                                <a:latin typeface="Cambria Math" panose="02040503050406030204" pitchFamily="18" charset="0"/>
                              </a:rPr>
                              <m:t>25</m:t>
                            </m:r>
                          </m:den>
                        </m:f>
                      </m:oMath>
                    </m:oMathPara>
                  </a14:m>
                  <a:endParaRPr lang="en-US" sz="2800"/>
                </a:p>
              </p:txBody>
            </p:sp>
          </mc:Choice>
          <mc:Fallback xmlns="">
            <p:sp>
              <p:nvSpPr>
                <p:cNvPr id="10" name="Rectangle 9"/>
                <p:cNvSpPr>
                  <a:spLocks noRot="1" noChangeAspect="1" noMove="1" noResize="1" noEditPoints="1" noAdjustHandles="1" noChangeArrowheads="1" noChangeShapeType="1" noTextEdit="1"/>
                </p:cNvSpPr>
                <p:nvPr/>
              </p:nvSpPr>
              <p:spPr>
                <a:xfrm>
                  <a:off x="3912263" y="396505"/>
                  <a:ext cx="1993303" cy="901785"/>
                </a:xfrm>
                <a:prstGeom prst="rect">
                  <a:avLst/>
                </a:prstGeom>
                <a:blipFill rotWithShape="0">
                  <a:blip r:embed="rId2"/>
                  <a:stretch>
                    <a:fillRect/>
                  </a:stretch>
                </a:blipFill>
              </p:spPr>
              <p:txBody>
                <a:bodyPr/>
                <a:lstStyle/>
                <a:p>
                  <a:r>
                    <a:rPr lang="en-US">
                      <a:noFill/>
                    </a:rPr>
                    <a:t> </a:t>
                  </a:r>
                </a:p>
              </p:txBody>
            </p:sp>
          </mc:Fallback>
        </mc:AlternateContent>
      </p:grpSp>
      <p:sp>
        <p:nvSpPr>
          <p:cNvPr id="3" name="TextBox 2"/>
          <p:cNvSpPr txBox="1"/>
          <p:nvPr/>
        </p:nvSpPr>
        <p:spPr>
          <a:xfrm>
            <a:off x="126096" y="2039163"/>
            <a:ext cx="9046936"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Tử và mẫu của mỗi phân số có ước chung là những số nào?</a:t>
            </a:r>
          </a:p>
        </p:txBody>
      </p:sp>
      <mc:AlternateContent xmlns:mc="http://schemas.openxmlformats.org/markup-compatibility/2006" xmlns:a14="http://schemas.microsoft.com/office/drawing/2010/main">
        <mc:Choice Requires="a14">
          <p:sp>
            <p:nvSpPr>
              <p:cNvPr id="14" name="TextBox 13"/>
              <p:cNvSpPr txBox="1"/>
              <p:nvPr/>
            </p:nvSpPr>
            <p:spPr>
              <a:xfrm>
                <a:off x="126096" y="3113975"/>
                <a:ext cx="8643938" cy="87921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Có rút gọn được các phân số  </a:t>
                </a:r>
                <a14:m>
                  <m:oMath xmlns:m="http://schemas.openxmlformats.org/officeDocument/2006/math">
                    <m:f>
                      <m:fPr>
                        <m:ctrlPr>
                          <a:rPr lang="en-US" sz="3600" i="1">
                            <a:latin typeface="Cambria Math" panose="02040503050406030204" pitchFamily="18" charset="0"/>
                          </a:rPr>
                        </m:ctrlPr>
                      </m:fPr>
                      <m:num>
                        <m:r>
                          <a:rPr lang="en-US" sz="3600">
                            <a:latin typeface="Cambria Math" panose="02040503050406030204" pitchFamily="18" charset="0"/>
                          </a:rPr>
                          <m:t>2</m:t>
                        </m:r>
                      </m:num>
                      <m:den>
                        <m:r>
                          <a:rPr lang="en-US" sz="3600">
                            <a:latin typeface="Cambria Math" panose="02040503050406030204" pitchFamily="18" charset="0"/>
                          </a:rPr>
                          <m:t>3</m:t>
                        </m:r>
                      </m:den>
                    </m:f>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a:latin typeface="Cambria Math" panose="02040503050406030204" pitchFamily="18" charset="0"/>
                          </a:rPr>
                          <m:t>−4</m:t>
                        </m:r>
                      </m:num>
                      <m:den>
                        <m:r>
                          <a:rPr lang="en-US" sz="3600">
                            <a:latin typeface="Cambria Math" panose="02040503050406030204" pitchFamily="18" charset="0"/>
                          </a:rPr>
                          <m:t>7</m:t>
                        </m:r>
                      </m:den>
                    </m:f>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a:latin typeface="Cambria Math" panose="02040503050406030204" pitchFamily="18" charset="0"/>
                          </a:rPr>
                          <m:t>16</m:t>
                        </m:r>
                      </m:num>
                      <m:den>
                        <m:r>
                          <a:rPr lang="en-US" sz="3600">
                            <a:latin typeface="Cambria Math" panose="02040503050406030204" pitchFamily="18" charset="0"/>
                          </a:rPr>
                          <m:t>25</m:t>
                        </m:r>
                      </m:den>
                    </m:f>
                  </m:oMath>
                </a14:m>
                <a:r>
                  <a:rPr lang="en-US" sz="2800">
                    <a:latin typeface="Times New Roman" panose="02020603050405020304" pitchFamily="18" charset="0"/>
                    <a:cs typeface="Times New Roman" panose="02020603050405020304" pitchFamily="18" charset="0"/>
                  </a:rPr>
                  <a:t>  không?</a:t>
                </a:r>
              </a:p>
            </p:txBody>
          </p:sp>
        </mc:Choice>
        <mc:Fallback xmlns="">
          <p:sp>
            <p:nvSpPr>
              <p:cNvPr id="14" name="TextBox 13"/>
              <p:cNvSpPr txBox="1">
                <a:spLocks noRot="1" noChangeAspect="1" noMove="1" noResize="1" noEditPoints="1" noAdjustHandles="1" noChangeArrowheads="1" noChangeShapeType="1" noTextEdit="1"/>
              </p:cNvSpPr>
              <p:nvPr/>
            </p:nvSpPr>
            <p:spPr>
              <a:xfrm>
                <a:off x="126096" y="3113975"/>
                <a:ext cx="8643938" cy="879215"/>
              </a:xfrm>
              <a:prstGeom prst="rect">
                <a:avLst/>
              </a:prstGeom>
              <a:blipFill rotWithShape="0">
                <a:blip r:embed="rId3"/>
                <a:stretch>
                  <a:fillRect l="-1481" b="-2083"/>
                </a:stretch>
              </a:blipFill>
            </p:spPr>
            <p:txBody>
              <a:bodyPr/>
              <a:lstStyle/>
              <a:p>
                <a:r>
                  <a:rPr lang="en-US">
                    <a:noFill/>
                  </a:rPr>
                  <a:t> </a:t>
                </a:r>
              </a:p>
            </p:txBody>
          </p:sp>
        </mc:Fallback>
      </mc:AlternateContent>
      <p:pic>
        <p:nvPicPr>
          <p:cNvPr id="7170" name="Picture 2" descr="Từ vựng tiếng Hàn về xuất bả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445" y="4862285"/>
            <a:ext cx="3128555" cy="21898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áy tính Biểu tượng Y học nghệ thuật Clip - Câu hỏi png tải về - Miễn phí  trong suốt Hành Vi Con Người png Tải về."/>
          <p:cNvPicPr>
            <a:picLocks noChangeAspect="1" noChangeArrowheads="1"/>
          </p:cNvPicPr>
          <p:nvPr/>
        </p:nvPicPr>
        <p:blipFill rotWithShape="1">
          <a:blip r:embed="rId5">
            <a:extLst>
              <a:ext uri="{28A0092B-C50C-407E-A947-70E740481C1C}">
                <a14:useLocalDpi xmlns:a14="http://schemas.microsoft.com/office/drawing/2010/main" val="0"/>
              </a:ext>
            </a:extLst>
          </a:blip>
          <a:srcRect l="30518" t="18846" r="29148" b="9615"/>
          <a:stretch/>
        </p:blipFill>
        <p:spPr bwMode="auto">
          <a:xfrm>
            <a:off x="0" y="0"/>
            <a:ext cx="156148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0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29" y="5210629"/>
            <a:ext cx="8069942" cy="13353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695450" y="410690"/>
            <a:ext cx="4819716" cy="901785"/>
            <a:chOff x="1085850" y="396505"/>
            <a:chExt cx="4819716" cy="901785"/>
          </a:xfrm>
        </p:grpSpPr>
        <p:sp>
          <p:nvSpPr>
            <p:cNvPr id="2" name="TextBox 1"/>
            <p:cNvSpPr txBox="1"/>
            <p:nvPr/>
          </p:nvSpPr>
          <p:spPr>
            <a:xfrm>
              <a:off x="1085850" y="585788"/>
              <a:ext cx="319354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Cho các phân số:  </a:t>
              </a:r>
            </a:p>
          </p:txBody>
        </p:sp>
        <mc:AlternateContent xmlns:mc="http://schemas.openxmlformats.org/markup-compatibility/2006" xmlns:a14="http://schemas.microsoft.com/office/drawing/2010/main">
          <mc:Choice Requires="a14">
            <p:sp>
              <p:nvSpPr>
                <p:cNvPr id="10" name="Rectangle 9"/>
                <p:cNvSpPr/>
                <p:nvPr/>
              </p:nvSpPr>
              <p:spPr>
                <a:xfrm>
                  <a:off x="3912263" y="396505"/>
                  <a:ext cx="1993303"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0" smtClean="0">
                                <a:latin typeface="Cambria Math" panose="02040503050406030204" pitchFamily="18" charset="0"/>
                              </a:rPr>
                              <m:t>2</m:t>
                            </m:r>
                          </m:num>
                          <m:den>
                            <m:r>
                              <a:rPr lang="en-US" sz="2800" b="0" i="0" smtClean="0">
                                <a:latin typeface="Cambria Math" panose="02040503050406030204" pitchFamily="18" charset="0"/>
                              </a:rPr>
                              <m:t>3</m:t>
                            </m:r>
                          </m:den>
                        </m:f>
                        <m:r>
                          <a:rPr lang="en-US" sz="2800" b="0" i="1" smtClean="0">
                            <a:latin typeface="Cambria Math" panose="02040503050406030204" pitchFamily="18" charset="0"/>
                          </a:rPr>
                          <m:t>;  </m:t>
                        </m:r>
                        <m:f>
                          <m:fPr>
                            <m:ctrlPr>
                              <a:rPr lang="en-US" sz="2800" i="1">
                                <a:latin typeface="Cambria Math" panose="02040503050406030204" pitchFamily="18" charset="0"/>
                              </a:rPr>
                            </m:ctrlPr>
                          </m:fPr>
                          <m:num>
                            <m:r>
                              <a:rPr lang="en-US" sz="2800" b="0" i="0" smtClean="0">
                                <a:latin typeface="Cambria Math" panose="02040503050406030204" pitchFamily="18" charset="0"/>
                              </a:rPr>
                              <m:t>−4</m:t>
                            </m:r>
                          </m:num>
                          <m:den>
                            <m:r>
                              <a:rPr lang="en-US" sz="2800" b="0" i="0" smtClean="0">
                                <a:latin typeface="Cambria Math" panose="02040503050406030204" pitchFamily="18" charset="0"/>
                              </a:rPr>
                              <m:t>7</m:t>
                            </m:r>
                          </m:den>
                        </m:f>
                        <m:r>
                          <a:rPr lang="en-US" sz="2800" i="1">
                            <a:latin typeface="Cambria Math" panose="02040503050406030204" pitchFamily="18" charset="0"/>
                          </a:rPr>
                          <m:t>;</m:t>
                        </m:r>
                        <m:r>
                          <a:rPr lang="en-US" sz="2800" b="0" i="1" smtClean="0">
                            <a:latin typeface="Cambria Math" panose="02040503050406030204" pitchFamily="18" charset="0"/>
                          </a:rPr>
                          <m:t> </m:t>
                        </m:r>
                        <m:f>
                          <m:fPr>
                            <m:ctrlPr>
                              <a:rPr lang="en-US" sz="2800" i="1">
                                <a:latin typeface="Cambria Math" panose="02040503050406030204" pitchFamily="18" charset="0"/>
                              </a:rPr>
                            </m:ctrlPr>
                          </m:fPr>
                          <m:num>
                            <m:r>
                              <a:rPr lang="en-US" sz="2800" b="0" i="0" smtClean="0">
                                <a:latin typeface="Cambria Math" panose="02040503050406030204" pitchFamily="18" charset="0"/>
                              </a:rPr>
                              <m:t>16</m:t>
                            </m:r>
                          </m:num>
                          <m:den>
                            <m:r>
                              <a:rPr lang="en-US" sz="2800" b="0" i="0" smtClean="0">
                                <a:latin typeface="Cambria Math" panose="02040503050406030204" pitchFamily="18" charset="0"/>
                              </a:rPr>
                              <m:t>25</m:t>
                            </m:r>
                          </m:den>
                        </m:f>
                      </m:oMath>
                    </m:oMathPara>
                  </a14:m>
                  <a:endParaRPr lang="en-US" sz="2800"/>
                </a:p>
              </p:txBody>
            </p:sp>
          </mc:Choice>
          <mc:Fallback xmlns="">
            <p:sp>
              <p:nvSpPr>
                <p:cNvPr id="10" name="Rectangle 9"/>
                <p:cNvSpPr>
                  <a:spLocks noRot="1" noChangeAspect="1" noMove="1" noResize="1" noEditPoints="1" noAdjustHandles="1" noChangeArrowheads="1" noChangeShapeType="1" noTextEdit="1"/>
                </p:cNvSpPr>
                <p:nvPr/>
              </p:nvSpPr>
              <p:spPr>
                <a:xfrm>
                  <a:off x="3912263" y="396505"/>
                  <a:ext cx="1993303" cy="901785"/>
                </a:xfrm>
                <a:prstGeom prst="rect">
                  <a:avLst/>
                </a:prstGeom>
                <a:blipFill rotWithShape="0">
                  <a:blip r:embed="rId2"/>
                  <a:stretch>
                    <a:fillRect/>
                  </a:stretch>
                </a:blipFill>
              </p:spPr>
              <p:txBody>
                <a:bodyPr/>
                <a:lstStyle/>
                <a:p>
                  <a:r>
                    <a:rPr lang="en-US">
                      <a:noFill/>
                    </a:rPr>
                    <a:t> </a:t>
                  </a:r>
                </a:p>
              </p:txBody>
            </p:sp>
          </mc:Fallback>
        </mc:AlternateContent>
      </p:grpSp>
      <p:sp>
        <p:nvSpPr>
          <p:cNvPr id="3" name="TextBox 2"/>
          <p:cNvSpPr txBox="1"/>
          <p:nvPr/>
        </p:nvSpPr>
        <p:spPr>
          <a:xfrm>
            <a:off x="126096" y="2039163"/>
            <a:ext cx="9046936"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Tử và mẫu của mỗi phân số có ước chung là những số nào?</a:t>
            </a:r>
          </a:p>
        </p:txBody>
      </p:sp>
      <p:pic>
        <p:nvPicPr>
          <p:cNvPr id="15" name="Picture 6" descr="Máy tính Biểu tượng Y học nghệ thuật Clip - Câu hỏi png tải về - Miễn phí  trong suốt Hành Vi Con Người png Tải về."/>
          <p:cNvPicPr>
            <a:picLocks noChangeAspect="1" noChangeArrowheads="1"/>
          </p:cNvPicPr>
          <p:nvPr/>
        </p:nvPicPr>
        <p:blipFill rotWithShape="1">
          <a:blip r:embed="rId3">
            <a:extLst>
              <a:ext uri="{28A0092B-C50C-407E-A947-70E740481C1C}">
                <a14:useLocalDpi xmlns:a14="http://schemas.microsoft.com/office/drawing/2010/main" val="0"/>
              </a:ext>
            </a:extLst>
          </a:blip>
          <a:srcRect l="30518" t="18846" r="29148" b="9615"/>
          <a:stretch/>
        </p:blipFill>
        <p:spPr bwMode="auto">
          <a:xfrm>
            <a:off x="0" y="0"/>
            <a:ext cx="1561485" cy="1600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p:cNvSpPr txBox="1"/>
              <p:nvPr/>
            </p:nvSpPr>
            <p:spPr>
              <a:xfrm>
                <a:off x="3337159" y="2926615"/>
                <a:ext cx="538933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Ước chung của </a:t>
                </a:r>
                <a14:m>
                  <m:oMath xmlns:m="http://schemas.openxmlformats.org/officeDocument/2006/math">
                    <m:r>
                      <a:rPr lang="en-US" sz="2800" i="1" smtClean="0">
                        <a:solidFill>
                          <a:srgbClr val="0070C0"/>
                        </a:solidFill>
                        <a:latin typeface="Cambria Math" panose="02040503050406030204" pitchFamily="18" charset="0"/>
                        <a:cs typeface="Times New Roman" panose="02020603050405020304" pitchFamily="18" charset="0"/>
                      </a:rPr>
                      <m:t>2</m:t>
                    </m:r>
                  </m:oMath>
                </a14:m>
                <a:r>
                  <a:rPr lang="en-US" sz="2800">
                    <a:solidFill>
                      <a:srgbClr val="0070C0"/>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solidFill>
                          <a:srgbClr val="0070C0"/>
                        </a:solidFill>
                        <a:latin typeface="Cambria Math" panose="02040503050406030204" pitchFamily="18" charset="0"/>
                        <a:cs typeface="Times New Roman" panose="02020603050405020304" pitchFamily="18" charset="0"/>
                      </a:rPr>
                      <m:t>3</m:t>
                    </m:r>
                  </m:oMath>
                </a14:m>
                <a:r>
                  <a:rPr lang="en-US" sz="2800">
                    <a:solidFill>
                      <a:srgbClr val="0070C0"/>
                    </a:solidFill>
                    <a:latin typeface="Times New Roman" panose="02020603050405020304" pitchFamily="18" charset="0"/>
                    <a:cs typeface="Times New Roman" panose="02020603050405020304" pitchFamily="18" charset="0"/>
                  </a:rPr>
                  <a:t> là</a:t>
                </a:r>
              </a:p>
            </p:txBody>
          </p:sp>
        </mc:Choice>
        <mc:Fallback xmlns="">
          <p:sp>
            <p:nvSpPr>
              <p:cNvPr id="11" name="TextBox 10"/>
              <p:cNvSpPr txBox="1">
                <a:spLocks noRot="1" noChangeAspect="1" noMove="1" noResize="1" noEditPoints="1" noAdjustHandles="1" noChangeArrowheads="1" noChangeShapeType="1" noTextEdit="1"/>
              </p:cNvSpPr>
              <p:nvPr/>
            </p:nvSpPr>
            <p:spPr>
              <a:xfrm>
                <a:off x="3337159" y="2926615"/>
                <a:ext cx="5389333" cy="523220"/>
              </a:xfrm>
              <a:prstGeom prst="rect">
                <a:avLst/>
              </a:prstGeom>
              <a:blipFill rotWithShape="0">
                <a:blip r:embed="rId4"/>
                <a:stretch>
                  <a:fillRect l="-226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337158" y="3713222"/>
                <a:ext cx="538933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Ước chung của </a:t>
                </a:r>
                <a14:m>
                  <m:oMath xmlns:m="http://schemas.openxmlformats.org/officeDocument/2006/math">
                    <m:r>
                      <a:rPr lang="en-US" sz="2800" b="0" i="1" smtClean="0">
                        <a:solidFill>
                          <a:srgbClr val="0070C0"/>
                        </a:solidFill>
                        <a:latin typeface="Cambria Math" panose="02040503050406030204" pitchFamily="18" charset="0"/>
                        <a:cs typeface="Times New Roman" panose="02020603050405020304" pitchFamily="18" charset="0"/>
                      </a:rPr>
                      <m:t>−4</m:t>
                    </m:r>
                  </m:oMath>
                </a14:m>
                <a:r>
                  <a:rPr lang="en-US" sz="2800">
                    <a:solidFill>
                      <a:srgbClr val="0070C0"/>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1" smtClean="0">
                        <a:solidFill>
                          <a:srgbClr val="0070C0"/>
                        </a:solidFill>
                        <a:latin typeface="Cambria Math" panose="02040503050406030204" pitchFamily="18" charset="0"/>
                        <a:cs typeface="Times New Roman" panose="02020603050405020304" pitchFamily="18" charset="0"/>
                      </a:rPr>
                      <m:t>7</m:t>
                    </m:r>
                  </m:oMath>
                </a14:m>
                <a:r>
                  <a:rPr lang="en-US" sz="2800">
                    <a:solidFill>
                      <a:srgbClr val="0070C0"/>
                    </a:solidFill>
                    <a:latin typeface="Times New Roman" panose="02020603050405020304" pitchFamily="18" charset="0"/>
                    <a:cs typeface="Times New Roman" panose="02020603050405020304" pitchFamily="18" charset="0"/>
                  </a:rPr>
                  <a:t> là</a:t>
                </a:r>
              </a:p>
            </p:txBody>
          </p:sp>
        </mc:Choice>
        <mc:Fallback xmlns="">
          <p:sp>
            <p:nvSpPr>
              <p:cNvPr id="12" name="TextBox 11"/>
              <p:cNvSpPr txBox="1">
                <a:spLocks noRot="1" noChangeAspect="1" noMove="1" noResize="1" noEditPoints="1" noAdjustHandles="1" noChangeArrowheads="1" noChangeShapeType="1" noTextEdit="1"/>
              </p:cNvSpPr>
              <p:nvPr/>
            </p:nvSpPr>
            <p:spPr>
              <a:xfrm>
                <a:off x="3337158" y="3713222"/>
                <a:ext cx="5389333" cy="523220"/>
              </a:xfrm>
              <a:prstGeom prst="rect">
                <a:avLst/>
              </a:prstGeom>
              <a:blipFill rotWithShape="0">
                <a:blip r:embed="rId5"/>
                <a:stretch>
                  <a:fillRect l="-226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337158" y="4499829"/>
                <a:ext cx="538933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Ước chung của </a:t>
                </a:r>
                <a14:m>
                  <m:oMath xmlns:m="http://schemas.openxmlformats.org/officeDocument/2006/math">
                    <m:r>
                      <a:rPr lang="en-US" sz="2800" b="0" i="1" smtClean="0">
                        <a:solidFill>
                          <a:srgbClr val="0070C0"/>
                        </a:solidFill>
                        <a:latin typeface="Cambria Math" panose="02040503050406030204" pitchFamily="18" charset="0"/>
                        <a:cs typeface="Times New Roman" panose="02020603050405020304" pitchFamily="18" charset="0"/>
                      </a:rPr>
                      <m:t>16</m:t>
                    </m:r>
                  </m:oMath>
                </a14:m>
                <a:r>
                  <a:rPr lang="en-US" sz="2800">
                    <a:solidFill>
                      <a:srgbClr val="0070C0"/>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1" smtClean="0">
                        <a:solidFill>
                          <a:srgbClr val="0070C0"/>
                        </a:solidFill>
                        <a:latin typeface="Cambria Math" panose="02040503050406030204" pitchFamily="18" charset="0"/>
                        <a:cs typeface="Times New Roman" panose="02020603050405020304" pitchFamily="18" charset="0"/>
                      </a:rPr>
                      <m:t>25</m:t>
                    </m:r>
                  </m:oMath>
                </a14:m>
                <a:r>
                  <a:rPr lang="en-US" sz="2800">
                    <a:solidFill>
                      <a:srgbClr val="0070C0"/>
                    </a:solidFill>
                    <a:latin typeface="Times New Roman" panose="02020603050405020304" pitchFamily="18" charset="0"/>
                    <a:cs typeface="Times New Roman" panose="02020603050405020304" pitchFamily="18" charset="0"/>
                  </a:rPr>
                  <a:t> là</a:t>
                </a:r>
              </a:p>
            </p:txBody>
          </p:sp>
        </mc:Choice>
        <mc:Fallback xmlns="">
          <p:sp>
            <p:nvSpPr>
              <p:cNvPr id="13" name="TextBox 12"/>
              <p:cNvSpPr txBox="1">
                <a:spLocks noRot="1" noChangeAspect="1" noMove="1" noResize="1" noEditPoints="1" noAdjustHandles="1" noChangeArrowheads="1" noChangeShapeType="1" noTextEdit="1"/>
              </p:cNvSpPr>
              <p:nvPr/>
            </p:nvSpPr>
            <p:spPr>
              <a:xfrm>
                <a:off x="3337158" y="4499829"/>
                <a:ext cx="5389333" cy="523220"/>
              </a:xfrm>
              <a:prstGeom prst="rect">
                <a:avLst/>
              </a:prstGeom>
              <a:blipFill rotWithShape="0">
                <a:blip r:embed="rId6"/>
                <a:stretch>
                  <a:fillRect l="-226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26096" y="5387282"/>
                <a:ext cx="8643938" cy="879215"/>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Các phân số </a:t>
                </a:r>
                <a14:m>
                  <m:oMath xmlns:m="http://schemas.openxmlformats.org/officeDocument/2006/math">
                    <m:f>
                      <m:fPr>
                        <m:ctrlPr>
                          <a:rPr lang="en-US" sz="3600" i="1">
                            <a:latin typeface="Cambria Math" panose="02040503050406030204" pitchFamily="18" charset="0"/>
                          </a:rPr>
                        </m:ctrlPr>
                      </m:fPr>
                      <m:num>
                        <m:r>
                          <a:rPr lang="en-US" sz="3600">
                            <a:latin typeface="Cambria Math" panose="02040503050406030204" pitchFamily="18" charset="0"/>
                          </a:rPr>
                          <m:t>2</m:t>
                        </m:r>
                      </m:num>
                      <m:den>
                        <m:r>
                          <a:rPr lang="en-US" sz="3600">
                            <a:latin typeface="Cambria Math" panose="02040503050406030204" pitchFamily="18" charset="0"/>
                          </a:rPr>
                          <m:t>3</m:t>
                        </m:r>
                      </m:den>
                    </m:f>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a:latin typeface="Cambria Math" panose="02040503050406030204" pitchFamily="18" charset="0"/>
                          </a:rPr>
                          <m:t>−4</m:t>
                        </m:r>
                      </m:num>
                      <m:den>
                        <m:r>
                          <a:rPr lang="en-US" sz="3600">
                            <a:latin typeface="Cambria Math" panose="02040503050406030204" pitchFamily="18" charset="0"/>
                          </a:rPr>
                          <m:t>7</m:t>
                        </m:r>
                      </m:den>
                    </m:f>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a:latin typeface="Cambria Math" panose="02040503050406030204" pitchFamily="18" charset="0"/>
                          </a:rPr>
                          <m:t>16</m:t>
                        </m:r>
                      </m:num>
                      <m:den>
                        <m:r>
                          <a:rPr lang="en-US" sz="3600">
                            <a:latin typeface="Cambria Math" panose="02040503050406030204" pitchFamily="18" charset="0"/>
                          </a:rPr>
                          <m:t>25</m:t>
                        </m:r>
                      </m:den>
                    </m:f>
                  </m:oMath>
                </a14:m>
                <a:r>
                  <a:rPr lang="en-US" sz="2800">
                    <a:latin typeface="Times New Roman" panose="02020603050405020304" pitchFamily="18" charset="0"/>
                    <a:cs typeface="Times New Roman" panose="02020603050405020304" pitchFamily="18" charset="0"/>
                  </a:rPr>
                  <a:t>  là các phân số tối giản</a:t>
                </a:r>
              </a:p>
            </p:txBody>
          </p:sp>
        </mc:Choice>
        <mc:Fallback xmlns="">
          <p:sp>
            <p:nvSpPr>
              <p:cNvPr id="16" name="TextBox 15"/>
              <p:cNvSpPr txBox="1">
                <a:spLocks noRot="1" noChangeAspect="1" noMove="1" noResize="1" noEditPoints="1" noAdjustHandles="1" noChangeArrowheads="1" noChangeShapeType="1" noTextEdit="1"/>
              </p:cNvSpPr>
              <p:nvPr/>
            </p:nvSpPr>
            <p:spPr>
              <a:xfrm>
                <a:off x="126096" y="5387282"/>
                <a:ext cx="8643938" cy="879215"/>
              </a:xfrm>
              <a:prstGeom prst="rect">
                <a:avLst/>
              </a:prstGeom>
              <a:blipFill rotWithShape="0">
                <a:blip r:embed="rId7"/>
                <a:stretch>
                  <a:fillRect b="-2083"/>
                </a:stretch>
              </a:blipFill>
            </p:spPr>
            <p:txBody>
              <a:bodyPr/>
              <a:lstStyle/>
              <a:p>
                <a:r>
                  <a:rPr lang="en-US">
                    <a:noFill/>
                  </a:rPr>
                  <a:t> </a:t>
                </a:r>
              </a:p>
            </p:txBody>
          </p:sp>
        </mc:Fallback>
      </mc:AlternateContent>
      <p:sp>
        <p:nvSpPr>
          <p:cNvPr id="6" name="Rounded Rectangle 5"/>
          <p:cNvSpPr/>
          <p:nvPr/>
        </p:nvSpPr>
        <p:spPr>
          <a:xfrm>
            <a:off x="537029" y="2685143"/>
            <a:ext cx="2104571" cy="6039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Times New Roman" panose="02020603050405020304" pitchFamily="18" charset="0"/>
                <a:cs typeface="Times New Roman" panose="02020603050405020304" pitchFamily="18" charset="0"/>
              </a:rPr>
              <a:t>Trả lời</a:t>
            </a:r>
          </a:p>
        </p:txBody>
      </p:sp>
      <mc:AlternateContent xmlns:mc="http://schemas.openxmlformats.org/markup-compatibility/2006" xmlns:a14="http://schemas.microsoft.com/office/drawing/2010/main">
        <mc:Choice Requires="a14">
          <p:sp>
            <p:nvSpPr>
              <p:cNvPr id="7" name="Rectangle 6"/>
              <p:cNvSpPr/>
              <p:nvPr/>
            </p:nvSpPr>
            <p:spPr>
              <a:xfrm>
                <a:off x="7352556" y="2930397"/>
                <a:ext cx="1356462" cy="523220"/>
              </a:xfrm>
              <a:prstGeom prst="rect">
                <a:avLst/>
              </a:prstGeom>
            </p:spPr>
            <p:txBody>
              <a:bodyPr wrap="none">
                <a:spAutoFit/>
              </a:bodyPr>
              <a:lstStyle/>
              <a:p>
                <a14:m>
                  <m:oMath xmlns:m="http://schemas.openxmlformats.org/officeDocument/2006/math">
                    <m:r>
                      <a:rPr lang="en-US" sz="2800" i="1">
                        <a:solidFill>
                          <a:srgbClr val="FF0000"/>
                        </a:solidFill>
                        <a:latin typeface="Cambria Math" panose="02040503050406030204" pitchFamily="18" charset="0"/>
                        <a:cs typeface="Times New Roman" panose="02020603050405020304" pitchFamily="18" charset="0"/>
                      </a:rPr>
                      <m:t>1 </m:t>
                    </m:r>
                  </m:oMath>
                </a14:m>
                <a:r>
                  <a:rPr lang="en-US" sz="2800">
                    <a:solidFill>
                      <a:srgbClr val="FF0000"/>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i="1">
                        <a:solidFill>
                          <a:srgbClr val="FF0000"/>
                        </a:solidFill>
                        <a:latin typeface="Cambria Math" panose="02040503050406030204" pitchFamily="18" charset="0"/>
                        <a:cs typeface="Times New Roman" panose="02020603050405020304" pitchFamily="18" charset="0"/>
                      </a:rPr>
                      <m:t>−1</m:t>
                    </m:r>
                  </m:oMath>
                </a14:m>
                <a:endParaRPr lang="en-US" sz="280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52556" y="2930397"/>
                <a:ext cx="1356462" cy="523220"/>
              </a:xfrm>
              <a:prstGeom prst="rect">
                <a:avLst/>
              </a:prstGeom>
              <a:blipFill rotWithShape="0">
                <a:blip r:embed="rId8"/>
                <a:stretch>
                  <a:fillRect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352556" y="3709440"/>
                <a:ext cx="1356462" cy="523220"/>
              </a:xfrm>
              <a:prstGeom prst="rect">
                <a:avLst/>
              </a:prstGeom>
            </p:spPr>
            <p:txBody>
              <a:bodyPr wrap="none">
                <a:spAutoFit/>
              </a:bodyPr>
              <a:lstStyle/>
              <a:p>
                <a14:m>
                  <m:oMath xmlns:m="http://schemas.openxmlformats.org/officeDocument/2006/math">
                    <m:r>
                      <a:rPr lang="en-US" sz="2800" i="1">
                        <a:solidFill>
                          <a:srgbClr val="FF0000"/>
                        </a:solidFill>
                        <a:latin typeface="Cambria Math" panose="02040503050406030204" pitchFamily="18" charset="0"/>
                        <a:cs typeface="Times New Roman" panose="02020603050405020304" pitchFamily="18" charset="0"/>
                      </a:rPr>
                      <m:t>1 </m:t>
                    </m:r>
                  </m:oMath>
                </a14:m>
                <a:r>
                  <a:rPr lang="en-US" sz="2800">
                    <a:solidFill>
                      <a:srgbClr val="FF0000"/>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i="1">
                        <a:solidFill>
                          <a:srgbClr val="FF0000"/>
                        </a:solidFill>
                        <a:latin typeface="Cambria Math" panose="02040503050406030204" pitchFamily="18" charset="0"/>
                        <a:cs typeface="Times New Roman" panose="02020603050405020304" pitchFamily="18" charset="0"/>
                      </a:rPr>
                      <m:t>−1</m:t>
                    </m:r>
                  </m:oMath>
                </a14:m>
                <a:endParaRPr lang="en-US" sz="2800">
                  <a:solidFill>
                    <a:srgbClr val="FF000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52556" y="3709440"/>
                <a:ext cx="1356462" cy="523220"/>
              </a:xfrm>
              <a:prstGeom prst="rect">
                <a:avLst/>
              </a:prstGeom>
              <a:blipFill rotWithShape="0">
                <a:blip r:embed="rId9"/>
                <a:stretch>
                  <a:fillRect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352556" y="4488483"/>
                <a:ext cx="1356462" cy="523220"/>
              </a:xfrm>
              <a:prstGeom prst="rect">
                <a:avLst/>
              </a:prstGeom>
            </p:spPr>
            <p:txBody>
              <a:bodyPr wrap="none">
                <a:spAutoFit/>
              </a:bodyPr>
              <a:lstStyle/>
              <a:p>
                <a14:m>
                  <m:oMath xmlns:m="http://schemas.openxmlformats.org/officeDocument/2006/math">
                    <m:r>
                      <a:rPr lang="en-US" sz="2800" i="1">
                        <a:solidFill>
                          <a:srgbClr val="FF0000"/>
                        </a:solidFill>
                        <a:latin typeface="Cambria Math" panose="02040503050406030204" pitchFamily="18" charset="0"/>
                        <a:cs typeface="Times New Roman" panose="02020603050405020304" pitchFamily="18" charset="0"/>
                      </a:rPr>
                      <m:t>1 </m:t>
                    </m:r>
                  </m:oMath>
                </a14:m>
                <a:r>
                  <a:rPr lang="en-US" sz="2800">
                    <a:solidFill>
                      <a:srgbClr val="FF0000"/>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i="1">
                        <a:solidFill>
                          <a:srgbClr val="FF0000"/>
                        </a:solidFill>
                        <a:latin typeface="Cambria Math" panose="02040503050406030204" pitchFamily="18" charset="0"/>
                        <a:cs typeface="Times New Roman" panose="02020603050405020304" pitchFamily="18" charset="0"/>
                      </a:rPr>
                      <m:t>−1</m:t>
                    </m:r>
                  </m:oMath>
                </a14:m>
                <a:endParaRPr lang="en-US" sz="2800">
                  <a:solidFill>
                    <a:srgbClr val="FF0000"/>
                  </a:solidFill>
                  <a:latin typeface="Times New Roman" panose="02020603050405020304" pitchFamily="18"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7352556" y="4488483"/>
                <a:ext cx="1356462" cy="523220"/>
              </a:xfrm>
              <a:prstGeom prst="rect">
                <a:avLst/>
              </a:prstGeom>
              <a:blipFill rotWithShape="0">
                <a:blip r:embed="rId10"/>
                <a:stretch>
                  <a:fillRect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38841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16" grpId="0"/>
      <p:bldP spid="6" grpId="0" animBg="1"/>
      <p:bldP spid="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EF4775-CA7F-4FAF-96D5-E7A4889A1883}"/>
              </a:ext>
            </a:extLst>
          </p:cNvPr>
          <p:cNvSpPr/>
          <p:nvPr/>
        </p:nvSpPr>
        <p:spPr>
          <a:xfrm>
            <a:off x="364671" y="515035"/>
            <a:ext cx="8414657" cy="954107"/>
          </a:xfrm>
          <a:prstGeom prst="rect">
            <a:avLst/>
          </a:prstGeom>
        </p:spPr>
        <p:txBody>
          <a:bodyPr wrap="square">
            <a:spAutoFit/>
          </a:bodyPr>
          <a:lstStyle/>
          <a:p>
            <a:r>
              <a:rPr lang="vi-VN" sz="2800" dirty="0">
                <a:solidFill>
                  <a:srgbClr val="FF0000"/>
                </a:solidFill>
                <a:latin typeface="Times New Roman" panose="02020603050405020304" pitchFamily="18" charset="0"/>
                <a:ea typeface="Times New Roman" panose="02020603050405020304" pitchFamily="18" charset="0"/>
              </a:rPr>
              <a:t>Em hãy quan sát và cho biết </a:t>
            </a:r>
            <a:r>
              <a:rPr lang="vi-VN" sz="2800" dirty="0">
                <a:solidFill>
                  <a:srgbClr val="FF0000"/>
                </a:solidFill>
                <a:latin typeface="Times New Roman" panose="02020603050405020304" pitchFamily="18" charset="0"/>
                <a:ea typeface="Arial" panose="020B0604020202020204" pitchFamily="34" charset="0"/>
              </a:rPr>
              <a:t>em đã biết các số trên mặt đồng hồ này chưa?</a:t>
            </a:r>
            <a:endParaRPr lang="en-US" sz="2800" dirty="0">
              <a:solidFill>
                <a:srgbClr val="FF0000"/>
              </a:solidFill>
            </a:endParaRPr>
          </a:p>
        </p:txBody>
      </p:sp>
      <p:pic>
        <p:nvPicPr>
          <p:cNvPr id="11" name="Picture 10">
            <a:extLst>
              <a:ext uri="{FF2B5EF4-FFF2-40B4-BE49-F238E27FC236}">
                <a16:creationId xmlns:a16="http://schemas.microsoft.com/office/drawing/2014/main" id="{40B6B8AA-CD3F-4827-926A-B04AE9E30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8" y="1368194"/>
            <a:ext cx="4974771" cy="4974771"/>
          </a:xfrm>
          <a:prstGeom prst="rect">
            <a:avLst/>
          </a:prstGeom>
        </p:spPr>
      </p:pic>
    </p:spTree>
    <p:extLst>
      <p:ext uri="{BB962C8B-B14F-4D97-AF65-F5344CB8AC3E}">
        <p14:creationId xmlns:p14="http://schemas.microsoft.com/office/powerpoint/2010/main" val="3607657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78972" y="304800"/>
            <a:ext cx="8069942" cy="13353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169639" y="481453"/>
                <a:ext cx="8643938" cy="879215"/>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Các phân số </a:t>
                </a:r>
                <a14:m>
                  <m:oMath xmlns:m="http://schemas.openxmlformats.org/officeDocument/2006/math">
                    <m:f>
                      <m:fPr>
                        <m:ctrlPr>
                          <a:rPr lang="en-US" sz="3600" i="1">
                            <a:latin typeface="Cambria Math" panose="02040503050406030204" pitchFamily="18" charset="0"/>
                          </a:rPr>
                        </m:ctrlPr>
                      </m:fPr>
                      <m:num>
                        <m:r>
                          <a:rPr lang="en-US" sz="3600">
                            <a:latin typeface="Cambria Math" panose="02040503050406030204" pitchFamily="18" charset="0"/>
                          </a:rPr>
                          <m:t>2</m:t>
                        </m:r>
                      </m:num>
                      <m:den>
                        <m:r>
                          <a:rPr lang="en-US" sz="3600">
                            <a:latin typeface="Cambria Math" panose="02040503050406030204" pitchFamily="18" charset="0"/>
                          </a:rPr>
                          <m:t>3</m:t>
                        </m:r>
                      </m:den>
                    </m:f>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a:latin typeface="Cambria Math" panose="02040503050406030204" pitchFamily="18" charset="0"/>
                          </a:rPr>
                          <m:t>−4</m:t>
                        </m:r>
                      </m:num>
                      <m:den>
                        <m:r>
                          <a:rPr lang="en-US" sz="3600">
                            <a:latin typeface="Cambria Math" panose="02040503050406030204" pitchFamily="18" charset="0"/>
                          </a:rPr>
                          <m:t>7</m:t>
                        </m:r>
                      </m:den>
                    </m:f>
                    <m:r>
                      <a:rPr lang="en-US" sz="3600" i="1">
                        <a:latin typeface="Cambria Math" panose="02040503050406030204" pitchFamily="18" charset="0"/>
                      </a:rPr>
                      <m:t>; </m:t>
                    </m:r>
                    <m:f>
                      <m:fPr>
                        <m:ctrlPr>
                          <a:rPr lang="en-US" sz="3600" i="1">
                            <a:latin typeface="Cambria Math" panose="02040503050406030204" pitchFamily="18" charset="0"/>
                          </a:rPr>
                        </m:ctrlPr>
                      </m:fPr>
                      <m:num>
                        <m:r>
                          <a:rPr lang="en-US" sz="3600">
                            <a:latin typeface="Cambria Math" panose="02040503050406030204" pitchFamily="18" charset="0"/>
                          </a:rPr>
                          <m:t>16</m:t>
                        </m:r>
                      </m:num>
                      <m:den>
                        <m:r>
                          <a:rPr lang="en-US" sz="3600">
                            <a:latin typeface="Cambria Math" panose="02040503050406030204" pitchFamily="18" charset="0"/>
                          </a:rPr>
                          <m:t>25</m:t>
                        </m:r>
                      </m:den>
                    </m:f>
                  </m:oMath>
                </a14:m>
                <a:r>
                  <a:rPr lang="en-US" sz="2800">
                    <a:latin typeface="Times New Roman" panose="02020603050405020304" pitchFamily="18" charset="0"/>
                    <a:cs typeface="Times New Roman" panose="02020603050405020304" pitchFamily="18" charset="0"/>
                  </a:rPr>
                  <a:t>  là các phân số tối giản</a:t>
                </a:r>
              </a:p>
            </p:txBody>
          </p:sp>
        </mc:Choice>
        <mc:Fallback xmlns="">
          <p:sp>
            <p:nvSpPr>
              <p:cNvPr id="7" name="TextBox 6"/>
              <p:cNvSpPr txBox="1">
                <a:spLocks noRot="1" noChangeAspect="1" noMove="1" noResize="1" noEditPoints="1" noAdjustHandles="1" noChangeArrowheads="1" noChangeShapeType="1" noTextEdit="1"/>
              </p:cNvSpPr>
              <p:nvPr/>
            </p:nvSpPr>
            <p:spPr>
              <a:xfrm>
                <a:off x="169639" y="481453"/>
                <a:ext cx="8643938" cy="879215"/>
              </a:xfrm>
              <a:prstGeom prst="rect">
                <a:avLst/>
              </a:prstGeom>
              <a:blipFill rotWithShape="0">
                <a:blip r:embed="rId2"/>
                <a:stretch>
                  <a:fillRect b="-2083"/>
                </a:stretch>
              </a:blipFill>
            </p:spPr>
            <p:txBody>
              <a:bodyPr/>
              <a:lstStyle/>
              <a:p>
                <a:r>
                  <a:rPr lang="en-US">
                    <a:noFill/>
                  </a:rPr>
                  <a:t> </a:t>
                </a:r>
              </a:p>
            </p:txBody>
          </p:sp>
        </mc:Fallback>
      </mc:AlternateContent>
      <p:grpSp>
        <p:nvGrpSpPr>
          <p:cNvPr id="8" name="Group 7"/>
          <p:cNvGrpSpPr/>
          <p:nvPr/>
        </p:nvGrpSpPr>
        <p:grpSpPr>
          <a:xfrm>
            <a:off x="288400" y="2188236"/>
            <a:ext cx="8855600" cy="2762723"/>
            <a:chOff x="288400" y="1709265"/>
            <a:chExt cx="8855600" cy="2762723"/>
          </a:xfrm>
        </p:grpSpPr>
        <p:sp>
          <p:nvSpPr>
            <p:cNvPr id="9" name="Rounded Rectangle 8"/>
            <p:cNvSpPr/>
            <p:nvPr/>
          </p:nvSpPr>
          <p:spPr>
            <a:xfrm>
              <a:off x="288400" y="2139728"/>
              <a:ext cx="8855600" cy="2332260"/>
            </a:xfrm>
            <a:prstGeom prst="roundRect">
              <a:avLst/>
            </a:prstGeom>
            <a:solidFill>
              <a:srgbClr val="66FF66">
                <a:alpha val="43137"/>
              </a:srgbClr>
            </a:solidFill>
            <a:ln>
              <a:solidFill>
                <a:srgbClr val="66FF33">
                  <a:alpha val="6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28649" y="1709265"/>
              <a:ext cx="2782208" cy="75923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ĐỊNH NGHĨA</a:t>
              </a:r>
            </a:p>
          </p:txBody>
        </p:sp>
      </p:grpSp>
      <mc:AlternateContent xmlns:mc="http://schemas.openxmlformats.org/markup-compatibility/2006" xmlns:a14="http://schemas.microsoft.com/office/drawing/2010/main">
        <mc:Choice Requires="a14">
          <p:sp>
            <p:nvSpPr>
              <p:cNvPr id="11" name="TextBox 10"/>
              <p:cNvSpPr txBox="1"/>
              <p:nvPr/>
            </p:nvSpPr>
            <p:spPr>
              <a:xfrm>
                <a:off x="516129" y="3131060"/>
                <a:ext cx="8400142" cy="1384995"/>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sym typeface="Wingdings 2" panose="05020102010507070707" pitchFamily="18" charset="2"/>
                  </a:rPr>
                  <a:t> </a:t>
                </a:r>
                <a:r>
                  <a:rPr lang="en-US" sz="2800">
                    <a:latin typeface="Times New Roman" panose="02020603050405020304" pitchFamily="18" charset="0"/>
                    <a:cs typeface="Times New Roman" panose="02020603050405020304" pitchFamily="18" charset="0"/>
                  </a:rPr>
                  <a:t>Phân số tối giản (hay </a:t>
                </a:r>
                <a:r>
                  <a:rPr lang="en-US" sz="2800" i="1">
                    <a:latin typeface="Times New Roman" panose="02020603050405020304" pitchFamily="18" charset="0"/>
                    <a:cs typeface="Times New Roman" panose="02020603050405020304" pitchFamily="18" charset="0"/>
                  </a:rPr>
                  <a:t>phân số không rút gọn được nữa</a:t>
                </a:r>
                <a:r>
                  <a:rPr lang="en-US" sz="2800">
                    <a:latin typeface="Times New Roman" panose="02020603050405020304" pitchFamily="18" charset="0"/>
                    <a:cs typeface="Times New Roman" panose="02020603050405020304" pitchFamily="18" charset="0"/>
                  </a:rPr>
                  <a:t>) là phân số mà tử và mẫu chỉ có ước chung là </a:t>
                </a:r>
                <a14:m>
                  <m:oMath xmlns:m="http://schemas.openxmlformats.org/officeDocument/2006/math">
                    <m:r>
                      <a:rPr lang="en-US" sz="2800" i="1" smtClean="0">
                        <a:latin typeface="Cambria Math" panose="02040503050406030204" pitchFamily="18" charset="0"/>
                        <a:cs typeface="Times New Roman" panose="02020603050405020304" pitchFamily="18" charset="0"/>
                      </a:rPr>
                      <m:t>1</m:t>
                    </m:r>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a:rPr lang="en-US" sz="2800" i="1" smtClean="0">
                        <a:latin typeface="Cambria Math" panose="02040503050406030204" pitchFamily="18" charset="0"/>
                        <a:cs typeface="Times New Roman" panose="02020603050405020304" pitchFamily="18" charset="0"/>
                      </a:rPr>
                      <m:t>−1</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16129" y="3131060"/>
                <a:ext cx="8400142" cy="1384995"/>
              </a:xfrm>
              <a:prstGeom prst="rect">
                <a:avLst/>
              </a:prstGeom>
              <a:blipFill rotWithShape="0">
                <a:blip r:embed="rId3"/>
                <a:stretch>
                  <a:fillRect l="-1524" r="-1451" b="-6167"/>
                </a:stretch>
              </a:blipFill>
            </p:spPr>
            <p:txBody>
              <a:bodyPr/>
              <a:lstStyle/>
              <a:p>
                <a:r>
                  <a:rPr lang="en-US">
                    <a:noFill/>
                  </a:rPr>
                  <a:t> </a:t>
                </a:r>
              </a:p>
            </p:txBody>
          </p:sp>
        </mc:Fallback>
      </mc:AlternateContent>
    </p:spTree>
    <p:extLst>
      <p:ext uri="{BB962C8B-B14F-4D97-AF65-F5344CB8AC3E}">
        <p14:creationId xmlns:p14="http://schemas.microsoft.com/office/powerpoint/2010/main" val="26631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2988130" y="1845130"/>
            <a:ext cx="3167743" cy="316774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2AE8F67B-0360-4E64-A353-BF62688823B3}"/>
              </a:ext>
            </a:extLst>
          </p:cNvPr>
          <p:cNvSpPr/>
          <p:nvPr/>
        </p:nvSpPr>
        <p:spPr>
          <a:xfrm>
            <a:off x="2377366" y="2243605"/>
            <a:ext cx="4273735" cy="692497"/>
          </a:xfrm>
          <a:prstGeom prst="rect">
            <a:avLst/>
          </a:prstGeom>
          <a:noFill/>
        </p:spPr>
        <p:txBody>
          <a:bodyPr wrap="none" lIns="68580" tIns="34290" rIns="68580" bIns="34290">
            <a:spAutoFit/>
          </a:bodyPr>
          <a:lstStyle/>
          <a:p>
            <a:pPr algn="ctr"/>
            <a:r>
              <a:rPr lang="en-US" sz="4050" b="1" dirty="0">
                <a:ln w="6600">
                  <a:solidFill>
                    <a:schemeClr val="accent2"/>
                  </a:solidFill>
                  <a:prstDash val="solid"/>
                </a:ln>
                <a:solidFill>
                  <a:srgbClr val="FFFFFF"/>
                </a:solidFill>
                <a:effectLst>
                  <a:outerShdw dist="38100" dir="2700000" algn="tl" rotWithShape="0">
                    <a:schemeClr val="accent2"/>
                  </a:outerShdw>
                </a:effectLst>
              </a:rPr>
              <a:t>VIỆT NAM VÔ ĐỊCH</a:t>
            </a:r>
          </a:p>
        </p:txBody>
      </p:sp>
      <p:pic>
        <p:nvPicPr>
          <p:cNvPr id="11" name="Crystal">
            <a:hlinkClick r:id="" action="ppaction://media"/>
            <a:extLst>
              <a:ext uri="{FF2B5EF4-FFF2-40B4-BE49-F238E27FC236}">
                <a16:creationId xmlns:a16="http://schemas.microsoft.com/office/drawing/2014/main"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47857" y="1412420"/>
            <a:ext cx="457200" cy="457200"/>
          </a:xfrm>
          <a:prstGeom prst="rect">
            <a:avLst/>
          </a:prstGeom>
        </p:spPr>
      </p:pic>
      <p:pic>
        <p:nvPicPr>
          <p:cNvPr id="13" name="Picture 12">
            <a:extLst>
              <a:ext uri="{FF2B5EF4-FFF2-40B4-BE49-F238E27FC236}">
                <a16:creationId xmlns:a16="http://schemas.microsoft.com/office/drawing/2014/main" id="{971AB153-E932-4E4F-A79D-63DB8B2A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263" y="3264694"/>
            <a:ext cx="371475" cy="328613"/>
          </a:xfrm>
          <a:prstGeom prst="rect">
            <a:avLst/>
          </a:prstGeom>
        </p:spPr>
      </p:pic>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134" y="2756859"/>
            <a:ext cx="371475" cy="328613"/>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219" y="1998208"/>
            <a:ext cx="371475" cy="328613"/>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276" y="1705314"/>
            <a:ext cx="371475" cy="328613"/>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765" y="2326820"/>
            <a:ext cx="371475" cy="328613"/>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796" y="2817018"/>
            <a:ext cx="371475" cy="328613"/>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4" y="2652712"/>
            <a:ext cx="371475" cy="328613"/>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937314" y="2652713"/>
            <a:ext cx="2742277" cy="3404135"/>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4022552" y="3593308"/>
            <a:ext cx="4054947" cy="2417462"/>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1984019" y="3655959"/>
            <a:ext cx="5175969" cy="692497"/>
          </a:xfrm>
          <a:prstGeom prst="rect">
            <a:avLst/>
          </a:prstGeom>
          <a:noFill/>
        </p:spPr>
        <p:txBody>
          <a:bodyPr wrap="none" lIns="68580" tIns="34290" rIns="68580" bIns="34290">
            <a:spAutoFit/>
          </a:bodyPr>
          <a:lstStyle/>
          <a:p>
            <a:pPr algn="ctr"/>
            <a:r>
              <a:rPr lang="en-US" sz="405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EM TẬP LÀM THỦ MÔN</a:t>
            </a:r>
          </a:p>
        </p:txBody>
      </p:sp>
    </p:spTree>
    <p:extLst>
      <p:ext uri="{BB962C8B-B14F-4D97-AF65-F5344CB8AC3E}">
        <p14:creationId xmlns:p14="http://schemas.microsoft.com/office/powerpoint/2010/main" val="29215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5"/>
                                        </p:tgtEl>
                                        <p:attrNameLst>
                                          <p:attrName>style.color</p:attrName>
                                        </p:attrNameLst>
                                      </p:cBhvr>
                                      <p:to>
                                        <a:srgbClr val="FFFFFF"/>
                                      </p:to>
                                    </p:animClr>
                                    <p:animClr clrSpc="rgb" dir="cw">
                                      <p:cBhvr>
                                        <p:cTn id="7" dur="500" fill="hold"/>
                                        <p:tgtEl>
                                          <p:spTgt spid="5"/>
                                        </p:tgtEl>
                                        <p:attrNameLst>
                                          <p:attrName>fillcolor</p:attrName>
                                        </p:attrNameLst>
                                      </p:cBhvr>
                                      <p:to>
                                        <a:srgbClr val="FFFFFF"/>
                                      </p:to>
                                    </p:animClr>
                                    <p:set>
                                      <p:cBhvr>
                                        <p:cTn id="8" dur="500" fill="hold"/>
                                        <p:tgtEl>
                                          <p:spTgt spid="5"/>
                                        </p:tgtEl>
                                        <p:attrNameLst>
                                          <p:attrName>fill.type</p:attrName>
                                        </p:attrNameLst>
                                      </p:cBhvr>
                                      <p:to>
                                        <p:strVal val="solid"/>
                                      </p:to>
                                    </p:set>
                                    <p:anim to="1.5" calcmode="lin" valueType="num">
                                      <p:cBhvr override="childStyle">
                                        <p:cTn id="9" dur="500" fill="hold"/>
                                        <p:tgtEl>
                                          <p:spTgt spid="5"/>
                                        </p:tgtEl>
                                        <p:attrNameLst>
                                          <p:attrName>style.fontSize</p:attrName>
                                        </p:attrNameLst>
                                      </p:cBhvr>
                                    </p:anim>
                                  </p:childTnLst>
                                </p:cTn>
                              </p:par>
                              <p:par>
                                <p:cTn id="10" presetID="1" presetClass="mediacall" presetSubtype="0" fill="hold" nodeType="withEffect">
                                  <p:stCondLst>
                                    <p:cond delay="0"/>
                                  </p:stCondLst>
                                  <p:childTnLst>
                                    <p:cmd type="call" cmd="playFrom(0.0)">
                                      <p:cBhvr>
                                        <p:cTn id="11" dur="223921" fill="hold"/>
                                        <p:tgtEl>
                                          <p:spTgt spid="11"/>
                                        </p:tgtEl>
                                      </p:cBhvr>
                                    </p:cmd>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36" presetClass="emph" presetSubtype="0" repeatCount="indefinite" fill="hold" nodeType="withEffect">
                                  <p:stCondLst>
                                    <p:cond delay="0"/>
                                  </p:stCondLst>
                                  <p:iterate type="lt">
                                    <p:tmPct val="10000"/>
                                  </p:iterate>
                                  <p:childTnLst>
                                    <p:animScale>
                                      <p:cBhvr>
                                        <p:cTn id="18" dur="250" autoRev="1" fill="hold">
                                          <p:stCondLst>
                                            <p:cond delay="0"/>
                                          </p:stCondLst>
                                        </p:cTn>
                                        <p:tgtEl>
                                          <p:spTgt spid="23">
                                            <p:txEl>
                                              <p:pRg st="0" end="0"/>
                                            </p:txEl>
                                          </p:spTgt>
                                        </p:tgtEl>
                                      </p:cBhvr>
                                      <p:to x="80000" y="100000"/>
                                    </p:animScale>
                                    <p:anim by="(#ppt_w*0.10)" calcmode="lin" valueType="num">
                                      <p:cBhvr>
                                        <p:cTn id="19" dur="250" autoRev="1" fill="hold">
                                          <p:stCondLst>
                                            <p:cond delay="0"/>
                                          </p:stCondLst>
                                        </p:cTn>
                                        <p:tgtEl>
                                          <p:spTgt spid="23">
                                            <p:txEl>
                                              <p:pRg st="0" end="0"/>
                                            </p:txEl>
                                          </p:spTgt>
                                        </p:tgtEl>
                                        <p:attrNameLst>
                                          <p:attrName>ppt_x</p:attrName>
                                        </p:attrNameLst>
                                      </p:cBhvr>
                                    </p:anim>
                                    <p:anim by="(-#ppt_w*0.10)" calcmode="lin" valueType="num">
                                      <p:cBhvr>
                                        <p:cTn id="20" dur="250" autoRev="1" fill="hold">
                                          <p:stCondLst>
                                            <p:cond delay="0"/>
                                          </p:stCondLst>
                                        </p:cTn>
                                        <p:tgtEl>
                                          <p:spTgt spid="23">
                                            <p:txEl>
                                              <p:pRg st="0" end="0"/>
                                            </p:txEl>
                                          </p:spTgt>
                                        </p:tgtEl>
                                        <p:attrNameLst>
                                          <p:attrName>ppt_y</p:attrName>
                                        </p:attrNameLst>
                                      </p:cBhvr>
                                    </p:anim>
                                    <p:animRot by="-480000">
                                      <p:cBhvr>
                                        <p:cTn id="21"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GIỚI THIỆU LUẬT CH</a:t>
            </a:r>
            <a:r>
              <a:rPr lang="vi-VN" b="1" dirty="0">
                <a:solidFill>
                  <a:srgbClr val="FF0000"/>
                </a:solidFill>
                <a:latin typeface="Times New Roman" panose="02020603050405020304" pitchFamily="18" charset="0"/>
                <a:cs typeface="Times New Roman" panose="02020603050405020304" pitchFamily="18" charset="0"/>
              </a:rPr>
              <a:t>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5 khẳng định với 5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Đúng</a:t>
            </a:r>
            <a:r>
              <a:rPr lang="en-US" b="1" dirty="0">
                <a:solidFill>
                  <a:srgbClr val="FF0000"/>
                </a:solidFill>
                <a:latin typeface="Times New Roman" panose="02020603050405020304" pitchFamily="18" charset="0"/>
                <a:cs typeface="Times New Roman" panose="02020603050405020304" pitchFamily="18" charset="0"/>
              </a:rPr>
              <a:t> / Sai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bóng</a:t>
            </a:r>
            <a:endParaRPr lang="en-US" dirty="0">
              <a:latin typeface="Times New Roman" panose="02020603050405020304" pitchFamily="18" charset="0"/>
              <a:cs typeface="Times New Roman" panose="02020603050405020304" pitchFamily="18" charset="0"/>
            </a:endParaRPr>
          </a:p>
          <a:p>
            <a:pPr algn="just"/>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gôn</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ược</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nhé</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265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7FBA35E-4957-4116-B49B-049A2FA3DD14}"/>
              </a:ext>
            </a:extLst>
          </p:cNvPr>
          <p:cNvSpPr/>
          <p:nvPr/>
        </p:nvSpPr>
        <p:spPr>
          <a:xfrm>
            <a:off x="4593890" y="4253677"/>
            <a:ext cx="313407" cy="78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0" y="1028182"/>
            <a:ext cx="4302625" cy="1769517"/>
          </a:xfrm>
          <a:prstGeom prst="rect">
            <a:avLst/>
          </a:prstGeom>
        </p:spPr>
      </p:pic>
      <mc:AlternateContent xmlns:mc="http://schemas.openxmlformats.org/markup-compatibility/2006" xmlns:a14="http://schemas.microsoft.com/office/drawing/2010/main">
        <mc:Choice Requires="a14">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409448" y="4133582"/>
                <a:ext cx="6368887" cy="1785525"/>
              </a:xfrm>
              <a:prstGeom prst="snip2DiagRect">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800" b="1">
                    <a:solidFill>
                      <a:schemeClr val="bg1"/>
                    </a:solidFill>
                    <a:latin typeface="Times New Roman" panose="02020603050405020304" pitchFamily="18" charset="0"/>
                    <a:cs typeface="Times New Roman" panose="02020603050405020304" pitchFamily="18" charset="0"/>
                  </a:rPr>
                  <a:t>Câu 1: 	 </a:t>
                </a:r>
                <a14:m>
                  <m:oMath xmlns:m="http://schemas.openxmlformats.org/officeDocument/2006/math">
                    <m:f>
                      <m:fPr>
                        <m:ctrlPr>
                          <a:rPr lang="en-US" sz="3600" b="1" i="1" smtClean="0">
                            <a:solidFill>
                              <a:schemeClr val="bg1"/>
                            </a:solidFill>
                            <a:latin typeface="Cambria Math" panose="02040503050406030204" pitchFamily="18" charset="0"/>
                            <a:cs typeface="Times New Roman" panose="02020603050405020304" pitchFamily="18" charset="0"/>
                          </a:rPr>
                        </m:ctrlPr>
                      </m:fPr>
                      <m:num>
                        <m:r>
                          <a:rPr lang="en-US" sz="3600" b="1" i="1" smtClean="0">
                            <a:solidFill>
                              <a:schemeClr val="bg1"/>
                            </a:solidFill>
                            <a:latin typeface="Cambria Math" panose="02040503050406030204" pitchFamily="18" charset="0"/>
                            <a:cs typeface="Times New Roman" panose="02020603050405020304" pitchFamily="18" charset="0"/>
                          </a:rPr>
                          <m:t>𝟑</m:t>
                        </m:r>
                      </m:num>
                      <m:den>
                        <m:r>
                          <a:rPr lang="en-US" sz="3600" b="1" i="1" smtClean="0">
                            <a:solidFill>
                              <a:schemeClr val="bg1"/>
                            </a:solidFill>
                            <a:latin typeface="Cambria Math" panose="02040503050406030204" pitchFamily="18" charset="0"/>
                            <a:cs typeface="Times New Roman" panose="02020603050405020304" pitchFamily="18" charset="0"/>
                          </a:rPr>
                          <m:t>𝟔</m:t>
                        </m:r>
                      </m:den>
                    </m:f>
                  </m:oMath>
                </a14:m>
                <a:r>
                  <a:rPr lang="en-US" sz="2800" b="1">
                    <a:solidFill>
                      <a:schemeClr val="bg1"/>
                    </a:solidFill>
                    <a:latin typeface="Times New Roman" panose="02020603050405020304" pitchFamily="18" charset="0"/>
                    <a:cs typeface="Times New Roman" panose="02020603050405020304" pitchFamily="18" charset="0"/>
                  </a:rPr>
                  <a:t>  là phân số tối giản. </a:t>
                </a:r>
                <a:endParaRPr lang="en-US" altLang="en-US" sz="2800" dirty="0">
                  <a:latin typeface="Times New Roman" panose="02020603050405020304" pitchFamily="18" charset="0"/>
                  <a:cs typeface="Times New Roman" panose="02020603050405020304" pitchFamily="18" charset="0"/>
                </a:endParaRPr>
              </a:p>
            </p:txBody>
          </p:sp>
        </mc:Choice>
        <mc:Fallback xmlns="">
          <p:sp>
            <p:nvSpPr>
              <p:cNvPr id="48" name="Rectangle: Diagonal Corners Snipped 47">
                <a:extLst>
                  <a:ext uri="{FF2B5EF4-FFF2-40B4-BE49-F238E27FC236}">
                    <a16:creationId xmlns:a14="http://schemas.microsoft.com/office/drawing/2010/main" xmlns="" xmlns:a16="http://schemas.microsoft.com/office/drawing/2014/main" id="{1BAB9FC1-6344-4332-9C92-BB881858EAD3}"/>
                  </a:ext>
                </a:extLst>
              </p:cNvPr>
              <p:cNvSpPr>
                <a:spLocks noRot="1" noChangeAspect="1" noMove="1" noResize="1" noEditPoints="1" noAdjustHandles="1" noChangeArrowheads="1" noChangeShapeType="1" noTextEdit="1"/>
              </p:cNvSpPr>
              <p:nvPr/>
            </p:nvSpPr>
            <p:spPr>
              <a:xfrm>
                <a:off x="1409448" y="4133582"/>
                <a:ext cx="6368887" cy="1785525"/>
              </a:xfrm>
              <a:prstGeom prst="snip2DiagRect">
                <a:avLst/>
              </a:prstGeom>
              <a:blipFill rotWithShape="0">
                <a:blip r:embed="rId9"/>
                <a:stretch>
                  <a:fillRect/>
                </a:stretch>
              </a:blipFill>
              <a:ln>
                <a:no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EB8284A-4D28-49B2-A303-3B1FF507BC37}"/>
              </a:ext>
            </a:extLst>
          </p:cNvPr>
          <p:cNvSpPr/>
          <p:nvPr/>
        </p:nvSpPr>
        <p:spPr>
          <a:xfrm>
            <a:off x="1198188" y="2229954"/>
            <a:ext cx="1363778" cy="5495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B. </a:t>
            </a:r>
            <a:r>
              <a:rPr lang="en-US" b="1" dirty="0" err="1">
                <a:solidFill>
                  <a:srgbClr val="7030A0"/>
                </a:solidFill>
                <a:latin typeface="Times New Roman" panose="02020603050405020304" pitchFamily="18" charset="0"/>
                <a:cs typeface="Times New Roman" panose="02020603050405020304" pitchFamily="18" charset="0"/>
              </a:rPr>
              <a:t>Đúng</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120F417C-22B5-41CB-9376-E9C0C14AEF57}"/>
              </a:ext>
            </a:extLst>
          </p:cNvPr>
          <p:cNvSpPr/>
          <p:nvPr/>
        </p:nvSpPr>
        <p:spPr>
          <a:xfrm>
            <a:off x="1198188" y="1715917"/>
            <a:ext cx="1364912" cy="4958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A. Sai</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3" y="1658503"/>
            <a:ext cx="947738" cy="1257131"/>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9137" y="3868583"/>
            <a:ext cx="442913" cy="442913"/>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839013"/>
            <a:ext cx="585788" cy="1064155"/>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576032" y="1440970"/>
            <a:ext cx="947738" cy="1474664"/>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39943" y="2184173"/>
            <a:ext cx="457200" cy="4572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275977" y="1165100"/>
            <a:ext cx="457200" cy="4572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339943" y="3039836"/>
            <a:ext cx="457200" cy="4572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53958" y="1622299"/>
            <a:ext cx="1555784" cy="76233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427841" y="2946107"/>
                <a:ext cx="2368662"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𝟑</m:t>
                          </m:r>
                        </m:num>
                        <m:den>
                          <m:r>
                            <a:rPr lang="en-US" sz="2800" b="1" i="1">
                              <a:solidFill>
                                <a:schemeClr val="bg1"/>
                              </a:solidFill>
                              <a:latin typeface="Cambria Math" panose="02040503050406030204" pitchFamily="18" charset="0"/>
                              <a:cs typeface="Times New Roman" panose="02020603050405020304" pitchFamily="18" charset="0"/>
                            </a:rPr>
                            <m:t>𝟔</m:t>
                          </m:r>
                        </m:den>
                      </m:f>
                      <m:r>
                        <a:rPr lang="en-US" sz="2800" b="1" i="1" smtClean="0">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𝟑</m:t>
                          </m:r>
                          <m:r>
                            <a:rPr lang="en-US" sz="2800" b="1" i="1" smtClean="0">
                              <a:solidFill>
                                <a:schemeClr val="bg1"/>
                              </a:solidFill>
                              <a:latin typeface="Cambria Math" panose="02040503050406030204" pitchFamily="18" charset="0"/>
                              <a:cs typeface="Times New Roman" panose="02020603050405020304" pitchFamily="18" charset="0"/>
                            </a:rPr>
                            <m:t> :</m:t>
                          </m:r>
                          <m:r>
                            <a:rPr lang="en-US" sz="2800" b="1" i="1" smtClean="0">
                              <a:solidFill>
                                <a:schemeClr val="bg1"/>
                              </a:solidFill>
                              <a:latin typeface="Cambria Math" panose="02040503050406030204" pitchFamily="18" charset="0"/>
                              <a:cs typeface="Times New Roman" panose="02020603050405020304" pitchFamily="18" charset="0"/>
                            </a:rPr>
                            <m:t>𝟑</m:t>
                          </m:r>
                        </m:num>
                        <m:den>
                          <m:r>
                            <a:rPr lang="en-US" sz="2800" b="1" i="1">
                              <a:solidFill>
                                <a:schemeClr val="bg1"/>
                              </a:solidFill>
                              <a:latin typeface="Cambria Math" panose="02040503050406030204" pitchFamily="18" charset="0"/>
                              <a:cs typeface="Times New Roman" panose="02020603050405020304" pitchFamily="18" charset="0"/>
                            </a:rPr>
                            <m:t>𝟔</m:t>
                          </m:r>
                          <m:r>
                            <a:rPr lang="en-US" sz="2800" b="1" i="1" smtClean="0">
                              <a:solidFill>
                                <a:schemeClr val="bg1"/>
                              </a:solidFill>
                              <a:latin typeface="Cambria Math" panose="02040503050406030204" pitchFamily="18" charset="0"/>
                              <a:cs typeface="Times New Roman" panose="02020603050405020304" pitchFamily="18" charset="0"/>
                            </a:rPr>
                            <m:t> :</m:t>
                          </m:r>
                          <m:r>
                            <a:rPr lang="en-US" sz="2800" b="1" i="1" smtClean="0">
                              <a:solidFill>
                                <a:schemeClr val="bg1"/>
                              </a:solidFill>
                              <a:latin typeface="Cambria Math" panose="02040503050406030204" pitchFamily="18" charset="0"/>
                              <a:cs typeface="Times New Roman" panose="02020603050405020304" pitchFamily="18" charset="0"/>
                            </a:rPr>
                            <m:t>𝟑</m:t>
                          </m:r>
                        </m:den>
                      </m:f>
                      <m:r>
                        <a:rPr lang="en-US" sz="2800" b="1" i="1" smtClean="0">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𝟏</m:t>
                          </m:r>
                        </m:num>
                        <m:den>
                          <m:r>
                            <a:rPr lang="en-US" sz="2800" b="1" i="1" smtClean="0">
                              <a:solidFill>
                                <a:schemeClr val="bg1"/>
                              </a:solidFill>
                              <a:latin typeface="Cambria Math" panose="02040503050406030204" pitchFamily="18" charset="0"/>
                              <a:cs typeface="Times New Roman" panose="02020603050405020304" pitchFamily="18" charset="0"/>
                            </a:rPr>
                            <m:t>𝟐</m:t>
                          </m:r>
                        </m:den>
                      </m:f>
                    </m:oMath>
                  </m:oMathPara>
                </a14:m>
                <a:endParaRPr lang="en-US" sz="2800"/>
              </a:p>
            </p:txBody>
          </p:sp>
        </mc:Choice>
        <mc:Fallback xmlns="">
          <p:sp>
            <p:nvSpPr>
              <p:cNvPr id="2" name="Rectangle 1"/>
              <p:cNvSpPr>
                <a:spLocks noRot="1" noChangeAspect="1" noMove="1" noResize="1" noEditPoints="1" noAdjustHandles="1" noChangeArrowheads="1" noChangeShapeType="1" noTextEdit="1"/>
              </p:cNvSpPr>
              <p:nvPr/>
            </p:nvSpPr>
            <p:spPr>
              <a:xfrm>
                <a:off x="3427841" y="2946107"/>
                <a:ext cx="2368662" cy="901785"/>
              </a:xfrm>
              <a:prstGeom prst="rect">
                <a:avLst/>
              </a:prstGeom>
              <a:blipFill rotWithShape="0">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72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49"/>
                                        </p:tgtEl>
                                        <p:attrNameLst>
                                          <p:attrName>fillcolor</p:attrName>
                                        </p:attrNameLst>
                                      </p:cBhvr>
                                      <p:to>
                                        <a:srgbClr val="FF0000"/>
                                      </p:to>
                                    </p:animClr>
                                    <p:set>
                                      <p:cBhvr>
                                        <p:cTn id="30" dur="500" fill="hold"/>
                                        <p:tgtEl>
                                          <p:spTgt spid="49"/>
                                        </p:tgtEl>
                                        <p:attrNameLst>
                                          <p:attrName>fill.type</p:attrName>
                                        </p:attrNameLst>
                                      </p:cBhvr>
                                      <p:to>
                                        <p:strVal val="solid"/>
                                      </p:to>
                                    </p:set>
                                    <p:set>
                                      <p:cBhvr>
                                        <p:cTn id="31" dur="500" fill="hold"/>
                                        <p:tgtEl>
                                          <p:spTgt spid="49"/>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391" fill="hold"/>
                                        <p:tgtEl>
                                          <p:spTgt spid="74"/>
                                        </p:tgtEl>
                                      </p:cBhvr>
                                    </p:cmd>
                                  </p:childTnLst>
                                </p:cTn>
                              </p:par>
                              <p:par>
                                <p:cTn id="34" presetID="42" presetClass="path" presetSubtype="0" accel="50000" decel="50000" fill="hold" nodeType="withEffect">
                                  <p:stCondLst>
                                    <p:cond delay="0"/>
                                  </p:stCondLst>
                                  <p:childTnLst>
                                    <p:animMotion origin="layout" path="M -1.25E-6 -2.22222E-6 L -0.18203 -0.33102 " pathEditMode="relative" rAng="0" ptsTypes="AA">
                                      <p:cBhvr>
                                        <p:cTn id="35" dur="500" fill="hold"/>
                                        <p:tgtEl>
                                          <p:spTgt spid="6"/>
                                        </p:tgtEl>
                                        <p:attrNameLst>
                                          <p:attrName>ppt_x</p:attrName>
                                          <p:attrName>ppt_y</p:attrName>
                                        </p:attrNameLst>
                                      </p:cBhvr>
                                      <p:rCtr x="-9102" y="-16551"/>
                                    </p:animMotion>
                                  </p:childTnLst>
                                </p:cTn>
                              </p:par>
                              <p:par>
                                <p:cTn id="36" presetID="6" presetClass="emph" presetSubtype="0" fill="hold" nodeType="withEffect">
                                  <p:stCondLst>
                                    <p:cond delay="0"/>
                                  </p:stCondLst>
                                  <p:childTnLst>
                                    <p:animScale>
                                      <p:cBhvr>
                                        <p:cTn id="37" dur="500" fill="hold"/>
                                        <p:tgtEl>
                                          <p:spTgt spid="6"/>
                                        </p:tgtEl>
                                      </p:cBhvr>
                                      <p:by x="50000" y="50000"/>
                                    </p:animScale>
                                  </p:childTnLst>
                                </p:cTn>
                              </p:par>
                              <p:par>
                                <p:cTn id="38" presetID="63" presetClass="path" presetSubtype="0" accel="50000" decel="50000" fill="hold" nodeType="withEffect">
                                  <p:stCondLst>
                                    <p:cond delay="0"/>
                                  </p:stCondLst>
                                  <p:childTnLst>
                                    <p:animMotion origin="layout" path="M 2.91667E-6 7.40741E-7 L 0.11797 0.00278 " pathEditMode="relative" rAng="0" ptsTypes="AA">
                                      <p:cBhvr>
                                        <p:cTn id="39" dur="500" fill="hold"/>
                                        <p:tgtEl>
                                          <p:spTgt spid="31"/>
                                        </p:tgtEl>
                                        <p:attrNameLst>
                                          <p:attrName>ppt_x</p:attrName>
                                          <p:attrName>ppt_y</p:attrName>
                                        </p:attrNameLst>
                                      </p:cBhvr>
                                      <p:rCtr x="5898" y="139"/>
                                    </p:animMotion>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 presetClass="mediacall" presetSubtype="0" fill="hold" nodeType="withEffect">
                                  <p:stCondLst>
                                    <p:cond delay="0"/>
                                  </p:stCondLst>
                                  <p:childTnLst>
                                    <p:cmd type="call" cmd="playFrom(0.0)">
                                      <p:cBhvr>
                                        <p:cTn id="48" dur="4063" fill="hold"/>
                                        <p:tgtEl>
                                          <p:spTgt spid="72"/>
                                        </p:tgtEl>
                                      </p:cBhvr>
                                    </p:cmd>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1"/>
                                        </p:tgtEl>
                                        <p:attrNameLst>
                                          <p:attrName>fillcolor</p:attrName>
                                        </p:attrNameLst>
                                      </p:cBhvr>
                                      <p:to>
                                        <a:srgbClr val="00B0F0"/>
                                      </p:to>
                                    </p:animClr>
                                    <p:set>
                                      <p:cBhvr>
                                        <p:cTn id="54" dur="500" fill="hold"/>
                                        <p:tgtEl>
                                          <p:spTgt spid="51"/>
                                        </p:tgtEl>
                                        <p:attrNameLst>
                                          <p:attrName>fill.type</p:attrName>
                                        </p:attrNameLst>
                                      </p:cBhvr>
                                      <p:to>
                                        <p:strVal val="solid"/>
                                      </p:to>
                                    </p:set>
                                    <p:set>
                                      <p:cBhvr>
                                        <p:cTn id="55" dur="500" fill="hold"/>
                                        <p:tgtEl>
                                          <p:spTgt spid="5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391" fill="hold"/>
                                        <p:tgtEl>
                                          <p:spTgt spid="74"/>
                                        </p:tgtEl>
                                      </p:cBhvr>
                                    </p:cmd>
                                  </p:childTnLst>
                                </p:cTn>
                              </p:par>
                              <p:par>
                                <p:cTn id="58" presetID="42" presetClass="path" presetSubtype="0" accel="50000" decel="50000" fill="hold" nodeType="withEffect">
                                  <p:stCondLst>
                                    <p:cond delay="0"/>
                                  </p:stCondLst>
                                  <p:childTnLst>
                                    <p:animMotion origin="layout" path="M -1.25E-6 -2.22222E-6 L -0.20312 -0.36412 " pathEditMode="relative" rAng="0" ptsTypes="AA">
                                      <p:cBhvr>
                                        <p:cTn id="59" dur="500" fill="hold"/>
                                        <p:tgtEl>
                                          <p:spTgt spid="6"/>
                                        </p:tgtEl>
                                        <p:attrNameLst>
                                          <p:attrName>ppt_x</p:attrName>
                                          <p:attrName>ppt_y</p:attrName>
                                        </p:attrNameLst>
                                      </p:cBhvr>
                                      <p:rCtr x="-10156" y="-18218"/>
                                    </p:animMotion>
                                  </p:childTnLst>
                                </p:cTn>
                              </p:par>
                              <p:par>
                                <p:cTn id="60" presetID="35" presetClass="path" presetSubtype="0" accel="50000" decel="50000" fill="hold" nodeType="withEffect">
                                  <p:stCondLst>
                                    <p:cond delay="0"/>
                                  </p:stCondLst>
                                  <p:childTnLst>
                                    <p:animMotion origin="layout" path="M 2.91667E-6 7.40741E-7 L -0.1349 0.00278 " pathEditMode="relative" rAng="0" ptsTypes="AA">
                                      <p:cBhvr>
                                        <p:cTn id="61" dur="500" fill="hold"/>
                                        <p:tgtEl>
                                          <p:spTgt spid="31"/>
                                        </p:tgtEl>
                                        <p:attrNameLst>
                                          <p:attrName>ppt_x</p:attrName>
                                          <p:attrName>ppt_y</p:attrName>
                                        </p:attrNameLst>
                                      </p:cBhvr>
                                      <p:rCtr x="-6745" y="139"/>
                                    </p:animMotion>
                                  </p:child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1000"/>
                            </p:stCondLst>
                            <p:childTnLst>
                              <p:par>
                                <p:cTn id="73" presetID="53" presetClass="entr" presetSubtype="16"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p:cTn id="75" dur="500" fill="hold"/>
                                        <p:tgtEl>
                                          <p:spTgt spid="77"/>
                                        </p:tgtEl>
                                        <p:attrNameLst>
                                          <p:attrName>ppt_w</p:attrName>
                                        </p:attrNameLst>
                                      </p:cBhvr>
                                      <p:tavLst>
                                        <p:tav tm="0">
                                          <p:val>
                                            <p:fltVal val="0"/>
                                          </p:val>
                                        </p:tav>
                                        <p:tav tm="100000">
                                          <p:val>
                                            <p:strVal val="#ppt_w"/>
                                          </p:val>
                                        </p:tav>
                                      </p:tavLst>
                                    </p:anim>
                                    <p:anim calcmode="lin" valueType="num">
                                      <p:cBhvr>
                                        <p:cTn id="76" dur="500" fill="hold"/>
                                        <p:tgtEl>
                                          <p:spTgt spid="77"/>
                                        </p:tgtEl>
                                        <p:attrNameLst>
                                          <p:attrName>ppt_h</p:attrName>
                                        </p:attrNameLst>
                                      </p:cBhvr>
                                      <p:tavLst>
                                        <p:tav tm="0">
                                          <p:val>
                                            <p:fltVal val="0"/>
                                          </p:val>
                                        </p:tav>
                                        <p:tav tm="100000">
                                          <p:val>
                                            <p:strVal val="#ppt_h"/>
                                          </p:val>
                                        </p:tav>
                                      </p:tavLst>
                                    </p:anim>
                                    <p:animEffect transition="in" filter="fade">
                                      <p:cBhvr>
                                        <p:cTn id="77" dur="500"/>
                                        <p:tgtEl>
                                          <p:spTgt spid="77"/>
                                        </p:tgtEl>
                                      </p:cBhvr>
                                    </p:animEffect>
                                  </p:childTnLst>
                                </p:cTn>
                              </p:par>
                              <p:par>
                                <p:cTn id="78" presetID="1" presetClass="mediacall" presetSubtype="0" fill="hold" nodeType="withEffect">
                                  <p:stCondLst>
                                    <p:cond delay="0"/>
                                  </p:stCondLst>
                                  <p:childTnLst>
                                    <p:cmd type="call" cmd="playFrom(0.0)">
                                      <p:cBhvr>
                                        <p:cTn id="79" dur="589" fill="hold"/>
                                        <p:tgtEl>
                                          <p:spTgt spid="73"/>
                                        </p:tgtEl>
                                      </p:cBhvr>
                                    </p:cmd>
                                  </p:childTnLst>
                                </p:cTn>
                              </p:par>
                            </p:childTnLst>
                          </p:cTn>
                        </p:par>
                      </p:childTnLst>
                    </p:cTn>
                  </p:par>
                </p:childTnLst>
              </p:cTn>
              <p:nextCondLst>
                <p:cond evt="onClick" delay="0">
                  <p:tgtEl>
                    <p:spTgt spid="51"/>
                  </p:tgtEl>
                </p:cond>
              </p:nextCondLst>
            </p:seq>
            <p:audio>
              <p:cMediaNode vol="80000">
                <p:cTn id="80" fill="hold" display="0">
                  <p:stCondLst>
                    <p:cond delay="indefinite"/>
                  </p:stCondLst>
                  <p:endCondLst>
                    <p:cond evt="onStopAudio" delay="0">
                      <p:tgtEl>
                        <p:sldTgt/>
                      </p:tgtEl>
                    </p:cond>
                  </p:endCondLst>
                </p:cTn>
                <p:tgtEl>
                  <p:spTgt spid="72"/>
                </p:tgtEl>
              </p:cMediaNode>
            </p:audio>
            <p:audio>
              <p:cMediaNode vol="80000">
                <p:cTn id="81" fill="hold" display="0">
                  <p:stCondLst>
                    <p:cond delay="indefinite"/>
                  </p:stCondLst>
                  <p:endCondLst>
                    <p:cond evt="onStopAudio" delay="0">
                      <p:tgtEl>
                        <p:sldTgt/>
                      </p:tgtEl>
                    </p:cond>
                  </p:endCondLst>
                </p:cTn>
                <p:tgtEl>
                  <p:spTgt spid="73"/>
                </p:tgtEl>
              </p:cMediaNode>
            </p:audio>
            <p:audio>
              <p:cMediaNode vol="80000">
                <p:cTn id="82"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7FBA35E-4957-4116-B49B-049A2FA3DD14}"/>
              </a:ext>
            </a:extLst>
          </p:cNvPr>
          <p:cNvSpPr/>
          <p:nvPr/>
        </p:nvSpPr>
        <p:spPr>
          <a:xfrm>
            <a:off x="4593890" y="4253677"/>
            <a:ext cx="313407" cy="78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0" y="1028182"/>
            <a:ext cx="4302625" cy="1769517"/>
          </a:xfrm>
          <a:prstGeom prst="rect">
            <a:avLst/>
          </a:prstGeom>
        </p:spPr>
      </p:pic>
      <mc:AlternateContent xmlns:mc="http://schemas.openxmlformats.org/markup-compatibility/2006" xmlns:a14="http://schemas.microsoft.com/office/drawing/2010/main">
        <mc:Choice Requires="a14">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409448" y="4133582"/>
                <a:ext cx="6368887" cy="1785525"/>
              </a:xfrm>
              <a:prstGeom prst="snip2DiagRect">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800" b="1">
                    <a:solidFill>
                      <a:schemeClr val="bg1"/>
                    </a:solidFill>
                    <a:latin typeface="Times New Roman" panose="02020603050405020304" pitchFamily="18" charset="0"/>
                    <a:cs typeface="Times New Roman" panose="02020603050405020304" pitchFamily="18" charset="0"/>
                  </a:rPr>
                  <a:t>Câu 2: 	 </a:t>
                </a:r>
                <a14:m>
                  <m:oMath xmlns:m="http://schemas.openxmlformats.org/officeDocument/2006/math">
                    <m:f>
                      <m:fPr>
                        <m:ctrlPr>
                          <a:rPr lang="en-US" sz="3600" b="1" i="1">
                            <a:solidFill>
                              <a:schemeClr val="bg1"/>
                            </a:solidFill>
                            <a:latin typeface="Cambria Math" panose="02040503050406030204" pitchFamily="18" charset="0"/>
                            <a:cs typeface="Times New Roman" panose="02020603050405020304" pitchFamily="18" charset="0"/>
                          </a:rPr>
                        </m:ctrlPr>
                      </m:fPr>
                      <m:num>
                        <m:r>
                          <a:rPr lang="en-US" sz="3600" b="1" i="1">
                            <a:solidFill>
                              <a:schemeClr val="bg1"/>
                            </a:solidFill>
                            <a:latin typeface="Cambria Math" panose="02040503050406030204" pitchFamily="18" charset="0"/>
                            <a:cs typeface="Times New Roman" panose="02020603050405020304" pitchFamily="18" charset="0"/>
                          </a:rPr>
                          <m:t>−</m:t>
                        </m:r>
                        <m:r>
                          <a:rPr lang="en-US" sz="3600" b="1" i="1">
                            <a:solidFill>
                              <a:schemeClr val="bg1"/>
                            </a:solidFill>
                            <a:latin typeface="Cambria Math" panose="02040503050406030204" pitchFamily="18" charset="0"/>
                            <a:cs typeface="Times New Roman" panose="02020603050405020304" pitchFamily="18" charset="0"/>
                          </a:rPr>
                          <m:t>𝟏</m:t>
                        </m:r>
                      </m:num>
                      <m:den>
                        <m:r>
                          <a:rPr lang="en-US" sz="3600" b="1" i="1">
                            <a:solidFill>
                              <a:schemeClr val="bg1"/>
                            </a:solidFill>
                            <a:latin typeface="Cambria Math" panose="02040503050406030204" pitchFamily="18" charset="0"/>
                            <a:cs typeface="Times New Roman" panose="02020603050405020304" pitchFamily="18" charset="0"/>
                          </a:rPr>
                          <m:t>𝟒</m:t>
                        </m:r>
                      </m:den>
                    </m:f>
                  </m:oMath>
                </a14:m>
                <a:r>
                  <a:rPr lang="en-US" sz="2800" b="1">
                    <a:solidFill>
                      <a:schemeClr val="bg1"/>
                    </a:solidFill>
                    <a:latin typeface="Times New Roman" panose="02020603050405020304" pitchFamily="18" charset="0"/>
                    <a:cs typeface="Times New Roman" panose="02020603050405020304" pitchFamily="18" charset="0"/>
                  </a:rPr>
                  <a:t>  là phân số tối giản. </a:t>
                </a:r>
                <a:endParaRPr lang="en-US" altLang="en-US" sz="2800" dirty="0">
                  <a:latin typeface="Times New Roman" panose="02020603050405020304" pitchFamily="18" charset="0"/>
                  <a:cs typeface="Times New Roman" panose="02020603050405020304" pitchFamily="18" charset="0"/>
                </a:endParaRPr>
              </a:p>
            </p:txBody>
          </p:sp>
        </mc:Choice>
        <mc:Fallback xmlns="">
          <p:sp>
            <p:nvSpPr>
              <p:cNvPr id="48" name="Rectangle: Diagonal Corners Snipped 47">
                <a:extLst>
                  <a:ext uri="{FF2B5EF4-FFF2-40B4-BE49-F238E27FC236}">
                    <a16:creationId xmlns:a14="http://schemas.microsoft.com/office/drawing/2010/main" xmlns="" xmlns:a16="http://schemas.microsoft.com/office/drawing/2014/main" id="{1BAB9FC1-6344-4332-9C92-BB881858EAD3}"/>
                  </a:ext>
                </a:extLst>
              </p:cNvPr>
              <p:cNvSpPr>
                <a:spLocks noRot="1" noChangeAspect="1" noMove="1" noResize="1" noEditPoints="1" noAdjustHandles="1" noChangeArrowheads="1" noChangeShapeType="1" noTextEdit="1"/>
              </p:cNvSpPr>
              <p:nvPr/>
            </p:nvSpPr>
            <p:spPr>
              <a:xfrm>
                <a:off x="1409448" y="4133582"/>
                <a:ext cx="6368887" cy="1785525"/>
              </a:xfrm>
              <a:prstGeom prst="snip2DiagRect">
                <a:avLst/>
              </a:prstGeom>
              <a:blipFill rotWithShape="0">
                <a:blip r:embed="rId9"/>
                <a:stretch>
                  <a:fillRect/>
                </a:stretch>
              </a:blipFill>
              <a:ln>
                <a:no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EB8284A-4D28-49B2-A303-3B1FF507BC37}"/>
              </a:ext>
            </a:extLst>
          </p:cNvPr>
          <p:cNvSpPr/>
          <p:nvPr/>
        </p:nvSpPr>
        <p:spPr>
          <a:xfrm>
            <a:off x="1189018" y="1564252"/>
            <a:ext cx="1363778" cy="5495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A. Sai</a:t>
            </a:r>
          </a:p>
        </p:txBody>
      </p:sp>
      <p:sp>
        <p:nvSpPr>
          <p:cNvPr id="51" name="Rectangle 50">
            <a:extLst>
              <a:ext uri="{FF2B5EF4-FFF2-40B4-BE49-F238E27FC236}">
                <a16:creationId xmlns:a16="http://schemas.microsoft.com/office/drawing/2014/main" id="{120F417C-22B5-41CB-9376-E9C0C14AEF57}"/>
              </a:ext>
            </a:extLst>
          </p:cNvPr>
          <p:cNvSpPr/>
          <p:nvPr/>
        </p:nvSpPr>
        <p:spPr>
          <a:xfrm>
            <a:off x="1187884" y="2145561"/>
            <a:ext cx="1364912" cy="4958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B. </a:t>
            </a:r>
            <a:r>
              <a:rPr lang="en-US" b="1" dirty="0" err="1">
                <a:solidFill>
                  <a:srgbClr val="7030A0"/>
                </a:solidFill>
                <a:latin typeface="Times New Roman" panose="02020603050405020304" pitchFamily="18" charset="0"/>
                <a:cs typeface="Times New Roman" panose="02020603050405020304" pitchFamily="18" charset="0"/>
              </a:rPr>
              <a:t>Đúng</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3" y="1658503"/>
            <a:ext cx="947738" cy="1257131"/>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9137" y="3868583"/>
            <a:ext cx="442913" cy="442913"/>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839013"/>
            <a:ext cx="585788" cy="1064155"/>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576032" y="1440970"/>
            <a:ext cx="947738" cy="1474664"/>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39943" y="2184173"/>
            <a:ext cx="457200" cy="4572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275977" y="1165100"/>
            <a:ext cx="457200" cy="4572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339943" y="3039836"/>
            <a:ext cx="457200" cy="4572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53958" y="1622299"/>
            <a:ext cx="1555784" cy="762335"/>
          </a:xfrm>
          <a:prstGeom prst="rect">
            <a:avLst/>
          </a:prstGeom>
        </p:spPr>
      </p:pic>
    </p:spTree>
    <p:extLst>
      <p:ext uri="{BB962C8B-B14F-4D97-AF65-F5344CB8AC3E}">
        <p14:creationId xmlns:p14="http://schemas.microsoft.com/office/powerpoint/2010/main" val="293658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49"/>
                                        </p:tgtEl>
                                        <p:attrNameLst>
                                          <p:attrName>fillcolor</p:attrName>
                                        </p:attrNameLst>
                                      </p:cBhvr>
                                      <p:to>
                                        <a:srgbClr val="FF0000"/>
                                      </p:to>
                                    </p:animClr>
                                    <p:set>
                                      <p:cBhvr>
                                        <p:cTn id="25" dur="500" fill="hold"/>
                                        <p:tgtEl>
                                          <p:spTgt spid="49"/>
                                        </p:tgtEl>
                                        <p:attrNameLst>
                                          <p:attrName>fill.type</p:attrName>
                                        </p:attrNameLst>
                                      </p:cBhvr>
                                      <p:to>
                                        <p:strVal val="solid"/>
                                      </p:to>
                                    </p:set>
                                    <p:set>
                                      <p:cBhvr>
                                        <p:cTn id="26" dur="500" fill="hold"/>
                                        <p:tgtEl>
                                          <p:spTgt spid="49"/>
                                        </p:tgtEl>
                                        <p:attrNameLst>
                                          <p:attrName>fill.on</p:attrName>
                                        </p:attrNameLst>
                                      </p:cBhvr>
                                      <p:to>
                                        <p:strVal val="true"/>
                                      </p:to>
                                    </p:set>
                                  </p:childTnLst>
                                </p:cTn>
                              </p:par>
                              <p:par>
                                <p:cTn id="27" presetID="1" presetClass="mediacall" presetSubtype="0" fill="hold" nodeType="withEffect">
                                  <p:stCondLst>
                                    <p:cond delay="0"/>
                                  </p:stCondLst>
                                  <p:childTnLst>
                                    <p:cmd type="call" cmd="playFrom(0.0)">
                                      <p:cBhvr>
                                        <p:cTn id="28" dur="391" fill="hold"/>
                                        <p:tgtEl>
                                          <p:spTgt spid="74"/>
                                        </p:tgtEl>
                                      </p:cBhvr>
                                    </p:cmd>
                                  </p:childTnLst>
                                </p:cTn>
                              </p:par>
                              <p:par>
                                <p:cTn id="29" presetID="42" presetClass="path" presetSubtype="0" accel="50000" decel="50000" fill="hold" nodeType="withEffect">
                                  <p:stCondLst>
                                    <p:cond delay="0"/>
                                  </p:stCondLst>
                                  <p:childTnLst>
                                    <p:animMotion origin="layout" path="M -1.25E-6 -2.22222E-6 L -0.18203 -0.33102 " pathEditMode="relative" rAng="0" ptsTypes="AA">
                                      <p:cBhvr>
                                        <p:cTn id="30" dur="500" fill="hold"/>
                                        <p:tgtEl>
                                          <p:spTgt spid="6"/>
                                        </p:tgtEl>
                                        <p:attrNameLst>
                                          <p:attrName>ppt_x</p:attrName>
                                          <p:attrName>ppt_y</p:attrName>
                                        </p:attrNameLst>
                                      </p:cBhvr>
                                      <p:rCtr x="-9102" y="-16551"/>
                                    </p:animMotion>
                                  </p:childTnLst>
                                </p:cTn>
                              </p:par>
                              <p:par>
                                <p:cTn id="31" presetID="6" presetClass="emph" presetSubtype="0" fill="hold" nodeType="withEffect">
                                  <p:stCondLst>
                                    <p:cond delay="0"/>
                                  </p:stCondLst>
                                  <p:childTnLst>
                                    <p:animScale>
                                      <p:cBhvr>
                                        <p:cTn id="32" dur="500" fill="hold"/>
                                        <p:tgtEl>
                                          <p:spTgt spid="6"/>
                                        </p:tgtEl>
                                      </p:cBhvr>
                                      <p:by x="50000" y="50000"/>
                                    </p:animScale>
                                  </p:childTnLst>
                                </p:cTn>
                              </p:par>
                              <p:par>
                                <p:cTn id="33" presetID="63" presetClass="path" presetSubtype="0" accel="50000" decel="50000" fill="hold" nodeType="withEffect">
                                  <p:stCondLst>
                                    <p:cond delay="0"/>
                                  </p:stCondLst>
                                  <p:childTnLst>
                                    <p:animMotion origin="layout" path="M 2.91667E-6 7.40741E-7 L 0.11797 0.00278 " pathEditMode="relative" rAng="0" ptsTypes="AA">
                                      <p:cBhvr>
                                        <p:cTn id="34" dur="500" fill="hold"/>
                                        <p:tgtEl>
                                          <p:spTgt spid="31"/>
                                        </p:tgtEl>
                                        <p:attrNameLst>
                                          <p:attrName>ppt_x</p:attrName>
                                          <p:attrName>ppt_y</p:attrName>
                                        </p:attrNameLst>
                                      </p:cBhvr>
                                      <p:rCtr x="5898" y="139"/>
                                    </p:animMotion>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 presetClass="mediacall" presetSubtype="0" fill="hold" nodeType="withEffect">
                                  <p:stCondLst>
                                    <p:cond delay="0"/>
                                  </p:stCondLst>
                                  <p:childTnLst>
                                    <p:cmd type="call" cmd="playFrom(0.0)">
                                      <p:cBhvr>
                                        <p:cTn id="43" dur="4063" fill="hold"/>
                                        <p:tgtEl>
                                          <p:spTgt spid="72"/>
                                        </p:tgtEl>
                                      </p:cBhvr>
                                    </p:cmd>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51"/>
                                        </p:tgtEl>
                                        <p:attrNameLst>
                                          <p:attrName>fillcolor</p:attrName>
                                        </p:attrNameLst>
                                      </p:cBhvr>
                                      <p:to>
                                        <a:srgbClr val="00B0F0"/>
                                      </p:to>
                                    </p:animClr>
                                    <p:set>
                                      <p:cBhvr>
                                        <p:cTn id="49" dur="500" fill="hold"/>
                                        <p:tgtEl>
                                          <p:spTgt spid="51"/>
                                        </p:tgtEl>
                                        <p:attrNameLst>
                                          <p:attrName>fill.type</p:attrName>
                                        </p:attrNameLst>
                                      </p:cBhvr>
                                      <p:to>
                                        <p:strVal val="solid"/>
                                      </p:to>
                                    </p:set>
                                    <p:set>
                                      <p:cBhvr>
                                        <p:cTn id="50" dur="500" fill="hold"/>
                                        <p:tgtEl>
                                          <p:spTgt spid="51"/>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91" fill="hold"/>
                                        <p:tgtEl>
                                          <p:spTgt spid="74"/>
                                        </p:tgtEl>
                                      </p:cBhvr>
                                    </p:cmd>
                                  </p:childTnLst>
                                </p:cTn>
                              </p:par>
                              <p:par>
                                <p:cTn id="53" presetID="42" presetClass="path" presetSubtype="0" accel="50000" decel="50000" fill="hold" nodeType="withEffect">
                                  <p:stCondLst>
                                    <p:cond delay="0"/>
                                  </p:stCondLst>
                                  <p:childTnLst>
                                    <p:animMotion origin="layout" path="M -1.25E-6 -2.22222E-6 L -0.20312 -0.36412 " pathEditMode="relative" rAng="0" ptsTypes="AA">
                                      <p:cBhvr>
                                        <p:cTn id="54" dur="500" fill="hold"/>
                                        <p:tgtEl>
                                          <p:spTgt spid="6"/>
                                        </p:tgtEl>
                                        <p:attrNameLst>
                                          <p:attrName>ppt_x</p:attrName>
                                          <p:attrName>ppt_y</p:attrName>
                                        </p:attrNameLst>
                                      </p:cBhvr>
                                      <p:rCtr x="-10156" y="-18218"/>
                                    </p:animMotion>
                                  </p:childTnLst>
                                </p:cTn>
                              </p:par>
                              <p:par>
                                <p:cTn id="55" presetID="35" presetClass="path" presetSubtype="0" accel="50000" decel="50000" fill="hold" nodeType="withEffect">
                                  <p:stCondLst>
                                    <p:cond delay="0"/>
                                  </p:stCondLst>
                                  <p:childTnLst>
                                    <p:animMotion origin="layout" path="M 2.91667E-6 7.40741E-7 L -0.1349 0.00278 " pathEditMode="relative" rAng="0" ptsTypes="AA">
                                      <p:cBhvr>
                                        <p:cTn id="56" dur="500" fill="hold"/>
                                        <p:tgtEl>
                                          <p:spTgt spid="31"/>
                                        </p:tgtEl>
                                        <p:attrNameLst>
                                          <p:attrName>ppt_x</p:attrName>
                                          <p:attrName>ppt_y</p:attrName>
                                        </p:attrNameLst>
                                      </p:cBhvr>
                                      <p:rCtr x="-6745" y="139"/>
                                    </p:animMotion>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childTnLst>
                          </p:cTn>
                        </p:par>
                        <p:par>
                          <p:cTn id="67" fill="hold">
                            <p:stCondLst>
                              <p:cond delay="1000"/>
                            </p:stCondLst>
                            <p:childTnLst>
                              <p:par>
                                <p:cTn id="68" presetID="53" presetClass="entr" presetSubtype="16" fill="hold" nodeType="afterEffect">
                                  <p:stCondLst>
                                    <p:cond delay="0"/>
                                  </p:stCondLst>
                                  <p:childTnLst>
                                    <p:set>
                                      <p:cBhvr>
                                        <p:cTn id="69" dur="1" fill="hold">
                                          <p:stCondLst>
                                            <p:cond delay="0"/>
                                          </p:stCondLst>
                                        </p:cTn>
                                        <p:tgtEl>
                                          <p:spTgt spid="77"/>
                                        </p:tgtEl>
                                        <p:attrNameLst>
                                          <p:attrName>style.visibility</p:attrName>
                                        </p:attrNameLst>
                                      </p:cBhvr>
                                      <p:to>
                                        <p:strVal val="visible"/>
                                      </p:to>
                                    </p:set>
                                    <p:anim calcmode="lin" valueType="num">
                                      <p:cBhvr>
                                        <p:cTn id="70" dur="500" fill="hold"/>
                                        <p:tgtEl>
                                          <p:spTgt spid="77"/>
                                        </p:tgtEl>
                                        <p:attrNameLst>
                                          <p:attrName>ppt_w</p:attrName>
                                        </p:attrNameLst>
                                      </p:cBhvr>
                                      <p:tavLst>
                                        <p:tav tm="0">
                                          <p:val>
                                            <p:fltVal val="0"/>
                                          </p:val>
                                        </p:tav>
                                        <p:tav tm="100000">
                                          <p:val>
                                            <p:strVal val="#ppt_w"/>
                                          </p:val>
                                        </p:tav>
                                      </p:tavLst>
                                    </p:anim>
                                    <p:anim calcmode="lin" valueType="num">
                                      <p:cBhvr>
                                        <p:cTn id="71" dur="500" fill="hold"/>
                                        <p:tgtEl>
                                          <p:spTgt spid="77"/>
                                        </p:tgtEl>
                                        <p:attrNameLst>
                                          <p:attrName>ppt_h</p:attrName>
                                        </p:attrNameLst>
                                      </p:cBhvr>
                                      <p:tavLst>
                                        <p:tav tm="0">
                                          <p:val>
                                            <p:fltVal val="0"/>
                                          </p:val>
                                        </p:tav>
                                        <p:tav tm="100000">
                                          <p:val>
                                            <p:strVal val="#ppt_h"/>
                                          </p:val>
                                        </p:tav>
                                      </p:tavLst>
                                    </p:anim>
                                    <p:animEffect transition="in" filter="fade">
                                      <p:cBhvr>
                                        <p:cTn id="72" dur="500"/>
                                        <p:tgtEl>
                                          <p:spTgt spid="77"/>
                                        </p:tgtEl>
                                      </p:cBhvr>
                                    </p:animEffect>
                                  </p:childTnLst>
                                </p:cTn>
                              </p:par>
                              <p:par>
                                <p:cTn id="73" presetID="1" presetClass="mediacall" presetSubtype="0" fill="hold" nodeType="withEffect">
                                  <p:stCondLst>
                                    <p:cond delay="0"/>
                                  </p:stCondLst>
                                  <p:childTnLst>
                                    <p:cmd type="call" cmd="playFrom(0.0)">
                                      <p:cBhvr>
                                        <p:cTn id="74" dur="589" fill="hold"/>
                                        <p:tgtEl>
                                          <p:spTgt spid="73"/>
                                        </p:tgtEl>
                                      </p:cBhvr>
                                    </p:cmd>
                                  </p:childTnLst>
                                </p:cTn>
                              </p:par>
                            </p:childTnLst>
                          </p:cTn>
                        </p:par>
                      </p:childTnLst>
                    </p:cTn>
                  </p:par>
                </p:childTnLst>
              </p:cTn>
              <p:nextCondLst>
                <p:cond evt="onClick" delay="0">
                  <p:tgtEl>
                    <p:spTgt spid="51"/>
                  </p:tgtEl>
                </p:cond>
              </p:nextCondLst>
            </p:seq>
            <p:audio>
              <p:cMediaNode vol="80000">
                <p:cTn id="75" fill="hold" display="0">
                  <p:stCondLst>
                    <p:cond delay="indefinite"/>
                  </p:stCondLst>
                  <p:endCondLst>
                    <p:cond evt="onStopAudio" delay="0">
                      <p:tgtEl>
                        <p:sldTgt/>
                      </p:tgtEl>
                    </p:cond>
                  </p:endCondLst>
                </p:cTn>
                <p:tgtEl>
                  <p:spTgt spid="72"/>
                </p:tgtEl>
              </p:cMediaNode>
            </p:audio>
            <p:audio>
              <p:cMediaNode vol="80000">
                <p:cTn id="76" fill="hold" display="0">
                  <p:stCondLst>
                    <p:cond delay="indefinite"/>
                  </p:stCondLst>
                  <p:endCondLst>
                    <p:cond evt="onStopAudio" delay="0">
                      <p:tgtEl>
                        <p:sldTgt/>
                      </p:tgtEl>
                    </p:cond>
                  </p:endCondLst>
                </p:cTn>
                <p:tgtEl>
                  <p:spTgt spid="73"/>
                </p:tgtEl>
              </p:cMediaNode>
            </p:audio>
            <p:audio>
              <p:cMediaNode vol="80000">
                <p:cTn id="77"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7FBA35E-4957-4116-B49B-049A2FA3DD14}"/>
              </a:ext>
            </a:extLst>
          </p:cNvPr>
          <p:cNvSpPr/>
          <p:nvPr/>
        </p:nvSpPr>
        <p:spPr>
          <a:xfrm>
            <a:off x="4593890" y="4253677"/>
            <a:ext cx="313407" cy="78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0" y="1028182"/>
            <a:ext cx="4302625" cy="1769517"/>
          </a:xfrm>
          <a:prstGeom prst="rect">
            <a:avLst/>
          </a:prstGeom>
        </p:spPr>
      </p:pic>
      <mc:AlternateContent xmlns:mc="http://schemas.openxmlformats.org/markup-compatibility/2006" xmlns:a14="http://schemas.microsoft.com/office/drawing/2010/main">
        <mc:Choice Requires="a14">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409448" y="4133582"/>
                <a:ext cx="6368887" cy="1785525"/>
              </a:xfrm>
              <a:prstGeom prst="snip2DiagRect">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800" b="1">
                    <a:solidFill>
                      <a:schemeClr val="bg1"/>
                    </a:solidFill>
                    <a:latin typeface="Times New Roman" panose="02020603050405020304" pitchFamily="18" charset="0"/>
                    <a:cs typeface="Times New Roman" panose="02020603050405020304" pitchFamily="18" charset="0"/>
                  </a:rPr>
                  <a:t>Câu 1: 	 </a:t>
                </a:r>
                <a14:m>
                  <m:oMath xmlns:m="http://schemas.openxmlformats.org/officeDocument/2006/math">
                    <m:f>
                      <m:fPr>
                        <m:ctrlPr>
                          <a:rPr lang="en-US" sz="3600" b="1" i="1" smtClean="0">
                            <a:solidFill>
                              <a:schemeClr val="bg1"/>
                            </a:solidFill>
                            <a:latin typeface="Cambria Math" panose="02040503050406030204" pitchFamily="18" charset="0"/>
                            <a:cs typeface="Times New Roman" panose="02020603050405020304" pitchFamily="18" charset="0"/>
                          </a:rPr>
                        </m:ctrlPr>
                      </m:fPr>
                      <m:num>
                        <m:r>
                          <a:rPr lang="en-US" sz="3600" b="1" i="1" smtClean="0">
                            <a:solidFill>
                              <a:schemeClr val="bg1"/>
                            </a:solidFill>
                            <a:latin typeface="Cambria Math" panose="02040503050406030204" pitchFamily="18" charset="0"/>
                            <a:cs typeface="Times New Roman" panose="02020603050405020304" pitchFamily="18" charset="0"/>
                          </a:rPr>
                          <m:t>−</m:t>
                        </m:r>
                        <m:r>
                          <a:rPr lang="en-US" sz="3600" b="1" i="1" smtClean="0">
                            <a:solidFill>
                              <a:schemeClr val="bg1"/>
                            </a:solidFill>
                            <a:latin typeface="Cambria Math" panose="02040503050406030204" pitchFamily="18" charset="0"/>
                            <a:cs typeface="Times New Roman" panose="02020603050405020304" pitchFamily="18" charset="0"/>
                          </a:rPr>
                          <m:t>𝟒</m:t>
                        </m:r>
                      </m:num>
                      <m:den>
                        <m:r>
                          <a:rPr lang="en-US" sz="3600" b="1" i="1" smtClean="0">
                            <a:solidFill>
                              <a:schemeClr val="bg1"/>
                            </a:solidFill>
                            <a:latin typeface="Cambria Math" panose="02040503050406030204" pitchFamily="18" charset="0"/>
                            <a:cs typeface="Times New Roman" panose="02020603050405020304" pitchFamily="18" charset="0"/>
                          </a:rPr>
                          <m:t>𝟏𝟐</m:t>
                        </m:r>
                      </m:den>
                    </m:f>
                  </m:oMath>
                </a14:m>
                <a:r>
                  <a:rPr lang="en-US" sz="2800" b="1">
                    <a:solidFill>
                      <a:schemeClr val="bg1"/>
                    </a:solidFill>
                    <a:latin typeface="Times New Roman" panose="02020603050405020304" pitchFamily="18" charset="0"/>
                    <a:cs typeface="Times New Roman" panose="02020603050405020304" pitchFamily="18" charset="0"/>
                  </a:rPr>
                  <a:t>  là phân số tối giản. </a:t>
                </a:r>
                <a:endParaRPr lang="en-US" altLang="en-US" sz="2800" dirty="0">
                  <a:latin typeface="Times New Roman" panose="02020603050405020304" pitchFamily="18" charset="0"/>
                  <a:cs typeface="Times New Roman" panose="02020603050405020304" pitchFamily="18" charset="0"/>
                </a:endParaRPr>
              </a:p>
            </p:txBody>
          </p:sp>
        </mc:Choice>
        <mc:Fallback xmlns="">
          <p:sp>
            <p:nvSpPr>
              <p:cNvPr id="48" name="Rectangle: Diagonal Corners Snipped 47">
                <a:extLst>
                  <a:ext uri="{FF2B5EF4-FFF2-40B4-BE49-F238E27FC236}">
                    <a16:creationId xmlns:a14="http://schemas.microsoft.com/office/drawing/2010/main" xmlns="" xmlns:a16="http://schemas.microsoft.com/office/drawing/2014/main" id="{1BAB9FC1-6344-4332-9C92-BB881858EAD3}"/>
                  </a:ext>
                </a:extLst>
              </p:cNvPr>
              <p:cNvSpPr>
                <a:spLocks noRot="1" noChangeAspect="1" noMove="1" noResize="1" noEditPoints="1" noAdjustHandles="1" noChangeArrowheads="1" noChangeShapeType="1" noTextEdit="1"/>
              </p:cNvSpPr>
              <p:nvPr/>
            </p:nvSpPr>
            <p:spPr>
              <a:xfrm>
                <a:off x="1409448" y="4133582"/>
                <a:ext cx="6368887" cy="1785525"/>
              </a:xfrm>
              <a:prstGeom prst="snip2DiagRect">
                <a:avLst/>
              </a:prstGeom>
              <a:blipFill rotWithShape="0">
                <a:blip r:embed="rId9"/>
                <a:stretch>
                  <a:fillRect/>
                </a:stretch>
              </a:blipFill>
              <a:ln>
                <a:no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EB8284A-4D28-49B2-A303-3B1FF507BC37}"/>
              </a:ext>
            </a:extLst>
          </p:cNvPr>
          <p:cNvSpPr/>
          <p:nvPr/>
        </p:nvSpPr>
        <p:spPr>
          <a:xfrm>
            <a:off x="1198188" y="2229954"/>
            <a:ext cx="1363778" cy="5495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B. </a:t>
            </a:r>
            <a:r>
              <a:rPr lang="en-US" b="1" dirty="0" err="1">
                <a:solidFill>
                  <a:srgbClr val="7030A0"/>
                </a:solidFill>
                <a:latin typeface="Times New Roman" panose="02020603050405020304" pitchFamily="18" charset="0"/>
                <a:cs typeface="Times New Roman" panose="02020603050405020304" pitchFamily="18" charset="0"/>
              </a:rPr>
              <a:t>Đúng</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120F417C-22B5-41CB-9376-E9C0C14AEF57}"/>
              </a:ext>
            </a:extLst>
          </p:cNvPr>
          <p:cNvSpPr/>
          <p:nvPr/>
        </p:nvSpPr>
        <p:spPr>
          <a:xfrm>
            <a:off x="1198188" y="1715917"/>
            <a:ext cx="1364912" cy="4958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A. Sai</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3" y="1658503"/>
            <a:ext cx="947738" cy="1257131"/>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9137" y="3868583"/>
            <a:ext cx="442913" cy="442913"/>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839013"/>
            <a:ext cx="585788" cy="1064155"/>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576032" y="1440970"/>
            <a:ext cx="947738" cy="1474664"/>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39943" y="2184173"/>
            <a:ext cx="457200" cy="4572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275977" y="1165100"/>
            <a:ext cx="457200" cy="4572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339943" y="3039836"/>
            <a:ext cx="457200" cy="4572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53958" y="1622299"/>
            <a:ext cx="1555784" cy="76233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427841" y="2946107"/>
                <a:ext cx="3171766" cy="8989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m:t>
                          </m:r>
                          <m:r>
                            <a:rPr lang="en-US" sz="2800" b="1" i="1" smtClean="0">
                              <a:solidFill>
                                <a:schemeClr val="bg1"/>
                              </a:solidFill>
                              <a:latin typeface="Cambria Math" panose="02040503050406030204" pitchFamily="18" charset="0"/>
                              <a:cs typeface="Times New Roman" panose="02020603050405020304" pitchFamily="18" charset="0"/>
                            </a:rPr>
                            <m:t>𝟒</m:t>
                          </m:r>
                        </m:num>
                        <m:den>
                          <m:r>
                            <a:rPr lang="en-US" sz="2800" b="1" i="1" smtClean="0">
                              <a:solidFill>
                                <a:schemeClr val="bg1"/>
                              </a:solidFill>
                              <a:latin typeface="Cambria Math" panose="02040503050406030204" pitchFamily="18" charset="0"/>
                              <a:cs typeface="Times New Roman" panose="02020603050405020304" pitchFamily="18" charset="0"/>
                            </a:rPr>
                            <m:t>𝟏𝟐</m:t>
                          </m:r>
                        </m:den>
                      </m:f>
                      <m:r>
                        <a:rPr lang="en-US" sz="2800" b="1" i="1" smtClean="0">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m:t>
                          </m:r>
                          <m:r>
                            <a:rPr lang="en-US" sz="2800" b="1" i="1" smtClean="0">
                              <a:solidFill>
                                <a:schemeClr val="bg1"/>
                              </a:solidFill>
                              <a:latin typeface="Cambria Math" panose="02040503050406030204" pitchFamily="18" charset="0"/>
                              <a:cs typeface="Times New Roman" panose="02020603050405020304" pitchFamily="18" charset="0"/>
                            </a:rPr>
                            <m:t>𝟒</m:t>
                          </m:r>
                          <m:r>
                            <a:rPr lang="en-US" sz="2800" b="1" i="1" smtClean="0">
                              <a:solidFill>
                                <a:schemeClr val="bg1"/>
                              </a:solidFill>
                              <a:latin typeface="Cambria Math" panose="02040503050406030204" pitchFamily="18" charset="0"/>
                              <a:cs typeface="Times New Roman" panose="02020603050405020304" pitchFamily="18" charset="0"/>
                            </a:rPr>
                            <m:t> :</m:t>
                          </m:r>
                          <m:r>
                            <a:rPr lang="en-US" sz="2800" b="1" i="1" smtClean="0">
                              <a:solidFill>
                                <a:schemeClr val="bg1"/>
                              </a:solidFill>
                              <a:latin typeface="Cambria Math" panose="02040503050406030204" pitchFamily="18" charset="0"/>
                              <a:cs typeface="Times New Roman" panose="02020603050405020304" pitchFamily="18" charset="0"/>
                            </a:rPr>
                            <m:t>𝟒</m:t>
                          </m:r>
                        </m:num>
                        <m:den>
                          <m:r>
                            <a:rPr lang="en-US" sz="2800" b="1" i="1" smtClean="0">
                              <a:solidFill>
                                <a:schemeClr val="bg1"/>
                              </a:solidFill>
                              <a:latin typeface="Cambria Math" panose="02040503050406030204" pitchFamily="18" charset="0"/>
                              <a:cs typeface="Times New Roman" panose="02020603050405020304" pitchFamily="18" charset="0"/>
                            </a:rPr>
                            <m:t>𝟏𝟐</m:t>
                          </m:r>
                          <m:r>
                            <a:rPr lang="en-US" sz="2800" b="1" i="1" smtClean="0">
                              <a:solidFill>
                                <a:schemeClr val="bg1"/>
                              </a:solidFill>
                              <a:latin typeface="Cambria Math" panose="02040503050406030204" pitchFamily="18" charset="0"/>
                              <a:cs typeface="Times New Roman" panose="02020603050405020304" pitchFamily="18" charset="0"/>
                            </a:rPr>
                            <m:t> :</m:t>
                          </m:r>
                          <m:r>
                            <a:rPr lang="en-US" sz="2800" b="1" i="1" smtClean="0">
                              <a:solidFill>
                                <a:schemeClr val="bg1"/>
                              </a:solidFill>
                              <a:latin typeface="Cambria Math" panose="02040503050406030204" pitchFamily="18" charset="0"/>
                              <a:cs typeface="Times New Roman" panose="02020603050405020304" pitchFamily="18" charset="0"/>
                            </a:rPr>
                            <m:t>𝟒</m:t>
                          </m:r>
                        </m:den>
                      </m:f>
                      <m:r>
                        <a:rPr lang="en-US" sz="2800" b="1" i="1" smtClean="0">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m:t>
                          </m:r>
                          <m:r>
                            <a:rPr lang="en-US" sz="2800" b="1" i="1" smtClean="0">
                              <a:solidFill>
                                <a:schemeClr val="bg1"/>
                              </a:solidFill>
                              <a:latin typeface="Cambria Math" panose="02040503050406030204" pitchFamily="18" charset="0"/>
                              <a:cs typeface="Times New Roman" panose="02020603050405020304" pitchFamily="18" charset="0"/>
                            </a:rPr>
                            <m:t>𝟏</m:t>
                          </m:r>
                        </m:num>
                        <m:den>
                          <m:r>
                            <a:rPr lang="en-US" sz="2800" b="1" i="1" smtClean="0">
                              <a:solidFill>
                                <a:schemeClr val="bg1"/>
                              </a:solidFill>
                              <a:latin typeface="Cambria Math" panose="02040503050406030204" pitchFamily="18" charset="0"/>
                              <a:cs typeface="Times New Roman" panose="02020603050405020304" pitchFamily="18" charset="0"/>
                            </a:rPr>
                            <m:t>𝟑</m:t>
                          </m:r>
                        </m:den>
                      </m:f>
                    </m:oMath>
                  </m:oMathPara>
                </a14:m>
                <a:endParaRPr lang="en-US" sz="2800"/>
              </a:p>
            </p:txBody>
          </p:sp>
        </mc:Choice>
        <mc:Fallback xmlns="">
          <p:sp>
            <p:nvSpPr>
              <p:cNvPr id="2" name="Rectangle 1"/>
              <p:cNvSpPr>
                <a:spLocks noRot="1" noChangeAspect="1" noMove="1" noResize="1" noEditPoints="1" noAdjustHandles="1" noChangeArrowheads="1" noChangeShapeType="1" noTextEdit="1"/>
              </p:cNvSpPr>
              <p:nvPr/>
            </p:nvSpPr>
            <p:spPr>
              <a:xfrm>
                <a:off x="3427841" y="2946107"/>
                <a:ext cx="3171766" cy="898964"/>
              </a:xfrm>
              <a:prstGeom prst="rect">
                <a:avLst/>
              </a:prstGeom>
              <a:blipFill rotWithShape="0">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838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49"/>
                                        </p:tgtEl>
                                        <p:attrNameLst>
                                          <p:attrName>fillcolor</p:attrName>
                                        </p:attrNameLst>
                                      </p:cBhvr>
                                      <p:to>
                                        <a:srgbClr val="FF0000"/>
                                      </p:to>
                                    </p:animClr>
                                    <p:set>
                                      <p:cBhvr>
                                        <p:cTn id="30" dur="500" fill="hold"/>
                                        <p:tgtEl>
                                          <p:spTgt spid="49"/>
                                        </p:tgtEl>
                                        <p:attrNameLst>
                                          <p:attrName>fill.type</p:attrName>
                                        </p:attrNameLst>
                                      </p:cBhvr>
                                      <p:to>
                                        <p:strVal val="solid"/>
                                      </p:to>
                                    </p:set>
                                    <p:set>
                                      <p:cBhvr>
                                        <p:cTn id="31" dur="500" fill="hold"/>
                                        <p:tgtEl>
                                          <p:spTgt spid="49"/>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391" fill="hold"/>
                                        <p:tgtEl>
                                          <p:spTgt spid="74"/>
                                        </p:tgtEl>
                                      </p:cBhvr>
                                    </p:cmd>
                                  </p:childTnLst>
                                </p:cTn>
                              </p:par>
                              <p:par>
                                <p:cTn id="34" presetID="42" presetClass="path" presetSubtype="0" accel="50000" decel="50000" fill="hold" nodeType="withEffect">
                                  <p:stCondLst>
                                    <p:cond delay="0"/>
                                  </p:stCondLst>
                                  <p:childTnLst>
                                    <p:animMotion origin="layout" path="M -1.25E-6 -2.22222E-6 L -0.18203 -0.33102 " pathEditMode="relative" rAng="0" ptsTypes="AA">
                                      <p:cBhvr>
                                        <p:cTn id="35" dur="500" fill="hold"/>
                                        <p:tgtEl>
                                          <p:spTgt spid="6"/>
                                        </p:tgtEl>
                                        <p:attrNameLst>
                                          <p:attrName>ppt_x</p:attrName>
                                          <p:attrName>ppt_y</p:attrName>
                                        </p:attrNameLst>
                                      </p:cBhvr>
                                      <p:rCtr x="-9102" y="-16551"/>
                                    </p:animMotion>
                                  </p:childTnLst>
                                </p:cTn>
                              </p:par>
                              <p:par>
                                <p:cTn id="36" presetID="6" presetClass="emph" presetSubtype="0" fill="hold" nodeType="withEffect">
                                  <p:stCondLst>
                                    <p:cond delay="0"/>
                                  </p:stCondLst>
                                  <p:childTnLst>
                                    <p:animScale>
                                      <p:cBhvr>
                                        <p:cTn id="37" dur="500" fill="hold"/>
                                        <p:tgtEl>
                                          <p:spTgt spid="6"/>
                                        </p:tgtEl>
                                      </p:cBhvr>
                                      <p:by x="50000" y="50000"/>
                                    </p:animScale>
                                  </p:childTnLst>
                                </p:cTn>
                              </p:par>
                              <p:par>
                                <p:cTn id="38" presetID="63" presetClass="path" presetSubtype="0" accel="50000" decel="50000" fill="hold" nodeType="withEffect">
                                  <p:stCondLst>
                                    <p:cond delay="0"/>
                                  </p:stCondLst>
                                  <p:childTnLst>
                                    <p:animMotion origin="layout" path="M 2.91667E-6 7.40741E-7 L 0.11797 0.00278 " pathEditMode="relative" rAng="0" ptsTypes="AA">
                                      <p:cBhvr>
                                        <p:cTn id="39" dur="500" fill="hold"/>
                                        <p:tgtEl>
                                          <p:spTgt spid="31"/>
                                        </p:tgtEl>
                                        <p:attrNameLst>
                                          <p:attrName>ppt_x</p:attrName>
                                          <p:attrName>ppt_y</p:attrName>
                                        </p:attrNameLst>
                                      </p:cBhvr>
                                      <p:rCtr x="5898" y="139"/>
                                    </p:animMotion>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 presetClass="mediacall" presetSubtype="0" fill="hold" nodeType="withEffect">
                                  <p:stCondLst>
                                    <p:cond delay="0"/>
                                  </p:stCondLst>
                                  <p:childTnLst>
                                    <p:cmd type="call" cmd="playFrom(0.0)">
                                      <p:cBhvr>
                                        <p:cTn id="48" dur="4063" fill="hold"/>
                                        <p:tgtEl>
                                          <p:spTgt spid="72"/>
                                        </p:tgtEl>
                                      </p:cBhvr>
                                    </p:cmd>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1"/>
                                        </p:tgtEl>
                                        <p:attrNameLst>
                                          <p:attrName>fillcolor</p:attrName>
                                        </p:attrNameLst>
                                      </p:cBhvr>
                                      <p:to>
                                        <a:srgbClr val="00B0F0"/>
                                      </p:to>
                                    </p:animClr>
                                    <p:set>
                                      <p:cBhvr>
                                        <p:cTn id="54" dur="500" fill="hold"/>
                                        <p:tgtEl>
                                          <p:spTgt spid="51"/>
                                        </p:tgtEl>
                                        <p:attrNameLst>
                                          <p:attrName>fill.type</p:attrName>
                                        </p:attrNameLst>
                                      </p:cBhvr>
                                      <p:to>
                                        <p:strVal val="solid"/>
                                      </p:to>
                                    </p:set>
                                    <p:set>
                                      <p:cBhvr>
                                        <p:cTn id="55" dur="500" fill="hold"/>
                                        <p:tgtEl>
                                          <p:spTgt spid="5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391" fill="hold"/>
                                        <p:tgtEl>
                                          <p:spTgt spid="74"/>
                                        </p:tgtEl>
                                      </p:cBhvr>
                                    </p:cmd>
                                  </p:childTnLst>
                                </p:cTn>
                              </p:par>
                              <p:par>
                                <p:cTn id="58" presetID="42" presetClass="path" presetSubtype="0" accel="50000" decel="50000" fill="hold" nodeType="withEffect">
                                  <p:stCondLst>
                                    <p:cond delay="0"/>
                                  </p:stCondLst>
                                  <p:childTnLst>
                                    <p:animMotion origin="layout" path="M -1.25E-6 -2.22222E-6 L -0.20312 -0.36412 " pathEditMode="relative" rAng="0" ptsTypes="AA">
                                      <p:cBhvr>
                                        <p:cTn id="59" dur="500" fill="hold"/>
                                        <p:tgtEl>
                                          <p:spTgt spid="6"/>
                                        </p:tgtEl>
                                        <p:attrNameLst>
                                          <p:attrName>ppt_x</p:attrName>
                                          <p:attrName>ppt_y</p:attrName>
                                        </p:attrNameLst>
                                      </p:cBhvr>
                                      <p:rCtr x="-10156" y="-18218"/>
                                    </p:animMotion>
                                  </p:childTnLst>
                                </p:cTn>
                              </p:par>
                              <p:par>
                                <p:cTn id="60" presetID="35" presetClass="path" presetSubtype="0" accel="50000" decel="50000" fill="hold" nodeType="withEffect">
                                  <p:stCondLst>
                                    <p:cond delay="0"/>
                                  </p:stCondLst>
                                  <p:childTnLst>
                                    <p:animMotion origin="layout" path="M 2.91667E-6 7.40741E-7 L -0.1349 0.00278 " pathEditMode="relative" rAng="0" ptsTypes="AA">
                                      <p:cBhvr>
                                        <p:cTn id="61" dur="500" fill="hold"/>
                                        <p:tgtEl>
                                          <p:spTgt spid="31"/>
                                        </p:tgtEl>
                                        <p:attrNameLst>
                                          <p:attrName>ppt_x</p:attrName>
                                          <p:attrName>ppt_y</p:attrName>
                                        </p:attrNameLst>
                                      </p:cBhvr>
                                      <p:rCtr x="-6745" y="139"/>
                                    </p:animMotion>
                                  </p:child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1000"/>
                            </p:stCondLst>
                            <p:childTnLst>
                              <p:par>
                                <p:cTn id="73" presetID="53" presetClass="entr" presetSubtype="16"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p:cTn id="75" dur="500" fill="hold"/>
                                        <p:tgtEl>
                                          <p:spTgt spid="77"/>
                                        </p:tgtEl>
                                        <p:attrNameLst>
                                          <p:attrName>ppt_w</p:attrName>
                                        </p:attrNameLst>
                                      </p:cBhvr>
                                      <p:tavLst>
                                        <p:tav tm="0">
                                          <p:val>
                                            <p:fltVal val="0"/>
                                          </p:val>
                                        </p:tav>
                                        <p:tav tm="100000">
                                          <p:val>
                                            <p:strVal val="#ppt_w"/>
                                          </p:val>
                                        </p:tav>
                                      </p:tavLst>
                                    </p:anim>
                                    <p:anim calcmode="lin" valueType="num">
                                      <p:cBhvr>
                                        <p:cTn id="76" dur="500" fill="hold"/>
                                        <p:tgtEl>
                                          <p:spTgt spid="77"/>
                                        </p:tgtEl>
                                        <p:attrNameLst>
                                          <p:attrName>ppt_h</p:attrName>
                                        </p:attrNameLst>
                                      </p:cBhvr>
                                      <p:tavLst>
                                        <p:tav tm="0">
                                          <p:val>
                                            <p:fltVal val="0"/>
                                          </p:val>
                                        </p:tav>
                                        <p:tav tm="100000">
                                          <p:val>
                                            <p:strVal val="#ppt_h"/>
                                          </p:val>
                                        </p:tav>
                                      </p:tavLst>
                                    </p:anim>
                                    <p:animEffect transition="in" filter="fade">
                                      <p:cBhvr>
                                        <p:cTn id="77" dur="500"/>
                                        <p:tgtEl>
                                          <p:spTgt spid="77"/>
                                        </p:tgtEl>
                                      </p:cBhvr>
                                    </p:animEffect>
                                  </p:childTnLst>
                                </p:cTn>
                              </p:par>
                              <p:par>
                                <p:cTn id="78" presetID="1" presetClass="mediacall" presetSubtype="0" fill="hold" nodeType="withEffect">
                                  <p:stCondLst>
                                    <p:cond delay="0"/>
                                  </p:stCondLst>
                                  <p:childTnLst>
                                    <p:cmd type="call" cmd="playFrom(0.0)">
                                      <p:cBhvr>
                                        <p:cTn id="79" dur="589" fill="hold"/>
                                        <p:tgtEl>
                                          <p:spTgt spid="73"/>
                                        </p:tgtEl>
                                      </p:cBhvr>
                                    </p:cmd>
                                  </p:childTnLst>
                                </p:cTn>
                              </p:par>
                            </p:childTnLst>
                          </p:cTn>
                        </p:par>
                      </p:childTnLst>
                    </p:cTn>
                  </p:par>
                </p:childTnLst>
              </p:cTn>
              <p:nextCondLst>
                <p:cond evt="onClick" delay="0">
                  <p:tgtEl>
                    <p:spTgt spid="51"/>
                  </p:tgtEl>
                </p:cond>
              </p:nextCondLst>
            </p:seq>
            <p:audio>
              <p:cMediaNode vol="80000">
                <p:cTn id="80" fill="hold" display="0">
                  <p:stCondLst>
                    <p:cond delay="indefinite"/>
                  </p:stCondLst>
                  <p:endCondLst>
                    <p:cond evt="onStopAudio" delay="0">
                      <p:tgtEl>
                        <p:sldTgt/>
                      </p:tgtEl>
                    </p:cond>
                  </p:endCondLst>
                </p:cTn>
                <p:tgtEl>
                  <p:spTgt spid="72"/>
                </p:tgtEl>
              </p:cMediaNode>
            </p:audio>
            <p:audio>
              <p:cMediaNode vol="80000">
                <p:cTn id="81" fill="hold" display="0">
                  <p:stCondLst>
                    <p:cond delay="indefinite"/>
                  </p:stCondLst>
                  <p:endCondLst>
                    <p:cond evt="onStopAudio" delay="0">
                      <p:tgtEl>
                        <p:sldTgt/>
                      </p:tgtEl>
                    </p:cond>
                  </p:endCondLst>
                </p:cTn>
                <p:tgtEl>
                  <p:spTgt spid="73"/>
                </p:tgtEl>
              </p:cMediaNode>
            </p:audio>
            <p:audio>
              <p:cMediaNode vol="80000">
                <p:cTn id="82"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7FBA35E-4957-4116-B49B-049A2FA3DD14}"/>
              </a:ext>
            </a:extLst>
          </p:cNvPr>
          <p:cNvSpPr/>
          <p:nvPr/>
        </p:nvSpPr>
        <p:spPr>
          <a:xfrm>
            <a:off x="4593890" y="4253677"/>
            <a:ext cx="313407" cy="78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0" y="1028182"/>
            <a:ext cx="4302625" cy="1769517"/>
          </a:xfrm>
          <a:prstGeom prst="rect">
            <a:avLst/>
          </a:prstGeom>
        </p:spPr>
      </p:pic>
      <mc:AlternateContent xmlns:mc="http://schemas.openxmlformats.org/markup-compatibility/2006" xmlns:a14="http://schemas.microsoft.com/office/drawing/2010/main">
        <mc:Choice Requires="a14">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409448" y="4133582"/>
                <a:ext cx="6368887" cy="1785525"/>
              </a:xfrm>
              <a:prstGeom prst="snip2DiagRect">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800" b="1">
                    <a:solidFill>
                      <a:schemeClr val="bg1"/>
                    </a:solidFill>
                    <a:latin typeface="Times New Roman" panose="02020603050405020304" pitchFamily="18" charset="0"/>
                    <a:cs typeface="Times New Roman" panose="02020603050405020304" pitchFamily="18" charset="0"/>
                  </a:rPr>
                  <a:t>Câu 4: 	 </a:t>
                </a:r>
                <a14:m>
                  <m:oMath xmlns:m="http://schemas.openxmlformats.org/officeDocument/2006/math">
                    <m:f>
                      <m:fPr>
                        <m:ctrlPr>
                          <a:rPr lang="en-US" sz="3600" b="1" i="1">
                            <a:solidFill>
                              <a:schemeClr val="bg1"/>
                            </a:solidFill>
                            <a:latin typeface="Cambria Math" panose="02040503050406030204" pitchFamily="18" charset="0"/>
                            <a:cs typeface="Times New Roman" panose="02020603050405020304" pitchFamily="18" charset="0"/>
                          </a:rPr>
                        </m:ctrlPr>
                      </m:fPr>
                      <m:num>
                        <m:r>
                          <a:rPr lang="en-US" sz="3600" b="1" i="1" smtClean="0">
                            <a:solidFill>
                              <a:schemeClr val="bg1"/>
                            </a:solidFill>
                            <a:latin typeface="Cambria Math" panose="02040503050406030204" pitchFamily="18" charset="0"/>
                            <a:cs typeface="Times New Roman" panose="02020603050405020304" pitchFamily="18" charset="0"/>
                          </a:rPr>
                          <m:t>𝟗</m:t>
                        </m:r>
                      </m:num>
                      <m:den>
                        <m:r>
                          <a:rPr lang="en-US" sz="3600" b="1" i="1" smtClean="0">
                            <a:solidFill>
                              <a:schemeClr val="bg1"/>
                            </a:solidFill>
                            <a:latin typeface="Cambria Math" panose="02040503050406030204" pitchFamily="18" charset="0"/>
                            <a:cs typeface="Times New Roman" panose="02020603050405020304" pitchFamily="18" charset="0"/>
                          </a:rPr>
                          <m:t>𝟏𝟔</m:t>
                        </m:r>
                      </m:den>
                    </m:f>
                  </m:oMath>
                </a14:m>
                <a:r>
                  <a:rPr lang="en-US" sz="2800" b="1">
                    <a:solidFill>
                      <a:schemeClr val="bg1"/>
                    </a:solidFill>
                    <a:latin typeface="Times New Roman" panose="02020603050405020304" pitchFamily="18" charset="0"/>
                    <a:cs typeface="Times New Roman" panose="02020603050405020304" pitchFamily="18" charset="0"/>
                  </a:rPr>
                  <a:t>  là phân số tối giản. </a:t>
                </a:r>
                <a:endParaRPr lang="en-US" altLang="en-US" sz="2800" dirty="0">
                  <a:latin typeface="Times New Roman" panose="02020603050405020304" pitchFamily="18" charset="0"/>
                  <a:cs typeface="Times New Roman" panose="02020603050405020304" pitchFamily="18" charset="0"/>
                </a:endParaRPr>
              </a:p>
            </p:txBody>
          </p:sp>
        </mc:Choice>
        <mc:Fallback xmlns="">
          <p:sp>
            <p:nvSpPr>
              <p:cNvPr id="48" name="Rectangle: Diagonal Corners Snipped 47">
                <a:extLst>
                  <a:ext uri="{FF2B5EF4-FFF2-40B4-BE49-F238E27FC236}">
                    <a16:creationId xmlns:a14="http://schemas.microsoft.com/office/drawing/2010/main" xmlns="" xmlns:a16="http://schemas.microsoft.com/office/drawing/2014/main" id="{1BAB9FC1-6344-4332-9C92-BB881858EAD3}"/>
                  </a:ext>
                </a:extLst>
              </p:cNvPr>
              <p:cNvSpPr>
                <a:spLocks noRot="1" noChangeAspect="1" noMove="1" noResize="1" noEditPoints="1" noAdjustHandles="1" noChangeArrowheads="1" noChangeShapeType="1" noTextEdit="1"/>
              </p:cNvSpPr>
              <p:nvPr/>
            </p:nvSpPr>
            <p:spPr>
              <a:xfrm>
                <a:off x="1409448" y="4133582"/>
                <a:ext cx="6368887" cy="1785525"/>
              </a:xfrm>
              <a:prstGeom prst="snip2DiagRect">
                <a:avLst/>
              </a:prstGeom>
              <a:blipFill rotWithShape="0">
                <a:blip r:embed="rId9"/>
                <a:stretch>
                  <a:fillRect/>
                </a:stretch>
              </a:blipFill>
              <a:ln>
                <a:no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EB8284A-4D28-49B2-A303-3B1FF507BC37}"/>
              </a:ext>
            </a:extLst>
          </p:cNvPr>
          <p:cNvSpPr/>
          <p:nvPr/>
        </p:nvSpPr>
        <p:spPr>
          <a:xfrm>
            <a:off x="1189018" y="1564252"/>
            <a:ext cx="1363778" cy="5495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A. Sai</a:t>
            </a:r>
          </a:p>
        </p:txBody>
      </p:sp>
      <p:sp>
        <p:nvSpPr>
          <p:cNvPr id="51" name="Rectangle 50">
            <a:extLst>
              <a:ext uri="{FF2B5EF4-FFF2-40B4-BE49-F238E27FC236}">
                <a16:creationId xmlns:a16="http://schemas.microsoft.com/office/drawing/2014/main" id="{120F417C-22B5-41CB-9376-E9C0C14AEF57}"/>
              </a:ext>
            </a:extLst>
          </p:cNvPr>
          <p:cNvSpPr/>
          <p:nvPr/>
        </p:nvSpPr>
        <p:spPr>
          <a:xfrm>
            <a:off x="1187884" y="2145561"/>
            <a:ext cx="1364912" cy="4958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B. </a:t>
            </a:r>
            <a:r>
              <a:rPr lang="en-US" b="1" dirty="0" err="1">
                <a:solidFill>
                  <a:srgbClr val="7030A0"/>
                </a:solidFill>
                <a:latin typeface="Times New Roman" panose="02020603050405020304" pitchFamily="18" charset="0"/>
                <a:cs typeface="Times New Roman" panose="02020603050405020304" pitchFamily="18" charset="0"/>
              </a:rPr>
              <a:t>Đúng</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3" y="1658503"/>
            <a:ext cx="947738" cy="1257131"/>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9137" y="3868583"/>
            <a:ext cx="442913" cy="442913"/>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839013"/>
            <a:ext cx="585788" cy="1064155"/>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576032" y="1440970"/>
            <a:ext cx="947738" cy="1474664"/>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39943" y="2184173"/>
            <a:ext cx="457200" cy="4572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275977" y="1165100"/>
            <a:ext cx="457200" cy="4572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339943" y="3039836"/>
            <a:ext cx="457200" cy="4572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53958" y="1622299"/>
            <a:ext cx="1555784" cy="762335"/>
          </a:xfrm>
          <a:prstGeom prst="rect">
            <a:avLst/>
          </a:prstGeom>
        </p:spPr>
      </p:pic>
    </p:spTree>
    <p:extLst>
      <p:ext uri="{BB962C8B-B14F-4D97-AF65-F5344CB8AC3E}">
        <p14:creationId xmlns:p14="http://schemas.microsoft.com/office/powerpoint/2010/main" val="34569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49"/>
                                        </p:tgtEl>
                                        <p:attrNameLst>
                                          <p:attrName>fillcolor</p:attrName>
                                        </p:attrNameLst>
                                      </p:cBhvr>
                                      <p:to>
                                        <a:srgbClr val="FF0000"/>
                                      </p:to>
                                    </p:animClr>
                                    <p:set>
                                      <p:cBhvr>
                                        <p:cTn id="25" dur="500" fill="hold"/>
                                        <p:tgtEl>
                                          <p:spTgt spid="49"/>
                                        </p:tgtEl>
                                        <p:attrNameLst>
                                          <p:attrName>fill.type</p:attrName>
                                        </p:attrNameLst>
                                      </p:cBhvr>
                                      <p:to>
                                        <p:strVal val="solid"/>
                                      </p:to>
                                    </p:set>
                                    <p:set>
                                      <p:cBhvr>
                                        <p:cTn id="26" dur="500" fill="hold"/>
                                        <p:tgtEl>
                                          <p:spTgt spid="49"/>
                                        </p:tgtEl>
                                        <p:attrNameLst>
                                          <p:attrName>fill.on</p:attrName>
                                        </p:attrNameLst>
                                      </p:cBhvr>
                                      <p:to>
                                        <p:strVal val="true"/>
                                      </p:to>
                                    </p:set>
                                  </p:childTnLst>
                                </p:cTn>
                              </p:par>
                              <p:par>
                                <p:cTn id="27" presetID="1" presetClass="mediacall" presetSubtype="0" fill="hold" nodeType="withEffect">
                                  <p:stCondLst>
                                    <p:cond delay="0"/>
                                  </p:stCondLst>
                                  <p:childTnLst>
                                    <p:cmd type="call" cmd="playFrom(0.0)">
                                      <p:cBhvr>
                                        <p:cTn id="28" dur="391" fill="hold"/>
                                        <p:tgtEl>
                                          <p:spTgt spid="74"/>
                                        </p:tgtEl>
                                      </p:cBhvr>
                                    </p:cmd>
                                  </p:childTnLst>
                                </p:cTn>
                              </p:par>
                              <p:par>
                                <p:cTn id="29" presetID="42" presetClass="path" presetSubtype="0" accel="50000" decel="50000" fill="hold" nodeType="withEffect">
                                  <p:stCondLst>
                                    <p:cond delay="0"/>
                                  </p:stCondLst>
                                  <p:childTnLst>
                                    <p:animMotion origin="layout" path="M -1.25E-6 -2.22222E-6 L -0.18203 -0.33102 " pathEditMode="relative" rAng="0" ptsTypes="AA">
                                      <p:cBhvr>
                                        <p:cTn id="30" dur="500" fill="hold"/>
                                        <p:tgtEl>
                                          <p:spTgt spid="6"/>
                                        </p:tgtEl>
                                        <p:attrNameLst>
                                          <p:attrName>ppt_x</p:attrName>
                                          <p:attrName>ppt_y</p:attrName>
                                        </p:attrNameLst>
                                      </p:cBhvr>
                                      <p:rCtr x="-9102" y="-16551"/>
                                    </p:animMotion>
                                  </p:childTnLst>
                                </p:cTn>
                              </p:par>
                              <p:par>
                                <p:cTn id="31" presetID="6" presetClass="emph" presetSubtype="0" fill="hold" nodeType="withEffect">
                                  <p:stCondLst>
                                    <p:cond delay="0"/>
                                  </p:stCondLst>
                                  <p:childTnLst>
                                    <p:animScale>
                                      <p:cBhvr>
                                        <p:cTn id="32" dur="500" fill="hold"/>
                                        <p:tgtEl>
                                          <p:spTgt spid="6"/>
                                        </p:tgtEl>
                                      </p:cBhvr>
                                      <p:by x="50000" y="50000"/>
                                    </p:animScale>
                                  </p:childTnLst>
                                </p:cTn>
                              </p:par>
                              <p:par>
                                <p:cTn id="33" presetID="63" presetClass="path" presetSubtype="0" accel="50000" decel="50000" fill="hold" nodeType="withEffect">
                                  <p:stCondLst>
                                    <p:cond delay="0"/>
                                  </p:stCondLst>
                                  <p:childTnLst>
                                    <p:animMotion origin="layout" path="M 2.91667E-6 7.40741E-7 L 0.11797 0.00278 " pathEditMode="relative" rAng="0" ptsTypes="AA">
                                      <p:cBhvr>
                                        <p:cTn id="34" dur="500" fill="hold"/>
                                        <p:tgtEl>
                                          <p:spTgt spid="31"/>
                                        </p:tgtEl>
                                        <p:attrNameLst>
                                          <p:attrName>ppt_x</p:attrName>
                                          <p:attrName>ppt_y</p:attrName>
                                        </p:attrNameLst>
                                      </p:cBhvr>
                                      <p:rCtr x="5898" y="139"/>
                                    </p:animMotion>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 presetClass="mediacall" presetSubtype="0" fill="hold" nodeType="withEffect">
                                  <p:stCondLst>
                                    <p:cond delay="0"/>
                                  </p:stCondLst>
                                  <p:childTnLst>
                                    <p:cmd type="call" cmd="playFrom(0.0)">
                                      <p:cBhvr>
                                        <p:cTn id="43" dur="4063" fill="hold"/>
                                        <p:tgtEl>
                                          <p:spTgt spid="72"/>
                                        </p:tgtEl>
                                      </p:cBhvr>
                                    </p:cmd>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51"/>
                                        </p:tgtEl>
                                        <p:attrNameLst>
                                          <p:attrName>fillcolor</p:attrName>
                                        </p:attrNameLst>
                                      </p:cBhvr>
                                      <p:to>
                                        <a:srgbClr val="00B0F0"/>
                                      </p:to>
                                    </p:animClr>
                                    <p:set>
                                      <p:cBhvr>
                                        <p:cTn id="49" dur="500" fill="hold"/>
                                        <p:tgtEl>
                                          <p:spTgt spid="51"/>
                                        </p:tgtEl>
                                        <p:attrNameLst>
                                          <p:attrName>fill.type</p:attrName>
                                        </p:attrNameLst>
                                      </p:cBhvr>
                                      <p:to>
                                        <p:strVal val="solid"/>
                                      </p:to>
                                    </p:set>
                                    <p:set>
                                      <p:cBhvr>
                                        <p:cTn id="50" dur="500" fill="hold"/>
                                        <p:tgtEl>
                                          <p:spTgt spid="51"/>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91" fill="hold"/>
                                        <p:tgtEl>
                                          <p:spTgt spid="74"/>
                                        </p:tgtEl>
                                      </p:cBhvr>
                                    </p:cmd>
                                  </p:childTnLst>
                                </p:cTn>
                              </p:par>
                              <p:par>
                                <p:cTn id="53" presetID="42" presetClass="path" presetSubtype="0" accel="50000" decel="50000" fill="hold" nodeType="withEffect">
                                  <p:stCondLst>
                                    <p:cond delay="0"/>
                                  </p:stCondLst>
                                  <p:childTnLst>
                                    <p:animMotion origin="layout" path="M -1.25E-6 -2.22222E-6 L -0.20312 -0.36412 " pathEditMode="relative" rAng="0" ptsTypes="AA">
                                      <p:cBhvr>
                                        <p:cTn id="54" dur="500" fill="hold"/>
                                        <p:tgtEl>
                                          <p:spTgt spid="6"/>
                                        </p:tgtEl>
                                        <p:attrNameLst>
                                          <p:attrName>ppt_x</p:attrName>
                                          <p:attrName>ppt_y</p:attrName>
                                        </p:attrNameLst>
                                      </p:cBhvr>
                                      <p:rCtr x="-10156" y="-18218"/>
                                    </p:animMotion>
                                  </p:childTnLst>
                                </p:cTn>
                              </p:par>
                              <p:par>
                                <p:cTn id="55" presetID="35" presetClass="path" presetSubtype="0" accel="50000" decel="50000" fill="hold" nodeType="withEffect">
                                  <p:stCondLst>
                                    <p:cond delay="0"/>
                                  </p:stCondLst>
                                  <p:childTnLst>
                                    <p:animMotion origin="layout" path="M 2.91667E-6 7.40741E-7 L -0.1349 0.00278 " pathEditMode="relative" rAng="0" ptsTypes="AA">
                                      <p:cBhvr>
                                        <p:cTn id="56" dur="500" fill="hold"/>
                                        <p:tgtEl>
                                          <p:spTgt spid="31"/>
                                        </p:tgtEl>
                                        <p:attrNameLst>
                                          <p:attrName>ppt_x</p:attrName>
                                          <p:attrName>ppt_y</p:attrName>
                                        </p:attrNameLst>
                                      </p:cBhvr>
                                      <p:rCtr x="-6745" y="139"/>
                                    </p:animMotion>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childTnLst>
                          </p:cTn>
                        </p:par>
                        <p:par>
                          <p:cTn id="67" fill="hold">
                            <p:stCondLst>
                              <p:cond delay="1000"/>
                            </p:stCondLst>
                            <p:childTnLst>
                              <p:par>
                                <p:cTn id="68" presetID="53" presetClass="entr" presetSubtype="16" fill="hold" nodeType="afterEffect">
                                  <p:stCondLst>
                                    <p:cond delay="0"/>
                                  </p:stCondLst>
                                  <p:childTnLst>
                                    <p:set>
                                      <p:cBhvr>
                                        <p:cTn id="69" dur="1" fill="hold">
                                          <p:stCondLst>
                                            <p:cond delay="0"/>
                                          </p:stCondLst>
                                        </p:cTn>
                                        <p:tgtEl>
                                          <p:spTgt spid="77"/>
                                        </p:tgtEl>
                                        <p:attrNameLst>
                                          <p:attrName>style.visibility</p:attrName>
                                        </p:attrNameLst>
                                      </p:cBhvr>
                                      <p:to>
                                        <p:strVal val="visible"/>
                                      </p:to>
                                    </p:set>
                                    <p:anim calcmode="lin" valueType="num">
                                      <p:cBhvr>
                                        <p:cTn id="70" dur="500" fill="hold"/>
                                        <p:tgtEl>
                                          <p:spTgt spid="77"/>
                                        </p:tgtEl>
                                        <p:attrNameLst>
                                          <p:attrName>ppt_w</p:attrName>
                                        </p:attrNameLst>
                                      </p:cBhvr>
                                      <p:tavLst>
                                        <p:tav tm="0">
                                          <p:val>
                                            <p:fltVal val="0"/>
                                          </p:val>
                                        </p:tav>
                                        <p:tav tm="100000">
                                          <p:val>
                                            <p:strVal val="#ppt_w"/>
                                          </p:val>
                                        </p:tav>
                                      </p:tavLst>
                                    </p:anim>
                                    <p:anim calcmode="lin" valueType="num">
                                      <p:cBhvr>
                                        <p:cTn id="71" dur="500" fill="hold"/>
                                        <p:tgtEl>
                                          <p:spTgt spid="77"/>
                                        </p:tgtEl>
                                        <p:attrNameLst>
                                          <p:attrName>ppt_h</p:attrName>
                                        </p:attrNameLst>
                                      </p:cBhvr>
                                      <p:tavLst>
                                        <p:tav tm="0">
                                          <p:val>
                                            <p:fltVal val="0"/>
                                          </p:val>
                                        </p:tav>
                                        <p:tav tm="100000">
                                          <p:val>
                                            <p:strVal val="#ppt_h"/>
                                          </p:val>
                                        </p:tav>
                                      </p:tavLst>
                                    </p:anim>
                                    <p:animEffect transition="in" filter="fade">
                                      <p:cBhvr>
                                        <p:cTn id="72" dur="500"/>
                                        <p:tgtEl>
                                          <p:spTgt spid="77"/>
                                        </p:tgtEl>
                                      </p:cBhvr>
                                    </p:animEffect>
                                  </p:childTnLst>
                                </p:cTn>
                              </p:par>
                              <p:par>
                                <p:cTn id="73" presetID="1" presetClass="mediacall" presetSubtype="0" fill="hold" nodeType="withEffect">
                                  <p:stCondLst>
                                    <p:cond delay="0"/>
                                  </p:stCondLst>
                                  <p:childTnLst>
                                    <p:cmd type="call" cmd="playFrom(0.0)">
                                      <p:cBhvr>
                                        <p:cTn id="74" dur="589" fill="hold"/>
                                        <p:tgtEl>
                                          <p:spTgt spid="73"/>
                                        </p:tgtEl>
                                      </p:cBhvr>
                                    </p:cmd>
                                  </p:childTnLst>
                                </p:cTn>
                              </p:par>
                            </p:childTnLst>
                          </p:cTn>
                        </p:par>
                      </p:childTnLst>
                    </p:cTn>
                  </p:par>
                </p:childTnLst>
              </p:cTn>
              <p:nextCondLst>
                <p:cond evt="onClick" delay="0">
                  <p:tgtEl>
                    <p:spTgt spid="51"/>
                  </p:tgtEl>
                </p:cond>
              </p:nextCondLst>
            </p:seq>
            <p:audio>
              <p:cMediaNode vol="80000">
                <p:cTn id="75" fill="hold" display="0">
                  <p:stCondLst>
                    <p:cond delay="indefinite"/>
                  </p:stCondLst>
                  <p:endCondLst>
                    <p:cond evt="onStopAudio" delay="0">
                      <p:tgtEl>
                        <p:sldTgt/>
                      </p:tgtEl>
                    </p:cond>
                  </p:endCondLst>
                </p:cTn>
                <p:tgtEl>
                  <p:spTgt spid="72"/>
                </p:tgtEl>
              </p:cMediaNode>
            </p:audio>
            <p:audio>
              <p:cMediaNode vol="80000">
                <p:cTn id="76" fill="hold" display="0">
                  <p:stCondLst>
                    <p:cond delay="indefinite"/>
                  </p:stCondLst>
                  <p:endCondLst>
                    <p:cond evt="onStopAudio" delay="0">
                      <p:tgtEl>
                        <p:sldTgt/>
                      </p:tgtEl>
                    </p:cond>
                  </p:endCondLst>
                </p:cTn>
                <p:tgtEl>
                  <p:spTgt spid="73"/>
                </p:tgtEl>
              </p:cMediaNode>
            </p:audio>
            <p:audio>
              <p:cMediaNode vol="80000">
                <p:cTn id="77"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7FBA35E-4957-4116-B49B-049A2FA3DD14}"/>
              </a:ext>
            </a:extLst>
          </p:cNvPr>
          <p:cNvSpPr/>
          <p:nvPr/>
        </p:nvSpPr>
        <p:spPr>
          <a:xfrm>
            <a:off x="4593890" y="4253677"/>
            <a:ext cx="313407" cy="78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0" y="1028182"/>
            <a:ext cx="4302625" cy="1769517"/>
          </a:xfrm>
          <a:prstGeom prst="rect">
            <a:avLst/>
          </a:prstGeom>
        </p:spPr>
      </p:pic>
      <mc:AlternateContent xmlns:mc="http://schemas.openxmlformats.org/markup-compatibility/2006" xmlns:a14="http://schemas.microsoft.com/office/drawing/2010/main">
        <mc:Choice Requires="a14">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409448" y="4133582"/>
                <a:ext cx="6368887" cy="1785525"/>
              </a:xfrm>
              <a:prstGeom prst="snip2DiagRect">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800" b="1">
                    <a:solidFill>
                      <a:schemeClr val="bg1"/>
                    </a:solidFill>
                    <a:latin typeface="Times New Roman" panose="02020603050405020304" pitchFamily="18" charset="0"/>
                    <a:cs typeface="Times New Roman" panose="02020603050405020304" pitchFamily="18" charset="0"/>
                  </a:rPr>
                  <a:t>Câu 5: 	 </a:t>
                </a:r>
                <a14:m>
                  <m:oMath xmlns:m="http://schemas.openxmlformats.org/officeDocument/2006/math">
                    <m:f>
                      <m:fPr>
                        <m:ctrlPr>
                          <a:rPr lang="en-US" sz="3600" b="1" i="1" smtClean="0">
                            <a:solidFill>
                              <a:schemeClr val="bg1"/>
                            </a:solidFill>
                            <a:latin typeface="Cambria Math" panose="02040503050406030204" pitchFamily="18" charset="0"/>
                            <a:cs typeface="Times New Roman" panose="02020603050405020304" pitchFamily="18" charset="0"/>
                          </a:rPr>
                        </m:ctrlPr>
                      </m:fPr>
                      <m:num>
                        <m:r>
                          <a:rPr lang="en-US" sz="3600" b="1" i="1" smtClean="0">
                            <a:solidFill>
                              <a:schemeClr val="bg1"/>
                            </a:solidFill>
                            <a:latin typeface="Cambria Math" panose="02040503050406030204" pitchFamily="18" charset="0"/>
                            <a:cs typeface="Times New Roman" panose="02020603050405020304" pitchFamily="18" charset="0"/>
                          </a:rPr>
                          <m:t>𝟏𝟒</m:t>
                        </m:r>
                      </m:num>
                      <m:den>
                        <m:r>
                          <a:rPr lang="en-US" sz="3600" b="1" i="1" smtClean="0">
                            <a:solidFill>
                              <a:schemeClr val="bg1"/>
                            </a:solidFill>
                            <a:latin typeface="Cambria Math" panose="02040503050406030204" pitchFamily="18" charset="0"/>
                            <a:cs typeface="Times New Roman" panose="02020603050405020304" pitchFamily="18" charset="0"/>
                          </a:rPr>
                          <m:t>𝟔𝟑</m:t>
                        </m:r>
                      </m:den>
                    </m:f>
                  </m:oMath>
                </a14:m>
                <a:r>
                  <a:rPr lang="en-US" sz="2800" b="1">
                    <a:solidFill>
                      <a:schemeClr val="bg1"/>
                    </a:solidFill>
                    <a:latin typeface="Times New Roman" panose="02020603050405020304" pitchFamily="18" charset="0"/>
                    <a:cs typeface="Times New Roman" panose="02020603050405020304" pitchFamily="18" charset="0"/>
                  </a:rPr>
                  <a:t>  là phân số tối giản. </a:t>
                </a:r>
                <a:endParaRPr lang="en-US" altLang="en-US" sz="2800" dirty="0">
                  <a:latin typeface="Times New Roman" panose="02020603050405020304" pitchFamily="18" charset="0"/>
                  <a:cs typeface="Times New Roman" panose="02020603050405020304" pitchFamily="18" charset="0"/>
                </a:endParaRPr>
              </a:p>
            </p:txBody>
          </p:sp>
        </mc:Choice>
        <mc:Fallback xmlns="">
          <p:sp>
            <p:nvSpPr>
              <p:cNvPr id="48" name="Rectangle: Diagonal Corners Snipped 47">
                <a:extLst>
                  <a:ext uri="{FF2B5EF4-FFF2-40B4-BE49-F238E27FC236}">
                    <a16:creationId xmlns:a14="http://schemas.microsoft.com/office/drawing/2010/main" xmlns="" xmlns:a16="http://schemas.microsoft.com/office/drawing/2014/main" id="{1BAB9FC1-6344-4332-9C92-BB881858EAD3}"/>
                  </a:ext>
                </a:extLst>
              </p:cNvPr>
              <p:cNvSpPr>
                <a:spLocks noRot="1" noChangeAspect="1" noMove="1" noResize="1" noEditPoints="1" noAdjustHandles="1" noChangeArrowheads="1" noChangeShapeType="1" noTextEdit="1"/>
              </p:cNvSpPr>
              <p:nvPr/>
            </p:nvSpPr>
            <p:spPr>
              <a:xfrm>
                <a:off x="1409448" y="4133582"/>
                <a:ext cx="6368887" cy="1785525"/>
              </a:xfrm>
              <a:prstGeom prst="snip2DiagRect">
                <a:avLst/>
              </a:prstGeom>
              <a:blipFill rotWithShape="0">
                <a:blip r:embed="rId9"/>
                <a:stretch>
                  <a:fillRect/>
                </a:stretch>
              </a:blipFill>
              <a:ln>
                <a:no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EB8284A-4D28-49B2-A303-3B1FF507BC37}"/>
              </a:ext>
            </a:extLst>
          </p:cNvPr>
          <p:cNvSpPr/>
          <p:nvPr/>
        </p:nvSpPr>
        <p:spPr>
          <a:xfrm>
            <a:off x="1198188" y="2229954"/>
            <a:ext cx="1363778" cy="5495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B. </a:t>
            </a:r>
            <a:r>
              <a:rPr lang="en-US" b="1" dirty="0" err="1">
                <a:solidFill>
                  <a:srgbClr val="7030A0"/>
                </a:solidFill>
                <a:latin typeface="Times New Roman" panose="02020603050405020304" pitchFamily="18" charset="0"/>
                <a:cs typeface="Times New Roman" panose="02020603050405020304" pitchFamily="18" charset="0"/>
              </a:rPr>
              <a:t>Đúng</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120F417C-22B5-41CB-9376-E9C0C14AEF57}"/>
              </a:ext>
            </a:extLst>
          </p:cNvPr>
          <p:cNvSpPr/>
          <p:nvPr/>
        </p:nvSpPr>
        <p:spPr>
          <a:xfrm>
            <a:off x="1198188" y="1715917"/>
            <a:ext cx="1364912" cy="49581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Times New Roman" panose="02020603050405020304" pitchFamily="18" charset="0"/>
                <a:cs typeface="Times New Roman" panose="02020603050405020304" pitchFamily="18" charset="0"/>
              </a:rPr>
              <a:t>A. Sai</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3" y="1658503"/>
            <a:ext cx="947738" cy="1257131"/>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9137" y="3868583"/>
            <a:ext cx="442913" cy="442913"/>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839013"/>
            <a:ext cx="585788" cy="1064155"/>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576032" y="1440970"/>
            <a:ext cx="947738" cy="1474664"/>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39943" y="2184173"/>
            <a:ext cx="457200" cy="4572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275977" y="1165100"/>
            <a:ext cx="457200" cy="4572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339943" y="3039836"/>
            <a:ext cx="457200" cy="4572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53958" y="1622299"/>
            <a:ext cx="1555784" cy="76233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427841" y="2946107"/>
                <a:ext cx="2798266" cy="9017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𝟏𝟒</m:t>
                          </m:r>
                        </m:num>
                        <m:den>
                          <m:r>
                            <a:rPr lang="en-US" sz="2800" b="1" i="1" smtClean="0">
                              <a:solidFill>
                                <a:schemeClr val="bg1"/>
                              </a:solidFill>
                              <a:latin typeface="Cambria Math" panose="02040503050406030204" pitchFamily="18" charset="0"/>
                              <a:cs typeface="Times New Roman" panose="02020603050405020304" pitchFamily="18" charset="0"/>
                            </a:rPr>
                            <m:t>𝟔𝟑</m:t>
                          </m:r>
                        </m:den>
                      </m:f>
                      <m:r>
                        <a:rPr lang="en-US" sz="2800" b="1" i="1" smtClean="0">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𝟏𝟒</m:t>
                          </m:r>
                          <m:r>
                            <a:rPr lang="en-US" sz="2800" b="1" i="1" smtClean="0">
                              <a:solidFill>
                                <a:schemeClr val="bg1"/>
                              </a:solidFill>
                              <a:latin typeface="Cambria Math" panose="02040503050406030204" pitchFamily="18" charset="0"/>
                              <a:cs typeface="Times New Roman" panose="02020603050405020304" pitchFamily="18" charset="0"/>
                            </a:rPr>
                            <m:t> :</m:t>
                          </m:r>
                          <m:r>
                            <a:rPr lang="en-US" sz="2800" b="1" i="1" smtClean="0">
                              <a:solidFill>
                                <a:schemeClr val="bg1"/>
                              </a:solidFill>
                              <a:latin typeface="Cambria Math" panose="02040503050406030204" pitchFamily="18" charset="0"/>
                              <a:cs typeface="Times New Roman" panose="02020603050405020304" pitchFamily="18" charset="0"/>
                            </a:rPr>
                            <m:t>𝟕</m:t>
                          </m:r>
                        </m:num>
                        <m:den>
                          <m:r>
                            <a:rPr lang="en-US" sz="2800" b="1" i="1" smtClean="0">
                              <a:solidFill>
                                <a:schemeClr val="bg1"/>
                              </a:solidFill>
                              <a:latin typeface="Cambria Math" panose="02040503050406030204" pitchFamily="18" charset="0"/>
                              <a:cs typeface="Times New Roman" panose="02020603050405020304" pitchFamily="18" charset="0"/>
                            </a:rPr>
                            <m:t>𝟔𝟑</m:t>
                          </m:r>
                          <m:r>
                            <a:rPr lang="en-US" sz="2800" b="1" i="1" smtClean="0">
                              <a:solidFill>
                                <a:schemeClr val="bg1"/>
                              </a:solidFill>
                              <a:latin typeface="Cambria Math" panose="02040503050406030204" pitchFamily="18" charset="0"/>
                              <a:cs typeface="Times New Roman" panose="02020603050405020304" pitchFamily="18" charset="0"/>
                            </a:rPr>
                            <m:t> :</m:t>
                          </m:r>
                          <m:r>
                            <a:rPr lang="en-US" sz="2800" b="1" i="1" smtClean="0">
                              <a:solidFill>
                                <a:schemeClr val="bg1"/>
                              </a:solidFill>
                              <a:latin typeface="Cambria Math" panose="02040503050406030204" pitchFamily="18" charset="0"/>
                              <a:cs typeface="Times New Roman" panose="02020603050405020304" pitchFamily="18" charset="0"/>
                            </a:rPr>
                            <m:t>𝟕</m:t>
                          </m:r>
                        </m:den>
                      </m:f>
                      <m:r>
                        <a:rPr lang="en-US" sz="2800" b="1" i="1" smtClean="0">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smtClean="0">
                              <a:solidFill>
                                <a:schemeClr val="bg1"/>
                              </a:solidFill>
                              <a:latin typeface="Cambria Math" panose="02040503050406030204" pitchFamily="18" charset="0"/>
                              <a:cs typeface="Times New Roman" panose="02020603050405020304" pitchFamily="18" charset="0"/>
                            </a:rPr>
                            <m:t>𝟐</m:t>
                          </m:r>
                        </m:num>
                        <m:den>
                          <m:r>
                            <a:rPr lang="en-US" sz="2800" b="1" i="1" smtClean="0">
                              <a:solidFill>
                                <a:schemeClr val="bg1"/>
                              </a:solidFill>
                              <a:latin typeface="Cambria Math" panose="02040503050406030204" pitchFamily="18" charset="0"/>
                              <a:cs typeface="Times New Roman" panose="02020603050405020304" pitchFamily="18" charset="0"/>
                            </a:rPr>
                            <m:t>𝟗</m:t>
                          </m:r>
                        </m:den>
                      </m:f>
                    </m:oMath>
                  </m:oMathPara>
                </a14:m>
                <a:endParaRPr lang="en-US" sz="2800"/>
              </a:p>
            </p:txBody>
          </p:sp>
        </mc:Choice>
        <mc:Fallback xmlns="">
          <p:sp>
            <p:nvSpPr>
              <p:cNvPr id="2" name="Rectangle 1"/>
              <p:cNvSpPr>
                <a:spLocks noRot="1" noChangeAspect="1" noMove="1" noResize="1" noEditPoints="1" noAdjustHandles="1" noChangeArrowheads="1" noChangeShapeType="1" noTextEdit="1"/>
              </p:cNvSpPr>
              <p:nvPr/>
            </p:nvSpPr>
            <p:spPr>
              <a:xfrm>
                <a:off x="3427841" y="2946107"/>
                <a:ext cx="2798266" cy="901785"/>
              </a:xfrm>
              <a:prstGeom prst="rect">
                <a:avLst/>
              </a:prstGeom>
              <a:blipFill rotWithShape="0">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133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49"/>
                                        </p:tgtEl>
                                        <p:attrNameLst>
                                          <p:attrName>fillcolor</p:attrName>
                                        </p:attrNameLst>
                                      </p:cBhvr>
                                      <p:to>
                                        <a:srgbClr val="FF0000"/>
                                      </p:to>
                                    </p:animClr>
                                    <p:set>
                                      <p:cBhvr>
                                        <p:cTn id="30" dur="500" fill="hold"/>
                                        <p:tgtEl>
                                          <p:spTgt spid="49"/>
                                        </p:tgtEl>
                                        <p:attrNameLst>
                                          <p:attrName>fill.type</p:attrName>
                                        </p:attrNameLst>
                                      </p:cBhvr>
                                      <p:to>
                                        <p:strVal val="solid"/>
                                      </p:to>
                                    </p:set>
                                    <p:set>
                                      <p:cBhvr>
                                        <p:cTn id="31" dur="500" fill="hold"/>
                                        <p:tgtEl>
                                          <p:spTgt spid="49"/>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391" fill="hold"/>
                                        <p:tgtEl>
                                          <p:spTgt spid="74"/>
                                        </p:tgtEl>
                                      </p:cBhvr>
                                    </p:cmd>
                                  </p:childTnLst>
                                </p:cTn>
                              </p:par>
                              <p:par>
                                <p:cTn id="34" presetID="42" presetClass="path" presetSubtype="0" accel="50000" decel="50000" fill="hold" nodeType="withEffect">
                                  <p:stCondLst>
                                    <p:cond delay="0"/>
                                  </p:stCondLst>
                                  <p:childTnLst>
                                    <p:animMotion origin="layout" path="M -1.25E-6 -2.22222E-6 L -0.18203 -0.33102 " pathEditMode="relative" rAng="0" ptsTypes="AA">
                                      <p:cBhvr>
                                        <p:cTn id="35" dur="500" fill="hold"/>
                                        <p:tgtEl>
                                          <p:spTgt spid="6"/>
                                        </p:tgtEl>
                                        <p:attrNameLst>
                                          <p:attrName>ppt_x</p:attrName>
                                          <p:attrName>ppt_y</p:attrName>
                                        </p:attrNameLst>
                                      </p:cBhvr>
                                      <p:rCtr x="-9102" y="-16551"/>
                                    </p:animMotion>
                                  </p:childTnLst>
                                </p:cTn>
                              </p:par>
                              <p:par>
                                <p:cTn id="36" presetID="6" presetClass="emph" presetSubtype="0" fill="hold" nodeType="withEffect">
                                  <p:stCondLst>
                                    <p:cond delay="0"/>
                                  </p:stCondLst>
                                  <p:childTnLst>
                                    <p:animScale>
                                      <p:cBhvr>
                                        <p:cTn id="37" dur="500" fill="hold"/>
                                        <p:tgtEl>
                                          <p:spTgt spid="6"/>
                                        </p:tgtEl>
                                      </p:cBhvr>
                                      <p:by x="50000" y="50000"/>
                                    </p:animScale>
                                  </p:childTnLst>
                                </p:cTn>
                              </p:par>
                              <p:par>
                                <p:cTn id="38" presetID="63" presetClass="path" presetSubtype="0" accel="50000" decel="50000" fill="hold" nodeType="withEffect">
                                  <p:stCondLst>
                                    <p:cond delay="0"/>
                                  </p:stCondLst>
                                  <p:childTnLst>
                                    <p:animMotion origin="layout" path="M 2.91667E-6 7.40741E-7 L 0.11797 0.00278 " pathEditMode="relative" rAng="0" ptsTypes="AA">
                                      <p:cBhvr>
                                        <p:cTn id="39" dur="500" fill="hold"/>
                                        <p:tgtEl>
                                          <p:spTgt spid="31"/>
                                        </p:tgtEl>
                                        <p:attrNameLst>
                                          <p:attrName>ppt_x</p:attrName>
                                          <p:attrName>ppt_y</p:attrName>
                                        </p:attrNameLst>
                                      </p:cBhvr>
                                      <p:rCtr x="5898" y="139"/>
                                    </p:animMotion>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 presetClass="mediacall" presetSubtype="0" fill="hold" nodeType="withEffect">
                                  <p:stCondLst>
                                    <p:cond delay="0"/>
                                  </p:stCondLst>
                                  <p:childTnLst>
                                    <p:cmd type="call" cmd="playFrom(0.0)">
                                      <p:cBhvr>
                                        <p:cTn id="48" dur="4063" fill="hold"/>
                                        <p:tgtEl>
                                          <p:spTgt spid="72"/>
                                        </p:tgtEl>
                                      </p:cBhvr>
                                    </p:cmd>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1"/>
                                        </p:tgtEl>
                                        <p:attrNameLst>
                                          <p:attrName>fillcolor</p:attrName>
                                        </p:attrNameLst>
                                      </p:cBhvr>
                                      <p:to>
                                        <a:srgbClr val="00B0F0"/>
                                      </p:to>
                                    </p:animClr>
                                    <p:set>
                                      <p:cBhvr>
                                        <p:cTn id="54" dur="500" fill="hold"/>
                                        <p:tgtEl>
                                          <p:spTgt spid="51"/>
                                        </p:tgtEl>
                                        <p:attrNameLst>
                                          <p:attrName>fill.type</p:attrName>
                                        </p:attrNameLst>
                                      </p:cBhvr>
                                      <p:to>
                                        <p:strVal val="solid"/>
                                      </p:to>
                                    </p:set>
                                    <p:set>
                                      <p:cBhvr>
                                        <p:cTn id="55" dur="500" fill="hold"/>
                                        <p:tgtEl>
                                          <p:spTgt spid="5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391" fill="hold"/>
                                        <p:tgtEl>
                                          <p:spTgt spid="74"/>
                                        </p:tgtEl>
                                      </p:cBhvr>
                                    </p:cmd>
                                  </p:childTnLst>
                                </p:cTn>
                              </p:par>
                              <p:par>
                                <p:cTn id="58" presetID="42" presetClass="path" presetSubtype="0" accel="50000" decel="50000" fill="hold" nodeType="withEffect">
                                  <p:stCondLst>
                                    <p:cond delay="0"/>
                                  </p:stCondLst>
                                  <p:childTnLst>
                                    <p:animMotion origin="layout" path="M -1.25E-6 -2.22222E-6 L -0.20312 -0.36412 " pathEditMode="relative" rAng="0" ptsTypes="AA">
                                      <p:cBhvr>
                                        <p:cTn id="59" dur="500" fill="hold"/>
                                        <p:tgtEl>
                                          <p:spTgt spid="6"/>
                                        </p:tgtEl>
                                        <p:attrNameLst>
                                          <p:attrName>ppt_x</p:attrName>
                                          <p:attrName>ppt_y</p:attrName>
                                        </p:attrNameLst>
                                      </p:cBhvr>
                                      <p:rCtr x="-10156" y="-18218"/>
                                    </p:animMotion>
                                  </p:childTnLst>
                                </p:cTn>
                              </p:par>
                              <p:par>
                                <p:cTn id="60" presetID="35" presetClass="path" presetSubtype="0" accel="50000" decel="50000" fill="hold" nodeType="withEffect">
                                  <p:stCondLst>
                                    <p:cond delay="0"/>
                                  </p:stCondLst>
                                  <p:childTnLst>
                                    <p:animMotion origin="layout" path="M 2.91667E-6 7.40741E-7 L -0.1349 0.00278 " pathEditMode="relative" rAng="0" ptsTypes="AA">
                                      <p:cBhvr>
                                        <p:cTn id="61" dur="500" fill="hold"/>
                                        <p:tgtEl>
                                          <p:spTgt spid="31"/>
                                        </p:tgtEl>
                                        <p:attrNameLst>
                                          <p:attrName>ppt_x</p:attrName>
                                          <p:attrName>ppt_y</p:attrName>
                                        </p:attrNameLst>
                                      </p:cBhvr>
                                      <p:rCtr x="-6745" y="139"/>
                                    </p:animMotion>
                                  </p:child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1000"/>
                            </p:stCondLst>
                            <p:childTnLst>
                              <p:par>
                                <p:cTn id="73" presetID="53" presetClass="entr" presetSubtype="16"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p:cTn id="75" dur="500" fill="hold"/>
                                        <p:tgtEl>
                                          <p:spTgt spid="77"/>
                                        </p:tgtEl>
                                        <p:attrNameLst>
                                          <p:attrName>ppt_w</p:attrName>
                                        </p:attrNameLst>
                                      </p:cBhvr>
                                      <p:tavLst>
                                        <p:tav tm="0">
                                          <p:val>
                                            <p:fltVal val="0"/>
                                          </p:val>
                                        </p:tav>
                                        <p:tav tm="100000">
                                          <p:val>
                                            <p:strVal val="#ppt_w"/>
                                          </p:val>
                                        </p:tav>
                                      </p:tavLst>
                                    </p:anim>
                                    <p:anim calcmode="lin" valueType="num">
                                      <p:cBhvr>
                                        <p:cTn id="76" dur="500" fill="hold"/>
                                        <p:tgtEl>
                                          <p:spTgt spid="77"/>
                                        </p:tgtEl>
                                        <p:attrNameLst>
                                          <p:attrName>ppt_h</p:attrName>
                                        </p:attrNameLst>
                                      </p:cBhvr>
                                      <p:tavLst>
                                        <p:tav tm="0">
                                          <p:val>
                                            <p:fltVal val="0"/>
                                          </p:val>
                                        </p:tav>
                                        <p:tav tm="100000">
                                          <p:val>
                                            <p:strVal val="#ppt_h"/>
                                          </p:val>
                                        </p:tav>
                                      </p:tavLst>
                                    </p:anim>
                                    <p:animEffect transition="in" filter="fade">
                                      <p:cBhvr>
                                        <p:cTn id="77" dur="500"/>
                                        <p:tgtEl>
                                          <p:spTgt spid="77"/>
                                        </p:tgtEl>
                                      </p:cBhvr>
                                    </p:animEffect>
                                  </p:childTnLst>
                                </p:cTn>
                              </p:par>
                              <p:par>
                                <p:cTn id="78" presetID="1" presetClass="mediacall" presetSubtype="0" fill="hold" nodeType="withEffect">
                                  <p:stCondLst>
                                    <p:cond delay="0"/>
                                  </p:stCondLst>
                                  <p:childTnLst>
                                    <p:cmd type="call" cmd="playFrom(0.0)">
                                      <p:cBhvr>
                                        <p:cTn id="79" dur="589" fill="hold"/>
                                        <p:tgtEl>
                                          <p:spTgt spid="73"/>
                                        </p:tgtEl>
                                      </p:cBhvr>
                                    </p:cmd>
                                  </p:childTnLst>
                                </p:cTn>
                              </p:par>
                            </p:childTnLst>
                          </p:cTn>
                        </p:par>
                      </p:childTnLst>
                    </p:cTn>
                  </p:par>
                </p:childTnLst>
              </p:cTn>
              <p:nextCondLst>
                <p:cond evt="onClick" delay="0">
                  <p:tgtEl>
                    <p:spTgt spid="51"/>
                  </p:tgtEl>
                </p:cond>
              </p:nextCondLst>
            </p:seq>
            <p:audio>
              <p:cMediaNode vol="80000">
                <p:cTn id="80" fill="hold" display="0">
                  <p:stCondLst>
                    <p:cond delay="indefinite"/>
                  </p:stCondLst>
                  <p:endCondLst>
                    <p:cond evt="onStopAudio" delay="0">
                      <p:tgtEl>
                        <p:sldTgt/>
                      </p:tgtEl>
                    </p:cond>
                  </p:endCondLst>
                </p:cTn>
                <p:tgtEl>
                  <p:spTgt spid="72"/>
                </p:tgtEl>
              </p:cMediaNode>
            </p:audio>
            <p:audio>
              <p:cMediaNode vol="80000">
                <p:cTn id="81" fill="hold" display="0">
                  <p:stCondLst>
                    <p:cond delay="indefinite"/>
                  </p:stCondLst>
                  <p:endCondLst>
                    <p:cond evt="onStopAudio" delay="0">
                      <p:tgtEl>
                        <p:sldTgt/>
                      </p:tgtEl>
                    </p:cond>
                  </p:endCondLst>
                </p:cTn>
                <p:tgtEl>
                  <p:spTgt spid="73"/>
                </p:tgtEl>
              </p:cMediaNode>
            </p:audio>
            <p:audio>
              <p:cMediaNode vol="80000">
                <p:cTn id="82"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201037213"/>
                  </p:ext>
                </p:extLst>
              </p:nvPr>
            </p:nvGraphicFramePr>
            <p:xfrm>
              <a:off x="895350" y="468312"/>
              <a:ext cx="7734300" cy="5946775"/>
            </p:xfrm>
            <a:graphic>
              <a:graphicData uri="http://schemas.openxmlformats.org/drawingml/2006/table">
                <a:tbl>
                  <a:tblPr firstRow="1" bandRow="1">
                    <a:tableStyleId>{5940675A-B579-460E-94D1-54222C63F5DA}</a:tableStyleId>
                  </a:tblPr>
                  <a:tblGrid>
                    <a:gridCol w="1933575">
                      <a:extLst>
                        <a:ext uri="{9D8B030D-6E8A-4147-A177-3AD203B41FA5}">
                          <a16:colId xmlns:a16="http://schemas.microsoft.com/office/drawing/2014/main" val="20000"/>
                        </a:ext>
                      </a:extLst>
                    </a:gridCol>
                    <a:gridCol w="1580611">
                      <a:extLst>
                        <a:ext uri="{9D8B030D-6E8A-4147-A177-3AD203B41FA5}">
                          <a16:colId xmlns:a16="http://schemas.microsoft.com/office/drawing/2014/main" val="20001"/>
                        </a:ext>
                      </a:extLst>
                    </a:gridCol>
                    <a:gridCol w="1298497">
                      <a:extLst>
                        <a:ext uri="{9D8B030D-6E8A-4147-A177-3AD203B41FA5}">
                          <a16:colId xmlns:a16="http://schemas.microsoft.com/office/drawing/2014/main" val="20002"/>
                        </a:ext>
                      </a:extLst>
                    </a:gridCol>
                    <a:gridCol w="2921617">
                      <a:extLst>
                        <a:ext uri="{9D8B030D-6E8A-4147-A177-3AD203B41FA5}">
                          <a16:colId xmlns:a16="http://schemas.microsoft.com/office/drawing/2014/main" val="20003"/>
                        </a:ext>
                      </a:extLst>
                    </a:gridCol>
                  </a:tblGrid>
                  <a:tr h="860742">
                    <a:tc gridSpan="4">
                      <a:txBody>
                        <a:bodyPr/>
                        <a:lstStyle/>
                        <a:p>
                          <a:pPr algn="ctr"/>
                          <a:r>
                            <a:rPr lang="en-US" sz="3200" b="1">
                              <a:solidFill>
                                <a:schemeClr val="tx1"/>
                              </a:solidFill>
                              <a:latin typeface="Times New Roman" panose="02020603050405020304" pitchFamily="18" charset="0"/>
                              <a:cs typeface="Times New Roman" panose="02020603050405020304" pitchFamily="18" charset="0"/>
                            </a:rPr>
                            <a:t>Các</a:t>
                          </a:r>
                          <a:r>
                            <a:rPr lang="en-US" sz="3200" b="1" baseline="0">
                              <a:solidFill>
                                <a:schemeClr val="tx1"/>
                              </a:solidFill>
                              <a:latin typeface="Times New Roman" panose="02020603050405020304" pitchFamily="18" charset="0"/>
                              <a:cs typeface="Times New Roman" panose="02020603050405020304" pitchFamily="18" charset="0"/>
                            </a:rPr>
                            <a:t> phân số tối giản</a:t>
                          </a:r>
                          <a:endParaRPr lang="en-US" sz="3200" b="1">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1691">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Phân</a:t>
                          </a:r>
                          <a:r>
                            <a:rPr lang="en-US" sz="2400" b="1" baseline="0">
                              <a:solidFill>
                                <a:schemeClr val="tx1"/>
                              </a:solidFill>
                              <a:latin typeface="Times New Roman" panose="02020603050405020304" pitchFamily="18" charset="0"/>
                              <a:cs typeface="Times New Roman" panose="02020603050405020304" pitchFamily="18" charset="0"/>
                            </a:rPr>
                            <a:t> số</a:t>
                          </a:r>
                          <a:endParaRPr lang="en-US" sz="2400" b="1">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Đúng</a:t>
                          </a:r>
                        </a:p>
                      </a:txBody>
                      <a:tcPr anchor="ctr"/>
                    </a:tc>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Sai</a:t>
                          </a:r>
                        </a:p>
                      </a:txBody>
                      <a:tcPr anchor="ctr"/>
                    </a:tc>
                    <a:tc>
                      <a:txBody>
                        <a:bodyPr/>
                        <a:lstStyle/>
                        <a:p>
                          <a:pPr algn="ctr"/>
                          <a:r>
                            <a:rPr lang="en-US" sz="2400" b="0">
                              <a:solidFill>
                                <a:schemeClr val="tx1"/>
                              </a:solidFill>
                              <a:latin typeface="Times New Roman" panose="02020603050405020304" pitchFamily="18" charset="0"/>
                              <a:cs typeface="Times New Roman" panose="02020603050405020304" pitchFamily="18" charset="0"/>
                            </a:rPr>
                            <a:t>Rút</a:t>
                          </a:r>
                          <a:r>
                            <a:rPr lang="en-US" sz="2400" b="0" baseline="0">
                              <a:solidFill>
                                <a:schemeClr val="tx1"/>
                              </a:solidFill>
                              <a:latin typeface="Times New Roman" panose="02020603050405020304" pitchFamily="18" charset="0"/>
                              <a:cs typeface="Times New Roman" panose="02020603050405020304" pitchFamily="18" charset="0"/>
                            </a:rPr>
                            <a:t> gọn</a:t>
                          </a:r>
                          <a:endParaRPr lang="en-US" sz="2400" b="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r h="849381">
                    <a:tc>
                      <a:txBody>
                        <a:bodyPr/>
                        <a:lstStyle/>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3</m:t>
                                    </m:r>
                                  </m:num>
                                  <m:den>
                                    <m:r>
                                      <a:rPr lang="en-US" sz="2400" b="0" i="1" smtClean="0">
                                        <a:solidFill>
                                          <a:schemeClr val="tx1"/>
                                        </a:solidFill>
                                        <a:latin typeface="Cambria Math" panose="02040503050406030204" pitchFamily="18" charset="0"/>
                                        <a:cs typeface="Times New Roman" panose="02020603050405020304" pitchFamily="18" charset="0"/>
                                      </a:rPr>
                                      <m:t>6</m:t>
                                    </m:r>
                                  </m:den>
                                </m:f>
                              </m:oMath>
                            </m:oMathPara>
                          </a14:m>
                          <a:endParaRPr lang="en-US" sz="2400" b="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pPr algn="ctr"/>
                          <a:r>
                            <a:rPr lang="en-US" sz="2800" b="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3</m:t>
                                    </m:r>
                                  </m:num>
                                  <m:den>
                                    <m:r>
                                      <a:rPr lang="en-US" sz="2400" b="0" i="1" smtClean="0">
                                        <a:solidFill>
                                          <a:schemeClr val="tx1"/>
                                        </a:solidFill>
                                        <a:latin typeface="Cambria Math" panose="02040503050406030204" pitchFamily="18" charset="0"/>
                                        <a:cs typeface="Times New Roman" panose="02020603050405020304" pitchFamily="18" charset="0"/>
                                      </a:rPr>
                                      <m:t>6</m:t>
                                    </m:r>
                                  </m:den>
                                </m:f>
                                <m:r>
                                  <a:rPr lang="en-US" sz="2400" b="0" i="1" smtClean="0">
                                    <a:solidFill>
                                      <a:schemeClr val="tx1"/>
                                    </a:solidFill>
                                    <a:latin typeface="Cambria Math" panose="02040503050406030204" pitchFamily="18" charset="0"/>
                                    <a:cs typeface="Times New Roman" panose="02020603050405020304" pitchFamily="18" charset="0"/>
                                  </a:rPr>
                                  <m:t>=</m:t>
                                </m:r>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3:3</m:t>
                                    </m:r>
                                  </m:num>
                                  <m:den>
                                    <m:r>
                                      <a:rPr lang="en-US" sz="2400" b="0" i="1" smtClean="0">
                                        <a:solidFill>
                                          <a:schemeClr val="tx1"/>
                                        </a:solidFill>
                                        <a:latin typeface="Cambria Math" panose="02040503050406030204" pitchFamily="18" charset="0"/>
                                        <a:cs typeface="Times New Roman" panose="02020603050405020304" pitchFamily="18" charset="0"/>
                                      </a:rPr>
                                      <m:t>6:3</m:t>
                                    </m:r>
                                  </m:den>
                                </m:f>
                                <m:r>
                                  <a:rPr lang="en-US" sz="2400" b="0" i="1" smtClean="0">
                                    <a:solidFill>
                                      <a:schemeClr val="tx1"/>
                                    </a:solidFill>
                                    <a:latin typeface="Cambria Math" panose="02040503050406030204" pitchFamily="18" charset="0"/>
                                    <a:cs typeface="Times New Roman" panose="02020603050405020304" pitchFamily="18" charset="0"/>
                                  </a:rPr>
                                  <m:t>=</m:t>
                                </m:r>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1</m:t>
                                    </m:r>
                                  </m:num>
                                  <m:den>
                                    <m:r>
                                      <a:rPr lang="en-US" sz="2400" b="0" i="1" smtClean="0">
                                        <a:solidFill>
                                          <a:schemeClr val="tx1"/>
                                        </a:solidFill>
                                        <a:latin typeface="Cambria Math" panose="02040503050406030204" pitchFamily="18" charset="0"/>
                                        <a:cs typeface="Times New Roman" panose="02020603050405020304" pitchFamily="18" charset="0"/>
                                      </a:rPr>
                                      <m:t>2</m:t>
                                    </m:r>
                                  </m:den>
                                </m:f>
                              </m:oMath>
                            </m:oMathPara>
                          </a14:m>
                          <a:endParaRPr lang="en-US" sz="2400" b="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846818">
                    <a:tc>
                      <a:txBody>
                        <a:bodyPr/>
                        <a:lstStyle/>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−1</m:t>
                                    </m:r>
                                  </m:num>
                                  <m:den>
                                    <m:r>
                                      <a:rPr lang="en-US" sz="2400" b="0" i="1" smtClean="0">
                                        <a:solidFill>
                                          <a:schemeClr val="tx1"/>
                                        </a:solidFill>
                                        <a:latin typeface="Cambria Math" panose="02040503050406030204" pitchFamily="18" charset="0"/>
                                        <a:cs typeface="Times New Roman" panose="02020603050405020304" pitchFamily="18" charset="0"/>
                                      </a:rPr>
                                      <m:t>4</m:t>
                                    </m:r>
                                  </m:den>
                                </m:f>
                              </m:oMath>
                            </m:oMathPara>
                          </a14:m>
                          <a:endParaRPr lang="en-US" sz="2400" b="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endParaRPr lang="en-US" sz="2400" b="0">
                            <a:solidFill>
                              <a:schemeClr val="tx1"/>
                            </a:solidFill>
                            <a:latin typeface="Times New Roman" panose="02020603050405020304" pitchFamily="18" charset="0"/>
                            <a:cs typeface="Times New Roman" panose="02020603050405020304" pitchFamily="18" charset="0"/>
                          </a:endParaRPr>
                        </a:p>
                      </a:txBody>
                      <a:tcPr anchor="ctr">
                        <a:solidFill>
                          <a:srgbClr val="66FF33"/>
                        </a:solidFill>
                      </a:tcPr>
                    </a:tc>
                    <a:extLst>
                      <a:ext uri="{0D108BD9-81ED-4DB2-BD59-A6C34878D82A}">
                        <a16:rowId xmlns:a16="http://schemas.microsoft.com/office/drawing/2014/main" val="10003"/>
                      </a:ext>
                    </a:extLst>
                  </a:tr>
                  <a:tr h="849381">
                    <a:tc>
                      <a:txBody>
                        <a:bodyPr/>
                        <a:lstStyle/>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−4</m:t>
                                    </m:r>
                                  </m:num>
                                  <m:den>
                                    <m:r>
                                      <a:rPr lang="en-US" sz="2400" b="0" i="1" smtClean="0">
                                        <a:solidFill>
                                          <a:schemeClr val="tx1"/>
                                        </a:solidFill>
                                        <a:latin typeface="Cambria Math" panose="02040503050406030204" pitchFamily="18" charset="0"/>
                                        <a:cs typeface="Times New Roman" panose="02020603050405020304" pitchFamily="18" charset="0"/>
                                      </a:rPr>
                                      <m:t>12</m:t>
                                    </m:r>
                                  </m:den>
                                </m:f>
                              </m:oMath>
                            </m:oMathPara>
                          </a14:m>
                          <a:endParaRPr lang="en-US" sz="2400" b="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pPr algn="ctr"/>
                          <a:r>
                            <a:rPr lang="en-US" sz="2800" b="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−4</m:t>
                                    </m:r>
                                  </m:num>
                                  <m:den>
                                    <m:r>
                                      <a:rPr lang="en-US" sz="2400" b="0" i="1" smtClean="0">
                                        <a:solidFill>
                                          <a:schemeClr val="tx1"/>
                                        </a:solidFill>
                                        <a:latin typeface="Cambria Math" panose="02040503050406030204" pitchFamily="18" charset="0"/>
                                        <a:cs typeface="Times New Roman" panose="02020603050405020304" pitchFamily="18" charset="0"/>
                                      </a:rPr>
                                      <m:t>12</m:t>
                                    </m:r>
                                  </m:den>
                                </m:f>
                                <m:r>
                                  <a:rPr lang="en-US" sz="2400" b="0" i="1" smtClean="0">
                                    <a:solidFill>
                                      <a:schemeClr val="tx1"/>
                                    </a:solidFill>
                                    <a:latin typeface="Cambria Math" panose="02040503050406030204" pitchFamily="18" charset="0"/>
                                    <a:cs typeface="Times New Roman" panose="02020603050405020304" pitchFamily="18" charset="0"/>
                                  </a:rPr>
                                  <m:t>=</m:t>
                                </m:r>
                                <m:f>
                                  <m:fPr>
                                    <m:ctrlPr>
                                      <a:rPr lang="en-US" sz="2400" b="0" i="1">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−4 :4</m:t>
                                    </m:r>
                                  </m:num>
                                  <m:den>
                                    <m:r>
                                      <a:rPr lang="en-US" sz="2400" b="0" i="1" smtClean="0">
                                        <a:solidFill>
                                          <a:schemeClr val="tx1"/>
                                        </a:solidFill>
                                        <a:latin typeface="Cambria Math" panose="02040503050406030204" pitchFamily="18" charset="0"/>
                                        <a:cs typeface="Times New Roman" panose="02020603050405020304" pitchFamily="18" charset="0"/>
                                      </a:rPr>
                                      <m:t>12 :4</m:t>
                                    </m:r>
                                  </m:den>
                                </m:f>
                                <m:r>
                                  <a:rPr lang="en-US" sz="2400" b="0" i="1" smtClean="0">
                                    <a:solidFill>
                                      <a:schemeClr val="tx1"/>
                                    </a:solidFill>
                                    <a:latin typeface="Cambria Math" panose="02040503050406030204" pitchFamily="18" charset="0"/>
                                    <a:cs typeface="Times New Roman" panose="02020603050405020304" pitchFamily="18" charset="0"/>
                                  </a:rPr>
                                  <m:t>=</m:t>
                                </m:r>
                                <m:f>
                                  <m:fPr>
                                    <m:ctrlPr>
                                      <a:rPr lang="en-US" sz="2400" b="0" i="1">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−1</m:t>
                                    </m:r>
                                  </m:num>
                                  <m:den>
                                    <m:r>
                                      <a:rPr lang="en-US" sz="2400" b="0" i="1" smtClean="0">
                                        <a:solidFill>
                                          <a:schemeClr val="tx1"/>
                                        </a:solidFill>
                                        <a:latin typeface="Cambria Math" panose="02040503050406030204" pitchFamily="18" charset="0"/>
                                        <a:cs typeface="Times New Roman" panose="02020603050405020304" pitchFamily="18" charset="0"/>
                                      </a:rPr>
                                      <m:t>3</m:t>
                                    </m:r>
                                  </m:den>
                                </m:f>
                              </m:oMath>
                            </m:oMathPara>
                          </a14:m>
                          <a:endParaRPr lang="en-US" sz="2400" b="0">
                            <a:solidFill>
                              <a:schemeClr val="tx1"/>
                            </a:solidFill>
                          </a:endParaRPr>
                        </a:p>
                      </a:txBody>
                      <a:tcPr anchor="ctr"/>
                    </a:tc>
                    <a:extLst>
                      <a:ext uri="{0D108BD9-81ED-4DB2-BD59-A6C34878D82A}">
                        <a16:rowId xmlns:a16="http://schemas.microsoft.com/office/drawing/2014/main" val="10004"/>
                      </a:ext>
                    </a:extLst>
                  </a:tr>
                  <a:tr h="849381">
                    <a:tc>
                      <a:txBody>
                        <a:bodyPr/>
                        <a:lstStyle/>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9</m:t>
                                    </m:r>
                                  </m:num>
                                  <m:den>
                                    <m:r>
                                      <a:rPr lang="en-US" sz="2400" b="0" i="1" smtClean="0">
                                        <a:solidFill>
                                          <a:schemeClr val="tx1"/>
                                        </a:solidFill>
                                        <a:latin typeface="Cambria Math" panose="02040503050406030204" pitchFamily="18" charset="0"/>
                                        <a:cs typeface="Times New Roman" panose="02020603050405020304" pitchFamily="18" charset="0"/>
                                      </a:rPr>
                                      <m:t>16</m:t>
                                    </m:r>
                                  </m:den>
                                </m:f>
                              </m:oMath>
                            </m:oMathPara>
                          </a14:m>
                          <a:endParaRPr lang="en-US" sz="2400" b="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endParaRPr lang="en-US" sz="2400" b="0">
                            <a:solidFill>
                              <a:schemeClr val="tx1"/>
                            </a:solidFill>
                            <a:latin typeface="Times New Roman" panose="02020603050405020304" pitchFamily="18" charset="0"/>
                            <a:cs typeface="Times New Roman" panose="02020603050405020304" pitchFamily="18" charset="0"/>
                          </a:endParaRPr>
                        </a:p>
                      </a:txBody>
                      <a:tcPr anchor="ctr">
                        <a:solidFill>
                          <a:srgbClr val="66FF33"/>
                        </a:solidFill>
                      </a:tcPr>
                    </a:tc>
                    <a:extLst>
                      <a:ext uri="{0D108BD9-81ED-4DB2-BD59-A6C34878D82A}">
                        <a16:rowId xmlns:a16="http://schemas.microsoft.com/office/drawing/2014/main" val="10005"/>
                      </a:ext>
                    </a:extLst>
                  </a:tr>
                  <a:tr h="849381">
                    <a:tc>
                      <a:txBody>
                        <a:bodyPr/>
                        <a:lstStyle/>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14</m:t>
                                    </m:r>
                                  </m:num>
                                  <m:den>
                                    <m:r>
                                      <a:rPr lang="en-US" sz="2400" b="0" i="1" smtClean="0">
                                        <a:solidFill>
                                          <a:schemeClr val="tx1"/>
                                        </a:solidFill>
                                        <a:latin typeface="Cambria Math" panose="02040503050406030204" pitchFamily="18" charset="0"/>
                                        <a:cs typeface="Times New Roman" panose="02020603050405020304" pitchFamily="18" charset="0"/>
                                      </a:rPr>
                                      <m:t>63</m:t>
                                    </m:r>
                                  </m:den>
                                </m:f>
                              </m:oMath>
                            </m:oMathPara>
                          </a14:m>
                          <a:endParaRPr lang="en-US" sz="2400" b="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pPr algn="ctr"/>
                          <a:r>
                            <a:rPr lang="en-US" sz="2800" b="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14</m:t>
                                    </m:r>
                                  </m:num>
                                  <m:den>
                                    <m:r>
                                      <a:rPr lang="en-US" sz="2400" b="0" i="1" smtClean="0">
                                        <a:solidFill>
                                          <a:schemeClr val="tx1"/>
                                        </a:solidFill>
                                        <a:latin typeface="Cambria Math" panose="02040503050406030204" pitchFamily="18" charset="0"/>
                                        <a:cs typeface="Times New Roman" panose="02020603050405020304" pitchFamily="18" charset="0"/>
                                      </a:rPr>
                                      <m:t>63</m:t>
                                    </m:r>
                                  </m:den>
                                </m:f>
                                <m:r>
                                  <a:rPr lang="en-US" sz="2400" b="0" i="1" smtClean="0">
                                    <a:solidFill>
                                      <a:schemeClr val="tx1"/>
                                    </a:solidFill>
                                    <a:latin typeface="Cambria Math" panose="02040503050406030204" pitchFamily="18" charset="0"/>
                                    <a:cs typeface="Times New Roman" panose="02020603050405020304" pitchFamily="18" charset="0"/>
                                  </a:rPr>
                                  <m:t>=</m:t>
                                </m:r>
                                <m:f>
                                  <m:fPr>
                                    <m:ctrlPr>
                                      <a:rPr lang="en-US" sz="2400" b="0" i="1">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14 :7</m:t>
                                    </m:r>
                                  </m:num>
                                  <m:den>
                                    <m:r>
                                      <a:rPr lang="en-US" sz="2400" b="0" i="1" smtClean="0">
                                        <a:solidFill>
                                          <a:schemeClr val="tx1"/>
                                        </a:solidFill>
                                        <a:latin typeface="Cambria Math" panose="02040503050406030204" pitchFamily="18" charset="0"/>
                                        <a:cs typeface="Times New Roman" panose="02020603050405020304" pitchFamily="18" charset="0"/>
                                      </a:rPr>
                                      <m:t>63 :7</m:t>
                                    </m:r>
                                  </m:den>
                                </m:f>
                                <m:r>
                                  <a:rPr lang="en-US" sz="2400" b="0" i="1" smtClean="0">
                                    <a:solidFill>
                                      <a:schemeClr val="tx1"/>
                                    </a:solidFill>
                                    <a:latin typeface="Cambria Math" panose="02040503050406030204" pitchFamily="18" charset="0"/>
                                    <a:cs typeface="Times New Roman" panose="02020603050405020304" pitchFamily="18" charset="0"/>
                                  </a:rPr>
                                  <m:t>=</m:t>
                                </m:r>
                                <m:f>
                                  <m:fPr>
                                    <m:ctrlPr>
                                      <a:rPr lang="en-US" sz="2400" b="0" i="1">
                                        <a:solidFill>
                                          <a:schemeClr val="tx1"/>
                                        </a:solidFill>
                                        <a:latin typeface="Cambria Math" panose="02040503050406030204" pitchFamily="18" charset="0"/>
                                        <a:cs typeface="Times New Roman" panose="02020603050405020304" pitchFamily="18" charset="0"/>
                                      </a:rPr>
                                    </m:ctrlPr>
                                  </m:fPr>
                                  <m:num>
                                    <m:r>
                                      <a:rPr lang="en-US" sz="2400" b="0" i="1" smtClean="0">
                                        <a:solidFill>
                                          <a:schemeClr val="tx1"/>
                                        </a:solidFill>
                                        <a:latin typeface="Cambria Math" panose="02040503050406030204" pitchFamily="18" charset="0"/>
                                        <a:cs typeface="Times New Roman" panose="02020603050405020304" pitchFamily="18" charset="0"/>
                                      </a:rPr>
                                      <m:t>2</m:t>
                                    </m:r>
                                  </m:num>
                                  <m:den>
                                    <m:r>
                                      <a:rPr lang="en-US" sz="2400" b="0" i="1" smtClean="0">
                                        <a:solidFill>
                                          <a:schemeClr val="tx1"/>
                                        </a:solidFill>
                                        <a:latin typeface="Cambria Math" panose="02040503050406030204" pitchFamily="18" charset="0"/>
                                        <a:cs typeface="Times New Roman" panose="02020603050405020304" pitchFamily="18" charset="0"/>
                                      </a:rPr>
                                      <m:t>9</m:t>
                                    </m:r>
                                  </m:den>
                                </m:f>
                              </m:oMath>
                            </m:oMathPara>
                          </a14:m>
                          <a:endParaRPr lang="en-US" sz="2400" b="0">
                            <a:solidFill>
                              <a:schemeClr val="tx1"/>
                            </a:solidFill>
                          </a:endParaRPr>
                        </a:p>
                      </a:txBody>
                      <a:tcPr anchor="ctr"/>
                    </a:tc>
                    <a:extLst>
                      <a:ext uri="{0D108BD9-81ED-4DB2-BD59-A6C34878D82A}">
                        <a16:rowId xmlns:a16="http://schemas.microsoft.com/office/drawing/2014/main" val="10006"/>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201037213"/>
                  </p:ext>
                </p:extLst>
              </p:nvPr>
            </p:nvGraphicFramePr>
            <p:xfrm>
              <a:off x="895350" y="468312"/>
              <a:ext cx="7734300" cy="5946775"/>
            </p:xfrm>
            <a:graphic>
              <a:graphicData uri="http://schemas.openxmlformats.org/drawingml/2006/table">
                <a:tbl>
                  <a:tblPr firstRow="1" bandRow="1">
                    <a:tableStyleId>{5940675A-B579-460E-94D1-54222C63F5DA}</a:tableStyleId>
                  </a:tblPr>
                  <a:tblGrid>
                    <a:gridCol w="1933575"/>
                    <a:gridCol w="1580611"/>
                    <a:gridCol w="1298497"/>
                    <a:gridCol w="2921617"/>
                  </a:tblGrid>
                  <a:tr h="860742">
                    <a:tc gridSpan="4">
                      <a:txBody>
                        <a:bodyPr/>
                        <a:lstStyle/>
                        <a:p>
                          <a:pPr algn="ctr"/>
                          <a:r>
                            <a:rPr lang="en-US" sz="3200" b="1" smtClean="0">
                              <a:solidFill>
                                <a:schemeClr val="tx1"/>
                              </a:solidFill>
                              <a:latin typeface="Times New Roman" panose="02020603050405020304" pitchFamily="18" charset="0"/>
                              <a:cs typeface="Times New Roman" panose="02020603050405020304" pitchFamily="18" charset="0"/>
                            </a:rPr>
                            <a:t>Các</a:t>
                          </a:r>
                          <a:r>
                            <a:rPr lang="en-US" sz="3200" b="1" baseline="0" smtClean="0">
                              <a:solidFill>
                                <a:schemeClr val="tx1"/>
                              </a:solidFill>
                              <a:latin typeface="Times New Roman" panose="02020603050405020304" pitchFamily="18" charset="0"/>
                              <a:cs typeface="Times New Roman" panose="02020603050405020304" pitchFamily="18" charset="0"/>
                            </a:rPr>
                            <a:t> phân số tối giản</a:t>
                          </a:r>
                          <a:endParaRPr lang="en-US" sz="3200" b="1">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r>
                  <a:tr h="841691">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Phân</a:t>
                          </a:r>
                          <a:r>
                            <a:rPr lang="en-US" sz="2400" b="1" baseline="0" smtClean="0">
                              <a:solidFill>
                                <a:schemeClr val="tx1"/>
                              </a:solidFill>
                              <a:latin typeface="Times New Roman" panose="02020603050405020304" pitchFamily="18" charset="0"/>
                              <a:cs typeface="Times New Roman" panose="02020603050405020304" pitchFamily="18" charset="0"/>
                            </a:rPr>
                            <a:t> số</a:t>
                          </a:r>
                          <a:endParaRPr lang="en-US" sz="2400" b="1">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Đúng</a:t>
                          </a:r>
                          <a:endParaRPr lang="en-US" sz="2400" b="1">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Sai</a:t>
                          </a:r>
                          <a:endParaRPr lang="en-US" sz="2400" b="1">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b="0" smtClean="0">
                              <a:solidFill>
                                <a:schemeClr val="tx1"/>
                              </a:solidFill>
                              <a:latin typeface="Times New Roman" panose="02020603050405020304" pitchFamily="18" charset="0"/>
                              <a:cs typeface="Times New Roman" panose="02020603050405020304" pitchFamily="18" charset="0"/>
                            </a:rPr>
                            <a:t>Rút</a:t>
                          </a:r>
                          <a:r>
                            <a:rPr lang="en-US" sz="2400" b="0" baseline="0" smtClean="0">
                              <a:solidFill>
                                <a:schemeClr val="tx1"/>
                              </a:solidFill>
                              <a:latin typeface="Times New Roman" panose="02020603050405020304" pitchFamily="18" charset="0"/>
                              <a:cs typeface="Times New Roman" panose="02020603050405020304" pitchFamily="18" charset="0"/>
                            </a:rPr>
                            <a:t> gọn</a:t>
                          </a:r>
                          <a:endParaRPr lang="en-US" sz="2400" b="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r>
                  <a:tr h="849381">
                    <a:tc>
                      <a:txBody>
                        <a:bodyPr/>
                        <a:lstStyle/>
                        <a:p>
                          <a:endParaRPr lang="en-US"/>
                        </a:p>
                      </a:txBody>
                      <a:tcPr anchor="ctr">
                        <a:blipFill rotWithShape="0">
                          <a:blip r:embed="rId2"/>
                          <a:stretch>
                            <a:fillRect l="-314" t="-202158" r="-300000" b="-402878"/>
                          </a:stretch>
                        </a:blipFill>
                      </a:tcP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pPr algn="ctr"/>
                          <a:r>
                            <a:rPr lang="en-US" sz="2800" b="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rotWithShape="0">
                          <a:blip r:embed="rId2"/>
                          <a:stretch>
                            <a:fillRect l="-164792" t="-202158" r="-417" b="-402878"/>
                          </a:stretch>
                        </a:blipFill>
                      </a:tcPr>
                    </a:tc>
                  </a:tr>
                  <a:tr h="846818">
                    <a:tc>
                      <a:txBody>
                        <a:bodyPr/>
                        <a:lstStyle/>
                        <a:p>
                          <a:endParaRPr lang="en-US"/>
                        </a:p>
                      </a:txBody>
                      <a:tcPr anchor="ctr">
                        <a:blipFill rotWithShape="0">
                          <a:blip r:embed="rId2"/>
                          <a:stretch>
                            <a:fillRect l="-314" t="-302158" r="-300000" b="-302878"/>
                          </a:stretch>
                        </a:blipFill>
                      </a:tcPr>
                    </a:tc>
                    <a:tc>
                      <a:txBody>
                        <a:bodyPr/>
                        <a:lstStyle/>
                        <a:p>
                          <a:pPr algn="ctr"/>
                          <a:r>
                            <a:rPr lang="en-US" sz="2800" b="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endParaRPr lang="en-US" sz="2400" b="0">
                            <a:solidFill>
                              <a:schemeClr val="tx1"/>
                            </a:solidFill>
                            <a:latin typeface="Times New Roman" panose="02020603050405020304" pitchFamily="18" charset="0"/>
                            <a:cs typeface="Times New Roman" panose="02020603050405020304" pitchFamily="18" charset="0"/>
                          </a:endParaRPr>
                        </a:p>
                      </a:txBody>
                      <a:tcPr anchor="ctr">
                        <a:solidFill>
                          <a:srgbClr val="66FF33"/>
                        </a:solidFill>
                      </a:tcPr>
                    </a:tc>
                  </a:tr>
                  <a:tr h="849381">
                    <a:tc>
                      <a:txBody>
                        <a:bodyPr/>
                        <a:lstStyle/>
                        <a:p>
                          <a:endParaRPr lang="en-US"/>
                        </a:p>
                      </a:txBody>
                      <a:tcPr anchor="ctr">
                        <a:blipFill rotWithShape="0">
                          <a:blip r:embed="rId2"/>
                          <a:stretch>
                            <a:fillRect l="-314" t="-399286" r="-300000" b="-200714"/>
                          </a:stretch>
                        </a:blipFill>
                      </a:tcP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pPr algn="ctr"/>
                          <a:r>
                            <a:rPr lang="en-US" sz="2800" b="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rotWithShape="0">
                          <a:blip r:embed="rId2"/>
                          <a:stretch>
                            <a:fillRect l="-164792" t="-399286" r="-417" b="-200714"/>
                          </a:stretch>
                        </a:blipFill>
                      </a:tcPr>
                    </a:tc>
                  </a:tr>
                  <a:tr h="849381">
                    <a:tc>
                      <a:txBody>
                        <a:bodyPr/>
                        <a:lstStyle/>
                        <a:p>
                          <a:endParaRPr lang="en-US"/>
                        </a:p>
                      </a:txBody>
                      <a:tcPr anchor="ctr">
                        <a:blipFill rotWithShape="0">
                          <a:blip r:embed="rId2"/>
                          <a:stretch>
                            <a:fillRect l="-314" t="-502878" r="-300000" b="-102158"/>
                          </a:stretch>
                        </a:blipFill>
                      </a:tcPr>
                    </a:tc>
                    <a:tc>
                      <a:txBody>
                        <a:bodyPr/>
                        <a:lstStyle/>
                        <a:p>
                          <a:pPr algn="ctr"/>
                          <a:r>
                            <a:rPr lang="en-US" sz="2800" b="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endParaRPr lang="en-US" sz="2400" b="0">
                            <a:solidFill>
                              <a:schemeClr val="tx1"/>
                            </a:solidFill>
                            <a:latin typeface="Times New Roman" panose="02020603050405020304" pitchFamily="18" charset="0"/>
                            <a:cs typeface="Times New Roman" panose="02020603050405020304" pitchFamily="18" charset="0"/>
                          </a:endParaRPr>
                        </a:p>
                      </a:txBody>
                      <a:tcPr anchor="ctr">
                        <a:solidFill>
                          <a:srgbClr val="66FF33"/>
                        </a:solidFill>
                      </a:tcPr>
                    </a:tc>
                  </a:tr>
                  <a:tr h="849381">
                    <a:tc>
                      <a:txBody>
                        <a:bodyPr/>
                        <a:lstStyle/>
                        <a:p>
                          <a:endParaRPr lang="en-US"/>
                        </a:p>
                      </a:txBody>
                      <a:tcPr anchor="ctr">
                        <a:blipFill rotWithShape="0">
                          <a:blip r:embed="rId2"/>
                          <a:stretch>
                            <a:fillRect l="-314" t="-598571" r="-300000" b="-1429"/>
                          </a:stretch>
                        </a:blipFill>
                      </a:tcPr>
                    </a:tc>
                    <a:tc>
                      <a:txBody>
                        <a:bodyPr/>
                        <a:lstStyle/>
                        <a:p>
                          <a:pPr algn="ctr"/>
                          <a:endParaRPr lang="en-US" sz="2800" b="0">
                            <a:solidFill>
                              <a:srgbClr val="FF0000"/>
                            </a:solidFill>
                            <a:latin typeface="Times New Roman" panose="02020603050405020304" pitchFamily="18" charset="0"/>
                            <a:cs typeface="Times New Roman" panose="02020603050405020304" pitchFamily="18" charset="0"/>
                          </a:endParaRPr>
                        </a:p>
                      </a:txBody>
                      <a:tcPr anchor="ctr">
                        <a:solidFill>
                          <a:srgbClr val="66FF33"/>
                        </a:solidFill>
                      </a:tcPr>
                    </a:tc>
                    <a:tc>
                      <a:txBody>
                        <a:bodyPr/>
                        <a:lstStyle/>
                        <a:p>
                          <a:pPr algn="ctr"/>
                          <a:r>
                            <a:rPr lang="en-US" sz="2800" b="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0">
                            <a:solidFill>
                              <a:srgbClr val="FF0000"/>
                            </a:solidFill>
                            <a:latin typeface="Times New Roman" panose="02020603050405020304" pitchFamily="18" charset="0"/>
                            <a:cs typeface="Times New Roman" panose="02020603050405020304" pitchFamily="18" charset="0"/>
                          </a:endParaRPr>
                        </a:p>
                      </a:txBody>
                      <a:tcPr anchor="ctr"/>
                    </a:tc>
                    <a:tc>
                      <a:txBody>
                        <a:bodyPr/>
                        <a:lstStyle/>
                        <a:p>
                          <a:endParaRPr lang="en-US"/>
                        </a:p>
                      </a:txBody>
                      <a:tcPr anchor="ctr">
                        <a:blipFill rotWithShape="0">
                          <a:blip r:embed="rId2"/>
                          <a:stretch>
                            <a:fillRect l="-164792" t="-598571" r="-417" b="-1429"/>
                          </a:stretch>
                        </a:blipFill>
                      </a:tcPr>
                    </a:tc>
                  </a:tr>
                </a:tbl>
              </a:graphicData>
            </a:graphic>
          </p:graphicFrame>
        </mc:Fallback>
      </mc:AlternateContent>
      <p:sp>
        <p:nvSpPr>
          <p:cNvPr id="6" name="Rounded Rectangle 5"/>
          <p:cNvSpPr/>
          <p:nvPr/>
        </p:nvSpPr>
        <p:spPr>
          <a:xfrm>
            <a:off x="280988" y="102393"/>
            <a:ext cx="1472073" cy="73183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42220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717529" y="159658"/>
            <a:ext cx="4339771" cy="46881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4461" y="159658"/>
            <a:ext cx="4339771" cy="46881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304725" y="1558771"/>
                <a:ext cx="232749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28</m:t>
                          </m:r>
                        </m:num>
                        <m:den>
                          <m:r>
                            <a:rPr lang="en-US" sz="4000">
                              <a:solidFill>
                                <a:schemeClr val="tx1"/>
                              </a:solidFill>
                              <a:latin typeface="Cambria Math" panose="02040503050406030204" pitchFamily="18" charset="0"/>
                            </a:rPr>
                            <m:t>42</m:t>
                          </m:r>
                        </m:den>
                      </m:f>
                      <m:r>
                        <a:rPr lang="en-US" sz="4000" b="0" i="1" smtClean="0">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f>
                        <m:fPr>
                          <m:ctrlPr>
                            <a:rPr lang="en-US" sz="4000" i="1" smtClean="0">
                              <a:solidFill>
                                <a:srgbClr val="0070C0"/>
                              </a:solidFill>
                              <a:latin typeface="Cambria Math" panose="02040503050406030204" pitchFamily="18" charset="0"/>
                            </a:rPr>
                          </m:ctrlPr>
                        </m:fPr>
                        <m:num>
                          <m:r>
                            <a:rPr lang="en-US" sz="4000">
                              <a:solidFill>
                                <a:srgbClr val="0070C0"/>
                              </a:solidFill>
                              <a:latin typeface="Cambria Math" panose="02040503050406030204" pitchFamily="18" charset="0"/>
                            </a:rPr>
                            <m:t>14</m:t>
                          </m:r>
                        </m:num>
                        <m:den>
                          <m:r>
                            <a:rPr lang="en-US" sz="4000">
                              <a:solidFill>
                                <a:srgbClr val="0070C0"/>
                              </a:solidFill>
                              <a:latin typeface="Cambria Math" panose="02040503050406030204" pitchFamily="18" charset="0"/>
                            </a:rPr>
                            <m:t>21</m:t>
                          </m:r>
                        </m:den>
                      </m:f>
                    </m:oMath>
                  </m:oMathPara>
                </a14:m>
                <a:endParaRPr lang="en-US" sz="40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04725" y="1558771"/>
                <a:ext cx="2327496" cy="1244828"/>
              </a:xfrm>
              <a:prstGeom prst="rect">
                <a:avLst/>
              </a:prstGeom>
              <a:blipFill rotWithShape="0">
                <a:blip r:embed="rId2"/>
                <a:stretch>
                  <a:fillRect/>
                </a:stretch>
              </a:blipFill>
            </p:spPr>
            <p:txBody>
              <a:bodyPr/>
              <a:lstStyle/>
              <a:p>
                <a:r>
                  <a:rPr lang="en-US">
                    <a:noFill/>
                  </a:rPr>
                  <a:t> </a:t>
                </a:r>
              </a:p>
            </p:txBody>
          </p:sp>
        </mc:Fallback>
      </mc:AlternateContent>
      <p:grpSp>
        <p:nvGrpSpPr>
          <p:cNvPr id="5" name="Group 4"/>
          <p:cNvGrpSpPr/>
          <p:nvPr/>
        </p:nvGrpSpPr>
        <p:grpSpPr>
          <a:xfrm>
            <a:off x="676462" y="1103464"/>
            <a:ext cx="1422661" cy="599292"/>
            <a:chOff x="1846000" y="2502227"/>
            <a:chExt cx="1422661" cy="599292"/>
          </a:xfrm>
        </p:grpSpPr>
        <p:sp>
          <p:nvSpPr>
            <p:cNvPr id="6" name="Arc 5"/>
            <p:cNvSpPr/>
            <p:nvPr/>
          </p:nvSpPr>
          <p:spPr>
            <a:xfrm>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a:off x="3259138" y="2774067"/>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66939" y="3002940"/>
            <a:ext cx="1425042" cy="599292"/>
            <a:chOff x="1846000" y="2502227"/>
            <a:chExt cx="1425042" cy="599292"/>
          </a:xfrm>
        </p:grpSpPr>
        <p:sp>
          <p:nvSpPr>
            <p:cNvPr id="9" name="Arc 8"/>
            <p:cNvSpPr/>
            <p:nvPr/>
          </p:nvSpPr>
          <p:spPr>
            <a:xfrm flipV="1">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p:cNvCxnSpPr/>
            <p:nvPr/>
          </p:nvCxnSpPr>
          <p:spPr>
            <a:xfrm flipV="1">
              <a:off x="3261519" y="2707398"/>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957710" y="365273"/>
            <a:ext cx="800100" cy="646331"/>
            <a:chOff x="884233" y="1961844"/>
            <a:chExt cx="800100" cy="646331"/>
          </a:xfrm>
        </p:grpSpPr>
        <p:sp>
          <p:nvSpPr>
            <p:cNvPr id="12" name="Rectangle 11"/>
            <p:cNvSpPr/>
            <p:nvPr/>
          </p:nvSpPr>
          <p:spPr>
            <a:xfrm>
              <a:off x="884233" y="2023917"/>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884233" y="1961844"/>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:2</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84233" y="1961844"/>
                  <a:ext cx="800100" cy="646331"/>
                </a:xfrm>
                <a:prstGeom prst="rect">
                  <a:avLst/>
                </a:prstGeom>
                <a:blipFill rotWithShape="0">
                  <a:blip r:embed="rId3"/>
                  <a:stretch>
                    <a:fillRect/>
                  </a:stretch>
                </a:blipFill>
              </p:spPr>
              <p:txBody>
                <a:bodyPr/>
                <a:lstStyle/>
                <a:p>
                  <a:r>
                    <a:rPr lang="en-US">
                      <a:noFill/>
                    </a:rPr>
                    <a:t> </a:t>
                  </a:r>
                </a:p>
              </p:txBody>
            </p:sp>
          </mc:Fallback>
        </mc:AlternateContent>
      </p:grpSp>
      <p:grpSp>
        <p:nvGrpSpPr>
          <p:cNvPr id="14" name="Group 13"/>
          <p:cNvGrpSpPr/>
          <p:nvPr/>
        </p:nvGrpSpPr>
        <p:grpSpPr>
          <a:xfrm>
            <a:off x="957710" y="3679373"/>
            <a:ext cx="800100" cy="646331"/>
            <a:chOff x="884233" y="5661711"/>
            <a:chExt cx="800100" cy="646331"/>
          </a:xfrm>
        </p:grpSpPr>
        <p:sp>
          <p:nvSpPr>
            <p:cNvPr id="15" name="Rectangle 14"/>
            <p:cNvSpPr/>
            <p:nvPr/>
          </p:nvSpPr>
          <p:spPr>
            <a:xfrm>
              <a:off x="884233" y="5723784"/>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884233" y="5661711"/>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:2</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84233" y="5661711"/>
                  <a:ext cx="800100" cy="646331"/>
                </a:xfrm>
                <a:prstGeom prst="rect">
                  <a:avLst/>
                </a:prstGeom>
                <a:blipFill rotWithShape="0">
                  <a:blip r:embed="rId4"/>
                  <a:stretch>
                    <a:fillRect/>
                  </a:stretch>
                </a:blipFill>
              </p:spPr>
              <p:txBody>
                <a:bodyPr/>
                <a:lstStyle/>
                <a:p>
                  <a:r>
                    <a:rPr lang="en-US">
                      <a:noFill/>
                    </a:rPr>
                    <a:t> </a:t>
                  </a:r>
                </a:p>
              </p:txBody>
            </p:sp>
          </mc:Fallback>
        </mc:AlternateContent>
      </p:grpSp>
      <p:grpSp>
        <p:nvGrpSpPr>
          <p:cNvPr id="17" name="Group 16"/>
          <p:cNvGrpSpPr/>
          <p:nvPr/>
        </p:nvGrpSpPr>
        <p:grpSpPr>
          <a:xfrm>
            <a:off x="2243840" y="1106029"/>
            <a:ext cx="1422661" cy="599292"/>
            <a:chOff x="1846000" y="2502227"/>
            <a:chExt cx="1422661" cy="599292"/>
          </a:xfrm>
        </p:grpSpPr>
        <p:sp>
          <p:nvSpPr>
            <p:cNvPr id="18" name="Arc 17"/>
            <p:cNvSpPr/>
            <p:nvPr/>
          </p:nvSpPr>
          <p:spPr>
            <a:xfrm>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3259138" y="2774067"/>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201663" y="2937734"/>
            <a:ext cx="1425042" cy="599292"/>
            <a:chOff x="1846000" y="2502227"/>
            <a:chExt cx="1425042" cy="599292"/>
          </a:xfrm>
        </p:grpSpPr>
        <p:sp>
          <p:nvSpPr>
            <p:cNvPr id="21" name="Arc 20"/>
            <p:cNvSpPr/>
            <p:nvPr/>
          </p:nvSpPr>
          <p:spPr>
            <a:xfrm flipV="1">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3261519" y="2707398"/>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580655" y="373970"/>
            <a:ext cx="800100" cy="646331"/>
            <a:chOff x="2392874" y="2056269"/>
            <a:chExt cx="800100" cy="646331"/>
          </a:xfrm>
        </p:grpSpPr>
        <p:sp>
          <p:nvSpPr>
            <p:cNvPr id="24" name="Rectangle 23"/>
            <p:cNvSpPr/>
            <p:nvPr/>
          </p:nvSpPr>
          <p:spPr>
            <a:xfrm>
              <a:off x="2392874" y="2118342"/>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2392874" y="2056269"/>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m:t>
                        </m:r>
                        <m:r>
                          <a:rPr lang="en-US" sz="3600" b="0" i="1" smtClean="0">
                            <a:solidFill>
                              <a:schemeClr val="accent6">
                                <a:lumMod val="50000"/>
                              </a:schemeClr>
                            </a:solidFill>
                            <a:latin typeface="Cambria Math" panose="02040503050406030204" pitchFamily="18" charset="0"/>
                            <a:cs typeface="Times New Roman" panose="02020603050405020304" pitchFamily="18" charset="0"/>
                          </a:rPr>
                          <m:t>7</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392874" y="2056269"/>
                  <a:ext cx="800100" cy="646331"/>
                </a:xfrm>
                <a:prstGeom prst="rect">
                  <a:avLst/>
                </a:prstGeom>
                <a:blipFill rotWithShape="0">
                  <a:blip r:embed="rId5"/>
                  <a:stretch>
                    <a:fillRect/>
                  </a:stretch>
                </a:blipFill>
              </p:spPr>
              <p:txBody>
                <a:bodyPr/>
                <a:lstStyle/>
                <a:p>
                  <a:r>
                    <a:rPr lang="en-US">
                      <a:noFill/>
                    </a:rPr>
                    <a:t> </a:t>
                  </a:r>
                </a:p>
              </p:txBody>
            </p:sp>
          </mc:Fallback>
        </mc:AlternateContent>
      </p:grpSp>
      <p:grpSp>
        <p:nvGrpSpPr>
          <p:cNvPr id="26" name="Group 25"/>
          <p:cNvGrpSpPr/>
          <p:nvPr/>
        </p:nvGrpSpPr>
        <p:grpSpPr>
          <a:xfrm>
            <a:off x="2547644" y="3667187"/>
            <a:ext cx="800100" cy="646331"/>
            <a:chOff x="2417015" y="5263758"/>
            <a:chExt cx="800100" cy="646331"/>
          </a:xfrm>
        </p:grpSpPr>
        <p:sp>
          <p:nvSpPr>
            <p:cNvPr id="27" name="Rectangle 26"/>
            <p:cNvSpPr/>
            <p:nvPr/>
          </p:nvSpPr>
          <p:spPr>
            <a:xfrm>
              <a:off x="2417015" y="5325831"/>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2417015" y="5263758"/>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m:t>
                        </m:r>
                        <m:r>
                          <a:rPr lang="en-US" sz="3600" b="0" i="1" smtClean="0">
                            <a:solidFill>
                              <a:schemeClr val="accent6">
                                <a:lumMod val="50000"/>
                              </a:schemeClr>
                            </a:solidFill>
                            <a:latin typeface="Cambria Math" panose="02040503050406030204" pitchFamily="18" charset="0"/>
                            <a:cs typeface="Times New Roman" panose="02020603050405020304" pitchFamily="18" charset="0"/>
                          </a:rPr>
                          <m:t>7</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417015" y="5263758"/>
                  <a:ext cx="800100" cy="646331"/>
                </a:xfrm>
                <a:prstGeom prst="rect">
                  <a:avLst/>
                </a:prstGeom>
                <a:blipFill rotWithShape="0">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9" name="Rectangle 28"/>
              <p:cNvSpPr/>
              <p:nvPr/>
            </p:nvSpPr>
            <p:spPr>
              <a:xfrm>
                <a:off x="2632221" y="1594541"/>
                <a:ext cx="122161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a:solidFill>
                            <a:schemeClr val="tx1"/>
                          </a:solidFill>
                          <a:latin typeface="Cambria Math" panose="02040503050406030204" pitchFamily="18" charset="0"/>
                        </a:rPr>
                        <m:t>=</m:t>
                      </m:r>
                      <m:r>
                        <a:rPr lang="en-US" sz="4000" b="0" i="0" smtClean="0">
                          <a:solidFill>
                            <a:schemeClr val="tx1"/>
                          </a:solidFill>
                          <a:latin typeface="Cambria Math" panose="02040503050406030204" pitchFamily="18" charset="0"/>
                        </a:rPr>
                        <m:t> </m:t>
                      </m:r>
                      <m:f>
                        <m:fPr>
                          <m:ctrlPr>
                            <a:rPr lang="en-US" sz="4000" i="1" smtClean="0">
                              <a:solidFill>
                                <a:srgbClr val="FF0000"/>
                              </a:solidFill>
                              <a:latin typeface="Cambria Math" panose="02040503050406030204" pitchFamily="18" charset="0"/>
                            </a:rPr>
                          </m:ctrlPr>
                        </m:fPr>
                        <m:num>
                          <m:r>
                            <a:rPr lang="en-US" sz="4000">
                              <a:solidFill>
                                <a:srgbClr val="FF0000"/>
                              </a:solidFill>
                              <a:latin typeface="Cambria Math" panose="02040503050406030204" pitchFamily="18" charset="0"/>
                            </a:rPr>
                            <m:t>2</m:t>
                          </m:r>
                        </m:num>
                        <m:den>
                          <m:r>
                            <a:rPr lang="en-US" sz="4000">
                              <a:solidFill>
                                <a:srgbClr val="FF0000"/>
                              </a:solidFill>
                              <a:latin typeface="Cambria Math" panose="02040503050406030204" pitchFamily="18" charset="0"/>
                            </a:rPr>
                            <m:t>3</m:t>
                          </m:r>
                        </m:den>
                      </m:f>
                    </m:oMath>
                  </m:oMathPara>
                </a14:m>
                <a:endParaRPr lang="en-US" sz="4000">
                  <a:solidFill>
                    <a:schemeClr val="tx1"/>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2632221" y="1594541"/>
                <a:ext cx="1221616" cy="124880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994375" y="1620844"/>
                <a:ext cx="204376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28</m:t>
                          </m:r>
                        </m:num>
                        <m:den>
                          <m:r>
                            <a:rPr lang="en-US" sz="4000">
                              <a:solidFill>
                                <a:schemeClr val="tx1"/>
                              </a:solidFill>
                              <a:latin typeface="Cambria Math" panose="02040503050406030204" pitchFamily="18" charset="0"/>
                            </a:rPr>
                            <m:t>42</m:t>
                          </m:r>
                        </m:den>
                      </m:f>
                      <m:r>
                        <a:rPr lang="en-US" sz="4000" b="0" i="1" smtClean="0">
                          <a:solidFill>
                            <a:schemeClr val="tx1"/>
                          </a:solidFill>
                          <a:latin typeface="Cambria Math" panose="02040503050406030204" pitchFamily="18" charset="0"/>
                        </a:rPr>
                        <m:t> </m:t>
                      </m:r>
                      <m:r>
                        <a:rPr lang="en-US" sz="4000">
                          <a:solidFill>
                            <a:schemeClr val="tx1"/>
                          </a:solidFill>
                          <a:latin typeface="Cambria Math" panose="02040503050406030204" pitchFamily="18" charset="0"/>
                        </a:rPr>
                        <m:t>=</m:t>
                      </m:r>
                      <m:r>
                        <a:rPr lang="en-US" sz="4000" b="0" i="1" smtClean="0">
                          <a:solidFill>
                            <a:schemeClr val="tx1"/>
                          </a:solidFill>
                          <a:latin typeface="Cambria Math" panose="02040503050406030204" pitchFamily="18" charset="0"/>
                        </a:rPr>
                        <m:t> </m:t>
                      </m:r>
                      <m:f>
                        <m:fPr>
                          <m:ctrlPr>
                            <a:rPr lang="en-US" sz="4000" i="1" smtClean="0">
                              <a:solidFill>
                                <a:srgbClr val="FF0000"/>
                              </a:solidFill>
                              <a:latin typeface="Cambria Math" panose="02040503050406030204" pitchFamily="18" charset="0"/>
                            </a:rPr>
                          </m:ctrlPr>
                        </m:fPr>
                        <m:num>
                          <m:r>
                            <a:rPr lang="en-US" sz="4000" b="0" i="0" smtClean="0">
                              <a:solidFill>
                                <a:srgbClr val="FF0000"/>
                              </a:solidFill>
                              <a:latin typeface="Cambria Math" panose="02040503050406030204" pitchFamily="18" charset="0"/>
                            </a:rPr>
                            <m:t>2</m:t>
                          </m:r>
                        </m:num>
                        <m:den>
                          <m:r>
                            <a:rPr lang="en-US" sz="4000" b="0" i="0" smtClean="0">
                              <a:solidFill>
                                <a:srgbClr val="FF0000"/>
                              </a:solidFill>
                              <a:latin typeface="Cambria Math" panose="02040503050406030204" pitchFamily="18" charset="0"/>
                            </a:rPr>
                            <m:t>3</m:t>
                          </m:r>
                        </m:den>
                      </m:f>
                    </m:oMath>
                  </m:oMathPara>
                </a14:m>
                <a:endParaRPr lang="en-US" sz="4000">
                  <a:solidFill>
                    <a:schemeClr val="tx1"/>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5994375" y="1620844"/>
                <a:ext cx="2043765" cy="1248803"/>
              </a:xfrm>
              <a:prstGeom prst="rect">
                <a:avLst/>
              </a:prstGeom>
              <a:blipFill rotWithShape="0">
                <a:blip r:embed="rId8"/>
                <a:stretch>
                  <a:fillRect/>
                </a:stretch>
              </a:blipFill>
            </p:spPr>
            <p:txBody>
              <a:bodyPr/>
              <a:lstStyle/>
              <a:p>
                <a:r>
                  <a:rPr lang="en-US">
                    <a:noFill/>
                  </a:rPr>
                  <a:t> </a:t>
                </a:r>
              </a:p>
            </p:txBody>
          </p:sp>
        </mc:Fallback>
      </mc:AlternateContent>
      <p:grpSp>
        <p:nvGrpSpPr>
          <p:cNvPr id="31" name="Group 30"/>
          <p:cNvGrpSpPr/>
          <p:nvPr/>
        </p:nvGrpSpPr>
        <p:grpSpPr>
          <a:xfrm>
            <a:off x="6366112" y="1165537"/>
            <a:ext cx="1422661" cy="599292"/>
            <a:chOff x="1846000" y="2502227"/>
            <a:chExt cx="1422661" cy="599292"/>
          </a:xfrm>
        </p:grpSpPr>
        <p:sp>
          <p:nvSpPr>
            <p:cNvPr id="32" name="Arc 31"/>
            <p:cNvSpPr/>
            <p:nvPr/>
          </p:nvSpPr>
          <p:spPr>
            <a:xfrm>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p:cNvCxnSpPr/>
            <p:nvPr/>
          </p:nvCxnSpPr>
          <p:spPr>
            <a:xfrm>
              <a:off x="3259138" y="2774067"/>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356589" y="3065013"/>
            <a:ext cx="1425042" cy="599292"/>
            <a:chOff x="1846000" y="2502227"/>
            <a:chExt cx="1425042" cy="599292"/>
          </a:xfrm>
        </p:grpSpPr>
        <p:sp>
          <p:nvSpPr>
            <p:cNvPr id="35" name="Arc 34"/>
            <p:cNvSpPr/>
            <p:nvPr/>
          </p:nvSpPr>
          <p:spPr>
            <a:xfrm flipV="1">
              <a:off x="1846000" y="2502227"/>
              <a:ext cx="1417900" cy="599292"/>
            </a:xfrm>
            <a:prstGeom prst="arc">
              <a:avLst>
                <a:gd name="adj1" fmla="val 11076639"/>
                <a:gd name="adj2" fmla="val 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flipV="1">
              <a:off x="3261519" y="2707398"/>
              <a:ext cx="9523" cy="11516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647360" y="427346"/>
            <a:ext cx="800100" cy="646331"/>
            <a:chOff x="884233" y="1961844"/>
            <a:chExt cx="800100" cy="646331"/>
          </a:xfrm>
        </p:grpSpPr>
        <p:sp>
          <p:nvSpPr>
            <p:cNvPr id="38" name="Rectangle 37"/>
            <p:cNvSpPr/>
            <p:nvPr/>
          </p:nvSpPr>
          <p:spPr>
            <a:xfrm>
              <a:off x="884233" y="2023917"/>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p:cNvSpPr txBox="1"/>
                <p:nvPr/>
              </p:nvSpPr>
              <p:spPr>
                <a:xfrm>
                  <a:off x="884233" y="1961844"/>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m:t>
                        </m:r>
                        <m:r>
                          <a:rPr lang="en-US" sz="3600" b="0" i="1" smtClean="0">
                            <a:solidFill>
                              <a:schemeClr val="accent6">
                                <a:lumMod val="50000"/>
                              </a:schemeClr>
                            </a:solidFill>
                            <a:latin typeface="Cambria Math" panose="02040503050406030204" pitchFamily="18" charset="0"/>
                            <a:cs typeface="Times New Roman" panose="02020603050405020304" pitchFamily="18" charset="0"/>
                          </a:rPr>
                          <m:t>14</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884233" y="1961844"/>
                  <a:ext cx="800100" cy="646331"/>
                </a:xfrm>
                <a:prstGeom prst="rect">
                  <a:avLst/>
                </a:prstGeom>
                <a:blipFill rotWithShape="0">
                  <a:blip r:embed="rId9"/>
                  <a:stretch>
                    <a:fillRect/>
                  </a:stretch>
                </a:blipFill>
              </p:spPr>
              <p:txBody>
                <a:bodyPr/>
                <a:lstStyle/>
                <a:p>
                  <a:r>
                    <a:rPr lang="en-US">
                      <a:noFill/>
                    </a:rPr>
                    <a:t> </a:t>
                  </a:r>
                </a:p>
              </p:txBody>
            </p:sp>
          </mc:Fallback>
        </mc:AlternateContent>
      </p:grpSp>
      <p:grpSp>
        <p:nvGrpSpPr>
          <p:cNvPr id="40" name="Group 39"/>
          <p:cNvGrpSpPr/>
          <p:nvPr/>
        </p:nvGrpSpPr>
        <p:grpSpPr>
          <a:xfrm>
            <a:off x="6647360" y="3741446"/>
            <a:ext cx="800100" cy="646331"/>
            <a:chOff x="884233" y="5661711"/>
            <a:chExt cx="800100" cy="646331"/>
          </a:xfrm>
        </p:grpSpPr>
        <p:sp>
          <p:nvSpPr>
            <p:cNvPr id="41" name="Rectangle 40"/>
            <p:cNvSpPr/>
            <p:nvPr/>
          </p:nvSpPr>
          <p:spPr>
            <a:xfrm>
              <a:off x="884233" y="5723784"/>
              <a:ext cx="800100" cy="522184"/>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p:cNvSpPr txBox="1"/>
                <p:nvPr/>
              </p:nvSpPr>
              <p:spPr>
                <a:xfrm>
                  <a:off x="884233" y="5661711"/>
                  <a:ext cx="80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panose="02040503050406030204" pitchFamily="18" charset="0"/>
                            <a:cs typeface="Times New Roman" panose="02020603050405020304" pitchFamily="18" charset="0"/>
                          </a:rPr>
                          <m:t>:</m:t>
                        </m:r>
                        <m:r>
                          <a:rPr lang="en-US" sz="3600" b="0" i="1" smtClean="0">
                            <a:solidFill>
                              <a:schemeClr val="accent6">
                                <a:lumMod val="50000"/>
                              </a:schemeClr>
                            </a:solidFill>
                            <a:latin typeface="Cambria Math" panose="02040503050406030204" pitchFamily="18" charset="0"/>
                            <a:cs typeface="Times New Roman" panose="02020603050405020304" pitchFamily="18" charset="0"/>
                          </a:rPr>
                          <m:t>14</m:t>
                        </m:r>
                      </m:oMath>
                    </m:oMathPara>
                  </a14:m>
                  <a:endParaRPr lang="en-US" sz="3600">
                    <a:solidFill>
                      <a:schemeClr val="accent6">
                        <a:lumMod val="50000"/>
                      </a:schemeClr>
                    </a:solidFill>
                    <a:latin typeface="Times New Roman" panose="02020603050405020304" pitchFamily="18" charset="0"/>
                    <a:cs typeface="Times New Roman" panose="020206030504050203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884233" y="5661711"/>
                  <a:ext cx="800100" cy="646331"/>
                </a:xfrm>
                <a:prstGeom prst="rect">
                  <a:avLst/>
                </a:prstGeom>
                <a:blipFill rotWithShape="0">
                  <a:blip r:embed="rId10"/>
                  <a:stretch>
                    <a:fillRect/>
                  </a:stretch>
                </a:blipFill>
              </p:spPr>
              <p:txBody>
                <a:bodyPr/>
                <a:lstStyle/>
                <a:p>
                  <a:r>
                    <a:rPr lang="en-US">
                      <a:noFill/>
                    </a:rPr>
                    <a:t> </a:t>
                  </a:r>
                </a:p>
              </p:txBody>
            </p:sp>
          </mc:Fallback>
        </mc:AlternateContent>
      </p:grpSp>
      <p:grpSp>
        <p:nvGrpSpPr>
          <p:cNvPr id="48" name="Group 47"/>
          <p:cNvGrpSpPr/>
          <p:nvPr/>
        </p:nvGrpSpPr>
        <p:grpSpPr>
          <a:xfrm>
            <a:off x="201700" y="4412988"/>
            <a:ext cx="8855600" cy="2474940"/>
            <a:chOff x="288400" y="1997047"/>
            <a:chExt cx="8855600" cy="2474940"/>
          </a:xfrm>
        </p:grpSpPr>
        <p:sp>
          <p:nvSpPr>
            <p:cNvPr id="49" name="Rounded Rectangle 48"/>
            <p:cNvSpPr/>
            <p:nvPr/>
          </p:nvSpPr>
          <p:spPr>
            <a:xfrm>
              <a:off x="288400" y="2579632"/>
              <a:ext cx="8855600" cy="1892355"/>
            </a:xfrm>
            <a:prstGeom prst="roundRect">
              <a:avLst/>
            </a:prstGeom>
            <a:solidFill>
              <a:srgbClr val="66FF66">
                <a:alpha val="43137"/>
              </a:srgbClr>
            </a:solidFill>
            <a:ln>
              <a:solidFill>
                <a:srgbClr val="66FF33">
                  <a:alpha val="6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770658" y="1997047"/>
              <a:ext cx="2782208" cy="75923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Nhận xét</a:t>
              </a:r>
            </a:p>
          </p:txBody>
        </p:sp>
      </p:grpSp>
      <p:sp>
        <p:nvSpPr>
          <p:cNvPr id="51" name="TextBox 50"/>
          <p:cNvSpPr txBox="1"/>
          <p:nvPr/>
        </p:nvSpPr>
        <p:spPr>
          <a:xfrm>
            <a:off x="439081" y="5585584"/>
            <a:ext cx="8380838" cy="954107"/>
          </a:xfrm>
          <a:prstGeom prst="rect">
            <a:avLst/>
          </a:prstGeom>
          <a:noFill/>
        </p:spPr>
        <p:txBody>
          <a:bodyPr wrap="square" rtlCol="0">
            <a:spAutoFit/>
          </a:bodyPr>
          <a:lstStyle/>
          <a:p>
            <a:pPr algn="just"/>
            <a:r>
              <a:rPr lang="en-US" sz="2800" b="1">
                <a:solidFill>
                  <a:srgbClr val="FF0000"/>
                </a:solidFill>
                <a:latin typeface="Times New Roman" panose="02020603050405020304" pitchFamily="18" charset="0"/>
                <a:cs typeface="Times New Roman" panose="02020603050405020304" pitchFamily="18" charset="0"/>
              </a:rPr>
              <a:t>Chia</a:t>
            </a:r>
            <a:r>
              <a:rPr lang="en-US" sz="2800" b="1">
                <a:solidFill>
                  <a:srgbClr val="002060"/>
                </a:solidFill>
                <a:latin typeface="Times New Roman" panose="02020603050405020304" pitchFamily="18" charset="0"/>
                <a:cs typeface="Times New Roman" panose="02020603050405020304" pitchFamily="18" charset="0"/>
              </a:rPr>
              <a:t> cả tử và mẫu của phân số </a:t>
            </a:r>
            <a:r>
              <a:rPr lang="en-US" sz="2800" b="1">
                <a:solidFill>
                  <a:srgbClr val="FF0000"/>
                </a:solidFill>
                <a:latin typeface="Times New Roman" panose="02020603050405020304" pitchFamily="18" charset="0"/>
                <a:cs typeface="Times New Roman" panose="02020603050405020304" pitchFamily="18" charset="0"/>
              </a:rPr>
              <a:t>cho ƯCLN </a:t>
            </a:r>
            <a:r>
              <a:rPr lang="en-US" sz="2800" b="1">
                <a:solidFill>
                  <a:srgbClr val="002060"/>
                </a:solidFill>
                <a:latin typeface="Times New Roman" panose="02020603050405020304" pitchFamily="18" charset="0"/>
                <a:cs typeface="Times New Roman" panose="02020603050405020304" pitchFamily="18" charset="0"/>
              </a:rPr>
              <a:t>của chúng ta sẽ được một phân số tối giản</a:t>
            </a:r>
          </a:p>
        </p:txBody>
      </p:sp>
    </p:spTree>
    <p:extLst>
      <p:ext uri="{BB962C8B-B14F-4D97-AF65-F5344CB8AC3E}">
        <p14:creationId xmlns:p14="http://schemas.microsoft.com/office/powerpoint/2010/main" val="126996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par>
                                <p:cTn id="57" presetID="22" presetClass="entr" presetSubtype="8"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par>
                                <p:cTn id="60" presetID="22" presetClass="entr" presetSubtype="8"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5000" fill="hold" nodeType="clickEffect">
                                  <p:stCondLst>
                                    <p:cond delay="0"/>
                                  </p:stCondLst>
                                  <p:childTnLst>
                                    <p:animEffect transition="out" filter="fade">
                                      <p:cBhvr>
                                        <p:cTn id="66" dur="500" tmFilter="0, 0; .2, .5; .8, .5; 1, 0"/>
                                        <p:tgtEl>
                                          <p:spTgt spid="37"/>
                                        </p:tgtEl>
                                      </p:cBhvr>
                                    </p:animEffect>
                                    <p:animScale>
                                      <p:cBhvr>
                                        <p:cTn id="67" dur="250" autoRev="1" fill="hold"/>
                                        <p:tgtEl>
                                          <p:spTgt spid="37"/>
                                        </p:tgtEl>
                                      </p:cBhvr>
                                      <p:by x="105000" y="105000"/>
                                    </p:animScale>
                                  </p:childTnLst>
                                </p:cTn>
                              </p:par>
                              <p:par>
                                <p:cTn id="68" presetID="26" presetClass="emph" presetSubtype="0" repeatCount="5000" fill="hold" nodeType="withEffect">
                                  <p:stCondLst>
                                    <p:cond delay="0"/>
                                  </p:stCondLst>
                                  <p:childTnLst>
                                    <p:animEffect transition="out" filter="fade">
                                      <p:cBhvr>
                                        <p:cTn id="69" dur="500" tmFilter="0, 0; .2, .5; .8, .5; 1, 0"/>
                                        <p:tgtEl>
                                          <p:spTgt spid="40"/>
                                        </p:tgtEl>
                                      </p:cBhvr>
                                    </p:animEffect>
                                    <p:animScale>
                                      <p:cBhvr>
                                        <p:cTn id="70" dur="250" autoRev="1" fill="hold"/>
                                        <p:tgtEl>
                                          <p:spTgt spid="40"/>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left)">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29" grpId="0"/>
      <p:bldP spid="30"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7">
            <a:extLst>
              <a:ext uri="{FF2B5EF4-FFF2-40B4-BE49-F238E27FC236}">
                <a16:creationId xmlns:a16="http://schemas.microsoft.com/office/drawing/2014/main" id="{5BBC1BDA-C8DA-4816-97BF-C5925D4C9A73}"/>
              </a:ext>
            </a:extLst>
          </p:cNvPr>
          <p:cNvSpPr txBox="1">
            <a:spLocks noChangeArrowheads="1"/>
          </p:cNvSpPr>
          <p:nvPr/>
        </p:nvSpPr>
        <p:spPr bwMode="auto">
          <a:xfrm>
            <a:off x="643988" y="0"/>
            <a:ext cx="4712677"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cs typeface="Arial" panose="020B0604020202020204" pitchFamily="34" charset="0"/>
              </a:defRPr>
            </a:lvl1pPr>
            <a:lvl2pPr marL="742950" indent="-285750">
              <a:defRPr sz="1900">
                <a:solidFill>
                  <a:schemeClr val="tx1"/>
                </a:solidFill>
                <a:latin typeface="Arial" panose="020B0604020202020204" pitchFamily="34" charset="0"/>
                <a:cs typeface="Arial" panose="020B0604020202020204" pitchFamily="34" charset="0"/>
              </a:defRPr>
            </a:lvl2pPr>
            <a:lvl3pPr marL="1143000" indent="-228600">
              <a:defRPr sz="1900">
                <a:solidFill>
                  <a:schemeClr val="tx1"/>
                </a:solidFill>
                <a:latin typeface="Arial" panose="020B0604020202020204" pitchFamily="34" charset="0"/>
                <a:cs typeface="Arial" panose="020B0604020202020204" pitchFamily="34" charset="0"/>
              </a:defRPr>
            </a:lvl3pPr>
            <a:lvl4pPr marL="1600200" indent="-228600">
              <a:defRPr sz="1900">
                <a:solidFill>
                  <a:schemeClr val="tx1"/>
                </a:solidFill>
                <a:latin typeface="Arial" panose="020B0604020202020204" pitchFamily="34" charset="0"/>
                <a:cs typeface="Arial" panose="020B0604020202020204" pitchFamily="34" charset="0"/>
              </a:defRPr>
            </a:lvl4pPr>
            <a:lvl5pPr marL="2057400" indent="-228600">
              <a:defRPr sz="19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900">
                <a:solidFill>
                  <a:schemeClr val="tx1"/>
                </a:solidFill>
                <a:latin typeface="Arial" panose="020B0604020202020204" pitchFamily="34" charset="0"/>
                <a:cs typeface="Arial" panose="020B0604020202020204" pitchFamily="34" charset="0"/>
              </a:defRPr>
            </a:lvl9pPr>
          </a:lstStyle>
          <a:p>
            <a:pPr algn="just" eaLnBrk="1" hangingPunct="1"/>
            <a:endParaRPr lang="en-US" altLang="en-US" sz="2585" b="1">
              <a:latin typeface="Times New Roman" panose="02020603050405020304" pitchFamily="18" charset="0"/>
              <a:cs typeface="Times New Roman" panose="02020603050405020304" pitchFamily="18" charset="0"/>
            </a:endParaRPr>
          </a:p>
        </p:txBody>
      </p:sp>
      <p:pic>
        <p:nvPicPr>
          <p:cNvPr id="11267" name="Picture 8" descr="divide">
            <a:extLst>
              <a:ext uri="{FF2B5EF4-FFF2-40B4-BE49-F238E27FC236}">
                <a16:creationId xmlns:a16="http://schemas.microsoft.com/office/drawing/2014/main" id="{513A6F92-E035-4EA8-93AD-AF3E190DFA1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257800"/>
            <a:ext cx="9144000" cy="133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E59F8D84-86B9-4424-A0CD-54DFF9268AE6}"/>
              </a:ext>
            </a:extLst>
          </p:cNvPr>
          <p:cNvSpPr txBox="1">
            <a:spLocks noChangeArrowheads="1"/>
          </p:cNvSpPr>
          <p:nvPr/>
        </p:nvSpPr>
        <p:spPr bwMode="auto">
          <a:xfrm>
            <a:off x="391550" y="355991"/>
            <a:ext cx="8752449" cy="379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19" tIns="44209" rIns="88419" bIns="44209"/>
          <a:lstStyle>
            <a:lvl1pPr marL="360363" indent="-360363"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900">
                <a:solidFill>
                  <a:schemeClr val="tx1"/>
                </a:solidFill>
                <a:latin typeface="+mn-lt"/>
                <a:cs typeface="+mn-cs"/>
              </a:defRPr>
            </a:lvl2pPr>
            <a:lvl3pPr marL="1196975" indent="-239713" algn="l" defTabSz="957263" rtl="0" eaLnBrk="0" fontAlgn="base" hangingPunct="0">
              <a:spcBef>
                <a:spcPct val="20000"/>
              </a:spcBef>
              <a:spcAft>
                <a:spcPct val="0"/>
              </a:spcAft>
              <a:buChar char="•"/>
              <a:defRPr sz="2500">
                <a:solidFill>
                  <a:schemeClr val="tx1"/>
                </a:solidFill>
                <a:latin typeface="+mn-lt"/>
                <a:cs typeface="+mn-cs"/>
              </a:defRPr>
            </a:lvl3pPr>
            <a:lvl4pPr marL="1676400" indent="-239713" algn="l" defTabSz="957263" rtl="0" eaLnBrk="0" fontAlgn="base" hangingPunct="0">
              <a:spcBef>
                <a:spcPct val="20000"/>
              </a:spcBef>
              <a:spcAft>
                <a:spcPct val="0"/>
              </a:spcAft>
              <a:buChar char="–"/>
              <a:defRPr sz="2100">
                <a:solidFill>
                  <a:schemeClr val="tx1"/>
                </a:solidFill>
                <a:latin typeface="+mn-lt"/>
                <a:cs typeface="+mn-cs"/>
              </a:defRPr>
            </a:lvl4pPr>
            <a:lvl5pPr marL="2154238" indent="-239713" algn="l" defTabSz="957263" rtl="0" eaLnBrk="0" fontAlgn="base" hangingPunct="0">
              <a:spcBef>
                <a:spcPct val="20000"/>
              </a:spcBef>
              <a:spcAft>
                <a:spcPct val="0"/>
              </a:spcAft>
              <a:buChar char="»"/>
              <a:defRPr sz="21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90000"/>
              </a:lnSpc>
              <a:buFontTx/>
              <a:buNone/>
              <a:defRPr/>
            </a:pPr>
            <a:endParaRPr lang="en-US" altLang="en-US" sz="3139" kern="0" dirty="0">
              <a:latin typeface="Times New Roman" panose="02020603050405020304" pitchFamily="18" charset="0"/>
              <a:cs typeface="Times New Roman" panose="02020603050405020304" pitchFamily="18" charset="0"/>
            </a:endParaRPr>
          </a:p>
          <a:p>
            <a:pPr>
              <a:lnSpc>
                <a:spcPct val="90000"/>
              </a:lnSpc>
              <a:buFontTx/>
              <a:buNone/>
              <a:defRPr/>
            </a:pPr>
            <a:endParaRPr lang="en-US" altLang="en-US" sz="3139" kern="0" dirty="0">
              <a:latin typeface="Times New Roman" panose="02020603050405020304" pitchFamily="18" charset="0"/>
              <a:cs typeface="Times New Roman" panose="02020603050405020304" pitchFamily="18" charset="0"/>
            </a:endParaRPr>
          </a:p>
          <a:p>
            <a:pPr marL="0" indent="0" algn="ctr">
              <a:buNone/>
            </a:pPr>
            <a:r>
              <a:rPr lang="nl-NL" sz="3000" b="1" dirty="0">
                <a:latin typeface="Times New Roman" panose="02020603050405020304" pitchFamily="18" charset="0"/>
                <a:cs typeface="Times New Roman" panose="02020603050405020304" pitchFamily="18" charset="0"/>
              </a:rPr>
              <a:t>§ 2: </a:t>
            </a:r>
            <a:r>
              <a:rPr lang="vi-VN" sz="3000" b="1" dirty="0">
                <a:latin typeface="Times New Roman" panose="02020603050405020304" pitchFamily="18" charset="0"/>
                <a:cs typeface="Times New Roman" panose="02020603050405020304" pitchFamily="18" charset="0"/>
              </a:rPr>
              <a:t>TẬP HỢP SỐ TỰ NHIÊN. GHI SỐ TỰ NHIÊN</a:t>
            </a:r>
            <a:endParaRPr lang="en-US" sz="3000" dirty="0">
              <a:latin typeface="Times New Roman" panose="02020603050405020304" pitchFamily="18" charset="0"/>
              <a:cs typeface="Times New Roman" panose="02020603050405020304" pitchFamily="18" charset="0"/>
            </a:endParaRPr>
          </a:p>
          <a:p>
            <a:pPr lvl="1">
              <a:lnSpc>
                <a:spcPct val="90000"/>
              </a:lnSpc>
              <a:buFont typeface="Tahoma" panose="020B0604030504040204" pitchFamily="34" charset="0"/>
              <a:buNone/>
              <a:defRPr/>
            </a:pPr>
            <a:endParaRPr lang="en-US" altLang="en-US" sz="3323" b="1" kern="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9707" y="586397"/>
            <a:ext cx="8855600" cy="6093372"/>
            <a:chOff x="288400" y="2200015"/>
            <a:chExt cx="8855600" cy="6093372"/>
          </a:xfrm>
        </p:grpSpPr>
        <p:sp>
          <p:nvSpPr>
            <p:cNvPr id="5" name="Rounded Rectangle 4"/>
            <p:cNvSpPr/>
            <p:nvPr/>
          </p:nvSpPr>
          <p:spPr>
            <a:xfrm>
              <a:off x="288400" y="3169643"/>
              <a:ext cx="8855600" cy="5123744"/>
            </a:xfrm>
            <a:prstGeom prst="roundRect">
              <a:avLst/>
            </a:prstGeom>
            <a:solidFill>
              <a:srgbClr val="66FF66">
                <a:alpha val="43137"/>
              </a:srgbClr>
            </a:solidFill>
            <a:ln>
              <a:solidFill>
                <a:srgbClr val="66FF33">
                  <a:alpha val="6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25781" y="2200015"/>
              <a:ext cx="2782208" cy="75923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Chú ý</a:t>
              </a:r>
            </a:p>
          </p:txBody>
        </p:sp>
      </p:grpSp>
      <mc:AlternateContent xmlns:mc="http://schemas.openxmlformats.org/markup-compatibility/2006" xmlns:a14="http://schemas.microsoft.com/office/drawing/2010/main">
        <mc:Choice Requires="a14">
          <p:sp>
            <p:nvSpPr>
              <p:cNvPr id="7" name="TextBox 6"/>
              <p:cNvSpPr txBox="1"/>
              <p:nvPr/>
            </p:nvSpPr>
            <p:spPr>
              <a:xfrm>
                <a:off x="377088" y="2017550"/>
                <a:ext cx="8380838" cy="1097801"/>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sym typeface="Wingdings 2" panose="05020102010507070707" pitchFamily="18" charset="2"/>
                  </a:rPr>
                  <a:t> </a:t>
                </a:r>
                <a:r>
                  <a:rPr lang="en-US" sz="2800">
                    <a:solidFill>
                      <a:schemeClr val="tx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2800" i="1" smtClean="0">
                            <a:solidFill>
                              <a:schemeClr val="tx1"/>
                            </a:solidFill>
                            <a:latin typeface="Cambria Math" panose="02040503050406030204" pitchFamily="18" charset="0"/>
                            <a:cs typeface="Times New Roman" panose="02020603050405020304" pitchFamily="18" charset="0"/>
                          </a:rPr>
                        </m:ctrlPr>
                      </m:fPr>
                      <m:num>
                        <m:r>
                          <a:rPr lang="en-US" sz="2800" b="0" i="1" smtClean="0">
                            <a:solidFill>
                              <a:schemeClr val="tx1"/>
                            </a:solidFill>
                            <a:latin typeface="Cambria Math" panose="02040503050406030204" pitchFamily="18" charset="0"/>
                            <a:cs typeface="Times New Roman" panose="02020603050405020304" pitchFamily="18" charset="0"/>
                          </a:rPr>
                          <m:t>𝑎</m:t>
                        </m:r>
                      </m:num>
                      <m:den>
                        <m:r>
                          <a:rPr lang="en-US" sz="2800" b="0" i="1" smtClean="0">
                            <a:solidFill>
                              <a:schemeClr val="tx1"/>
                            </a:solidFill>
                            <a:latin typeface="Cambria Math" panose="02040503050406030204" pitchFamily="18" charset="0"/>
                            <a:cs typeface="Times New Roman" panose="02020603050405020304" pitchFamily="18" charset="0"/>
                          </a:rPr>
                          <m:t>𝑏</m:t>
                        </m:r>
                      </m:den>
                    </m:f>
                  </m:oMath>
                </a14:m>
                <a:r>
                  <a:rPr lang="en-US" sz="2800">
                    <a:solidFill>
                      <a:schemeClr val="tx1"/>
                    </a:solidFill>
                    <a:latin typeface="Times New Roman" panose="02020603050405020304" pitchFamily="18" charset="0"/>
                    <a:cs typeface="Times New Roman" panose="02020603050405020304" pitchFamily="18" charset="0"/>
                  </a:rPr>
                  <a:t> là tối giản nếu </a:t>
                </a:r>
                <a14:m>
                  <m:oMath xmlns:m="http://schemas.openxmlformats.org/officeDocument/2006/math">
                    <m:r>
                      <a:rPr lang="en-US" sz="2800" i="1" smtClean="0">
                        <a:solidFill>
                          <a:schemeClr val="tx1"/>
                        </a:solidFill>
                        <a:latin typeface="Cambria Math" panose="02040503050406030204" pitchFamily="18" charset="0"/>
                        <a:cs typeface="Times New Roman" panose="02020603050405020304" pitchFamily="18" charset="0"/>
                      </a:rPr>
                      <m:t>|</m:t>
                    </m:r>
                    <m:r>
                      <a:rPr lang="en-US" sz="2800" i="1" smtClean="0">
                        <a:solidFill>
                          <a:schemeClr val="tx1"/>
                        </a:solidFill>
                        <a:latin typeface="Cambria Math" panose="02040503050406030204" pitchFamily="18" charset="0"/>
                        <a:cs typeface="Times New Roman" panose="02020603050405020304" pitchFamily="18" charset="0"/>
                      </a:rPr>
                      <m:t>𝑎</m:t>
                    </m:r>
                    <m:r>
                      <a:rPr lang="en-US" sz="2800" i="1" smtClean="0">
                        <a:solidFill>
                          <a:schemeClr val="tx1"/>
                        </a:solidFill>
                        <a:latin typeface="Cambria Math" panose="02040503050406030204" pitchFamily="18" charset="0"/>
                        <a:cs typeface="Times New Roman" panose="02020603050405020304" pitchFamily="18" charset="0"/>
                      </a:rPr>
                      <m:t>| </m:t>
                    </m:r>
                  </m:oMath>
                </a14:m>
                <a:r>
                  <a:rPr lang="en-US" sz="2800">
                    <a:solidFill>
                      <a:schemeClr val="tx1"/>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i="1" smtClean="0">
                        <a:solidFill>
                          <a:schemeClr val="tx1"/>
                        </a:solidFill>
                        <a:latin typeface="Cambria Math" panose="02040503050406030204" pitchFamily="18" charset="0"/>
                        <a:cs typeface="Times New Roman" panose="02020603050405020304" pitchFamily="18" charset="0"/>
                      </a:rPr>
                      <m:t>|</m:t>
                    </m:r>
                    <m:r>
                      <a:rPr lang="en-US" sz="2800" i="1" smtClean="0">
                        <a:solidFill>
                          <a:schemeClr val="tx1"/>
                        </a:solidFill>
                        <a:latin typeface="Cambria Math" panose="02040503050406030204" pitchFamily="18" charset="0"/>
                        <a:cs typeface="Times New Roman" panose="02020603050405020304" pitchFamily="18" charset="0"/>
                      </a:rPr>
                      <m:t>𝑏</m:t>
                    </m:r>
                    <m:r>
                      <a:rPr lang="en-US" sz="2800" i="1" smtClean="0">
                        <a:solidFill>
                          <a:schemeClr val="tx1"/>
                        </a:solidFill>
                        <a:latin typeface="Cambria Math" panose="02040503050406030204" pitchFamily="18" charset="0"/>
                        <a:cs typeface="Times New Roman" panose="02020603050405020304" pitchFamily="18" charset="0"/>
                      </a:rPr>
                      <m:t>| </m:t>
                    </m:r>
                  </m:oMath>
                </a14:m>
                <a:r>
                  <a:rPr lang="en-US" sz="2800">
                    <a:solidFill>
                      <a:schemeClr val="tx1"/>
                    </a:solidFill>
                    <a:latin typeface="Times New Roman" panose="02020603050405020304" pitchFamily="18" charset="0"/>
                    <a:cs typeface="Times New Roman" panose="02020603050405020304" pitchFamily="18" charset="0"/>
                  </a:rPr>
                  <a:t>là hai số nguyên tố cùng nhau</a:t>
                </a:r>
              </a:p>
            </p:txBody>
          </p:sp>
        </mc:Choice>
        <mc:Fallback xmlns="">
          <p:sp>
            <p:nvSpPr>
              <p:cNvPr id="7" name="TextBox 6"/>
              <p:cNvSpPr txBox="1">
                <a:spLocks noRot="1" noChangeAspect="1" noMove="1" noResize="1" noEditPoints="1" noAdjustHandles="1" noChangeArrowheads="1" noChangeShapeType="1" noTextEdit="1"/>
              </p:cNvSpPr>
              <p:nvPr/>
            </p:nvSpPr>
            <p:spPr>
              <a:xfrm>
                <a:off x="377088" y="2017550"/>
                <a:ext cx="8380838" cy="1097801"/>
              </a:xfrm>
              <a:prstGeom prst="rect">
                <a:avLst/>
              </a:prstGeom>
              <a:blipFill rotWithShape="0">
                <a:blip r:embed="rId2"/>
                <a:stretch>
                  <a:fillRect l="-1527" t="-1667" r="-1455" b="-15000"/>
                </a:stretch>
              </a:blipFill>
            </p:spPr>
            <p:txBody>
              <a:bodyPr/>
              <a:lstStyle/>
              <a:p>
                <a:r>
                  <a:rPr lang="en-US">
                    <a:noFill/>
                  </a:rPr>
                  <a:t> </a:t>
                </a:r>
              </a:p>
            </p:txBody>
          </p:sp>
        </mc:Fallback>
      </mc:AlternateContent>
      <p:sp>
        <p:nvSpPr>
          <p:cNvPr id="8" name="TextBox 7"/>
          <p:cNvSpPr txBox="1"/>
          <p:nvPr/>
        </p:nvSpPr>
        <p:spPr>
          <a:xfrm>
            <a:off x="614469" y="5053743"/>
            <a:ext cx="8380838"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sym typeface="Wingdings 2" panose="05020102010507070707" pitchFamily="18" charset="2"/>
              </a:rPr>
              <a:t> </a:t>
            </a:r>
            <a:r>
              <a:rPr lang="en-US" sz="2800">
                <a:latin typeface="Times New Roman" panose="02020603050405020304" pitchFamily="18" charset="0"/>
                <a:cs typeface="Times New Roman" panose="02020603050405020304" pitchFamily="18" charset="0"/>
              </a:rPr>
              <a:t>Khi rút gọn một phân số, ta thường rút gọn đến phân số tối giản.</a:t>
            </a:r>
          </a:p>
        </p:txBody>
      </p:sp>
      <mc:AlternateContent xmlns:mc="http://schemas.openxmlformats.org/markup-compatibility/2006" xmlns:a14="http://schemas.microsoft.com/office/drawing/2010/main">
        <mc:Choice Requires="a14">
          <p:sp>
            <p:nvSpPr>
              <p:cNvPr id="9" name="TextBox 8"/>
              <p:cNvSpPr txBox="1"/>
              <p:nvPr/>
            </p:nvSpPr>
            <p:spPr>
              <a:xfrm>
                <a:off x="1309312" y="3325745"/>
                <a:ext cx="5494444" cy="7042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sym typeface="Wingdings 2" panose="05020102010507070707" pitchFamily="18" charset="2"/>
                  </a:rPr>
                  <a:t>Ví dụ: </a:t>
                </a:r>
                <a14:m>
                  <m:oMath xmlns:m="http://schemas.openxmlformats.org/officeDocument/2006/math">
                    <m:f>
                      <m:fPr>
                        <m:ctrlPr>
                          <a:rPr lang="en-US" sz="2800" i="1" smtClean="0">
                            <a:latin typeface="Cambria Math" panose="02040503050406030204" pitchFamily="18" charset="0"/>
                            <a:cs typeface="Times New Roman" panose="02020603050405020304" pitchFamily="18" charset="0"/>
                            <a:sym typeface="Wingdings 2" panose="05020102010507070707" pitchFamily="18" charset="2"/>
                          </a:rPr>
                        </m:ctrlPr>
                      </m:fPr>
                      <m:num>
                        <m:r>
                          <a:rPr lang="en-US" sz="2800" b="0" i="1" smtClean="0">
                            <a:latin typeface="Cambria Math" panose="02040503050406030204" pitchFamily="18" charset="0"/>
                            <a:cs typeface="Times New Roman" panose="02020603050405020304" pitchFamily="18" charset="0"/>
                            <a:sym typeface="Wingdings 2" panose="05020102010507070707" pitchFamily="18" charset="2"/>
                          </a:rPr>
                          <m:t>9</m:t>
                        </m:r>
                      </m:num>
                      <m:den>
                        <m:r>
                          <a:rPr lang="en-US" sz="2800" b="0" i="1" smtClean="0">
                            <a:latin typeface="Cambria Math" panose="02040503050406030204" pitchFamily="18" charset="0"/>
                            <a:cs typeface="Times New Roman" panose="02020603050405020304" pitchFamily="18" charset="0"/>
                            <a:sym typeface="Wingdings 2" panose="05020102010507070707" pitchFamily="18" charset="2"/>
                          </a:rPr>
                          <m:t>16</m:t>
                        </m:r>
                      </m:den>
                    </m:f>
                    <m:r>
                      <a:rPr lang="en-US" sz="2800" b="0" i="1" smtClean="0">
                        <a:latin typeface="Cambria Math" panose="02040503050406030204" pitchFamily="18" charset="0"/>
                        <a:cs typeface="Times New Roman" panose="02020603050405020304" pitchFamily="18" charset="0"/>
                        <a:sym typeface="Wingdings 2" panose="05020102010507070707" pitchFamily="18" charset="2"/>
                      </a:rPr>
                      <m:t>; </m:t>
                    </m:r>
                    <m:f>
                      <m:fPr>
                        <m:ctrlPr>
                          <a:rPr lang="en-US" sz="2800" b="0" i="1" smtClean="0">
                            <a:latin typeface="Cambria Math" panose="02040503050406030204" pitchFamily="18" charset="0"/>
                            <a:cs typeface="Times New Roman" panose="02020603050405020304" pitchFamily="18" charset="0"/>
                            <a:sym typeface="Wingdings 2" panose="05020102010507070707" pitchFamily="18" charset="2"/>
                          </a:rPr>
                        </m:ctrlPr>
                      </m:fPr>
                      <m:num>
                        <m:r>
                          <a:rPr lang="en-US" sz="2800" b="0" i="1" smtClean="0">
                            <a:latin typeface="Cambria Math" panose="02040503050406030204" pitchFamily="18" charset="0"/>
                            <a:cs typeface="Times New Roman" panose="02020603050405020304" pitchFamily="18" charset="0"/>
                            <a:sym typeface="Wingdings 2" panose="05020102010507070707" pitchFamily="18" charset="2"/>
                          </a:rPr>
                          <m:t>−2</m:t>
                        </m:r>
                      </m:num>
                      <m:den>
                        <m:r>
                          <a:rPr lang="en-US" sz="2800" b="0" i="1" smtClean="0">
                            <a:latin typeface="Cambria Math" panose="02040503050406030204" pitchFamily="18" charset="0"/>
                            <a:cs typeface="Times New Roman" panose="02020603050405020304" pitchFamily="18" charset="0"/>
                            <a:sym typeface="Wingdings 2" panose="05020102010507070707" pitchFamily="18" charset="2"/>
                          </a:rPr>
                          <m:t>3</m:t>
                        </m:r>
                      </m:den>
                    </m:f>
                  </m:oMath>
                </a14:m>
                <a:r>
                  <a:rPr lang="en-US" sz="2800">
                    <a:latin typeface="Times New Roman" panose="02020603050405020304" pitchFamily="18" charset="0"/>
                    <a:cs typeface="Times New Roman" panose="02020603050405020304" pitchFamily="18" charset="0"/>
                  </a:rPr>
                  <a:t> là các phân số tối giản</a:t>
                </a:r>
              </a:p>
            </p:txBody>
          </p:sp>
        </mc:Choice>
        <mc:Fallback xmlns="">
          <p:sp>
            <p:nvSpPr>
              <p:cNvPr id="9" name="TextBox 8"/>
              <p:cNvSpPr txBox="1">
                <a:spLocks noRot="1" noChangeAspect="1" noMove="1" noResize="1" noEditPoints="1" noAdjustHandles="1" noChangeArrowheads="1" noChangeShapeType="1" noTextEdit="1"/>
              </p:cNvSpPr>
              <p:nvPr/>
            </p:nvSpPr>
            <p:spPr>
              <a:xfrm>
                <a:off x="1309312" y="3325745"/>
                <a:ext cx="5494444" cy="704295"/>
              </a:xfrm>
              <a:prstGeom prst="rect">
                <a:avLst/>
              </a:prstGeom>
              <a:blipFill rotWithShape="0">
                <a:blip r:embed="rId3"/>
                <a:stretch>
                  <a:fillRect l="-2331" b="-1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242917" y="4163716"/>
                <a:ext cx="6752390" cy="52322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sym typeface="Wingdings 2" panose="05020102010507070707" pitchFamily="18" charset="2"/>
                  </a:rPr>
                  <a:t>vì </a:t>
                </a:r>
                <a14:m>
                  <m:oMath xmlns:m="http://schemas.openxmlformats.org/officeDocument/2006/math">
                    <m:r>
                      <a:rPr lang="en-US" sz="2800" i="1" smtClean="0">
                        <a:latin typeface="Cambria Math" panose="02040503050406030204" pitchFamily="18" charset="0"/>
                        <a:cs typeface="Times New Roman" panose="02020603050405020304" pitchFamily="18" charset="0"/>
                        <a:sym typeface="Wingdings 2" panose="05020102010507070707" pitchFamily="18" charset="2"/>
                      </a:rPr>
                      <m:t>Ư</m:t>
                    </m:r>
                    <m:r>
                      <a:rPr lang="en-US" sz="2800" i="1" smtClean="0">
                        <a:latin typeface="Cambria Math" panose="02040503050406030204" pitchFamily="18" charset="0"/>
                        <a:cs typeface="Times New Roman" panose="02020603050405020304" pitchFamily="18" charset="0"/>
                        <a:sym typeface="Wingdings 2" panose="05020102010507070707" pitchFamily="18" charset="2"/>
                      </a:rPr>
                      <m:t>𝐶𝐿𝑁</m:t>
                    </m:r>
                    <m:r>
                      <a:rPr lang="en-US" sz="2800" i="1" smtClean="0">
                        <a:latin typeface="Cambria Math" panose="02040503050406030204" pitchFamily="18" charset="0"/>
                        <a:cs typeface="Times New Roman" panose="02020603050405020304" pitchFamily="18" charset="0"/>
                        <a:sym typeface="Wingdings 2" panose="05020102010507070707" pitchFamily="18" charset="2"/>
                      </a:rPr>
                      <m:t>(9;16) = 1; Ư</m:t>
                    </m:r>
                    <m:r>
                      <a:rPr lang="en-US" sz="2800" i="1" smtClean="0">
                        <a:latin typeface="Cambria Math" panose="02040503050406030204" pitchFamily="18" charset="0"/>
                        <a:cs typeface="Times New Roman" panose="02020603050405020304" pitchFamily="18" charset="0"/>
                        <a:sym typeface="Wingdings 2" panose="05020102010507070707" pitchFamily="18" charset="2"/>
                      </a:rPr>
                      <m:t>𝐶𝐿𝑁</m:t>
                    </m:r>
                    <m:r>
                      <a:rPr lang="en-US" sz="2800" i="1" smtClean="0">
                        <a:latin typeface="Cambria Math" panose="02040503050406030204" pitchFamily="18" charset="0"/>
                        <a:cs typeface="Times New Roman" panose="02020603050405020304" pitchFamily="18" charset="0"/>
                        <a:sym typeface="Wingdings 2" panose="05020102010507070707" pitchFamily="18" charset="2"/>
                      </a:rPr>
                      <m:t>(−2;3)=1</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242917" y="4163716"/>
                <a:ext cx="6752390" cy="523220"/>
              </a:xfrm>
              <a:prstGeom prst="rect">
                <a:avLst/>
              </a:prstGeom>
              <a:blipFill rotWithShape="0">
                <a:blip r:embed="rId4"/>
                <a:stretch>
                  <a:fillRect l="-1895"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130710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7119"/>
            <a:ext cx="7886700" cy="1325563"/>
          </a:xfrm>
        </p:spPr>
        <p:txBody>
          <a:bodyPr/>
          <a:lstStyle/>
          <a:p>
            <a:pPr algn="ctr"/>
            <a:r>
              <a:rPr lang="en-US" b="1">
                <a:solidFill>
                  <a:srgbClr val="FF0000"/>
                </a:solidFill>
                <a:latin typeface="Times New Roman" panose="02020603050405020304" pitchFamily="18" charset="0"/>
                <a:cs typeface="Times New Roman" panose="02020603050405020304" pitchFamily="18" charset="0"/>
              </a:rPr>
              <a:t>HƯỚNG DẪN VỀ NHÀ</a:t>
            </a:r>
          </a:p>
        </p:txBody>
      </p:sp>
      <p:sp>
        <p:nvSpPr>
          <p:cNvPr id="4" name="TextBox 3"/>
          <p:cNvSpPr txBox="1"/>
          <p:nvPr/>
        </p:nvSpPr>
        <p:spPr>
          <a:xfrm>
            <a:off x="628650" y="1969525"/>
            <a:ext cx="8251879" cy="3246530"/>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sym typeface="Wingdings 2" panose="05020102010507070707" pitchFamily="18" charset="2"/>
              </a:rPr>
              <a:t> </a:t>
            </a:r>
            <a:r>
              <a:rPr lang="en-US" sz="2800">
                <a:latin typeface="Times New Roman" panose="02020603050405020304" pitchFamily="18" charset="0"/>
                <a:cs typeface="Times New Roman" panose="02020603050405020304" pitchFamily="18" charset="0"/>
              </a:rPr>
              <a:t>Học thuộc quy tắc rút gọn phân số</a:t>
            </a:r>
          </a:p>
          <a:p>
            <a:pPr>
              <a:lnSpc>
                <a:spcPct val="150000"/>
              </a:lnSpc>
            </a:pPr>
            <a:r>
              <a:rPr lang="en-US" sz="2800">
                <a:latin typeface="Times New Roman" panose="02020603050405020304" pitchFamily="18" charset="0"/>
                <a:cs typeface="Times New Roman" panose="02020603050405020304" pitchFamily="18" charset="0"/>
                <a:sym typeface="Wingdings 2" panose="05020102010507070707" pitchFamily="18" charset="2"/>
              </a:rPr>
              <a:t> </a:t>
            </a:r>
            <a:r>
              <a:rPr lang="en-US" sz="2800">
                <a:latin typeface="Times New Roman" panose="02020603050405020304" pitchFamily="18" charset="0"/>
                <a:cs typeface="Times New Roman" panose="02020603050405020304" pitchFamily="18" charset="0"/>
              </a:rPr>
              <a:t>Nắm vững thế nào là phân số tối giản và làm thế nào để có phân số tối giản</a:t>
            </a:r>
          </a:p>
          <a:p>
            <a:pPr>
              <a:lnSpc>
                <a:spcPct val="150000"/>
              </a:lnSpc>
            </a:pPr>
            <a:r>
              <a:rPr lang="en-US" sz="2800">
                <a:latin typeface="Times New Roman" panose="02020603050405020304" pitchFamily="18" charset="0"/>
                <a:cs typeface="Times New Roman" panose="02020603050405020304" pitchFamily="18" charset="0"/>
                <a:sym typeface="Wingdings 2" panose="05020102010507070707" pitchFamily="18" charset="2"/>
              </a:rPr>
              <a:t> </a:t>
            </a:r>
            <a:r>
              <a:rPr lang="en-US" sz="2800">
                <a:latin typeface="Times New Roman" panose="02020603050405020304" pitchFamily="18" charset="0"/>
                <a:cs typeface="Times New Roman" panose="02020603050405020304" pitchFamily="18" charset="0"/>
              </a:rPr>
              <a:t>Làm các bài tập còn lại trong sách giáo khoa, chuẩn bị tiết luyện tập</a:t>
            </a:r>
          </a:p>
        </p:txBody>
      </p:sp>
    </p:spTree>
    <p:extLst>
      <p:ext uri="{BB962C8B-B14F-4D97-AF65-F5344CB8AC3E}">
        <p14:creationId xmlns:p14="http://schemas.microsoft.com/office/powerpoint/2010/main" val="508620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ịch vụ nhắn tin BBM nói lời chào tạm biệt người d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22" y="588020"/>
            <a:ext cx="7820697" cy="581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66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ự học tiếng Nhậ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2900" y="723901"/>
            <a:ext cx="5619750" cy="32575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212061" y="4281785"/>
                <a:ext cx="8805616" cy="979884"/>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𝑯</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Ì</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𝑵𝑯</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 </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𝑻𝑯</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À</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𝑵𝑯</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 </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𝑲𝑰</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Ế</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𝑵</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 </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𝑻𝑯</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Ứ</m:t>
                      </m:r>
                      <m:r>
                        <a:rPr lang="en-US" sz="54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𝑪</m:t>
                      </m:r>
                    </m:oMath>
                  </m:oMathPara>
                </a14:m>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mc:Choice>
        <mc:Fallback xmlns="">
          <p:sp>
            <p:nvSpPr>
              <p:cNvPr id="5" name="Rectangle 4"/>
              <p:cNvSpPr>
                <a:spLocks noRot="1" noChangeAspect="1" noMove="1" noResize="1" noEditPoints="1" noAdjustHandles="1" noChangeArrowheads="1" noChangeShapeType="1" noTextEdit="1"/>
              </p:cNvSpPr>
              <p:nvPr/>
            </p:nvSpPr>
            <p:spPr>
              <a:xfrm>
                <a:off x="212061" y="4281785"/>
                <a:ext cx="8805616" cy="979884"/>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7432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CÁ NHÂN</a:t>
            </a:r>
          </a:p>
        </p:txBody>
      </p:sp>
      <p:sp>
        <p:nvSpPr>
          <p:cNvPr id="47" name="Rectangle 46">
            <a:extLst>
              <a:ext uri="{FF2B5EF4-FFF2-40B4-BE49-F238E27FC236}">
                <a16:creationId xmlns:a16="http://schemas.microsoft.com/office/drawing/2014/main" id="{0EACA6BF-894D-4082-B2DD-CD178B1BC029}"/>
              </a:ext>
            </a:extLst>
          </p:cNvPr>
          <p:cNvSpPr/>
          <p:nvPr/>
        </p:nvSpPr>
        <p:spPr>
          <a:xfrm>
            <a:off x="231248" y="1776755"/>
            <a:ext cx="8798447"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10</a:t>
            </a:r>
          </a:p>
        </p:txBody>
      </p:sp>
      <p:sp>
        <p:nvSpPr>
          <p:cNvPr id="48" name="TextBox 47">
            <a:extLst>
              <a:ext uri="{FF2B5EF4-FFF2-40B4-BE49-F238E27FC236}">
                <a16:creationId xmlns:a16="http://schemas.microsoft.com/office/drawing/2014/main" id="{F47800EA-4D6F-492D-AC93-7F103CB78E57}"/>
              </a:ext>
            </a:extLst>
          </p:cNvPr>
          <p:cNvSpPr txBox="1"/>
          <p:nvPr/>
        </p:nvSpPr>
        <p:spPr>
          <a:xfrm>
            <a:off x="231248" y="2905780"/>
            <a:ext cx="468763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1 SGK/</a:t>
            </a:r>
            <a:r>
              <a:rPr lang="en-US" sz="2800" dirty="0" err="1">
                <a:latin typeface="Times New Roman" panose="02020603050405020304" pitchFamily="18" charset="0"/>
                <a:cs typeface="Times New Roman" panose="02020603050405020304" pitchFamily="18" charset="0"/>
              </a:rPr>
              <a:t>Trg</a:t>
            </a:r>
            <a:r>
              <a:rPr lang="en-US" sz="2800" dirty="0">
                <a:latin typeface="Times New Roman" panose="02020603050405020304" pitchFamily="18" charset="0"/>
                <a:cs typeface="Times New Roman" panose="02020603050405020304" pitchFamily="18" charset="0"/>
              </a:rPr>
              <a:t> 10</a:t>
            </a:r>
          </a:p>
        </p:txBody>
      </p:sp>
      <p:pic>
        <p:nvPicPr>
          <p:cNvPr id="49" name="Picture 48">
            <a:extLst>
              <a:ext uri="{FF2B5EF4-FFF2-40B4-BE49-F238E27FC236}">
                <a16:creationId xmlns:a16="http://schemas.microsoft.com/office/drawing/2014/main" id="{2726849B-5160-49E3-9CC8-9C5402C19F3C}"/>
              </a:ext>
            </a:extLst>
          </p:cNvPr>
          <p:cNvPicPr>
            <a:picLocks noChangeAspect="1"/>
          </p:cNvPicPr>
          <p:nvPr/>
        </p:nvPicPr>
        <p:blipFill>
          <a:blip r:embed="rId3"/>
          <a:stretch>
            <a:fillRect/>
          </a:stretch>
        </p:blipFill>
        <p:spPr>
          <a:xfrm>
            <a:off x="5425181" y="1931332"/>
            <a:ext cx="322476" cy="322476"/>
          </a:xfrm>
          <a:prstGeom prst="rect">
            <a:avLst/>
          </a:prstGeom>
        </p:spPr>
      </p:pic>
      <p:sp>
        <p:nvSpPr>
          <p:cNvPr id="52" name="Rectangle 19">
            <a:extLst>
              <a:ext uri="{FF2B5EF4-FFF2-40B4-BE49-F238E27FC236}">
                <a16:creationId xmlns:a16="http://schemas.microsoft.com/office/drawing/2014/main" id="{0BB715FE-D0C9-404C-B547-52D319C980C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3" name="Object 52">
            <a:extLst>
              <a:ext uri="{FF2B5EF4-FFF2-40B4-BE49-F238E27FC236}">
                <a16:creationId xmlns:a16="http://schemas.microsoft.com/office/drawing/2014/main" id="{B190EFD5-E1C8-4C89-B2F9-E7BA02049EE1}"/>
              </a:ext>
            </a:extLst>
          </p:cNvPr>
          <p:cNvGraphicFramePr>
            <a:graphicFrameLocks noChangeAspect="1"/>
          </p:cNvGraphicFramePr>
          <p:nvPr>
            <p:extLst>
              <p:ext uri="{D42A27DB-BD31-4B8C-83A1-F6EECF244321}">
                <p14:modId xmlns:p14="http://schemas.microsoft.com/office/powerpoint/2010/main" val="409466405"/>
              </p:ext>
            </p:extLst>
          </p:nvPr>
        </p:nvGraphicFramePr>
        <p:xfrm>
          <a:off x="6085114" y="1931332"/>
          <a:ext cx="322476" cy="326547"/>
        </p:xfrm>
        <a:graphic>
          <a:graphicData uri="http://schemas.openxmlformats.org/presentationml/2006/ole">
            <mc:AlternateContent xmlns:mc="http://schemas.openxmlformats.org/markup-compatibility/2006">
              <mc:Choice xmlns:v="urn:schemas-microsoft-com:vml" Requires="v">
                <p:oleObj spid="_x0000_s1218" name="Equation" r:id="rId4" imgW="279400" imgH="190500" progId="Equation.DSMT4">
                  <p:embed/>
                </p:oleObj>
              </mc:Choice>
              <mc:Fallback>
                <p:oleObj name="Equation" r:id="rId4" imgW="279400" imgH="190500"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114" y="1931332"/>
                        <a:ext cx="322476" cy="326547"/>
                      </a:xfrm>
                      <a:prstGeom prst="rect">
                        <a:avLst/>
                      </a:prstGeom>
                      <a:noFill/>
                    </p:spPr>
                  </p:pic>
                </p:oleObj>
              </mc:Fallback>
            </mc:AlternateContent>
          </a:graphicData>
        </a:graphic>
      </p:graphicFrame>
      <p:sp>
        <p:nvSpPr>
          <p:cNvPr id="54" name="TextBox 53">
            <a:extLst>
              <a:ext uri="{FF2B5EF4-FFF2-40B4-BE49-F238E27FC236}">
                <a16:creationId xmlns:a16="http://schemas.microsoft.com/office/drawing/2014/main" id="{3BA0A468-FDDD-4D81-BBDC-0354E7C058B7}"/>
              </a:ext>
            </a:extLst>
          </p:cNvPr>
          <p:cNvSpPr txBox="1"/>
          <p:nvPr/>
        </p:nvSpPr>
        <p:spPr>
          <a:xfrm>
            <a:off x="707572" y="3657371"/>
            <a:ext cx="523887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5AADA53-1F79-417B-A85A-7EE71F668827}"/>
              </a:ext>
            </a:extLst>
          </p:cNvPr>
          <p:cNvSpPr txBox="1"/>
          <p:nvPr/>
        </p:nvSpPr>
        <p:spPr>
          <a:xfrm>
            <a:off x="664029" y="4579707"/>
            <a:ext cx="826059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 C={a       |a&lt;6}</a:t>
            </a:r>
          </a:p>
        </p:txBody>
      </p:sp>
      <p:pic>
        <p:nvPicPr>
          <p:cNvPr id="60" name="Picture 59">
            <a:extLst>
              <a:ext uri="{FF2B5EF4-FFF2-40B4-BE49-F238E27FC236}">
                <a16:creationId xmlns:a16="http://schemas.microsoft.com/office/drawing/2014/main" id="{3828CEBF-5D59-4CD7-8E00-0F937F26360A}"/>
              </a:ext>
            </a:extLst>
          </p:cNvPr>
          <p:cNvPicPr>
            <a:picLocks noChangeAspect="1"/>
          </p:cNvPicPr>
          <p:nvPr/>
        </p:nvPicPr>
        <p:blipFill>
          <a:blip r:embed="rId3"/>
          <a:stretch>
            <a:fillRect/>
          </a:stretch>
        </p:blipFill>
        <p:spPr>
          <a:xfrm>
            <a:off x="2435597" y="3813705"/>
            <a:ext cx="322476" cy="322476"/>
          </a:xfrm>
          <a:prstGeom prst="rect">
            <a:avLst/>
          </a:prstGeom>
        </p:spPr>
      </p:pic>
      <p:graphicFrame>
        <p:nvGraphicFramePr>
          <p:cNvPr id="61" name="Object 60">
            <a:extLst>
              <a:ext uri="{FF2B5EF4-FFF2-40B4-BE49-F238E27FC236}">
                <a16:creationId xmlns:a16="http://schemas.microsoft.com/office/drawing/2014/main" id="{9C34D7E7-63F1-4846-AB89-77163BF72094}"/>
              </a:ext>
            </a:extLst>
          </p:cNvPr>
          <p:cNvGraphicFramePr>
            <a:graphicFrameLocks noChangeAspect="1"/>
          </p:cNvGraphicFramePr>
          <p:nvPr>
            <p:extLst>
              <p:ext uri="{D42A27DB-BD31-4B8C-83A1-F6EECF244321}">
                <p14:modId xmlns:p14="http://schemas.microsoft.com/office/powerpoint/2010/main" val="599993766"/>
              </p:ext>
            </p:extLst>
          </p:nvPr>
        </p:nvGraphicFramePr>
        <p:xfrm>
          <a:off x="3165769" y="3800589"/>
          <a:ext cx="322476" cy="326547"/>
        </p:xfrm>
        <a:graphic>
          <a:graphicData uri="http://schemas.openxmlformats.org/presentationml/2006/ole">
            <mc:AlternateContent xmlns:mc="http://schemas.openxmlformats.org/markup-compatibility/2006">
              <mc:Choice xmlns:v="urn:schemas-microsoft-com:vml" Requires="v">
                <p:oleObj spid="_x0000_s1219" name="Equation" r:id="rId6" imgW="279400" imgH="190500" progId="Equation.DSMT4">
                  <p:embed/>
                </p:oleObj>
              </mc:Choice>
              <mc:Fallback>
                <p:oleObj name="Equation" r:id="rId6" imgW="279400" imgH="190500" progId="Equation.DSMT4">
                  <p:embed/>
                  <p:pic>
                    <p:nvPicPr>
                      <p:cNvPr id="53" name="Object 52">
                        <a:extLst>
                          <a:ext uri="{FF2B5EF4-FFF2-40B4-BE49-F238E27FC236}">
                            <a16:creationId xmlns:a16="http://schemas.microsoft.com/office/drawing/2014/main" id="{B190EFD5-E1C8-4C89-B2F9-E7BA02049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5769" y="3800589"/>
                        <a:ext cx="322476" cy="326547"/>
                      </a:xfrm>
                      <a:prstGeom prst="rect">
                        <a:avLst/>
                      </a:prstGeom>
                      <a:noFill/>
                    </p:spPr>
                  </p:pic>
                </p:oleObj>
              </mc:Fallback>
            </mc:AlternateContent>
          </a:graphicData>
        </a:graphic>
      </p:graphicFrame>
      <p:sp>
        <p:nvSpPr>
          <p:cNvPr id="56" name="Rectangle 28">
            <a:extLst>
              <a:ext uri="{FF2B5EF4-FFF2-40B4-BE49-F238E27FC236}">
                <a16:creationId xmlns:a16="http://schemas.microsoft.com/office/drawing/2014/main" id="{11F710B9-20B8-410A-B2BC-BA221E81C08F}"/>
              </a:ext>
            </a:extLst>
          </p:cNvPr>
          <p:cNvSpPr>
            <a:spLocks noChangeArrowheads="1"/>
          </p:cNvSpPr>
          <p:nvPr/>
        </p:nvSpPr>
        <p:spPr bwMode="auto">
          <a:xfrm>
            <a:off x="262110" y="602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7" name="Object 56">
            <a:extLst>
              <a:ext uri="{FF2B5EF4-FFF2-40B4-BE49-F238E27FC236}">
                <a16:creationId xmlns:a16="http://schemas.microsoft.com/office/drawing/2014/main" id="{4569097A-F30D-44EE-B906-335094E0BE62}"/>
              </a:ext>
            </a:extLst>
          </p:cNvPr>
          <p:cNvGraphicFramePr>
            <a:graphicFrameLocks noChangeAspect="1"/>
          </p:cNvGraphicFramePr>
          <p:nvPr>
            <p:extLst>
              <p:ext uri="{D42A27DB-BD31-4B8C-83A1-F6EECF244321}">
                <p14:modId xmlns:p14="http://schemas.microsoft.com/office/powerpoint/2010/main" val="1404509573"/>
              </p:ext>
            </p:extLst>
          </p:nvPr>
        </p:nvGraphicFramePr>
        <p:xfrm>
          <a:off x="7546496" y="4655744"/>
          <a:ext cx="412169" cy="309589"/>
        </p:xfrm>
        <a:graphic>
          <a:graphicData uri="http://schemas.openxmlformats.org/presentationml/2006/ole">
            <mc:AlternateContent xmlns:mc="http://schemas.openxmlformats.org/markup-compatibility/2006">
              <mc:Choice xmlns:v="urn:schemas-microsoft-com:vml" Requires="v">
                <p:oleObj spid="_x0000_s1220" name="Equation" r:id="rId7" imgW="393529" imgH="190417" progId="Equation.DSMT4">
                  <p:embed/>
                </p:oleObj>
              </mc:Choice>
              <mc:Fallback>
                <p:oleObj name="Equation" r:id="rId7" imgW="393529" imgH="190417" progId="Equation.DSMT4">
                  <p:embed/>
                  <p:pic>
                    <p:nvPicPr>
                      <p:cNvPr id="0"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6496" y="4655744"/>
                        <a:ext cx="412169" cy="309589"/>
                      </a:xfrm>
                      <a:prstGeom prst="rect">
                        <a:avLst/>
                      </a:prstGeom>
                      <a:noFill/>
                    </p:spPr>
                  </p:pic>
                </p:oleObj>
              </mc:Fallback>
            </mc:AlternateContent>
          </a:graphicData>
        </a:graphic>
      </p:graphicFrame>
    </p:spTree>
    <p:extLst>
      <p:ext uri="{BB962C8B-B14F-4D97-AF65-F5344CB8AC3E}">
        <p14:creationId xmlns:p14="http://schemas.microsoft.com/office/powerpoint/2010/main" val="173039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47" grpId="0"/>
      <p:bldP spid="48"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6927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248" y="208040"/>
            <a:ext cx="8328017" cy="523220"/>
          </a:xfrm>
          <a:prstGeom prst="rect">
            <a:avLst/>
          </a:prstGeom>
          <a:noFill/>
        </p:spPr>
        <p:txBody>
          <a:bodyPr wrap="square" rtlCol="0">
            <a:spAutoFit/>
          </a:bodyPr>
          <a:lstStyle/>
          <a:p>
            <a:pPr algn="ctr"/>
            <a:r>
              <a:rPr lang="nl-NL" sz="2800" b="1">
                <a:latin typeface="Times New Roman" panose="02020603050405020304" pitchFamily="18" charset="0"/>
                <a:cs typeface="Times New Roman" panose="02020603050405020304" pitchFamily="18" charset="0"/>
              </a:rPr>
              <a:t>§ 2: </a:t>
            </a:r>
            <a:r>
              <a:rPr lang="vi-VN" sz="2800" b="1">
                <a:latin typeface="Times New Roman" panose="02020603050405020304" pitchFamily="18" charset="0"/>
                <a:cs typeface="Times New Roman" panose="02020603050405020304" pitchFamily="18" charset="0"/>
              </a:rPr>
              <a:t>TẬP HỢP SỐ TỰ NHIÊN. GHI SỐ TỰ NHIÊN</a:t>
            </a:r>
            <a:endParaRPr lang="en-US" sz="2800" dirty="0">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id="{C87EE619-ACD1-4C41-9F57-08DB82B44F35}"/>
              </a:ext>
            </a:extLst>
          </p:cNvPr>
          <p:cNvSpPr/>
          <p:nvPr/>
        </p:nvSpPr>
        <p:spPr>
          <a:xfrm>
            <a:off x="69508" y="1567743"/>
            <a:ext cx="8651495" cy="2677656"/>
          </a:xfrm>
          <a:prstGeom prst="rect">
            <a:avLst/>
          </a:prstGeom>
        </p:spPr>
        <p:txBody>
          <a:bodyPr wrap="square">
            <a:spAutoFit/>
          </a:bodyPr>
          <a:lstStyle/>
          <a:p>
            <a:pPr marL="342900" indent="-342900">
              <a:buFontTx/>
              <a:buChar cha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0;1;2;3;….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graphicFrame>
        <p:nvGraphicFramePr>
          <p:cNvPr id="54" name="Object 53">
            <a:extLst>
              <a:ext uri="{FF2B5EF4-FFF2-40B4-BE49-F238E27FC236}">
                <a16:creationId xmlns:a16="http://schemas.microsoft.com/office/drawing/2014/main" id="{E80B31ED-B88B-4383-B7B2-B032553BE19E}"/>
              </a:ext>
            </a:extLst>
          </p:cNvPr>
          <p:cNvGraphicFramePr>
            <a:graphicFrameLocks noChangeAspect="1"/>
          </p:cNvGraphicFramePr>
          <p:nvPr>
            <p:extLst>
              <p:ext uri="{D42A27DB-BD31-4B8C-83A1-F6EECF244321}">
                <p14:modId xmlns:p14="http://schemas.microsoft.com/office/powerpoint/2010/main" val="3547193599"/>
              </p:ext>
            </p:extLst>
          </p:nvPr>
        </p:nvGraphicFramePr>
        <p:xfrm>
          <a:off x="1342232" y="1978851"/>
          <a:ext cx="491898" cy="382488"/>
        </p:xfrm>
        <a:graphic>
          <a:graphicData uri="http://schemas.openxmlformats.org/presentationml/2006/ole">
            <mc:AlternateContent xmlns:mc="http://schemas.openxmlformats.org/markup-compatibility/2006">
              <mc:Choice xmlns:v="urn:schemas-microsoft-com:vml" Requires="v">
                <p:oleObj spid="_x0000_s2534" name="Equation" r:id="rId3" imgW="199973" imgH="199997" progId="Equation.DSMT4">
                  <p:embed/>
                </p:oleObj>
              </mc:Choice>
              <mc:Fallback>
                <p:oleObj name="Equation" r:id="rId3" imgW="199973" imgH="199997" progId="Equation.DSMT4">
                  <p:embed/>
                  <p:pic>
                    <p:nvPicPr>
                      <p:cNvPr id="0" name=""/>
                      <p:cNvPicPr/>
                      <p:nvPr/>
                    </p:nvPicPr>
                    <p:blipFill>
                      <a:blip r:embed="rId4"/>
                      <a:stretch>
                        <a:fillRect/>
                      </a:stretch>
                    </p:blipFill>
                    <p:spPr>
                      <a:xfrm>
                        <a:off x="1342232" y="1978851"/>
                        <a:ext cx="491898" cy="382488"/>
                      </a:xfrm>
                      <a:prstGeom prst="rect">
                        <a:avLst/>
                      </a:prstGeom>
                    </p:spPr>
                  </p:pic>
                </p:oleObj>
              </mc:Fallback>
            </mc:AlternateContent>
          </a:graphicData>
        </a:graphic>
      </p:graphicFrame>
      <p:sp>
        <p:nvSpPr>
          <p:cNvPr id="55" name="Rectangle 23">
            <a:extLst>
              <a:ext uri="{FF2B5EF4-FFF2-40B4-BE49-F238E27FC236}">
                <a16:creationId xmlns:a16="http://schemas.microsoft.com/office/drawing/2014/main" id="{95281B08-5BC5-413C-A679-AC1D752AC315}"/>
              </a:ext>
            </a:extLst>
          </p:cNvPr>
          <p:cNvSpPr>
            <a:spLocks noChangeArrowheads="1"/>
          </p:cNvSpPr>
          <p:nvPr/>
        </p:nvSpPr>
        <p:spPr bwMode="auto">
          <a:xfrm>
            <a:off x="361270" y="14994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6" name="Object 55">
            <a:extLst>
              <a:ext uri="{FF2B5EF4-FFF2-40B4-BE49-F238E27FC236}">
                <a16:creationId xmlns:a16="http://schemas.microsoft.com/office/drawing/2014/main" id="{798531F1-63D3-4694-A743-E1449670C3CA}"/>
              </a:ext>
            </a:extLst>
          </p:cNvPr>
          <p:cNvGraphicFramePr>
            <a:graphicFrameLocks noChangeAspect="1"/>
          </p:cNvGraphicFramePr>
          <p:nvPr>
            <p:extLst>
              <p:ext uri="{D42A27DB-BD31-4B8C-83A1-F6EECF244321}">
                <p14:modId xmlns:p14="http://schemas.microsoft.com/office/powerpoint/2010/main" val="4178315559"/>
              </p:ext>
            </p:extLst>
          </p:nvPr>
        </p:nvGraphicFramePr>
        <p:xfrm>
          <a:off x="1853348" y="2429725"/>
          <a:ext cx="2806475" cy="498921"/>
        </p:xfrm>
        <a:graphic>
          <a:graphicData uri="http://schemas.openxmlformats.org/presentationml/2006/ole">
            <mc:AlternateContent xmlns:mc="http://schemas.openxmlformats.org/markup-compatibility/2006">
              <mc:Choice xmlns:v="urn:schemas-microsoft-com:vml" Requires="v">
                <p:oleObj spid="_x0000_s2535" name="Equation" r:id="rId5" imgW="1739900" imgH="254000" progId="Equation.DSMT4">
                  <p:embed/>
                </p:oleObj>
              </mc:Choice>
              <mc:Fallback>
                <p:oleObj name="Equation" r:id="rId5" imgW="1739900" imgH="254000" progId="Equation.DSMT4">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8" y="2429725"/>
                        <a:ext cx="2806475" cy="498921"/>
                      </a:xfrm>
                      <a:prstGeom prst="rect">
                        <a:avLst/>
                      </a:prstGeom>
                      <a:noFill/>
                    </p:spPr>
                  </p:pic>
                </p:oleObj>
              </mc:Fallback>
            </mc:AlternateContent>
          </a:graphicData>
        </a:graphic>
      </p:graphicFrame>
      <p:graphicFrame>
        <p:nvGraphicFramePr>
          <p:cNvPr id="62" name="Object 61">
            <a:extLst>
              <a:ext uri="{FF2B5EF4-FFF2-40B4-BE49-F238E27FC236}">
                <a16:creationId xmlns:a16="http://schemas.microsoft.com/office/drawing/2014/main" id="{7DC94524-C393-4DCE-8134-8156EF12CB19}"/>
              </a:ext>
            </a:extLst>
          </p:cNvPr>
          <p:cNvGraphicFramePr>
            <a:graphicFrameLocks noChangeAspect="1"/>
          </p:cNvGraphicFramePr>
          <p:nvPr>
            <p:extLst>
              <p:ext uri="{D42A27DB-BD31-4B8C-83A1-F6EECF244321}">
                <p14:modId xmlns:p14="http://schemas.microsoft.com/office/powerpoint/2010/main" val="1325273698"/>
              </p:ext>
            </p:extLst>
          </p:nvPr>
        </p:nvGraphicFramePr>
        <p:xfrm>
          <a:off x="1342232" y="1120217"/>
          <a:ext cx="436562" cy="365125"/>
        </p:xfrm>
        <a:graphic>
          <a:graphicData uri="http://schemas.openxmlformats.org/presentationml/2006/ole">
            <mc:AlternateContent xmlns:mc="http://schemas.openxmlformats.org/markup-compatibility/2006">
              <mc:Choice xmlns:v="urn:schemas-microsoft-com:vml" Requires="v">
                <p:oleObj spid="_x0000_s2536" name="Equation" r:id="rId7" imgW="177480" imgH="190440" progId="Equation.DSMT4">
                  <p:embed/>
                </p:oleObj>
              </mc:Choice>
              <mc:Fallback>
                <p:oleObj name="Equation" r:id="rId7" imgW="177480" imgH="190440" progId="Equation.DSMT4">
                  <p:embed/>
                  <p:pic>
                    <p:nvPicPr>
                      <p:cNvPr id="54" name="Object 53">
                        <a:extLst>
                          <a:ext uri="{FF2B5EF4-FFF2-40B4-BE49-F238E27FC236}">
                            <a16:creationId xmlns:a16="http://schemas.microsoft.com/office/drawing/2014/main" id="{E80B31ED-B88B-4383-B7B2-B032553BE19E}"/>
                          </a:ext>
                        </a:extLst>
                      </p:cNvPr>
                      <p:cNvPicPr/>
                      <p:nvPr/>
                    </p:nvPicPr>
                    <p:blipFill>
                      <a:blip r:embed="rId8"/>
                      <a:stretch>
                        <a:fillRect/>
                      </a:stretch>
                    </p:blipFill>
                    <p:spPr>
                      <a:xfrm>
                        <a:off x="1342232" y="1120217"/>
                        <a:ext cx="436562" cy="365125"/>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D6248D20-E4F6-4DED-8D92-5453AB730FC3}"/>
              </a:ext>
            </a:extLst>
          </p:cNvPr>
          <p:cNvGraphicFramePr>
            <a:graphicFrameLocks noChangeAspect="1"/>
          </p:cNvGraphicFramePr>
          <p:nvPr>
            <p:extLst>
              <p:ext uri="{D42A27DB-BD31-4B8C-83A1-F6EECF244321}">
                <p14:modId xmlns:p14="http://schemas.microsoft.com/office/powerpoint/2010/main" val="3979827645"/>
              </p:ext>
            </p:extLst>
          </p:nvPr>
        </p:nvGraphicFramePr>
        <p:xfrm>
          <a:off x="5455784" y="3044870"/>
          <a:ext cx="534470" cy="415699"/>
        </p:xfrm>
        <a:graphic>
          <a:graphicData uri="http://schemas.openxmlformats.org/presentationml/2006/ole">
            <mc:AlternateContent xmlns:mc="http://schemas.openxmlformats.org/markup-compatibility/2006">
              <mc:Choice xmlns:v="urn:schemas-microsoft-com:vml" Requires="v">
                <p:oleObj spid="_x0000_s2537" name="Equation" r:id="rId9" imgW="256800" imgH="199997" progId="Equation.DSMT4">
                  <p:embed/>
                </p:oleObj>
              </mc:Choice>
              <mc:Fallback>
                <p:oleObj name="Equation" r:id="rId9" imgW="256800" imgH="199997" progId="Equation.DSMT4">
                  <p:embed/>
                  <p:pic>
                    <p:nvPicPr>
                      <p:cNvPr id="0" name=""/>
                      <p:cNvPicPr/>
                      <p:nvPr/>
                    </p:nvPicPr>
                    <p:blipFill>
                      <a:blip r:embed="rId10"/>
                      <a:stretch>
                        <a:fillRect/>
                      </a:stretch>
                    </p:blipFill>
                    <p:spPr>
                      <a:xfrm>
                        <a:off x="5455784" y="3044870"/>
                        <a:ext cx="534470" cy="415699"/>
                      </a:xfrm>
                      <a:prstGeom prst="rect">
                        <a:avLst/>
                      </a:prstGeom>
                    </p:spPr>
                  </p:pic>
                </p:oleObj>
              </mc:Fallback>
            </mc:AlternateContent>
          </a:graphicData>
        </a:graphic>
      </p:graphicFrame>
      <p:sp>
        <p:nvSpPr>
          <p:cNvPr id="58" name="Rectangle 29">
            <a:extLst>
              <a:ext uri="{FF2B5EF4-FFF2-40B4-BE49-F238E27FC236}">
                <a16:creationId xmlns:a16="http://schemas.microsoft.com/office/drawing/2014/main" id="{B16D0FDE-6261-49D0-A100-413B984E9636}"/>
              </a:ext>
            </a:extLst>
          </p:cNvPr>
          <p:cNvSpPr>
            <a:spLocks noChangeArrowheads="1"/>
          </p:cNvSpPr>
          <p:nvPr/>
        </p:nvSpPr>
        <p:spPr bwMode="auto">
          <a:xfrm>
            <a:off x="261257" y="793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9" name="Object 58">
            <a:extLst>
              <a:ext uri="{FF2B5EF4-FFF2-40B4-BE49-F238E27FC236}">
                <a16:creationId xmlns:a16="http://schemas.microsoft.com/office/drawing/2014/main" id="{7807D12A-6C16-4EE7-B7EF-648EFDAFC821}"/>
              </a:ext>
            </a:extLst>
          </p:cNvPr>
          <p:cNvGraphicFramePr>
            <a:graphicFrameLocks noChangeAspect="1"/>
          </p:cNvGraphicFramePr>
          <p:nvPr>
            <p:extLst>
              <p:ext uri="{D42A27DB-BD31-4B8C-83A1-F6EECF244321}">
                <p14:modId xmlns:p14="http://schemas.microsoft.com/office/powerpoint/2010/main" val="1381010191"/>
              </p:ext>
            </p:extLst>
          </p:nvPr>
        </p:nvGraphicFramePr>
        <p:xfrm>
          <a:off x="1834130" y="3683099"/>
          <a:ext cx="3039155" cy="492511"/>
        </p:xfrm>
        <a:graphic>
          <a:graphicData uri="http://schemas.openxmlformats.org/presentationml/2006/ole">
            <mc:AlternateContent xmlns:mc="http://schemas.openxmlformats.org/markup-compatibility/2006">
              <mc:Choice xmlns:v="urn:schemas-microsoft-com:vml" Requires="v">
                <p:oleObj spid="_x0000_s2538" name="Equation" r:id="rId11" imgW="1612900" imgH="254000" progId="Equation.DSMT4">
                  <p:embed/>
                </p:oleObj>
              </mc:Choice>
              <mc:Fallback>
                <p:oleObj name="Equation" r:id="rId11" imgW="1612900" imgH="254000" progId="Equation.DSMT4">
                  <p:embed/>
                  <p:pic>
                    <p:nvPicPr>
                      <p:cNvPr id="0" name="Object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4130" y="3683099"/>
                        <a:ext cx="3039155" cy="492511"/>
                      </a:xfrm>
                      <a:prstGeom prst="rect">
                        <a:avLst/>
                      </a:prstGeom>
                      <a:noFill/>
                    </p:spPr>
                  </p:pic>
                </p:oleObj>
              </mc:Fallback>
            </mc:AlternateContent>
          </a:graphicData>
        </a:graphic>
      </p:graphicFrame>
      <p:graphicFrame>
        <p:nvGraphicFramePr>
          <p:cNvPr id="60" name="Object 59">
            <a:extLst>
              <a:ext uri="{FF2B5EF4-FFF2-40B4-BE49-F238E27FC236}">
                <a16:creationId xmlns:a16="http://schemas.microsoft.com/office/drawing/2014/main" id="{21577599-4407-457C-BE7E-28E40356753E}"/>
              </a:ext>
            </a:extLst>
          </p:cNvPr>
          <p:cNvGraphicFramePr>
            <a:graphicFrameLocks noChangeAspect="1"/>
          </p:cNvGraphicFramePr>
          <p:nvPr>
            <p:extLst>
              <p:ext uri="{D42A27DB-BD31-4B8C-83A1-F6EECF244321}">
                <p14:modId xmlns:p14="http://schemas.microsoft.com/office/powerpoint/2010/main" val="3555411667"/>
              </p:ext>
            </p:extLst>
          </p:nvPr>
        </p:nvGraphicFramePr>
        <p:xfrm>
          <a:off x="2218132" y="1121628"/>
          <a:ext cx="461963" cy="330200"/>
        </p:xfrm>
        <a:graphic>
          <a:graphicData uri="http://schemas.openxmlformats.org/presentationml/2006/ole">
            <mc:AlternateContent xmlns:mc="http://schemas.openxmlformats.org/markup-compatibility/2006">
              <mc:Choice xmlns:v="urn:schemas-microsoft-com:vml" Requires="v">
                <p:oleObj spid="_x0000_s2539" name="Equation" r:id="rId13" imgW="266400" imgH="190440" progId="Equation.DSMT4">
                  <p:embed/>
                </p:oleObj>
              </mc:Choice>
              <mc:Fallback>
                <p:oleObj name="Equation" r:id="rId13" imgW="266400" imgH="190440" progId="Equation.DSMT4">
                  <p:embed/>
                  <p:pic>
                    <p:nvPicPr>
                      <p:cNvPr id="0" name=""/>
                      <p:cNvPicPr/>
                      <p:nvPr/>
                    </p:nvPicPr>
                    <p:blipFill>
                      <a:blip r:embed="rId14"/>
                      <a:stretch>
                        <a:fillRect/>
                      </a:stretch>
                    </p:blipFill>
                    <p:spPr>
                      <a:xfrm>
                        <a:off x="2218132" y="1121628"/>
                        <a:ext cx="461963" cy="330200"/>
                      </a:xfrm>
                      <a:prstGeom prst="rect">
                        <a:avLst/>
                      </a:prstGeom>
                    </p:spPr>
                  </p:pic>
                </p:oleObj>
              </mc:Fallback>
            </mc:AlternateContent>
          </a:graphicData>
        </a:graphic>
      </p:graphicFrame>
      <p:sp>
        <p:nvSpPr>
          <p:cNvPr id="61" name="Rectangle 60">
            <a:extLst>
              <a:ext uri="{FF2B5EF4-FFF2-40B4-BE49-F238E27FC236}">
                <a16:creationId xmlns:a16="http://schemas.microsoft.com/office/drawing/2014/main" id="{415A3500-66DA-42DA-8F75-E8B5B2A5B323}"/>
              </a:ext>
            </a:extLst>
          </p:cNvPr>
          <p:cNvSpPr/>
          <p:nvPr/>
        </p:nvSpPr>
        <p:spPr>
          <a:xfrm>
            <a:off x="-75744" y="1037816"/>
            <a:ext cx="3168306" cy="461665"/>
          </a:xfrm>
          <a:prstGeom prst="rect">
            <a:avLst/>
          </a:prstGeom>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Tập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hợp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endParaRPr lang="en-US" sz="2400" dirty="0"/>
          </a:p>
        </p:txBody>
      </p:sp>
      <p:sp>
        <p:nvSpPr>
          <p:cNvPr id="63" name="Rectangle 62">
            <a:extLst>
              <a:ext uri="{FF2B5EF4-FFF2-40B4-BE49-F238E27FC236}">
                <a16:creationId xmlns:a16="http://schemas.microsoft.com/office/drawing/2014/main" id="{E7F4AEE3-A11D-478B-AE0B-58DAD7B28A9E}"/>
              </a:ext>
            </a:extLst>
          </p:cNvPr>
          <p:cNvSpPr/>
          <p:nvPr/>
        </p:nvSpPr>
        <p:spPr>
          <a:xfrm>
            <a:off x="301284" y="4656507"/>
            <a:ext cx="7852115" cy="1323439"/>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hành</a:t>
            </a:r>
            <a:r>
              <a:rPr lang="en-US" sz="3200" dirty="0">
                <a:solidFill>
                  <a:srgbClr val="FF0000"/>
                </a:solidFill>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0.</a:t>
            </a:r>
          </a:p>
          <a:p>
            <a:r>
              <a:rPr lang="en-US" sz="2400" dirty="0">
                <a:latin typeface="Times New Roman" panose="02020603050405020304" pitchFamily="18" charset="0"/>
                <a:cs typeface="Times New Roman" panose="02020603050405020304" pitchFamily="18" charset="0"/>
              </a:rPr>
              <a:t>b)  </a:t>
            </a:r>
          </a:p>
        </p:txBody>
      </p:sp>
      <p:graphicFrame>
        <p:nvGraphicFramePr>
          <p:cNvPr id="2053" name="Object 2052">
            <a:extLst>
              <a:ext uri="{FF2B5EF4-FFF2-40B4-BE49-F238E27FC236}">
                <a16:creationId xmlns:a16="http://schemas.microsoft.com/office/drawing/2014/main" id="{4446E96A-1649-420F-BAA5-F063161D4C86}"/>
              </a:ext>
            </a:extLst>
          </p:cNvPr>
          <p:cNvGraphicFramePr>
            <a:graphicFrameLocks noChangeAspect="1"/>
          </p:cNvGraphicFramePr>
          <p:nvPr>
            <p:extLst>
              <p:ext uri="{D42A27DB-BD31-4B8C-83A1-F6EECF244321}">
                <p14:modId xmlns:p14="http://schemas.microsoft.com/office/powerpoint/2010/main" val="254320345"/>
              </p:ext>
            </p:extLst>
          </p:nvPr>
        </p:nvGraphicFramePr>
        <p:xfrm>
          <a:off x="2428079" y="5196359"/>
          <a:ext cx="401297" cy="401297"/>
        </p:xfrm>
        <a:graphic>
          <a:graphicData uri="http://schemas.openxmlformats.org/presentationml/2006/ole">
            <mc:AlternateContent xmlns:mc="http://schemas.openxmlformats.org/markup-compatibility/2006">
              <mc:Choice xmlns:v="urn:schemas-microsoft-com:vml" Requires="v">
                <p:oleObj spid="_x0000_s2540" name="Equation" r:id="rId15" imgW="199973" imgH="199997" progId="Equation.DSMT4">
                  <p:embed/>
                </p:oleObj>
              </mc:Choice>
              <mc:Fallback>
                <p:oleObj name="Equation" r:id="rId15" imgW="199973" imgH="199997" progId="Equation.DSMT4">
                  <p:embed/>
                  <p:pic>
                    <p:nvPicPr>
                      <p:cNvPr id="0" name=""/>
                      <p:cNvPicPr/>
                      <p:nvPr/>
                    </p:nvPicPr>
                    <p:blipFill>
                      <a:blip r:embed="rId16"/>
                      <a:stretch>
                        <a:fillRect/>
                      </a:stretch>
                    </p:blipFill>
                    <p:spPr>
                      <a:xfrm>
                        <a:off x="2428079" y="5196359"/>
                        <a:ext cx="401297" cy="401297"/>
                      </a:xfrm>
                      <a:prstGeom prst="rect">
                        <a:avLst/>
                      </a:prstGeom>
                    </p:spPr>
                  </p:pic>
                </p:oleObj>
              </mc:Fallback>
            </mc:AlternateContent>
          </a:graphicData>
        </a:graphic>
      </p:graphicFrame>
      <p:graphicFrame>
        <p:nvGraphicFramePr>
          <p:cNvPr id="2054" name="Object 2053">
            <a:extLst>
              <a:ext uri="{FF2B5EF4-FFF2-40B4-BE49-F238E27FC236}">
                <a16:creationId xmlns:a16="http://schemas.microsoft.com/office/drawing/2014/main" id="{DFF26CD1-F254-42E3-8E3B-2A8AEF4EC081}"/>
              </a:ext>
            </a:extLst>
          </p:cNvPr>
          <p:cNvGraphicFramePr>
            <a:graphicFrameLocks noChangeAspect="1"/>
          </p:cNvGraphicFramePr>
          <p:nvPr>
            <p:extLst>
              <p:ext uri="{D42A27DB-BD31-4B8C-83A1-F6EECF244321}">
                <p14:modId xmlns:p14="http://schemas.microsoft.com/office/powerpoint/2010/main" val="1716588447"/>
              </p:ext>
            </p:extLst>
          </p:nvPr>
        </p:nvGraphicFramePr>
        <p:xfrm>
          <a:off x="5455267" y="5196359"/>
          <a:ext cx="534987" cy="415925"/>
        </p:xfrm>
        <a:graphic>
          <a:graphicData uri="http://schemas.openxmlformats.org/presentationml/2006/ole">
            <mc:AlternateContent xmlns:mc="http://schemas.openxmlformats.org/markup-compatibility/2006">
              <mc:Choice xmlns:v="urn:schemas-microsoft-com:vml" Requires="v">
                <p:oleObj spid="_x0000_s2541" name="Equation" r:id="rId17" imgW="535072" imgH="416036" progId="Equation.DSMT4">
                  <p:embed/>
                </p:oleObj>
              </mc:Choice>
              <mc:Fallback>
                <p:oleObj name="Equation" r:id="rId17" imgW="535072" imgH="416036" progId="Equation.DSMT4">
                  <p:embed/>
                  <p:pic>
                    <p:nvPicPr>
                      <p:cNvPr id="0" name=""/>
                      <p:cNvPicPr/>
                      <p:nvPr/>
                    </p:nvPicPr>
                    <p:blipFill>
                      <a:blip r:embed="rId18"/>
                      <a:stretch>
                        <a:fillRect/>
                      </a:stretch>
                    </p:blipFill>
                    <p:spPr>
                      <a:xfrm>
                        <a:off x="5455267" y="5196359"/>
                        <a:ext cx="534987" cy="415925"/>
                      </a:xfrm>
                      <a:prstGeom prst="rect">
                        <a:avLst/>
                      </a:prstGeom>
                    </p:spPr>
                  </p:pic>
                </p:oleObj>
              </mc:Fallback>
            </mc:AlternateContent>
          </a:graphicData>
        </a:graphic>
      </p:graphicFrame>
      <p:sp>
        <p:nvSpPr>
          <p:cNvPr id="2055" name="Rectangle 62">
            <a:extLst>
              <a:ext uri="{FF2B5EF4-FFF2-40B4-BE49-F238E27FC236}">
                <a16:creationId xmlns:a16="http://schemas.microsoft.com/office/drawing/2014/main" id="{2427686A-330A-4628-9429-61FCE8E25EAA}"/>
              </a:ext>
            </a:extLst>
          </p:cNvPr>
          <p:cNvSpPr>
            <a:spLocks noChangeArrowheads="1"/>
          </p:cNvSpPr>
          <p:nvPr/>
        </p:nvSpPr>
        <p:spPr bwMode="auto">
          <a:xfrm>
            <a:off x="1305376" y="59107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6" name="Object 2055">
            <a:extLst>
              <a:ext uri="{FF2B5EF4-FFF2-40B4-BE49-F238E27FC236}">
                <a16:creationId xmlns:a16="http://schemas.microsoft.com/office/drawing/2014/main" id="{9D7F9DE8-CBE8-4418-B391-391A327DEE94}"/>
              </a:ext>
            </a:extLst>
          </p:cNvPr>
          <p:cNvGraphicFramePr>
            <a:graphicFrameLocks noChangeAspect="1"/>
          </p:cNvGraphicFramePr>
          <p:nvPr>
            <p:extLst>
              <p:ext uri="{D42A27DB-BD31-4B8C-83A1-F6EECF244321}">
                <p14:modId xmlns:p14="http://schemas.microsoft.com/office/powerpoint/2010/main" val="4014552111"/>
              </p:ext>
            </p:extLst>
          </p:nvPr>
        </p:nvGraphicFramePr>
        <p:xfrm>
          <a:off x="747425" y="5536839"/>
          <a:ext cx="2544697" cy="434719"/>
        </p:xfrm>
        <a:graphic>
          <a:graphicData uri="http://schemas.openxmlformats.org/presentationml/2006/ole">
            <mc:AlternateContent xmlns:mc="http://schemas.openxmlformats.org/markup-compatibility/2006">
              <mc:Choice xmlns:v="urn:schemas-microsoft-com:vml" Requires="v">
                <p:oleObj spid="_x0000_s2542" name="Equation" r:id="rId19" imgW="1524000" imgH="254000" progId="Equation.DSMT4">
                  <p:embed/>
                </p:oleObj>
              </mc:Choice>
              <mc:Fallback>
                <p:oleObj name="Equation" r:id="rId19" imgW="1524000" imgH="254000" progId="Equation.DSMT4">
                  <p:embed/>
                  <p:pic>
                    <p:nvPicPr>
                      <p:cNvPr id="0" name="Object 6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7425" y="5536839"/>
                        <a:ext cx="2544697" cy="434719"/>
                      </a:xfrm>
                      <a:prstGeom prst="rect">
                        <a:avLst/>
                      </a:prstGeom>
                      <a:noFill/>
                    </p:spPr>
                  </p:pic>
                </p:oleObj>
              </mc:Fallback>
            </mc:AlternateContent>
          </a:graphicData>
        </a:graphic>
      </p:graphicFrame>
    </p:spTree>
    <p:extLst>
      <p:ext uri="{BB962C8B-B14F-4D97-AF65-F5344CB8AC3E}">
        <p14:creationId xmlns:p14="http://schemas.microsoft.com/office/powerpoint/2010/main" val="65200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par>
                                <p:cTn id="36" presetID="10" presetClass="entr" presetSubtype="0" fill="hold"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fade">
                                      <p:cBhvr>
                                        <p:cTn id="38" dur="500"/>
                                        <p:tgtEl>
                                          <p:spTgt spid="2053"/>
                                        </p:tgtEl>
                                      </p:cBhvr>
                                    </p:animEffect>
                                  </p:childTnLst>
                                </p:cTn>
                              </p:par>
                              <p:par>
                                <p:cTn id="39" presetID="10" presetClass="entr" presetSubtype="0"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fade">
                                      <p:cBhvr>
                                        <p:cTn id="41" dur="500"/>
                                        <p:tgtEl>
                                          <p:spTgt spid="2054"/>
                                        </p:tgtEl>
                                      </p:cBhvr>
                                    </p:animEffect>
                                  </p:childTnLst>
                                </p:cTn>
                              </p:par>
                              <p:par>
                                <p:cTn id="42" presetID="10" presetClass="entr" presetSubtype="0" fill="hold" nodeType="withEffect">
                                  <p:stCondLst>
                                    <p:cond delay="0"/>
                                  </p:stCondLst>
                                  <p:childTnLst>
                                    <p:set>
                                      <p:cBhvr>
                                        <p:cTn id="43" dur="1" fill="hold">
                                          <p:stCondLst>
                                            <p:cond delay="0"/>
                                          </p:stCondLst>
                                        </p:cTn>
                                        <p:tgtEl>
                                          <p:spTgt spid="2056"/>
                                        </p:tgtEl>
                                        <p:attrNameLst>
                                          <p:attrName>style.visibility</p:attrName>
                                        </p:attrNameLst>
                                      </p:cBhvr>
                                      <p:to>
                                        <p:strVal val="visible"/>
                                      </p:to>
                                    </p:set>
                                    <p:animEffect transition="in" filter="fade">
                                      <p:cBhvr>
                                        <p:cTn id="4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1"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11715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4438" y="469650"/>
            <a:ext cx="7243761"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CÁ NHÂN</a:t>
            </a:r>
          </a:p>
        </p:txBody>
      </p:sp>
      <p:sp>
        <p:nvSpPr>
          <p:cNvPr id="47" name="Rectangle 46">
            <a:extLst>
              <a:ext uri="{FF2B5EF4-FFF2-40B4-BE49-F238E27FC236}">
                <a16:creationId xmlns:a16="http://schemas.microsoft.com/office/drawing/2014/main" id="{0EACA6BF-894D-4082-B2DD-CD178B1BC029}"/>
              </a:ext>
            </a:extLst>
          </p:cNvPr>
          <p:cNvSpPr/>
          <p:nvPr/>
        </p:nvSpPr>
        <p:spPr>
          <a:xfrm>
            <a:off x="47270" y="1707594"/>
            <a:ext cx="888897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HS đọc hiểu nội dung thứ tự trong tập hợp số tự nhiên SGK trang 10</a:t>
            </a:r>
            <a:endParaRPr lang="en-US" sz="24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F47800EA-4D6F-492D-AC93-7F103CB78E57}"/>
              </a:ext>
            </a:extLst>
          </p:cNvPr>
          <p:cNvSpPr txBox="1"/>
          <p:nvPr/>
        </p:nvSpPr>
        <p:spPr>
          <a:xfrm>
            <a:off x="47270" y="2396433"/>
            <a:ext cx="531030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HS làm bài Thực hành 2 SGK trang 10.</a:t>
            </a:r>
            <a:endParaRPr lang="en-US" sz="2400" dirty="0">
              <a:latin typeface="Times New Roman" panose="02020603050405020304" pitchFamily="18" charset="0"/>
              <a:cs typeface="Times New Roman" panose="02020603050405020304" pitchFamily="18" charset="0"/>
            </a:endParaRPr>
          </a:p>
        </p:txBody>
      </p:sp>
      <p:sp>
        <p:nvSpPr>
          <p:cNvPr id="52" name="Rectangle 19">
            <a:extLst>
              <a:ext uri="{FF2B5EF4-FFF2-40B4-BE49-F238E27FC236}">
                <a16:creationId xmlns:a16="http://schemas.microsoft.com/office/drawing/2014/main" id="{0BB715FE-D0C9-404C-B547-52D319C980C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4" name="TextBox 53">
            <a:extLst>
              <a:ext uri="{FF2B5EF4-FFF2-40B4-BE49-F238E27FC236}">
                <a16:creationId xmlns:a16="http://schemas.microsoft.com/office/drawing/2014/main" id="{3BA0A468-FDDD-4D81-BBDC-0354E7C058B7}"/>
              </a:ext>
            </a:extLst>
          </p:cNvPr>
          <p:cNvSpPr txBox="1"/>
          <p:nvPr/>
        </p:nvSpPr>
        <p:spPr>
          <a:xfrm>
            <a:off x="707572" y="3974943"/>
            <a:ext cx="571182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  17, </a:t>
            </a:r>
            <a:r>
              <a:rPr lang="en-US" sz="2400" dirty="0" err="1">
                <a:latin typeface="Times New Roman" panose="02020603050405020304" pitchFamily="18" charset="0"/>
                <a:cs typeface="Times New Roman" panose="02020603050405020304" pitchFamily="18" charset="0"/>
              </a:rPr>
              <a:t>a,b</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tang </a:t>
            </a:r>
            <a:r>
              <a:rPr lang="en-US" sz="240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5AADA53-1F79-417B-A85A-7EE71F668827}"/>
              </a:ext>
            </a:extLst>
          </p:cNvPr>
          <p:cNvSpPr txBox="1"/>
          <p:nvPr/>
        </p:nvSpPr>
        <p:spPr>
          <a:xfrm>
            <a:off x="707572" y="4612566"/>
            <a:ext cx="647324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 m, 101,n, p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p:txBody>
      </p:sp>
      <p:sp>
        <p:nvSpPr>
          <p:cNvPr id="56" name="Rectangle 28">
            <a:extLst>
              <a:ext uri="{FF2B5EF4-FFF2-40B4-BE49-F238E27FC236}">
                <a16:creationId xmlns:a16="http://schemas.microsoft.com/office/drawing/2014/main" id="{11F710B9-20B8-410A-B2BC-BA221E81C08F}"/>
              </a:ext>
            </a:extLst>
          </p:cNvPr>
          <p:cNvSpPr>
            <a:spLocks noChangeArrowheads="1"/>
          </p:cNvSpPr>
          <p:nvPr/>
        </p:nvSpPr>
        <p:spPr bwMode="auto">
          <a:xfrm>
            <a:off x="262110" y="6026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9EB3FEC8-320D-4541-9F9A-1D12DAD1CACE}"/>
              </a:ext>
            </a:extLst>
          </p:cNvPr>
          <p:cNvSpPr txBox="1"/>
          <p:nvPr/>
        </p:nvSpPr>
        <p:spPr>
          <a:xfrm>
            <a:off x="455996" y="3029543"/>
            <a:ext cx="85737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d</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2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47" grpId="0"/>
      <p:bldP spid="48" grpId="0"/>
      <p:bldP spid="54" grpId="0"/>
      <p:bldP spid="5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1248" y="145473"/>
            <a:ext cx="8798447" cy="6927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248" y="208040"/>
            <a:ext cx="8328017" cy="523220"/>
          </a:xfrm>
          <a:prstGeom prst="rect">
            <a:avLst/>
          </a:prstGeom>
          <a:noFill/>
        </p:spPr>
        <p:txBody>
          <a:bodyPr wrap="square" rtlCol="0">
            <a:spAutoFit/>
          </a:bodyPr>
          <a:lstStyle/>
          <a:p>
            <a:pPr algn="ctr"/>
            <a:r>
              <a:rPr lang="nl-NL" sz="2800" b="1">
                <a:latin typeface="Times New Roman" panose="02020603050405020304" pitchFamily="18" charset="0"/>
                <a:cs typeface="Times New Roman" panose="02020603050405020304" pitchFamily="18" charset="0"/>
              </a:rPr>
              <a:t>§ 2: </a:t>
            </a:r>
            <a:r>
              <a:rPr lang="vi-VN" sz="2800" b="1">
                <a:latin typeface="Times New Roman" panose="02020603050405020304" pitchFamily="18" charset="0"/>
                <a:cs typeface="Times New Roman" panose="02020603050405020304" pitchFamily="18" charset="0"/>
              </a:rPr>
              <a:t>TẬP HỢP SỐ TỰ NHIÊN. GHI SỐ TỰ NHIÊN</a:t>
            </a:r>
            <a:endParaRPr lang="en-US" sz="2800" dirty="0">
              <a:latin typeface="Times New Roman" panose="02020603050405020304" pitchFamily="18" charset="0"/>
              <a:cs typeface="Times New Roman" panose="02020603050405020304" pitchFamily="18" charset="0"/>
            </a:endParaRPr>
          </a:p>
        </p:txBody>
      </p:sp>
      <p:sp>
        <p:nvSpPr>
          <p:cNvPr id="55" name="Rectangle 23">
            <a:extLst>
              <a:ext uri="{FF2B5EF4-FFF2-40B4-BE49-F238E27FC236}">
                <a16:creationId xmlns:a16="http://schemas.microsoft.com/office/drawing/2014/main" id="{95281B08-5BC5-413C-A679-AC1D752AC315}"/>
              </a:ext>
            </a:extLst>
          </p:cNvPr>
          <p:cNvSpPr>
            <a:spLocks noChangeArrowheads="1"/>
          </p:cNvSpPr>
          <p:nvPr/>
        </p:nvSpPr>
        <p:spPr bwMode="auto">
          <a:xfrm>
            <a:off x="361270" y="14994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Rectangle 29">
            <a:extLst>
              <a:ext uri="{FF2B5EF4-FFF2-40B4-BE49-F238E27FC236}">
                <a16:creationId xmlns:a16="http://schemas.microsoft.com/office/drawing/2014/main" id="{B16D0FDE-6261-49D0-A100-413B984E9636}"/>
              </a:ext>
            </a:extLst>
          </p:cNvPr>
          <p:cNvSpPr>
            <a:spLocks noChangeArrowheads="1"/>
          </p:cNvSpPr>
          <p:nvPr/>
        </p:nvSpPr>
        <p:spPr bwMode="auto">
          <a:xfrm>
            <a:off x="261257" y="793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5" name="Rectangle 62">
            <a:extLst>
              <a:ext uri="{FF2B5EF4-FFF2-40B4-BE49-F238E27FC236}">
                <a16:creationId xmlns:a16="http://schemas.microsoft.com/office/drawing/2014/main" id="{2427686A-330A-4628-9429-61FCE8E25EAA}"/>
              </a:ext>
            </a:extLst>
          </p:cNvPr>
          <p:cNvSpPr>
            <a:spLocks noChangeArrowheads="1"/>
          </p:cNvSpPr>
          <p:nvPr/>
        </p:nvSpPr>
        <p:spPr bwMode="auto">
          <a:xfrm>
            <a:off x="1329942" y="587355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4">
            <a:extLst>
              <a:ext uri="{FF2B5EF4-FFF2-40B4-BE49-F238E27FC236}">
                <a16:creationId xmlns:a16="http://schemas.microsoft.com/office/drawing/2014/main" id="{6F368FF2-458A-435B-8210-AC8A0BCBACF8}"/>
              </a:ext>
            </a:extLst>
          </p:cNvPr>
          <p:cNvSpPr/>
          <p:nvPr/>
        </p:nvSpPr>
        <p:spPr>
          <a:xfrm>
            <a:off x="348343" y="1628735"/>
            <a:ext cx="8447314" cy="2241960"/>
          </a:xfrm>
          <a:prstGeom prst="rect">
            <a:avLst/>
          </a:prstGeom>
        </p:spPr>
        <p:txBody>
          <a:bodyPr wrap="square">
            <a:spAutoFit/>
          </a:bodyPr>
          <a:lstStyle/>
          <a:p>
            <a:pPr>
              <a:lnSpc>
                <a:spcPct val="150000"/>
              </a:lnSpc>
            </a:pPr>
            <a:r>
              <a:rPr lang="vi-VN" sz="2400" dirty="0">
                <a:latin typeface="+mj-lt"/>
              </a:rPr>
              <a:t>* Khi số a nhỏ hơn số b, ta</a:t>
            </a:r>
            <a:r>
              <a:rPr lang="en-US" sz="2400" dirty="0">
                <a:latin typeface="+mj-lt"/>
              </a:rPr>
              <a:t> </a:t>
            </a:r>
            <a:r>
              <a:rPr lang="vi-VN" sz="2400" dirty="0">
                <a:latin typeface="+mj-lt"/>
              </a:rPr>
              <a:t>viết </a:t>
            </a:r>
            <a:r>
              <a:rPr lang="en-US" sz="2400" dirty="0">
                <a:latin typeface="+mj-lt"/>
              </a:rPr>
              <a:t>a&lt;b </a:t>
            </a:r>
            <a:r>
              <a:rPr lang="vi-VN" sz="2400" dirty="0">
                <a:latin typeface="+mj-lt"/>
              </a:rPr>
              <a:t> hoặc </a:t>
            </a:r>
            <a:r>
              <a:rPr lang="en-US" sz="2400" dirty="0">
                <a:latin typeface="+mj-lt"/>
              </a:rPr>
              <a:t> b&gt;a</a:t>
            </a:r>
            <a:r>
              <a:rPr lang="vi-VN" sz="2400" dirty="0">
                <a:latin typeface="+mj-lt"/>
              </a:rPr>
              <a:t> .</a:t>
            </a:r>
          </a:p>
          <a:p>
            <a:pPr>
              <a:lnSpc>
                <a:spcPct val="150000"/>
              </a:lnSpc>
            </a:pPr>
            <a:r>
              <a:rPr lang="vi-VN" sz="2400" dirty="0">
                <a:latin typeface="+mj-lt"/>
              </a:rPr>
              <a:t>*  </a:t>
            </a:r>
            <a:r>
              <a:rPr lang="en-US" sz="2400" dirty="0">
                <a:latin typeface="+mj-lt"/>
              </a:rPr>
              <a:t>   </a:t>
            </a:r>
            <a:r>
              <a:rPr lang="vi-VN" sz="2400" dirty="0">
                <a:latin typeface="+mj-lt"/>
              </a:rPr>
              <a:t> </a:t>
            </a:r>
            <a:r>
              <a:rPr lang="en-US" sz="2400" dirty="0">
                <a:latin typeface="+mj-lt"/>
              </a:rPr>
              <a:t>    </a:t>
            </a:r>
            <a:r>
              <a:rPr lang="vi-VN" sz="2400" dirty="0">
                <a:latin typeface="+mj-lt"/>
              </a:rPr>
              <a:t>để chỉ</a:t>
            </a:r>
            <a:r>
              <a:rPr lang="en-US" sz="2400" dirty="0">
                <a:latin typeface="+mj-lt"/>
              </a:rPr>
              <a:t> </a:t>
            </a:r>
            <a:r>
              <a:rPr lang="en-US" sz="2400" dirty="0">
                <a:latin typeface="Times New Roman" panose="02020603050405020304" pitchFamily="18" charset="0"/>
                <a:cs typeface="Times New Roman" panose="02020603050405020304" pitchFamily="18" charset="0"/>
              </a:rPr>
              <a:t>a&lt;b </a:t>
            </a:r>
            <a:r>
              <a:rPr lang="vi-VN" sz="2400" dirty="0">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a=b</a:t>
            </a:r>
            <a:r>
              <a:rPr lang="vi-VN" sz="2400" dirty="0">
                <a:latin typeface="Times New Roman" panose="02020603050405020304" pitchFamily="18" charset="0"/>
                <a:cs typeface="Times New Roman" panose="02020603050405020304" pitchFamily="18" charset="0"/>
              </a:rPr>
              <a:t> </a:t>
            </a:r>
          </a:p>
          <a:p>
            <a:pPr>
              <a:lnSpc>
                <a:spcPct val="150000"/>
              </a:lnSpc>
            </a:pPr>
            <a:r>
              <a:rPr lang="en-US" sz="2400" dirty="0">
                <a:latin typeface="+mj-lt"/>
              </a:rPr>
              <a:t>*       </a:t>
            </a:r>
            <a:r>
              <a:rPr lang="vi-VN" sz="2400" dirty="0">
                <a:latin typeface="+mj-lt"/>
              </a:rPr>
              <a:t> </a:t>
            </a:r>
            <a:r>
              <a:rPr lang="en-US" sz="2400" dirty="0">
                <a:latin typeface="+mj-lt"/>
              </a:rPr>
              <a:t>    </a:t>
            </a:r>
            <a:r>
              <a:rPr lang="vi-VN" sz="2400" dirty="0">
                <a:latin typeface="+mj-lt"/>
              </a:rPr>
              <a:t>để chỉ </a:t>
            </a:r>
            <a:r>
              <a:rPr lang="en-US" sz="2400" dirty="0">
                <a:latin typeface="Times New Roman" panose="02020603050405020304" pitchFamily="18" charset="0"/>
                <a:cs typeface="Times New Roman" panose="02020603050405020304" pitchFamily="18" charset="0"/>
              </a:rPr>
              <a:t>b&gt;a</a:t>
            </a:r>
            <a:r>
              <a:rPr lang="vi-VN" sz="2400" dirty="0">
                <a:latin typeface="Times New Roman" panose="02020603050405020304" pitchFamily="18" charset="0"/>
                <a:cs typeface="Times New Roman" panose="02020603050405020304" pitchFamily="18" charset="0"/>
              </a:rPr>
              <a:t>  hoặc </a:t>
            </a:r>
            <a:r>
              <a:rPr lang="en-US" sz="2400" dirty="0">
                <a:latin typeface="Times New Roman" panose="02020603050405020304" pitchFamily="18" charset="0"/>
                <a:cs typeface="Times New Roman" panose="02020603050405020304" pitchFamily="18" charset="0"/>
              </a:rPr>
              <a:t>b=a</a:t>
            </a:r>
            <a:r>
              <a:rPr lang="vi-VN" sz="2400" dirty="0">
                <a:latin typeface="Times New Roman" panose="02020603050405020304" pitchFamily="18" charset="0"/>
                <a:cs typeface="Times New Roman" panose="02020603050405020304" pitchFamily="18" charset="0"/>
              </a:rPr>
              <a:t> .</a:t>
            </a:r>
          </a:p>
          <a:p>
            <a:pPr>
              <a:lnSpc>
                <a:spcPct val="150000"/>
              </a:lnSpc>
            </a:pPr>
            <a:r>
              <a:rPr lang="vi-VN" sz="2400" dirty="0">
                <a:latin typeface="+mj-lt"/>
              </a:rPr>
              <a:t>* Mỗi số tự nhiên có một số liền sau cách nó một đơn vị.</a:t>
            </a:r>
          </a:p>
        </p:txBody>
      </p:sp>
      <p:sp>
        <p:nvSpPr>
          <p:cNvPr id="26" name="Rectangle 25">
            <a:extLst>
              <a:ext uri="{FF2B5EF4-FFF2-40B4-BE49-F238E27FC236}">
                <a16:creationId xmlns:a16="http://schemas.microsoft.com/office/drawing/2014/main" id="{F74EA139-78DD-41E6-B18E-D76E59A47854}"/>
              </a:ext>
            </a:extLst>
          </p:cNvPr>
          <p:cNvSpPr/>
          <p:nvPr/>
        </p:nvSpPr>
        <p:spPr>
          <a:xfrm>
            <a:off x="0" y="1075837"/>
            <a:ext cx="4489562" cy="461665"/>
          </a:xfrm>
          <a:prstGeom prst="rect">
            <a:avLst/>
          </a:prstGeom>
        </p:spPr>
        <p:txBody>
          <a:bodyPr wrap="none">
            <a:spAutoFit/>
          </a:bodyPr>
          <a:lstStyle/>
          <a:p>
            <a:r>
              <a:rPr lang="vi-VN" sz="2400" dirty="0">
                <a:solidFill>
                  <a:srgbClr val="FF0000"/>
                </a:solidFill>
                <a:latin typeface="+mj-lt"/>
              </a:rPr>
              <a:t>2. Thứ tự trong tập hợp số tự nhiên</a:t>
            </a:r>
          </a:p>
        </p:txBody>
      </p:sp>
      <p:sp>
        <p:nvSpPr>
          <p:cNvPr id="27" name="Rectangle 33">
            <a:extLst>
              <a:ext uri="{FF2B5EF4-FFF2-40B4-BE49-F238E27FC236}">
                <a16:creationId xmlns:a16="http://schemas.microsoft.com/office/drawing/2014/main" id="{334983A6-FDCD-45BF-B735-E19001F805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a:extLst>
              <a:ext uri="{FF2B5EF4-FFF2-40B4-BE49-F238E27FC236}">
                <a16:creationId xmlns:a16="http://schemas.microsoft.com/office/drawing/2014/main" id="{043BBB22-9782-40D7-9377-79C8E1D307AA}"/>
              </a:ext>
            </a:extLst>
          </p:cNvPr>
          <p:cNvGraphicFramePr>
            <a:graphicFrameLocks noChangeAspect="1"/>
          </p:cNvGraphicFramePr>
          <p:nvPr>
            <p:extLst>
              <p:ext uri="{D42A27DB-BD31-4B8C-83A1-F6EECF244321}">
                <p14:modId xmlns:p14="http://schemas.microsoft.com/office/powerpoint/2010/main" val="1258184165"/>
              </p:ext>
            </p:extLst>
          </p:nvPr>
        </p:nvGraphicFramePr>
        <p:xfrm>
          <a:off x="708366" y="2348860"/>
          <a:ext cx="489858" cy="310788"/>
        </p:xfrm>
        <a:graphic>
          <a:graphicData uri="http://schemas.openxmlformats.org/presentationml/2006/ole">
            <mc:AlternateContent xmlns:mc="http://schemas.openxmlformats.org/markup-compatibility/2006">
              <mc:Choice xmlns:v="urn:schemas-microsoft-com:vml" Requires="v">
                <p:oleObj spid="_x0000_s4293" name="Equation" r:id="rId3" imgW="380835" imgH="190417" progId="Equation.DSMT4">
                  <p:embed/>
                </p:oleObj>
              </mc:Choice>
              <mc:Fallback>
                <p:oleObj name="Equation" r:id="rId3" imgW="380835" imgH="190417" progId="Equation.DSMT4">
                  <p:embed/>
                  <p:pic>
                    <p:nvPicPr>
                      <p:cNvPr id="0"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66" y="2348860"/>
                        <a:ext cx="489858" cy="310788"/>
                      </a:xfrm>
                      <a:prstGeom prst="rect">
                        <a:avLst/>
                      </a:prstGeom>
                      <a:noFill/>
                    </p:spPr>
                  </p:pic>
                </p:oleObj>
              </mc:Fallback>
            </mc:AlternateContent>
          </a:graphicData>
        </a:graphic>
      </p:graphicFrame>
      <p:sp>
        <p:nvSpPr>
          <p:cNvPr id="29" name="Rectangle 36">
            <a:extLst>
              <a:ext uri="{FF2B5EF4-FFF2-40B4-BE49-F238E27FC236}">
                <a16:creationId xmlns:a16="http://schemas.microsoft.com/office/drawing/2014/main" id="{D8CF115F-8E63-4766-A55F-E7670309C69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a:extLst>
              <a:ext uri="{FF2B5EF4-FFF2-40B4-BE49-F238E27FC236}">
                <a16:creationId xmlns:a16="http://schemas.microsoft.com/office/drawing/2014/main" id="{D6FA31E7-9E9C-4355-B9C8-E0FB59C719D1}"/>
              </a:ext>
            </a:extLst>
          </p:cNvPr>
          <p:cNvGraphicFramePr>
            <a:graphicFrameLocks noChangeAspect="1"/>
          </p:cNvGraphicFramePr>
          <p:nvPr>
            <p:extLst>
              <p:ext uri="{D42A27DB-BD31-4B8C-83A1-F6EECF244321}">
                <p14:modId xmlns:p14="http://schemas.microsoft.com/office/powerpoint/2010/main" val="1600957079"/>
              </p:ext>
            </p:extLst>
          </p:nvPr>
        </p:nvGraphicFramePr>
        <p:xfrm>
          <a:off x="708366" y="2964676"/>
          <a:ext cx="621576" cy="310788"/>
        </p:xfrm>
        <a:graphic>
          <a:graphicData uri="http://schemas.openxmlformats.org/presentationml/2006/ole">
            <mc:AlternateContent xmlns:mc="http://schemas.openxmlformats.org/markup-compatibility/2006">
              <mc:Choice xmlns:v="urn:schemas-microsoft-com:vml" Requires="v">
                <p:oleObj spid="_x0000_s4294" name="Equation" r:id="rId5" imgW="380835" imgH="190417" progId="Equation.DSMT4">
                  <p:embed/>
                </p:oleObj>
              </mc:Choice>
              <mc:Fallback>
                <p:oleObj name="Equation" r:id="rId5" imgW="380835" imgH="190417" progId="Equation.DSMT4">
                  <p:embed/>
                  <p:pic>
                    <p:nvPicPr>
                      <p:cNvPr id="0" name="Object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366" y="2964676"/>
                        <a:ext cx="621576" cy="310788"/>
                      </a:xfrm>
                      <a:prstGeom prst="rect">
                        <a:avLst/>
                      </a:prstGeom>
                      <a:noFill/>
                    </p:spPr>
                  </p:pic>
                </p:oleObj>
              </mc:Fallback>
            </mc:AlternateContent>
          </a:graphicData>
        </a:graphic>
      </p:graphicFrame>
      <p:sp>
        <p:nvSpPr>
          <p:cNvPr id="31" name="Rectangle 42">
            <a:extLst>
              <a:ext uri="{FF2B5EF4-FFF2-40B4-BE49-F238E27FC236}">
                <a16:creationId xmlns:a16="http://schemas.microsoft.com/office/drawing/2014/main" id="{01EB65F2-E390-4B4B-B03C-3C0D5F225894}"/>
              </a:ext>
            </a:extLst>
          </p:cNvPr>
          <p:cNvSpPr>
            <a:spLocks noChangeArrowheads="1"/>
          </p:cNvSpPr>
          <p:nvPr/>
        </p:nvSpPr>
        <p:spPr bwMode="auto">
          <a:xfrm>
            <a:off x="625928" y="50272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 name="Object 31">
            <a:extLst>
              <a:ext uri="{FF2B5EF4-FFF2-40B4-BE49-F238E27FC236}">
                <a16:creationId xmlns:a16="http://schemas.microsoft.com/office/drawing/2014/main" id="{87566AD9-DE71-4DA7-85C1-AEC6FAE0CD5C}"/>
              </a:ext>
            </a:extLst>
          </p:cNvPr>
          <p:cNvGraphicFramePr>
            <a:graphicFrameLocks noChangeAspect="1"/>
          </p:cNvGraphicFramePr>
          <p:nvPr>
            <p:extLst>
              <p:ext uri="{D42A27DB-BD31-4B8C-83A1-F6EECF244321}">
                <p14:modId xmlns:p14="http://schemas.microsoft.com/office/powerpoint/2010/main" val="3599671579"/>
              </p:ext>
            </p:extLst>
          </p:nvPr>
        </p:nvGraphicFramePr>
        <p:xfrm>
          <a:off x="838753" y="4500772"/>
          <a:ext cx="1126661" cy="361772"/>
        </p:xfrm>
        <a:graphic>
          <a:graphicData uri="http://schemas.openxmlformats.org/presentationml/2006/ole">
            <mc:AlternateContent xmlns:mc="http://schemas.openxmlformats.org/markup-compatibility/2006">
              <mc:Choice xmlns:v="urn:schemas-microsoft-com:vml" Requires="v">
                <p:oleObj spid="_x0000_s4295" name="Equation" r:id="rId7" imgW="698197" imgH="215806" progId="Equation.DSMT4">
                  <p:embed/>
                </p:oleObj>
              </mc:Choice>
              <mc:Fallback>
                <p:oleObj name="Equation" r:id="rId7" imgW="698197" imgH="215806" progId="Equation.DSMT4">
                  <p:embed/>
                  <p:pic>
                    <p:nvPicPr>
                      <p:cNvPr id="0" name="Object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753" y="4500772"/>
                        <a:ext cx="1126661" cy="361772"/>
                      </a:xfrm>
                      <a:prstGeom prst="rect">
                        <a:avLst/>
                      </a:prstGeom>
                      <a:noFill/>
                    </p:spPr>
                  </p:pic>
                </p:oleObj>
              </mc:Fallback>
            </mc:AlternateContent>
          </a:graphicData>
        </a:graphic>
      </p:graphicFrame>
      <p:sp>
        <p:nvSpPr>
          <p:cNvPr id="33" name="Rectangle 44">
            <a:extLst>
              <a:ext uri="{FF2B5EF4-FFF2-40B4-BE49-F238E27FC236}">
                <a16:creationId xmlns:a16="http://schemas.microsoft.com/office/drawing/2014/main" id="{7C230818-9A8C-475F-B283-EB3A7AE4B515}"/>
              </a:ext>
            </a:extLst>
          </p:cNvPr>
          <p:cNvSpPr>
            <a:spLocks noChangeArrowheads="1"/>
          </p:cNvSpPr>
          <p:nvPr/>
        </p:nvSpPr>
        <p:spPr bwMode="auto">
          <a:xfrm>
            <a:off x="749751" y="55773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a:extLst>
              <a:ext uri="{FF2B5EF4-FFF2-40B4-BE49-F238E27FC236}">
                <a16:creationId xmlns:a16="http://schemas.microsoft.com/office/drawing/2014/main" id="{579230FF-618D-4795-967A-F7BBACE8ED4E}"/>
              </a:ext>
            </a:extLst>
          </p:cNvPr>
          <p:cNvGraphicFramePr>
            <a:graphicFrameLocks noChangeAspect="1"/>
          </p:cNvGraphicFramePr>
          <p:nvPr>
            <p:extLst>
              <p:ext uri="{D42A27DB-BD31-4B8C-83A1-F6EECF244321}">
                <p14:modId xmlns:p14="http://schemas.microsoft.com/office/powerpoint/2010/main" val="3113109496"/>
              </p:ext>
            </p:extLst>
          </p:nvPr>
        </p:nvGraphicFramePr>
        <p:xfrm>
          <a:off x="838753" y="4875662"/>
          <a:ext cx="1701505" cy="340301"/>
        </p:xfrm>
        <a:graphic>
          <a:graphicData uri="http://schemas.openxmlformats.org/presentationml/2006/ole">
            <mc:AlternateContent xmlns:mc="http://schemas.openxmlformats.org/markup-compatibility/2006">
              <mc:Choice xmlns:v="urn:schemas-microsoft-com:vml" Requires="v">
                <p:oleObj spid="_x0000_s4296" name="Equation" r:id="rId9" imgW="1117115" imgH="215806" progId="Equation.DSMT4">
                  <p:embed/>
                </p:oleObj>
              </mc:Choice>
              <mc:Fallback>
                <p:oleObj name="Equation" r:id="rId9" imgW="1117115" imgH="215806" progId="Equation.DSMT4">
                  <p:embed/>
                  <p:pic>
                    <p:nvPicPr>
                      <p:cNvPr id="0" name="Object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753" y="4875662"/>
                        <a:ext cx="1701505" cy="340301"/>
                      </a:xfrm>
                      <a:prstGeom prst="rect">
                        <a:avLst/>
                      </a:prstGeom>
                      <a:noFill/>
                    </p:spPr>
                  </p:pic>
                </p:oleObj>
              </mc:Fallback>
            </mc:AlternateContent>
          </a:graphicData>
        </a:graphic>
      </p:graphicFrame>
      <p:sp>
        <p:nvSpPr>
          <p:cNvPr id="35" name="Rectangle 34">
            <a:extLst>
              <a:ext uri="{FF2B5EF4-FFF2-40B4-BE49-F238E27FC236}">
                <a16:creationId xmlns:a16="http://schemas.microsoft.com/office/drawing/2014/main" id="{7B1A24E6-97EB-4EEA-8166-7FF2CF00A975}"/>
              </a:ext>
            </a:extLst>
          </p:cNvPr>
          <p:cNvSpPr/>
          <p:nvPr/>
        </p:nvSpPr>
        <p:spPr>
          <a:xfrm>
            <a:off x="361270" y="3995589"/>
            <a:ext cx="4572000" cy="1200329"/>
          </a:xfrm>
          <a:prstGeom prst="rect">
            <a:avLst/>
          </a:prstGeom>
        </p:spPr>
        <p:txBody>
          <a:bodyPr>
            <a:spAutoFit/>
          </a:bodyPr>
          <a:lstStyle/>
          <a:p>
            <a:r>
              <a:rPr lang="vi-VN" sz="2400" dirty="0">
                <a:solidFill>
                  <a:srgbClr val="FF0000"/>
                </a:solidFill>
                <a:latin typeface="+mj-lt"/>
              </a:rPr>
              <a:t>Thực hành 2</a:t>
            </a:r>
          </a:p>
          <a:p>
            <a:r>
              <a:rPr lang="vi-VN" sz="2400" dirty="0">
                <a:latin typeface="+mj-lt"/>
              </a:rPr>
              <a:t>a)  </a:t>
            </a:r>
          </a:p>
          <a:p>
            <a:r>
              <a:rPr lang="vi-VN" sz="2400" dirty="0">
                <a:latin typeface="+mj-lt"/>
              </a:rPr>
              <a:t>b)  </a:t>
            </a:r>
          </a:p>
        </p:txBody>
      </p:sp>
    </p:spTree>
    <p:extLst>
      <p:ext uri="{BB962C8B-B14F-4D97-AF65-F5344CB8AC3E}">
        <p14:creationId xmlns:p14="http://schemas.microsoft.com/office/powerpoint/2010/main" val="6816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TotalTime>
  <Words>1379</Words>
  <Application>Microsoft Office PowerPoint</Application>
  <PresentationFormat>On-screen Show (4:3)</PresentationFormat>
  <Paragraphs>212</Paragraphs>
  <Slides>42</Slides>
  <Notes>0</Notes>
  <HiddenSlides>0</HiddenSlides>
  <MMClips>16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3" baseType="lpstr">
      <vt:lpstr>Arial</vt:lpstr>
      <vt:lpstr>Calibri</vt:lpstr>
      <vt:lpstr>Calibri Light</vt:lpstr>
      <vt:lpstr>Cambria Math</vt:lpstr>
      <vt:lpstr>Tahoma</vt:lpstr>
      <vt:lpstr>Times New Roman</vt:lpstr>
      <vt:lpstr>Wingdings</vt:lpstr>
      <vt:lpstr>Wingdings 2</vt:lpstr>
      <vt:lpstr>Office Theme</vt:lpstr>
      <vt:lpstr>Equation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126</cp:revision>
  <dcterms:created xsi:type="dcterms:W3CDTF">2021-01-16T16:01:50Z</dcterms:created>
  <dcterms:modified xsi:type="dcterms:W3CDTF">2021-08-31T19:01:06Z</dcterms:modified>
</cp:coreProperties>
</file>