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85" r:id="rId2"/>
    <p:sldId id="295" r:id="rId3"/>
    <p:sldId id="263" r:id="rId4"/>
    <p:sldId id="276" r:id="rId5"/>
    <p:sldId id="266" r:id="rId6"/>
    <p:sldId id="293" r:id="rId7"/>
    <p:sldId id="294" r:id="rId8"/>
    <p:sldId id="290" r:id="rId9"/>
    <p:sldId id="291" r:id="rId10"/>
    <p:sldId id="283" r:id="rId11"/>
    <p:sldId id="288" r:id="rId12"/>
    <p:sldId id="28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autoAdjust="0"/>
    <p:restoredTop sz="94590" autoAdjust="0"/>
  </p:normalViewPr>
  <p:slideViewPr>
    <p:cSldViewPr>
      <p:cViewPr varScale="1">
        <p:scale>
          <a:sx n="70" d="100"/>
          <a:sy n="70" d="100"/>
        </p:scale>
        <p:origin x="-1380" y="-90"/>
      </p:cViewPr>
      <p:guideLst>
        <p:guide orient="horz" pos="2160"/>
        <p:guide pos="2880"/>
      </p:guideLst>
    </p:cSldViewPr>
  </p:slideViewPr>
  <p:outlineViewPr>
    <p:cViewPr>
      <p:scale>
        <a:sx n="33" d="100"/>
        <a:sy n="33" d="100"/>
      </p:scale>
      <p:origin x="0" y="60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292887-178F-4A3D-87E6-47707534DC90}" type="datetimeFigureOut">
              <a:rPr lang="en-US" smtClean="0"/>
              <a:t>5/1/2022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517FB-EC26-4E72-BC46-6C7721AA9FBB}" type="slidenum">
              <a:rPr lang="en-US" smtClean="0"/>
              <a:t>‹#›</a:t>
            </a:fld>
            <a:endParaRPr lang="en-US"/>
          </a:p>
        </p:txBody>
      </p:sp>
    </p:spTree>
    <p:extLst>
      <p:ext uri="{BB962C8B-B14F-4D97-AF65-F5344CB8AC3E}">
        <p14:creationId xmlns:p14="http://schemas.microsoft.com/office/powerpoint/2010/main" val="111002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EA24C6-B4BC-43B1-BBF7-E43B2C586E8C}" type="datetimeFigureOut">
              <a:rPr lang="en-US" smtClean="0"/>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A24C6-B4BC-43B1-BBF7-E43B2C586E8C}" type="datetimeFigureOut">
              <a:rPr lang="en-US" smtClean="0"/>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A24C6-B4BC-43B1-BBF7-E43B2C586E8C}" type="datetimeFigureOut">
              <a:rPr lang="en-US" smtClean="0"/>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988660" y="2035619"/>
            <a:ext cx="2857500" cy="3984183"/>
          </a:xfrm>
          <a:custGeom>
            <a:avLst/>
            <a:gdLst>
              <a:gd name="connsiteX0" fmla="*/ 232905 w 3810000"/>
              <a:gd name="connsiteY0" fmla="*/ 0 h 3984183"/>
              <a:gd name="connsiteX1" fmla="*/ 3577095 w 3810000"/>
              <a:gd name="connsiteY1" fmla="*/ 0 h 3984183"/>
              <a:gd name="connsiteX2" fmla="*/ 3810000 w 3810000"/>
              <a:gd name="connsiteY2" fmla="*/ 232905 h 3984183"/>
              <a:gd name="connsiteX3" fmla="*/ 3810000 w 3810000"/>
              <a:gd name="connsiteY3" fmla="*/ 3751278 h 3984183"/>
              <a:gd name="connsiteX4" fmla="*/ 3577095 w 3810000"/>
              <a:gd name="connsiteY4" fmla="*/ 3984183 h 3984183"/>
              <a:gd name="connsiteX5" fmla="*/ 232905 w 3810000"/>
              <a:gd name="connsiteY5" fmla="*/ 3984183 h 3984183"/>
              <a:gd name="connsiteX6" fmla="*/ 0 w 3810000"/>
              <a:gd name="connsiteY6" fmla="*/ 3751278 h 3984183"/>
              <a:gd name="connsiteX7" fmla="*/ 0 w 3810000"/>
              <a:gd name="connsiteY7" fmla="*/ 232905 h 3984183"/>
              <a:gd name="connsiteX8" fmla="*/ 232905 w 3810000"/>
              <a:gd name="connsiteY8" fmla="*/ 0 h 398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0" h="3984183">
                <a:moveTo>
                  <a:pt x="232905" y="0"/>
                </a:moveTo>
                <a:lnTo>
                  <a:pt x="3577095" y="0"/>
                </a:lnTo>
                <a:cubicBezTo>
                  <a:pt x="3705725" y="0"/>
                  <a:pt x="3810000" y="104275"/>
                  <a:pt x="3810000" y="232905"/>
                </a:cubicBezTo>
                <a:lnTo>
                  <a:pt x="3810000" y="3751278"/>
                </a:lnTo>
                <a:cubicBezTo>
                  <a:pt x="3810000" y="3879908"/>
                  <a:pt x="3705725" y="3984183"/>
                  <a:pt x="3577095" y="3984183"/>
                </a:cubicBezTo>
                <a:lnTo>
                  <a:pt x="232905" y="3984183"/>
                </a:lnTo>
                <a:cubicBezTo>
                  <a:pt x="104275" y="3984183"/>
                  <a:pt x="0" y="3879908"/>
                  <a:pt x="0" y="3751278"/>
                </a:cubicBezTo>
                <a:lnTo>
                  <a:pt x="0" y="232905"/>
                </a:lnTo>
                <a:cubicBezTo>
                  <a:pt x="0" y="104275"/>
                  <a:pt x="104275" y="0"/>
                  <a:pt x="23290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670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EA24C6-B4BC-43B1-BBF7-E43B2C586E8C}" type="datetimeFigureOut">
              <a:rPr lang="en-US" smtClean="0"/>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EA24C6-B4BC-43B1-BBF7-E43B2C586E8C}" type="datetimeFigureOut">
              <a:rPr lang="en-US" smtClean="0"/>
              <a:t>5/1/2022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EA24C6-B4BC-43B1-BBF7-E43B2C586E8C}" type="datetimeFigureOut">
              <a:rPr lang="en-US" smtClean="0"/>
              <a:t>5/1/2022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EA24C6-B4BC-43B1-BBF7-E43B2C586E8C}" type="datetimeFigureOut">
              <a:rPr lang="en-US" smtClean="0"/>
              <a:t>5/1/2022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EA24C6-B4BC-43B1-BBF7-E43B2C586E8C}" type="datetimeFigureOut">
              <a:rPr lang="en-US" smtClean="0"/>
              <a:t>5/1/2022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A24C6-B4BC-43B1-BBF7-E43B2C586E8C}" type="datetimeFigureOut">
              <a:rPr lang="en-US" smtClean="0"/>
              <a:t>5/1/2022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A24C6-B4BC-43B1-BBF7-E43B2C586E8C}" type="datetimeFigureOut">
              <a:rPr lang="en-US" smtClean="0"/>
              <a:t>5/1/2022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A24C6-B4BC-43B1-BBF7-E43B2C586E8C}" type="datetimeFigureOut">
              <a:rPr lang="en-US" smtClean="0"/>
              <a:t>5/1/2022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3D29B-0323-4B08-8148-6B0565546AB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A24C6-B4BC-43B1-BBF7-E43B2C586E8C}" type="datetimeFigureOut">
              <a:rPr lang="en-US" smtClean="0"/>
              <a:t>5/1/2022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3D29B-0323-4B08-8148-6B0565546AB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936104"/>
          </a:xfrm>
        </p:spPr>
        <p:txBody>
          <a:bodyPr>
            <a:normAutofit/>
          </a:bodyPr>
          <a:lstStyle/>
          <a:p>
            <a:pPr algn="l"/>
            <a:r>
              <a:rPr lang="en-US" sz="3600" smtClean="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07504" y="1412776"/>
            <a:ext cx="8856984" cy="2880320"/>
          </a:xfrm>
        </p:spPr>
        <p:txBody>
          <a:bodyPr>
            <a:noAutofit/>
          </a:bodyPr>
          <a:lstStyle/>
          <a:p>
            <a:endParaRPr lang="en-US" sz="6000" kern="10" dirty="0" smtClean="0">
              <a:ln w="19050">
                <a:solidFill>
                  <a:srgbClr val="0000FF"/>
                </a:solidFill>
                <a:prstDash val="sysDot"/>
                <a:round/>
              </a:ln>
              <a:solidFill>
                <a:srgbClr val="00B0F0"/>
              </a:solidFill>
              <a:effectLst>
                <a:outerShdw dist="35921" dir="2700000" algn="ctr" rotWithShape="0">
                  <a:srgbClr val="990000"/>
                </a:outerShdw>
              </a:effectLst>
              <a:latin typeface="Bodoni MT Black" panose="02070A03080606020203"/>
              <a:cs typeface="Arial" panose="020B0604020202020204" pitchFamily="34" charset="0"/>
            </a:endParaRPr>
          </a:p>
        </p:txBody>
      </p:sp>
    </p:spTree>
    <p:extLst>
      <p:ext uri="{BB962C8B-B14F-4D97-AF65-F5344CB8AC3E}">
        <p14:creationId xmlns:p14="http://schemas.microsoft.com/office/powerpoint/2010/main" val="255999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609"/>
            <a:ext cx="8640960" cy="729095"/>
          </a:xfrm>
        </p:spPr>
        <p:txBody>
          <a:bodyPr>
            <a:normAutofit/>
          </a:bodyPr>
          <a:lstStyle/>
          <a:p>
            <a:pPr fontAlgn="base">
              <a:spcBef>
                <a:spcPct val="50000"/>
              </a:spcBef>
              <a:spcAft>
                <a:spcPct val="0"/>
              </a:spcAft>
            </a:pPr>
            <a:r>
              <a:rPr lang="en-US" sz="3200" b="1" u="sng" dirty="0" err="1">
                <a:solidFill>
                  <a:srgbClr val="FF0000"/>
                </a:solidFill>
                <a:latin typeface="Times New Roman" pitchFamily="18" charset="0"/>
                <a:cs typeface="Times New Roman" pitchFamily="18" charset="0"/>
              </a:rPr>
              <a:t>HƯỚNG</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DẪN</a:t>
            </a:r>
            <a:r>
              <a:rPr lang="en-US" sz="3200" b="1" u="sng" dirty="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VỀ</a:t>
            </a:r>
            <a:r>
              <a:rPr lang="en-US" sz="3200" b="1" u="sng" dirty="0" smtClean="0">
                <a:solidFill>
                  <a:srgbClr val="FF0000"/>
                </a:solidFill>
                <a:latin typeface="Times New Roman" pitchFamily="18" charset="0"/>
                <a:cs typeface="Times New Roman" pitchFamily="18" charset="0"/>
              </a:rPr>
              <a:t> </a:t>
            </a:r>
            <a:r>
              <a:rPr lang="en-US" sz="3200" b="1" u="sng" dirty="0" err="1" smtClean="0">
                <a:solidFill>
                  <a:srgbClr val="FF0000"/>
                </a:solidFill>
                <a:latin typeface="Times New Roman" pitchFamily="18" charset="0"/>
                <a:cs typeface="Times New Roman" pitchFamily="18" charset="0"/>
              </a:rPr>
              <a:t>NHÀ</a:t>
            </a:r>
            <a:endParaRPr lang="en-US" sz="3200" b="1" u="sng"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07504" y="1124744"/>
            <a:ext cx="8712968" cy="6048672"/>
          </a:xfrm>
        </p:spPr>
        <p:txBody>
          <a:bodyPr>
            <a:noAutofit/>
          </a:bodyPr>
          <a:lstStyle/>
          <a:p>
            <a:pPr algn="just"/>
            <a:r>
              <a:rPr lang="en-US" sz="5400" smtClean="0">
                <a:solidFill>
                  <a:schemeClr val="tx1"/>
                </a:solidFill>
                <a:latin typeface="Times New Roman" pitchFamily="18" charset="0"/>
                <a:cs typeface="Times New Roman" pitchFamily="18" charset="0"/>
              </a:rPr>
              <a:t>- Xem lại dàn ý đã sửa.</a:t>
            </a:r>
            <a:endParaRPr lang="en-US" sz="5400" dirty="0" smtClean="0">
              <a:solidFill>
                <a:schemeClr val="tx1"/>
              </a:solidFill>
              <a:latin typeface="Times New Roman" pitchFamily="18" charset="0"/>
              <a:cs typeface="Times New Roman" pitchFamily="18" charset="0"/>
            </a:endParaRPr>
          </a:p>
          <a:p>
            <a:pPr indent="46355" algn="l">
              <a:spcAft>
                <a:spcPts val="0"/>
              </a:spcAft>
              <a:tabLst>
                <a:tab pos="177165" algn="l"/>
                <a:tab pos="984250" algn="l"/>
                <a:tab pos="1279525" algn="l"/>
                <a:tab pos="1614170" algn="l"/>
              </a:tabLst>
            </a:pPr>
            <a:endParaRPr lang="en-US" sz="5400" dirty="0">
              <a:solidFill>
                <a:schemeClr val="tx1"/>
              </a:solidFill>
              <a:latin typeface="Times New Roman" panose="02020603050405020304"/>
              <a:ea typeface="Times New Roman" panose="02020603050405020304"/>
            </a:endParaRPr>
          </a:p>
          <a:p>
            <a:pPr algn="just">
              <a:spcAft>
                <a:spcPts val="0"/>
              </a:spcAft>
              <a:tabLst>
                <a:tab pos="118745" algn="l"/>
              </a:tabLst>
            </a:pPr>
            <a:endParaRPr lang="en-US" sz="2600" dirty="0" smtClean="0">
              <a:solidFill>
                <a:schemeClr val="tx1"/>
              </a:solidFill>
              <a:latin typeface="Times New Roman" panose="02020603050405020304"/>
              <a:ea typeface="Times New Roman" panose="02020603050405020304"/>
            </a:endParaRPr>
          </a:p>
          <a:p>
            <a:pPr marR="16510" algn="just">
              <a:spcAft>
                <a:spcPts val="0"/>
              </a:spcAft>
            </a:pPr>
            <a:endParaRPr lang="en-US" sz="2800" dirty="0">
              <a:solidFill>
                <a:schemeClr val="tx1"/>
              </a:solidFill>
              <a:latin typeface="Times New Roman" panose="02020603050405020304"/>
              <a:ea typeface="Times New Roman" panose="02020603050405020304"/>
            </a:endParaRPr>
          </a:p>
          <a:p>
            <a:pPr lvl="0" algn="l"/>
            <a:endParaRPr lang="en-US" sz="2800" kern="10" dirty="0" smtClean="0">
              <a:ln w="19050">
                <a:solidFill>
                  <a:srgbClr val="0000FF"/>
                </a:solidFill>
                <a:prstDash val="sysDot"/>
                <a:round/>
              </a:ln>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7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61105555938291819 (2).mp4" descr="1161105555938291819 (2).mp4">
            <a:hlinkClick r:id="" action="ppaction://media"/>
            <a:extLst>
              <a:ext uri="{FF2B5EF4-FFF2-40B4-BE49-F238E27FC236}">
                <a16:creationId xmlns="" xmlns:a16="http://schemas.microsoft.com/office/drawing/2014/main" id="{A5A7A3D3-78E4-2840-B174-9AC6BE544C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2150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609"/>
            <a:ext cx="8640960" cy="729095"/>
          </a:xfrm>
        </p:spPr>
        <p:txBody>
          <a:bodyPr>
            <a:normAutofit/>
          </a:bodyPr>
          <a:lstStyle/>
          <a:p>
            <a:pPr fontAlgn="base">
              <a:spcBef>
                <a:spcPct val="50000"/>
              </a:spcBef>
              <a:spcAft>
                <a:spcPct val="0"/>
              </a:spcAft>
            </a:pPr>
            <a:endParaRPr lang="en-US" sz="3200" u="sng"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07504" y="1268760"/>
            <a:ext cx="8712968" cy="5904656"/>
          </a:xfrm>
        </p:spPr>
        <p:txBody>
          <a:bodyPr>
            <a:noAutofit/>
          </a:bodyPr>
          <a:lstStyle/>
          <a:p>
            <a:pPr algn="just"/>
            <a:endParaRPr lang="en-US" dirty="0">
              <a:solidFill>
                <a:srgbClr val="000000"/>
              </a:solidFill>
              <a:latin typeface="Times New Roman" pitchFamily="18" charset="0"/>
              <a:cs typeface="Times New Roman" pitchFamily="18" charset="0"/>
            </a:endParaRPr>
          </a:p>
          <a:p>
            <a:r>
              <a:rPr lang="en-US" dirty="0" smtClean="0">
                <a:solidFill>
                  <a:schemeClr val="tx1"/>
                </a:solidFill>
                <a:latin typeface="Times New Roman" pitchFamily="18" charset="0"/>
                <a:cs typeface="Times New Roman" pitchFamily="18" charset="0"/>
              </a:rPr>
              <a:t> </a:t>
            </a:r>
            <a:r>
              <a:rPr lang="en-US" sz="9600" dirty="0" smtClean="0">
                <a:solidFill>
                  <a:schemeClr val="tx1"/>
                </a:solidFill>
                <a:latin typeface=".VnAristote" pitchFamily="34" charset="0"/>
                <a:cs typeface="Times New Roman" pitchFamily="18" charset="0"/>
              </a:rPr>
              <a:t>Good bye!</a:t>
            </a:r>
            <a:endParaRPr lang="en-US" sz="9600" dirty="0">
              <a:solidFill>
                <a:schemeClr val="tx1"/>
              </a:solidFill>
              <a:latin typeface=".VnAristote" pitchFamily="34" charset="0"/>
              <a:ea typeface="Times New Roman" panose="02020603050405020304"/>
              <a:cs typeface="Times New Roman" pitchFamily="18" charset="0"/>
            </a:endParaRPr>
          </a:p>
          <a:p>
            <a:pPr indent="46355" algn="l">
              <a:spcAft>
                <a:spcPts val="0"/>
              </a:spcAft>
              <a:tabLst>
                <a:tab pos="177165" algn="l"/>
                <a:tab pos="984250" algn="l"/>
                <a:tab pos="1279525" algn="l"/>
                <a:tab pos="1614170" algn="l"/>
              </a:tabLst>
            </a:pPr>
            <a:endParaRPr lang="en-US" sz="2800" dirty="0">
              <a:solidFill>
                <a:schemeClr val="tx1"/>
              </a:solidFill>
              <a:latin typeface="Times New Roman" panose="02020603050405020304"/>
              <a:ea typeface="Times New Roman" panose="02020603050405020304"/>
            </a:endParaRPr>
          </a:p>
          <a:p>
            <a:pPr algn="just">
              <a:spcAft>
                <a:spcPts val="0"/>
              </a:spcAft>
              <a:tabLst>
                <a:tab pos="118745" algn="l"/>
              </a:tabLst>
            </a:pPr>
            <a:endParaRPr lang="en-US" sz="2600" dirty="0" smtClean="0">
              <a:solidFill>
                <a:schemeClr val="tx1"/>
              </a:solidFill>
              <a:latin typeface="Times New Roman" panose="02020603050405020304"/>
              <a:ea typeface="Times New Roman" panose="02020603050405020304"/>
            </a:endParaRPr>
          </a:p>
          <a:p>
            <a:pPr marR="16510" algn="just">
              <a:spcAft>
                <a:spcPts val="0"/>
              </a:spcAft>
            </a:pPr>
            <a:endParaRPr lang="en-US" sz="2800" dirty="0">
              <a:solidFill>
                <a:schemeClr val="tx1"/>
              </a:solidFill>
              <a:latin typeface="Times New Roman" panose="02020603050405020304"/>
              <a:ea typeface="Times New Roman" panose="02020603050405020304"/>
            </a:endParaRPr>
          </a:p>
          <a:p>
            <a:pPr lvl="0" algn="l"/>
            <a:endParaRPr lang="en-US" sz="2800" kern="10" dirty="0" smtClean="0">
              <a:ln w="19050">
                <a:solidFill>
                  <a:srgbClr val="0000FF"/>
                </a:solidFill>
                <a:prstDash val="sysDot"/>
                <a:round/>
              </a:ln>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8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p:txBody>
          <a:bodyPr/>
          <a:lstStyle/>
          <a:p>
            <a:pPr eaLnBrk="1" hangingPunct="1"/>
            <a:endParaRPr lang="en-US" smtClean="0"/>
          </a:p>
        </p:txBody>
      </p:sp>
      <p:sp>
        <p:nvSpPr>
          <p:cNvPr id="3075" name="Content Placeholder 2"/>
          <p:cNvSpPr>
            <a:spLocks noGrp="1"/>
          </p:cNvSpPr>
          <p:nvPr>
            <p:ph idx="4294967295"/>
          </p:nvPr>
        </p:nvSpPr>
        <p:spPr/>
        <p:txBody>
          <a:bodyPr/>
          <a:lstStyle/>
          <a:p>
            <a:pPr eaLnBrk="1" hangingPunct="1"/>
            <a:endParaRPr lang="en-US" smtClean="0"/>
          </a:p>
        </p:txBody>
      </p:sp>
      <p:pic>
        <p:nvPicPr>
          <p:cNvPr id="3076" name="Picture 4" descr="C:\Documents and Settings\THANH TAI\My Documents\Downloads\New Folder (7)\4b2f4bc8_209386cd_2113444_01462415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4"/>
          <p:cNvSpPr>
            <a:spLocks noChangeArrowheads="1"/>
          </p:cNvSpPr>
          <p:nvPr/>
        </p:nvSpPr>
        <p:spPr bwMode="auto">
          <a:xfrm>
            <a:off x="0" y="0"/>
            <a:ext cx="9144000" cy="71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3600" b="1" dirty="0">
              <a:solidFill>
                <a:srgbClr val="FF0000"/>
              </a:solidFill>
            </a:endParaRPr>
          </a:p>
          <a:p>
            <a:pPr algn="ctr"/>
            <a:endParaRPr lang="en-US" sz="4400" b="1" dirty="0">
              <a:solidFill>
                <a:srgbClr val="FF0000"/>
              </a:solidFill>
            </a:endParaRPr>
          </a:p>
          <a:p>
            <a:pPr algn="ctr"/>
            <a:r>
              <a:rPr lang="en-US" sz="3600" b="1" smtClean="0">
                <a:solidFill>
                  <a:srgbClr val="FFFF00"/>
                </a:solidFill>
                <a:latin typeface="Times New Roman" pitchFamily="18" charset="0"/>
                <a:cs typeface="Times New Roman" pitchFamily="18" charset="0"/>
              </a:rPr>
              <a:t>Tiết 139, 140</a:t>
            </a:r>
            <a:endParaRPr lang="en-US" sz="3600" b="1" dirty="0">
              <a:solidFill>
                <a:srgbClr val="FFFF00"/>
              </a:solidFill>
              <a:latin typeface="Times New Roman" pitchFamily="18" charset="0"/>
              <a:cs typeface="Times New Roman" pitchFamily="18" charset="0"/>
            </a:endParaRPr>
          </a:p>
          <a:p>
            <a:pPr algn="ctr"/>
            <a:endParaRPr lang="en-US" b="1" dirty="0">
              <a:solidFill>
                <a:srgbClr val="FFFF00"/>
              </a:solidFill>
            </a:endParaRPr>
          </a:p>
          <a:p>
            <a:pPr algn="ctr"/>
            <a:r>
              <a:rPr lang="en-US" sz="8000" b="1" smtClean="0">
                <a:solidFill>
                  <a:srgbClr val="FFFF00"/>
                </a:solidFill>
                <a:latin typeface="Times New Roman" pitchFamily="18" charset="0"/>
                <a:cs typeface="Times New Roman" pitchFamily="18" charset="0"/>
              </a:rPr>
              <a:t>TRẢ BÀI</a:t>
            </a:r>
          </a:p>
          <a:p>
            <a:pPr algn="ctr"/>
            <a:r>
              <a:rPr lang="en-US" sz="9600" b="1" smtClean="0">
                <a:solidFill>
                  <a:srgbClr val="FFFF00"/>
                </a:solidFill>
              </a:rPr>
              <a:t>CUỐI HỌC KỲ II</a:t>
            </a:r>
            <a:endParaRPr lang="en-US" sz="9600" b="1" dirty="0">
              <a:solidFill>
                <a:srgbClr val="FFFF00"/>
              </a:solidFill>
            </a:endParaRPr>
          </a:p>
          <a:p>
            <a:pPr algn="ctr"/>
            <a:endParaRPr lang="en-US" sz="1800" b="1" dirty="0">
              <a:solidFill>
                <a:srgbClr val="0000FF"/>
              </a:solidFill>
            </a:endParaRPr>
          </a:p>
          <a:p>
            <a:pPr algn="ctr"/>
            <a:endParaRPr lang="en-US" sz="1800" b="1" dirty="0">
              <a:solidFill>
                <a:srgbClr val="0000FF"/>
              </a:solidFill>
            </a:endParaRPr>
          </a:p>
          <a:p>
            <a:pPr algn="ctr"/>
            <a:endParaRPr lang="en-US" sz="3600" b="1" dirty="0">
              <a:solidFill>
                <a:srgbClr val="0000FF"/>
              </a:solidFill>
            </a:endParaRPr>
          </a:p>
          <a:p>
            <a:pPr algn="ctr"/>
            <a:endParaRPr lang="en-US" sz="3600" b="1" dirty="0">
              <a:solidFill>
                <a:srgbClr val="0000FF"/>
              </a:solidFill>
            </a:endParaRPr>
          </a:p>
          <a:p>
            <a:pPr algn="ctr"/>
            <a:endParaRPr lang="en-US" sz="4000" b="1" dirty="0">
              <a:solidFill>
                <a:srgbClr val="0000FF"/>
              </a:solidFill>
            </a:endParaRPr>
          </a:p>
        </p:txBody>
      </p:sp>
    </p:spTree>
    <p:extLst>
      <p:ext uri="{BB962C8B-B14F-4D97-AF65-F5344CB8AC3E}">
        <p14:creationId xmlns:p14="http://schemas.microsoft.com/office/powerpoint/2010/main" val="460860094"/>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checkerboard(across)">
                                      <p:cBhvr>
                                        <p:cTn id="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16632"/>
            <a:ext cx="8712968" cy="6480720"/>
          </a:xfrm>
        </p:spPr>
        <p:txBody>
          <a:bodyPr>
            <a:noAutofit/>
          </a:bodyPr>
          <a:lstStyle/>
          <a:p>
            <a:pPr algn="l">
              <a:spcBef>
                <a:spcPts val="0"/>
              </a:spcBef>
            </a:pPr>
            <a:r>
              <a:rPr lang="en-US" sz="2400" b="1" smtClean="0">
                <a:solidFill>
                  <a:schemeClr val="tx1"/>
                </a:solidFill>
                <a:latin typeface="Times New Roman" pitchFamily="18" charset="0"/>
                <a:cs typeface="Times New Roman" pitchFamily="18" charset="0"/>
              </a:rPr>
              <a:t>I. Đọc </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hiểu</a:t>
            </a:r>
            <a:r>
              <a:rPr lang="en-US" sz="2400" b="1">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(6,0 </a:t>
            </a:r>
            <a:r>
              <a:rPr lang="en-US" sz="2400" b="1" err="1" smtClean="0">
                <a:solidFill>
                  <a:schemeClr val="tx1"/>
                </a:solidFill>
                <a:latin typeface="Times New Roman" pitchFamily="18" charset="0"/>
                <a:cs typeface="Times New Roman" pitchFamily="18" charset="0"/>
              </a:rPr>
              <a:t>điểm</a:t>
            </a:r>
            <a:r>
              <a:rPr lang="en-US" sz="2400" b="1" smtClean="0">
                <a:solidFill>
                  <a:schemeClr val="tx1"/>
                </a:solidFill>
                <a:latin typeface="Times New Roman" pitchFamily="18" charset="0"/>
                <a:cs typeface="Times New Roman" pitchFamily="18" charset="0"/>
              </a:rPr>
              <a:t>)</a:t>
            </a:r>
            <a:endParaRPr lang="vi-VN" sz="2400">
              <a:solidFill>
                <a:schemeClr val="tx1"/>
              </a:solidFill>
              <a:latin typeface="Times New Roman" pitchFamily="18" charset="0"/>
              <a:cs typeface="Times New Roman" pitchFamily="18" charset="0"/>
            </a:endParaRPr>
          </a:p>
          <a:p>
            <a:pPr algn="just">
              <a:spcBef>
                <a:spcPts val="0"/>
              </a:spcBef>
            </a:pPr>
            <a:r>
              <a:rPr lang="en-US" sz="2400" b="1">
                <a:solidFill>
                  <a:schemeClr val="tx1"/>
                </a:solidFill>
                <a:latin typeface="Times New Roman" pitchFamily="18" charset="0"/>
                <a:cs typeface="Times New Roman" pitchFamily="18" charset="0"/>
              </a:rPr>
              <a:t>Câu 1: </a:t>
            </a:r>
            <a:r>
              <a:rPr lang="en-US" sz="2400" b="1">
                <a:solidFill>
                  <a:schemeClr val="tx1"/>
                </a:solidFill>
                <a:latin typeface="Times New Roman" pitchFamily="18" charset="0"/>
                <a:cs typeface="Times New Roman" pitchFamily="18" charset="0"/>
              </a:rPr>
              <a:t>(</a:t>
            </a:r>
            <a:r>
              <a:rPr lang="en-US" sz="2400" b="1" smtClean="0">
                <a:solidFill>
                  <a:schemeClr val="tx1"/>
                </a:solidFill>
                <a:latin typeface="Times New Roman" pitchFamily="18" charset="0"/>
                <a:cs typeface="Times New Roman" pitchFamily="18" charset="0"/>
              </a:rPr>
              <a:t>4 đ)</a:t>
            </a:r>
            <a:r>
              <a:rPr lang="en-US" sz="2400" smtClean="0">
                <a:solidFill>
                  <a:schemeClr val="tx1"/>
                </a:solidFill>
                <a:latin typeface="Times New Roman" pitchFamily="18" charset="0"/>
                <a:cs typeface="Times New Roman" pitchFamily="18" charset="0"/>
              </a:rPr>
              <a:t> </a:t>
            </a:r>
            <a:r>
              <a:rPr lang="en-US" sz="2400" b="1" smtClean="0">
                <a:solidFill>
                  <a:schemeClr val="tx1"/>
                </a:solidFill>
                <a:latin typeface="Times New Roman" pitchFamily="18" charset="0"/>
                <a:cs typeface="Times New Roman" pitchFamily="18" charset="0"/>
              </a:rPr>
              <a:t>Đọc </a:t>
            </a:r>
            <a:r>
              <a:rPr lang="en-US" sz="2400" b="1">
                <a:solidFill>
                  <a:schemeClr val="tx1"/>
                </a:solidFill>
                <a:latin typeface="Times New Roman" pitchFamily="18" charset="0"/>
                <a:cs typeface="Times New Roman" pitchFamily="18" charset="0"/>
              </a:rPr>
              <a:t>đoạn văn sau và trả lời các câu hỏi:</a:t>
            </a:r>
            <a:endParaRPr lang="vi-VN" sz="2400">
              <a:solidFill>
                <a:schemeClr val="tx1"/>
              </a:solidFill>
              <a:latin typeface="Times New Roman" pitchFamily="18" charset="0"/>
              <a:cs typeface="Times New Roman" pitchFamily="18" charset="0"/>
            </a:endParaRPr>
          </a:p>
          <a:p>
            <a:pPr algn="just">
              <a:spcBef>
                <a:spcPts val="0"/>
              </a:spcBef>
            </a:pPr>
            <a:r>
              <a:rPr lang="en-US" sz="2800" smtClean="0">
                <a:solidFill>
                  <a:schemeClr val="tx1"/>
                </a:solidFill>
                <a:latin typeface="Times New Roman" pitchFamily="18" charset="0"/>
                <a:cs typeface="Times New Roman" pitchFamily="18" charset="0"/>
              </a:rPr>
              <a:t>“</a:t>
            </a:r>
            <a:r>
              <a:rPr lang="en-US" sz="2800">
                <a:solidFill>
                  <a:schemeClr val="tx1"/>
                </a:solidFill>
                <a:latin typeface="Times New Roman" pitchFamily="18" charset="0"/>
                <a:cs typeface="Times New Roman" pitchFamily="18" charset="0"/>
              </a:rPr>
              <a:t>Cây ổi trong sân nhà cũ, nó đã nhớ bao năm mà chẳng có dịp nào để nói ra. Đó là khi bố mẹ nó chuyển từ Sài Gòn xuống Vũng Tàu, để phù hợp với công việc kinh doanh du lịch của bố. Nhà cũ nơi con phố nhỏ đã bán sau ngày mãn tang ông nội. Tất cả đồ đoàn don dep ra đi, chỉ có cây ôi ngồi lại trong sân trầm tư, lặng lẽ. Lúc ấy Bum chỉ ước ao răng có thể để tất cả đồ đoàn của nó ở lại mà mang được cây ôi đi theo. Mẹ nói không thể nào đưa một cái cây đi theo khi nó đã ngần ấy năm cằm sâu rễ vào lòng đất. Và vì thế, lâu thật lâu rồi nó không có dịp gặp lại cái cây ấy. Có lần lên Sài Gòn, nó xin bố ghé qua thăm lại cây ổi, gặp lại đám bạn hằng ngày vẫn cùng nhau leo trèo. Bố quá bận bịu nên không kịp Là đáp ứng mong muốn của </a:t>
            </a:r>
            <a:r>
              <a:rPr lang="en-US" sz="2800">
                <a:solidFill>
                  <a:schemeClr val="tx1"/>
                </a:solidFill>
                <a:latin typeface="Times New Roman" pitchFamily="18" charset="0"/>
                <a:cs typeface="Times New Roman" pitchFamily="18" charset="0"/>
              </a:rPr>
              <a:t>nó</a:t>
            </a:r>
            <a:r>
              <a:rPr lang="en-US" sz="2800" smtClean="0">
                <a:solidFill>
                  <a:schemeClr val="tx1"/>
                </a:solidFill>
                <a:latin typeface="Times New Roman" pitchFamily="18" charset="0"/>
                <a:cs typeface="Times New Roman" pitchFamily="18" charset="0"/>
              </a:rPr>
              <a:t>.”</a:t>
            </a:r>
            <a:endParaRPr lang="vi-VN" sz="2800">
              <a:solidFill>
                <a:schemeClr val="tx1"/>
              </a:solidFill>
              <a:latin typeface="Times New Roman" pitchFamily="18" charset="0"/>
              <a:cs typeface="Times New Roman" pitchFamily="18" charset="0"/>
            </a:endParaRPr>
          </a:p>
          <a:p>
            <a:pPr algn="just">
              <a:spcBef>
                <a:spcPts val="0"/>
              </a:spcBef>
            </a:pPr>
            <a:endParaRPr lang="en-US" sz="2000">
              <a:solidFill>
                <a:schemeClr val="tx1"/>
              </a:solidFill>
              <a:latin typeface="Times New Roman" pitchFamily="18" charset="0"/>
              <a:cs typeface="Times New Roman" pitchFamily="18" charset="0"/>
            </a:endParaRPr>
          </a:p>
          <a:p>
            <a:pPr algn="just">
              <a:spcBef>
                <a:spcPts val="0"/>
              </a:spcBef>
            </a:pPr>
            <a:endParaRPr lang="en-US" sz="2800" dirty="0">
              <a:solidFill>
                <a:schemeClr val="tx1"/>
              </a:solidFill>
              <a:latin typeface="Times New Roman" pitchFamily="18" charset="0"/>
              <a:cs typeface="Times New Roman" pitchFamily="18" charset="0"/>
            </a:endParaRPr>
          </a:p>
          <a:p>
            <a:pPr algn="just">
              <a:spcBef>
                <a:spcPts val="0"/>
              </a:spcBef>
            </a:pPr>
            <a:endParaRPr lang="en-US" sz="2800" dirty="0" smtClean="0">
              <a:solidFill>
                <a:schemeClr val="tx1"/>
              </a:solidFill>
              <a:latin typeface="Times New Roman" pitchFamily="18" charset="0"/>
              <a:cs typeface="Times New Roman" pitchFamily="18" charset="0"/>
            </a:endParaRPr>
          </a:p>
          <a:p>
            <a:pPr algn="l"/>
            <a:endParaRPr lang="en-US" sz="2800" dirty="0">
              <a:solidFill>
                <a:schemeClr val="tx1"/>
              </a:solidFill>
              <a:latin typeface="Times New Roman" pitchFamily="18" charset="0"/>
              <a:cs typeface="Times New Roman" pitchFamily="18" charset="0"/>
            </a:endParaRPr>
          </a:p>
          <a:p>
            <a:pPr algn="l"/>
            <a:endParaRPr lang="en-US" sz="2800" dirty="0">
              <a:solidFill>
                <a:schemeClr val="tx1"/>
              </a:solidFill>
              <a:latin typeface="Times New Roman" pitchFamily="18" charset="0"/>
              <a:ea typeface="Times New Roman" panose="02020603050405020304"/>
              <a:cs typeface="Times New Roman" pitchFamily="18" charset="0"/>
            </a:endParaRPr>
          </a:p>
          <a:p>
            <a:pPr algn="just">
              <a:spcAft>
                <a:spcPts val="0"/>
              </a:spcAft>
              <a:tabLst>
                <a:tab pos="118745" algn="l"/>
              </a:tabLst>
            </a:pPr>
            <a:endParaRPr lang="en-US" sz="2800" dirty="0" smtClean="0">
              <a:solidFill>
                <a:schemeClr val="tx1"/>
              </a:solidFill>
              <a:latin typeface="Times New Roman" panose="02020603050405020304"/>
              <a:ea typeface="Times New Roman" panose="02020603050405020304"/>
            </a:endParaRPr>
          </a:p>
          <a:p>
            <a:pPr algn="just">
              <a:spcAft>
                <a:spcPts val="0"/>
              </a:spcAft>
            </a:pPr>
            <a:endParaRPr lang="en-US" sz="2600" kern="10" dirty="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188640"/>
            <a:ext cx="8928992" cy="6408712"/>
          </a:xfrm>
        </p:spPr>
        <p:txBody>
          <a:bodyPr>
            <a:noAutofit/>
          </a:bodyPr>
          <a:lstStyle/>
          <a:p>
            <a:pPr algn="l">
              <a:spcBef>
                <a:spcPts val="0"/>
              </a:spcBef>
            </a:pPr>
            <a:r>
              <a:rPr lang="en-US" sz="2800" b="1" err="1">
                <a:solidFill>
                  <a:schemeClr val="tx1"/>
                </a:solidFill>
                <a:latin typeface="Times New Roman" pitchFamily="18" charset="0"/>
                <a:cs typeface="Times New Roman" pitchFamily="18" charset="0"/>
              </a:rPr>
              <a:t>Câu</a:t>
            </a:r>
            <a:r>
              <a:rPr lang="en-US" sz="2800" b="1">
                <a:solidFill>
                  <a:schemeClr val="tx1"/>
                </a:solidFill>
                <a:latin typeface="Times New Roman" pitchFamily="18" charset="0"/>
                <a:cs typeface="Times New Roman" pitchFamily="18" charset="0"/>
              </a:rPr>
              <a:t> </a:t>
            </a:r>
            <a:r>
              <a:rPr lang="en-US" sz="2800" b="1">
                <a:solidFill>
                  <a:schemeClr val="tx1"/>
                </a:solidFill>
                <a:latin typeface="Times New Roman" pitchFamily="18" charset="0"/>
                <a:cs typeface="Times New Roman" pitchFamily="18" charset="0"/>
              </a:rPr>
              <a:t>1</a:t>
            </a:r>
            <a:r>
              <a:rPr lang="en-US" sz="2800" smtClean="0">
                <a:solidFill>
                  <a:schemeClr val="tx1"/>
                </a:solidFill>
                <a:latin typeface="Times New Roman" pitchFamily="18" charset="0"/>
                <a:cs typeface="Times New Roman" pitchFamily="18" charset="0"/>
              </a:rPr>
              <a:t>. </a:t>
            </a:r>
            <a:r>
              <a:rPr lang="en-US" sz="2800" b="1" smtClean="0">
                <a:solidFill>
                  <a:schemeClr val="tx1"/>
                </a:solidFill>
                <a:latin typeface="Times New Roman" pitchFamily="18" charset="0"/>
                <a:cs typeface="Times New Roman" pitchFamily="18" charset="0"/>
              </a:rPr>
              <a:t>(</a:t>
            </a:r>
            <a:r>
              <a:rPr lang="en-US" sz="2800" b="1">
                <a:solidFill>
                  <a:schemeClr val="tx1"/>
                </a:solidFill>
                <a:latin typeface="Times New Roman" pitchFamily="18" charset="0"/>
                <a:cs typeface="Times New Roman" pitchFamily="18" charset="0"/>
              </a:rPr>
              <a:t>4</a:t>
            </a:r>
            <a:r>
              <a:rPr lang="en-US" sz="2800" b="1" smtClean="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điểm</a:t>
            </a:r>
            <a:r>
              <a:rPr lang="en-US" sz="2800" b="1"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p>
            <a:pPr algn="just">
              <a:spcBef>
                <a:spcPts val="0"/>
              </a:spcBef>
            </a:pPr>
            <a:r>
              <a:rPr lang="en-US" sz="2800" b="1" smtClean="0">
                <a:solidFill>
                  <a:schemeClr val="tx1"/>
                </a:solidFill>
                <a:latin typeface="Times New Roman" pitchFamily="18" charset="0"/>
                <a:cs typeface="Times New Roman" pitchFamily="18" charset="0"/>
              </a:rPr>
              <a:t>a.</a:t>
            </a:r>
            <a:r>
              <a:rPr lang="vi-VN" sz="2800" smtClean="0">
                <a:solidFill>
                  <a:schemeClr val="tx1"/>
                </a:solidFill>
                <a:latin typeface="Times New Roman" pitchFamily="18" charset="0"/>
                <a:cs typeface="Times New Roman" pitchFamily="18" charset="0"/>
              </a:rPr>
              <a:t> </a:t>
            </a:r>
            <a:r>
              <a:rPr lang="vi-VN" sz="2800" smtClean="0">
                <a:solidFill>
                  <a:schemeClr val="tx1"/>
                </a:solidFill>
                <a:latin typeface="Times New Roman" pitchFamily="18" charset="0"/>
                <a:cs typeface="Times New Roman" pitchFamily="18" charset="0"/>
              </a:rPr>
              <a:t>Đoạn </a:t>
            </a:r>
            <a:r>
              <a:rPr lang="vi-VN" sz="2800">
                <a:solidFill>
                  <a:schemeClr val="tx1"/>
                </a:solidFill>
                <a:latin typeface="Times New Roman" pitchFamily="18" charset="0"/>
                <a:cs typeface="Times New Roman" pitchFamily="18" charset="0"/>
              </a:rPr>
              <a:t>văn trên được trích từ văn bản nào? </a:t>
            </a:r>
            <a:r>
              <a:rPr lang="en-US" sz="2800">
                <a:solidFill>
                  <a:schemeClr val="tx1"/>
                </a:solidFill>
                <a:latin typeface="Times New Roman" pitchFamily="18" charset="0"/>
                <a:cs typeface="Times New Roman" pitchFamily="18" charset="0"/>
              </a:rPr>
              <a:t>Tác giả là ai? Thuộc thể loại gì?</a:t>
            </a:r>
            <a:endParaRPr lang="vi-VN" sz="2800">
              <a:solidFill>
                <a:schemeClr val="tx1"/>
              </a:solidFill>
              <a:latin typeface="Times New Roman" pitchFamily="18" charset="0"/>
              <a:cs typeface="Times New Roman" pitchFamily="18" charset="0"/>
            </a:endParaRPr>
          </a:p>
          <a:p>
            <a:pPr algn="just">
              <a:spcBef>
                <a:spcPts val="0"/>
              </a:spcBef>
            </a:pPr>
            <a:r>
              <a:rPr lang="vi-VN" sz="2800" smtClean="0">
                <a:solidFill>
                  <a:schemeClr val="tx1"/>
                </a:solidFill>
                <a:latin typeface="Times New Roman" pitchFamily="18" charset="0"/>
                <a:cs typeface="Times New Roman" pitchFamily="18" charset="0"/>
              </a:rPr>
              <a:t>-</a:t>
            </a:r>
            <a:r>
              <a:rPr lang="vi-VN" sz="2800">
                <a:solidFill>
                  <a:schemeClr val="tx1"/>
                </a:solidFill>
                <a:latin typeface="Times New Roman" pitchFamily="18" charset="0"/>
                <a:cs typeface="Times New Roman" pitchFamily="18" charset="0"/>
              </a:rPr>
              <a:t>Đoạn văn trên được trích từ văn bản “</a:t>
            </a:r>
            <a:r>
              <a:rPr lang="en-US" sz="2800">
                <a:solidFill>
                  <a:schemeClr val="tx1"/>
                </a:solidFill>
                <a:latin typeface="Times New Roman" pitchFamily="18" charset="0"/>
                <a:cs typeface="Times New Roman" pitchFamily="18" charset="0"/>
              </a:rPr>
              <a:t>Con muốn làm một cái </a:t>
            </a:r>
            <a:r>
              <a:rPr lang="en-US" sz="2800">
                <a:solidFill>
                  <a:schemeClr val="tx1"/>
                </a:solidFill>
                <a:latin typeface="Times New Roman" pitchFamily="18" charset="0"/>
                <a:cs typeface="Times New Roman" pitchFamily="18" charset="0"/>
              </a:rPr>
              <a:t>cây</a:t>
            </a:r>
            <a:r>
              <a:rPr lang="en-US" sz="2800" smtClean="0">
                <a:solidFill>
                  <a:schemeClr val="tx1"/>
                </a:solidFill>
                <a:latin typeface="Times New Roman" pitchFamily="18" charset="0"/>
                <a:cs typeface="Times New Roman" pitchFamily="18" charset="0"/>
              </a:rPr>
              <a:t>”.</a:t>
            </a:r>
            <a:endParaRPr lang="vi-VN" sz="2800">
              <a:solidFill>
                <a:schemeClr val="tx1"/>
              </a:solidFill>
              <a:latin typeface="Times New Roman" pitchFamily="18" charset="0"/>
              <a:cs typeface="Times New Roman" pitchFamily="18" charset="0"/>
            </a:endParaRPr>
          </a:p>
          <a:p>
            <a:pPr algn="just">
              <a:spcBef>
                <a:spcPts val="0"/>
              </a:spcBef>
            </a:pPr>
            <a:r>
              <a:rPr lang="en-US" sz="2800" smtClean="0">
                <a:solidFill>
                  <a:schemeClr val="tx1"/>
                </a:solidFill>
                <a:latin typeface="Times New Roman" pitchFamily="18" charset="0"/>
                <a:cs typeface="Times New Roman" pitchFamily="18" charset="0"/>
              </a:rPr>
              <a:t>- </a:t>
            </a:r>
            <a:r>
              <a:rPr lang="vi-VN" sz="2800">
                <a:solidFill>
                  <a:schemeClr val="tx1"/>
                </a:solidFill>
                <a:latin typeface="Times New Roman" pitchFamily="18" charset="0"/>
                <a:cs typeface="Times New Roman" pitchFamily="18" charset="0"/>
              </a:rPr>
              <a:t>Tác giả: </a:t>
            </a:r>
            <a:r>
              <a:rPr lang="en-US" sz="2800">
                <a:solidFill>
                  <a:schemeClr val="tx1"/>
                </a:solidFill>
                <a:latin typeface="Times New Roman" pitchFamily="18" charset="0"/>
                <a:cs typeface="Times New Roman" pitchFamily="18" charset="0"/>
              </a:rPr>
              <a:t>Võ Thu Hương. Thể loại truyện ngắn.</a:t>
            </a:r>
            <a:endParaRPr lang="vi-VN" sz="2800">
              <a:solidFill>
                <a:schemeClr val="tx1"/>
              </a:solidFill>
              <a:latin typeface="Times New Roman" pitchFamily="18" charset="0"/>
              <a:cs typeface="Times New Roman" pitchFamily="18" charset="0"/>
            </a:endParaRPr>
          </a:p>
          <a:p>
            <a:pPr algn="just">
              <a:spcBef>
                <a:spcPts val="0"/>
              </a:spcBef>
            </a:pPr>
            <a:r>
              <a:rPr lang="en-US" sz="2800" b="1">
                <a:solidFill>
                  <a:schemeClr val="tx1"/>
                </a:solidFill>
                <a:latin typeface="Times New Roman" pitchFamily="18" charset="0"/>
                <a:cs typeface="Times New Roman" pitchFamily="18" charset="0"/>
              </a:rPr>
              <a:t>b.</a:t>
            </a:r>
            <a:r>
              <a:rPr lang="en-US" sz="2800">
                <a:solidFill>
                  <a:schemeClr val="tx1"/>
                </a:solidFill>
                <a:latin typeface="Times New Roman" pitchFamily="18" charset="0"/>
                <a:cs typeface="Times New Roman" pitchFamily="18" charset="0"/>
              </a:rPr>
              <a:t> </a:t>
            </a:r>
            <a:r>
              <a:rPr lang="en-US" sz="2800" smtClean="0">
                <a:solidFill>
                  <a:schemeClr val="tx1"/>
                </a:solidFill>
                <a:latin typeface="Times New Roman" pitchFamily="18" charset="0"/>
                <a:cs typeface="Times New Roman" pitchFamily="18" charset="0"/>
              </a:rPr>
              <a:t>Nêu </a:t>
            </a:r>
            <a:r>
              <a:rPr lang="en-US" sz="2800">
                <a:solidFill>
                  <a:schemeClr val="tx1"/>
                </a:solidFill>
                <a:latin typeface="Times New Roman" pitchFamily="18" charset="0"/>
                <a:cs typeface="Times New Roman" pitchFamily="18" charset="0"/>
              </a:rPr>
              <a:t>nội dung của đoạn văn trên là </a:t>
            </a:r>
            <a:r>
              <a:rPr lang="en-US" sz="2800">
                <a:solidFill>
                  <a:schemeClr val="tx1"/>
                </a:solidFill>
                <a:latin typeface="Times New Roman" pitchFamily="18" charset="0"/>
                <a:cs typeface="Times New Roman" pitchFamily="18" charset="0"/>
              </a:rPr>
              <a:t>gì</a:t>
            </a:r>
            <a:r>
              <a:rPr lang="en-US" sz="2800" smtClean="0">
                <a:solidFill>
                  <a:schemeClr val="tx1"/>
                </a:solidFill>
                <a:latin typeface="Times New Roman" pitchFamily="18" charset="0"/>
                <a:cs typeface="Times New Roman" pitchFamily="18" charset="0"/>
              </a:rPr>
              <a:t>?</a:t>
            </a:r>
            <a:endParaRPr lang="en-US" sz="2800" smtClean="0">
              <a:solidFill>
                <a:schemeClr val="tx1"/>
              </a:solidFill>
              <a:latin typeface="Times New Roman" pitchFamily="18" charset="0"/>
              <a:cs typeface="Times New Roman" pitchFamily="18" charset="0"/>
            </a:endParaRPr>
          </a:p>
          <a:p>
            <a:pPr algn="just">
              <a:spcBef>
                <a:spcPts val="0"/>
              </a:spcBef>
            </a:pPr>
            <a:r>
              <a:rPr lang="en-US" sz="2800" smtClean="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Nội dung của đoạn văn: </a:t>
            </a:r>
            <a:r>
              <a:rPr lang="vi-VN" sz="2800">
                <a:solidFill>
                  <a:schemeClr val="tx1"/>
                </a:solidFill>
                <a:latin typeface="Times New Roman" pitchFamily="18" charset="0"/>
                <a:cs typeface="Times New Roman" pitchFamily="18" charset="0"/>
              </a:rPr>
              <a:t>Khi ông nội mất và gia đình chuyển nhà</a:t>
            </a:r>
            <a:r>
              <a:rPr lang="en-US" sz="2800">
                <a:solidFill>
                  <a:schemeClr val="tx1"/>
                </a:solidFill>
                <a:latin typeface="Times New Roman" pitchFamily="18" charset="0"/>
                <a:cs typeface="Times New Roman" pitchFamily="18" charset="0"/>
              </a:rPr>
              <a:t>. </a:t>
            </a:r>
            <a:r>
              <a:rPr lang="vi-VN" sz="2800">
                <a:solidFill>
                  <a:schemeClr val="tx1"/>
                </a:solidFill>
                <a:latin typeface="Times New Roman" pitchFamily="18" charset="0"/>
                <a:cs typeface="Times New Roman" pitchFamily="18" charset="0"/>
              </a:rPr>
              <a:t>Bum cảm thấy buồn, cô đơn và lạc lõng.</a:t>
            </a:r>
            <a:endParaRPr lang="vi-VN" sz="2800">
              <a:solidFill>
                <a:schemeClr val="tx1"/>
              </a:solidFill>
              <a:latin typeface="Times New Roman" pitchFamily="18" charset="0"/>
              <a:cs typeface="Times New Roman" pitchFamily="18" charset="0"/>
            </a:endParaRPr>
          </a:p>
          <a:p>
            <a:pPr algn="just">
              <a:spcBef>
                <a:spcPts val="0"/>
              </a:spcBef>
            </a:pPr>
            <a:r>
              <a:rPr lang="en-US" sz="2800" b="1">
                <a:solidFill>
                  <a:schemeClr val="tx1"/>
                </a:solidFill>
                <a:latin typeface="Times New Roman" pitchFamily="18" charset="0"/>
                <a:cs typeface="Times New Roman" pitchFamily="18" charset="0"/>
              </a:rPr>
              <a:t>c</a:t>
            </a:r>
            <a:r>
              <a:rPr lang="en-US" sz="2800">
                <a:solidFill>
                  <a:schemeClr val="tx1"/>
                </a:solidFill>
                <a:latin typeface="Times New Roman" pitchFamily="18" charset="0"/>
                <a:cs typeface="Times New Roman" pitchFamily="18" charset="0"/>
              </a:rPr>
              <a:t>. Xác định đề tài văn bản trên?</a:t>
            </a:r>
            <a:endParaRPr lang="vi-VN" sz="2800">
              <a:solidFill>
                <a:schemeClr val="tx1"/>
              </a:solidFill>
              <a:latin typeface="Times New Roman" pitchFamily="18" charset="0"/>
              <a:cs typeface="Times New Roman" pitchFamily="18" charset="0"/>
            </a:endParaRPr>
          </a:p>
          <a:p>
            <a:pPr algn="just">
              <a:spcAft>
                <a:spcPts val="0"/>
              </a:spcAft>
              <a:tabLst>
                <a:tab pos="118745" algn="l"/>
              </a:tabLst>
            </a:pPr>
            <a:r>
              <a:rPr lang="en-US" sz="2800" smtClean="0">
                <a:solidFill>
                  <a:schemeClr val="tx1"/>
                </a:solidFill>
                <a:latin typeface="Times New Roman" pitchFamily="18" charset="0"/>
                <a:cs typeface="Times New Roman" pitchFamily="18" charset="0"/>
              </a:rPr>
              <a:t>-</a:t>
            </a:r>
            <a:r>
              <a:rPr lang="vi-VN" sz="2800">
                <a:solidFill>
                  <a:schemeClr val="tx1"/>
                </a:solidFill>
                <a:latin typeface="Times New Roman" pitchFamily="18" charset="0"/>
                <a:cs typeface="Times New Roman" pitchFamily="18" charset="0"/>
              </a:rPr>
              <a:t>Kể về kỉ niệm thời thơ ấu gắn liền với thiên nhiên, với ông nội và sự cô đơn hiện tại khi xa rời không gian sống quen thuộc.</a:t>
            </a:r>
            <a:endParaRPr lang="en-US" sz="2800" dirty="0">
              <a:solidFill>
                <a:schemeClr val="tx1"/>
              </a:solidFill>
              <a:latin typeface="Times New Roman" pitchFamily="18" charset="0"/>
              <a:ea typeface="Times New Roman" panose="02020603050405020304"/>
              <a:cs typeface="Times New Roman" pitchFamily="18" charset="0"/>
            </a:endParaRPr>
          </a:p>
          <a:p>
            <a:pPr algn="just">
              <a:spcAft>
                <a:spcPts val="0"/>
              </a:spcAft>
            </a:pPr>
            <a:endParaRPr lang="en-US" sz="2600" dirty="0">
              <a:solidFill>
                <a:schemeClr val="tx1"/>
              </a:solidFill>
              <a:latin typeface="Times New Roman" panose="02020603050405020304"/>
              <a:ea typeface="Times New Roman" panose="02020603050405020304"/>
            </a:endParaRPr>
          </a:p>
          <a:p>
            <a:pPr marR="16510" algn="just">
              <a:spcAft>
                <a:spcPts val="0"/>
              </a:spcAft>
            </a:pPr>
            <a:endParaRPr lang="en-US" sz="2800" dirty="0">
              <a:solidFill>
                <a:schemeClr val="tx1"/>
              </a:solidFill>
              <a:latin typeface="Times New Roman" panose="02020603050405020304"/>
              <a:ea typeface="Times New Roman" panose="02020603050405020304"/>
            </a:endParaRPr>
          </a:p>
          <a:p>
            <a:pPr lvl="0" algn="l"/>
            <a:endParaRPr lang="en-US" sz="2800" kern="10" dirty="0" smtClean="0">
              <a:ln w="19050">
                <a:solidFill>
                  <a:srgbClr val="0000FF"/>
                </a:solidFill>
                <a:prstDash val="sysDot"/>
                <a:round/>
              </a:ln>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429"/>
            <a:ext cx="8640960" cy="729095"/>
          </a:xfrm>
        </p:spPr>
        <p:txBody>
          <a:bodyPr>
            <a:normAutofit/>
          </a:bodyPr>
          <a:lstStyle/>
          <a:p>
            <a:endParaRPr lang="en-US" sz="3200"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7803" y="692696"/>
            <a:ext cx="8856984" cy="5472608"/>
          </a:xfrm>
        </p:spPr>
        <p:txBody>
          <a:bodyPr>
            <a:noAutofit/>
          </a:bodyPr>
          <a:lstStyle/>
          <a:p>
            <a:pPr algn="just"/>
            <a:r>
              <a:rPr lang="en-US" sz="2800" b="1" smtClean="0">
                <a:solidFill>
                  <a:schemeClr val="tx1"/>
                </a:solidFill>
                <a:latin typeface="Times New Roman" pitchFamily="18" charset="0"/>
                <a:cs typeface="Times New Roman" pitchFamily="18" charset="0"/>
              </a:rPr>
              <a:t>Câu </a:t>
            </a:r>
            <a:r>
              <a:rPr lang="en-US" sz="2800" b="1">
                <a:solidFill>
                  <a:schemeClr val="tx1"/>
                </a:solidFill>
                <a:latin typeface="Times New Roman" pitchFamily="18" charset="0"/>
                <a:cs typeface="Times New Roman" pitchFamily="18" charset="0"/>
              </a:rPr>
              <a:t>2</a:t>
            </a:r>
            <a:r>
              <a:rPr lang="en-US" sz="2800" b="1" smtClean="0">
                <a:solidFill>
                  <a:schemeClr val="tx1"/>
                </a:solidFill>
                <a:latin typeface="Times New Roman" pitchFamily="18" charset="0"/>
                <a:cs typeface="Times New Roman" pitchFamily="18" charset="0"/>
              </a:rPr>
              <a:t> </a:t>
            </a:r>
            <a:r>
              <a:rPr lang="en-US" sz="2800" b="1" smtClean="0">
                <a:solidFill>
                  <a:schemeClr val="tx1"/>
                </a:solidFill>
                <a:latin typeface="Times New Roman" pitchFamily="18" charset="0"/>
                <a:cs typeface="Times New Roman" pitchFamily="18" charset="0"/>
              </a:rPr>
              <a:t>(</a:t>
            </a:r>
            <a:r>
              <a:rPr lang="en-US" sz="2800" b="1" smtClean="0">
                <a:solidFill>
                  <a:schemeClr val="tx1"/>
                </a:solidFill>
                <a:latin typeface="Times New Roman" pitchFamily="18" charset="0"/>
                <a:cs typeface="Times New Roman" pitchFamily="18" charset="0"/>
              </a:rPr>
              <a:t>2.đ)</a:t>
            </a:r>
            <a:r>
              <a:rPr lang="en-US" sz="2800">
                <a:solidFill>
                  <a:schemeClr val="tx1"/>
                </a:solidFill>
                <a:latin typeface="Times New Roman" pitchFamily="18" charset="0"/>
                <a:cs typeface="Times New Roman" pitchFamily="18" charset="0"/>
              </a:rPr>
              <a:t> </a:t>
            </a:r>
            <a:r>
              <a:rPr lang="en-US" sz="2800" b="1" smtClean="0">
                <a:solidFill>
                  <a:schemeClr val="tx1"/>
                </a:solidFill>
                <a:latin typeface="Times New Roman" pitchFamily="18" charset="0"/>
                <a:cs typeface="Times New Roman" pitchFamily="18" charset="0"/>
              </a:rPr>
              <a:t>a</a:t>
            </a:r>
            <a:r>
              <a:rPr lang="en-US" sz="2800" smtClean="0">
                <a:solidFill>
                  <a:schemeClr val="tx1"/>
                </a:solidFill>
                <a:latin typeface="Times New Roman" pitchFamily="18" charset="0"/>
                <a:cs typeface="Times New Roman" pitchFamily="18" charset="0"/>
              </a:rPr>
              <a:t>.Thế </a:t>
            </a:r>
            <a:r>
              <a:rPr lang="en-US" sz="2800">
                <a:solidFill>
                  <a:schemeClr val="tx1"/>
                </a:solidFill>
                <a:latin typeface="Times New Roman" pitchFamily="18" charset="0"/>
                <a:cs typeface="Times New Roman" pitchFamily="18" charset="0"/>
              </a:rPr>
              <a:t>nào là lựa chọn cấu trúc </a:t>
            </a:r>
            <a:r>
              <a:rPr lang="en-US" sz="2800">
                <a:solidFill>
                  <a:schemeClr val="tx1"/>
                </a:solidFill>
                <a:latin typeface="Times New Roman" pitchFamily="18" charset="0"/>
                <a:cs typeface="Times New Roman" pitchFamily="18" charset="0"/>
              </a:rPr>
              <a:t>câu</a:t>
            </a:r>
            <a:r>
              <a:rPr lang="en-US" sz="2800" smtClean="0">
                <a:solidFill>
                  <a:schemeClr val="tx1"/>
                </a:solidFill>
                <a:latin typeface="Times New Roman" pitchFamily="18" charset="0"/>
                <a:cs typeface="Times New Roman" pitchFamily="18" charset="0"/>
              </a:rPr>
              <a:t>?</a:t>
            </a:r>
          </a:p>
          <a:p>
            <a:pPr algn="just"/>
            <a:r>
              <a:rPr lang="en-US" sz="3600" smtClean="0">
                <a:solidFill>
                  <a:schemeClr val="tx1"/>
                </a:solidFill>
                <a:latin typeface="Times New Roman" pitchFamily="18" charset="0"/>
                <a:cs typeface="Times New Roman" pitchFamily="18" charset="0"/>
              </a:rPr>
              <a:t>- </a:t>
            </a:r>
            <a:r>
              <a:rPr lang="en-US" smtClean="0">
                <a:solidFill>
                  <a:schemeClr val="tx1"/>
                </a:solidFill>
                <a:latin typeface="Times New Roman" pitchFamily="18" charset="0"/>
                <a:cs typeface="Times New Roman" pitchFamily="18" charset="0"/>
              </a:rPr>
              <a:t>Lựa chọn cấu trúc câu: </a:t>
            </a:r>
            <a:r>
              <a:rPr lang="vi-VN">
                <a:solidFill>
                  <a:schemeClr val="tx1"/>
                </a:solidFill>
                <a:latin typeface="Times New Roman" pitchFamily="18" charset="0"/>
                <a:cs typeface="Times New Roman" pitchFamily="18" charset="0"/>
              </a:rPr>
              <a:t>C</a:t>
            </a:r>
            <a:r>
              <a:rPr lang="vi-VN" smtClean="0">
                <a:solidFill>
                  <a:schemeClr val="tx1"/>
                </a:solidFill>
                <a:latin typeface="Times New Roman" pitchFamily="18" charset="0"/>
                <a:cs typeface="Times New Roman" pitchFamily="18" charset="0"/>
              </a:rPr>
              <a:t>âu tiếng </a:t>
            </a:r>
            <a:r>
              <a:rPr lang="vi-VN">
                <a:solidFill>
                  <a:schemeClr val="tx1"/>
                </a:solidFill>
                <a:latin typeface="Times New Roman" pitchFamily="18" charset="0"/>
                <a:cs typeface="Times New Roman" pitchFamily="18" charset="0"/>
              </a:rPr>
              <a:t>Việt có cấu trúc tương đối ổn định. Tuy nhiên, t</a:t>
            </a:r>
            <a:r>
              <a:rPr lang="en-US">
                <a:solidFill>
                  <a:schemeClr val="tx1"/>
                </a:solidFill>
                <a:latin typeface="Times New Roman" pitchFamily="18" charset="0"/>
                <a:cs typeface="Times New Roman" pitchFamily="18" charset="0"/>
              </a:rPr>
              <a:t>ro</a:t>
            </a:r>
            <a:r>
              <a:rPr lang="vi-VN">
                <a:solidFill>
                  <a:schemeClr val="tx1"/>
                </a:solidFill>
                <a:latin typeface="Times New Roman" pitchFamily="18" charset="0"/>
                <a:cs typeface="Times New Roman" pitchFamily="18" charset="0"/>
              </a:rPr>
              <a:t>ng quá trình sử dụng, chúng ta có thể thay đổi cấu trúc câu để đáp án ứng mục đích giao tiếp.</a:t>
            </a:r>
          </a:p>
          <a:p>
            <a:pPr algn="just"/>
            <a:r>
              <a:rPr lang="en-US" sz="2800" b="1">
                <a:solidFill>
                  <a:schemeClr val="tx1"/>
                </a:solidFill>
                <a:latin typeface="Times New Roman" pitchFamily="18" charset="0"/>
                <a:cs typeface="Times New Roman" pitchFamily="18" charset="0"/>
              </a:rPr>
              <a:t>b</a:t>
            </a:r>
            <a:r>
              <a:rPr lang="en-US" sz="2800">
                <a:solidFill>
                  <a:schemeClr val="tx1"/>
                </a:solidFill>
                <a:latin typeface="Times New Roman" pitchFamily="18" charset="0"/>
                <a:cs typeface="Times New Roman" pitchFamily="18" charset="0"/>
              </a:rPr>
              <a:t>. Viết một câu văn sử dụng nhiều vị ngữ với mục đích mở rộng nội dung kể hoặc tả về một đối tượng nào </a:t>
            </a:r>
            <a:r>
              <a:rPr lang="en-US" sz="2800">
                <a:solidFill>
                  <a:schemeClr val="tx1"/>
                </a:solidFill>
                <a:latin typeface="Times New Roman" pitchFamily="18" charset="0"/>
                <a:cs typeface="Times New Roman" pitchFamily="18" charset="0"/>
              </a:rPr>
              <a:t>đó</a:t>
            </a:r>
            <a:r>
              <a:rPr lang="en-US" sz="2800" smtClean="0">
                <a:solidFill>
                  <a:schemeClr val="tx1"/>
                </a:solidFill>
                <a:latin typeface="Times New Roman" pitchFamily="18" charset="0"/>
                <a:cs typeface="Times New Roman" pitchFamily="18" charset="0"/>
              </a:rPr>
              <a:t>?</a:t>
            </a:r>
            <a:endParaRPr lang="en-US" sz="2800">
              <a:solidFill>
                <a:schemeClr val="tx1"/>
              </a:solidFill>
              <a:latin typeface="Times New Roman" pitchFamily="18" charset="0"/>
              <a:cs typeface="Times New Roman" pitchFamily="18" charset="0"/>
            </a:endParaRPr>
          </a:p>
          <a:p>
            <a:pPr algn="just"/>
            <a:r>
              <a:rPr lang="en-US" sz="2800" smtClean="0">
                <a:solidFill>
                  <a:schemeClr val="tx1"/>
                </a:solidFill>
                <a:latin typeface="Times New Roman" pitchFamily="18" charset="0"/>
                <a:cs typeface="Times New Roman" pitchFamily="18" charset="0"/>
              </a:rPr>
              <a:t>- HS tự viết</a:t>
            </a:r>
            <a:r>
              <a:rPr lang="en-US" sz="3600" smtClean="0">
                <a:solidFill>
                  <a:schemeClr val="tx1"/>
                </a:solidFill>
                <a:latin typeface="Times New Roman" pitchFamily="18" charset="0"/>
                <a:cs typeface="Times New Roman" pitchFamily="18" charset="0"/>
              </a:rPr>
              <a:t>:</a:t>
            </a:r>
            <a:r>
              <a:rPr lang="vi-VN" sz="3600">
                <a:solidFill>
                  <a:schemeClr val="tx1"/>
                </a:solidFill>
                <a:latin typeface="Times New Roman" pitchFamily="18" charset="0"/>
                <a:cs typeface="Times New Roman" pitchFamily="18" charset="0"/>
              </a:rPr>
              <a:t> </a:t>
            </a:r>
            <a:r>
              <a:rPr lang="vi-VN" smtClean="0">
                <a:solidFill>
                  <a:schemeClr val="tx1"/>
                </a:solidFill>
                <a:latin typeface="Times New Roman" pitchFamily="18" charset="0"/>
                <a:cs typeface="Times New Roman" pitchFamily="18" charset="0"/>
              </a:rPr>
              <a:t>Cây </a:t>
            </a:r>
            <a:r>
              <a:rPr lang="vi-VN">
                <a:solidFill>
                  <a:schemeClr val="tx1"/>
                </a:solidFill>
                <a:latin typeface="Times New Roman" pitchFamily="18" charset="0"/>
                <a:cs typeface="Times New Roman" pitchFamily="18" charset="0"/>
              </a:rPr>
              <a:t>tre vươn mình trong gió, đu đưa lá cành, xào xạc cả một góc </a:t>
            </a:r>
            <a:r>
              <a:rPr lang="vi-VN">
                <a:solidFill>
                  <a:schemeClr val="tx1"/>
                </a:solidFill>
                <a:latin typeface="Times New Roman" pitchFamily="18" charset="0"/>
                <a:cs typeface="Times New Roman" pitchFamily="18" charset="0"/>
              </a:rPr>
              <a:t>vườn</a:t>
            </a:r>
            <a:r>
              <a:rPr lang="en-US" smtClean="0">
                <a:solidFill>
                  <a:schemeClr val="tx1"/>
                </a:solidFill>
                <a:latin typeface="Times New Roman" pitchFamily="18" charset="0"/>
                <a:cs typeface="Times New Roman" pitchFamily="18" charset="0"/>
              </a:rPr>
              <a:t>.</a:t>
            </a:r>
            <a:endParaRPr lang="vi-VN" b="1">
              <a:solidFill>
                <a:schemeClr val="tx1"/>
              </a:solidFill>
              <a:latin typeface="Times New Roman" pitchFamily="18" charset="0"/>
              <a:cs typeface="Times New Roman" pitchFamily="18" charset="0"/>
            </a:endParaRPr>
          </a:p>
          <a:p>
            <a:pPr algn="just"/>
            <a:endParaRPr lang="en-US"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609"/>
            <a:ext cx="8640960" cy="729095"/>
          </a:xfrm>
        </p:spPr>
        <p:txBody>
          <a:bodyPr>
            <a:normAutofit/>
          </a:bodyPr>
          <a:lstStyle/>
          <a:p>
            <a:pPr lvl="0" algn="l">
              <a:spcBef>
                <a:spcPct val="20000"/>
              </a:spcBef>
            </a:pPr>
            <a:r>
              <a:rPr lang="en-US" sz="2600" b="1" smtClean="0">
                <a:solidFill>
                  <a:srgbClr val="FF0000"/>
                </a:solidFill>
                <a:latin typeface="Times New Roman" panose="02020603050405020304"/>
                <a:ea typeface="Times New Roman" panose="02020603050405020304"/>
                <a:cs typeface="+mn-cs"/>
              </a:rPr>
              <a:t>II. </a:t>
            </a:r>
            <a:r>
              <a:rPr lang="en-US" sz="2800" b="1" err="1">
                <a:solidFill>
                  <a:srgbClr val="FF0000"/>
                </a:solidFill>
                <a:latin typeface="Times New Roman" panose="02020603050405020304"/>
                <a:ea typeface="Times New Roman" panose="02020603050405020304"/>
              </a:rPr>
              <a:t>Phần</a:t>
            </a:r>
            <a:r>
              <a:rPr lang="en-US" sz="2800" b="1">
                <a:solidFill>
                  <a:srgbClr val="FF0000"/>
                </a:solidFill>
                <a:latin typeface="Times New Roman" panose="02020603050405020304"/>
                <a:ea typeface="Times New Roman" panose="02020603050405020304"/>
              </a:rPr>
              <a:t> </a:t>
            </a:r>
            <a:r>
              <a:rPr lang="en-US" sz="2800" b="1" smtClean="0">
                <a:solidFill>
                  <a:srgbClr val="FF0000"/>
                </a:solidFill>
                <a:latin typeface="Times New Roman" panose="02020603050405020304"/>
                <a:ea typeface="Times New Roman" panose="02020603050405020304"/>
              </a:rPr>
              <a:t>tập làm văn </a:t>
            </a:r>
            <a:r>
              <a:rPr lang="en-US" sz="2800" b="1" smtClean="0">
                <a:solidFill>
                  <a:srgbClr val="FF0000"/>
                </a:solidFill>
                <a:latin typeface="Times New Roman" panose="02020603050405020304"/>
                <a:ea typeface="Times New Roman" panose="02020603050405020304"/>
              </a:rPr>
              <a:t>(4.0 </a:t>
            </a:r>
            <a:r>
              <a:rPr lang="en-US" sz="2800" b="1" smtClean="0">
                <a:solidFill>
                  <a:srgbClr val="FF0000"/>
                </a:solidFill>
                <a:latin typeface="Times New Roman" panose="02020603050405020304"/>
                <a:ea typeface="Times New Roman" panose="02020603050405020304"/>
              </a:rPr>
              <a:t>điểm).</a:t>
            </a:r>
            <a:endParaRPr lang="en-US" sz="2600" b="1" dirty="0">
              <a:solidFill>
                <a:srgbClr val="FF0000"/>
              </a:solidFill>
              <a:latin typeface="Times New Roman" panose="02020603050405020304"/>
              <a:ea typeface="Times New Roman" panose="02020603050405020304"/>
              <a:cs typeface="+mn-cs"/>
            </a:endParaRPr>
          </a:p>
        </p:txBody>
      </p:sp>
      <p:sp>
        <p:nvSpPr>
          <p:cNvPr id="3" name="Subtitle 2"/>
          <p:cNvSpPr>
            <a:spLocks noGrp="1"/>
          </p:cNvSpPr>
          <p:nvPr>
            <p:ph type="subTitle" idx="1"/>
          </p:nvPr>
        </p:nvSpPr>
        <p:spPr>
          <a:xfrm>
            <a:off x="107504" y="692696"/>
            <a:ext cx="8712968" cy="5904656"/>
          </a:xfrm>
        </p:spPr>
        <p:txBody>
          <a:bodyPr>
            <a:noAutofit/>
          </a:bodyPr>
          <a:lstStyle/>
          <a:p>
            <a:pPr algn="just"/>
            <a:r>
              <a:rPr lang="en-US" sz="2800" smtClean="0">
                <a:solidFill>
                  <a:schemeClr val="tx1"/>
                </a:solidFill>
                <a:latin typeface="Times New Roman" pitchFamily="18" charset="0"/>
                <a:cs typeface="Times New Roman" pitchFamily="18" charset="0"/>
              </a:rPr>
              <a:t>Viết </a:t>
            </a:r>
            <a:r>
              <a:rPr lang="en-US" sz="2800">
                <a:solidFill>
                  <a:schemeClr val="tx1"/>
                </a:solidFill>
                <a:latin typeface="Times New Roman" pitchFamily="18" charset="0"/>
                <a:cs typeface="Times New Roman" pitchFamily="18" charset="0"/>
              </a:rPr>
              <a:t>một bài văn văn (khoảng 400 chữ) kể lại một trải nghiệm giúp tâm hồn em trở nên phong phú hơn.</a:t>
            </a:r>
            <a:endParaRPr lang="vi-VN" sz="2800">
              <a:solidFill>
                <a:schemeClr val="tx1"/>
              </a:solidFill>
              <a:latin typeface="Times New Roman" pitchFamily="18" charset="0"/>
              <a:cs typeface="Times New Roman" pitchFamily="18" charset="0"/>
            </a:endParaRPr>
          </a:p>
          <a:p>
            <a:pPr marR="16510">
              <a:spcAft>
                <a:spcPts val="0"/>
              </a:spcAft>
            </a:pPr>
            <a:r>
              <a:rPr lang="en-US" sz="2800" b="1" smtClean="0">
                <a:solidFill>
                  <a:srgbClr val="FF0000"/>
                </a:solidFill>
                <a:latin typeface="Times New Roman" pitchFamily="18" charset="0"/>
                <a:cs typeface="Times New Roman" pitchFamily="18" charset="0"/>
              </a:rPr>
              <a:t>Dàn ý</a:t>
            </a:r>
            <a:endParaRPr lang="en-US" sz="2800" b="1" smtClean="0">
              <a:solidFill>
                <a:srgbClr val="FF0000"/>
              </a:solidFill>
              <a:latin typeface="Times New Roman" pitchFamily="18" charset="0"/>
              <a:cs typeface="Times New Roman" pitchFamily="18" charset="0"/>
            </a:endParaRPr>
          </a:p>
          <a:p>
            <a:pPr algn="l">
              <a:spcBef>
                <a:spcPts val="0"/>
              </a:spcBef>
            </a:pPr>
            <a:r>
              <a:rPr lang="en-US" sz="2800" b="1" smtClean="0">
                <a:solidFill>
                  <a:schemeClr val="tx1"/>
                </a:solidFill>
                <a:latin typeface="Times New Roman" pitchFamily="18" charset="0"/>
                <a:cs typeface="Times New Roman" pitchFamily="18" charset="0"/>
              </a:rPr>
              <a:t>a. </a:t>
            </a:r>
            <a:r>
              <a:rPr lang="en-US" sz="2800" b="1">
                <a:solidFill>
                  <a:schemeClr val="tx1"/>
                </a:solidFill>
                <a:latin typeface="Times New Roman" pitchFamily="18" charset="0"/>
                <a:cs typeface="Times New Roman" pitchFamily="18" charset="0"/>
              </a:rPr>
              <a:t>Mở</a:t>
            </a:r>
            <a:r>
              <a:rPr lang="en-US" sz="2800" b="1" i="1">
                <a:solidFill>
                  <a:schemeClr val="tx1"/>
                </a:solidFill>
                <a:latin typeface="Times New Roman" pitchFamily="18" charset="0"/>
                <a:cs typeface="Times New Roman" pitchFamily="18" charset="0"/>
              </a:rPr>
              <a:t> </a:t>
            </a:r>
            <a:r>
              <a:rPr lang="en-US" sz="2800" b="1">
                <a:solidFill>
                  <a:schemeClr val="tx1"/>
                </a:solidFill>
                <a:latin typeface="Times New Roman" pitchFamily="18" charset="0"/>
                <a:cs typeface="Times New Roman" pitchFamily="18" charset="0"/>
              </a:rPr>
              <a:t>bài:</a:t>
            </a:r>
            <a:r>
              <a:rPr lang="en-US" sz="2800">
                <a:solidFill>
                  <a:schemeClr val="tx1"/>
                </a:solidFill>
                <a:latin typeface="Times New Roman" pitchFamily="18" charset="0"/>
                <a:cs typeface="Times New Roman" pitchFamily="18" charset="0"/>
              </a:rPr>
              <a:t> Giới thiệu </a:t>
            </a:r>
            <a:r>
              <a:rPr lang="en-US" sz="2800">
                <a:solidFill>
                  <a:schemeClr val="tx1"/>
                </a:solidFill>
                <a:latin typeface="Times New Roman" pitchFamily="18" charset="0"/>
                <a:cs typeface="Times New Roman" pitchFamily="18" charset="0"/>
              </a:rPr>
              <a:t>câu </a:t>
            </a:r>
            <a:r>
              <a:rPr lang="en-US" sz="2800" smtClean="0">
                <a:solidFill>
                  <a:schemeClr val="tx1"/>
                </a:solidFill>
                <a:latin typeface="Times New Roman" pitchFamily="18" charset="0"/>
                <a:cs typeface="Times New Roman" pitchFamily="18" charset="0"/>
              </a:rPr>
              <a:t>chuyện trải nghiệm.</a:t>
            </a:r>
            <a:endParaRPr lang="vi-VN" sz="2800">
              <a:solidFill>
                <a:schemeClr val="tx1"/>
              </a:solidFill>
              <a:latin typeface="Times New Roman" pitchFamily="18" charset="0"/>
              <a:cs typeface="Times New Roman" pitchFamily="18" charset="0"/>
            </a:endParaRPr>
          </a:p>
          <a:p>
            <a:pPr algn="l">
              <a:spcBef>
                <a:spcPts val="0"/>
              </a:spcBef>
            </a:pPr>
            <a:r>
              <a:rPr lang="en-US" sz="2800">
                <a:solidFill>
                  <a:schemeClr val="tx1"/>
                </a:solidFill>
                <a:latin typeface="Times New Roman" pitchFamily="18" charset="0"/>
                <a:cs typeface="Times New Roman" pitchFamily="18" charset="0"/>
              </a:rPr>
              <a:t>- Dùng ngôi thứ nhất để kể.</a:t>
            </a:r>
            <a:endParaRPr lang="vi-VN" sz="2800">
              <a:solidFill>
                <a:schemeClr val="tx1"/>
              </a:solidFill>
              <a:latin typeface="Times New Roman" pitchFamily="18" charset="0"/>
              <a:cs typeface="Times New Roman" pitchFamily="18" charset="0"/>
            </a:endParaRPr>
          </a:p>
          <a:p>
            <a:pPr algn="l">
              <a:spcBef>
                <a:spcPts val="0"/>
              </a:spcBef>
            </a:pPr>
            <a:r>
              <a:rPr lang="en-US" sz="2800">
                <a:solidFill>
                  <a:schemeClr val="tx1"/>
                </a:solidFill>
                <a:latin typeface="Times New Roman" pitchFamily="18" charset="0"/>
                <a:cs typeface="Times New Roman" pitchFamily="18" charset="0"/>
              </a:rPr>
              <a:t>- Giới thiệu sơ lược về trải nghiệm.</a:t>
            </a:r>
            <a:endParaRPr lang="vi-VN" sz="2800">
              <a:solidFill>
                <a:schemeClr val="tx1"/>
              </a:solidFill>
              <a:latin typeface="Times New Roman" pitchFamily="18" charset="0"/>
              <a:cs typeface="Times New Roman" pitchFamily="18" charset="0"/>
            </a:endParaRPr>
          </a:p>
          <a:p>
            <a:pPr algn="l">
              <a:spcBef>
                <a:spcPts val="0"/>
              </a:spcBef>
            </a:pPr>
            <a:r>
              <a:rPr lang="en-US" sz="2800" smtClean="0">
                <a:solidFill>
                  <a:schemeClr val="tx1"/>
                </a:solidFill>
                <a:latin typeface="Times New Roman" pitchFamily="18" charset="0"/>
                <a:cs typeface="Times New Roman" pitchFamily="18" charset="0"/>
              </a:rPr>
              <a:t>- Dẫn </a:t>
            </a:r>
            <a:r>
              <a:rPr lang="en-US" sz="2800">
                <a:solidFill>
                  <a:schemeClr val="tx1"/>
                </a:solidFill>
                <a:latin typeface="Times New Roman" pitchFamily="18" charset="0"/>
                <a:cs typeface="Times New Roman" pitchFamily="18" charset="0"/>
              </a:rPr>
              <a:t>dắt chuyển ý</a:t>
            </a:r>
            <a:r>
              <a:rPr lang="en-US" sz="2800">
                <a:solidFill>
                  <a:schemeClr val="tx1"/>
                </a:solidFill>
                <a:latin typeface="Times New Roman" pitchFamily="18" charset="0"/>
                <a:cs typeface="Times New Roman" pitchFamily="18" charset="0"/>
              </a:rPr>
              <a:t>, </a:t>
            </a:r>
            <a:r>
              <a:rPr lang="en-US" sz="2800" smtClean="0">
                <a:solidFill>
                  <a:schemeClr val="tx1"/>
                </a:solidFill>
                <a:latin typeface="Times New Roman" pitchFamily="18" charset="0"/>
                <a:cs typeface="Times New Roman" pitchFamily="18" charset="0"/>
              </a:rPr>
              <a:t>gợi </a:t>
            </a:r>
            <a:r>
              <a:rPr lang="en-US" sz="2800">
                <a:solidFill>
                  <a:schemeClr val="tx1"/>
                </a:solidFill>
                <a:latin typeface="Times New Roman" pitchFamily="18" charset="0"/>
                <a:cs typeface="Times New Roman" pitchFamily="18" charset="0"/>
              </a:rPr>
              <a:t>sự tò mò, hấp dẫn với người </a:t>
            </a:r>
            <a:r>
              <a:rPr lang="en-US" sz="2800">
                <a:solidFill>
                  <a:schemeClr val="tx1"/>
                </a:solidFill>
                <a:latin typeface="Times New Roman" pitchFamily="18" charset="0"/>
                <a:cs typeface="Times New Roman" pitchFamily="18" charset="0"/>
              </a:rPr>
              <a:t>đọc</a:t>
            </a:r>
            <a:r>
              <a:rPr lang="en-US" sz="2800" smtClean="0">
                <a:solidFill>
                  <a:schemeClr val="tx1"/>
                </a:solidFill>
                <a:latin typeface="Times New Roman" pitchFamily="18" charset="0"/>
                <a:cs typeface="Times New Roman" pitchFamily="18" charset="0"/>
              </a:rPr>
              <a:t>.</a:t>
            </a:r>
          </a:p>
          <a:p>
            <a:pPr algn="l">
              <a:spcBef>
                <a:spcPts val="0"/>
              </a:spcBef>
            </a:pPr>
            <a:r>
              <a:rPr lang="en-US" sz="2800" b="1" smtClean="0">
                <a:solidFill>
                  <a:schemeClr val="tx1"/>
                </a:solidFill>
                <a:latin typeface="Times New Roman" pitchFamily="18" charset="0"/>
                <a:cs typeface="Times New Roman" pitchFamily="18" charset="0"/>
              </a:rPr>
              <a:t>b. Thân </a:t>
            </a:r>
            <a:r>
              <a:rPr lang="en-US" sz="2800" b="1">
                <a:solidFill>
                  <a:schemeClr val="tx1"/>
                </a:solidFill>
                <a:latin typeface="Times New Roman" pitchFamily="18" charset="0"/>
                <a:cs typeface="Times New Roman" pitchFamily="18" charset="0"/>
              </a:rPr>
              <a:t>bài:</a:t>
            </a:r>
            <a:endParaRPr lang="vi-VN" sz="2800">
              <a:solidFill>
                <a:schemeClr val="tx1"/>
              </a:solidFill>
              <a:latin typeface="Times New Roman" pitchFamily="18" charset="0"/>
              <a:cs typeface="Times New Roman" pitchFamily="18" charset="0"/>
            </a:endParaRPr>
          </a:p>
          <a:p>
            <a:pPr algn="l">
              <a:spcBef>
                <a:spcPts val="0"/>
              </a:spcBef>
            </a:pPr>
            <a:r>
              <a:rPr lang="en-US" sz="2800">
                <a:solidFill>
                  <a:schemeClr val="tx1"/>
                </a:solidFill>
                <a:latin typeface="Times New Roman" pitchFamily="18" charset="0"/>
                <a:cs typeface="Times New Roman" pitchFamily="18" charset="0"/>
              </a:rPr>
              <a:t>- Trình bày hoàn cảnh xảy ra câu chuyện.</a:t>
            </a:r>
            <a:endParaRPr lang="vi-VN" sz="2800">
              <a:solidFill>
                <a:schemeClr val="tx1"/>
              </a:solidFill>
              <a:latin typeface="Times New Roman" pitchFamily="18" charset="0"/>
              <a:cs typeface="Times New Roman" pitchFamily="18" charset="0"/>
            </a:endParaRPr>
          </a:p>
          <a:p>
            <a:pPr algn="l">
              <a:spcBef>
                <a:spcPts val="0"/>
              </a:spcBef>
            </a:pPr>
            <a:r>
              <a:rPr lang="en-US" sz="2800">
                <a:solidFill>
                  <a:schemeClr val="tx1"/>
                </a:solidFill>
                <a:latin typeface="Times New Roman" pitchFamily="18" charset="0"/>
                <a:cs typeface="Times New Roman" pitchFamily="18" charset="0"/>
              </a:rPr>
              <a:t>- Trình bày các sự việc theo trình tự hợp lí, rõ ràng.</a:t>
            </a:r>
            <a:endParaRPr lang="vi-VN" sz="2800">
              <a:solidFill>
                <a:schemeClr val="tx1"/>
              </a:solidFill>
              <a:latin typeface="Times New Roman" pitchFamily="18" charset="0"/>
              <a:cs typeface="Times New Roman" pitchFamily="18" charset="0"/>
            </a:endParaRPr>
          </a:p>
          <a:p>
            <a:pPr algn="l">
              <a:spcBef>
                <a:spcPts val="0"/>
              </a:spcBef>
            </a:pPr>
            <a:r>
              <a:rPr lang="en-US" sz="2800">
                <a:solidFill>
                  <a:schemeClr val="tx1"/>
                </a:solidFill>
                <a:latin typeface="Times New Roman" pitchFamily="18" charset="0"/>
                <a:cs typeface="Times New Roman" pitchFamily="18" charset="0"/>
              </a:rPr>
              <a:t>- Miêu tả chi tiết các sự việc.</a:t>
            </a:r>
            <a:endParaRPr lang="vi-VN" sz="2800">
              <a:solidFill>
                <a:schemeClr val="tx1"/>
              </a:solidFill>
              <a:latin typeface="Times New Roman" pitchFamily="18" charset="0"/>
              <a:cs typeface="Times New Roman" pitchFamily="18" charset="0"/>
            </a:endParaRPr>
          </a:p>
          <a:p>
            <a:pPr algn="l">
              <a:spcBef>
                <a:spcPts val="0"/>
              </a:spcBef>
            </a:pPr>
            <a:r>
              <a:rPr lang="en-US" sz="2800">
                <a:solidFill>
                  <a:schemeClr val="tx1"/>
                </a:solidFill>
                <a:latin typeface="Times New Roman" pitchFamily="18" charset="0"/>
                <a:cs typeface="Times New Roman" pitchFamily="18" charset="0"/>
              </a:rPr>
              <a:t>- Thể hiện cảm xúc của người viết đối với sự việc được kể</a:t>
            </a:r>
            <a:endParaRPr lang="en-US" sz="2800" dirty="0">
              <a:solidFill>
                <a:schemeClr val="tx1"/>
              </a:solidFill>
              <a:latin typeface="Times New Roman" pitchFamily="18" charset="0"/>
              <a:ea typeface="Times New Roman" panose="02020603050405020304"/>
              <a:cs typeface="Times New Roman" pitchFamily="18" charset="0"/>
            </a:endParaRPr>
          </a:p>
        </p:txBody>
      </p:sp>
    </p:spTree>
    <p:extLst>
      <p:ext uri="{BB962C8B-B14F-4D97-AF65-F5344CB8AC3E}">
        <p14:creationId xmlns:p14="http://schemas.microsoft.com/office/powerpoint/2010/main" val="424288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animEffect transition="in" filter="fade">
                                      <p:cBhvr>
                                        <p:cTn id="63" dur="1000"/>
                                        <p:tgtEl>
                                          <p:spTgt spid="3">
                                            <p:txEl>
                                              <p:pRg st="2" end="2"/>
                                            </p:txEl>
                                          </p:spTgt>
                                        </p:tgtEl>
                                      </p:cBhvr>
                                    </p:animEffect>
                                    <p:anim calcmode="lin" valueType="num">
                                      <p:cBhvr>
                                        <p:cTn id="6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3" end="3"/>
                                            </p:txEl>
                                          </p:spTgt>
                                        </p:tgtEl>
                                        <p:attrNameLst>
                                          <p:attrName>style.visibility</p:attrName>
                                        </p:attrNameLst>
                                      </p:cBhvr>
                                      <p:to>
                                        <p:strVal val="visible"/>
                                      </p:to>
                                    </p:set>
                                    <p:animEffect transition="in" filter="fade">
                                      <p:cBhvr>
                                        <p:cTn id="70" dur="1000"/>
                                        <p:tgtEl>
                                          <p:spTgt spid="3">
                                            <p:txEl>
                                              <p:pRg st="3" end="3"/>
                                            </p:txEl>
                                          </p:spTgt>
                                        </p:tgtEl>
                                      </p:cBhvr>
                                    </p:animEffect>
                                    <p:anim calcmode="lin" valueType="num">
                                      <p:cBhvr>
                                        <p:cTn id="7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Effect transition="in" filter="fade">
                                      <p:cBhvr>
                                        <p:cTn id="77" dur="1000"/>
                                        <p:tgtEl>
                                          <p:spTgt spid="3">
                                            <p:txEl>
                                              <p:pRg st="4" end="4"/>
                                            </p:txEl>
                                          </p:spTgt>
                                        </p:tgtEl>
                                      </p:cBhvr>
                                    </p:animEffect>
                                    <p:anim calcmode="lin" valueType="num">
                                      <p:cBhvr>
                                        <p:cTn id="7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609"/>
            <a:ext cx="8640960" cy="729095"/>
          </a:xfrm>
        </p:spPr>
        <p:txBody>
          <a:bodyPr>
            <a:normAutofit/>
          </a:bodyPr>
          <a:lstStyle/>
          <a:p>
            <a:pPr lvl="0" algn="l">
              <a:spcBef>
                <a:spcPct val="20000"/>
              </a:spcBef>
            </a:pPr>
            <a:r>
              <a:rPr lang="en-US" sz="2600" b="1" smtClean="0">
                <a:solidFill>
                  <a:srgbClr val="FF0000"/>
                </a:solidFill>
                <a:latin typeface="Times New Roman" panose="02020603050405020304"/>
                <a:ea typeface="Times New Roman" panose="02020603050405020304"/>
                <a:cs typeface="+mn-cs"/>
              </a:rPr>
              <a:t>II. </a:t>
            </a:r>
            <a:r>
              <a:rPr lang="en-US" sz="2800" b="1" err="1">
                <a:solidFill>
                  <a:srgbClr val="FF0000"/>
                </a:solidFill>
                <a:latin typeface="Times New Roman" panose="02020603050405020304"/>
                <a:ea typeface="Times New Roman" panose="02020603050405020304"/>
              </a:rPr>
              <a:t>Phần</a:t>
            </a:r>
            <a:r>
              <a:rPr lang="en-US" sz="2800" b="1">
                <a:solidFill>
                  <a:srgbClr val="FF0000"/>
                </a:solidFill>
                <a:latin typeface="Times New Roman" panose="02020603050405020304"/>
                <a:ea typeface="Times New Roman" panose="02020603050405020304"/>
              </a:rPr>
              <a:t> </a:t>
            </a:r>
            <a:r>
              <a:rPr lang="en-US" sz="2800" b="1" smtClean="0">
                <a:solidFill>
                  <a:srgbClr val="FF0000"/>
                </a:solidFill>
                <a:latin typeface="Times New Roman" panose="02020603050405020304"/>
                <a:ea typeface="Times New Roman" panose="02020603050405020304"/>
              </a:rPr>
              <a:t>tập làm văn </a:t>
            </a:r>
            <a:r>
              <a:rPr lang="en-US" sz="2800" b="1" smtClean="0">
                <a:solidFill>
                  <a:srgbClr val="FF0000"/>
                </a:solidFill>
                <a:latin typeface="Times New Roman" panose="02020603050405020304"/>
                <a:ea typeface="Times New Roman" panose="02020603050405020304"/>
              </a:rPr>
              <a:t>(4.0 </a:t>
            </a:r>
            <a:r>
              <a:rPr lang="en-US" sz="2800" b="1" smtClean="0">
                <a:solidFill>
                  <a:srgbClr val="FF0000"/>
                </a:solidFill>
                <a:latin typeface="Times New Roman" panose="02020603050405020304"/>
                <a:ea typeface="Times New Roman" panose="02020603050405020304"/>
              </a:rPr>
              <a:t>điểm).</a:t>
            </a:r>
            <a:endParaRPr lang="en-US" sz="2600" b="1" dirty="0">
              <a:solidFill>
                <a:srgbClr val="FF0000"/>
              </a:solidFill>
              <a:latin typeface="Times New Roman" panose="02020603050405020304"/>
              <a:ea typeface="Times New Roman" panose="02020603050405020304"/>
              <a:cs typeface="+mn-cs"/>
            </a:endParaRPr>
          </a:p>
        </p:txBody>
      </p:sp>
      <p:sp>
        <p:nvSpPr>
          <p:cNvPr id="3" name="Subtitle 2"/>
          <p:cNvSpPr>
            <a:spLocks noGrp="1"/>
          </p:cNvSpPr>
          <p:nvPr>
            <p:ph type="subTitle" idx="1"/>
          </p:nvPr>
        </p:nvSpPr>
        <p:spPr>
          <a:xfrm>
            <a:off x="107504" y="692696"/>
            <a:ext cx="8712968" cy="5904656"/>
          </a:xfrm>
        </p:spPr>
        <p:txBody>
          <a:bodyPr>
            <a:noAutofit/>
          </a:bodyPr>
          <a:lstStyle/>
          <a:p>
            <a:pPr algn="just"/>
            <a:r>
              <a:rPr lang="en-US" sz="2800" b="1" smtClean="0">
                <a:solidFill>
                  <a:schemeClr val="tx1"/>
                </a:solidFill>
                <a:latin typeface="Times New Roman" pitchFamily="18" charset="0"/>
                <a:cs typeface="Times New Roman" pitchFamily="18" charset="0"/>
              </a:rPr>
              <a:t>c. </a:t>
            </a:r>
            <a:r>
              <a:rPr lang="en-US" sz="2800" b="1" smtClean="0">
                <a:solidFill>
                  <a:schemeClr val="tx1"/>
                </a:solidFill>
                <a:latin typeface="Times New Roman" pitchFamily="18" charset="0"/>
                <a:cs typeface="Times New Roman" pitchFamily="18" charset="0"/>
              </a:rPr>
              <a:t>Kết </a:t>
            </a:r>
            <a:r>
              <a:rPr lang="en-US" sz="2800" b="1">
                <a:solidFill>
                  <a:schemeClr val="tx1"/>
                </a:solidFill>
                <a:latin typeface="Times New Roman" pitchFamily="18" charset="0"/>
                <a:cs typeface="Times New Roman" pitchFamily="18" charset="0"/>
              </a:rPr>
              <a:t>đoạn:</a:t>
            </a:r>
            <a:r>
              <a:rPr lang="en-US" sz="2800">
                <a:solidFill>
                  <a:schemeClr val="tx1"/>
                </a:solidFill>
                <a:latin typeface="Times New Roman" pitchFamily="18" charset="0"/>
                <a:cs typeface="Times New Roman" pitchFamily="18" charset="0"/>
              </a:rPr>
              <a:t> </a:t>
            </a:r>
            <a:endParaRPr lang="vi-VN" sz="2800">
              <a:solidFill>
                <a:schemeClr val="tx1"/>
              </a:solidFill>
              <a:latin typeface="Times New Roman" pitchFamily="18" charset="0"/>
              <a:cs typeface="Times New Roman" pitchFamily="18" charset="0"/>
            </a:endParaRPr>
          </a:p>
        </p:txBody>
      </p:sp>
      <p:sp>
        <p:nvSpPr>
          <p:cNvPr id="7" name="Rectangle 6"/>
          <p:cNvSpPr/>
          <p:nvPr/>
        </p:nvSpPr>
        <p:spPr>
          <a:xfrm>
            <a:off x="179512" y="1340768"/>
            <a:ext cx="8712968" cy="954107"/>
          </a:xfrm>
          <a:prstGeom prst="rect">
            <a:avLst/>
          </a:prstGeom>
        </p:spPr>
        <p:txBody>
          <a:bodyPr wrap="square">
            <a:spAutoFit/>
          </a:bodyPr>
          <a:lstStyle/>
          <a:p>
            <a:r>
              <a:rPr lang="en-US" sz="2800">
                <a:latin typeface="Times New Roman" pitchFamily="18" charset="0"/>
                <a:cs typeface="Times New Roman" pitchFamily="18" charset="0"/>
              </a:rPr>
              <a:t>- Kết thúc câu chuyện và nêu ý nghĩa của trải nghiệm đối với bản thân.</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2701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609"/>
            <a:ext cx="8640960" cy="729095"/>
          </a:xfrm>
        </p:spPr>
        <p:txBody>
          <a:bodyPr>
            <a:normAutofit/>
          </a:bodyPr>
          <a:lstStyle/>
          <a:p>
            <a:pPr lvl="0" algn="l">
              <a:spcBef>
                <a:spcPct val="20000"/>
              </a:spcBef>
            </a:pPr>
            <a:r>
              <a:rPr lang="en-US" sz="2600" b="1" dirty="0" smtClean="0">
                <a:solidFill>
                  <a:srgbClr val="FF0000"/>
                </a:solidFill>
                <a:latin typeface="Times New Roman" panose="02020603050405020304"/>
                <a:ea typeface="Times New Roman" panose="02020603050405020304"/>
                <a:cs typeface="+mn-cs"/>
              </a:rPr>
              <a:t>III. </a:t>
            </a:r>
            <a:r>
              <a:rPr lang="en-US" sz="2800" b="1" dirty="0" err="1" smtClean="0">
                <a:solidFill>
                  <a:srgbClr val="FF0000"/>
                </a:solidFill>
                <a:latin typeface="Times New Roman" panose="02020603050405020304"/>
                <a:ea typeface="Times New Roman" panose="02020603050405020304"/>
              </a:rPr>
              <a:t>Nhận</a:t>
            </a:r>
            <a:r>
              <a:rPr lang="en-US" sz="2800" b="1" dirty="0" smtClean="0">
                <a:solidFill>
                  <a:srgbClr val="FF0000"/>
                </a:solidFill>
                <a:latin typeface="Times New Roman" panose="02020603050405020304"/>
                <a:ea typeface="Times New Roman" panose="02020603050405020304"/>
              </a:rPr>
              <a:t> </a:t>
            </a:r>
            <a:r>
              <a:rPr lang="en-US" sz="2800" b="1" dirty="0" err="1" smtClean="0">
                <a:solidFill>
                  <a:srgbClr val="FF0000"/>
                </a:solidFill>
                <a:latin typeface="Times New Roman" panose="02020603050405020304"/>
                <a:ea typeface="Times New Roman" panose="02020603050405020304"/>
              </a:rPr>
              <a:t>xét</a:t>
            </a:r>
            <a:r>
              <a:rPr lang="en-US" sz="2800" b="1" dirty="0" smtClean="0">
                <a:solidFill>
                  <a:srgbClr val="FF0000"/>
                </a:solidFill>
                <a:latin typeface="Times New Roman" panose="02020603050405020304"/>
                <a:ea typeface="Times New Roman" panose="02020603050405020304"/>
              </a:rPr>
              <a:t> </a:t>
            </a:r>
            <a:r>
              <a:rPr lang="en-US" sz="2800" b="1" dirty="0" err="1" smtClean="0">
                <a:solidFill>
                  <a:srgbClr val="FF0000"/>
                </a:solidFill>
                <a:latin typeface="Times New Roman" panose="02020603050405020304"/>
                <a:ea typeface="Times New Roman" panose="02020603050405020304"/>
              </a:rPr>
              <a:t>chung</a:t>
            </a:r>
            <a:r>
              <a:rPr lang="en-US" sz="2800" b="1" dirty="0" smtClean="0">
                <a:solidFill>
                  <a:srgbClr val="FF0000"/>
                </a:solidFill>
                <a:latin typeface="Times New Roman" panose="02020603050405020304"/>
                <a:ea typeface="Times New Roman" panose="02020603050405020304"/>
              </a:rPr>
              <a:t>.</a:t>
            </a:r>
            <a:endParaRPr lang="en-US" sz="2600" b="1" dirty="0">
              <a:solidFill>
                <a:srgbClr val="FF0000"/>
              </a:solidFill>
              <a:latin typeface="Times New Roman" panose="02020603050405020304"/>
              <a:ea typeface="Times New Roman" panose="02020603050405020304"/>
              <a:cs typeface="+mn-cs"/>
            </a:endParaRPr>
          </a:p>
        </p:txBody>
      </p:sp>
      <p:sp>
        <p:nvSpPr>
          <p:cNvPr id="3" name="Subtitle 2"/>
          <p:cNvSpPr>
            <a:spLocks noGrp="1"/>
          </p:cNvSpPr>
          <p:nvPr>
            <p:ph type="subTitle" idx="1"/>
          </p:nvPr>
        </p:nvSpPr>
        <p:spPr>
          <a:xfrm>
            <a:off x="107504" y="692696"/>
            <a:ext cx="8712968" cy="5904656"/>
          </a:xfrm>
        </p:spPr>
        <p:txBody>
          <a:bodyPr>
            <a:noAutofit/>
          </a:bodyPr>
          <a:lstStyle/>
          <a:p>
            <a:pPr algn="just">
              <a:spcBef>
                <a:spcPts val="0"/>
              </a:spcBef>
            </a:pPr>
            <a:r>
              <a:rPr lang="en-US" b="1" dirty="0" smtClean="0">
                <a:solidFill>
                  <a:schemeClr val="tx1"/>
                </a:solidFill>
                <a:latin typeface="Times New Roman" panose="02020603050405020304"/>
                <a:ea typeface="Times New Roman" panose="02020603050405020304"/>
              </a:rPr>
              <a:t>1. </a:t>
            </a:r>
            <a:r>
              <a:rPr lang="en-US" b="1" dirty="0" err="1" smtClean="0">
                <a:solidFill>
                  <a:schemeClr val="tx1"/>
                </a:solidFill>
                <a:latin typeface="Times New Roman" panose="02020603050405020304"/>
                <a:ea typeface="Times New Roman" panose="02020603050405020304"/>
              </a:rPr>
              <a:t>Ưu</a:t>
            </a:r>
            <a:r>
              <a:rPr lang="en-US" b="1" dirty="0" smtClean="0">
                <a:solidFill>
                  <a:schemeClr val="tx1"/>
                </a:solidFill>
                <a:latin typeface="Times New Roman" panose="02020603050405020304"/>
                <a:ea typeface="Times New Roman" panose="02020603050405020304"/>
              </a:rPr>
              <a:t> </a:t>
            </a:r>
            <a:r>
              <a:rPr lang="en-US" b="1" dirty="0" err="1" smtClean="0">
                <a:solidFill>
                  <a:schemeClr val="tx1"/>
                </a:solidFill>
                <a:latin typeface="Times New Roman" panose="02020603050405020304"/>
                <a:ea typeface="Times New Roman" panose="02020603050405020304"/>
              </a:rPr>
              <a:t>điểm</a:t>
            </a:r>
            <a:r>
              <a:rPr lang="en-US" b="1" dirty="0" smtClean="0">
                <a:solidFill>
                  <a:schemeClr val="tx1"/>
                </a:solidFill>
                <a:latin typeface="Times New Roman" panose="02020603050405020304"/>
                <a:ea typeface="Times New Roman" panose="02020603050405020304"/>
              </a:rPr>
              <a:t>:</a:t>
            </a:r>
            <a:endParaRPr lang="en-US" dirty="0">
              <a:solidFill>
                <a:schemeClr val="tx1"/>
              </a:solidFill>
              <a:latin typeface="Times New Roman" panose="02020603050405020304"/>
              <a:ea typeface="Times New Roman" panose="02020603050405020304"/>
            </a:endParaRPr>
          </a:p>
          <a:p>
            <a:pPr algn="just">
              <a:spcBef>
                <a:spcPts val="0"/>
              </a:spcBef>
            </a:pP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Nói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chung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một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số</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em</a:t>
            </a:r>
            <a:r>
              <a:rPr lang="en-US" dirty="0" smtClean="0">
                <a:solidFill>
                  <a:schemeClr val="tx1"/>
                </a:solidFill>
                <a:latin typeface="Times New Roman" pitchFamily="18" charset="0"/>
                <a:cs typeface="Times New Roman" pitchFamily="18" charset="0"/>
              </a:rPr>
              <a:t>:</a:t>
            </a:r>
          </a:p>
          <a:p>
            <a:pPr algn="just">
              <a:spcBef>
                <a:spcPts val="0"/>
              </a:spcBef>
            </a:pPr>
            <a:r>
              <a:rPr lang="en-US"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a:t>
            </a:r>
            <a:r>
              <a:rPr lang="en-US" dirty="0" err="1" smtClean="0">
                <a:solidFill>
                  <a:schemeClr val="tx1"/>
                </a:solidFill>
                <a:latin typeface="Times New Roman" pitchFamily="18" charset="0"/>
                <a:cs typeface="Times New Roman" pitchFamily="18" charset="0"/>
              </a:rPr>
              <a:t>ó</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chuẩn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bị</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bài</a:t>
            </a:r>
            <a:r>
              <a:rPr lang="en-US" dirty="0" smtClean="0">
                <a:solidFill>
                  <a:schemeClr val="tx1"/>
                </a:solidFill>
                <a:latin typeface="Times New Roman" pitchFamily="18" charset="0"/>
                <a:cs typeface="Times New Roman" pitchFamily="18" charset="0"/>
              </a:rPr>
              <a:t>.</a:t>
            </a:r>
            <a:r>
              <a:rPr lang="en-US" dirty="0"/>
              <a:t> </a:t>
            </a:r>
            <a:r>
              <a:rPr lang="en-US" dirty="0" err="1" smtClean="0">
                <a:solidFill>
                  <a:schemeClr val="tx1"/>
                </a:solidFill>
                <a:latin typeface="Times New Roman" pitchFamily="18" charset="0"/>
                <a:cs typeface="Times New Roman" pitchFamily="18" charset="0"/>
              </a:rPr>
              <a:t>Làm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đầy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đủ</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câu</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hỏi</a:t>
            </a:r>
            <a:r>
              <a:rPr lang="en-US" dirty="0" smtClean="0">
                <a:solidFill>
                  <a:schemeClr val="tx1"/>
                </a:solidFill>
                <a:latin typeface="Times New Roman" pitchFamily="18" charset="0"/>
                <a:cs typeface="Times New Roman" pitchFamily="18" charset="0"/>
              </a:rPr>
              <a:t>.</a:t>
            </a:r>
            <a:r>
              <a:rPr lang="en-US" dirty="0">
                <a:solidFill>
                  <a:schemeClr val="tx1"/>
                </a:solidFill>
                <a:latin typeface="Times New Roman" pitchFamily="18" charset="0"/>
                <a:cs typeface="Times New Roman" pitchFamily="18" charset="0"/>
              </a:rPr>
              <a:t> </a:t>
            </a:r>
            <a:endParaRPr lang="en-US" dirty="0" smtClean="0">
              <a:solidFill>
                <a:schemeClr val="tx1"/>
              </a:solidFill>
              <a:latin typeface="Times New Roman" pitchFamily="18" charset="0"/>
              <a:cs typeface="Times New Roman" pitchFamily="18" charset="0"/>
            </a:endParaRPr>
          </a:p>
          <a:p>
            <a:pPr algn="just">
              <a:spcBef>
                <a:spcPts val="0"/>
              </a:spcBef>
            </a:pP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Sử</a:t>
            </a:r>
            <a:r>
              <a:rPr lang="en-US" dirty="0" smtClean="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dụng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ngôi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kể</a:t>
            </a:r>
            <a:r>
              <a:rPr lang="en-US" dirty="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phù</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hợp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bày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tương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đối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rõ</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Chữ</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viết</a:t>
            </a:r>
            <a:r>
              <a:rPr lang="en-US" dirty="0" smtClean="0">
                <a:solidFill>
                  <a:schemeClr val="tx1"/>
                </a:solidFill>
                <a:latin typeface="Times New Roman" pitchFamily="18" charset="0"/>
                <a:cs typeface="Times New Roman" pitchFamily="18" charset="0"/>
              </a:rPr>
              <a:t> tam </a:t>
            </a:r>
            <a:r>
              <a:rPr lang="en-US" dirty="0" err="1" smtClean="0">
                <a:solidFill>
                  <a:schemeClr val="tx1"/>
                </a:solidFill>
                <a:latin typeface="Times New Roman" pitchFamily="18" charset="0"/>
                <a:cs typeface="Times New Roman" pitchFamily="18" charset="0"/>
              </a:rPr>
              <a:t>đạt</a:t>
            </a:r>
            <a:r>
              <a:rPr lang="en-US" dirty="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yêu</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cầu</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ea typeface="Times New Roman" panose="02020603050405020304"/>
              <a:cs typeface="Times New Roman" pitchFamily="18" charset="0"/>
            </a:endParaRPr>
          </a:p>
          <a:p>
            <a:pPr algn="just">
              <a:spcBef>
                <a:spcPts val="0"/>
              </a:spcBef>
            </a:pPr>
            <a:r>
              <a:rPr lang="en-US" b="1" dirty="0">
                <a:solidFill>
                  <a:schemeClr val="tx1"/>
                </a:solidFill>
                <a:latin typeface="Times New Roman" panose="02020603050405020304"/>
                <a:ea typeface="Times New Roman" panose="02020603050405020304"/>
              </a:rPr>
              <a:t>2</a:t>
            </a:r>
            <a:r>
              <a:rPr lang="en-US" b="1" dirty="0" smtClean="0">
                <a:solidFill>
                  <a:schemeClr val="tx1"/>
                </a:solidFill>
                <a:latin typeface="Times New Roman" panose="02020603050405020304"/>
                <a:ea typeface="Times New Roman" panose="02020603050405020304"/>
              </a:rPr>
              <a:t>. </a:t>
            </a:r>
            <a:r>
              <a:rPr lang="en-US" b="1" dirty="0" err="1" smtClean="0">
                <a:solidFill>
                  <a:schemeClr val="tx1"/>
                </a:solidFill>
                <a:latin typeface="Times New Roman" panose="02020603050405020304"/>
                <a:ea typeface="Times New Roman" panose="02020603050405020304"/>
              </a:rPr>
              <a:t>Nhược</a:t>
            </a:r>
            <a:r>
              <a:rPr lang="en-US" b="1" dirty="0" smtClean="0">
                <a:solidFill>
                  <a:schemeClr val="tx1"/>
                </a:solidFill>
                <a:latin typeface="Times New Roman" panose="02020603050405020304"/>
                <a:ea typeface="Times New Roman" panose="02020603050405020304"/>
              </a:rPr>
              <a:t> </a:t>
            </a:r>
            <a:r>
              <a:rPr lang="en-US" b="1" dirty="0" err="1" smtClean="0">
                <a:solidFill>
                  <a:schemeClr val="tx1"/>
                </a:solidFill>
                <a:latin typeface="Times New Roman" panose="02020603050405020304"/>
                <a:ea typeface="Times New Roman" panose="02020603050405020304"/>
              </a:rPr>
              <a:t>điểm</a:t>
            </a:r>
            <a:r>
              <a:rPr lang="en-US" b="1" dirty="0" smtClean="0">
                <a:solidFill>
                  <a:schemeClr val="tx1"/>
                </a:solidFill>
                <a:latin typeface="Times New Roman" panose="02020603050405020304"/>
                <a:ea typeface="Times New Roman" panose="02020603050405020304"/>
              </a:rPr>
              <a:t>:</a:t>
            </a:r>
            <a:r>
              <a:rPr lang="en-US" dirty="0" smtClean="0">
                <a:solidFill>
                  <a:schemeClr val="tx1"/>
                </a:solidFill>
                <a:latin typeface="Times New Roman" panose="02020603050405020304"/>
                <a:ea typeface="Times New Roman" panose="02020603050405020304"/>
              </a:rPr>
              <a:t> </a:t>
            </a:r>
            <a:endParaRPr lang="en-US" dirty="0">
              <a:solidFill>
                <a:schemeClr val="tx1"/>
              </a:solidFill>
              <a:latin typeface="Times New Roman" pitchFamily="18" charset="0"/>
              <a:cs typeface="Times New Roman" pitchFamily="18" charset="0"/>
            </a:endParaRPr>
          </a:p>
          <a:p>
            <a:pPr algn="just">
              <a:spcBef>
                <a:spcPts val="0"/>
              </a:spcBef>
            </a:pPr>
            <a:r>
              <a:rPr lang="en-US" dirty="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số</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em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chưa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chuẩn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bị</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bài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kĩ</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Đọc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văn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bản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học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nội</a:t>
            </a:r>
            <a:r>
              <a:rPr lang="en-US" dirty="0" smtClean="0">
                <a:solidFill>
                  <a:schemeClr val="tx1"/>
                </a:solidFill>
                <a:latin typeface="Times New Roman" pitchFamily="18" charset="0"/>
                <a:cs typeface="Times New Roman" pitchFamily="18" charset="0"/>
              </a:rPr>
              <a:t> dung </a:t>
            </a:r>
            <a:r>
              <a:rPr lang="en-US" dirty="0" err="1" smtClean="0">
                <a:solidFill>
                  <a:schemeClr val="tx1"/>
                </a:solidFill>
                <a:latin typeface="Times New Roman" pitchFamily="18" charset="0"/>
                <a:cs typeface="Times New Roman" pitchFamily="18" charset="0"/>
              </a:rPr>
              <a:t>bài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học</a:t>
            </a:r>
            <a:r>
              <a:rPr lang="en-US" smtClean="0">
                <a:solidFill>
                  <a:schemeClr val="tx1"/>
                </a:solidFill>
                <a:latin typeface="Times New Roman" pitchFamily="18" charset="0"/>
                <a:cs typeface="Times New Roman" pitchFamily="18" charset="0"/>
              </a:rPr>
              <a:t>, tác giả, thể thơ, </a:t>
            </a:r>
            <a:r>
              <a:rPr lang="en-US" smtClean="0">
                <a:solidFill>
                  <a:schemeClr val="tx1"/>
                </a:solidFill>
                <a:latin typeface="Times New Roman" pitchFamily="18" charset="0"/>
                <a:cs typeface="Times New Roman" pitchFamily="18" charset="0"/>
              </a:rPr>
              <a:t>đề tài, </a:t>
            </a:r>
            <a:r>
              <a:rPr lang="en-US" smtClean="0">
                <a:solidFill>
                  <a:schemeClr val="tx1"/>
                </a:solidFill>
                <a:latin typeface="Times New Roman" pitchFamily="18" charset="0"/>
                <a:cs typeface="Times New Roman" pitchFamily="18" charset="0"/>
              </a:rPr>
              <a:t>phần </a:t>
            </a:r>
            <a:r>
              <a:rPr lang="en-US" dirty="0" err="1" smtClean="0">
                <a:solidFill>
                  <a:schemeClr val="tx1"/>
                </a:solidFill>
                <a:latin typeface="Times New Roman" pitchFamily="18" charset="0"/>
                <a:cs typeface="Times New Roman" pitchFamily="18" charset="0"/>
              </a:rPr>
              <a:t>tiếng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Việt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dàn</a:t>
            </a:r>
            <a:r>
              <a:rPr lang="en-US" dirty="0" smtClean="0">
                <a:solidFill>
                  <a:schemeClr val="tx1"/>
                </a:solidFill>
                <a:latin typeface="Times New Roman" pitchFamily="18" charset="0"/>
                <a:cs typeface="Times New Roman" pitchFamily="18" charset="0"/>
              </a:rPr>
              <a:t> ý </a:t>
            </a:r>
            <a:r>
              <a:rPr lang="en-US" dirty="0" err="1" smtClean="0">
                <a:solidFill>
                  <a:schemeClr val="tx1"/>
                </a:solidFill>
                <a:latin typeface="Times New Roman" pitchFamily="18" charset="0"/>
                <a:cs typeface="Times New Roman" pitchFamily="18" charset="0"/>
              </a:rPr>
              <a:t>làm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văn</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a:p>
            <a:pPr algn="just">
              <a:spcBef>
                <a:spcPts val="0"/>
              </a:spcBef>
            </a:pPr>
            <a:r>
              <a:rPr lang="en-US" b="1" dirty="0" smtClean="0">
                <a:solidFill>
                  <a:schemeClr val="tx1"/>
                </a:solidFill>
                <a:latin typeface="Times New Roman" pitchFamily="18" charset="0"/>
                <a:cs typeface="Times New Roman" pitchFamily="18" charset="0"/>
              </a:rPr>
              <a:t>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Hình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thức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bày</a:t>
            </a:r>
            <a:r>
              <a:rPr lang="en-US" dirty="0" smtClean="0">
                <a:solidFill>
                  <a:schemeClr val="tx1"/>
                </a:solidFill>
                <a:latin typeface="Times New Roman" pitchFamily="18" charset="0"/>
                <a:cs typeface="Times New Roman" pitchFamily="18" charset="0"/>
              </a:rPr>
              <a:t>:</a:t>
            </a:r>
          </a:p>
          <a:p>
            <a:pPr algn="just">
              <a:spcBef>
                <a:spcPts val="0"/>
              </a:spcBef>
            </a:pP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Trình</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bày</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bẩn</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viết</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chữ</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quá</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cẩu</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thả</a:t>
            </a:r>
            <a:r>
              <a:rPr lang="en-US" dirty="0">
                <a:solidFill>
                  <a:schemeClr val="tx1"/>
                </a:solidFill>
                <a:latin typeface="Times New Roman" pitchFamily="18" charset="0"/>
                <a:ea typeface="Times New Roman" panose="02020603050405020304"/>
                <a:cs typeface="Times New Roman" pitchFamily="18" charset="0"/>
              </a:rPr>
              <a:t>.</a:t>
            </a:r>
            <a:r>
              <a:rPr lang="en-US" dirty="0" smtClean="0">
                <a:solidFill>
                  <a:schemeClr val="tx1"/>
                </a:solidFill>
                <a:latin typeface="Times New Roman" pitchFamily="18" charset="0"/>
                <a:ea typeface="Times New Roman" panose="02020603050405020304"/>
                <a:cs typeface="Times New Roman" pitchFamily="18" charset="0"/>
              </a:rPr>
              <a:t> </a:t>
            </a:r>
            <a:endParaRPr lang="en-US" dirty="0">
              <a:solidFill>
                <a:schemeClr val="tx1"/>
              </a:solidFill>
              <a:latin typeface="Times New Roman" pitchFamily="18" charset="0"/>
              <a:ea typeface="Times New Roman" panose="02020603050405020304"/>
              <a:cs typeface="Times New Roman" pitchFamily="18" charset="0"/>
            </a:endParaRPr>
          </a:p>
          <a:p>
            <a:pPr algn="just">
              <a:spcBef>
                <a:spcPts val="0"/>
              </a:spcBef>
            </a:pP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Sai</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lỗi</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chính</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tả</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nhiều</a:t>
            </a:r>
            <a:r>
              <a:rPr lang="en-US" smtClean="0">
                <a:solidFill>
                  <a:schemeClr val="tx1"/>
                </a:solidFill>
                <a:latin typeface="Times New Roman" pitchFamily="18" charset="0"/>
                <a:ea typeface="Times New Roman" panose="02020603050405020304"/>
                <a:cs typeface="Times New Roman" pitchFamily="18" charset="0"/>
              </a:rPr>
              <a:t>, </a:t>
            </a:r>
            <a:r>
              <a:rPr lang="en-US">
                <a:solidFill>
                  <a:schemeClr val="tx1"/>
                </a:solidFill>
                <a:latin typeface="Times New Roman" pitchFamily="18" charset="0"/>
                <a:ea typeface="Times New Roman" panose="02020603050405020304"/>
                <a:cs typeface="Times New Roman" pitchFamily="18" charset="0"/>
              </a:rPr>
              <a:t>v</a:t>
            </a:r>
            <a:r>
              <a:rPr lang="en-US" smtClean="0">
                <a:solidFill>
                  <a:schemeClr val="tx1"/>
                </a:solidFill>
                <a:latin typeface="Times New Roman" pitchFamily="18" charset="0"/>
                <a:ea typeface="Times New Roman" panose="02020603050405020304"/>
                <a:cs typeface="Times New Roman" pitchFamily="18" charset="0"/>
              </a:rPr>
              <a:t>iết hoa</a:t>
            </a:r>
            <a:r>
              <a:rPr lang="en-US">
                <a:solidFill>
                  <a:schemeClr val="tx1"/>
                </a:solidFill>
                <a:latin typeface="Times New Roman" pitchFamily="18" charset="0"/>
                <a:ea typeface="Times New Roman" panose="02020603050405020304"/>
                <a:cs typeface="Times New Roman" pitchFamily="18" charset="0"/>
              </a:rPr>
              <a:t> </a:t>
            </a:r>
            <a:r>
              <a:rPr lang="en-US" smtClean="0">
                <a:solidFill>
                  <a:schemeClr val="tx1"/>
                </a:solidFill>
                <a:latin typeface="Times New Roman" pitchFamily="18" charset="0"/>
                <a:ea typeface="Times New Roman" panose="02020603050405020304"/>
                <a:cs typeface="Times New Roman" pitchFamily="18" charset="0"/>
              </a:rPr>
              <a:t>chưa đúng.</a:t>
            </a:r>
            <a:endParaRPr lang="en-US" dirty="0" smtClean="0">
              <a:solidFill>
                <a:schemeClr val="tx1"/>
              </a:solidFill>
              <a:latin typeface="Times New Roman" pitchFamily="18" charset="0"/>
              <a:ea typeface="Times New Roman" panose="02020603050405020304"/>
              <a:cs typeface="Times New Roman" pitchFamily="18" charset="0"/>
            </a:endParaRPr>
          </a:p>
          <a:p>
            <a:pPr marR="16510" algn="just">
              <a:spcAft>
                <a:spcPts val="0"/>
              </a:spcAft>
            </a:pPr>
            <a:endParaRPr lang="en-US" sz="2800" dirty="0">
              <a:solidFill>
                <a:schemeClr val="tx1"/>
              </a:solidFill>
              <a:latin typeface="Times New Roman" panose="02020603050405020304"/>
              <a:ea typeface="Times New Roman" panose="02020603050405020304"/>
            </a:endParaRPr>
          </a:p>
          <a:p>
            <a:pPr lvl="0" algn="l"/>
            <a:endParaRPr lang="en-US" sz="2800" kern="10" dirty="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46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35609"/>
            <a:ext cx="8640960" cy="729095"/>
          </a:xfrm>
        </p:spPr>
        <p:txBody>
          <a:bodyPr>
            <a:normAutofit/>
          </a:bodyPr>
          <a:lstStyle/>
          <a:p>
            <a:pPr lvl="0" algn="l">
              <a:spcBef>
                <a:spcPct val="20000"/>
              </a:spcBef>
            </a:pPr>
            <a:r>
              <a:rPr lang="en-US" sz="2600" b="1" dirty="0" smtClean="0">
                <a:solidFill>
                  <a:srgbClr val="FF0000"/>
                </a:solidFill>
                <a:latin typeface="Times New Roman" panose="02020603050405020304"/>
                <a:ea typeface="Times New Roman" panose="02020603050405020304"/>
                <a:cs typeface="+mn-cs"/>
              </a:rPr>
              <a:t>III. </a:t>
            </a:r>
            <a:r>
              <a:rPr lang="en-US" sz="2800" b="1" dirty="0" err="1" smtClean="0">
                <a:solidFill>
                  <a:srgbClr val="FF0000"/>
                </a:solidFill>
                <a:latin typeface="Times New Roman" panose="02020603050405020304"/>
                <a:ea typeface="Times New Roman" panose="02020603050405020304"/>
              </a:rPr>
              <a:t>Nhận</a:t>
            </a:r>
            <a:r>
              <a:rPr lang="en-US" sz="2800" b="1" dirty="0" smtClean="0">
                <a:solidFill>
                  <a:srgbClr val="FF0000"/>
                </a:solidFill>
                <a:latin typeface="Times New Roman" panose="02020603050405020304"/>
                <a:ea typeface="Times New Roman" panose="02020603050405020304"/>
              </a:rPr>
              <a:t> </a:t>
            </a:r>
            <a:r>
              <a:rPr lang="en-US" sz="2800" b="1" dirty="0" err="1" smtClean="0">
                <a:solidFill>
                  <a:srgbClr val="FF0000"/>
                </a:solidFill>
                <a:latin typeface="Times New Roman" panose="02020603050405020304"/>
                <a:ea typeface="Times New Roman" panose="02020603050405020304"/>
              </a:rPr>
              <a:t>xét</a:t>
            </a:r>
            <a:r>
              <a:rPr lang="en-US" sz="2800" b="1" dirty="0" smtClean="0">
                <a:solidFill>
                  <a:srgbClr val="FF0000"/>
                </a:solidFill>
                <a:latin typeface="Times New Roman" panose="02020603050405020304"/>
                <a:ea typeface="Times New Roman" panose="02020603050405020304"/>
              </a:rPr>
              <a:t> </a:t>
            </a:r>
            <a:r>
              <a:rPr lang="en-US" sz="2800" b="1" dirty="0" err="1" smtClean="0">
                <a:solidFill>
                  <a:srgbClr val="FF0000"/>
                </a:solidFill>
                <a:latin typeface="Times New Roman" panose="02020603050405020304"/>
                <a:ea typeface="Times New Roman" panose="02020603050405020304"/>
              </a:rPr>
              <a:t>chung</a:t>
            </a:r>
            <a:r>
              <a:rPr lang="en-US" sz="2800" b="1" dirty="0" smtClean="0">
                <a:solidFill>
                  <a:srgbClr val="FF0000"/>
                </a:solidFill>
                <a:latin typeface="Times New Roman" panose="02020603050405020304"/>
                <a:ea typeface="Times New Roman" panose="02020603050405020304"/>
              </a:rPr>
              <a:t>.</a:t>
            </a:r>
            <a:endParaRPr lang="en-US" sz="2600" b="1" dirty="0">
              <a:solidFill>
                <a:srgbClr val="FF0000"/>
              </a:solidFill>
              <a:latin typeface="Times New Roman" panose="02020603050405020304"/>
              <a:ea typeface="Times New Roman" panose="02020603050405020304"/>
              <a:cs typeface="+mn-cs"/>
            </a:endParaRPr>
          </a:p>
        </p:txBody>
      </p:sp>
      <p:sp>
        <p:nvSpPr>
          <p:cNvPr id="3" name="Subtitle 2"/>
          <p:cNvSpPr>
            <a:spLocks noGrp="1"/>
          </p:cNvSpPr>
          <p:nvPr>
            <p:ph type="subTitle" idx="1"/>
          </p:nvPr>
        </p:nvSpPr>
        <p:spPr>
          <a:xfrm>
            <a:off x="107504" y="692696"/>
            <a:ext cx="8712968" cy="5904656"/>
          </a:xfrm>
        </p:spPr>
        <p:txBody>
          <a:bodyPr>
            <a:noAutofit/>
          </a:bodyPr>
          <a:lstStyle/>
          <a:p>
            <a:pPr algn="just">
              <a:spcBef>
                <a:spcPts val="0"/>
              </a:spcBef>
            </a:pPr>
            <a:r>
              <a:rPr lang="en-US" b="1" dirty="0" smtClean="0">
                <a:solidFill>
                  <a:schemeClr val="tx1"/>
                </a:solidFill>
                <a:latin typeface="Times New Roman" panose="02020603050405020304"/>
                <a:ea typeface="Times New Roman" panose="02020603050405020304"/>
              </a:rPr>
              <a:t>2. </a:t>
            </a:r>
            <a:r>
              <a:rPr lang="en-US" b="1" dirty="0" err="1" smtClean="0">
                <a:solidFill>
                  <a:schemeClr val="tx1"/>
                </a:solidFill>
                <a:latin typeface="Times New Roman" panose="02020603050405020304"/>
                <a:ea typeface="Times New Roman" panose="02020603050405020304"/>
              </a:rPr>
              <a:t>Nhược</a:t>
            </a:r>
            <a:r>
              <a:rPr lang="en-US" b="1" dirty="0" smtClean="0">
                <a:solidFill>
                  <a:schemeClr val="tx1"/>
                </a:solidFill>
                <a:latin typeface="Times New Roman" panose="02020603050405020304"/>
                <a:ea typeface="Times New Roman" panose="02020603050405020304"/>
              </a:rPr>
              <a:t> </a:t>
            </a:r>
            <a:r>
              <a:rPr lang="en-US" b="1" dirty="0" err="1" smtClean="0">
                <a:solidFill>
                  <a:schemeClr val="tx1"/>
                </a:solidFill>
                <a:latin typeface="Times New Roman" panose="02020603050405020304"/>
                <a:ea typeface="Times New Roman" panose="02020603050405020304"/>
              </a:rPr>
              <a:t>điểm</a:t>
            </a:r>
            <a:r>
              <a:rPr lang="en-US" b="1" dirty="0" smtClean="0">
                <a:solidFill>
                  <a:schemeClr val="tx1"/>
                </a:solidFill>
                <a:latin typeface="Times New Roman" panose="02020603050405020304"/>
                <a:ea typeface="Times New Roman" panose="02020603050405020304"/>
              </a:rPr>
              <a:t>:</a:t>
            </a:r>
            <a:r>
              <a:rPr lang="en-US" dirty="0" smtClean="0">
                <a:solidFill>
                  <a:schemeClr val="tx1"/>
                </a:solidFill>
                <a:latin typeface="Times New Roman" panose="02020603050405020304"/>
                <a:ea typeface="Times New Roman" panose="02020603050405020304"/>
              </a:rPr>
              <a:t> </a:t>
            </a:r>
            <a:endParaRPr lang="en-US" dirty="0">
              <a:solidFill>
                <a:schemeClr val="tx1"/>
              </a:solidFill>
              <a:latin typeface="Times New Roman" pitchFamily="18" charset="0"/>
              <a:cs typeface="Times New Roman" pitchFamily="18" charset="0"/>
            </a:endParaRPr>
          </a:p>
          <a:p>
            <a:pPr algn="just">
              <a:spcBef>
                <a:spcPts val="0"/>
              </a:spcBef>
            </a:pPr>
            <a:r>
              <a:rPr lang="en-US" dirty="0" err="1" smtClean="0">
                <a:solidFill>
                  <a:schemeClr val="tx1"/>
                </a:solidFill>
                <a:latin typeface="Times New Roman" pitchFamily="18" charset="0"/>
                <a:ea typeface="Times New Roman" panose="02020603050405020304"/>
                <a:cs typeface="Times New Roman" pitchFamily="18" charset="0"/>
              </a:rPr>
              <a:t>danh</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từ</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riêng</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lại</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không</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viết</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hoa</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Bôi</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xóa</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tự</a:t>
            </a:r>
            <a:r>
              <a:rPr lang="en-US" dirty="0" smtClean="0">
                <a:solidFill>
                  <a:schemeClr val="tx1"/>
                </a:solidFill>
                <a:latin typeface="Times New Roman" pitchFamily="18" charset="0"/>
                <a:ea typeface="Times New Roman" panose="02020603050405020304"/>
                <a:cs typeface="Times New Roman" pitchFamily="18" charset="0"/>
              </a:rPr>
              <a:t> do.</a:t>
            </a:r>
          </a:p>
          <a:p>
            <a:pPr algn="just">
              <a:spcBef>
                <a:spcPts val="0"/>
              </a:spcBef>
            </a:pP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Câu</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thiếu</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chủ</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ngữ</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viết</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dùng</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văn</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nói</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không</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đúng</a:t>
            </a:r>
            <a:r>
              <a:rPr lang="en-US" dirty="0" smtClean="0">
                <a:solidFill>
                  <a:schemeClr val="tx1"/>
                </a:solidFill>
                <a:latin typeface="Times New Roman" pitchFamily="18" charset="0"/>
                <a:ea typeface="Times New Roman" panose="02020603050405020304"/>
                <a:cs typeface="Times New Roman" pitchFamily="18" charset="0"/>
              </a:rPr>
              <a:t>.</a:t>
            </a:r>
          </a:p>
          <a:p>
            <a:pPr algn="just">
              <a:spcBef>
                <a:spcPts val="0"/>
              </a:spcBef>
            </a:pPr>
            <a:r>
              <a:rPr lang="en-US" b="1"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Viết</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đoạn</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văn</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thì</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không</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tách</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đoạn</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không</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có</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sử</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dụng</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dấu</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câu</a:t>
            </a:r>
            <a:r>
              <a:rPr lang="en-US" dirty="0" smtClean="0">
                <a:solidFill>
                  <a:schemeClr val="tx1"/>
                </a:solidFill>
                <a:latin typeface="Times New Roman" pitchFamily="18" charset="0"/>
                <a:ea typeface="Times New Roman" panose="02020603050405020304"/>
                <a:cs typeface="Times New Roman" pitchFamily="18" charset="0"/>
              </a:rPr>
              <a:t>.</a:t>
            </a:r>
          </a:p>
          <a:p>
            <a:pPr algn="just">
              <a:spcBef>
                <a:spcPts val="0"/>
              </a:spcBef>
            </a:pPr>
            <a:r>
              <a:rPr lang="en-US" b="1" dirty="0" smtClean="0">
                <a:solidFill>
                  <a:schemeClr val="tx1"/>
                </a:solidFill>
                <a:latin typeface="Times New Roman" pitchFamily="18" charset="0"/>
                <a:ea typeface="Times New Roman" panose="02020603050405020304"/>
                <a:cs typeface="Times New Roman" pitchFamily="18" charset="0"/>
              </a:rPr>
              <a:t>b.</a:t>
            </a:r>
            <a:r>
              <a:rPr lang="en-US" dirty="0" smtClean="0">
                <a:solidFill>
                  <a:schemeClr val="tx1"/>
                </a:solidFill>
                <a:latin typeface="Times New Roman" pitchFamily="18" charset="0"/>
                <a:ea typeface="Times New Roman" panose="02020603050405020304"/>
                <a:cs typeface="Times New Roman" pitchFamily="18" charset="0"/>
              </a:rPr>
              <a:t> </a:t>
            </a:r>
            <a:r>
              <a:rPr lang="en-US" err="1" smtClean="0">
                <a:solidFill>
                  <a:schemeClr val="tx1"/>
                </a:solidFill>
                <a:latin typeface="Times New Roman" pitchFamily="18" charset="0"/>
                <a:ea typeface="Times New Roman" panose="02020603050405020304"/>
                <a:cs typeface="Times New Roman" pitchFamily="18" charset="0"/>
              </a:rPr>
              <a:t>Nội</a:t>
            </a:r>
            <a:r>
              <a:rPr lang="en-US" smtClean="0">
                <a:solidFill>
                  <a:schemeClr val="tx1"/>
                </a:solidFill>
                <a:latin typeface="Times New Roman" pitchFamily="18" charset="0"/>
                <a:ea typeface="Times New Roman" panose="02020603050405020304"/>
                <a:cs typeface="Times New Roman" pitchFamily="18" charset="0"/>
              </a:rPr>
              <a:t> dung:- Cảm nghĩ bài thơ </a:t>
            </a:r>
            <a:r>
              <a:rPr lang="en-US" dirty="0" err="1" smtClean="0">
                <a:solidFill>
                  <a:schemeClr val="tx1"/>
                </a:solidFill>
                <a:latin typeface="Times New Roman" pitchFamily="18" charset="0"/>
                <a:ea typeface="Times New Roman" panose="02020603050405020304"/>
                <a:cs typeface="Times New Roman" pitchFamily="18" charset="0"/>
              </a:rPr>
              <a:t>thiếu</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nội</a:t>
            </a:r>
            <a:r>
              <a:rPr lang="en-US" dirty="0" smtClean="0">
                <a:solidFill>
                  <a:schemeClr val="tx1"/>
                </a:solidFill>
                <a:latin typeface="Times New Roman" pitchFamily="18" charset="0"/>
                <a:ea typeface="Times New Roman" panose="02020603050405020304"/>
                <a:cs typeface="Times New Roman" pitchFamily="18" charset="0"/>
              </a:rPr>
              <a:t> dung (</a:t>
            </a:r>
            <a:r>
              <a:rPr lang="en-US" dirty="0" err="1" smtClean="0">
                <a:solidFill>
                  <a:schemeClr val="tx1"/>
                </a:solidFill>
                <a:latin typeface="Times New Roman" pitchFamily="18" charset="0"/>
                <a:ea typeface="Times New Roman" panose="02020603050405020304"/>
                <a:cs typeface="Times New Roman" pitchFamily="18" charset="0"/>
              </a:rPr>
              <a:t>đa</a:t>
            </a:r>
            <a:r>
              <a:rPr lang="en-US" dirty="0" smtClean="0">
                <a:solidFill>
                  <a:schemeClr val="tx1"/>
                </a:solidFill>
                <a:latin typeface="Times New Roman" pitchFamily="18" charset="0"/>
                <a:ea typeface="Times New Roman" panose="02020603050405020304"/>
                <a:cs typeface="Times New Roman" pitchFamily="18" charset="0"/>
              </a:rPr>
              <a:t> </a:t>
            </a:r>
            <a:r>
              <a:rPr lang="en-US" dirty="0" err="1" smtClean="0">
                <a:solidFill>
                  <a:schemeClr val="tx1"/>
                </a:solidFill>
                <a:latin typeface="Times New Roman" pitchFamily="18" charset="0"/>
                <a:ea typeface="Times New Roman" panose="02020603050405020304"/>
                <a:cs typeface="Times New Roman" pitchFamily="18" charset="0"/>
              </a:rPr>
              <a:t>số</a:t>
            </a:r>
            <a:r>
              <a:rPr lang="en-US" dirty="0" smtClean="0">
                <a:solidFill>
                  <a:schemeClr val="tx1"/>
                </a:solidFill>
                <a:latin typeface="Times New Roman" pitchFamily="18" charset="0"/>
                <a:ea typeface="Times New Roman" panose="02020603050405020304"/>
                <a:cs typeface="Times New Roman" pitchFamily="18" charset="0"/>
              </a:rPr>
              <a:t> </a:t>
            </a:r>
            <a:r>
              <a:rPr lang="en-US" err="1" smtClean="0">
                <a:solidFill>
                  <a:schemeClr val="tx1"/>
                </a:solidFill>
                <a:latin typeface="Times New Roman" pitchFamily="18" charset="0"/>
                <a:ea typeface="Times New Roman" panose="02020603050405020304"/>
                <a:cs typeface="Times New Roman" pitchFamily="18" charset="0"/>
              </a:rPr>
              <a:t>phần</a:t>
            </a:r>
            <a:r>
              <a:rPr lang="en-US" smtClean="0">
                <a:solidFill>
                  <a:schemeClr val="tx1"/>
                </a:solidFill>
                <a:latin typeface="Times New Roman" pitchFamily="18" charset="0"/>
                <a:ea typeface="Times New Roman" panose="02020603050405020304"/>
                <a:cs typeface="Times New Roman" pitchFamily="18" charset="0"/>
              </a:rPr>
              <a:t> mở, kết </a:t>
            </a:r>
            <a:r>
              <a:rPr lang="en-US" err="1" smtClean="0">
                <a:solidFill>
                  <a:schemeClr val="tx1"/>
                </a:solidFill>
                <a:latin typeface="Times New Roman" pitchFamily="18" charset="0"/>
                <a:ea typeface="Times New Roman" panose="02020603050405020304"/>
                <a:cs typeface="Times New Roman" pitchFamily="18" charset="0"/>
              </a:rPr>
              <a:t>bài</a:t>
            </a:r>
            <a:r>
              <a:rPr lang="en-US" smtClean="0">
                <a:solidFill>
                  <a:schemeClr val="tx1"/>
                </a:solidFill>
                <a:latin typeface="Times New Roman" pitchFamily="18" charset="0"/>
                <a:ea typeface="Times New Roman" panose="02020603050405020304"/>
                <a:cs typeface="Times New Roman" pitchFamily="18" charset="0"/>
              </a:rPr>
              <a:t>).</a:t>
            </a:r>
            <a:endParaRPr lang="en-US" dirty="0" smtClean="0">
              <a:solidFill>
                <a:schemeClr val="tx1"/>
              </a:solidFill>
              <a:latin typeface="Times New Roman" pitchFamily="18" charset="0"/>
              <a:ea typeface="Times New Roman" panose="02020603050405020304"/>
              <a:cs typeface="Times New Roman" pitchFamily="18" charset="0"/>
            </a:endParaRPr>
          </a:p>
          <a:p>
            <a:pPr marR="16510" algn="just">
              <a:spcAft>
                <a:spcPts val="0"/>
              </a:spcAft>
            </a:pPr>
            <a:r>
              <a:rPr lang="en-US" dirty="0" smtClean="0">
                <a:solidFill>
                  <a:schemeClr val="tx1"/>
                </a:solidFill>
                <a:latin typeface="Times New Roman" panose="02020603050405020304"/>
                <a:ea typeface="Times New Roman" panose="02020603050405020304"/>
              </a:rPr>
              <a:t>- </a:t>
            </a:r>
            <a:r>
              <a:rPr lang="en-US" dirty="0" err="1" smtClean="0">
                <a:solidFill>
                  <a:schemeClr val="tx1"/>
                </a:solidFill>
                <a:latin typeface="Times New Roman" panose="02020603050405020304"/>
                <a:ea typeface="Times New Roman" panose="02020603050405020304"/>
              </a:rPr>
              <a:t>Các</a:t>
            </a:r>
            <a:r>
              <a:rPr lang="en-US" dirty="0" smtClean="0">
                <a:solidFill>
                  <a:schemeClr val="tx1"/>
                </a:solidFill>
                <a:latin typeface="Times New Roman" panose="02020603050405020304"/>
                <a:ea typeface="Times New Roman" panose="02020603050405020304"/>
              </a:rPr>
              <a:t> </a:t>
            </a:r>
            <a:r>
              <a:rPr lang="en-US" dirty="0" err="1" smtClean="0">
                <a:solidFill>
                  <a:schemeClr val="tx1"/>
                </a:solidFill>
                <a:latin typeface="Times New Roman" panose="02020603050405020304"/>
                <a:ea typeface="Times New Roman" panose="02020603050405020304"/>
              </a:rPr>
              <a:t>sự</a:t>
            </a:r>
            <a:r>
              <a:rPr lang="en-US" dirty="0" smtClean="0">
                <a:solidFill>
                  <a:schemeClr val="tx1"/>
                </a:solidFill>
                <a:latin typeface="Times New Roman" panose="02020603050405020304"/>
                <a:ea typeface="Times New Roman" panose="02020603050405020304"/>
              </a:rPr>
              <a:t> </a:t>
            </a:r>
            <a:r>
              <a:rPr lang="en-US" err="1" smtClean="0">
                <a:solidFill>
                  <a:schemeClr val="tx1"/>
                </a:solidFill>
                <a:latin typeface="Times New Roman" panose="02020603050405020304"/>
                <a:ea typeface="Times New Roman" panose="02020603050405020304"/>
              </a:rPr>
              <a:t>việc</a:t>
            </a:r>
            <a:r>
              <a:rPr lang="en-US">
                <a:solidFill>
                  <a:schemeClr val="tx1"/>
                </a:solidFill>
                <a:latin typeface="Times New Roman" panose="02020603050405020304"/>
                <a:ea typeface="Times New Roman" panose="02020603050405020304"/>
              </a:rPr>
              <a:t> </a:t>
            </a:r>
            <a:r>
              <a:rPr lang="en-US" smtClean="0">
                <a:solidFill>
                  <a:schemeClr val="tx1"/>
                </a:solidFill>
                <a:latin typeface="Times New Roman" panose="02020603050405020304"/>
                <a:ea typeface="Times New Roman" panose="02020603050405020304"/>
              </a:rPr>
              <a:t>cảm nghĩ chưa </a:t>
            </a:r>
            <a:r>
              <a:rPr lang="en-US" dirty="0" err="1" smtClean="0">
                <a:solidFill>
                  <a:schemeClr val="tx1"/>
                </a:solidFill>
                <a:latin typeface="Times New Roman" panose="02020603050405020304"/>
                <a:ea typeface="Times New Roman" panose="02020603050405020304"/>
              </a:rPr>
              <a:t>theo</a:t>
            </a:r>
            <a:r>
              <a:rPr lang="en-US" dirty="0" smtClean="0">
                <a:solidFill>
                  <a:schemeClr val="tx1"/>
                </a:solidFill>
                <a:latin typeface="Times New Roman" panose="02020603050405020304"/>
                <a:ea typeface="Times New Roman" panose="02020603050405020304"/>
              </a:rPr>
              <a:t> </a:t>
            </a:r>
            <a:r>
              <a:rPr lang="en-US" dirty="0" err="1" smtClean="0">
                <a:solidFill>
                  <a:schemeClr val="tx1"/>
                </a:solidFill>
                <a:latin typeface="Times New Roman" panose="02020603050405020304"/>
                <a:ea typeface="Times New Roman" panose="02020603050405020304"/>
              </a:rPr>
              <a:t>trình</a:t>
            </a:r>
            <a:r>
              <a:rPr lang="en-US" dirty="0" smtClean="0">
                <a:solidFill>
                  <a:schemeClr val="tx1"/>
                </a:solidFill>
                <a:latin typeface="Times New Roman" panose="02020603050405020304"/>
                <a:ea typeface="Times New Roman" panose="02020603050405020304"/>
              </a:rPr>
              <a:t> </a:t>
            </a:r>
            <a:r>
              <a:rPr lang="en-US" err="1" smtClean="0">
                <a:solidFill>
                  <a:schemeClr val="tx1"/>
                </a:solidFill>
                <a:latin typeface="Times New Roman" panose="02020603050405020304"/>
                <a:ea typeface="Times New Roman" panose="02020603050405020304"/>
              </a:rPr>
              <a:t>tự</a:t>
            </a:r>
            <a:r>
              <a:rPr lang="en-US">
                <a:solidFill>
                  <a:schemeClr val="tx1"/>
                </a:solidFill>
                <a:latin typeface="Times New Roman" panose="02020603050405020304"/>
                <a:ea typeface="Times New Roman" panose="02020603050405020304"/>
              </a:rPr>
              <a:t> </a:t>
            </a:r>
            <a:r>
              <a:rPr lang="en-US" smtClean="0">
                <a:solidFill>
                  <a:schemeClr val="tx1"/>
                </a:solidFill>
                <a:latin typeface="Times New Roman" panose="02020603050405020304"/>
                <a:ea typeface="Times New Roman" panose="02020603050405020304"/>
              </a:rPr>
              <a:t>bài thơ.</a:t>
            </a:r>
            <a:endParaRPr lang="en-US" dirty="0">
              <a:solidFill>
                <a:schemeClr val="tx1"/>
              </a:solidFill>
              <a:latin typeface="Times New Roman" panose="02020603050405020304"/>
              <a:ea typeface="Times New Roman" panose="02020603050405020304"/>
            </a:endParaRPr>
          </a:p>
          <a:p>
            <a:pPr lvl="0" algn="just"/>
            <a:r>
              <a:rPr lang="en-US" kern="10" dirty="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 </a:t>
            </a:r>
            <a:r>
              <a:rPr lang="en-US" kern="10" dirty="0" err="1"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Viết</a:t>
            </a:r>
            <a:r>
              <a:rPr lang="en-US" kern="10" dirty="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 </a:t>
            </a:r>
            <a:r>
              <a:rPr lang="en-US" kern="10" dirty="0" err="1"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câu</a:t>
            </a:r>
            <a:r>
              <a:rPr lang="en-US" kern="10" dirty="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 </a:t>
            </a:r>
            <a:r>
              <a:rPr lang="en-US" kern="10" err="1"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văn</a:t>
            </a:r>
            <a:r>
              <a:rPr lang="en-US" kern="1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 </a:t>
            </a:r>
            <a:r>
              <a:rPr lang="en-US" kern="1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thiếu chủ ngữ. Không có dấu chấm, dấu phẩy, . . . </a:t>
            </a:r>
          </a:p>
          <a:p>
            <a:pPr lvl="0" algn="just"/>
            <a:r>
              <a:rPr lang="en-US" kern="10" smtClean="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rPr>
              <a:t>- Nội dung cảm nghĩ chưa theo lời văn của mình… </a:t>
            </a:r>
            <a:endParaRPr lang="en-US" kern="10" dirty="0">
              <a:ln w="19050">
                <a:solidFill>
                  <a:srgbClr val="0000FF"/>
                </a:solidFill>
                <a:prstDash val="sysDot"/>
                <a:round/>
              </a:ln>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6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369</TotalTime>
  <Words>921</Words>
  <Application>Microsoft Office PowerPoint</Application>
  <PresentationFormat>On-screen Show (4:3)</PresentationFormat>
  <Paragraphs>73</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blank</vt:lpstr>
      <vt:lpstr> </vt:lpstr>
      <vt:lpstr>PowerPoint Presentation</vt:lpstr>
      <vt:lpstr>PowerPoint Presentation</vt:lpstr>
      <vt:lpstr>PowerPoint Presentation</vt:lpstr>
      <vt:lpstr>PowerPoint Presentation</vt:lpstr>
      <vt:lpstr>II. Phần tập làm văn (4.0 điểm).</vt:lpstr>
      <vt:lpstr>II. Phần tập làm văn (4.0 điểm).</vt:lpstr>
      <vt:lpstr>III. Nhận xét chung.</vt:lpstr>
      <vt:lpstr>III. Nhận xét chung.</vt:lpstr>
      <vt:lpstr>HƯỚNG DẪN VỀ NHÀ</vt:lpstr>
      <vt:lpstr>PowerPoint Presentation</vt:lpstr>
      <vt:lpstr>PowerPoint Presentation</vt:lpstr>
    </vt:vector>
  </TitlesOfParts>
  <Company>Microsoft Office 2010 Pro Plus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Soạn bài: Thạch Sanh (Truyện Cổ tích)</dc:title>
  <dc:creator>Administrator</dc:creator>
  <cp:lastModifiedBy>A</cp:lastModifiedBy>
  <cp:revision>465</cp:revision>
  <dcterms:created xsi:type="dcterms:W3CDTF">2020-09-18T13:39:00Z</dcterms:created>
  <dcterms:modified xsi:type="dcterms:W3CDTF">2022-05-01T02:24:52Z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E794CCCE97514CBF88765AD97B75180D</vt:lpwstr>
  </property>
  <property fmtid="{D5CDD505-2E9C-101B-9397-08002B2CF9AE}" pid="3" name="KSOProductBuildVer">
    <vt:lpwstr>1033-11.2.0.10323</vt:lpwstr>
  </property>
</Properties>
</file>