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8" r:id="rId2"/>
  </p:sldMasterIdLst>
  <p:notesMasterIdLst>
    <p:notesMasterId r:id="rId22"/>
  </p:notesMasterIdLst>
  <p:sldIdLst>
    <p:sldId id="257" r:id="rId3"/>
    <p:sldId id="256" r:id="rId4"/>
    <p:sldId id="258" r:id="rId5"/>
    <p:sldId id="259" r:id="rId6"/>
    <p:sldId id="260" r:id="rId7"/>
    <p:sldId id="261" r:id="rId8"/>
    <p:sldId id="262" r:id="rId9"/>
    <p:sldId id="264" r:id="rId10"/>
    <p:sldId id="265" r:id="rId11"/>
    <p:sldId id="266" r:id="rId12"/>
    <p:sldId id="267" r:id="rId13"/>
    <p:sldId id="268" r:id="rId14"/>
    <p:sldId id="270" r:id="rId15"/>
    <p:sldId id="272" r:id="rId16"/>
    <p:sldId id="271" r:id="rId17"/>
    <p:sldId id="428" r:id="rId18"/>
    <p:sldId id="289" r:id="rId19"/>
    <p:sldId id="441" r:id="rId20"/>
    <p:sldId id="45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30" autoAdjust="0"/>
    <p:restoredTop sz="94660"/>
  </p:normalViewPr>
  <p:slideViewPr>
    <p:cSldViewPr snapToGrid="0">
      <p:cViewPr>
        <p:scale>
          <a:sx n="66" d="100"/>
          <a:sy n="66" d="100"/>
        </p:scale>
        <p:origin x="504" y="49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745BF0-5DB0-4F84-96E9-F212116CBE5C}" type="datetimeFigureOut">
              <a:rPr lang="en-US" smtClean="0"/>
              <a:t>7/5/2021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DC8922-1439-436B-9881-80346BFA621C}" type="slidenum">
              <a:rPr lang="en-US" smtClean="0"/>
              <a:t>‹#›</a:t>
            </a:fld>
            <a:endParaRPr lang="en-US"/>
          </a:p>
        </p:txBody>
      </p:sp>
    </p:spTree>
    <p:extLst>
      <p:ext uri="{BB962C8B-B14F-4D97-AF65-F5344CB8AC3E}">
        <p14:creationId xmlns:p14="http://schemas.microsoft.com/office/powerpoint/2010/main" val="2658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CCD59-4D34-4698-8F8E-7BED3E809CD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13985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CD4D45-D6D9-4056-B7FB-5D35D4091DF3}" type="datetimeFigureOut">
              <a:rPr lang="en-US" smtClean="0"/>
              <a:t>7/5/2021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48EF0-2F75-46FF-98CE-FDD5518586AA}" type="slidenum">
              <a:rPr lang="en-US" smtClean="0"/>
              <a:t>‹#›</a:t>
            </a:fld>
            <a:endParaRPr lang="en-US"/>
          </a:p>
        </p:txBody>
      </p:sp>
    </p:spTree>
    <p:extLst>
      <p:ext uri="{BB962C8B-B14F-4D97-AF65-F5344CB8AC3E}">
        <p14:creationId xmlns:p14="http://schemas.microsoft.com/office/powerpoint/2010/main" val="265514904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CD4D45-D6D9-4056-B7FB-5D35D4091DF3}" type="datetimeFigureOut">
              <a:rPr lang="en-US" smtClean="0"/>
              <a:t>7/5/2021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48EF0-2F75-46FF-98CE-FDD5518586AA}" type="slidenum">
              <a:rPr lang="en-US" smtClean="0"/>
              <a:t>‹#›</a:t>
            </a:fld>
            <a:endParaRPr lang="en-US"/>
          </a:p>
        </p:txBody>
      </p:sp>
    </p:spTree>
    <p:extLst>
      <p:ext uri="{BB962C8B-B14F-4D97-AF65-F5344CB8AC3E}">
        <p14:creationId xmlns:p14="http://schemas.microsoft.com/office/powerpoint/2010/main" val="371914577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CD4D45-D6D9-4056-B7FB-5D35D4091DF3}" type="datetimeFigureOut">
              <a:rPr lang="en-US" smtClean="0"/>
              <a:t>7/5/2021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48EF0-2F75-46FF-98CE-FDD5518586AA}" type="slidenum">
              <a:rPr lang="en-US" smtClean="0"/>
              <a:t>‹#›</a:t>
            </a:fld>
            <a:endParaRPr lang="en-US"/>
          </a:p>
        </p:txBody>
      </p:sp>
    </p:spTree>
    <p:extLst>
      <p:ext uri="{BB962C8B-B14F-4D97-AF65-F5344CB8AC3E}">
        <p14:creationId xmlns:p14="http://schemas.microsoft.com/office/powerpoint/2010/main" val="363540100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225910" y="0"/>
            <a:ext cx="12417910"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2406377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225910" y="0"/>
            <a:ext cx="12417910"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3841202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57B08D-72B8-4F47-BF75-49A364CA7A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8E9BA5-651D-4424-B6A9-728912E01F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61BE9A-C19D-40E5-9E8D-A1E387249D6E}"/>
              </a:ext>
            </a:extLst>
          </p:cNvPr>
          <p:cNvSpPr>
            <a:spLocks noGrp="1" noChangeArrowheads="1"/>
          </p:cNvSpPr>
          <p:nvPr>
            <p:ph type="sldNum" sz="quarter" idx="12"/>
          </p:nvPr>
        </p:nvSpPr>
        <p:spPr>
          <a:ln/>
        </p:spPr>
        <p:txBody>
          <a:bodyPr/>
          <a:lstStyle>
            <a:lvl1pPr>
              <a:defRPr/>
            </a:lvl1pPr>
          </a:lstStyle>
          <a:p>
            <a:pPr>
              <a:defRPr/>
            </a:pPr>
            <a:fld id="{96BC78F2-A053-4FD3-91E5-595EAC3343AD}" type="slidenum">
              <a:rPr lang="en-US" altLang="en-US"/>
              <a:pPr>
                <a:defRPr/>
              </a:pPr>
              <a:t>‹#›</a:t>
            </a:fld>
            <a:endParaRPr lang="en-US" altLang="en-US"/>
          </a:p>
        </p:txBody>
      </p:sp>
    </p:spTree>
    <p:extLst>
      <p:ext uri="{BB962C8B-B14F-4D97-AF65-F5344CB8AC3E}">
        <p14:creationId xmlns:p14="http://schemas.microsoft.com/office/powerpoint/2010/main" val="334424363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BC596BB-5EE9-4970-8C3F-9C6521FD70C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69FF113D-61BE-437B-9043-82E5E96F221E}"/>
              </a:ext>
            </a:extLst>
          </p:cNvPr>
          <p:cNvSpPr>
            <a:spLocks noGrp="1" noChangeArrowheads="1"/>
          </p:cNvSpPr>
          <p:nvPr>
            <p:ph type="sldNum" sz="quarter" idx="11"/>
          </p:nvPr>
        </p:nvSpPr>
        <p:spPr>
          <a:ln/>
        </p:spPr>
        <p:txBody>
          <a:bodyPr/>
          <a:lstStyle>
            <a:lvl1pPr>
              <a:defRPr/>
            </a:lvl1pPr>
          </a:lstStyle>
          <a:p>
            <a:pPr>
              <a:defRPr/>
            </a:pPr>
            <a:fld id="{F5DF7CA9-8302-4C3B-88A3-A490F4C789D6}" type="slidenum">
              <a:rPr lang="en-US" altLang="en-US"/>
              <a:pPr>
                <a:defRPr/>
              </a:pPr>
              <a:t>‹#›</a:t>
            </a:fld>
            <a:endParaRPr lang="en-US" altLang="en-US"/>
          </a:p>
        </p:txBody>
      </p:sp>
      <p:sp>
        <p:nvSpPr>
          <p:cNvPr id="4" name="Rectangle 14">
            <a:extLst>
              <a:ext uri="{FF2B5EF4-FFF2-40B4-BE49-F238E27FC236}">
                <a16:creationId xmlns:a16="http://schemas.microsoft.com/office/drawing/2014/main" id="{AC23FA65-5DBA-4D89-A62E-97011BA1BEB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5694782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CD4D45-D6D9-4056-B7FB-5D35D4091DF3}" type="datetimeFigureOut">
              <a:rPr lang="en-US" smtClean="0"/>
              <a:t>7/5/2021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48EF0-2F75-46FF-98CE-FDD5518586AA}" type="slidenum">
              <a:rPr lang="en-US" smtClean="0"/>
              <a:t>‹#›</a:t>
            </a:fld>
            <a:endParaRPr lang="en-US"/>
          </a:p>
        </p:txBody>
      </p:sp>
    </p:spTree>
    <p:extLst>
      <p:ext uri="{BB962C8B-B14F-4D97-AF65-F5344CB8AC3E}">
        <p14:creationId xmlns:p14="http://schemas.microsoft.com/office/powerpoint/2010/main" val="308277859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CD4D45-D6D9-4056-B7FB-5D35D4091DF3}" type="datetimeFigureOut">
              <a:rPr lang="en-US" smtClean="0"/>
              <a:t>7/5/2021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48EF0-2F75-46FF-98CE-FDD5518586AA}" type="slidenum">
              <a:rPr lang="en-US" smtClean="0"/>
              <a:t>‹#›</a:t>
            </a:fld>
            <a:endParaRPr lang="en-US"/>
          </a:p>
        </p:txBody>
      </p:sp>
    </p:spTree>
    <p:extLst>
      <p:ext uri="{BB962C8B-B14F-4D97-AF65-F5344CB8AC3E}">
        <p14:creationId xmlns:p14="http://schemas.microsoft.com/office/powerpoint/2010/main" val="13558976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CD4D45-D6D9-4056-B7FB-5D35D4091DF3}" type="datetimeFigureOut">
              <a:rPr lang="en-US" smtClean="0"/>
              <a:t>7/5/2021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48EF0-2F75-46FF-98CE-FDD5518586AA}" type="slidenum">
              <a:rPr lang="en-US" smtClean="0"/>
              <a:t>‹#›</a:t>
            </a:fld>
            <a:endParaRPr lang="en-US"/>
          </a:p>
        </p:txBody>
      </p:sp>
    </p:spTree>
    <p:extLst>
      <p:ext uri="{BB962C8B-B14F-4D97-AF65-F5344CB8AC3E}">
        <p14:creationId xmlns:p14="http://schemas.microsoft.com/office/powerpoint/2010/main" val="264646882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CD4D45-D6D9-4056-B7FB-5D35D4091DF3}" type="datetimeFigureOut">
              <a:rPr lang="en-US" smtClean="0"/>
              <a:t>7/5/2021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148EF0-2F75-46FF-98CE-FDD5518586AA}" type="slidenum">
              <a:rPr lang="en-US" smtClean="0"/>
              <a:t>‹#›</a:t>
            </a:fld>
            <a:endParaRPr lang="en-US"/>
          </a:p>
        </p:txBody>
      </p:sp>
    </p:spTree>
    <p:extLst>
      <p:ext uri="{BB962C8B-B14F-4D97-AF65-F5344CB8AC3E}">
        <p14:creationId xmlns:p14="http://schemas.microsoft.com/office/powerpoint/2010/main" val="107512996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CD4D45-D6D9-4056-B7FB-5D35D4091DF3}" type="datetimeFigureOut">
              <a:rPr lang="en-US" smtClean="0"/>
              <a:t>7/5/2021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148EF0-2F75-46FF-98CE-FDD5518586AA}" type="slidenum">
              <a:rPr lang="en-US" smtClean="0"/>
              <a:t>‹#›</a:t>
            </a:fld>
            <a:endParaRPr lang="en-US"/>
          </a:p>
        </p:txBody>
      </p:sp>
    </p:spTree>
    <p:extLst>
      <p:ext uri="{BB962C8B-B14F-4D97-AF65-F5344CB8AC3E}">
        <p14:creationId xmlns:p14="http://schemas.microsoft.com/office/powerpoint/2010/main" val="209316208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CD4D45-D6D9-4056-B7FB-5D35D4091DF3}" type="datetimeFigureOut">
              <a:rPr lang="en-US" smtClean="0"/>
              <a:t>7/5/2021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148EF0-2F75-46FF-98CE-FDD5518586AA}" type="slidenum">
              <a:rPr lang="en-US" smtClean="0"/>
              <a:t>‹#›</a:t>
            </a:fld>
            <a:endParaRPr lang="en-US"/>
          </a:p>
        </p:txBody>
      </p:sp>
    </p:spTree>
    <p:extLst>
      <p:ext uri="{BB962C8B-B14F-4D97-AF65-F5344CB8AC3E}">
        <p14:creationId xmlns:p14="http://schemas.microsoft.com/office/powerpoint/2010/main" val="66853251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CD4D45-D6D9-4056-B7FB-5D35D4091DF3}" type="datetimeFigureOut">
              <a:rPr lang="en-US" smtClean="0"/>
              <a:t>7/5/2021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48EF0-2F75-46FF-98CE-FDD5518586AA}" type="slidenum">
              <a:rPr lang="en-US" smtClean="0"/>
              <a:t>‹#›</a:t>
            </a:fld>
            <a:endParaRPr lang="en-US"/>
          </a:p>
        </p:txBody>
      </p:sp>
    </p:spTree>
    <p:extLst>
      <p:ext uri="{BB962C8B-B14F-4D97-AF65-F5344CB8AC3E}">
        <p14:creationId xmlns:p14="http://schemas.microsoft.com/office/powerpoint/2010/main" val="264353325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CD4D45-D6D9-4056-B7FB-5D35D4091DF3}" type="datetimeFigureOut">
              <a:rPr lang="en-US" smtClean="0"/>
              <a:t>7/5/2021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48EF0-2F75-46FF-98CE-FDD5518586AA}" type="slidenum">
              <a:rPr lang="en-US" smtClean="0"/>
              <a:t>‹#›</a:t>
            </a:fld>
            <a:endParaRPr lang="en-US"/>
          </a:p>
        </p:txBody>
      </p:sp>
    </p:spTree>
    <p:extLst>
      <p:ext uri="{BB962C8B-B14F-4D97-AF65-F5344CB8AC3E}">
        <p14:creationId xmlns:p14="http://schemas.microsoft.com/office/powerpoint/2010/main" val="428972697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CD4D45-D6D9-4056-B7FB-5D35D4091DF3}" type="datetimeFigureOut">
              <a:rPr lang="en-US" smtClean="0"/>
              <a:t>7/5/2021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148EF0-2F75-46FF-98CE-FDD5518586AA}" type="slidenum">
              <a:rPr lang="en-US" smtClean="0"/>
              <a:t>‹#›</a:t>
            </a:fld>
            <a:endParaRPr lang="en-US"/>
          </a:p>
        </p:txBody>
      </p:sp>
    </p:spTree>
    <p:extLst>
      <p:ext uri="{BB962C8B-B14F-4D97-AF65-F5344CB8AC3E}">
        <p14:creationId xmlns:p14="http://schemas.microsoft.com/office/powerpoint/2010/main" val="25388806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E7A80-AE5F-4A03-8553-A709FC95F92A}" type="datetimeFigureOut">
              <a:rPr lang="zh-CN" altLang="en-US" smtClean="0"/>
              <a:t>2021/7/5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38CA9-1627-4F87-83F0-A21ADEA6B49A}" type="slidenum">
              <a:rPr lang="zh-CN" altLang="en-US" smtClean="0"/>
              <a:t>‹#›</a:t>
            </a:fld>
            <a:endParaRPr lang="zh-CN" altLang="en-US"/>
          </a:p>
        </p:txBody>
      </p:sp>
    </p:spTree>
    <p:extLst>
      <p:ext uri="{BB962C8B-B14F-4D97-AF65-F5344CB8AC3E}">
        <p14:creationId xmlns:p14="http://schemas.microsoft.com/office/powerpoint/2010/main" val="225961629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jpe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jpe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5.jpeg"/><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jpe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ân tích bài thơ Tức cảnh Pác Bó hay nhất (14 mẫu) - Văn 9">
            <a:extLst>
              <a:ext uri="{FF2B5EF4-FFF2-40B4-BE49-F238E27FC236}">
                <a16:creationId xmlns:a16="http://schemas.microsoft.com/office/drawing/2014/main" id="{DC0480BE-C7F0-4605-B967-4F530801F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F5CF10-ACDF-47FF-A8B2-5F85D57C8424}"/>
              </a:ext>
            </a:extLst>
          </p:cNvPr>
          <p:cNvSpPr txBox="1"/>
          <p:nvPr/>
        </p:nvSpPr>
        <p:spPr>
          <a:xfrm>
            <a:off x="1259840" y="558800"/>
            <a:ext cx="2018501" cy="646331"/>
          </a:xfrm>
          <a:prstGeom prst="rect">
            <a:avLst/>
          </a:prstGeom>
          <a:solidFill>
            <a:schemeClr val="bg1">
              <a:alpha val="77000"/>
            </a:schemeClr>
          </a:solidFill>
        </p:spPr>
        <p:txBody>
          <a:bodyPr wrap="none" rtlCol="0">
            <a:spAutoFit/>
          </a:bodyPr>
          <a:lstStyle/>
          <a:p>
            <a:r>
              <a:rPr lang="vi-VN" sz="3600" b="1" dirty="0">
                <a:solidFill>
                  <a:srgbClr val="002060"/>
                </a:solidFill>
                <a:latin typeface="+mj-lt"/>
              </a:rPr>
              <a:t>Văn bản:</a:t>
            </a:r>
            <a:endParaRPr lang="en-US" sz="3600" b="1" dirty="0">
              <a:solidFill>
                <a:srgbClr val="002060"/>
              </a:solidFill>
              <a:latin typeface="+mj-lt"/>
            </a:endParaRPr>
          </a:p>
        </p:txBody>
      </p:sp>
      <p:sp>
        <p:nvSpPr>
          <p:cNvPr id="6" name="TextBox 5">
            <a:extLst>
              <a:ext uri="{FF2B5EF4-FFF2-40B4-BE49-F238E27FC236}">
                <a16:creationId xmlns:a16="http://schemas.microsoft.com/office/drawing/2014/main" id="{5770B436-A6DB-4974-9BF3-85EFF6D8D428}"/>
              </a:ext>
            </a:extLst>
          </p:cNvPr>
          <p:cNvSpPr txBox="1"/>
          <p:nvPr/>
        </p:nvSpPr>
        <p:spPr>
          <a:xfrm>
            <a:off x="2755983" y="1469291"/>
            <a:ext cx="6680034" cy="923330"/>
          </a:xfrm>
          <a:prstGeom prst="rect">
            <a:avLst/>
          </a:prstGeom>
          <a:solidFill>
            <a:schemeClr val="bg1">
              <a:alpha val="77000"/>
            </a:schemeClr>
          </a:solidFill>
        </p:spPr>
        <p:txBody>
          <a:bodyPr wrap="none" rtlCol="0">
            <a:spAutoFit/>
          </a:bodyPr>
          <a:lstStyle/>
          <a:p>
            <a:r>
              <a:rPr lang="vi-VN" sz="5400" b="1" dirty="0">
                <a:solidFill>
                  <a:srgbClr val="FF0000"/>
                </a:solidFill>
                <a:latin typeface="+mj-lt"/>
              </a:rPr>
              <a:t>TỨC CẢNH PÁC BÓ</a:t>
            </a:r>
            <a:endParaRPr lang="en-US" sz="5400" b="1" dirty="0">
              <a:solidFill>
                <a:srgbClr val="FF0000"/>
              </a:solidFill>
              <a:latin typeface="+mj-lt"/>
            </a:endParaRPr>
          </a:p>
        </p:txBody>
      </p:sp>
      <p:sp>
        <p:nvSpPr>
          <p:cNvPr id="7" name="TextBox 6">
            <a:extLst>
              <a:ext uri="{FF2B5EF4-FFF2-40B4-BE49-F238E27FC236}">
                <a16:creationId xmlns:a16="http://schemas.microsoft.com/office/drawing/2014/main" id="{91525DAF-C99C-420A-B647-9EE190C96474}"/>
              </a:ext>
            </a:extLst>
          </p:cNvPr>
          <p:cNvSpPr txBox="1"/>
          <p:nvPr/>
        </p:nvSpPr>
        <p:spPr>
          <a:xfrm>
            <a:off x="8699583" y="2631322"/>
            <a:ext cx="2986715" cy="584775"/>
          </a:xfrm>
          <a:prstGeom prst="rect">
            <a:avLst/>
          </a:prstGeom>
          <a:solidFill>
            <a:schemeClr val="bg1">
              <a:alpha val="77000"/>
            </a:schemeClr>
          </a:solidFill>
        </p:spPr>
        <p:txBody>
          <a:bodyPr wrap="none" rtlCol="0">
            <a:spAutoFit/>
          </a:bodyPr>
          <a:lstStyle/>
          <a:p>
            <a:r>
              <a:rPr lang="vi-VN" sz="3200" b="1" i="1" dirty="0">
                <a:solidFill>
                  <a:srgbClr val="002060"/>
                </a:solidFill>
                <a:latin typeface="+mj-lt"/>
              </a:rPr>
              <a:t>- Hồ Chí Minh -</a:t>
            </a:r>
            <a:endParaRPr lang="en-US" sz="3200" b="1" i="1" dirty="0">
              <a:solidFill>
                <a:srgbClr val="002060"/>
              </a:solidFill>
              <a:latin typeface="+mj-lt"/>
            </a:endParaRPr>
          </a:p>
        </p:txBody>
      </p:sp>
    </p:spTree>
    <p:extLst>
      <p:ext uri="{BB962C8B-B14F-4D97-AF65-F5344CB8AC3E}">
        <p14:creationId xmlns:p14="http://schemas.microsoft.com/office/powerpoint/2010/main" val="261828385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0">
            <a:extLst>
              <a:ext uri="{FF2B5EF4-FFF2-40B4-BE49-F238E27FC236}">
                <a16:creationId xmlns:a16="http://schemas.microsoft.com/office/drawing/2014/main" id="{ECB4BC9C-61EC-4F46-A425-3685895C67A0}"/>
              </a:ext>
            </a:extLst>
          </p:cNvPr>
          <p:cNvSpPr>
            <a:spLocks noChangeArrowheads="1"/>
          </p:cNvSpPr>
          <p:nvPr/>
        </p:nvSpPr>
        <p:spPr bwMode="auto">
          <a:xfrm>
            <a:off x="509945" y="22918"/>
            <a:ext cx="10805953" cy="1176656"/>
          </a:xfrm>
          <a:prstGeom prst="rect">
            <a:avLst/>
          </a:prstGeom>
          <a:noFill/>
          <a:ln w="9525">
            <a:noFill/>
            <a:miter lim="800000"/>
            <a:headEnd/>
            <a:tailEnd/>
          </a:ln>
          <a:effectLst>
            <a:prstShdw prst="shdw17" dist="17961" dir="2700000">
              <a:srgbClr val="37D9FF">
                <a:gamma/>
                <a:shade val="60000"/>
                <a:invGamma/>
              </a:srgbClr>
            </a:prstShdw>
          </a:effectLst>
        </p:spPr>
        <p:txBody>
          <a:bodyPr/>
          <a:lstStyle/>
          <a:p>
            <a:pPr fontAlgn="base">
              <a:spcBef>
                <a:spcPct val="0"/>
              </a:spcBef>
              <a:spcAft>
                <a:spcPct val="0"/>
              </a:spcAft>
              <a:defRP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a:t>
            </a:r>
          </a:p>
          <a:p>
            <a:pPr algn="ctr" fontAlgn="base">
              <a:spcBef>
                <a:spcPct val="0"/>
              </a:spcBef>
              <a:spcAft>
                <a:spcPct val="0"/>
              </a:spcAft>
              <a:defRPr/>
            </a:pPr>
            <a:r>
              <a:rPr lang="en-US" sz="5400" b="1"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Sáng</a:t>
            </a:r>
            <a:r>
              <a:rPr lang="en-US" sz="3200" i="1" dirty="0">
                <a:latin typeface="Times New Roman" panose="02020603050405020304" pitchFamily="18" charset="0"/>
                <a:cs typeface="Times New Roman" panose="02020603050405020304" pitchFamily="18" charset="0"/>
              </a:rPr>
              <a:t> ra </a:t>
            </a:r>
            <a:r>
              <a:rPr lang="en-US" sz="3200" i="1" dirty="0" err="1">
                <a:latin typeface="Times New Roman" panose="02020603050405020304" pitchFamily="18" charset="0"/>
                <a:cs typeface="Times New Roman" panose="02020603050405020304" pitchFamily="18" charset="0"/>
              </a:rPr>
              <a:t>bờ</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suối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vào</a:t>
            </a:r>
            <a:r>
              <a:rPr lang="en-US" sz="3200" i="1" dirty="0">
                <a:latin typeface="Times New Roman" panose="02020603050405020304" pitchFamily="18" charset="0"/>
                <a:cs typeface="Times New Roman" panose="02020603050405020304" pitchFamily="18" charset="0"/>
              </a:rPr>
              <a:t> hang</a:t>
            </a:r>
          </a:p>
          <a:p>
            <a:pPr fontAlgn="base">
              <a:spcBef>
                <a:spcPct val="0"/>
              </a:spcBef>
              <a:spcAft>
                <a:spcPct val="0"/>
              </a:spcAft>
              <a:defRPr/>
            </a:pPr>
            <a:r>
              <a:rPr lang="en-US" sz="3200" dirty="0">
                <a:latin typeface="Times New Roman" panose="02020603050405020304" pitchFamily="18" charset="0"/>
                <a:cs typeface="Times New Roman" panose="02020603050405020304" pitchFamily="18" charset="0"/>
              </a:rPr>
              <a:t>   </a:t>
            </a:r>
          </a:p>
        </p:txBody>
      </p:sp>
      <p:sp>
        <p:nvSpPr>
          <p:cNvPr id="5" name="Rectangle 30">
            <a:extLst>
              <a:ext uri="{FF2B5EF4-FFF2-40B4-BE49-F238E27FC236}">
                <a16:creationId xmlns:a16="http://schemas.microsoft.com/office/drawing/2014/main" id="{28A57B7F-09D3-4607-AEF1-903C00C762FA}"/>
              </a:ext>
            </a:extLst>
          </p:cNvPr>
          <p:cNvSpPr>
            <a:spLocks noChangeArrowheads="1"/>
          </p:cNvSpPr>
          <p:nvPr/>
        </p:nvSpPr>
        <p:spPr bwMode="auto">
          <a:xfrm>
            <a:off x="253999" y="5640346"/>
            <a:ext cx="11850076" cy="1176656"/>
          </a:xfrm>
          <a:prstGeom prst="rect">
            <a:avLst/>
          </a:prstGeom>
          <a:noFill/>
          <a:ln w="9525">
            <a:noFill/>
            <a:miter lim="800000"/>
            <a:headEnd/>
            <a:tailEnd/>
          </a:ln>
          <a:effectLst>
            <a:prstShdw prst="shdw17" dist="17961" dir="2700000">
              <a:srgbClr val="37D9FF">
                <a:gamma/>
                <a:shade val="60000"/>
                <a:invGamma/>
              </a:srgbClr>
            </a:prstShdw>
          </a:effectLst>
        </p:spPr>
        <p:txBody>
          <a:bodyPr/>
          <a:lstStyle/>
          <a:p>
            <a:pPr fontAlgn="base">
              <a:spcBef>
                <a:spcPct val="0"/>
              </a:spcBef>
              <a:spcAft>
                <a:spcPct val="0"/>
              </a:spcAft>
              <a:defRPr/>
            </a:pPr>
            <a:r>
              <a:rPr lang="fr-FR" sz="3200" b="1" dirty="0">
                <a:solidFill>
                  <a:srgbClr val="FF0000"/>
                </a:solidFill>
                <a:latin typeface="Times New Roman" panose="02020603050405020304" pitchFamily="18" charset="0"/>
                <a:cs typeface="Times New Roman" panose="02020603050405020304" pitchFamily="18" charset="0"/>
              </a:rPr>
              <a:t>=&gt; </a:t>
            </a:r>
            <a:r>
              <a:rPr lang="fr-FR" sz="3200" b="1" dirty="0" err="1">
                <a:solidFill>
                  <a:srgbClr val="FF0000"/>
                </a:solidFill>
                <a:latin typeface="Times New Roman" panose="02020603050405020304" pitchFamily="18" charset="0"/>
                <a:cs typeface="Times New Roman" panose="02020603050405020304" pitchFamily="18" charset="0"/>
              </a:rPr>
              <a:t>Bác</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ung</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dung</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hòa</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điệu</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với</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nhịp</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sống</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núi</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rừng</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luôn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luôn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làm</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chủ</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hoàn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cảnh</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sống</a:t>
            </a:r>
            <a:r>
              <a:rPr lang="fr-FR"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0242" name="Picture 2" descr="Hình ảnh Phim Hoạt Hình Mũi Tên, Mũi Tên, Đường Cong Mũi Tên, Phim Hoạt  Hình Minh Họa miễn phí tải tập tin PNG PSDComment và Vector">
            <a:extLst>
              <a:ext uri="{FF2B5EF4-FFF2-40B4-BE49-F238E27FC236}">
                <a16:creationId xmlns:a16="http://schemas.microsoft.com/office/drawing/2014/main" id="{765EEBF6-CD2A-4641-AC30-6AC25987A6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8" b="89778" l="8444" r="89778">
                        <a14:foregroundMark x1="8444" y1="48444" x2="28889" y2="56889"/>
                        <a14:foregroundMark x1="28889" y1="56889" x2="39111" y2="56889"/>
                        <a14:foregroundMark x1="11111" y1="57333" x2="17778" y2="55556"/>
                      </a14:backgroundRemoval>
                    </a14:imgEffect>
                  </a14:imgLayer>
                </a14:imgProps>
              </a:ext>
              <a:ext uri="{28A0092B-C50C-407E-A947-70E740481C1C}">
                <a14:useLocalDpi xmlns:a14="http://schemas.microsoft.com/office/drawing/2010/main" val="0"/>
              </a:ext>
            </a:extLst>
          </a:blip>
          <a:srcRect/>
          <a:stretch>
            <a:fillRect/>
          </a:stretch>
        </p:blipFill>
        <p:spPr bwMode="auto">
          <a:xfrm rot="20145256" flipH="1">
            <a:off x="2674350" y="910489"/>
            <a:ext cx="706685" cy="6905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82367A-9BF4-44DA-8D38-19BED92B9B70}"/>
              </a:ext>
            </a:extLst>
          </p:cNvPr>
          <p:cNvSpPr txBox="1"/>
          <p:nvPr/>
        </p:nvSpPr>
        <p:spPr>
          <a:xfrm>
            <a:off x="8420299" y="930671"/>
            <a:ext cx="466794" cy="769441"/>
          </a:xfrm>
          <a:prstGeom prst="rect">
            <a:avLst/>
          </a:prstGeom>
          <a:noFill/>
        </p:spPr>
        <p:txBody>
          <a:bodyPr wrap="none" rtlCol="0">
            <a:spAutoFit/>
          </a:bodyPr>
          <a:lstStyle/>
          <a:p>
            <a:r>
              <a:rPr lang="en-US" sz="4400" b="1" dirty="0">
                <a:latin typeface="Times New Roman" panose="02020603050405020304" pitchFamily="18" charset="0"/>
                <a:cs typeface="Times New Roman" panose="02020603050405020304" pitchFamily="18" charset="0"/>
              </a:rPr>
              <a:t>”</a:t>
            </a:r>
          </a:p>
        </p:txBody>
      </p:sp>
      <p:sp>
        <p:nvSpPr>
          <p:cNvPr id="8" name="Rectangle 30">
            <a:extLst>
              <a:ext uri="{FF2B5EF4-FFF2-40B4-BE49-F238E27FC236}">
                <a16:creationId xmlns:a16="http://schemas.microsoft.com/office/drawing/2014/main" id="{CB687E81-BBCE-4854-9AB7-700CA11FC238}"/>
              </a:ext>
            </a:extLst>
          </p:cNvPr>
          <p:cNvSpPr>
            <a:spLocks noChangeArrowheads="1"/>
          </p:cNvSpPr>
          <p:nvPr/>
        </p:nvSpPr>
        <p:spPr bwMode="auto">
          <a:xfrm>
            <a:off x="779629" y="1600150"/>
            <a:ext cx="4861756" cy="1407751"/>
          </a:xfrm>
          <a:prstGeom prst="rect">
            <a:avLst/>
          </a:prstGeom>
          <a:noFill/>
          <a:ln w="3175">
            <a:solidFill>
              <a:schemeClr val="accent2">
                <a:lumMod val="75000"/>
              </a:schemeClr>
            </a:solidFill>
            <a:prstDash val="dash"/>
            <a:miter lim="800000"/>
            <a:headEnd/>
            <a:tailEnd/>
          </a:ln>
          <a:effectLst>
            <a:prstShdw prst="shdw17" dist="17961" dir="2700000">
              <a:srgbClr val="37D9FF">
                <a:gamma/>
                <a:shade val="60000"/>
                <a:invGamma/>
              </a:srgbClr>
            </a:prstShdw>
          </a:effectLst>
        </p:spPr>
        <p:txBody>
          <a:bodyPr/>
          <a:lstStyle/>
          <a:p>
            <a:pPr fontAlgn="base">
              <a:spcBef>
                <a:spcPct val="0"/>
              </a:spcBef>
              <a:spcAft>
                <a:spcPct val="0"/>
              </a:spcAft>
              <a:defRPr/>
            </a:pPr>
            <a:r>
              <a:rPr lang="en-US" sz="2800" b="1" dirty="0" err="1">
                <a:solidFill>
                  <a:srgbClr val="0000CC"/>
                </a:solidFill>
                <a:latin typeface="Times New Roman" panose="02020603050405020304" pitchFamily="18" charset="0"/>
                <a:cs typeface="Times New Roman" panose="02020603050405020304" pitchFamily="18" charset="0"/>
              </a:rPr>
              <a:t>Nghệ</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thuật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tiểu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dirty="0">
                <a:solidFill>
                  <a:srgbClr val="0000CC"/>
                </a:solidFill>
                <a:latin typeface="Times New Roman" panose="02020603050405020304" pitchFamily="18" charset="0"/>
                <a:cs typeface="Times New Roman" panose="02020603050405020304" pitchFamily="18" charset="0"/>
              </a:rPr>
              <a:t>=&gt; </a:t>
            </a:r>
            <a:r>
              <a:rPr lang="fr-FR" sz="2800" dirty="0" err="1">
                <a:solidFill>
                  <a:srgbClr val="0000CC"/>
                </a:solidFill>
                <a:latin typeface="Times New Roman" panose="02020603050405020304" pitchFamily="18" charset="0"/>
                <a:cs typeface="Times New Roman" panose="02020603050405020304" pitchFamily="18" charset="0"/>
              </a:rPr>
              <a:t>Diễn</a:t>
            </a:r>
            <a:r>
              <a:rPr lang="fr-FR" sz="2800" dirty="0">
                <a:solidFill>
                  <a:srgbClr val="0000CC"/>
                </a:solidFill>
                <a:latin typeface="Times New Roman" panose="02020603050405020304" pitchFamily="18" charset="0"/>
                <a:cs typeface="Times New Roman" panose="02020603050405020304" pitchFamily="18" charset="0"/>
              </a:rPr>
              <a:t> </a:t>
            </a:r>
            <a:r>
              <a:rPr lang="fr-FR" sz="2800" dirty="0" err="1">
                <a:solidFill>
                  <a:srgbClr val="0000CC"/>
                </a:solidFill>
                <a:latin typeface="Times New Roman" panose="02020603050405020304" pitchFamily="18" charset="0"/>
                <a:cs typeface="Times New Roman" panose="02020603050405020304" pitchFamily="18" charset="0"/>
              </a:rPr>
              <a:t>tả</a:t>
            </a:r>
            <a:r>
              <a:rPr lang="fr-FR" sz="2800" dirty="0">
                <a:solidFill>
                  <a:srgbClr val="0000CC"/>
                </a:solidFill>
                <a:latin typeface="Times New Roman" panose="02020603050405020304" pitchFamily="18" charset="0"/>
                <a:cs typeface="Times New Roman" panose="02020603050405020304" pitchFamily="18" charset="0"/>
              </a:rPr>
              <a:t> </a:t>
            </a:r>
            <a:r>
              <a:rPr lang="fr-FR" sz="2800" dirty="0" err="1">
                <a:solidFill>
                  <a:srgbClr val="0000CC"/>
                </a:solidFill>
                <a:latin typeface="Times New Roman" panose="02020603050405020304" pitchFamily="18" charset="0"/>
                <a:cs typeface="Times New Roman" panose="02020603050405020304" pitchFamily="18" charset="0"/>
              </a:rPr>
              <a:t>hành</a:t>
            </a:r>
            <a:r>
              <a:rPr lang="fr-FR" sz="2800" dirty="0">
                <a:solidFill>
                  <a:srgbClr val="0000CC"/>
                </a:solidFill>
                <a:latin typeface="Times New Roman" panose="02020603050405020304" pitchFamily="18" charset="0"/>
                <a:cs typeface="Times New Roman" panose="02020603050405020304" pitchFamily="18" charset="0"/>
              </a:rPr>
              <a:t> </a:t>
            </a:r>
            <a:r>
              <a:rPr lang="fr-FR" sz="2800" dirty="0" err="1">
                <a:solidFill>
                  <a:srgbClr val="0000CC"/>
                </a:solidFill>
                <a:latin typeface="Times New Roman" panose="02020603050405020304" pitchFamily="18" charset="0"/>
                <a:cs typeface="Times New Roman" panose="02020603050405020304" pitchFamily="18" charset="0"/>
              </a:rPr>
              <a:t>động</a:t>
            </a:r>
            <a:r>
              <a:rPr lang="fr-FR" sz="2800" dirty="0">
                <a:solidFill>
                  <a:srgbClr val="0000CC"/>
                </a:solidFill>
                <a:latin typeface="Times New Roman" panose="02020603050405020304" pitchFamily="18" charset="0"/>
                <a:cs typeface="Times New Roman" panose="02020603050405020304" pitchFamily="18" charset="0"/>
              </a:rPr>
              <a:t> </a:t>
            </a:r>
            <a:r>
              <a:rPr lang="fr-FR" sz="2800" dirty="0" err="1">
                <a:solidFill>
                  <a:srgbClr val="0000CC"/>
                </a:solidFill>
                <a:latin typeface="Times New Roman" panose="02020603050405020304" pitchFamily="18" charset="0"/>
                <a:cs typeface="Times New Roman" panose="02020603050405020304" pitchFamily="18" charset="0"/>
              </a:rPr>
              <a:t>đều</a:t>
            </a:r>
            <a:r>
              <a:rPr lang="fr-FR" sz="2800" dirty="0">
                <a:solidFill>
                  <a:srgbClr val="0000CC"/>
                </a:solidFill>
                <a:latin typeface="Times New Roman" panose="02020603050405020304" pitchFamily="18" charset="0"/>
                <a:cs typeface="Times New Roman" panose="02020603050405020304" pitchFamily="18" charset="0"/>
              </a:rPr>
              <a:t> </a:t>
            </a:r>
            <a:r>
              <a:rPr lang="fr-FR" sz="2800" dirty="0" err="1">
                <a:solidFill>
                  <a:srgbClr val="0000CC"/>
                </a:solidFill>
                <a:latin typeface="Times New Roman" panose="02020603050405020304" pitchFamily="18" charset="0"/>
                <a:cs typeface="Times New Roman" panose="02020603050405020304" pitchFamily="18" charset="0"/>
              </a:rPr>
              <a:t>đặn</a:t>
            </a:r>
            <a:r>
              <a:rPr lang="fr-FR" sz="2800" dirty="0">
                <a:solidFill>
                  <a:srgbClr val="0000CC"/>
                </a:solidFill>
                <a:latin typeface="Times New Roman" panose="02020603050405020304" pitchFamily="18" charset="0"/>
                <a:cs typeface="Times New Roman" panose="02020603050405020304" pitchFamily="18" charset="0"/>
              </a:rPr>
              <a:t>, </a:t>
            </a:r>
            <a:r>
              <a:rPr lang="fr-FR" sz="2800" dirty="0" err="1">
                <a:solidFill>
                  <a:srgbClr val="0000CC"/>
                </a:solidFill>
                <a:latin typeface="Times New Roman" panose="02020603050405020304" pitchFamily="18" charset="0"/>
                <a:cs typeface="Times New Roman" panose="02020603050405020304" pitchFamily="18" charset="0"/>
              </a:rPr>
              <a:t>nhịp</a:t>
            </a:r>
            <a:r>
              <a:rPr lang="fr-FR" sz="2800" dirty="0">
                <a:solidFill>
                  <a:srgbClr val="0000CC"/>
                </a:solidFill>
                <a:latin typeface="Times New Roman" panose="02020603050405020304" pitchFamily="18" charset="0"/>
                <a:cs typeface="Times New Roman" panose="02020603050405020304" pitchFamily="18" charset="0"/>
              </a:rPr>
              <a:t> </a:t>
            </a:r>
            <a:r>
              <a:rPr lang="fr-FR" sz="2800" dirty="0" err="1">
                <a:solidFill>
                  <a:srgbClr val="0000CC"/>
                </a:solidFill>
                <a:latin typeface="Times New Roman" panose="02020603050405020304" pitchFamily="18" charset="0"/>
                <a:cs typeface="Times New Roman" panose="02020603050405020304" pitchFamily="18" charset="0"/>
              </a:rPr>
              <a:t>nhàng</a:t>
            </a:r>
            <a:r>
              <a:rPr lang="fr-FR" sz="2800" dirty="0">
                <a:solidFill>
                  <a:srgbClr val="0000CC"/>
                </a:solidFill>
                <a:latin typeface="Times New Roman" panose="02020603050405020304" pitchFamily="18" charset="0"/>
                <a:cs typeface="Times New Roman" panose="02020603050405020304" pitchFamily="18" charset="0"/>
              </a:rPr>
              <a:t> </a:t>
            </a:r>
            <a:r>
              <a:rPr lang="fr-FR" sz="2800" dirty="0" err="1">
                <a:solidFill>
                  <a:srgbClr val="0000CC"/>
                </a:solidFill>
                <a:latin typeface="Times New Roman" panose="02020603050405020304" pitchFamily="18" charset="0"/>
                <a:cs typeface="Times New Roman" panose="02020603050405020304" pitchFamily="18" charset="0"/>
              </a:rPr>
              <a:t>của</a:t>
            </a:r>
            <a:r>
              <a:rPr lang="fr-FR" sz="2800" dirty="0">
                <a:solidFill>
                  <a:srgbClr val="0000CC"/>
                </a:solidFill>
                <a:latin typeface="Times New Roman" panose="02020603050405020304" pitchFamily="18" charset="0"/>
                <a:cs typeface="Times New Roman" panose="02020603050405020304" pitchFamily="18" charset="0"/>
              </a:rPr>
              <a:t> </a:t>
            </a:r>
            <a:r>
              <a:rPr lang="fr-FR" sz="2800" dirty="0" err="1">
                <a:solidFill>
                  <a:srgbClr val="0000CC"/>
                </a:solidFill>
                <a:latin typeface="Times New Roman" panose="02020603050405020304" pitchFamily="18" charset="0"/>
                <a:cs typeface="Times New Roman" panose="02020603050405020304" pitchFamily="18" charset="0"/>
              </a:rPr>
              <a:t>Bác</a:t>
            </a:r>
            <a:endParaRPr lang="en-US" sz="2800" dirty="0">
              <a:solidFill>
                <a:srgbClr val="0000CC"/>
              </a:solidFill>
              <a:latin typeface="Times New Roman" panose="02020603050405020304" pitchFamily="18" charset="0"/>
              <a:cs typeface="Times New Roman" panose="02020603050405020304" pitchFamily="18" charset="0"/>
            </a:endParaRPr>
          </a:p>
        </p:txBody>
      </p:sp>
      <p:pic>
        <p:nvPicPr>
          <p:cNvPr id="10" name="Picture 2" descr="Hình ảnh Phim Hoạt Hình Mũi Tên, Mũi Tên, Đường Cong Mũi Tên, Phim Hoạt  Hình Minh Họa miễn phí tải tập tin PNG PSDComment và Vector">
            <a:extLst>
              <a:ext uri="{FF2B5EF4-FFF2-40B4-BE49-F238E27FC236}">
                <a16:creationId xmlns:a16="http://schemas.microsoft.com/office/drawing/2014/main" id="{CB9CFB7F-D59A-43D8-815F-5814FD57A1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8" b="89778" l="8444" r="89778">
                        <a14:foregroundMark x1="8444" y1="48444" x2="28889" y2="56889"/>
                        <a14:foregroundMark x1="28889" y1="56889" x2="39111" y2="56889"/>
                        <a14:foregroundMark x1="11111" y1="57333" x2="17778" y2="55556"/>
                      </a14:backgroundRemoval>
                    </a14:imgEffect>
                  </a14:imgLayer>
                </a14:imgProps>
              </a:ext>
              <a:ext uri="{28A0092B-C50C-407E-A947-70E740481C1C}">
                <a14:useLocalDpi xmlns:a14="http://schemas.microsoft.com/office/drawing/2010/main" val="0"/>
              </a:ext>
            </a:extLst>
          </a:blip>
          <a:srcRect/>
          <a:stretch>
            <a:fillRect/>
          </a:stretch>
        </p:blipFill>
        <p:spPr bwMode="auto">
          <a:xfrm rot="1263609">
            <a:off x="8798956" y="1172536"/>
            <a:ext cx="761306" cy="52003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0">
            <a:extLst>
              <a:ext uri="{FF2B5EF4-FFF2-40B4-BE49-F238E27FC236}">
                <a16:creationId xmlns:a16="http://schemas.microsoft.com/office/drawing/2014/main" id="{999755BF-75FB-4DA5-BF24-098A50015CE2}"/>
              </a:ext>
            </a:extLst>
          </p:cNvPr>
          <p:cNvSpPr>
            <a:spLocks noChangeArrowheads="1"/>
          </p:cNvSpPr>
          <p:nvPr/>
        </p:nvSpPr>
        <p:spPr bwMode="auto">
          <a:xfrm>
            <a:off x="6545225" y="1752259"/>
            <a:ext cx="5372540" cy="1176656"/>
          </a:xfrm>
          <a:prstGeom prst="rect">
            <a:avLst/>
          </a:prstGeom>
          <a:noFill/>
          <a:ln w="9525">
            <a:solidFill>
              <a:schemeClr val="tx1"/>
            </a:solidFill>
            <a:prstDash val="dash"/>
            <a:miter lim="800000"/>
            <a:headEnd/>
            <a:tailEnd/>
          </a:ln>
          <a:effectLst>
            <a:prstShdw prst="shdw17" dist="17961" dir="2700000">
              <a:srgbClr val="37D9FF">
                <a:gamma/>
                <a:shade val="60000"/>
                <a:invGamma/>
              </a:srgbClr>
            </a:prstShdw>
          </a:effectLst>
        </p:spPr>
        <p:txBody>
          <a:bodyPr/>
          <a:lstStyle/>
          <a:p>
            <a:pPr fontAlgn="base">
              <a:spcBef>
                <a:spcPct val="0"/>
              </a:spcBef>
              <a:spcAft>
                <a:spcPct val="0"/>
              </a:spcAft>
              <a:defRPr/>
            </a:pPr>
            <a:r>
              <a:rPr lang="fr-FR" sz="2800" b="1" dirty="0" err="1">
                <a:solidFill>
                  <a:srgbClr val="0000CC"/>
                </a:solidFill>
                <a:latin typeface="Times New Roman" panose="02020603050405020304" pitchFamily="18" charset="0"/>
                <a:cs typeface="Times New Roman" panose="02020603050405020304" pitchFamily="18" charset="0"/>
              </a:rPr>
              <a:t>Ngắt</a:t>
            </a:r>
            <a:r>
              <a:rPr lang="fr-FR" sz="2800" b="1" dirty="0">
                <a:solidFill>
                  <a:srgbClr val="0000CC"/>
                </a:solidFill>
                <a:latin typeface="Times New Roman" panose="02020603050405020304" pitchFamily="18" charset="0"/>
                <a:cs typeface="Times New Roman" panose="02020603050405020304" pitchFamily="18" charset="0"/>
              </a:rPr>
              <a:t> </a:t>
            </a:r>
            <a:r>
              <a:rPr lang="fr-FR" sz="2800" b="1" dirty="0" err="1">
                <a:solidFill>
                  <a:srgbClr val="0000CC"/>
                </a:solidFill>
                <a:latin typeface="Times New Roman" panose="02020603050405020304" pitchFamily="18" charset="0"/>
                <a:cs typeface="Times New Roman" panose="02020603050405020304" pitchFamily="18" charset="0"/>
              </a:rPr>
              <a:t>nhịp</a:t>
            </a:r>
            <a:r>
              <a:rPr lang="fr-FR" sz="2800" b="1" dirty="0">
                <a:solidFill>
                  <a:srgbClr val="0000CC"/>
                </a:solidFill>
                <a:latin typeface="Times New Roman" panose="02020603050405020304" pitchFamily="18" charset="0"/>
                <a:cs typeface="Times New Roman" panose="02020603050405020304" pitchFamily="18" charset="0"/>
              </a:rPr>
              <a:t>:  </a:t>
            </a:r>
            <a:r>
              <a:rPr lang="fr-FR" sz="2800" dirty="0">
                <a:solidFill>
                  <a:srgbClr val="0000CC"/>
                </a:solidFill>
                <a:latin typeface="Times New Roman" panose="02020603050405020304" pitchFamily="18" charset="0"/>
                <a:cs typeface="Times New Roman" panose="02020603050405020304" pitchFamily="18" charset="0"/>
              </a:rPr>
              <a:t>4/3 </a:t>
            </a:r>
            <a:r>
              <a:rPr lang="fr-FR" sz="2800" dirty="0" err="1">
                <a:solidFill>
                  <a:srgbClr val="0000CC"/>
                </a:solidFill>
                <a:latin typeface="Times New Roman" panose="02020603050405020304" pitchFamily="18" charset="0"/>
                <a:cs typeface="Times New Roman" panose="02020603050405020304" pitchFamily="18" charset="0"/>
              </a:rPr>
              <a:t>tạo</a:t>
            </a:r>
            <a:r>
              <a:rPr lang="fr-FR" sz="2800" dirty="0">
                <a:solidFill>
                  <a:srgbClr val="0000CC"/>
                </a:solidFill>
                <a:latin typeface="Times New Roman" panose="02020603050405020304" pitchFamily="18" charset="0"/>
                <a:cs typeface="Times New Roman" panose="02020603050405020304" pitchFamily="18" charset="0"/>
              </a:rPr>
              <a:t> 2 </a:t>
            </a:r>
            <a:r>
              <a:rPr lang="fr-FR" sz="2800" dirty="0" err="1">
                <a:solidFill>
                  <a:srgbClr val="0000CC"/>
                </a:solidFill>
                <a:latin typeface="Times New Roman" panose="02020603050405020304" pitchFamily="18" charset="0"/>
                <a:cs typeface="Times New Roman" panose="02020603050405020304" pitchFamily="18" charset="0"/>
              </a:rPr>
              <a:t>vế</a:t>
            </a:r>
            <a:r>
              <a:rPr lang="fr-FR" sz="2800" dirty="0">
                <a:solidFill>
                  <a:srgbClr val="0000CC"/>
                </a:solidFill>
                <a:latin typeface="Times New Roman" panose="02020603050405020304" pitchFamily="18" charset="0"/>
                <a:cs typeface="Times New Roman" panose="02020603050405020304" pitchFamily="18" charset="0"/>
              </a:rPr>
              <a:t> </a:t>
            </a:r>
            <a:r>
              <a:rPr lang="fr-FR" sz="2800" dirty="0" err="1">
                <a:solidFill>
                  <a:srgbClr val="0000CC"/>
                </a:solidFill>
                <a:latin typeface="Times New Roman" panose="02020603050405020304" pitchFamily="18" charset="0"/>
                <a:cs typeface="Times New Roman" panose="02020603050405020304" pitchFamily="18" charset="0"/>
              </a:rPr>
              <a:t>sóng</a:t>
            </a:r>
            <a:r>
              <a:rPr lang="fr-FR" sz="2800" dirty="0">
                <a:solidFill>
                  <a:srgbClr val="0000CC"/>
                </a:solidFill>
                <a:latin typeface="Times New Roman" panose="02020603050405020304" pitchFamily="18" charset="0"/>
                <a:cs typeface="Times New Roman" panose="02020603050405020304" pitchFamily="18" charset="0"/>
              </a:rPr>
              <a:t> </a:t>
            </a:r>
            <a:r>
              <a:rPr lang="fr-FR" sz="2800" dirty="0" err="1">
                <a:solidFill>
                  <a:srgbClr val="0000CC"/>
                </a:solidFill>
                <a:latin typeface="Times New Roman" panose="02020603050405020304" pitchFamily="18" charset="0"/>
                <a:cs typeface="Times New Roman" panose="02020603050405020304" pitchFamily="18" charset="0"/>
              </a:rPr>
              <a:t>đôi</a:t>
            </a:r>
            <a:r>
              <a:rPr lang="fr-FR" sz="2800" dirty="0">
                <a:solidFill>
                  <a:srgbClr val="0000CC"/>
                </a:solidFill>
                <a:latin typeface="Times New Roman" panose="02020603050405020304" pitchFamily="18" charset="0"/>
                <a:cs typeface="Times New Roman" panose="02020603050405020304" pitchFamily="18" charset="0"/>
              </a:rPr>
              <a:t>, </a:t>
            </a:r>
            <a:r>
              <a:rPr lang="fr-FR" sz="2800" dirty="0" err="1">
                <a:solidFill>
                  <a:srgbClr val="0000CC"/>
                </a:solidFill>
                <a:latin typeface="Times New Roman" panose="02020603050405020304" pitchFamily="18" charset="0"/>
                <a:cs typeface="Times New Roman" panose="02020603050405020304" pitchFamily="18" charset="0"/>
              </a:rPr>
              <a:t>nhịp</a:t>
            </a:r>
            <a:r>
              <a:rPr lang="fr-FR" sz="2800" dirty="0">
                <a:solidFill>
                  <a:srgbClr val="0000CC"/>
                </a:solidFill>
                <a:latin typeface="Times New Roman" panose="02020603050405020304" pitchFamily="18" charset="0"/>
                <a:cs typeface="Times New Roman" panose="02020603050405020304" pitchFamily="18" charset="0"/>
              </a:rPr>
              <a:t> </a:t>
            </a:r>
            <a:r>
              <a:rPr lang="fr-FR" sz="2800" dirty="0" err="1">
                <a:solidFill>
                  <a:srgbClr val="0000CC"/>
                </a:solidFill>
                <a:latin typeface="Times New Roman" panose="02020603050405020304" pitchFamily="18" charset="0"/>
                <a:cs typeface="Times New Roman" panose="02020603050405020304" pitchFamily="18" charset="0"/>
              </a:rPr>
              <a:t>nhàng</a:t>
            </a:r>
            <a:r>
              <a:rPr lang="fr-FR" sz="2800" dirty="0">
                <a:solidFill>
                  <a:srgbClr val="0000CC"/>
                </a:solidFill>
                <a:latin typeface="Times New Roman" panose="02020603050405020304" pitchFamily="18" charset="0"/>
                <a:cs typeface="Times New Roman" panose="02020603050405020304" pitchFamily="18" charset="0"/>
              </a:rPr>
              <a:t>, </a:t>
            </a:r>
            <a:r>
              <a:rPr lang="fr-FR" sz="2800" dirty="0" err="1">
                <a:solidFill>
                  <a:srgbClr val="0000CC"/>
                </a:solidFill>
                <a:latin typeface="Times New Roman" panose="02020603050405020304" pitchFamily="18" charset="0"/>
                <a:cs typeface="Times New Roman" panose="02020603050405020304" pitchFamily="18" charset="0"/>
              </a:rPr>
              <a:t>nề</a:t>
            </a:r>
            <a:r>
              <a:rPr lang="fr-FR" sz="2800" dirty="0">
                <a:solidFill>
                  <a:srgbClr val="0000CC"/>
                </a:solidFill>
                <a:latin typeface="Times New Roman" panose="02020603050405020304" pitchFamily="18" charset="0"/>
                <a:cs typeface="Times New Roman" panose="02020603050405020304" pitchFamily="18" charset="0"/>
              </a:rPr>
              <a:t> </a:t>
            </a:r>
            <a:r>
              <a:rPr lang="fr-FR" sz="2800" dirty="0" err="1">
                <a:solidFill>
                  <a:srgbClr val="0000CC"/>
                </a:solidFill>
                <a:latin typeface="Times New Roman" panose="02020603050405020304" pitchFamily="18" charset="0"/>
                <a:cs typeface="Times New Roman" panose="02020603050405020304" pitchFamily="18" charset="0"/>
              </a:rPr>
              <a:t>nếp</a:t>
            </a:r>
            <a:r>
              <a:rPr lang="fr-FR" sz="2800" dirty="0">
                <a:solidFill>
                  <a:srgbClr val="0000CC"/>
                </a:solidFill>
                <a:latin typeface="Times New Roman" panose="02020603050405020304" pitchFamily="18" charset="0"/>
                <a:cs typeface="Times New Roman" panose="02020603050405020304" pitchFamily="18" charset="0"/>
              </a:rPr>
              <a:t>. </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12" name="Rectangle 30">
            <a:extLst>
              <a:ext uri="{FF2B5EF4-FFF2-40B4-BE49-F238E27FC236}">
                <a16:creationId xmlns:a16="http://schemas.microsoft.com/office/drawing/2014/main" id="{BE359257-305E-4425-88F0-931D138F6A41}"/>
              </a:ext>
            </a:extLst>
          </p:cNvPr>
          <p:cNvSpPr>
            <a:spLocks noChangeArrowheads="1"/>
          </p:cNvSpPr>
          <p:nvPr/>
        </p:nvSpPr>
        <p:spPr bwMode="auto">
          <a:xfrm>
            <a:off x="2961255" y="3168835"/>
            <a:ext cx="8449821" cy="2498329"/>
          </a:xfrm>
          <a:prstGeom prst="rect">
            <a:avLst/>
          </a:prstGeom>
          <a:noFill/>
          <a:ln w="9525">
            <a:noFill/>
            <a:miter lim="800000"/>
            <a:headEnd/>
            <a:tailEnd/>
          </a:ln>
          <a:effectLst>
            <a:prstShdw prst="shdw17" dist="17961" dir="2700000">
              <a:srgbClr val="37D9FF">
                <a:gamma/>
                <a:shade val="60000"/>
                <a:invGamma/>
              </a:srgbClr>
            </a:prstShdw>
          </a:effectLst>
        </p:spPr>
        <p:txBody>
          <a:bodyPr/>
          <a:lstStyle/>
          <a:p>
            <a:pPr fontAlgn="base">
              <a:lnSpc>
                <a:spcPct val="150000"/>
              </a:lnSpc>
              <a:spcBef>
                <a:spcPct val="0"/>
              </a:spcBef>
              <a:spcAft>
                <a:spcPct val="0"/>
              </a:spcAft>
              <a:defRPr/>
            </a:pPr>
            <a:r>
              <a:rPr lang="en-US" sz="3200" dirty="0" err="1">
                <a:solidFill>
                  <a:srgbClr val="FF0000"/>
                </a:solidFill>
                <a:latin typeface="Times New Roman" panose="02020603050405020304" pitchFamily="18" charset="0"/>
                <a:cs typeface="Times New Roman" panose="02020603050405020304" pitchFamily="18" charset="0"/>
              </a:rPr>
              <a:t>Thời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sáng</a:t>
            </a:r>
            <a:r>
              <a:rPr lang="en-US" sz="3200" dirty="0">
                <a:solidFill>
                  <a:srgbClr val="0000CC"/>
                </a:solidFill>
                <a:latin typeface="Times New Roman" panose="02020603050405020304" pitchFamily="18" charset="0"/>
                <a:cs typeface="Times New Roman" panose="02020603050405020304" pitchFamily="18" charset="0"/>
              </a:rPr>
              <a:t>             &gt;&lt;              </a:t>
            </a:r>
            <a:r>
              <a:rPr lang="en-US" sz="3200" dirty="0" err="1">
                <a:solidFill>
                  <a:srgbClr val="0000CC"/>
                </a:solidFill>
                <a:latin typeface="Times New Roman" panose="02020603050405020304" pitchFamily="18" charset="0"/>
                <a:cs typeface="Times New Roman" panose="02020603050405020304" pitchFamily="18" charset="0"/>
              </a:rPr>
              <a:t>tối</a:t>
            </a:r>
            <a:endParaRPr lang="en-US" sz="3200" dirty="0">
              <a:solidFill>
                <a:srgbClr val="0000CC"/>
              </a:solidFill>
              <a:latin typeface="Times New Roman" panose="02020603050405020304" pitchFamily="18" charset="0"/>
              <a:cs typeface="Times New Roman" panose="02020603050405020304" pitchFamily="18" charset="0"/>
            </a:endParaRPr>
          </a:p>
          <a:p>
            <a:pPr fontAlgn="base">
              <a:lnSpc>
                <a:spcPct val="150000"/>
              </a:lnSpc>
              <a:spcBef>
                <a:spcPct val="0"/>
              </a:spcBef>
              <a:spcAft>
                <a:spcPct val="0"/>
              </a:spcAft>
              <a:defRPr/>
            </a:pPr>
            <a:r>
              <a:rPr lang="fr-FR" sz="3200" dirty="0" err="1">
                <a:solidFill>
                  <a:srgbClr val="FF0000"/>
                </a:solidFill>
                <a:latin typeface="Times New Roman" panose="02020603050405020304" pitchFamily="18" charset="0"/>
                <a:cs typeface="Times New Roman" panose="02020603050405020304" pitchFamily="18" charset="0"/>
              </a:rPr>
              <a:t>Không</a:t>
            </a:r>
            <a:r>
              <a:rPr lang="fr-FR" sz="3200" dirty="0">
                <a:solidFill>
                  <a:srgbClr val="FF0000"/>
                </a:solidFill>
                <a:latin typeface="Times New Roman" panose="02020603050405020304" pitchFamily="18" charset="0"/>
                <a:cs typeface="Times New Roman" panose="02020603050405020304" pitchFamily="18" charset="0"/>
              </a:rPr>
              <a:t> </a:t>
            </a:r>
            <a:r>
              <a:rPr lang="fr-FR" sz="3200" dirty="0" err="1">
                <a:solidFill>
                  <a:srgbClr val="FF0000"/>
                </a:solidFill>
                <a:latin typeface="Times New Roman" panose="02020603050405020304" pitchFamily="18" charset="0"/>
                <a:cs typeface="Times New Roman" panose="02020603050405020304" pitchFamily="18" charset="0"/>
              </a:rPr>
              <a:t>gian</a:t>
            </a:r>
            <a:r>
              <a:rPr lang="fr-FR" sz="3200" dirty="0">
                <a:solidFill>
                  <a:srgbClr val="0000CC"/>
                </a:solidFill>
                <a:latin typeface="Times New Roman" panose="02020603050405020304" pitchFamily="18" charset="0"/>
                <a:cs typeface="Times New Roman" panose="02020603050405020304" pitchFamily="18" charset="0"/>
              </a:rPr>
              <a:t>:  </a:t>
            </a:r>
            <a:r>
              <a:rPr lang="fr-FR" sz="3200" dirty="0" err="1">
                <a:solidFill>
                  <a:srgbClr val="0000CC"/>
                </a:solidFill>
                <a:latin typeface="Times New Roman" panose="02020603050405020304" pitchFamily="18" charset="0"/>
                <a:cs typeface="Times New Roman" panose="02020603050405020304" pitchFamily="18" charset="0"/>
              </a:rPr>
              <a:t>suối</a:t>
            </a:r>
            <a:r>
              <a:rPr lang="fr-FR" sz="3200" dirty="0">
                <a:solidFill>
                  <a:srgbClr val="0000CC"/>
                </a:solidFill>
                <a:latin typeface="Times New Roman" panose="02020603050405020304" pitchFamily="18" charset="0"/>
                <a:cs typeface="Times New Roman" panose="02020603050405020304" pitchFamily="18" charset="0"/>
              </a:rPr>
              <a:t>           &gt;&lt;   </a:t>
            </a:r>
            <a:r>
              <a:rPr lang="fr-FR" sz="3200" dirty="0" err="1">
                <a:solidFill>
                  <a:srgbClr val="0000CC"/>
                </a:solidFill>
                <a:latin typeface="Times New Roman" panose="02020603050405020304" pitchFamily="18" charset="0"/>
                <a:cs typeface="Times New Roman" panose="02020603050405020304" pitchFamily="18" charset="0"/>
              </a:rPr>
              <a:t>hang</a:t>
            </a:r>
            <a:endParaRPr lang="en-US" sz="3200" dirty="0">
              <a:solidFill>
                <a:srgbClr val="0000CC"/>
              </a:solidFill>
              <a:latin typeface="Times New Roman" panose="02020603050405020304" pitchFamily="18" charset="0"/>
              <a:cs typeface="Times New Roman" panose="02020603050405020304" pitchFamily="18" charset="0"/>
            </a:endParaRPr>
          </a:p>
          <a:p>
            <a:pPr fontAlgn="base">
              <a:lnSpc>
                <a:spcPct val="150000"/>
              </a:lnSpc>
              <a:spcBef>
                <a:spcPct val="0"/>
              </a:spcBef>
              <a:spcAft>
                <a:spcPct val="0"/>
              </a:spcAft>
              <a:defRPr/>
            </a:pPr>
            <a:r>
              <a:rPr lang="fr-FR" sz="3200" dirty="0" err="1">
                <a:solidFill>
                  <a:srgbClr val="FF0000"/>
                </a:solidFill>
                <a:latin typeface="Times New Roman" panose="02020603050405020304" pitchFamily="18" charset="0"/>
                <a:cs typeface="Times New Roman" panose="02020603050405020304" pitchFamily="18" charset="0"/>
              </a:rPr>
              <a:t>Hành</a:t>
            </a:r>
            <a:r>
              <a:rPr lang="fr-FR" sz="3200" dirty="0">
                <a:solidFill>
                  <a:srgbClr val="FF0000"/>
                </a:solidFill>
                <a:latin typeface="Times New Roman" panose="02020603050405020304" pitchFamily="18" charset="0"/>
                <a:cs typeface="Times New Roman" panose="02020603050405020304" pitchFamily="18" charset="0"/>
              </a:rPr>
              <a:t> </a:t>
            </a:r>
            <a:r>
              <a:rPr lang="fr-FR" sz="3200" dirty="0" err="1">
                <a:solidFill>
                  <a:srgbClr val="FF0000"/>
                </a:solidFill>
                <a:latin typeface="Times New Roman" panose="02020603050405020304" pitchFamily="18" charset="0"/>
                <a:cs typeface="Times New Roman" panose="02020603050405020304" pitchFamily="18" charset="0"/>
              </a:rPr>
              <a:t>động</a:t>
            </a:r>
            <a:r>
              <a:rPr lang="fr-FR" sz="3200" dirty="0">
                <a:solidFill>
                  <a:srgbClr val="0000CC"/>
                </a:solidFill>
                <a:latin typeface="Times New Roman" panose="02020603050405020304" pitchFamily="18" charset="0"/>
                <a:cs typeface="Times New Roman" panose="02020603050405020304" pitchFamily="18" charset="0"/>
              </a:rPr>
              <a:t>: ra           &gt;&lt;        </a:t>
            </a:r>
            <a:r>
              <a:rPr lang="fr-FR" sz="3200" dirty="0" err="1">
                <a:solidFill>
                  <a:srgbClr val="0000CC"/>
                </a:solidFill>
                <a:latin typeface="Times New Roman" panose="02020603050405020304" pitchFamily="18" charset="0"/>
                <a:cs typeface="Times New Roman" panose="02020603050405020304" pitchFamily="18" charset="0"/>
              </a:rPr>
              <a:t>vào</a:t>
            </a:r>
            <a:endParaRPr lang="en-US" sz="3200" dirty="0">
              <a:solidFill>
                <a:srgbClr val="0000CC"/>
              </a:solidFill>
              <a:latin typeface="Times New Roman" panose="02020603050405020304" pitchFamily="18" charset="0"/>
              <a:cs typeface="Times New Roman" panose="02020603050405020304" pitchFamily="18" charset="0"/>
            </a:endParaRPr>
          </a:p>
        </p:txBody>
      </p:sp>
      <p:pic>
        <p:nvPicPr>
          <p:cNvPr id="10246" name="Picture 6" descr="Hình ảnh Yếu Tố Vector Mặt Trời Png, Mặt Trời, Véc Tơ Mặt Trời, ánh Sáng Mặt  Trời miễn phí tải tập tin PNG PSDComment và Vector">
            <a:extLst>
              <a:ext uri="{FF2B5EF4-FFF2-40B4-BE49-F238E27FC236}">
                <a16:creationId xmlns:a16="http://schemas.microsoft.com/office/drawing/2014/main" id="{1B905737-29BC-4ED9-90AC-C8E08551787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0938" y1="18594" x2="38438" y2="21719"/>
                        <a14:foregroundMark x1="50781" y1="13750" x2="54219" y2="19531"/>
                        <a14:foregroundMark x1="47969" y1="16094" x2="45938" y2="20781"/>
                        <a14:foregroundMark x1="64531" y1="20469" x2="67969" y2="24531"/>
                        <a14:foregroundMark x1="76719" y1="30781" x2="78281" y2="39063"/>
                        <a14:foregroundMark x1="78281" y1="39063" x2="78906" y2="39844"/>
                        <a14:foregroundMark x1="80313" y1="47656" x2="83438" y2="53750"/>
                        <a14:foregroundMark x1="78906" y1="65469" x2="80313" y2="71094"/>
                        <a14:foregroundMark x1="69375" y1="76875" x2="67969" y2="81719"/>
                        <a14:foregroundMark x1="47656" y1="80781" x2="51406" y2="84688"/>
                        <a14:foregroundMark x1="33281" y1="75625" x2="34688" y2="80938"/>
                        <a14:foregroundMark x1="21406" y1="64688" x2="23594" y2="70313"/>
                        <a14:foregroundMark x1="17031" y1="48594" x2="19844" y2="52344"/>
                        <a14:foregroundMark x1="21406" y1="33438" x2="23594" y2="38594"/>
                      </a14:backgroundRemoval>
                    </a14:imgEffect>
                  </a14:imgLayer>
                </a14:imgProps>
              </a:ext>
              <a:ext uri="{28A0092B-C50C-407E-A947-70E740481C1C}">
                <a14:useLocalDpi xmlns:a14="http://schemas.microsoft.com/office/drawing/2010/main" val="0"/>
              </a:ext>
            </a:extLst>
          </a:blip>
          <a:srcRect/>
          <a:stretch>
            <a:fillRect/>
          </a:stretch>
        </p:blipFill>
        <p:spPr bwMode="auto">
          <a:xfrm>
            <a:off x="5681804" y="3150072"/>
            <a:ext cx="991565" cy="99156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Miễn phí Phim Hoạt Hình Tối Giản Dễ Thương Ngủ Trăng Vector PNG &amp;amp; AI hình  ảnh tải xuống _ kích thước 2000 × 2000px,ID832304659 - Lovepik">
            <a:extLst>
              <a:ext uri="{FF2B5EF4-FFF2-40B4-BE49-F238E27FC236}">
                <a16:creationId xmlns:a16="http://schemas.microsoft.com/office/drawing/2014/main" id="{F1EEF402-D66B-493A-BE06-75E90E9C016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0000" y1="23256" x2="51860" y2="23605"/>
                        <a14:foregroundMark x1="50349" y1="23256" x2="52209" y2="23256"/>
                        <a14:foregroundMark x1="51395" y1="23140" x2="52791" y2="23140"/>
                      </a14:backgroundRemoval>
                    </a14:imgEffect>
                  </a14:imgLayer>
                </a14:imgProps>
              </a:ext>
              <a:ext uri="{28A0092B-C50C-407E-A947-70E740481C1C}">
                <a14:useLocalDpi xmlns:a14="http://schemas.microsoft.com/office/drawing/2010/main" val="0"/>
              </a:ext>
            </a:extLst>
          </a:blip>
          <a:srcRect/>
          <a:stretch>
            <a:fillRect/>
          </a:stretch>
        </p:blipFill>
        <p:spPr bwMode="auto">
          <a:xfrm>
            <a:off x="7599005" y="3032294"/>
            <a:ext cx="1227119" cy="122711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Thác Nước Hình ảnh PNG | Vector và các tập tin PSD | Tải về miễn phí trên  Pngtree">
            <a:extLst>
              <a:ext uri="{FF2B5EF4-FFF2-40B4-BE49-F238E27FC236}">
                <a16:creationId xmlns:a16="http://schemas.microsoft.com/office/drawing/2014/main" id="{CB5702D2-5908-464A-95C5-F50887BC37C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9472" y="3834442"/>
            <a:ext cx="991565" cy="99156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Cave Png, Vector, PSD, and Clipart With Transparent Background for Free  Download | Pngtree">
            <a:extLst>
              <a:ext uri="{FF2B5EF4-FFF2-40B4-BE49-F238E27FC236}">
                <a16:creationId xmlns:a16="http://schemas.microsoft.com/office/drawing/2014/main" id="{64BF1B0A-34E5-464A-A1AB-7A369CBEABB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30974" y="3848910"/>
            <a:ext cx="1138177" cy="1138177"/>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D630B5DF-0647-4AF5-AFC2-B321AF857CE6}"/>
              </a:ext>
            </a:extLst>
          </p:cNvPr>
          <p:cNvSpPr/>
          <p:nvPr/>
        </p:nvSpPr>
        <p:spPr>
          <a:xfrm>
            <a:off x="5719907" y="4866911"/>
            <a:ext cx="459130" cy="54569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53175AFD-08B8-4146-B45E-D79A31F1A096}"/>
              </a:ext>
            </a:extLst>
          </p:cNvPr>
          <p:cNvSpPr/>
          <p:nvPr/>
        </p:nvSpPr>
        <p:spPr>
          <a:xfrm flipH="1">
            <a:off x="7067191" y="4861459"/>
            <a:ext cx="459130" cy="54569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452625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barn(inVertical)">
                                      <p:cBhvr>
                                        <p:cTn id="15" dur="500"/>
                                        <p:tgtEl>
                                          <p:spTgt spid="1024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246"/>
                                        </p:tgtEl>
                                        <p:attrNameLst>
                                          <p:attrName>style.visibility</p:attrName>
                                        </p:attrNameLst>
                                      </p:cBhvr>
                                      <p:to>
                                        <p:strVal val="visible"/>
                                      </p:to>
                                    </p:set>
                                    <p:animEffect transition="in" filter="wipe(down)">
                                      <p:cBhvr>
                                        <p:cTn id="34" dur="500"/>
                                        <p:tgtEl>
                                          <p:spTgt spid="10246"/>
                                        </p:tgtEl>
                                      </p:cBhvr>
                                    </p:animEffect>
                                  </p:childTnLst>
                                </p:cTn>
                              </p:par>
                              <p:par>
                                <p:cTn id="35" presetID="22" presetClass="entr" presetSubtype="4" fill="hold" nodeType="withEffect">
                                  <p:stCondLst>
                                    <p:cond delay="0"/>
                                  </p:stCondLst>
                                  <p:childTnLst>
                                    <p:set>
                                      <p:cBhvr>
                                        <p:cTn id="36" dur="1" fill="hold">
                                          <p:stCondLst>
                                            <p:cond delay="0"/>
                                          </p:stCondLst>
                                        </p:cTn>
                                        <p:tgtEl>
                                          <p:spTgt spid="10248"/>
                                        </p:tgtEl>
                                        <p:attrNameLst>
                                          <p:attrName>style.visibility</p:attrName>
                                        </p:attrNameLst>
                                      </p:cBhvr>
                                      <p:to>
                                        <p:strVal val="visible"/>
                                      </p:to>
                                    </p:set>
                                    <p:animEffect transition="in" filter="wipe(down)">
                                      <p:cBhvr>
                                        <p:cTn id="37" dur="500"/>
                                        <p:tgtEl>
                                          <p:spTgt spid="1024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down)">
                                      <p:cBhvr>
                                        <p:cTn id="42" dur="500"/>
                                        <p:tgtEl>
                                          <p:spTgt spid="12">
                                            <p:txEl>
                                              <p:pRg st="1" end="1"/>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10252"/>
                                        </p:tgtEl>
                                        <p:attrNameLst>
                                          <p:attrName>style.visibility</p:attrName>
                                        </p:attrNameLst>
                                      </p:cBhvr>
                                      <p:to>
                                        <p:strVal val="visible"/>
                                      </p:to>
                                    </p:set>
                                    <p:animEffect transition="in" filter="wipe(down)">
                                      <p:cBhvr>
                                        <p:cTn id="45" dur="500"/>
                                        <p:tgtEl>
                                          <p:spTgt spid="10252"/>
                                        </p:tgtEl>
                                      </p:cBhvr>
                                    </p:animEffect>
                                  </p:childTnLst>
                                </p:cTn>
                              </p:par>
                              <p:par>
                                <p:cTn id="46" presetID="22" presetClass="entr" presetSubtype="4" fill="hold" nodeType="withEffect">
                                  <p:stCondLst>
                                    <p:cond delay="0"/>
                                  </p:stCondLst>
                                  <p:childTnLst>
                                    <p:set>
                                      <p:cBhvr>
                                        <p:cTn id="47" dur="1" fill="hold">
                                          <p:stCondLst>
                                            <p:cond delay="0"/>
                                          </p:stCondLst>
                                        </p:cTn>
                                        <p:tgtEl>
                                          <p:spTgt spid="10250"/>
                                        </p:tgtEl>
                                        <p:attrNameLst>
                                          <p:attrName>style.visibility</p:attrName>
                                        </p:attrNameLst>
                                      </p:cBhvr>
                                      <p:to>
                                        <p:strVal val="visible"/>
                                      </p:to>
                                    </p:set>
                                    <p:animEffect transition="in" filter="wipe(down)">
                                      <p:cBhvr>
                                        <p:cTn id="48" dur="500"/>
                                        <p:tgtEl>
                                          <p:spTgt spid="1025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2">
                                            <p:txEl>
                                              <p:pRg st="2" end="2"/>
                                            </p:txEl>
                                          </p:spTgt>
                                        </p:tgtEl>
                                        <p:attrNameLst>
                                          <p:attrName>style.visibility</p:attrName>
                                        </p:attrNameLst>
                                      </p:cBhvr>
                                      <p:to>
                                        <p:strVal val="visible"/>
                                      </p:to>
                                    </p:set>
                                    <p:animEffect transition="in" filter="wipe(down)">
                                      <p:cBhvr>
                                        <p:cTn id="53" dur="500"/>
                                        <p:tgtEl>
                                          <p:spTgt spid="1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00"/>
                                        <p:tgtEl>
                                          <p:spTgt spid="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down)">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11" grpId="0" animBg="1"/>
      <p:bldP spid="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D2AF06-557B-4991-AF76-A83E2233F72D}"/>
              </a:ext>
            </a:extLst>
          </p:cNvPr>
          <p:cNvSpPr/>
          <p:nvPr/>
        </p:nvSpPr>
        <p:spPr>
          <a:xfrm>
            <a:off x="2893933" y="128666"/>
            <a:ext cx="6250065" cy="1200329"/>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a:t>
            </a:r>
            <a:r>
              <a:rPr lang="vi-VN" sz="3200" dirty="0">
                <a:solidFill>
                  <a:srgbClr val="FF0000"/>
                </a:solidFill>
                <a:latin typeface="Times New Roman" pitchFamily="18" charset="0"/>
                <a:cs typeface="Times New Roman" pitchFamily="18" charset="0"/>
              </a:rPr>
              <a:t>Cháo bẹ, rau măng vẫn sẵn sàng</a:t>
            </a:r>
            <a:br>
              <a:rPr lang="vi-VN" sz="3200" dirty="0">
                <a:solidFill>
                  <a:prstClr val="black"/>
                </a:solidFill>
                <a:latin typeface="Times New Roman" pitchFamily="18" charset="0"/>
                <a:cs typeface="Times New Roman" pitchFamily="18" charset="0"/>
              </a:rPr>
            </a:br>
            <a:endParaRPr lang="pt-BR" sz="3200" dirty="0">
              <a:solidFill>
                <a:srgbClr val="FF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37CEF8FA-46FF-48DD-A21A-8A8C349B2051}"/>
              </a:ext>
            </a:extLst>
          </p:cNvPr>
          <p:cNvSpPr txBox="1"/>
          <p:nvPr/>
        </p:nvSpPr>
        <p:spPr>
          <a:xfrm>
            <a:off x="8443448" y="444599"/>
            <a:ext cx="466794" cy="769441"/>
          </a:xfrm>
          <a:prstGeom prst="rect">
            <a:avLst/>
          </a:prstGeom>
          <a:noFill/>
        </p:spPr>
        <p:txBody>
          <a:bodyPr wrap="none" rtlCol="0">
            <a:spAutoFit/>
          </a:bodyPr>
          <a:lstStyle/>
          <a:p>
            <a:r>
              <a:rPr lang="en-US" sz="44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891669F3-3EB6-4158-BCB9-12D0B49B853B}"/>
              </a:ext>
            </a:extLst>
          </p:cNvPr>
          <p:cNvSpPr txBox="1"/>
          <p:nvPr/>
        </p:nvSpPr>
        <p:spPr>
          <a:xfrm>
            <a:off x="669572" y="1002264"/>
            <a:ext cx="4828403" cy="2600199"/>
          </a:xfrm>
          <a:prstGeom prst="rect">
            <a:avLst/>
          </a:prstGeom>
          <a:noFill/>
          <a:ln w="19050">
            <a:solidFill>
              <a:schemeClr val="tx1"/>
            </a:solidFill>
            <a:prstDash val="dash"/>
          </a:ln>
        </p:spPr>
        <p:txBody>
          <a:bodyPr wrap="square" rtlCol="0">
            <a:spAutoFit/>
          </a:bodyPr>
          <a:lstStyle/>
          <a:p>
            <a:pPr>
              <a:lnSpc>
                <a:spcPct val="150000"/>
              </a:lnSpc>
            </a:pPr>
            <a:r>
              <a:rPr lang="en-US" sz="2800" dirty="0" err="1">
                <a:latin typeface="Times New Roman" panose="02020603050405020304" pitchFamily="18" charset="0"/>
                <a:cs typeface="Times New Roman" panose="02020603050405020304" pitchFamily="18" charset="0"/>
              </a:rPr>
              <a:t>Bữa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a:t>
            </a:r>
          </a:p>
          <a:p>
            <a:pPr marL="285750" indent="-285750">
              <a:lnSpc>
                <a:spcPct val="150000"/>
              </a:lnSpc>
              <a:buFontTx/>
              <a:buChar char="-"/>
            </a:pPr>
            <a:r>
              <a:rPr lang="en-US" sz="2800" dirty="0" err="1">
                <a:latin typeface="Times New Roman" panose="02020603050405020304" pitchFamily="18" charset="0"/>
                <a:cs typeface="Times New Roman" panose="02020603050405020304" pitchFamily="18" charset="0"/>
              </a:rPr>
              <a:t>Cháo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 Rau </a:t>
            </a:r>
            <a:r>
              <a:rPr lang="en-US" sz="2800" dirty="0" err="1">
                <a:latin typeface="Times New Roman" panose="02020603050405020304" pitchFamily="18" charset="0"/>
                <a:cs typeface="Times New Roman" panose="02020603050405020304" pitchFamily="18" charset="0"/>
              </a:rPr>
              <a:t>măng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p>
        </p:txBody>
      </p:sp>
      <p:pic>
        <p:nvPicPr>
          <p:cNvPr id="11266" name="Picture 2" descr="Hình ảnh Cháo PNG, Vector, PSD, và biểu tượng để tải về miễn phí | pngtree">
            <a:extLst>
              <a:ext uri="{FF2B5EF4-FFF2-40B4-BE49-F238E27FC236}">
                <a16:creationId xmlns:a16="http://schemas.microsoft.com/office/drawing/2014/main" id="{9A5A6509-2426-44F7-92B3-E421B460DB9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2778" l="2778" r="94167">
                        <a14:foregroundMark x1="90278" y1="39722" x2="94444" y2="60556"/>
                        <a14:foregroundMark x1="94444" y1="60556" x2="93611" y2="66389"/>
                        <a14:foregroundMark x1="53889" y1="91389" x2="65278" y2="92778"/>
                        <a14:foregroundMark x1="2778" y1="26389" x2="8056" y2="28333"/>
                      </a14:backgroundRemoval>
                    </a14:imgEffect>
                  </a14:imgLayer>
                </a14:imgProps>
              </a:ext>
              <a:ext uri="{28A0092B-C50C-407E-A947-70E740481C1C}">
                <a14:useLocalDpi xmlns:a14="http://schemas.microsoft.com/office/drawing/2010/main" val="0"/>
              </a:ext>
            </a:extLst>
          </a:blip>
          <a:srcRect/>
          <a:stretch>
            <a:fillRect/>
          </a:stretch>
        </p:blipFill>
        <p:spPr bwMode="auto">
          <a:xfrm>
            <a:off x="3656174" y="1400753"/>
            <a:ext cx="996849" cy="99684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ình ảnh Măng Xanh Măng Minh Họa Minh Họa Hoạt Hình Vẽ Tay Minh Họa, Vẽ,  Minh, Tay miễn phí tải tập tin PNG PSDComment và Vector">
            <a:extLst>
              <a:ext uri="{FF2B5EF4-FFF2-40B4-BE49-F238E27FC236}">
                <a16:creationId xmlns:a16="http://schemas.microsoft.com/office/drawing/2014/main" id="{96F5EA5E-FAB3-441A-8680-D851149CB32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2583">
                        <a14:foregroundMark x1="90917" y1="60917" x2="92583" y2="68667"/>
                        <a14:foregroundMark x1="92583" y1="68667" x2="91917" y2="69667"/>
                      </a14:backgroundRemoval>
                    </a14:imgEffect>
                  </a14:imgLayer>
                </a14:imgProps>
              </a:ext>
              <a:ext uri="{28A0092B-C50C-407E-A947-70E740481C1C}">
                <a14:useLocalDpi xmlns:a14="http://schemas.microsoft.com/office/drawing/2010/main" val="0"/>
              </a:ext>
            </a:extLst>
          </a:blip>
          <a:srcRect/>
          <a:stretch>
            <a:fillRect/>
          </a:stretch>
        </p:blipFill>
        <p:spPr bwMode="auto">
          <a:xfrm>
            <a:off x="583473" y="1833474"/>
            <a:ext cx="1637441" cy="16374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307F177-49AD-4885-AE5C-F3E489D9FB68}"/>
              </a:ext>
            </a:extLst>
          </p:cNvPr>
          <p:cNvSpPr/>
          <p:nvPr/>
        </p:nvSpPr>
        <p:spPr>
          <a:xfrm>
            <a:off x="616260" y="4367485"/>
            <a:ext cx="4935025" cy="1384995"/>
          </a:xfrm>
          <a:prstGeom prst="rect">
            <a:avLst/>
          </a:prstGeom>
          <a:ln w="3175">
            <a:solidFill>
              <a:schemeClr val="tx1"/>
            </a:solidFill>
            <a:prstDash val="dash"/>
          </a:ln>
        </p:spPr>
        <p:txBody>
          <a:bodyPr wrap="square">
            <a:spAutoFit/>
          </a:bodyPr>
          <a:lstStyle/>
          <a:p>
            <a:pPr algn="just"/>
            <a:r>
              <a:rPr lang="nl-NL" sz="2800" i="1" dirty="0">
                <a:solidFill>
                  <a:srgbClr val="002060"/>
                </a:solidFill>
                <a:latin typeface="Times New Roman" pitchFamily="18" charset="0"/>
                <a:cs typeface="Times New Roman" pitchFamily="18" charset="0"/>
              </a:rPr>
              <a:t>Đời sống vật chất: đạm bạc, thiếu thốn nhưng gắn bó với thiên nhiên.</a:t>
            </a:r>
            <a:endParaRPr lang="en-US" sz="2800" i="1" dirty="0">
              <a:solidFill>
                <a:srgbClr val="002060"/>
              </a:solidFill>
              <a:latin typeface="Times New Roman" pitchFamily="18" charset="0"/>
              <a:cs typeface="Times New Roman" pitchFamily="18" charset="0"/>
            </a:endParaRPr>
          </a:p>
        </p:txBody>
      </p:sp>
      <p:sp>
        <p:nvSpPr>
          <p:cNvPr id="7" name="Arrow: Down 6">
            <a:extLst>
              <a:ext uri="{FF2B5EF4-FFF2-40B4-BE49-F238E27FC236}">
                <a16:creationId xmlns:a16="http://schemas.microsoft.com/office/drawing/2014/main" id="{D62AC371-B943-4DBB-AC7C-ECBD814F58E3}"/>
              </a:ext>
            </a:extLst>
          </p:cNvPr>
          <p:cNvSpPr/>
          <p:nvPr/>
        </p:nvSpPr>
        <p:spPr>
          <a:xfrm>
            <a:off x="2280557" y="3765055"/>
            <a:ext cx="1713053" cy="439838"/>
          </a:xfrm>
          <a:prstGeom prst="downArrow">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Text Box 26">
            <a:extLst>
              <a:ext uri="{FF2B5EF4-FFF2-40B4-BE49-F238E27FC236}">
                <a16:creationId xmlns:a16="http://schemas.microsoft.com/office/drawing/2014/main" id="{8F729B63-9173-4581-9D0B-2698A76CAC00}"/>
              </a:ext>
            </a:extLst>
          </p:cNvPr>
          <p:cNvSpPr txBox="1">
            <a:spLocks noChangeArrowheads="1"/>
          </p:cNvSpPr>
          <p:nvPr/>
        </p:nvSpPr>
        <p:spPr bwMode="auto">
          <a:xfrm>
            <a:off x="5939223" y="1002264"/>
            <a:ext cx="5543250" cy="3666645"/>
          </a:xfrm>
          <a:prstGeom prst="rect">
            <a:avLst/>
          </a:prstGeom>
          <a:noFill/>
          <a:ln w="3175">
            <a:solidFill>
              <a:schemeClr val="tx1"/>
            </a:solidFill>
            <a:prstDash val="dash"/>
            <a:miter lim="800000"/>
            <a:headEnd/>
            <a:tailEnd/>
          </a:ln>
          <a:effectLst/>
        </p:spPr>
        <p:txBody>
          <a:bodyPr wrap="square">
            <a:spAutoFit/>
          </a:bodyPr>
          <a:lstStyle/>
          <a:p>
            <a:pPr algn="ctr">
              <a:lnSpc>
                <a:spcPct val="120000"/>
              </a:lnSpc>
              <a:buFont typeface="Arial" pitchFamily="34" charset="0"/>
              <a:buNone/>
              <a:defRPr/>
            </a:pPr>
            <a:r>
              <a:rPr lang="en-US" sz="2800"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Vẫn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sẵn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sàng</a:t>
            </a:r>
            <a:endParaRPr lang="en-US" sz="2800" b="1" i="1" dirty="0">
              <a:solidFill>
                <a:srgbClr val="FF0000"/>
              </a:solidFill>
              <a:latin typeface="Times New Roman" pitchFamily="18" charset="0"/>
              <a:cs typeface="Times New Roman" pitchFamily="18" charset="0"/>
            </a:endParaRPr>
          </a:p>
          <a:p>
            <a:pPr algn="just">
              <a:lnSpc>
                <a:spcPct val="120000"/>
              </a:lnSpc>
              <a:buFont typeface="Arial" pitchFamily="34" charset="0"/>
              <a:buNone/>
              <a:defRPr/>
            </a:pP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Cách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hiểu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thứ</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nhất</a:t>
            </a:r>
            <a:r>
              <a:rPr lang="en-US" sz="2800" b="1"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Lương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thực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thực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phẩm</a:t>
            </a:r>
            <a:r>
              <a:rPr lang="en-US" sz="2800" dirty="0">
                <a:solidFill>
                  <a:prstClr val="black"/>
                </a:solidFill>
                <a:latin typeface="Times New Roman" pitchFamily="18" charset="0"/>
                <a:cs typeface="Times New Roman" pitchFamily="18" charset="0"/>
              </a:rPr>
              <a:t> ở </a:t>
            </a:r>
            <a:r>
              <a:rPr lang="en-US" sz="2800" dirty="0" err="1">
                <a:solidFill>
                  <a:prstClr val="black"/>
                </a:solidFill>
                <a:latin typeface="Times New Roman" pitchFamily="18" charset="0"/>
                <a:cs typeface="Times New Roman" pitchFamily="18" charset="0"/>
              </a:rPr>
              <a:t>đây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thật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đầy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đủ</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cháo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bẹ</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rau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luôn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sẵn</a:t>
            </a:r>
            <a:r>
              <a:rPr lang="en-US" sz="2800" dirty="0">
                <a:solidFill>
                  <a:prstClr val="black"/>
                </a:solidFill>
                <a:latin typeface="Times New Roman" pitchFamily="18" charset="0"/>
                <a:cs typeface="Times New Roman" pitchFamily="18" charset="0"/>
              </a:rPr>
              <a:t>.</a:t>
            </a:r>
          </a:p>
          <a:p>
            <a:pPr algn="just">
              <a:lnSpc>
                <a:spcPct val="120000"/>
              </a:lnSpc>
              <a:buFont typeface="Arial" pitchFamily="34" charset="0"/>
              <a:buNone/>
              <a:defRPr/>
            </a:pP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Cách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hiểu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thứ</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hai</a:t>
            </a:r>
            <a:r>
              <a:rPr lang="en-US" sz="2800" b="1"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Dù</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phải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cháo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bẹ</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rau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nhưng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tinh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thần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vẫn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luôn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sẵn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sàng</a:t>
            </a:r>
            <a:r>
              <a:rPr lang="en-US" sz="2800" dirty="0">
                <a:solidFill>
                  <a:prstClr val="black"/>
                </a:solidFill>
                <a:latin typeface="Times New Roman" pitchFamily="18" charset="0"/>
                <a:cs typeface="Times New Roman" pitchFamily="18" charset="0"/>
              </a:rPr>
              <a:t>.</a:t>
            </a:r>
          </a:p>
        </p:txBody>
      </p:sp>
      <p:sp>
        <p:nvSpPr>
          <p:cNvPr id="13" name="Rectangle 12">
            <a:extLst>
              <a:ext uri="{FF2B5EF4-FFF2-40B4-BE49-F238E27FC236}">
                <a16:creationId xmlns:a16="http://schemas.microsoft.com/office/drawing/2014/main" id="{1EC3BB07-4C3C-47E4-91EC-4706D4BF74BC}"/>
              </a:ext>
            </a:extLst>
          </p:cNvPr>
          <p:cNvSpPr/>
          <p:nvPr/>
        </p:nvSpPr>
        <p:spPr>
          <a:xfrm>
            <a:off x="6272462" y="5344401"/>
            <a:ext cx="4876770" cy="523220"/>
          </a:xfrm>
          <a:prstGeom prst="rect">
            <a:avLst/>
          </a:prstGeom>
          <a:ln>
            <a:solidFill>
              <a:schemeClr val="tx1"/>
            </a:solidFill>
            <a:prstDash val="dash"/>
          </a:ln>
        </p:spPr>
        <p:txBody>
          <a:bodyPr wrap="square">
            <a:spAutoFit/>
          </a:bodyPr>
          <a:lstStyle/>
          <a:p>
            <a:r>
              <a:rPr lang="nl-NL" sz="2800" i="1" dirty="0">
                <a:solidFill>
                  <a:srgbClr val="002060"/>
                </a:solidFill>
                <a:latin typeface="Times New Roman" pitchFamily="18" charset="0"/>
                <a:cs typeface="Times New Roman" pitchFamily="18" charset="0"/>
              </a:rPr>
              <a:t>Giọng điệu thoải mái, vui đùa.</a:t>
            </a:r>
            <a:endParaRPr lang="en-US" sz="2800" i="1" dirty="0">
              <a:solidFill>
                <a:srgbClr val="002060"/>
              </a:solidFill>
              <a:latin typeface="Times New Roman" pitchFamily="18" charset="0"/>
              <a:cs typeface="Times New Roman" pitchFamily="18" charset="0"/>
            </a:endParaRPr>
          </a:p>
        </p:txBody>
      </p:sp>
      <p:sp>
        <p:nvSpPr>
          <p:cNvPr id="14" name="Arrow: Down 13">
            <a:extLst>
              <a:ext uri="{FF2B5EF4-FFF2-40B4-BE49-F238E27FC236}">
                <a16:creationId xmlns:a16="http://schemas.microsoft.com/office/drawing/2014/main" id="{075506B5-9B01-4CD5-BB96-F88F539C4A0B}"/>
              </a:ext>
            </a:extLst>
          </p:cNvPr>
          <p:cNvSpPr/>
          <p:nvPr/>
        </p:nvSpPr>
        <p:spPr>
          <a:xfrm>
            <a:off x="7854321" y="4786736"/>
            <a:ext cx="1713053" cy="439838"/>
          </a:xfrm>
          <a:prstGeom prst="downArrow">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11A254-B209-4C00-AB67-B77D8EA6F1C4}"/>
              </a:ext>
            </a:extLst>
          </p:cNvPr>
          <p:cNvSpPr/>
          <p:nvPr/>
        </p:nvSpPr>
        <p:spPr>
          <a:xfrm>
            <a:off x="1289529" y="6033437"/>
            <a:ext cx="9746032" cy="584775"/>
          </a:xfrm>
          <a:prstGeom prst="rect">
            <a:avLst/>
          </a:prstGeom>
        </p:spPr>
        <p:txBody>
          <a:bodyPr wrap="square">
            <a:spAutoFit/>
          </a:bodyPr>
          <a:lstStyle/>
          <a:p>
            <a:pPr algn="just"/>
            <a:r>
              <a:rPr lang="nl-NL" sz="3200" b="1" dirty="0">
                <a:solidFill>
                  <a:srgbClr val="FF0000"/>
                </a:solidFill>
                <a:latin typeface="Times New Roman" pitchFamily="18" charset="0"/>
                <a:cs typeface="Times New Roman" pitchFamily="18" charset="0"/>
              </a:rPr>
              <a:t>=&gt; Niềm lạc quan vượt lên trên khó khăn, gian khổ.</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6864362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down)">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down)">
                                      <p:cBhvr>
                                        <p:cTn id="25" dur="500"/>
                                        <p:tgtEl>
                                          <p:spTgt spid="6">
                                            <p:txEl>
                                              <p:pRg st="1" end="1"/>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11266"/>
                                        </p:tgtEl>
                                        <p:attrNameLst>
                                          <p:attrName>style.visibility</p:attrName>
                                        </p:attrNameLst>
                                      </p:cBhvr>
                                      <p:to>
                                        <p:strVal val="visible"/>
                                      </p:to>
                                    </p:set>
                                    <p:animEffect transition="in" filter="wipe(down)">
                                      <p:cBhvr>
                                        <p:cTn id="28" dur="500"/>
                                        <p:tgtEl>
                                          <p:spTgt spid="1126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ipe(down)">
                                      <p:cBhvr>
                                        <p:cTn id="33" dur="500"/>
                                        <p:tgtEl>
                                          <p:spTgt spid="6">
                                            <p:txEl>
                                              <p:pRg st="2" end="2"/>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11268"/>
                                        </p:tgtEl>
                                        <p:attrNameLst>
                                          <p:attrName>style.visibility</p:attrName>
                                        </p:attrNameLst>
                                      </p:cBhvr>
                                      <p:to>
                                        <p:strVal val="visible"/>
                                      </p:to>
                                    </p:set>
                                    <p:animEffect transition="in" filter="wipe(down)">
                                      <p:cBhvr>
                                        <p:cTn id="36" dur="500"/>
                                        <p:tgtEl>
                                          <p:spTgt spid="1126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heel(1)">
                                      <p:cBhvr>
                                        <p:cTn id="46" dur="2000"/>
                                        <p:tgtEl>
                                          <p:spTgt spid="7"/>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heel(1)">
                                      <p:cBhvr>
                                        <p:cTn id="49" dur="20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Effect transition="in" filter="wipe(down)">
                                      <p:cBhvr>
                                        <p:cTn id="54" dur="500"/>
                                        <p:tgtEl>
                                          <p:spTgt spid="1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1">
                                            <p:txEl>
                                              <p:pRg st="1" end="1"/>
                                            </p:txEl>
                                          </p:spTgt>
                                        </p:tgtEl>
                                        <p:attrNameLst>
                                          <p:attrName>style.visibility</p:attrName>
                                        </p:attrNameLst>
                                      </p:cBhvr>
                                      <p:to>
                                        <p:strVal val="visible"/>
                                      </p:to>
                                    </p:set>
                                    <p:animEffect transition="in" filter="wipe(down)">
                                      <p:cBhvr>
                                        <p:cTn id="59" dur="500"/>
                                        <p:tgtEl>
                                          <p:spTgt spid="11">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1">
                                            <p:txEl>
                                              <p:pRg st="2" end="2"/>
                                            </p:txEl>
                                          </p:spTgt>
                                        </p:tgtEl>
                                        <p:attrNameLst>
                                          <p:attrName>style.visibility</p:attrName>
                                        </p:attrNameLst>
                                      </p:cBhvr>
                                      <p:to>
                                        <p:strVal val="visible"/>
                                      </p:to>
                                    </p:set>
                                    <p:animEffect transition="in" filter="wipe(down)">
                                      <p:cBhvr>
                                        <p:cTn id="64" dur="500"/>
                                        <p:tgtEl>
                                          <p:spTgt spid="11">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00"/>
                                        <p:tgtEl>
                                          <p:spTgt spid="14"/>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down)">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animEffect transition="in" filter="wipe(down)">
                                      <p:cBhvr>
                                        <p:cTn id="7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9" grpId="0" animBg="1"/>
      <p:bldP spid="7" grpId="0" animBg="1"/>
      <p:bldP spid="11"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Minh Họa Cảnh Quan Nền Thiên - Ảnh miễn phí trên Pixabay">
            <a:extLst>
              <a:ext uri="{FF2B5EF4-FFF2-40B4-BE49-F238E27FC236}">
                <a16:creationId xmlns:a16="http://schemas.microsoft.com/office/drawing/2014/main" id="{CE3DF18A-23B1-43CB-A0BD-EB3C5AD28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2">
            <a:extLst>
              <a:ext uri="{FF2B5EF4-FFF2-40B4-BE49-F238E27FC236}">
                <a16:creationId xmlns:a16="http://schemas.microsoft.com/office/drawing/2014/main" id="{A92362CC-66A9-43B7-8534-81BD452CED04}"/>
              </a:ext>
            </a:extLst>
          </p:cNvPr>
          <p:cNvSpPr txBox="1">
            <a:spLocks noChangeArrowheads="1"/>
          </p:cNvSpPr>
          <p:nvPr/>
        </p:nvSpPr>
        <p:spPr bwMode="auto">
          <a:xfrm>
            <a:off x="3288104" y="0"/>
            <a:ext cx="645674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50000"/>
              </a:spcBef>
              <a:spcAft>
                <a:spcPct val="0"/>
              </a:spcAft>
            </a:pPr>
            <a:r>
              <a:rPr lang="en-US" altLang="en-US" sz="4400" b="1" dirty="0">
                <a:solidFill>
                  <a:srgbClr val="FFFF00"/>
                </a:solidFill>
                <a:latin typeface="Times New Roman" panose="02020603050405020304" pitchFamily="18" charset="0"/>
                <a:cs typeface="Times New Roman" panose="02020603050405020304" pitchFamily="18" charset="0"/>
              </a:rPr>
              <a:t>“</a:t>
            </a:r>
            <a:r>
              <a:rPr lang="en-US" altLang="en-US" sz="2800" b="1" dirty="0" err="1">
                <a:solidFill>
                  <a:srgbClr val="FFFF00"/>
                </a:solidFill>
                <a:latin typeface="Times New Roman" panose="02020603050405020304" pitchFamily="18" charset="0"/>
                <a:cs typeface="Times New Roman" panose="02020603050405020304" pitchFamily="18" charset="0"/>
              </a:rPr>
              <a:t>Bàn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đá</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chông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chênh</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dịch</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sử</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Đảng</a:t>
            </a:r>
            <a:endParaRPr lang="en-US" altLang="en-US" sz="2800" b="1" dirty="0">
              <a:solidFill>
                <a:srgbClr val="FFFF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0E551F0-0AAD-4C20-81F6-2C38CD3301E0}"/>
              </a:ext>
            </a:extLst>
          </p:cNvPr>
          <p:cNvSpPr txBox="1"/>
          <p:nvPr/>
        </p:nvSpPr>
        <p:spPr>
          <a:xfrm>
            <a:off x="8820346" y="308037"/>
            <a:ext cx="466794" cy="769441"/>
          </a:xfrm>
          <a:prstGeom prst="rect">
            <a:avLst/>
          </a:prstGeom>
          <a:noFill/>
        </p:spPr>
        <p:txBody>
          <a:bodyPr wrap="none" rtlCol="0">
            <a:spAutoFit/>
          </a:bodyPr>
          <a:lstStyle/>
          <a:p>
            <a:r>
              <a:rPr lang="en-US" sz="4400" b="1" dirty="0">
                <a:solidFill>
                  <a:srgbClr val="FFFF0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02CB9F58-7562-4DE1-84CF-59E67099D267}"/>
              </a:ext>
            </a:extLst>
          </p:cNvPr>
          <p:cNvPicPr>
            <a:picLocks noChangeAspect="1"/>
          </p:cNvPicPr>
          <p:nvPr/>
        </p:nvPicPr>
        <p:blipFill rotWithShape="1">
          <a:blip r:embed="rId3">
            <a:extLst>
              <a:ext uri="{28A0092B-C50C-407E-A947-70E740481C1C}">
                <a14:useLocalDpi xmlns:a14="http://schemas.microsoft.com/office/drawing/2010/main" val="0"/>
              </a:ext>
            </a:extLst>
          </a:blip>
          <a:srcRect l="-1" t="13182" r="19858" b="30024"/>
          <a:stretch/>
        </p:blipFill>
        <p:spPr>
          <a:xfrm>
            <a:off x="1109326" y="4263549"/>
            <a:ext cx="2983746" cy="2687185"/>
          </a:xfrm>
          <a:prstGeom prst="rect">
            <a:avLst/>
          </a:prstGeom>
          <a:ln>
            <a:noFill/>
          </a:ln>
          <a:effectLst>
            <a:softEdge rad="317500"/>
          </a:effectLst>
        </p:spPr>
      </p:pic>
      <p:sp>
        <p:nvSpPr>
          <p:cNvPr id="7" name="Rectangle 30">
            <a:extLst>
              <a:ext uri="{FF2B5EF4-FFF2-40B4-BE49-F238E27FC236}">
                <a16:creationId xmlns:a16="http://schemas.microsoft.com/office/drawing/2014/main" id="{11A25C7A-B7B6-4AC6-92BA-4DA33DD7A8F0}"/>
              </a:ext>
            </a:extLst>
          </p:cNvPr>
          <p:cNvSpPr>
            <a:spLocks noChangeArrowheads="1"/>
          </p:cNvSpPr>
          <p:nvPr/>
        </p:nvSpPr>
        <p:spPr bwMode="auto">
          <a:xfrm>
            <a:off x="246207" y="903555"/>
            <a:ext cx="5669279" cy="3452728"/>
          </a:xfrm>
          <a:prstGeom prst="rect">
            <a:avLst/>
          </a:prstGeom>
          <a:solidFill>
            <a:schemeClr val="bg1">
              <a:alpha val="17000"/>
            </a:schemeClr>
          </a:solidFill>
          <a:ln w="9525">
            <a:solidFill>
              <a:schemeClr val="tx1"/>
            </a:solidFill>
            <a:prstDash val="dash"/>
            <a:miter lim="800000"/>
            <a:headEnd/>
            <a:tailEnd/>
          </a:ln>
          <a:effectLst>
            <a:prstShdw prst="shdw17" dist="17961" dir="2700000">
              <a:srgbClr val="37D9FF">
                <a:gamma/>
                <a:shade val="60000"/>
                <a:invGamma/>
              </a:srgbClr>
            </a:prstShdw>
          </a:effectLst>
        </p:spPr>
        <p:txBody>
          <a:bodyPr/>
          <a:lstStyle/>
          <a:p>
            <a:pPr algn="just" fontAlgn="base">
              <a:lnSpc>
                <a:spcPct val="120000"/>
              </a:lnSpc>
              <a:spcBef>
                <a:spcPct val="0"/>
              </a:spcBef>
              <a:spcAft>
                <a:spcPct val="0"/>
              </a:spcAft>
              <a:defRPr/>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Làm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việc</a:t>
            </a:r>
            <a:r>
              <a:rPr lang="fr-FR"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fontAlgn="base">
              <a:lnSpc>
                <a:spcPct val="120000"/>
              </a:lnSpc>
              <a:spcBef>
                <a:spcPct val="0"/>
              </a:spcBef>
              <a:spcAft>
                <a:spcPct val="0"/>
              </a:spcAft>
              <a:defRPr/>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=&gt; </a:t>
            </a:r>
            <a:r>
              <a:rPr lang="fr-FR" sz="2800" dirty="0" err="1">
                <a:latin typeface="Times New Roman" panose="02020603050405020304" pitchFamily="18" charset="0"/>
                <a:cs typeface="Times New Roman" panose="02020603050405020304" pitchFamily="18" charset="0"/>
              </a:rPr>
              <a:t>công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việc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lớn</a:t>
            </a:r>
            <a:r>
              <a:rPr lang="fr-FR" sz="2800" dirty="0">
                <a:latin typeface="Times New Roman" panose="02020603050405020304" pitchFamily="18" charset="0"/>
                <a:cs typeface="Times New Roman" panose="02020603050405020304" pitchFamily="18" charset="0"/>
              </a:rPr>
              <a:t> lao, </a:t>
            </a:r>
            <a:r>
              <a:rPr lang="fr-FR" sz="2800" dirty="0" err="1">
                <a:latin typeface="Times New Roman" panose="02020603050405020304" pitchFamily="18" charset="0"/>
                <a:cs typeface="Times New Roman" panose="02020603050405020304" pitchFamily="18" charset="0"/>
              </a:rPr>
              <a:t>vĩ</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đại</a:t>
            </a:r>
            <a:endParaRPr lang="en-US" sz="2800" dirty="0">
              <a:latin typeface="Times New Roman" panose="02020603050405020304" pitchFamily="18" charset="0"/>
              <a:cs typeface="Times New Roman" panose="02020603050405020304" pitchFamily="18" charset="0"/>
            </a:endParaRPr>
          </a:p>
          <a:p>
            <a:pPr algn="just" fontAlgn="base">
              <a:lnSpc>
                <a:spcPct val="120000"/>
              </a:lnSpc>
              <a:spcBef>
                <a:spcPct val="0"/>
              </a:spcBef>
              <a:spcAft>
                <a:spcPct val="0"/>
              </a:spcAft>
              <a:defRPr/>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chênh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láy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ổn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vàng</a:t>
            </a:r>
            <a:r>
              <a:rPr lang="en-US" sz="2800"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=&gt; </a:t>
            </a:r>
            <a:r>
              <a:rPr lang="fr-FR" sz="2800" dirty="0" err="1">
                <a:latin typeface="Times New Roman" panose="02020603050405020304" pitchFamily="18" charset="0"/>
                <a:cs typeface="Times New Roman" panose="02020603050405020304" pitchFamily="18" charset="0"/>
              </a:rPr>
              <a:t>Khó</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khăn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thiếu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thốn</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Rectangle 30">
            <a:extLst>
              <a:ext uri="{FF2B5EF4-FFF2-40B4-BE49-F238E27FC236}">
                <a16:creationId xmlns:a16="http://schemas.microsoft.com/office/drawing/2014/main" id="{1DBCB851-20DF-4FC2-BA11-40645645734C}"/>
              </a:ext>
            </a:extLst>
          </p:cNvPr>
          <p:cNvSpPr>
            <a:spLocks noChangeArrowheads="1"/>
          </p:cNvSpPr>
          <p:nvPr/>
        </p:nvSpPr>
        <p:spPr bwMode="auto">
          <a:xfrm>
            <a:off x="7269478" y="1898908"/>
            <a:ext cx="4608867" cy="1462021"/>
          </a:xfrm>
          <a:prstGeom prst="rect">
            <a:avLst/>
          </a:prstGeom>
          <a:solidFill>
            <a:schemeClr val="bg1">
              <a:alpha val="10000"/>
            </a:schemeClr>
          </a:solidFill>
          <a:ln w="9525">
            <a:solidFill>
              <a:schemeClr val="tx1"/>
            </a:solidFill>
            <a:prstDash val="dash"/>
            <a:miter lim="800000"/>
            <a:headEnd/>
            <a:tailEnd/>
          </a:ln>
          <a:effectLst>
            <a:prstShdw prst="shdw17" dist="17961" dir="2700000">
              <a:srgbClr val="37D9FF">
                <a:gamma/>
                <a:shade val="60000"/>
                <a:invGamma/>
              </a:srgbClr>
            </a:prstShdw>
          </a:effectLst>
        </p:spPr>
        <p:txBody>
          <a:bodyPr/>
          <a:lstStyle/>
          <a:p>
            <a:pPr algn="just" fontAlgn="base">
              <a:lnSpc>
                <a:spcPct val="150000"/>
              </a:lnSpc>
              <a:spcBef>
                <a:spcPct val="0"/>
              </a:spcBef>
              <a:spcAft>
                <a:spcPct val="0"/>
              </a:spcAft>
              <a:defRPr/>
            </a:pPr>
            <a:r>
              <a:rPr lang="en-US" sz="2800" dirty="0">
                <a:latin typeface="Times New Roman" panose="02020603050405020304" pitchFamily="18" charset="0"/>
                <a:cs typeface="Times New Roman" panose="02020603050405020304" pitchFamily="18" charset="0"/>
              </a:rPr>
              <a:t>- NT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bợ</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a:t>
            </a:r>
          </a:p>
        </p:txBody>
      </p:sp>
      <p:sp>
        <p:nvSpPr>
          <p:cNvPr id="10" name="Arrow: Right 9">
            <a:extLst>
              <a:ext uri="{FF2B5EF4-FFF2-40B4-BE49-F238E27FC236}">
                <a16:creationId xmlns:a16="http://schemas.microsoft.com/office/drawing/2014/main" id="{CC1DAD63-A371-4587-94F4-1A6BC7ED3DBB}"/>
              </a:ext>
            </a:extLst>
          </p:cNvPr>
          <p:cNvSpPr/>
          <p:nvPr/>
        </p:nvSpPr>
        <p:spPr>
          <a:xfrm>
            <a:off x="6412948" y="1966979"/>
            <a:ext cx="648932" cy="1325880"/>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46A1B4-809D-488D-BA6B-1A0C3F644EDA}"/>
              </a:ext>
            </a:extLst>
          </p:cNvPr>
          <p:cNvSpPr/>
          <p:nvPr/>
        </p:nvSpPr>
        <p:spPr>
          <a:xfrm>
            <a:off x="4093072" y="5041597"/>
            <a:ext cx="7785273" cy="1200329"/>
          </a:xfrm>
          <a:prstGeom prst="rect">
            <a:avLst/>
          </a:prstGeom>
        </p:spPr>
        <p:txBody>
          <a:bodyPr wrap="square">
            <a:spAutoFit/>
          </a:bodyPr>
          <a:lstStyle/>
          <a:p>
            <a:pPr algn="just"/>
            <a:r>
              <a:rPr lang="nl-NL" sz="3600" b="1" dirty="0">
                <a:solidFill>
                  <a:srgbClr val="FFFF00"/>
                </a:solidFill>
                <a:latin typeface="Times New Roman" pitchFamily="18" charset="0"/>
                <a:cs typeface="Times New Roman" pitchFamily="18" charset="0"/>
              </a:rPr>
              <a:t>=&gt;  Tư thế ung dung, bản lĩnh, thái độ lạc quan cách mạng của Người.</a:t>
            </a:r>
            <a:endParaRPr lang="en-US" sz="36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31279967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down)">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barn(inVertical)">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wipe(down)">
                                      <p:cBhvr>
                                        <p:cTn id="45" dur="500"/>
                                        <p:tgtEl>
                                          <p:spTgt spid="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9" grpId="0" animBg="1"/>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2B2679DC-18CE-4077-8EBC-AE80DFECDF15}"/>
              </a:ext>
            </a:extLst>
          </p:cNvPr>
          <p:cNvSpPr/>
          <p:nvPr/>
        </p:nvSpPr>
        <p:spPr>
          <a:xfrm>
            <a:off x="-1693762" y="0"/>
            <a:ext cx="8210309" cy="6858000"/>
          </a:xfrm>
          <a:prstGeom prst="parallelogram">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7E04C9A-6E5D-4947-9A94-0D0E1967E827}"/>
              </a:ext>
            </a:extLst>
          </p:cNvPr>
          <p:cNvSpPr/>
          <p:nvPr/>
        </p:nvSpPr>
        <p:spPr>
          <a:xfrm>
            <a:off x="3728758" y="879677"/>
            <a:ext cx="8352462" cy="103014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TIỂU KẾT</a:t>
            </a:r>
            <a:endParaRPr kumimoji="0" lang="en-US" sz="4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
        <p:nvSpPr>
          <p:cNvPr id="7" name="Rectangle 6">
            <a:extLst>
              <a:ext uri="{FF2B5EF4-FFF2-40B4-BE49-F238E27FC236}">
                <a16:creationId xmlns:a16="http://schemas.microsoft.com/office/drawing/2014/main" id="{AA219F95-839C-42C4-B6AE-5D7D4DB6BD2C}"/>
              </a:ext>
            </a:extLst>
          </p:cNvPr>
          <p:cNvSpPr/>
          <p:nvPr/>
        </p:nvSpPr>
        <p:spPr>
          <a:xfrm>
            <a:off x="3728758" y="2426854"/>
            <a:ext cx="8210309" cy="3170099"/>
          </a:xfrm>
          <a:prstGeom prst="rect">
            <a:avLst/>
          </a:prstGeom>
          <a:solidFill>
            <a:schemeClr val="bg1">
              <a:alpha val="68000"/>
            </a:schemeClr>
          </a:solidFill>
        </p:spPr>
        <p:txBody>
          <a:bodyPr wrap="square">
            <a:spAutoFit/>
          </a:bodyPr>
          <a:lstStyle/>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cuộc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Hồ</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còn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khổ</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thốn</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ảnh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giữa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vẻ</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ung</a:t>
            </a:r>
            <a:r>
              <a:rPr lang="en-US" sz="4000" dirty="0">
                <a:latin typeface="Times New Roman" pitchFamily="18" charset="0"/>
                <a:cs typeface="Times New Roman" pitchFamily="18" charset="0"/>
              </a:rPr>
              <a:t> dung, </a:t>
            </a:r>
            <a:r>
              <a:rPr lang="en-US" sz="4000" dirty="0" err="1">
                <a:latin typeface="Times New Roman" pitchFamily="18" charset="0"/>
                <a:cs typeface="Times New Roman" pitchFamily="18" charset="0"/>
              </a:rPr>
              <a:t>tự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chủ</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quan</a:t>
            </a:r>
            <a:r>
              <a:rPr lang="en-US" sz="4000" dirty="0">
                <a:latin typeface="Times New Roman" pitchFamily="18" charset="0"/>
                <a:cs typeface="Times New Roman" pitchFamily="18" charset="0"/>
              </a:rPr>
              <a:t>.</a:t>
            </a:r>
            <a:endParaRPr lang="pt-BR" sz="4000" dirty="0">
              <a:latin typeface="Times New Roman" pitchFamily="18" charset="0"/>
              <a:cs typeface="Times New Roman" pitchFamily="18" charset="0"/>
            </a:endParaRPr>
          </a:p>
        </p:txBody>
      </p:sp>
    </p:spTree>
    <p:extLst>
      <p:ext uri="{BB962C8B-B14F-4D97-AF65-F5344CB8AC3E}">
        <p14:creationId xmlns:p14="http://schemas.microsoft.com/office/powerpoint/2010/main" val="29444323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C54A0F-D5C5-49F4-865D-3CBC58F28104}"/>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Một dạo tìm về những mái nhà đơn sơ của Bác - Kỳ 2 | Mytour.vn">
            <a:extLst>
              <a:ext uri="{FF2B5EF4-FFF2-40B4-BE49-F238E27FC236}">
                <a16:creationId xmlns:a16="http://schemas.microsoft.com/office/drawing/2014/main" id="{6266A73E-DD19-4D80-B0A3-39A701B71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162" y="228600"/>
            <a:ext cx="644651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EB58FFE-CCD9-4DEF-99E0-D6DBAE050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1" y="228600"/>
            <a:ext cx="5120641" cy="6507480"/>
          </a:xfrm>
          <a:prstGeom prst="rect">
            <a:avLst/>
          </a:prstGeom>
        </p:spPr>
      </p:pic>
      <p:sp>
        <p:nvSpPr>
          <p:cNvPr id="13" name="TextBox 12">
            <a:extLst>
              <a:ext uri="{FF2B5EF4-FFF2-40B4-BE49-F238E27FC236}">
                <a16:creationId xmlns:a16="http://schemas.microsoft.com/office/drawing/2014/main" id="{A37A256C-1169-4877-9A95-B92A74218984}"/>
              </a:ext>
            </a:extLst>
          </p:cNvPr>
          <p:cNvSpPr txBox="1"/>
          <p:nvPr/>
        </p:nvSpPr>
        <p:spPr>
          <a:xfrm>
            <a:off x="5471162" y="4663440"/>
            <a:ext cx="6568437" cy="923330"/>
          </a:xfrm>
          <a:prstGeom prst="rect">
            <a:avLst/>
          </a:prstGeom>
          <a:solidFill>
            <a:schemeClr val="bg1">
              <a:alpha val="59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 </a:t>
            </a:r>
            <a:r>
              <a:rPr lang="en-US" sz="5400" b="1" dirty="0" err="1">
                <a:solidFill>
                  <a:srgbClr val="FFFF00"/>
                </a:solidFill>
                <a:latin typeface="Times New Roman" panose="02020603050405020304" pitchFamily="18" charset="0"/>
                <a:cs typeface="Times New Roman" panose="02020603050405020304" pitchFamily="18" charset="0"/>
              </a:rPr>
              <a:t>Cảm</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nghĩ</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của</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Bác</a:t>
            </a:r>
            <a:endPar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4823107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847905-DFE0-48BC-BE66-028D8F1BBED0}"/>
              </a:ext>
            </a:extLst>
          </p:cNvPr>
          <p:cNvPicPr>
            <a:picLocks noChangeAspect="1"/>
          </p:cNvPicPr>
          <p:nvPr/>
        </p:nvPicPr>
        <p:blipFill>
          <a:blip r:embed="rId2"/>
          <a:stretch>
            <a:fillRect/>
          </a:stretch>
        </p:blipFill>
        <p:spPr>
          <a:xfrm>
            <a:off x="8162312" y="479932"/>
            <a:ext cx="3985699" cy="4577502"/>
          </a:xfrm>
          <a:prstGeom prst="rect">
            <a:avLst/>
          </a:prstGeom>
        </p:spPr>
      </p:pic>
      <p:pic>
        <p:nvPicPr>
          <p:cNvPr id="13314" name="Picture 2" descr="Những hình ảnh lá cờ Việt Nam tuyệt đẹp">
            <a:extLst>
              <a:ext uri="{FF2B5EF4-FFF2-40B4-BE49-F238E27FC236}">
                <a16:creationId xmlns:a16="http://schemas.microsoft.com/office/drawing/2014/main" id="{72F4D291-50BB-4A2E-962D-C34E54E3A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017" y="-763842"/>
            <a:ext cx="5811445" cy="58114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1">
            <a:extLst>
              <a:ext uri="{FF2B5EF4-FFF2-40B4-BE49-F238E27FC236}">
                <a16:creationId xmlns:a16="http://schemas.microsoft.com/office/drawing/2014/main" id="{11B2D5BC-39F1-4F29-B3C1-5591860D11E3}"/>
              </a:ext>
            </a:extLst>
          </p:cNvPr>
          <p:cNvSpPr>
            <a:spLocks noChangeArrowheads="1"/>
          </p:cNvSpPr>
          <p:nvPr/>
        </p:nvSpPr>
        <p:spPr bwMode="auto">
          <a:xfrm>
            <a:off x="2965976" y="222568"/>
            <a:ext cx="62600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4400" b="1" i="1" dirty="0">
                <a:solidFill>
                  <a:srgbClr val="C00000"/>
                </a:solidFill>
                <a:latin typeface="Times New Roman" panose="02020603050405020304" pitchFamily="18" charset="0"/>
                <a:cs typeface="Times New Roman" panose="02020603050405020304" pitchFamily="18" charset="0"/>
              </a:rPr>
              <a:t>“</a:t>
            </a:r>
            <a:r>
              <a:rPr lang="en-US" altLang="en-US" b="1" i="1" dirty="0" err="1">
                <a:solidFill>
                  <a:srgbClr val="C00000"/>
                </a:solidFill>
                <a:latin typeface="Times New Roman" panose="02020603050405020304" pitchFamily="18" charset="0"/>
                <a:cs typeface="Times New Roman" panose="02020603050405020304" pitchFamily="18" charset="0"/>
              </a:rPr>
              <a:t>Cuộc</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đời</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cách</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mạng</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thật</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là</a:t>
            </a:r>
            <a:r>
              <a:rPr lang="en-US" altLang="en-US" b="1" i="1" dirty="0">
                <a:solidFill>
                  <a:srgbClr val="C00000"/>
                </a:solidFill>
                <a:latin typeface="Times New Roman" panose="02020603050405020304" pitchFamily="18" charset="0"/>
                <a:cs typeface="Times New Roman" panose="02020603050405020304" pitchFamily="18" charset="0"/>
              </a:rPr>
              <a:t> sang</a:t>
            </a:r>
            <a:endParaRPr lang="en-US" altLang="en-US" b="1" i="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A0DB3D5-6F7E-43B8-8DAF-D055F111C061}"/>
              </a:ext>
            </a:extLst>
          </p:cNvPr>
          <p:cNvSpPr txBox="1"/>
          <p:nvPr/>
        </p:nvSpPr>
        <p:spPr>
          <a:xfrm>
            <a:off x="8817853" y="531088"/>
            <a:ext cx="34721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6C09256E-CEE8-4AD0-8FEE-2ABE3F4D8EBA}"/>
              </a:ext>
            </a:extLst>
          </p:cNvPr>
          <p:cNvSpPr/>
          <p:nvPr/>
        </p:nvSpPr>
        <p:spPr>
          <a:xfrm>
            <a:off x="5457307" y="2290446"/>
            <a:ext cx="1659429"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“s</a:t>
            </a:r>
            <a:r>
              <a:rPr kumimoji="0" lang="vi-VN"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ang</a:t>
            </a:r>
            <a:r>
              <a:rPr kumimoji="0" lang="en-US"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endParaRPr kumimoji="0" lang="en-US" sz="3600" b="1" i="0" u="none" strike="noStrike" kern="0" cap="none" spc="0" normalizeH="0" baseline="0" noProof="0" dirty="0">
              <a:ln>
                <a:noFill/>
              </a:ln>
              <a:solidFill>
                <a:srgbClr val="FF0000"/>
              </a:solidFill>
              <a:effectLst/>
              <a:uLnTx/>
              <a:uFillTx/>
            </a:endParaRPr>
          </a:p>
        </p:txBody>
      </p:sp>
      <p:sp>
        <p:nvSpPr>
          <p:cNvPr id="7" name="Rectangle 6">
            <a:extLst>
              <a:ext uri="{FF2B5EF4-FFF2-40B4-BE49-F238E27FC236}">
                <a16:creationId xmlns:a16="http://schemas.microsoft.com/office/drawing/2014/main" id="{E1FFA0E7-993A-4A0F-9D82-A45A762617A5}"/>
              </a:ext>
            </a:extLst>
          </p:cNvPr>
          <p:cNvSpPr/>
          <p:nvPr/>
        </p:nvSpPr>
        <p:spPr>
          <a:xfrm>
            <a:off x="1090422" y="3629748"/>
            <a:ext cx="10185645" cy="1077218"/>
          </a:xfrm>
          <a:prstGeom prst="rect">
            <a:avLst/>
          </a:prstGeom>
          <a:solidFill>
            <a:schemeClr val="accent6">
              <a:lumMod val="60000"/>
              <a:lumOff val="40000"/>
              <a:alpha val="32000"/>
            </a:scheme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Không</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đơn</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thuần</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là</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sự</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sang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trọng</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lịch</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sự</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mà</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còn</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là</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sự</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giàu</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trong</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thần</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thái</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ung</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dung,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cốt</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cách</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tao</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nhã</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Bác</a:t>
            </a:r>
            <a:r>
              <a:rPr kumimoji="0" lang="en-US"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endParaRPr kumimoji="0" lang="en-US" sz="3200" b="0" i="0" u="none" strike="noStrike" kern="0" cap="none" spc="0" normalizeH="0" baseline="0" noProof="0" dirty="0">
              <a:ln>
                <a:noFill/>
              </a:ln>
              <a:solidFill>
                <a:prstClr val="black"/>
              </a:solidFill>
              <a:effectLst/>
              <a:uLnTx/>
              <a:uFillTx/>
            </a:endParaRPr>
          </a:p>
        </p:txBody>
      </p:sp>
      <p:sp>
        <p:nvSpPr>
          <p:cNvPr id="8" name="Rectangle 7">
            <a:extLst>
              <a:ext uri="{FF2B5EF4-FFF2-40B4-BE49-F238E27FC236}">
                <a16:creationId xmlns:a16="http://schemas.microsoft.com/office/drawing/2014/main" id="{1C3C98AE-88C6-48D2-9CA8-C379B1152C82}"/>
              </a:ext>
            </a:extLst>
          </p:cNvPr>
          <p:cNvSpPr/>
          <p:nvPr/>
        </p:nvSpPr>
        <p:spPr>
          <a:xfrm>
            <a:off x="1090422" y="1134676"/>
            <a:ext cx="10185645" cy="584775"/>
          </a:xfrm>
          <a:prstGeom prst="rect">
            <a:avLst/>
          </a:prstGeom>
          <a:solidFill>
            <a:schemeClr val="accent4">
              <a:lumMod val="60000"/>
              <a:lumOff val="40000"/>
              <a:alpha val="39000"/>
            </a:schemeClr>
          </a:solidFill>
        </p:spPr>
        <p:txBody>
          <a:bodyPr wrap="square">
            <a:spAutoFit/>
          </a:bodyPr>
          <a:lstStyle/>
          <a:p>
            <a:pPr algn="just"/>
            <a:r>
              <a:rPr lang="nl-NL" sz="3200" dirty="0">
                <a:solidFill>
                  <a:prstClr val="black"/>
                </a:solidFill>
                <a:latin typeface="Times New Roman" pitchFamily="18" charset="0"/>
                <a:cs typeface="Times New Roman" pitchFamily="18" charset="0"/>
              </a:rPr>
              <a:t>   Là </a:t>
            </a:r>
            <a:r>
              <a:rPr lang="nl-NL" sz="3200" dirty="0">
                <a:solidFill>
                  <a:schemeClr val="bg1"/>
                </a:solidFill>
                <a:latin typeface="Times New Roman" pitchFamily="18" charset="0"/>
                <a:cs typeface="Times New Roman" pitchFamily="18" charset="0"/>
              </a:rPr>
              <a:t>nhãn tự</a:t>
            </a:r>
            <a:r>
              <a:rPr lang="nl-NL" sz="3200" dirty="0">
                <a:solidFill>
                  <a:srgbClr val="FF0000"/>
                </a:solidFill>
                <a:latin typeface="Times New Roman" pitchFamily="18" charset="0"/>
                <a:cs typeface="Times New Roman" pitchFamily="18" charset="0"/>
              </a:rPr>
              <a:t> </a:t>
            </a:r>
            <a:r>
              <a:rPr lang="nl-NL" sz="3200" dirty="0">
                <a:solidFill>
                  <a:prstClr val="black"/>
                </a:solidFill>
                <a:latin typeface="Times New Roman" pitchFamily="18" charset="0"/>
                <a:cs typeface="Times New Roman" pitchFamily="18" charset="0"/>
              </a:rPr>
              <a:t>đã kết tinh, toả sáng tinh thần toàn bài thơ.</a:t>
            </a:r>
            <a:endParaRPr lang="en-US" sz="3200" dirty="0">
              <a:solidFill>
                <a:prstClr val="black"/>
              </a:solidFill>
              <a:latin typeface="Times New Roman" pitchFamily="18" charset="0"/>
              <a:cs typeface="Times New Roman" pitchFamily="18" charset="0"/>
            </a:endParaRPr>
          </a:p>
        </p:txBody>
      </p:sp>
      <p:sp>
        <p:nvSpPr>
          <p:cNvPr id="9" name="Arrow: Down 8">
            <a:extLst>
              <a:ext uri="{FF2B5EF4-FFF2-40B4-BE49-F238E27FC236}">
                <a16:creationId xmlns:a16="http://schemas.microsoft.com/office/drawing/2014/main" id="{3D2A36E8-06A0-405F-B0DB-2F34764C7C6E}"/>
              </a:ext>
            </a:extLst>
          </p:cNvPr>
          <p:cNvSpPr/>
          <p:nvPr/>
        </p:nvSpPr>
        <p:spPr>
          <a:xfrm>
            <a:off x="6041890" y="1813133"/>
            <a:ext cx="490267" cy="49452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Down 10">
            <a:extLst>
              <a:ext uri="{FF2B5EF4-FFF2-40B4-BE49-F238E27FC236}">
                <a16:creationId xmlns:a16="http://schemas.microsoft.com/office/drawing/2014/main" id="{7DDC14AC-D090-4AE9-B836-F88BB4141A0A}"/>
              </a:ext>
            </a:extLst>
          </p:cNvPr>
          <p:cNvSpPr/>
          <p:nvPr/>
        </p:nvSpPr>
        <p:spPr>
          <a:xfrm rot="10800000">
            <a:off x="6041889" y="2980989"/>
            <a:ext cx="490267" cy="49452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446D3B-5545-4895-8014-814DC4CBBC5C}"/>
              </a:ext>
            </a:extLst>
          </p:cNvPr>
          <p:cNvSpPr/>
          <p:nvPr/>
        </p:nvSpPr>
        <p:spPr>
          <a:xfrm>
            <a:off x="546517" y="5047603"/>
            <a:ext cx="11377449" cy="1569660"/>
          </a:xfrm>
          <a:prstGeom prst="rect">
            <a:avLst/>
          </a:prstGeom>
        </p:spPr>
        <p:txBody>
          <a:bodyPr wrap="square">
            <a:spAutoFit/>
          </a:bodyPr>
          <a:lstStyle/>
          <a:p>
            <a:pPr algn="just"/>
            <a:r>
              <a:rPr lang="nl-NL" sz="3200" b="1" dirty="0">
                <a:solidFill>
                  <a:srgbClr val="0070C0"/>
                </a:solidFill>
                <a:latin typeface="Times New Roman" pitchFamily="18" charset="0"/>
                <a:cs typeface="Times New Roman" pitchFamily="18" charset="0"/>
              </a:rPr>
              <a:t>=&gt; Bác lấy lí tưởng cứu nước làm lẽ sống. Với Bác, cuộc đời cách mạng sang trọng hơn bất cứ cuộc đời nào khác;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ung</a:t>
            </a:r>
            <a:r>
              <a:rPr lang="en-US" sz="3200" b="1" dirty="0">
                <a:solidFill>
                  <a:srgbClr val="0070C0"/>
                </a:solidFill>
                <a:latin typeface="Times New Roman" pitchFamily="18" charset="0"/>
                <a:cs typeface="Times New Roman" pitchFamily="18" charset="0"/>
              </a:rPr>
              <a:t> dung, </a:t>
            </a:r>
            <a:r>
              <a:rPr lang="en-US" sz="3200" b="1" dirty="0" err="1">
                <a:solidFill>
                  <a:srgbClr val="0070C0"/>
                </a:solidFill>
                <a:latin typeface="Times New Roman" pitchFamily="18" charset="0"/>
                <a:cs typeface="Times New Roman" pitchFamily="18" charset="0"/>
              </a:rPr>
              <a:t>tự</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chủ</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quan</a:t>
            </a:r>
            <a:r>
              <a:rPr lang="en-US" sz="3200" b="1" dirty="0">
                <a:solidFill>
                  <a:srgbClr val="0070C0"/>
                </a:solidFill>
                <a:latin typeface="Times New Roman" pitchFamily="18" charset="0"/>
                <a:cs typeface="Times New Roman" pitchFamily="18" charset="0"/>
              </a:rPr>
              <a:t>.</a:t>
            </a:r>
            <a:endParaRPr lang="pt-BR" sz="32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01926580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998719"/>
            <a:ext cx="4613734" cy="1957645"/>
          </a:xfrm>
          <a:prstGeom prst="rect">
            <a:avLst/>
          </a:prstGeom>
        </p:spPr>
      </p:pic>
      <p:pic>
        <p:nvPicPr>
          <p:cNvPr id="5" name="图片 4">
            <a:extLst>
              <a:ext uri="{FF2B5EF4-FFF2-40B4-BE49-F238E27FC236}">
                <a16:creationId xmlns:a16="http://schemas.microsoft.com/office/drawing/2014/main" id="{6FFA19FB-0CBB-43A2-B612-1B04B6D10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0594">
            <a:off x="-691022" y="-312038"/>
            <a:ext cx="3782267" cy="2059053"/>
          </a:xfrm>
          <a:prstGeom prst="rect">
            <a:avLst/>
          </a:prstGeom>
        </p:spPr>
      </p:pic>
      <p:grpSp>
        <p:nvGrpSpPr>
          <p:cNvPr id="22" name="组合 21">
            <a:extLst>
              <a:ext uri="{FF2B5EF4-FFF2-40B4-BE49-F238E27FC236}">
                <a16:creationId xmlns:a16="http://schemas.microsoft.com/office/drawing/2014/main" id="{E7BA5A7F-F97C-4000-A4D8-7EC670653A5F}"/>
              </a:ext>
            </a:extLst>
          </p:cNvPr>
          <p:cNvGrpSpPr/>
          <p:nvPr/>
        </p:nvGrpSpPr>
        <p:grpSpPr>
          <a:xfrm>
            <a:off x="696078" y="3142420"/>
            <a:ext cx="2719676" cy="1156448"/>
            <a:chOff x="864162" y="3561973"/>
            <a:chExt cx="1452730" cy="572612"/>
          </a:xfrm>
        </p:grpSpPr>
        <p:pic>
          <p:nvPicPr>
            <p:cNvPr id="23" name="Picture 6" descr="E:\水墨图表素材\图片1.png">
              <a:extLst>
                <a:ext uri="{FF2B5EF4-FFF2-40B4-BE49-F238E27FC236}">
                  <a16:creationId xmlns:a16="http://schemas.microsoft.com/office/drawing/2014/main" id="{C232D2DA-9C06-48B1-B47B-AED34CA6C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162" y="3561973"/>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65">
              <a:extLst>
                <a:ext uri="{FF2B5EF4-FFF2-40B4-BE49-F238E27FC236}">
                  <a16:creationId xmlns:a16="http://schemas.microsoft.com/office/drawing/2014/main" id="{003D1D89-C03F-4346-BBCE-89831F579A01}"/>
                </a:ext>
              </a:extLst>
            </p:cNvPr>
            <p:cNvSpPr txBox="1">
              <a:spLocks noChangeArrowheads="1"/>
            </p:cNvSpPr>
            <p:nvPr/>
          </p:nvSpPr>
          <p:spPr bwMode="auto">
            <a:xfrm>
              <a:off x="911002" y="3650598"/>
              <a:ext cx="1345045" cy="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itchFamily="18" charset="0"/>
                  <a:ea typeface="华文中宋" panose="02010600040101010101" pitchFamily="2" charset="-122"/>
                  <a:cs typeface="Times New Roman" pitchFamily="18" charset="0"/>
                  <a:sym typeface="+mn-lt"/>
                </a:rPr>
                <a:t>Nghệ</a:t>
              </a:r>
              <a:r>
                <a:rPr kumimoji="0" lang="en-US" altLang="zh-CN" sz="3200" b="1" i="0" u="none" strike="noStrike" kern="1200" cap="none" spc="0" normalizeH="0" baseline="0" noProof="0" dirty="0">
                  <a:ln>
                    <a:noFill/>
                  </a:ln>
                  <a:solidFill>
                    <a:srgbClr val="FF0000"/>
                  </a:solidFill>
                  <a:effectLst/>
                  <a:uLnTx/>
                  <a:uFillTx/>
                  <a:latin typeface="Times New Roman" pitchFamily="18" charset="0"/>
                  <a:ea typeface="华文中宋" panose="02010600040101010101" pitchFamily="2" charset="-122"/>
                  <a:cs typeface="Times New Roman" pitchFamily="18" charset="0"/>
                  <a:sym typeface="+mn-lt"/>
                </a:rPr>
                <a:t> </a:t>
              </a:r>
              <a:r>
                <a:rPr kumimoji="0" lang="en-US" altLang="zh-CN" sz="3200" b="1" i="0" u="none" strike="noStrike" kern="1200" cap="none" spc="0" normalizeH="0" baseline="0" noProof="0" dirty="0" err="1">
                  <a:ln>
                    <a:noFill/>
                  </a:ln>
                  <a:solidFill>
                    <a:srgbClr val="FF0000"/>
                  </a:solidFill>
                  <a:effectLst/>
                  <a:uLnTx/>
                  <a:uFillTx/>
                  <a:latin typeface="Times New Roman" pitchFamily="18" charset="0"/>
                  <a:ea typeface="华文中宋" panose="02010600040101010101" pitchFamily="2" charset="-122"/>
                  <a:cs typeface="Times New Roman" pitchFamily="18" charset="0"/>
                  <a:sym typeface="+mn-lt"/>
                </a:rPr>
                <a:t>thuật</a:t>
              </a:r>
              <a:endParaRPr kumimoji="0" lang="zh-CN" altLang="en-US" sz="3200" b="1" i="0" u="none" strike="noStrike" kern="1200" cap="none" spc="0" normalizeH="0" baseline="0" noProof="0" dirty="0">
                <a:ln>
                  <a:noFill/>
                </a:ln>
                <a:solidFill>
                  <a:srgbClr val="FF0000"/>
                </a:solidFill>
                <a:effectLst/>
                <a:uLnTx/>
                <a:uFillTx/>
                <a:latin typeface="Times New Roman" pitchFamily="18" charset="0"/>
                <a:ea typeface="华文中宋" panose="02010600040101010101" pitchFamily="2" charset="-122"/>
                <a:cs typeface="Times New Roman" pitchFamily="18" charset="0"/>
                <a:sym typeface="+mn-lt"/>
              </a:endParaRPr>
            </a:p>
          </p:txBody>
        </p:sp>
      </p:grpSp>
      <p:grpSp>
        <p:nvGrpSpPr>
          <p:cNvPr id="28" name="组合 27">
            <a:extLst>
              <a:ext uri="{FF2B5EF4-FFF2-40B4-BE49-F238E27FC236}">
                <a16:creationId xmlns:a16="http://schemas.microsoft.com/office/drawing/2014/main" id="{B347C863-803A-46F2-9877-9664BC95DB85}"/>
              </a:ext>
            </a:extLst>
          </p:cNvPr>
          <p:cNvGrpSpPr/>
          <p:nvPr/>
        </p:nvGrpSpPr>
        <p:grpSpPr>
          <a:xfrm>
            <a:off x="3705102" y="653143"/>
            <a:ext cx="2428518" cy="1092530"/>
            <a:chOff x="5495534" y="684782"/>
            <a:chExt cx="1452730" cy="572612"/>
          </a:xfrm>
        </p:grpSpPr>
        <p:pic>
          <p:nvPicPr>
            <p:cNvPr id="29" name="Picture 6" descr="E:\水墨图表素材\图片1.png">
              <a:extLst>
                <a:ext uri="{FF2B5EF4-FFF2-40B4-BE49-F238E27FC236}">
                  <a16:creationId xmlns:a16="http://schemas.microsoft.com/office/drawing/2014/main" id="{04747BC0-9C6A-43E3-917E-0C157B335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534" y="684782"/>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265">
              <a:extLst>
                <a:ext uri="{FF2B5EF4-FFF2-40B4-BE49-F238E27FC236}">
                  <a16:creationId xmlns:a16="http://schemas.microsoft.com/office/drawing/2014/main" id="{9FE8AED3-EF35-48FC-B91F-8C65ECD89B2F}"/>
                </a:ext>
              </a:extLst>
            </p:cNvPr>
            <p:cNvSpPr txBox="1">
              <a:spLocks noChangeArrowheads="1"/>
            </p:cNvSpPr>
            <p:nvPr/>
          </p:nvSpPr>
          <p:spPr bwMode="auto">
            <a:xfrm>
              <a:off x="5592614" y="760273"/>
              <a:ext cx="1275401" cy="35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itchFamily="18" charset="0"/>
                  <a:ea typeface="华文中宋" panose="02010600040101010101" pitchFamily="2" charset="-122"/>
                  <a:cs typeface="Times New Roman" pitchFamily="18" charset="0"/>
                  <a:sym typeface="+mn-lt"/>
                </a:rPr>
                <a:t>Nội</a:t>
              </a:r>
              <a:r>
                <a:rPr kumimoji="0" lang="en-US" altLang="zh-CN" sz="3200" b="1" i="0" u="none" strike="noStrike" kern="1200" cap="none" spc="0" normalizeH="0" baseline="0" noProof="0" dirty="0">
                  <a:ln>
                    <a:noFill/>
                  </a:ln>
                  <a:solidFill>
                    <a:srgbClr val="FF0000"/>
                  </a:solidFill>
                  <a:effectLst/>
                  <a:uLnTx/>
                  <a:uFillTx/>
                  <a:latin typeface="Times New Roman" pitchFamily="18" charset="0"/>
                  <a:ea typeface="华文中宋" panose="02010600040101010101" pitchFamily="2" charset="-122"/>
                  <a:cs typeface="Times New Roman" pitchFamily="18" charset="0"/>
                  <a:sym typeface="+mn-lt"/>
                </a:rPr>
                <a:t> dung</a:t>
              </a:r>
              <a:endParaRPr kumimoji="0" lang="zh-CN" altLang="en-US" sz="3200" b="1" i="0" u="none" strike="noStrike" kern="1200" cap="none" spc="0" normalizeH="0" baseline="0" noProof="0" dirty="0">
                <a:ln>
                  <a:noFill/>
                </a:ln>
                <a:solidFill>
                  <a:srgbClr val="FF0000"/>
                </a:solidFill>
                <a:effectLst/>
                <a:uLnTx/>
                <a:uFillTx/>
                <a:latin typeface="Times New Roman" pitchFamily="18" charset="0"/>
                <a:ea typeface="华文中宋" panose="02010600040101010101" pitchFamily="2" charset="-122"/>
                <a:cs typeface="Times New Roman" pitchFamily="18" charset="0"/>
                <a:sym typeface="+mn-lt"/>
              </a:endParaRPr>
            </a:p>
          </p:txBody>
        </p:sp>
      </p:grpSp>
      <p:sp>
        <p:nvSpPr>
          <p:cNvPr id="32" name="Text Box 269">
            <a:extLst>
              <a:ext uri="{FF2B5EF4-FFF2-40B4-BE49-F238E27FC236}">
                <a16:creationId xmlns:a16="http://schemas.microsoft.com/office/drawing/2014/main" id="{E77B85CE-2926-463E-BAF4-51978330017B}"/>
              </a:ext>
            </a:extLst>
          </p:cNvPr>
          <p:cNvSpPr txBox="1">
            <a:spLocks noChangeArrowheads="1"/>
          </p:cNvSpPr>
          <p:nvPr/>
        </p:nvSpPr>
        <p:spPr bwMode="auto">
          <a:xfrm>
            <a:off x="6402588" y="710847"/>
            <a:ext cx="524077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luôn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tràn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đầy</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mạng</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4" name="Text Box 269">
            <a:extLst>
              <a:ext uri="{FF2B5EF4-FFF2-40B4-BE49-F238E27FC236}">
                <a16:creationId xmlns:a16="http://schemas.microsoft.com/office/drawing/2014/main" id="{E77B85CE-2926-463E-BAF4-51978330017B}"/>
              </a:ext>
            </a:extLst>
          </p:cNvPr>
          <p:cNvSpPr txBox="1">
            <a:spLocks noChangeArrowheads="1"/>
          </p:cNvSpPr>
          <p:nvPr/>
        </p:nvSpPr>
        <p:spPr bwMode="auto">
          <a:xfrm>
            <a:off x="4362177" y="3350138"/>
            <a:ext cx="57912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en-US" altLang="en-US" sz="2800" b="1" i="0" u="none" strike="noStrike" kern="1200" cap="none" spc="0" normalizeH="0" baseline="0" noProof="0" dirty="0">
                <a:ln>
                  <a:noFill/>
                </a:ln>
                <a:solidFill>
                  <a:srgbClr val="0070C0"/>
                </a:solidFill>
                <a:effectLst/>
                <a:uLnTx/>
                <a:uFillTx/>
                <a:latin typeface="Calibri Light" panose="020F0302020204030204"/>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Tính</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chất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ngắn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gọn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hàm</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súc</a:t>
            </a:r>
            <a:endPar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endParaRPr>
          </a:p>
        </p:txBody>
      </p:sp>
      <p:sp>
        <p:nvSpPr>
          <p:cNvPr id="36" name="Text Box 269">
            <a:extLst>
              <a:ext uri="{FF2B5EF4-FFF2-40B4-BE49-F238E27FC236}">
                <a16:creationId xmlns:a16="http://schemas.microsoft.com/office/drawing/2014/main" id="{E77B85CE-2926-463E-BAF4-51978330017B}"/>
              </a:ext>
            </a:extLst>
          </p:cNvPr>
          <p:cNvSpPr txBox="1">
            <a:spLocks noChangeArrowheads="1"/>
          </p:cNvSpPr>
          <p:nvPr/>
        </p:nvSpPr>
        <p:spPr bwMode="auto">
          <a:xfrm>
            <a:off x="3793348" y="4064969"/>
            <a:ext cx="8078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70C0"/>
                </a:solidFill>
                <a:effectLst/>
                <a:uLnTx/>
                <a:uFillTx/>
                <a:latin typeface="Calibri Light" panose="020F0302020204030204"/>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ời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thơ</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bình</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dị</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pha</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giọng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đùa</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vui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hóm</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hỉnh</a:t>
            </a:r>
            <a:endPar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endParaRPr>
          </a:p>
        </p:txBody>
      </p:sp>
      <p:sp>
        <p:nvSpPr>
          <p:cNvPr id="37" name="Text Box 269">
            <a:extLst>
              <a:ext uri="{FF2B5EF4-FFF2-40B4-BE49-F238E27FC236}">
                <a16:creationId xmlns:a16="http://schemas.microsoft.com/office/drawing/2014/main" id="{E77B85CE-2926-463E-BAF4-51978330017B}"/>
              </a:ext>
            </a:extLst>
          </p:cNvPr>
          <p:cNvSpPr txBox="1">
            <a:spLocks noChangeArrowheads="1"/>
          </p:cNvSpPr>
          <p:nvPr/>
        </p:nvSpPr>
        <p:spPr bwMode="auto">
          <a:xfrm>
            <a:off x="3040059" y="4744831"/>
            <a:ext cx="83899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70C0"/>
                </a:solidFill>
                <a:effectLst/>
                <a:uLnTx/>
                <a:uFillTx/>
                <a:latin typeface="Calibri Light" panose="020F0302020204030204"/>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Tạo</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được</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tứ</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thơ</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độc</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đáo</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bất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ngờ</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thú</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vị</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sâu</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sắc</a:t>
            </a:r>
            <a:endPar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endParaRPr>
          </a:p>
        </p:txBody>
      </p:sp>
      <p:sp>
        <p:nvSpPr>
          <p:cNvPr id="38" name="Text Box 269">
            <a:extLst>
              <a:ext uri="{FF2B5EF4-FFF2-40B4-BE49-F238E27FC236}">
                <a16:creationId xmlns:a16="http://schemas.microsoft.com/office/drawing/2014/main" id="{E77B85CE-2926-463E-BAF4-51978330017B}"/>
              </a:ext>
            </a:extLst>
          </p:cNvPr>
          <p:cNvSpPr txBox="1">
            <a:spLocks noChangeArrowheads="1"/>
          </p:cNvSpPr>
          <p:nvPr/>
        </p:nvSpPr>
        <p:spPr bwMode="auto">
          <a:xfrm>
            <a:off x="2396835" y="5402920"/>
            <a:ext cx="94751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70C0"/>
                </a:solidFill>
                <a:effectLst/>
                <a:uLnTx/>
                <a:uFillTx/>
                <a:latin typeface="Calibri Light" panose="020F0302020204030204"/>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Vừa</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mang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đặc</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điểm</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cổ</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điển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truyền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thống</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vừa</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tính</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chất</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mới</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mẻ</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hiện</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đại</a:t>
            </a:r>
            <a:endParaRPr kumimoji="0" lang="en-US" sz="28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5438013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strips(downLeft)">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amond(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strips(down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strips(downLef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strips(downLeft)">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strips(downLeft)">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 name="Picture 26" descr="Cover">
            <a:extLst>
              <a:ext uri="{FF2B5EF4-FFF2-40B4-BE49-F238E27FC236}">
                <a16:creationId xmlns:a16="http://schemas.microsoft.com/office/drawing/2014/main" id="{87A99218-EA2C-4797-95CF-3A798AC92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9712" y="5532120"/>
            <a:ext cx="4076700" cy="134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5" descr="Cover">
            <a:extLst>
              <a:ext uri="{FF2B5EF4-FFF2-40B4-BE49-F238E27FC236}">
                <a16:creationId xmlns:a16="http://schemas.microsoft.com/office/drawing/2014/main" id="{69B231F4-0882-4D1E-8267-3E5E79703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5723" y="5440680"/>
            <a:ext cx="3659506" cy="126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4" descr="Cover">
            <a:extLst>
              <a:ext uri="{FF2B5EF4-FFF2-40B4-BE49-F238E27FC236}">
                <a16:creationId xmlns:a16="http://schemas.microsoft.com/office/drawing/2014/main" id="{D94C297E-7BB8-478A-A339-508B52A26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116" y="2971801"/>
            <a:ext cx="2127884" cy="308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3" descr="Cover">
            <a:extLst>
              <a:ext uri="{FF2B5EF4-FFF2-40B4-BE49-F238E27FC236}">
                <a16:creationId xmlns:a16="http://schemas.microsoft.com/office/drawing/2014/main" id="{16E2D281-5EE2-4B7F-91EE-6DBAAE932B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59" y="5421631"/>
            <a:ext cx="2922270" cy="148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2" descr="Cover">
            <a:extLst>
              <a:ext uri="{FF2B5EF4-FFF2-40B4-BE49-F238E27FC236}">
                <a16:creationId xmlns:a16="http://schemas.microsoft.com/office/drawing/2014/main" id="{CA73AD77-B4B1-44F1-A6D6-12662E2043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968" y="5240656"/>
            <a:ext cx="2842260" cy="74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1" descr="Cover">
            <a:extLst>
              <a:ext uri="{FF2B5EF4-FFF2-40B4-BE49-F238E27FC236}">
                <a16:creationId xmlns:a16="http://schemas.microsoft.com/office/drawing/2014/main" id="{8A7AD83D-B059-4CF9-ADEE-F4BECF483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860" y="3072766"/>
            <a:ext cx="2653666" cy="278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0" descr="Cover">
            <a:extLst>
              <a:ext uri="{FF2B5EF4-FFF2-40B4-BE49-F238E27FC236}">
                <a16:creationId xmlns:a16="http://schemas.microsoft.com/office/drawing/2014/main" id="{27A1F9DC-C305-4385-9C1E-9414CFD570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948" y="3337560"/>
            <a:ext cx="3316606" cy="193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9" descr="Cover">
            <a:extLst>
              <a:ext uri="{FF2B5EF4-FFF2-40B4-BE49-F238E27FC236}">
                <a16:creationId xmlns:a16="http://schemas.microsoft.com/office/drawing/2014/main" id="{237A2C8D-4CFB-44E6-AEA4-5950025835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715" y="3352800"/>
            <a:ext cx="326517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8" descr="Cover">
            <a:extLst>
              <a:ext uri="{FF2B5EF4-FFF2-40B4-BE49-F238E27FC236}">
                <a16:creationId xmlns:a16="http://schemas.microsoft.com/office/drawing/2014/main" id="{68D93522-CC54-478D-9595-1A54AD0FC5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264" y="2642236"/>
            <a:ext cx="3257550" cy="8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7" descr="Cover">
            <a:extLst>
              <a:ext uri="{FF2B5EF4-FFF2-40B4-BE49-F238E27FC236}">
                <a16:creationId xmlns:a16="http://schemas.microsoft.com/office/drawing/2014/main" id="{76EA226E-886F-4641-82EC-F0D6B4E105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69996" y="2990851"/>
            <a:ext cx="2337434"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6" descr="Cover">
            <a:extLst>
              <a:ext uri="{FF2B5EF4-FFF2-40B4-BE49-F238E27FC236}">
                <a16:creationId xmlns:a16="http://schemas.microsoft.com/office/drawing/2014/main" id="{8CD507C0-09FC-40B0-80AE-B6212C78C3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0182" y="1234440"/>
            <a:ext cx="377380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5" descr="Cover">
            <a:extLst>
              <a:ext uri="{FF2B5EF4-FFF2-40B4-BE49-F238E27FC236}">
                <a16:creationId xmlns:a16="http://schemas.microsoft.com/office/drawing/2014/main" id="{EEFBA006-9015-4B90-A94A-159152949A4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779" y="975360"/>
            <a:ext cx="3585210" cy="89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14" descr="Cover">
            <a:extLst>
              <a:ext uri="{FF2B5EF4-FFF2-40B4-BE49-F238E27FC236}">
                <a16:creationId xmlns:a16="http://schemas.microsoft.com/office/drawing/2014/main" id="{60878C32-8DE3-481C-A4E9-9431241F9A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3588" y="137161"/>
            <a:ext cx="3320416" cy="123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3" descr="Cover">
            <a:extLst>
              <a:ext uri="{FF2B5EF4-FFF2-40B4-BE49-F238E27FC236}">
                <a16:creationId xmlns:a16="http://schemas.microsoft.com/office/drawing/2014/main" id="{DF5D2FC6-06C2-4003-9454-DEF96910C6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75760" y="1051560"/>
            <a:ext cx="1691640" cy="230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2" descr="Cover">
            <a:extLst>
              <a:ext uri="{FF2B5EF4-FFF2-40B4-BE49-F238E27FC236}">
                <a16:creationId xmlns:a16="http://schemas.microsoft.com/office/drawing/2014/main" id="{FEF505E4-8D79-423E-B44D-67D1729559C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75492" y="3333751"/>
            <a:ext cx="3295650" cy="20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11" descr="Cover">
            <a:extLst>
              <a:ext uri="{FF2B5EF4-FFF2-40B4-BE49-F238E27FC236}">
                <a16:creationId xmlns:a16="http://schemas.microsoft.com/office/drawing/2014/main" id="{8739E1AC-70B1-40F0-AA5F-58F740C4B8C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09782" y="3333751"/>
            <a:ext cx="3299460" cy="121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0" descr="Cover">
            <a:extLst>
              <a:ext uri="{FF2B5EF4-FFF2-40B4-BE49-F238E27FC236}">
                <a16:creationId xmlns:a16="http://schemas.microsoft.com/office/drawing/2014/main" id="{D583C53E-422B-436D-9A90-48CCB464CFD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09782" y="3158490"/>
            <a:ext cx="3324224" cy="75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9" descr="Cover">
            <a:extLst>
              <a:ext uri="{FF2B5EF4-FFF2-40B4-BE49-F238E27FC236}">
                <a16:creationId xmlns:a16="http://schemas.microsoft.com/office/drawing/2014/main" id="{B96C1625-BB2C-4A8F-AF89-249F12A3FFC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57382" y="2240280"/>
            <a:ext cx="3476624" cy="124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8" descr="Cover">
            <a:extLst>
              <a:ext uri="{FF2B5EF4-FFF2-40B4-BE49-F238E27FC236}">
                <a16:creationId xmlns:a16="http://schemas.microsoft.com/office/drawing/2014/main" id="{72DFA10A-5F99-4359-AEAD-BB73221498B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73116" y="3044190"/>
            <a:ext cx="2527934" cy="78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 descr="Cover">
            <a:extLst>
              <a:ext uri="{FF2B5EF4-FFF2-40B4-BE49-F238E27FC236}">
                <a16:creationId xmlns:a16="http://schemas.microsoft.com/office/drawing/2014/main" id="{050A2759-2E4B-473E-B625-E207F2CD78B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25648" y="1161880"/>
            <a:ext cx="3072764" cy="102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6" descr="Cover">
            <a:extLst>
              <a:ext uri="{FF2B5EF4-FFF2-40B4-BE49-F238E27FC236}">
                <a16:creationId xmlns:a16="http://schemas.microsoft.com/office/drawing/2014/main" id="{B719A06F-1D7D-4B1B-9008-9822C0F9324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882773" y="356064"/>
            <a:ext cx="3143250" cy="89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5" descr="Cover">
            <a:extLst>
              <a:ext uri="{FF2B5EF4-FFF2-40B4-BE49-F238E27FC236}">
                <a16:creationId xmlns:a16="http://schemas.microsoft.com/office/drawing/2014/main" id="{02436DAB-9A76-4492-94E2-EF304BD5428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07456" y="960120"/>
            <a:ext cx="1800224" cy="223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4" descr="Cover">
            <a:extLst>
              <a:ext uri="{FF2B5EF4-FFF2-40B4-BE49-F238E27FC236}">
                <a16:creationId xmlns:a16="http://schemas.microsoft.com/office/drawing/2014/main" id="{53EA45BD-F6D6-45EB-91C2-0BE6C28E7A4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71160" y="2882266"/>
            <a:ext cx="1173480" cy="88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28" descr="Hình ảnh có liên quan">
            <a:extLst>
              <a:ext uri="{FF2B5EF4-FFF2-40B4-BE49-F238E27FC236}">
                <a16:creationId xmlns:a16="http://schemas.microsoft.com/office/drawing/2014/main" id="{A118080F-2A11-4346-9D5F-A93A60EA98B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71162" y="40616"/>
            <a:ext cx="1173479" cy="15788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0" name="Picture 30" descr="https://lamvanmau.com/wp-content/uploads/2018/01/soan-bai-tuc-canh-pac-bo-1.jpg">
            <a:extLst>
              <a:ext uri="{FF2B5EF4-FFF2-40B4-BE49-F238E27FC236}">
                <a16:creationId xmlns:a16="http://schemas.microsoft.com/office/drawing/2014/main" id="{58BF6918-E100-4FE2-8042-DEB1E8787A01}"/>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370320" y="3887000"/>
            <a:ext cx="1850136" cy="15078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 name="Picture 32" descr="https://cdn.doctailieu.com/images/2019/03/29/phan-tich-bai-tho-tuc-canh-pac-bo-cua-ho-chi-minh-1-rs650.jpg">
            <a:extLst>
              <a:ext uri="{FF2B5EF4-FFF2-40B4-BE49-F238E27FC236}">
                <a16:creationId xmlns:a16="http://schemas.microsoft.com/office/drawing/2014/main" id="{046FB8C7-7D7F-4326-8D5D-228F26188189}"/>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32614" t="9085" r="27648" b="46027"/>
          <a:stretch/>
        </p:blipFill>
        <p:spPr bwMode="auto">
          <a:xfrm>
            <a:off x="6758411" y="1986244"/>
            <a:ext cx="1461666" cy="12395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2" name="Picture 34" descr="Kết quả hình ảnh cho suối lenin">
            <a:extLst>
              <a:ext uri="{FF2B5EF4-FFF2-40B4-BE49-F238E27FC236}">
                <a16:creationId xmlns:a16="http://schemas.microsoft.com/office/drawing/2014/main" id="{F61F5539-4393-43B2-B745-1F29A2A6DE02}"/>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r="35147"/>
          <a:stretch/>
        </p:blipFill>
        <p:spPr bwMode="auto">
          <a:xfrm>
            <a:off x="4086420" y="2178315"/>
            <a:ext cx="1329808" cy="902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3" name="Picture 36" descr="Kết quả hình ảnh cho hang cốc bó">
            <a:extLst>
              <a:ext uri="{FF2B5EF4-FFF2-40B4-BE49-F238E27FC236}">
                <a16:creationId xmlns:a16="http://schemas.microsoft.com/office/drawing/2014/main" id="{8332469D-C5B5-4070-98EA-C391C40D626E}"/>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9412" t="17916" r="12671" b="24336"/>
          <a:stretch/>
        </p:blipFill>
        <p:spPr bwMode="auto">
          <a:xfrm>
            <a:off x="3866935" y="3641001"/>
            <a:ext cx="1406106" cy="1068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96209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ox(out)">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par>
                                <p:cTn id="13" presetID="16" presetClass="entr" presetSubtype="21"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barn(inVertical)">
                                      <p:cBhvr>
                                        <p:cTn id="15" dur="500"/>
                                        <p:tgtEl>
                                          <p:spTgt spid="7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wipe(left)">
                                      <p:cBhvr>
                                        <p:cTn id="19" dur="500"/>
                                        <p:tgtEl>
                                          <p:spTgt spid="7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wipe(left)">
                                      <p:cBhvr>
                                        <p:cTn id="23" dur="500"/>
                                        <p:tgtEl>
                                          <p:spTgt spid="7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par>
                                <p:cTn id="29" presetID="16" presetClass="entr" presetSubtype="21"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barn(inVertical)">
                                      <p:cBhvr>
                                        <p:cTn id="31" dur="500"/>
                                        <p:tgtEl>
                                          <p:spTgt spid="81"/>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left)">
                                      <p:cBhvr>
                                        <p:cTn id="35" dur="500"/>
                                        <p:tgtEl>
                                          <p:spTgt spid="73"/>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wipe(left)">
                                      <p:cBhvr>
                                        <p:cTn id="39" dur="500"/>
                                        <p:tgtEl>
                                          <p:spTgt spid="72"/>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left)">
                                      <p:cBhvr>
                                        <p:cTn id="43" dur="500"/>
                                        <p:tgtEl>
                                          <p:spTgt spid="71"/>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wipe(right)">
                                      <p:cBhvr>
                                        <p:cTn id="52" dur="500"/>
                                        <p:tgtEl>
                                          <p:spTgt spid="69"/>
                                        </p:tgtEl>
                                      </p:cBhvr>
                                    </p:animEffect>
                                  </p:childTnLst>
                                </p:cTn>
                              </p:par>
                              <p:par>
                                <p:cTn id="53" presetID="16" presetClass="entr" presetSubtype="21"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barn(inVertical)">
                                      <p:cBhvr>
                                        <p:cTn id="55" dur="500"/>
                                        <p:tgtEl>
                                          <p:spTgt spid="82"/>
                                        </p:tgtEl>
                                      </p:cBhvr>
                                    </p:animEffect>
                                  </p:childTnLst>
                                </p:cTn>
                              </p:par>
                            </p:childTnLst>
                          </p:cTn>
                        </p:par>
                        <p:par>
                          <p:cTn id="56" fill="hold">
                            <p:stCondLst>
                              <p:cond delay="500"/>
                            </p:stCondLst>
                            <p:childTnLst>
                              <p:par>
                                <p:cTn id="57" presetID="22" presetClass="entr" presetSubtype="2" fill="hold"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wipe(right)">
                                      <p:cBhvr>
                                        <p:cTn id="59" dur="500"/>
                                        <p:tgtEl>
                                          <p:spTgt spid="68"/>
                                        </p:tgtEl>
                                      </p:cBhvr>
                                    </p:animEffect>
                                  </p:childTnLst>
                                </p:cTn>
                              </p:par>
                            </p:childTnLst>
                          </p:cTn>
                        </p:par>
                        <p:par>
                          <p:cTn id="60" fill="hold">
                            <p:stCondLst>
                              <p:cond delay="1000"/>
                            </p:stCondLst>
                            <p:childTnLst>
                              <p:par>
                                <p:cTn id="61" presetID="22" presetClass="entr" presetSubtype="2" fill="hold" nodeType="after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wipe(right)">
                                      <p:cBhvr>
                                        <p:cTn id="63" dur="500"/>
                                        <p:tgtEl>
                                          <p:spTgt spid="67"/>
                                        </p:tgtEl>
                                      </p:cBhvr>
                                    </p:animEffect>
                                  </p:childTnLst>
                                </p:cTn>
                              </p:par>
                            </p:childTnLst>
                          </p:cTn>
                        </p:par>
                        <p:par>
                          <p:cTn id="64" fill="hold">
                            <p:stCondLst>
                              <p:cond delay="1500"/>
                            </p:stCondLst>
                            <p:childTnLst>
                              <p:par>
                                <p:cTn id="65" presetID="22" presetClass="entr" presetSubtype="2" fill="hold" nodeType="after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right)">
                                      <p:cBhvr>
                                        <p:cTn id="67" dur="500"/>
                                        <p:tgtEl>
                                          <p:spTgt spid="6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ipe(right)">
                                      <p:cBhvr>
                                        <p:cTn id="72" dur="500"/>
                                        <p:tgtEl>
                                          <p:spTgt spid="65"/>
                                        </p:tgtEl>
                                      </p:cBhvr>
                                    </p:animEffect>
                                  </p:childTnLst>
                                </p:cTn>
                              </p:par>
                              <p:par>
                                <p:cTn id="73" presetID="16" presetClass="entr" presetSubtype="21" fill="hold" nodeType="with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barn(inVertical)">
                                      <p:cBhvr>
                                        <p:cTn id="75" dur="500"/>
                                        <p:tgtEl>
                                          <p:spTgt spid="83"/>
                                        </p:tgtEl>
                                      </p:cBhvr>
                                    </p:animEffect>
                                  </p:childTnLst>
                                </p:cTn>
                              </p:par>
                            </p:childTnLst>
                          </p:cTn>
                        </p:par>
                        <p:par>
                          <p:cTn id="76" fill="hold">
                            <p:stCondLst>
                              <p:cond delay="500"/>
                            </p:stCondLst>
                            <p:childTnLst>
                              <p:par>
                                <p:cTn id="77" presetID="22" presetClass="entr" presetSubtype="2" fill="hold" nodeType="after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wipe(right)">
                                      <p:cBhvr>
                                        <p:cTn id="79" dur="500"/>
                                        <p:tgtEl>
                                          <p:spTgt spid="64"/>
                                        </p:tgtEl>
                                      </p:cBhvr>
                                    </p:animEffect>
                                  </p:childTnLst>
                                </p:cTn>
                              </p:par>
                            </p:childTnLst>
                          </p:cTn>
                        </p:par>
                        <p:par>
                          <p:cTn id="80" fill="hold">
                            <p:stCondLst>
                              <p:cond delay="1000"/>
                            </p:stCondLst>
                            <p:childTnLst>
                              <p:par>
                                <p:cTn id="81" presetID="22" presetClass="entr" presetSubtype="2" fill="hold" nodeType="after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wipe(right)">
                                      <p:cBhvr>
                                        <p:cTn id="83" dur="500"/>
                                        <p:tgtEl>
                                          <p:spTgt spid="63"/>
                                        </p:tgtEl>
                                      </p:cBhvr>
                                    </p:animEffect>
                                  </p:childTnLst>
                                </p:cTn>
                              </p:par>
                            </p:childTnLst>
                          </p:cTn>
                        </p:par>
                        <p:par>
                          <p:cTn id="84" fill="hold">
                            <p:stCondLst>
                              <p:cond delay="1500"/>
                            </p:stCondLst>
                            <p:childTnLst>
                              <p:par>
                                <p:cTn id="85" presetID="22" presetClass="entr" presetSubtype="2" fill="hold"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wipe(right)">
                                      <p:cBhvr>
                                        <p:cTn id="87" dur="5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wipe(right)">
                                      <p:cBhvr>
                                        <p:cTn id="92" dur="500"/>
                                        <p:tgtEl>
                                          <p:spTgt spid="61"/>
                                        </p:tgtEl>
                                      </p:cBhvr>
                                    </p:animEffect>
                                  </p:childTnLst>
                                </p:cTn>
                              </p:par>
                            </p:childTnLst>
                          </p:cTn>
                        </p:par>
                        <p:par>
                          <p:cTn id="93" fill="hold">
                            <p:stCondLst>
                              <p:cond delay="500"/>
                            </p:stCondLst>
                            <p:childTnLst>
                              <p:par>
                                <p:cTn id="94" presetID="22" presetClass="entr" presetSubtype="2" fill="hold" nodeType="after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wipe(right)">
                                      <p:cBhvr>
                                        <p:cTn id="96" dur="500"/>
                                        <p:tgtEl>
                                          <p:spTgt spid="60"/>
                                        </p:tgtEl>
                                      </p:cBhvr>
                                    </p:animEffect>
                                  </p:childTnLst>
                                </p:cTn>
                              </p:par>
                            </p:childTnLst>
                          </p:cTn>
                        </p:par>
                        <p:par>
                          <p:cTn id="97" fill="hold">
                            <p:stCondLst>
                              <p:cond delay="1000"/>
                            </p:stCondLst>
                            <p:childTnLst>
                              <p:par>
                                <p:cTn id="98" presetID="22" presetClass="entr" presetSubtype="2" fill="hold" nodeType="after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wipe(right)">
                                      <p:cBhvr>
                                        <p:cTn id="100" dur="500"/>
                                        <p:tgtEl>
                                          <p:spTgt spid="59"/>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ipe(left)">
                                      <p:cBhvr>
                                        <p:cTn id="105" dur="500"/>
                                        <p:tgtEl>
                                          <p:spTgt spid="58"/>
                                        </p:tgtEl>
                                      </p:cBhvr>
                                    </p:animEffect>
                                  </p:childTnLst>
                                </p:cTn>
                              </p:par>
                              <p:par>
                                <p:cTn id="106" presetID="16" presetClass="entr" presetSubtype="21" fill="hold" nodeType="withEffect">
                                  <p:stCondLst>
                                    <p:cond delay="0"/>
                                  </p:stCondLst>
                                  <p:childTnLst>
                                    <p:set>
                                      <p:cBhvr>
                                        <p:cTn id="107" dur="1" fill="hold">
                                          <p:stCondLst>
                                            <p:cond delay="0"/>
                                          </p:stCondLst>
                                        </p:cTn>
                                        <p:tgtEl>
                                          <p:spTgt spid="80"/>
                                        </p:tgtEl>
                                        <p:attrNameLst>
                                          <p:attrName>style.visibility</p:attrName>
                                        </p:attrNameLst>
                                      </p:cBhvr>
                                      <p:to>
                                        <p:strVal val="visible"/>
                                      </p:to>
                                    </p:set>
                                    <p:animEffect transition="in" filter="barn(inVertical)">
                                      <p:cBhvr>
                                        <p:cTn id="108" dur="500"/>
                                        <p:tgtEl>
                                          <p:spTgt spid="80"/>
                                        </p:tgtEl>
                                      </p:cBhvr>
                                    </p:animEffect>
                                  </p:childTnLst>
                                </p:cTn>
                              </p:par>
                            </p:childTnLst>
                          </p:cTn>
                        </p:par>
                        <p:par>
                          <p:cTn id="109" fill="hold">
                            <p:stCondLst>
                              <p:cond delay="500"/>
                            </p:stCondLst>
                            <p:childTnLst>
                              <p:par>
                                <p:cTn id="110" presetID="22" presetClass="entr" presetSubtype="8" fill="hold" nodeType="after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wipe(left)">
                                      <p:cBhvr>
                                        <p:cTn id="112" dur="500"/>
                                        <p:tgtEl>
                                          <p:spTgt spid="57"/>
                                        </p:tgtEl>
                                      </p:cBhvr>
                                    </p:animEffect>
                                  </p:childTnLst>
                                </p:cTn>
                              </p:par>
                            </p:childTnLst>
                          </p:cTn>
                        </p:par>
                        <p:par>
                          <p:cTn id="113" fill="hold">
                            <p:stCondLst>
                              <p:cond delay="1000"/>
                            </p:stCondLst>
                            <p:childTnLst>
                              <p:par>
                                <p:cTn id="114" presetID="22" presetClass="entr" presetSubtype="2" fill="hold" nodeType="after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wipe(right)">
                                      <p:cBhvr>
                                        <p:cTn id="1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9D1E9A2E-608E-4F96-8111-381C8361F605}"/>
              </a:ext>
            </a:extLst>
          </p:cNvPr>
          <p:cNvSpPr txBox="1">
            <a:spLocks noChangeArrowheads="1"/>
          </p:cNvSpPr>
          <p:nvPr/>
        </p:nvSpPr>
        <p:spPr bwMode="auto">
          <a:xfrm>
            <a:off x="893482" y="709192"/>
            <a:ext cx="10659036" cy="1569660"/>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mj-lt"/>
                <a:ea typeface="+mn-ea"/>
                <a:cs typeface="+mn-cs"/>
              </a:rPr>
              <a:t>Thảo luận :</a:t>
            </a:r>
            <a:r>
              <a:rPr kumimoji="0" lang="vi-VN" sz="3200" b="1" i="1" u="none" strike="noStrike" kern="1200" cap="none" spc="0" normalizeH="0" baseline="0" noProof="0" dirty="0">
                <a:ln>
                  <a:noFill/>
                </a:ln>
                <a:solidFill>
                  <a:srgbClr val="002060"/>
                </a:solidFill>
                <a:effectLst/>
                <a:uLnTx/>
                <a:uFillTx/>
                <a:latin typeface="+mj-lt"/>
                <a:ea typeface="+mn-ea"/>
                <a:cs typeface="+mn-cs"/>
              </a:rPr>
              <a:t> Hãy chỉ ra sự khác nhau trong </a:t>
            </a:r>
            <a:r>
              <a:rPr kumimoji="0" lang="en-SG" sz="3200" b="1" i="1" u="none" strike="noStrike" kern="1200" cap="none" spc="0" normalizeH="0" baseline="0" noProof="0" dirty="0">
                <a:ln>
                  <a:noFill/>
                </a:ln>
                <a:solidFill>
                  <a:srgbClr val="002060"/>
                </a:solidFill>
                <a:effectLst/>
                <a:uLnTx/>
                <a:uFillTx/>
                <a:latin typeface="+mj-lt"/>
                <a:ea typeface="+mn-ea"/>
                <a:cs typeface="+mn-cs"/>
              </a:rPr>
              <a:t>“</a:t>
            </a:r>
            <a:r>
              <a:rPr kumimoji="0" lang="vi-VN" sz="3200" b="1" i="1" u="none" strike="noStrike" kern="1200" cap="none" spc="0" normalizeH="0" baseline="0" noProof="0" dirty="0">
                <a:ln>
                  <a:noFill/>
                </a:ln>
                <a:solidFill>
                  <a:srgbClr val="002060"/>
                </a:solidFill>
                <a:effectLst/>
                <a:uLnTx/>
                <a:uFillTx/>
                <a:latin typeface="+mj-lt"/>
                <a:ea typeface="+mn-ea"/>
                <a:cs typeface="+mn-cs"/>
              </a:rPr>
              <a:t>thú lâm tuyền</a:t>
            </a:r>
            <a:r>
              <a:rPr kumimoji="0" lang="en-SG" sz="3200" b="1" i="1" u="none" strike="noStrike" kern="1200" cap="none" spc="0" normalizeH="0" baseline="0" noProof="0" dirty="0">
                <a:ln>
                  <a:noFill/>
                </a:ln>
                <a:solidFill>
                  <a:srgbClr val="002060"/>
                </a:solidFill>
                <a:effectLst/>
                <a:uLnTx/>
                <a:uFillTx/>
                <a:latin typeface="+mj-lt"/>
                <a:ea typeface="+mn-ea"/>
                <a:cs typeface="+mn-cs"/>
              </a:rPr>
              <a:t>”</a:t>
            </a:r>
            <a:r>
              <a:rPr kumimoji="0" lang="vi-VN" sz="3200" b="1" i="1" u="none" strike="noStrike" kern="1200" cap="none" spc="0" normalizeH="0" baseline="0" noProof="0" dirty="0">
                <a:ln>
                  <a:noFill/>
                </a:ln>
                <a:solidFill>
                  <a:srgbClr val="002060"/>
                </a:solidFill>
                <a:effectLst/>
                <a:uLnTx/>
                <a:uFillTx/>
                <a:latin typeface="+mj-lt"/>
                <a:ea typeface="+mn-ea"/>
                <a:cs typeface="+mn-cs"/>
              </a:rPr>
              <a:t> của Bác</a:t>
            </a:r>
            <a:r>
              <a:rPr kumimoji="0" lang="en-SG" sz="3200" b="1" i="1" u="none" strike="noStrike" kern="1200" cap="none" spc="0" normalizeH="0" baseline="0" noProof="0" dirty="0">
                <a:ln>
                  <a:noFill/>
                </a:ln>
                <a:solidFill>
                  <a:srgbClr val="002060"/>
                </a:solidFill>
                <a:effectLst/>
                <a:uLnTx/>
                <a:uFillTx/>
                <a:latin typeface="+mj-lt"/>
                <a:ea typeface="+mn-ea"/>
                <a:cs typeface="+mn-cs"/>
              </a:rPr>
              <a:t> </a:t>
            </a:r>
            <a:r>
              <a:rPr kumimoji="0" lang="vi-VN" sz="3200" b="1" i="1" u="none" strike="noStrike" kern="1200" cap="none" spc="0" normalizeH="0" baseline="0" noProof="0" dirty="0">
                <a:ln>
                  <a:noFill/>
                </a:ln>
                <a:solidFill>
                  <a:srgbClr val="002060"/>
                </a:solidFill>
                <a:effectLst/>
                <a:uLnTx/>
                <a:uFillTx/>
                <a:latin typeface="+mj-lt"/>
                <a:ea typeface="+mn-ea"/>
                <a:cs typeface="+mn-cs"/>
              </a:rPr>
              <a:t>ở bài thơ này</a:t>
            </a:r>
            <a:r>
              <a:rPr kumimoji="0" lang="vi-VN"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SG"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SG"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SG"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SG"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SG"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bậc</a:t>
            </a:r>
            <a:r>
              <a:rPr kumimoji="0" lang="en-SG"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SG"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hiền</a:t>
            </a:r>
            <a:r>
              <a:rPr kumimoji="0" lang="en-SG"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SG"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SG"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SG"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xưa</a:t>
            </a:r>
            <a:r>
              <a:rPr kumimoji="0" lang="en-SG"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SG"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SG"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SG"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Nguyễn</a:t>
            </a:r>
            <a:r>
              <a:rPr kumimoji="0" lang="en-SG"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SG"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Trãi</a:t>
            </a:r>
            <a:r>
              <a:rPr kumimoji="0" lang="en-SG"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SG"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Nguyễn</a:t>
            </a:r>
            <a:r>
              <a:rPr kumimoji="0" lang="en-SG"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SG"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Bỉnh</a:t>
            </a:r>
            <a:r>
              <a:rPr kumimoji="0" lang="en-SG"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SG"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Khiêm</a:t>
            </a:r>
            <a:r>
              <a:rPr kumimoji="0" lang="en-SG"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vi-VN"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8B83BDA9-B55C-4538-A9CF-606EE9CF5876}"/>
              </a:ext>
            </a:extLst>
          </p:cNvPr>
          <p:cNvSpPr/>
          <p:nvPr/>
        </p:nvSpPr>
        <p:spPr>
          <a:xfrm>
            <a:off x="341938" y="3165928"/>
            <a:ext cx="5617028" cy="275408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ơ</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suối</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chảy</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rì</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rầm</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nghe</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cầm</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bên</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ơ</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rêu</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ơ</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ngồi</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ư</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ngồi</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đệm</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êm</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SG"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Nguyễn</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Trãi</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991E58CD-0F36-4935-9FA7-6FABA242FBB2}"/>
              </a:ext>
            </a:extLst>
          </p:cNvPr>
          <p:cNvSpPr/>
          <p:nvPr/>
        </p:nvSpPr>
        <p:spPr>
          <a:xfrm>
            <a:off x="6233036" y="3165928"/>
            <a:ext cx="5617028" cy="275408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Thu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ăn</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măng</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trúc</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đông</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ăn</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Xuân</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tắm</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hồ</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sen</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tắm</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ao</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ư</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ợu</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cội</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cây</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uống</a:t>
            </a:r>
            <a:endPar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xem</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phú</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quý</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ư</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SG"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chiêm</a:t>
            </a:r>
            <a:r>
              <a:rPr kumimoji="0" lang="en-SG"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SG"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Nguyễn</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Bỉnh</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Khiêm</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4904043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FEA0CC1-0867-458D-95EE-7FAA41D9AF8B}"/>
              </a:ext>
            </a:extLst>
          </p:cNvPr>
          <p:cNvSpPr/>
          <p:nvPr/>
        </p:nvSpPr>
        <p:spPr>
          <a:xfrm>
            <a:off x="518160" y="2171700"/>
            <a:ext cx="5463540" cy="4025900"/>
          </a:xfrm>
          <a:prstGeom prst="roundRect">
            <a:avLst/>
          </a:prstGeom>
          <a:solidFill>
            <a:schemeClr val="lt1">
              <a:alpha val="56000"/>
            </a:schemeClr>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1754585C-CF6E-4B47-93DD-84BB5EA71615}"/>
              </a:ext>
            </a:extLst>
          </p:cNvPr>
          <p:cNvSpPr/>
          <p:nvPr/>
        </p:nvSpPr>
        <p:spPr>
          <a:xfrm>
            <a:off x="6332221" y="2171700"/>
            <a:ext cx="5232400" cy="4025900"/>
          </a:xfrm>
          <a:prstGeom prst="roundRect">
            <a:avLst/>
          </a:prstGeom>
          <a:solidFill>
            <a:schemeClr val="lt1">
              <a:alpha val="24000"/>
            </a:schemeClr>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ECB4B6BD-5F58-414A-AD4D-30E1CB3A1A9A}"/>
              </a:ext>
            </a:extLst>
          </p:cNvPr>
          <p:cNvSpPr/>
          <p:nvPr/>
        </p:nvSpPr>
        <p:spPr>
          <a:xfrm>
            <a:off x="1841817" y="544572"/>
            <a:ext cx="2346325" cy="2336800"/>
          </a:xfrm>
          <a:prstGeom prst="ellipse">
            <a:avLst/>
          </a:prstGeom>
          <a:solidFill>
            <a:schemeClr val="lt1">
              <a:alpha val="1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xưa</a:t>
            </a:r>
            <a:endPar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A694313E-C991-4C1A-BEB7-62DE8C06E5C3}"/>
              </a:ext>
            </a:extLst>
          </p:cNvPr>
          <p:cNvSpPr/>
          <p:nvPr/>
        </p:nvSpPr>
        <p:spPr>
          <a:xfrm>
            <a:off x="7770495" y="495300"/>
            <a:ext cx="2346325" cy="2336800"/>
          </a:xfrm>
          <a:prstGeom prst="ellipse">
            <a:avLst/>
          </a:prstGeom>
          <a:solidFill>
            <a:schemeClr val="lt1">
              <a:alpha val="2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Bác</a:t>
            </a:r>
            <a:r>
              <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Hồ</a:t>
            </a:r>
            <a:endPar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E0EE1E7-6220-4254-A55C-1CEC911C88C4}"/>
              </a:ext>
            </a:extLst>
          </p:cNvPr>
          <p:cNvSpPr/>
          <p:nvPr/>
        </p:nvSpPr>
        <p:spPr>
          <a:xfrm>
            <a:off x="749299" y="2984500"/>
            <a:ext cx="4935221"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Vui với thiên nhiên để quên đời, “Lánh đục tìm trong”</a:t>
            </a:r>
            <a:r>
              <a:rPr kumimoji="0" lang="en-SG"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“an </a:t>
            </a:r>
            <a:r>
              <a:rPr kumimoji="0" lang="en-SG"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bần</a:t>
            </a:r>
            <a:r>
              <a:rPr kumimoji="0" lang="en-SG"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lạc</a:t>
            </a:r>
            <a:r>
              <a:rPr kumimoji="0" lang="en-SG"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SG"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đạo</a:t>
            </a:r>
            <a:r>
              <a:rPr kumimoji="0" lang="en-SG"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Mặc dù đó là thú vui tao nhã nhưng vẫn có yếu tố tiêu cực.</a:t>
            </a:r>
            <a:endParaRPr kumimoji="0" lang="en-SG"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Text Box 4">
            <a:extLst>
              <a:ext uri="{FF2B5EF4-FFF2-40B4-BE49-F238E27FC236}">
                <a16:creationId xmlns:a16="http://schemas.microsoft.com/office/drawing/2014/main" id="{722C5463-0833-498B-A626-5B27668F122E}"/>
              </a:ext>
            </a:extLst>
          </p:cNvPr>
          <p:cNvSpPr txBox="1">
            <a:spLocks noChangeArrowheads="1"/>
          </p:cNvSpPr>
          <p:nvPr/>
        </p:nvSpPr>
        <p:spPr bwMode="auto">
          <a:xfrm>
            <a:off x="6497319" y="2984500"/>
            <a:ext cx="4956175" cy="3046988"/>
          </a:xfrm>
          <a:prstGeom prst="rect">
            <a:avLst/>
          </a:prstGeom>
          <a:noFill/>
          <a:ln w="9525">
            <a:no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effectLst/>
                <a:uLnTx/>
                <a:uFillTx/>
                <a:latin typeface="Times New Roman" panose="02020603050405020304" pitchFamily="18" charset="0"/>
                <a:ea typeface="+mn-ea"/>
                <a:cs typeface="+mn-cs"/>
              </a:rPr>
              <a:t>Tìm đến với thiên nhiên không phải để quên đời mà để làm cách mạng, để cải tạo cuộc sống. (đánh đổ thực dân phong kiến đem lại hạnh phúc cho nhân dân).</a:t>
            </a:r>
          </a:p>
        </p:txBody>
      </p:sp>
    </p:spTree>
    <p:extLst>
      <p:ext uri="{BB962C8B-B14F-4D97-AF65-F5344CB8AC3E}">
        <p14:creationId xmlns:p14="http://schemas.microsoft.com/office/powerpoint/2010/main" val="340672120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5"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 calcmode="lin" valueType="num">
                                      <p:cBhvr>
                                        <p:cTn id="30"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1"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32" dur="1000" fill="hold"/>
                                        <p:tgtEl>
                                          <p:spTgt spid="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ác Hồ ở Pác Bó">
            <a:hlinkClick r:id="" action="ppaction://media"/>
            <a:extLst>
              <a:ext uri="{FF2B5EF4-FFF2-40B4-BE49-F238E27FC236}">
                <a16:creationId xmlns:a16="http://schemas.microsoft.com/office/drawing/2014/main" id="{AEE47831-75BE-499D-8A5E-FE5F2446717D}"/>
              </a:ext>
            </a:extLst>
          </p:cNvPr>
          <p:cNvPicPr>
            <a:picLocks noChangeAspect="1"/>
          </p:cNvPicPr>
          <p:nvPr>
            <a:videoFile r:link="rId1"/>
            <p:extLst>
              <p:ext uri="{DAA4B4D4-6D71-4841-9C94-3DE7FCFB9230}">
                <p14:media xmlns:p14="http://schemas.microsoft.com/office/powerpoint/2010/main" r:embed="rId2">
                  <p14:trim st="57268" end="295281.666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6901949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2B2679DC-18CE-4077-8EBC-AE80DFECDF15}"/>
              </a:ext>
            </a:extLst>
          </p:cNvPr>
          <p:cNvSpPr/>
          <p:nvPr/>
        </p:nvSpPr>
        <p:spPr>
          <a:xfrm>
            <a:off x="-1693762" y="0"/>
            <a:ext cx="8210309" cy="6858000"/>
          </a:xfrm>
          <a:prstGeom prst="parallelogram">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7E04C9A-6E5D-4947-9A94-0D0E1967E827}"/>
              </a:ext>
            </a:extLst>
          </p:cNvPr>
          <p:cNvSpPr/>
          <p:nvPr/>
        </p:nvSpPr>
        <p:spPr>
          <a:xfrm>
            <a:off x="4552709" y="879677"/>
            <a:ext cx="6713316" cy="103014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002060"/>
                </a:solidFill>
                <a:latin typeface="+mj-lt"/>
              </a:rPr>
              <a:t>I. TÌM HIỂU CHUNG</a:t>
            </a:r>
            <a:endParaRPr lang="en-US" sz="4400" b="1" dirty="0">
              <a:solidFill>
                <a:srgbClr val="002060"/>
              </a:solidFill>
              <a:latin typeface="+mj-lt"/>
            </a:endParaRPr>
          </a:p>
        </p:txBody>
      </p:sp>
      <p:pic>
        <p:nvPicPr>
          <p:cNvPr id="2050" name="Picture 2" descr="Giáo Dục, Học Tập, Học Sinh, Kiến Thức, Tải hình PNG 181 - Free.Vector6.com">
            <a:extLst>
              <a:ext uri="{FF2B5EF4-FFF2-40B4-BE49-F238E27FC236}">
                <a16:creationId xmlns:a16="http://schemas.microsoft.com/office/drawing/2014/main" id="{16BD4376-386E-4F9D-992C-18165E7EC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2174" y="1909824"/>
            <a:ext cx="5623851" cy="5623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75785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stel memphis instagram ad background Free Vector">
            <a:extLst>
              <a:ext uri="{FF2B5EF4-FFF2-40B4-BE49-F238E27FC236}">
                <a16:creationId xmlns:a16="http://schemas.microsoft.com/office/drawing/2014/main" id="{2B947A6F-ED8C-4FDB-A963-FAE813C4D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223" y="0"/>
            <a:ext cx="777077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ổng hợp một số vector vẽ Bác Hồ kính yêu - Thái Triển">
            <a:extLst>
              <a:ext uri="{FF2B5EF4-FFF2-40B4-BE49-F238E27FC236}">
                <a16:creationId xmlns:a16="http://schemas.microsoft.com/office/drawing/2014/main" id="{B68D6F92-1AD5-4890-9D62-306516A0C2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87"/>
          <a:stretch/>
        </p:blipFill>
        <p:spPr bwMode="auto">
          <a:xfrm>
            <a:off x="0" y="0"/>
            <a:ext cx="674804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3E5083-B089-4F29-8BBE-3D02E4A11C15}"/>
              </a:ext>
            </a:extLst>
          </p:cNvPr>
          <p:cNvSpPr txBox="1"/>
          <p:nvPr/>
        </p:nvSpPr>
        <p:spPr>
          <a:xfrm>
            <a:off x="810228" y="6211669"/>
            <a:ext cx="2800767" cy="646331"/>
          </a:xfrm>
          <a:prstGeom prst="rect">
            <a:avLst/>
          </a:prstGeom>
          <a:noFill/>
        </p:spPr>
        <p:txBody>
          <a:bodyPr wrap="none" rtlCol="0">
            <a:spAutoFit/>
          </a:bodyPr>
          <a:lstStyle/>
          <a:p>
            <a:r>
              <a:rPr lang="vi-VN" sz="3600" b="1" dirty="0">
                <a:latin typeface="+mj-lt"/>
              </a:rPr>
              <a:t>Hồ Chí Minh</a:t>
            </a:r>
            <a:endParaRPr lang="en-US" sz="3600" b="1" dirty="0">
              <a:latin typeface="+mj-lt"/>
            </a:endParaRPr>
          </a:p>
        </p:txBody>
      </p:sp>
      <p:sp>
        <p:nvSpPr>
          <p:cNvPr id="5" name="TextBox 4">
            <a:extLst>
              <a:ext uri="{FF2B5EF4-FFF2-40B4-BE49-F238E27FC236}">
                <a16:creationId xmlns:a16="http://schemas.microsoft.com/office/drawing/2014/main" id="{509ACAC0-605B-4A11-BB35-161306F47311}"/>
              </a:ext>
            </a:extLst>
          </p:cNvPr>
          <p:cNvSpPr txBox="1"/>
          <p:nvPr/>
        </p:nvSpPr>
        <p:spPr>
          <a:xfrm>
            <a:off x="7533286" y="165992"/>
            <a:ext cx="2087110" cy="646331"/>
          </a:xfrm>
          <a:prstGeom prst="rect">
            <a:avLst/>
          </a:prstGeom>
          <a:noFill/>
        </p:spPr>
        <p:txBody>
          <a:bodyPr wrap="none" rtlCol="0">
            <a:spAutoFit/>
          </a:bodyPr>
          <a:lstStyle/>
          <a:p>
            <a:r>
              <a:rPr lang="vi-VN" sz="3600" b="1" dirty="0">
                <a:solidFill>
                  <a:srgbClr val="002060"/>
                </a:solidFill>
                <a:latin typeface="+mj-lt"/>
              </a:rPr>
              <a:t>1. Tác giả</a:t>
            </a:r>
            <a:endParaRPr lang="en-US" sz="3600" b="1" dirty="0">
              <a:solidFill>
                <a:srgbClr val="002060"/>
              </a:solidFill>
              <a:latin typeface="+mj-lt"/>
            </a:endParaRPr>
          </a:p>
        </p:txBody>
      </p:sp>
      <p:sp>
        <p:nvSpPr>
          <p:cNvPr id="8" name="TextBox 7">
            <a:extLst>
              <a:ext uri="{FF2B5EF4-FFF2-40B4-BE49-F238E27FC236}">
                <a16:creationId xmlns:a16="http://schemas.microsoft.com/office/drawing/2014/main" id="{F4A63C0D-27A1-4AC5-911E-B71D4D0D354C}"/>
              </a:ext>
            </a:extLst>
          </p:cNvPr>
          <p:cNvSpPr txBox="1">
            <a:spLocks noChangeArrowheads="1"/>
          </p:cNvSpPr>
          <p:nvPr/>
        </p:nvSpPr>
        <p:spPr bwMode="auto">
          <a:xfrm>
            <a:off x="5104435" y="978315"/>
            <a:ext cx="6944812" cy="2404504"/>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2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Hồ</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Chí</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Minh (1890 - 1969)</a:t>
            </a:r>
          </a:p>
          <a:p>
            <a:pPr marL="0" marR="0" lvl="0" indent="0" defTabSz="914400" eaLnBrk="1" fontAlgn="base" latinLnBrk="0" hangingPunct="1">
              <a:lnSpc>
                <a:spcPct val="12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Tên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khai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sinh</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Nguyễn</a:t>
            </a:r>
            <a:r>
              <a:rPr lang="vi-VN" altLang="en-US" sz="3200" kern="0" dirty="0">
                <a:solidFill>
                  <a:srgbClr val="000000"/>
                </a:solidFill>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Sinh</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Cung</a:t>
            </a:r>
            <a:endPar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base" latinLnBrk="0" hangingPunct="1">
              <a:lnSpc>
                <a:spcPct val="12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Sinh</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tại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Sen,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xã</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Kim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Liên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huyện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Nam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Đàn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tỉnh</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Nghệ</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An.</a:t>
            </a:r>
          </a:p>
        </p:txBody>
      </p:sp>
      <p:sp>
        <p:nvSpPr>
          <p:cNvPr id="9" name="TextBox 8">
            <a:extLst>
              <a:ext uri="{FF2B5EF4-FFF2-40B4-BE49-F238E27FC236}">
                <a16:creationId xmlns:a16="http://schemas.microsoft.com/office/drawing/2014/main" id="{C1CFA9D4-94C9-4081-A39A-69CF3BEDB864}"/>
              </a:ext>
            </a:extLst>
          </p:cNvPr>
          <p:cNvSpPr txBox="1">
            <a:spLocks noChangeArrowheads="1"/>
          </p:cNvSpPr>
          <p:nvPr/>
        </p:nvSpPr>
        <p:spPr bwMode="auto">
          <a:xfrm>
            <a:off x="5278055" y="3475182"/>
            <a:ext cx="6913945" cy="1222642"/>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2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lãnh</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tụ</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vĩ</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đại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mạng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Việt</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Nam,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danh</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hóa</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8212914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p:tgtEl>
                                          <p:spTgt spid="9"/>
                                        </p:tgtEl>
                                        <p:attrNameLst>
                                          <p:attrName>ppt_y</p:attrName>
                                        </p:attrNameLst>
                                      </p:cBhvr>
                                      <p:tavLst>
                                        <p:tav tm="0">
                                          <p:val>
                                            <p:strVal val="#ppt_y+#ppt_h*1.125000"/>
                                          </p:val>
                                        </p:tav>
                                        <p:tav tm="100000">
                                          <p:val>
                                            <p:strVal val="#ppt_y"/>
                                          </p:val>
                                        </p:tav>
                                      </p:tavLst>
                                    </p:anim>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astel memphis instagram ad background Free Vector">
            <a:extLst>
              <a:ext uri="{FF2B5EF4-FFF2-40B4-BE49-F238E27FC236}">
                <a16:creationId xmlns:a16="http://schemas.microsoft.com/office/drawing/2014/main" id="{59D75700-5E7E-4866-BA2F-BBDB9296C3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136"/>
          <a:stretch/>
        </p:blipFill>
        <p:spPr bwMode="auto">
          <a:xfrm>
            <a:off x="0" y="0"/>
            <a:ext cx="2880360" cy="6705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F9EDA91-53DB-442A-B6D5-4DF42A1D1828}"/>
              </a:ext>
            </a:extLst>
          </p:cNvPr>
          <p:cNvSpPr/>
          <p:nvPr/>
        </p:nvSpPr>
        <p:spPr>
          <a:xfrm>
            <a:off x="1293813" y="2449930"/>
            <a:ext cx="6294120" cy="3785652"/>
          </a:xfrm>
          <a:prstGeom prst="rect">
            <a:avLst/>
          </a:prstGeom>
        </p:spPr>
        <p:txBody>
          <a:bodyPr wrap="square">
            <a:spAutoFit/>
          </a:bodyPr>
          <a:lstStyle/>
          <a:p>
            <a:pPr algn="just"/>
            <a:r>
              <a:rPr lang="vi-VN" sz="4000" dirty="0">
                <a:solidFill>
                  <a:prstClr val="black"/>
                </a:solidFill>
                <a:latin typeface="Times New Roman" pitchFamily="18" charset="0"/>
                <a:cs typeface="Times New Roman" pitchFamily="18" charset="0"/>
              </a:rPr>
              <a:t>T</a:t>
            </a:r>
            <a:r>
              <a:rPr lang="en-US" sz="4000" dirty="0" err="1">
                <a:solidFill>
                  <a:prstClr val="black"/>
                </a:solidFill>
                <a:latin typeface="Times New Roman" pitchFamily="18" charset="0"/>
                <a:cs typeface="Times New Roman" pitchFamily="18" charset="0"/>
              </a:rPr>
              <a:t>hơ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Người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luôn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chứa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yêu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thiên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nhiên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đằm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thắm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hòa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lớn</a:t>
            </a:r>
            <a:r>
              <a:rPr lang="en-US" sz="4000" dirty="0">
                <a:solidFill>
                  <a:prstClr val="black"/>
                </a:solidFill>
                <a:latin typeface="Times New Roman" pitchFamily="18" charset="0"/>
                <a:cs typeface="Times New Roman" pitchFamily="18" charset="0"/>
              </a:rPr>
              <a:t> –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yêu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nước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thiết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tha</a:t>
            </a:r>
            <a:r>
              <a:rPr lang="en-US" sz="4000" dirty="0">
                <a:solidFill>
                  <a:prstClr val="black"/>
                </a:solidFill>
                <a:latin typeface="Times New Roman" pitchFamily="18" charset="0"/>
                <a:cs typeface="Times New Roman" pitchFamily="18" charset="0"/>
              </a:rPr>
              <a:t>.</a:t>
            </a:r>
          </a:p>
          <a:p>
            <a:pPr algn="just"/>
            <a:endParaRPr lang="en-US" sz="4000" dirty="0">
              <a:solidFill>
                <a:prstClr val="black"/>
              </a:solidFill>
              <a:latin typeface="Times New Roman" pitchFamily="18" charset="0"/>
              <a:cs typeface="Times New Roman" pitchFamily="18" charset="0"/>
            </a:endParaRPr>
          </a:p>
        </p:txBody>
      </p:sp>
      <p:pic>
        <p:nvPicPr>
          <p:cNvPr id="4100" name="Picture 4" descr="Bộ sưu tập chân dung bác hồ file Vector, PNG, PSD tải về miễn phí - Anh  Dũng SEO">
            <a:extLst>
              <a:ext uri="{FF2B5EF4-FFF2-40B4-BE49-F238E27FC236}">
                <a16:creationId xmlns:a16="http://schemas.microsoft.com/office/drawing/2014/main" id="{EDD99C8E-C08C-42C1-B22D-227F5F5C4F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57"/>
          <a:stretch/>
        </p:blipFill>
        <p:spPr bwMode="auto">
          <a:xfrm>
            <a:off x="7741920" y="0"/>
            <a:ext cx="4573588"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AB3D9D0-6BF5-40B2-B678-FB13D7963610}"/>
              </a:ext>
            </a:extLst>
          </p:cNvPr>
          <p:cNvCxnSpPr>
            <a:cxnSpLocks/>
          </p:cNvCxnSpPr>
          <p:nvPr/>
        </p:nvCxnSpPr>
        <p:spPr>
          <a:xfrm>
            <a:off x="213360" y="198120"/>
            <a:ext cx="75285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68AFFC4-505A-47B4-9945-C5BF9DA64B98}"/>
              </a:ext>
            </a:extLst>
          </p:cNvPr>
          <p:cNvCxnSpPr>
            <a:cxnSpLocks/>
          </p:cNvCxnSpPr>
          <p:nvPr/>
        </p:nvCxnSpPr>
        <p:spPr>
          <a:xfrm>
            <a:off x="213360" y="6492240"/>
            <a:ext cx="73745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72576FB-5DE3-43CE-B1B3-5365D2B6B326}"/>
              </a:ext>
            </a:extLst>
          </p:cNvPr>
          <p:cNvPicPr>
            <a:picLocks noChangeAspect="1"/>
          </p:cNvPicPr>
          <p:nvPr/>
        </p:nvPicPr>
        <p:blipFill>
          <a:blip r:embed="rId4"/>
          <a:stretch>
            <a:fillRect/>
          </a:stretch>
        </p:blipFill>
        <p:spPr>
          <a:xfrm>
            <a:off x="579166" y="76203"/>
            <a:ext cx="7086554" cy="2885008"/>
          </a:xfrm>
          <a:prstGeom prst="rect">
            <a:avLst/>
          </a:prstGeom>
        </p:spPr>
      </p:pic>
    </p:spTree>
    <p:extLst>
      <p:ext uri="{BB962C8B-B14F-4D97-AF65-F5344CB8AC3E}">
        <p14:creationId xmlns:p14="http://schemas.microsoft.com/office/powerpoint/2010/main" val="221256528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FC79FBB-1C50-430C-8EF2-C2BCE188F12F}"/>
              </a:ext>
            </a:extLst>
          </p:cNvPr>
          <p:cNvSpPr/>
          <p:nvPr/>
        </p:nvSpPr>
        <p:spPr>
          <a:xfrm>
            <a:off x="325118" y="292947"/>
            <a:ext cx="5773421" cy="3175846"/>
          </a:xfrm>
          <a:custGeom>
            <a:avLst/>
            <a:gdLst>
              <a:gd name="connsiteX0" fmla="*/ 0 w 3175846"/>
              <a:gd name="connsiteY0" fmla="*/ 0 h 5773420"/>
              <a:gd name="connsiteX1" fmla="*/ 2646528 w 3175846"/>
              <a:gd name="connsiteY1" fmla="*/ 0 h 5773420"/>
              <a:gd name="connsiteX2" fmla="*/ 3175846 w 3175846"/>
              <a:gd name="connsiteY2" fmla="*/ 529318 h 5773420"/>
              <a:gd name="connsiteX3" fmla="*/ 3175846 w 3175846"/>
              <a:gd name="connsiteY3" fmla="*/ 5773420 h 5773420"/>
              <a:gd name="connsiteX4" fmla="*/ 0 w 3175846"/>
              <a:gd name="connsiteY4" fmla="*/ 5773420 h 5773420"/>
              <a:gd name="connsiteX5" fmla="*/ 0 w 3175846"/>
              <a:gd name="connsiteY5" fmla="*/ 0 h 577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5846" h="5773420">
                <a:moveTo>
                  <a:pt x="0" y="5773420"/>
                </a:moveTo>
                <a:lnTo>
                  <a:pt x="0" y="962255"/>
                </a:lnTo>
                <a:cubicBezTo>
                  <a:pt x="0" y="430817"/>
                  <a:pt x="130360" y="0"/>
                  <a:pt x="291168" y="0"/>
                </a:cubicBezTo>
                <a:lnTo>
                  <a:pt x="3175846" y="0"/>
                </a:lnTo>
                <a:lnTo>
                  <a:pt x="3175846" y="5773420"/>
                </a:lnTo>
                <a:lnTo>
                  <a:pt x="0" y="577342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05385" tIns="405382" rIns="405383" bIns="1199346" numCol="1" spcCol="1270" anchor="ctr" anchorCtr="0">
            <a:noAutofit/>
          </a:bodyPr>
          <a:lstStyle/>
          <a:p>
            <a:pPr marL="0" lvl="0" indent="0" algn="ctr" defTabSz="2533650">
              <a:lnSpc>
                <a:spcPct val="90000"/>
              </a:lnSpc>
              <a:spcBef>
                <a:spcPct val="0"/>
              </a:spcBef>
              <a:spcAft>
                <a:spcPct val="35000"/>
              </a:spcAft>
              <a:buNone/>
            </a:pPr>
            <a:endParaRPr lang="en-US" sz="5700" kern="1200" dirty="0"/>
          </a:p>
        </p:txBody>
      </p:sp>
      <p:sp>
        <p:nvSpPr>
          <p:cNvPr id="4" name="Freeform: Shape 3">
            <a:extLst>
              <a:ext uri="{FF2B5EF4-FFF2-40B4-BE49-F238E27FC236}">
                <a16:creationId xmlns:a16="http://schemas.microsoft.com/office/drawing/2014/main" id="{F7FED25E-9E4E-4E28-804C-3875343D576E}"/>
              </a:ext>
            </a:extLst>
          </p:cNvPr>
          <p:cNvSpPr/>
          <p:nvPr/>
        </p:nvSpPr>
        <p:spPr>
          <a:xfrm>
            <a:off x="6098540" y="292946"/>
            <a:ext cx="5773420" cy="3175846"/>
          </a:xfrm>
          <a:custGeom>
            <a:avLst/>
            <a:gdLst>
              <a:gd name="connsiteX0" fmla="*/ 0 w 5773420"/>
              <a:gd name="connsiteY0" fmla="*/ 0 h 3175846"/>
              <a:gd name="connsiteX1" fmla="*/ 5244102 w 5773420"/>
              <a:gd name="connsiteY1" fmla="*/ 0 h 3175846"/>
              <a:gd name="connsiteX2" fmla="*/ 5773420 w 5773420"/>
              <a:gd name="connsiteY2" fmla="*/ 529318 h 3175846"/>
              <a:gd name="connsiteX3" fmla="*/ 5773420 w 5773420"/>
              <a:gd name="connsiteY3" fmla="*/ 3175846 h 3175846"/>
              <a:gd name="connsiteX4" fmla="*/ 0 w 5773420"/>
              <a:gd name="connsiteY4" fmla="*/ 3175846 h 3175846"/>
              <a:gd name="connsiteX5" fmla="*/ 0 w 5773420"/>
              <a:gd name="connsiteY5" fmla="*/ 0 h 31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3420" h="3175846">
                <a:moveTo>
                  <a:pt x="0" y="0"/>
                </a:moveTo>
                <a:lnTo>
                  <a:pt x="5244102" y="0"/>
                </a:lnTo>
                <a:cubicBezTo>
                  <a:pt x="5536436" y="0"/>
                  <a:pt x="5773420" y="236984"/>
                  <a:pt x="5773420" y="529318"/>
                </a:cubicBezTo>
                <a:lnTo>
                  <a:pt x="5773420" y="3175846"/>
                </a:lnTo>
                <a:lnTo>
                  <a:pt x="0" y="3175846"/>
                </a:lnTo>
                <a:lnTo>
                  <a:pt x="0" y="0"/>
                </a:lnTo>
                <a:close/>
              </a:path>
            </a:pathLst>
          </a:custGeom>
        </p:spPr>
        <p:style>
          <a:lnRef idx="2">
            <a:schemeClr val="lt1">
              <a:hueOff val="0"/>
              <a:satOff val="0"/>
              <a:lumOff val="0"/>
              <a:alphaOff val="0"/>
            </a:schemeClr>
          </a:lnRef>
          <a:fillRef idx="1">
            <a:schemeClr val="accent4">
              <a:hueOff val="-3732583"/>
              <a:satOff val="1753"/>
              <a:lumOff val="653"/>
              <a:alphaOff val="0"/>
            </a:schemeClr>
          </a:fillRef>
          <a:effectRef idx="0">
            <a:schemeClr val="accent4">
              <a:hueOff val="-3732583"/>
              <a:satOff val="1753"/>
              <a:lumOff val="653"/>
              <a:alphaOff val="0"/>
            </a:schemeClr>
          </a:effectRef>
          <a:fontRef idx="minor">
            <a:schemeClr val="lt1"/>
          </a:fontRef>
        </p:style>
        <p:txBody>
          <a:bodyPr spcFirstLastPara="0" vert="horz" wrap="square" lIns="405384" tIns="405384" rIns="405384" bIns="1199345" numCol="1" spcCol="1270" anchor="ctr" anchorCtr="0">
            <a:noAutofit/>
          </a:bodyPr>
          <a:lstStyle/>
          <a:p>
            <a:pPr marL="0" lvl="0" indent="0" algn="ctr" defTabSz="2533650">
              <a:lnSpc>
                <a:spcPct val="90000"/>
              </a:lnSpc>
              <a:spcBef>
                <a:spcPct val="0"/>
              </a:spcBef>
              <a:spcAft>
                <a:spcPct val="35000"/>
              </a:spcAft>
              <a:buNone/>
            </a:pPr>
            <a:endParaRPr lang="en-US" sz="5700" kern="1200"/>
          </a:p>
        </p:txBody>
      </p:sp>
      <p:sp>
        <p:nvSpPr>
          <p:cNvPr id="9" name="Freeform: Shape 8">
            <a:extLst>
              <a:ext uri="{FF2B5EF4-FFF2-40B4-BE49-F238E27FC236}">
                <a16:creationId xmlns:a16="http://schemas.microsoft.com/office/drawing/2014/main" id="{B10B2BB4-62C4-4179-A6AA-C78CCFA62412}"/>
              </a:ext>
            </a:extLst>
          </p:cNvPr>
          <p:cNvSpPr/>
          <p:nvPr/>
        </p:nvSpPr>
        <p:spPr>
          <a:xfrm>
            <a:off x="325120" y="3468791"/>
            <a:ext cx="5773421" cy="3175847"/>
          </a:xfrm>
          <a:custGeom>
            <a:avLst/>
            <a:gdLst>
              <a:gd name="connsiteX0" fmla="*/ 0 w 5773420"/>
              <a:gd name="connsiteY0" fmla="*/ 0 h 3175846"/>
              <a:gd name="connsiteX1" fmla="*/ 5244102 w 5773420"/>
              <a:gd name="connsiteY1" fmla="*/ 0 h 3175846"/>
              <a:gd name="connsiteX2" fmla="*/ 5773420 w 5773420"/>
              <a:gd name="connsiteY2" fmla="*/ 529318 h 3175846"/>
              <a:gd name="connsiteX3" fmla="*/ 5773420 w 5773420"/>
              <a:gd name="connsiteY3" fmla="*/ 3175846 h 3175846"/>
              <a:gd name="connsiteX4" fmla="*/ 0 w 5773420"/>
              <a:gd name="connsiteY4" fmla="*/ 3175846 h 3175846"/>
              <a:gd name="connsiteX5" fmla="*/ 0 w 5773420"/>
              <a:gd name="connsiteY5" fmla="*/ 0 h 31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3420" h="3175846">
                <a:moveTo>
                  <a:pt x="5773420" y="3175845"/>
                </a:moveTo>
                <a:lnTo>
                  <a:pt x="529318" y="3175845"/>
                </a:lnTo>
                <a:cubicBezTo>
                  <a:pt x="236984" y="3175845"/>
                  <a:pt x="0" y="2938861"/>
                  <a:pt x="0" y="2646527"/>
                </a:cubicBezTo>
                <a:lnTo>
                  <a:pt x="0" y="1"/>
                </a:lnTo>
                <a:lnTo>
                  <a:pt x="5773420" y="1"/>
                </a:lnTo>
                <a:lnTo>
                  <a:pt x="5773420" y="3175845"/>
                </a:lnTo>
                <a:close/>
              </a:path>
            </a:pathLst>
          </a:custGeom>
        </p:spPr>
        <p:style>
          <a:lnRef idx="2">
            <a:schemeClr val="lt1">
              <a:hueOff val="0"/>
              <a:satOff val="0"/>
              <a:lumOff val="0"/>
              <a:alphaOff val="0"/>
            </a:schemeClr>
          </a:lnRef>
          <a:fillRef idx="1">
            <a:schemeClr val="accent4">
              <a:hueOff val="-7465166"/>
              <a:satOff val="3507"/>
              <a:lumOff val="1306"/>
              <a:alphaOff val="0"/>
            </a:schemeClr>
          </a:fillRef>
          <a:effectRef idx="0">
            <a:schemeClr val="accent4">
              <a:hueOff val="-7465166"/>
              <a:satOff val="3507"/>
              <a:lumOff val="1306"/>
              <a:alphaOff val="0"/>
            </a:schemeClr>
          </a:effectRef>
          <a:fontRef idx="minor">
            <a:schemeClr val="lt1"/>
          </a:fontRef>
        </p:style>
        <p:txBody>
          <a:bodyPr spcFirstLastPara="0" vert="horz" wrap="square" lIns="405383" tIns="1199347" rIns="405385" bIns="405383" numCol="1" spcCol="1270" anchor="ctr" anchorCtr="0">
            <a:noAutofit/>
          </a:bodyPr>
          <a:lstStyle/>
          <a:p>
            <a:pPr marL="0" lvl="0" indent="0" algn="ctr" defTabSz="2533650">
              <a:lnSpc>
                <a:spcPct val="90000"/>
              </a:lnSpc>
              <a:spcBef>
                <a:spcPct val="0"/>
              </a:spcBef>
              <a:spcAft>
                <a:spcPct val="35000"/>
              </a:spcAft>
              <a:buNone/>
            </a:pPr>
            <a:endParaRPr lang="en-US" sz="5700" kern="1200"/>
          </a:p>
        </p:txBody>
      </p:sp>
      <p:sp>
        <p:nvSpPr>
          <p:cNvPr id="11" name="Freeform: Shape 10">
            <a:extLst>
              <a:ext uri="{FF2B5EF4-FFF2-40B4-BE49-F238E27FC236}">
                <a16:creationId xmlns:a16="http://schemas.microsoft.com/office/drawing/2014/main" id="{6C8853C4-A2CD-499C-AE7B-C56A91B14286}"/>
              </a:ext>
            </a:extLst>
          </p:cNvPr>
          <p:cNvSpPr/>
          <p:nvPr/>
        </p:nvSpPr>
        <p:spPr>
          <a:xfrm>
            <a:off x="6098539" y="3468793"/>
            <a:ext cx="5773420" cy="3175846"/>
          </a:xfrm>
          <a:custGeom>
            <a:avLst/>
            <a:gdLst>
              <a:gd name="connsiteX0" fmla="*/ 0 w 3175846"/>
              <a:gd name="connsiteY0" fmla="*/ 0 h 5773420"/>
              <a:gd name="connsiteX1" fmla="*/ 2646528 w 3175846"/>
              <a:gd name="connsiteY1" fmla="*/ 0 h 5773420"/>
              <a:gd name="connsiteX2" fmla="*/ 3175846 w 3175846"/>
              <a:gd name="connsiteY2" fmla="*/ 529318 h 5773420"/>
              <a:gd name="connsiteX3" fmla="*/ 3175846 w 3175846"/>
              <a:gd name="connsiteY3" fmla="*/ 5773420 h 5773420"/>
              <a:gd name="connsiteX4" fmla="*/ 0 w 3175846"/>
              <a:gd name="connsiteY4" fmla="*/ 5773420 h 5773420"/>
              <a:gd name="connsiteX5" fmla="*/ 0 w 3175846"/>
              <a:gd name="connsiteY5" fmla="*/ 0 h 577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5846" h="5773420">
                <a:moveTo>
                  <a:pt x="3175846" y="1"/>
                </a:moveTo>
                <a:lnTo>
                  <a:pt x="3175846" y="4811164"/>
                </a:lnTo>
                <a:cubicBezTo>
                  <a:pt x="3175846" y="5342602"/>
                  <a:pt x="3045486" y="5773419"/>
                  <a:pt x="2884678" y="5773419"/>
                </a:cubicBezTo>
                <a:lnTo>
                  <a:pt x="0" y="5773419"/>
                </a:lnTo>
                <a:lnTo>
                  <a:pt x="0" y="1"/>
                </a:lnTo>
                <a:lnTo>
                  <a:pt x="3175846" y="1"/>
                </a:lnTo>
                <a:close/>
              </a:path>
            </a:pathLst>
          </a:custGeom>
        </p:spPr>
        <p:style>
          <a:lnRef idx="2">
            <a:schemeClr val="lt1">
              <a:hueOff val="0"/>
              <a:satOff val="0"/>
              <a:lumOff val="0"/>
              <a:alphaOff val="0"/>
            </a:schemeClr>
          </a:lnRef>
          <a:fillRef idx="1">
            <a:schemeClr val="accent4">
              <a:hueOff val="-11197749"/>
              <a:satOff val="5260"/>
              <a:lumOff val="1959"/>
              <a:alphaOff val="0"/>
            </a:schemeClr>
          </a:fillRef>
          <a:effectRef idx="0">
            <a:schemeClr val="accent4">
              <a:hueOff val="-11197749"/>
              <a:satOff val="5260"/>
              <a:lumOff val="1959"/>
              <a:alphaOff val="0"/>
            </a:schemeClr>
          </a:effectRef>
          <a:fontRef idx="minor">
            <a:schemeClr val="lt1"/>
          </a:fontRef>
        </p:style>
        <p:txBody>
          <a:bodyPr spcFirstLastPara="0" vert="horz" wrap="square" lIns="405385" tIns="1199345" rIns="405383" bIns="405384" numCol="1" spcCol="1270" anchor="ctr" anchorCtr="0">
            <a:noAutofit/>
          </a:bodyPr>
          <a:lstStyle/>
          <a:p>
            <a:pPr marL="0" lvl="0" indent="0" algn="ctr" defTabSz="2533650">
              <a:lnSpc>
                <a:spcPct val="90000"/>
              </a:lnSpc>
              <a:spcBef>
                <a:spcPct val="0"/>
              </a:spcBef>
              <a:spcAft>
                <a:spcPct val="35000"/>
              </a:spcAft>
              <a:buNone/>
            </a:pPr>
            <a:endParaRPr lang="en-US" sz="5700" kern="1200"/>
          </a:p>
        </p:txBody>
      </p:sp>
      <p:sp>
        <p:nvSpPr>
          <p:cNvPr id="12" name="Freeform: Shape 11">
            <a:extLst>
              <a:ext uri="{FF2B5EF4-FFF2-40B4-BE49-F238E27FC236}">
                <a16:creationId xmlns:a16="http://schemas.microsoft.com/office/drawing/2014/main" id="{6B7B2D01-35AF-46B1-BE09-BFD466B811EF}"/>
              </a:ext>
            </a:extLst>
          </p:cNvPr>
          <p:cNvSpPr/>
          <p:nvPr/>
        </p:nvSpPr>
        <p:spPr>
          <a:xfrm>
            <a:off x="4366513" y="2674831"/>
            <a:ext cx="3464052" cy="1587923"/>
          </a:xfrm>
          <a:custGeom>
            <a:avLst/>
            <a:gdLst>
              <a:gd name="connsiteX0" fmla="*/ 0 w 3464052"/>
              <a:gd name="connsiteY0" fmla="*/ 264659 h 1587923"/>
              <a:gd name="connsiteX1" fmla="*/ 264659 w 3464052"/>
              <a:gd name="connsiteY1" fmla="*/ 0 h 1587923"/>
              <a:gd name="connsiteX2" fmla="*/ 3199393 w 3464052"/>
              <a:gd name="connsiteY2" fmla="*/ 0 h 1587923"/>
              <a:gd name="connsiteX3" fmla="*/ 3464052 w 3464052"/>
              <a:gd name="connsiteY3" fmla="*/ 264659 h 1587923"/>
              <a:gd name="connsiteX4" fmla="*/ 3464052 w 3464052"/>
              <a:gd name="connsiteY4" fmla="*/ 1323264 h 1587923"/>
              <a:gd name="connsiteX5" fmla="*/ 3199393 w 3464052"/>
              <a:gd name="connsiteY5" fmla="*/ 1587923 h 1587923"/>
              <a:gd name="connsiteX6" fmla="*/ 264659 w 3464052"/>
              <a:gd name="connsiteY6" fmla="*/ 1587923 h 1587923"/>
              <a:gd name="connsiteX7" fmla="*/ 0 w 3464052"/>
              <a:gd name="connsiteY7" fmla="*/ 1323264 h 1587923"/>
              <a:gd name="connsiteX8" fmla="*/ 0 w 3464052"/>
              <a:gd name="connsiteY8" fmla="*/ 264659 h 158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4052" h="1587923">
                <a:moveTo>
                  <a:pt x="0" y="264659"/>
                </a:moveTo>
                <a:cubicBezTo>
                  <a:pt x="0" y="118492"/>
                  <a:pt x="118492" y="0"/>
                  <a:pt x="264659" y="0"/>
                </a:cubicBezTo>
                <a:lnTo>
                  <a:pt x="3199393" y="0"/>
                </a:lnTo>
                <a:cubicBezTo>
                  <a:pt x="3345560" y="0"/>
                  <a:pt x="3464052" y="118492"/>
                  <a:pt x="3464052" y="264659"/>
                </a:cubicBezTo>
                <a:lnTo>
                  <a:pt x="3464052" y="1323264"/>
                </a:lnTo>
                <a:cubicBezTo>
                  <a:pt x="3464052" y="1469431"/>
                  <a:pt x="3345560" y="1587923"/>
                  <a:pt x="3199393" y="1587923"/>
                </a:cubicBezTo>
                <a:lnTo>
                  <a:pt x="264659" y="1587923"/>
                </a:lnTo>
                <a:cubicBezTo>
                  <a:pt x="118492" y="1587923"/>
                  <a:pt x="0" y="1469431"/>
                  <a:pt x="0" y="1323264"/>
                </a:cubicBezTo>
                <a:lnTo>
                  <a:pt x="0" y="264659"/>
                </a:lnTo>
                <a:close/>
              </a:path>
            </a:pathLst>
          </a:custGeom>
        </p:spPr>
        <p:style>
          <a:lnRef idx="2">
            <a:schemeClr val="lt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spcFirstLastPara="0" vert="horz" wrap="square" lIns="294686" tIns="294686" rIns="294686" bIns="294686" numCol="1" spcCol="1270" anchor="ctr" anchorCtr="0">
            <a:noAutofit/>
          </a:bodyPr>
          <a:lstStyle/>
          <a:p>
            <a:pPr marL="0" lvl="0" indent="0" algn="ctr" defTabSz="2533650">
              <a:lnSpc>
                <a:spcPct val="90000"/>
              </a:lnSpc>
              <a:spcBef>
                <a:spcPct val="0"/>
              </a:spcBef>
              <a:spcAft>
                <a:spcPct val="35000"/>
              </a:spcAft>
              <a:buNone/>
            </a:pPr>
            <a:r>
              <a:rPr lang="en-US" sz="5700" kern="1200" dirty="0" err="1">
                <a:latin typeface="Times New Roman" panose="02020603050405020304" pitchFamily="18" charset="0"/>
                <a:cs typeface="Times New Roman" panose="02020603050405020304" pitchFamily="18" charset="0"/>
              </a:rPr>
              <a:t>Tác</a:t>
            </a:r>
            <a:r>
              <a:rPr lang="en-US" sz="5700" kern="1200" dirty="0">
                <a:latin typeface="Times New Roman" panose="02020603050405020304" pitchFamily="18" charset="0"/>
                <a:cs typeface="Times New Roman" panose="02020603050405020304" pitchFamily="18" charset="0"/>
              </a:rPr>
              <a:t> </a:t>
            </a:r>
            <a:r>
              <a:rPr lang="en-US" sz="5700" kern="1200" dirty="0" err="1">
                <a:latin typeface="Times New Roman" panose="02020603050405020304" pitchFamily="18" charset="0"/>
                <a:cs typeface="Times New Roman" panose="02020603050405020304" pitchFamily="18" charset="0"/>
              </a:rPr>
              <a:t>phẩm</a:t>
            </a:r>
            <a:endParaRPr lang="en-US" sz="5700" kern="1200" dirty="0">
              <a:latin typeface="Times New Roman" panose="02020603050405020304" pitchFamily="18" charset="0"/>
              <a:cs typeface="Times New Roman" panose="02020603050405020304" pitchFamily="18" charset="0"/>
            </a:endParaRPr>
          </a:p>
        </p:txBody>
      </p:sp>
      <p:sp>
        <p:nvSpPr>
          <p:cNvPr id="6" name="Text Box 14">
            <a:extLst>
              <a:ext uri="{FF2B5EF4-FFF2-40B4-BE49-F238E27FC236}">
                <a16:creationId xmlns:a16="http://schemas.microsoft.com/office/drawing/2014/main" id="{CCF696EA-29EB-4A7D-9F32-EB51E346F5A0}"/>
              </a:ext>
            </a:extLst>
          </p:cNvPr>
          <p:cNvSpPr txBox="1">
            <a:spLocks noChangeArrowheads="1"/>
          </p:cNvSpPr>
          <p:nvPr/>
        </p:nvSpPr>
        <p:spPr bwMode="auto">
          <a:xfrm>
            <a:off x="577215" y="595372"/>
            <a:ext cx="527494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fontAlgn="base">
              <a:spcBef>
                <a:spcPct val="50000"/>
              </a:spcBef>
              <a:spcAft>
                <a:spcPct val="0"/>
              </a:spcAft>
            </a:pPr>
            <a:r>
              <a:rPr lang="en-US" altLang="en-US" sz="3200" b="1" dirty="0" err="1">
                <a:solidFill>
                  <a:schemeClr val="bg1"/>
                </a:solidFill>
                <a:latin typeface="Times New Roman" panose="02020603050405020304" pitchFamily="18" charset="0"/>
                <a:cs typeface="Times New Roman" panose="02020603050405020304" pitchFamily="18" charset="0"/>
              </a:rPr>
              <a:t>Hoàn</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cảnh</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sáng</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tác</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Bài</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thơ</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được</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sáng</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tác</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vào</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tháng</a:t>
            </a:r>
            <a:r>
              <a:rPr lang="en-US" altLang="en-US" sz="3200" dirty="0">
                <a:solidFill>
                  <a:schemeClr val="bg1"/>
                </a:solidFill>
                <a:latin typeface="Times New Roman" panose="02020603050405020304" pitchFamily="18" charset="0"/>
                <a:cs typeface="Times New Roman" panose="02020603050405020304" pitchFamily="18" charset="0"/>
              </a:rPr>
              <a:t> 2 -1941 </a:t>
            </a:r>
            <a:r>
              <a:rPr lang="en-US" altLang="en-US" sz="3200" dirty="0" err="1">
                <a:solidFill>
                  <a:schemeClr val="bg1"/>
                </a:solidFill>
                <a:latin typeface="Times New Roman" panose="02020603050405020304" pitchFamily="18" charset="0"/>
                <a:cs typeface="Times New Roman" panose="02020603050405020304" pitchFamily="18" charset="0"/>
              </a:rPr>
              <a:t>khi</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Bác</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sống</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và</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làm</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việc</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gian</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khổ</a:t>
            </a:r>
            <a:r>
              <a:rPr lang="en-US" altLang="en-US" sz="3200" dirty="0">
                <a:solidFill>
                  <a:schemeClr val="bg1"/>
                </a:solidFill>
                <a:latin typeface="Times New Roman" panose="02020603050405020304" pitchFamily="18" charset="0"/>
                <a:cs typeface="Times New Roman" panose="02020603050405020304" pitchFamily="18" charset="0"/>
              </a:rPr>
              <a:t> ở </a:t>
            </a:r>
            <a:r>
              <a:rPr lang="en-US" altLang="en-US" sz="3200" dirty="0" err="1">
                <a:solidFill>
                  <a:schemeClr val="bg1"/>
                </a:solidFill>
                <a:latin typeface="Times New Roman" panose="02020603050405020304" pitchFamily="18" charset="0"/>
                <a:cs typeface="Times New Roman" panose="02020603050405020304" pitchFamily="18" charset="0"/>
              </a:rPr>
              <a:t>Pác</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Bó</a:t>
            </a:r>
            <a:r>
              <a:rPr lang="en-US" altLang="en-US" sz="3200" dirty="0">
                <a:solidFill>
                  <a:schemeClr val="bg1"/>
                </a:solidFill>
                <a:latin typeface="Times New Roman" panose="02020603050405020304" pitchFamily="18" charset="0"/>
                <a:cs typeface="Times New Roman" panose="02020603050405020304" pitchFamily="18" charset="0"/>
              </a:rPr>
              <a:t> (Cao </a:t>
            </a:r>
            <a:r>
              <a:rPr lang="en-US" altLang="en-US" sz="3200" dirty="0" err="1">
                <a:solidFill>
                  <a:schemeClr val="bg1"/>
                </a:solidFill>
                <a:latin typeface="Times New Roman" panose="02020603050405020304" pitchFamily="18" charset="0"/>
                <a:cs typeface="Times New Roman" panose="02020603050405020304" pitchFamily="18" charset="0"/>
              </a:rPr>
              <a:t>Bằng</a:t>
            </a:r>
            <a:r>
              <a:rPr lang="en-US" altLang="en-US" sz="3200" dirty="0">
                <a:solidFill>
                  <a:schemeClr val="bg1"/>
                </a:solidFill>
                <a:latin typeface="Times New Roman" panose="02020603050405020304" pitchFamily="18" charset="0"/>
                <a:cs typeface="Times New Roman" panose="02020603050405020304" pitchFamily="18" charset="0"/>
              </a:rPr>
              <a:t>).</a:t>
            </a:r>
          </a:p>
        </p:txBody>
      </p:sp>
      <p:sp>
        <p:nvSpPr>
          <p:cNvPr id="7" name="Text Box 17">
            <a:extLst>
              <a:ext uri="{FF2B5EF4-FFF2-40B4-BE49-F238E27FC236}">
                <a16:creationId xmlns:a16="http://schemas.microsoft.com/office/drawing/2014/main" id="{15B27511-84E8-4C7A-85CF-DF871A9211D0}"/>
              </a:ext>
            </a:extLst>
          </p:cNvPr>
          <p:cNvSpPr txBox="1">
            <a:spLocks noChangeArrowheads="1"/>
          </p:cNvSpPr>
          <p:nvPr/>
        </p:nvSpPr>
        <p:spPr bwMode="auto">
          <a:xfrm>
            <a:off x="6339840" y="4497068"/>
            <a:ext cx="52749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50000"/>
              </a:spcBef>
              <a:spcAft>
                <a:spcPct val="0"/>
              </a:spcAft>
            </a:pPr>
            <a:r>
              <a:rPr lang="en-US" altLang="en-US" sz="3200" b="1" dirty="0" err="1">
                <a:solidFill>
                  <a:schemeClr val="bg1"/>
                </a:solidFill>
                <a:latin typeface="Times New Roman" panose="02020603050405020304" pitchFamily="18" charset="0"/>
                <a:cs typeface="Times New Roman" panose="02020603050405020304" pitchFamily="18" charset="0"/>
              </a:rPr>
              <a:t>Thể</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thơ</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Thất</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ngôn</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tứ</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tuyệt</a:t>
            </a:r>
            <a:r>
              <a:rPr lang="en-US" altLang="en-US" sz="3200" dirty="0">
                <a:solidFill>
                  <a:schemeClr val="bg1"/>
                </a:solidFill>
                <a:latin typeface="Times New Roman" panose="02020603050405020304" pitchFamily="18" charset="0"/>
                <a:cs typeface="Times New Roman" panose="02020603050405020304" pitchFamily="18" charset="0"/>
              </a:rPr>
              <a:t>.</a:t>
            </a:r>
          </a:p>
        </p:txBody>
      </p:sp>
      <p:sp>
        <p:nvSpPr>
          <p:cNvPr id="8" name="Text Box 17">
            <a:extLst>
              <a:ext uri="{FF2B5EF4-FFF2-40B4-BE49-F238E27FC236}">
                <a16:creationId xmlns:a16="http://schemas.microsoft.com/office/drawing/2014/main" id="{D6DB60B2-9550-43CC-87C3-AB93EF17439B}"/>
              </a:ext>
            </a:extLst>
          </p:cNvPr>
          <p:cNvSpPr txBox="1">
            <a:spLocks noChangeArrowheads="1"/>
          </p:cNvSpPr>
          <p:nvPr/>
        </p:nvSpPr>
        <p:spPr bwMode="auto">
          <a:xfrm>
            <a:off x="6339840" y="807750"/>
            <a:ext cx="52749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50000"/>
              </a:spcBef>
              <a:spcAft>
                <a:spcPct val="0"/>
              </a:spcAft>
            </a:pPr>
            <a:r>
              <a:rPr lang="en-US" altLang="en-US" sz="3200" dirty="0">
                <a:solidFill>
                  <a:schemeClr val="bg1"/>
                </a:solidFill>
                <a:latin typeface="Times New Roman" panose="02020603050405020304" pitchFamily="18" charset="0"/>
                <a:cs typeface="Times New Roman" panose="02020603050405020304" pitchFamily="18" charset="0"/>
              </a:rPr>
              <a:t>PTBĐ: </a:t>
            </a:r>
            <a:r>
              <a:rPr lang="en-US" altLang="en-US" sz="3200" dirty="0" err="1">
                <a:solidFill>
                  <a:schemeClr val="bg1"/>
                </a:solidFill>
                <a:latin typeface="Times New Roman" panose="02020603050405020304" pitchFamily="18" charset="0"/>
                <a:cs typeface="Times New Roman" panose="02020603050405020304" pitchFamily="18" charset="0"/>
              </a:rPr>
              <a:t>Biểu</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cảm</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kết</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hợp</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với</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miêu</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tả</a:t>
            </a:r>
            <a:endParaRPr lang="en-US" altLang="en-US" sz="32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C2318EF-C6FD-40C8-B4B1-A717B98434F1}"/>
              </a:ext>
            </a:extLst>
          </p:cNvPr>
          <p:cNvSpPr txBox="1"/>
          <p:nvPr/>
        </p:nvSpPr>
        <p:spPr>
          <a:xfrm>
            <a:off x="563880" y="4262754"/>
            <a:ext cx="5518785" cy="1308820"/>
          </a:xfrm>
          <a:prstGeom prst="rect">
            <a:avLst/>
          </a:prstGeom>
          <a:noFill/>
        </p:spPr>
        <p:txBody>
          <a:bodyPr wrap="square">
            <a:spAutoFit/>
          </a:bodyPr>
          <a:lstStyle/>
          <a:p>
            <a:pPr lvl="0" algn="just">
              <a:lnSpc>
                <a:spcPct val="130000"/>
              </a:lnSpc>
              <a:buClr>
                <a:srgbClr val="000000"/>
              </a:buClr>
              <a:buSzPts val="1200"/>
              <a:tabLst>
                <a:tab pos="404495" algn="l"/>
              </a:tabLst>
            </a:pPr>
            <a:r>
              <a:rPr lang="vi-VN" sz="3200" b="1"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Giọng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ài huớc, dí dỏm, 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vi-VN"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ơi vui. </a:t>
            </a:r>
            <a:endPar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40959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1" grpId="0" animBg="1"/>
      <p:bldP spid="12" grpId="0" animBg="1"/>
      <p:bldP spid="7"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1513454E-C5AF-4223-9CDA-3D2FFFEB3BEF}"/>
              </a:ext>
            </a:extLst>
          </p:cNvPr>
          <p:cNvSpPr/>
          <p:nvPr/>
        </p:nvSpPr>
        <p:spPr>
          <a:xfrm>
            <a:off x="5825066" y="3158066"/>
            <a:ext cx="2980266" cy="2980266"/>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70286" tIns="769233" rIns="670286" bIns="821355" numCol="1" spcCol="1270" anchor="ctr" anchorCtr="0">
            <a:noAutofit/>
          </a:bodyPr>
          <a:lstStyle/>
          <a:p>
            <a:pPr marL="0" lvl="0" indent="0" algn="ctr" defTabSz="2489200">
              <a:lnSpc>
                <a:spcPct val="90000"/>
              </a:lnSpc>
              <a:spcBef>
                <a:spcPct val="0"/>
              </a:spcBef>
              <a:spcAft>
                <a:spcPct val="35000"/>
              </a:spcAft>
              <a:buNone/>
            </a:pPr>
            <a:r>
              <a:rPr lang="en-US" sz="4000" b="1" dirty="0" err="1">
                <a:solidFill>
                  <a:schemeClr val="tx1"/>
                </a:solidFill>
                <a:latin typeface="Times New Roman" panose="02020603050405020304" pitchFamily="18" charset="0"/>
                <a:cs typeface="Times New Roman" panose="02020603050405020304" pitchFamily="18" charset="0"/>
              </a:rPr>
              <a:t>Phần</a:t>
            </a:r>
            <a:r>
              <a:rPr lang="en-US" sz="4000" b="1" dirty="0">
                <a:solidFill>
                  <a:schemeClr val="tx1"/>
                </a:solidFill>
                <a:latin typeface="Times New Roman" panose="02020603050405020304" pitchFamily="18" charset="0"/>
                <a:cs typeface="Times New Roman" panose="02020603050405020304" pitchFamily="18" charset="0"/>
              </a:rPr>
              <a:t> 1</a:t>
            </a:r>
            <a:endParaRPr lang="en-US" sz="4000" b="1" kern="1200" dirty="0">
              <a:solidFill>
                <a:schemeClr val="tx1"/>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AAE2D351-4538-4742-9FDC-142DEC7FC165}"/>
              </a:ext>
            </a:extLst>
          </p:cNvPr>
          <p:cNvSpPr/>
          <p:nvPr/>
        </p:nvSpPr>
        <p:spPr>
          <a:xfrm>
            <a:off x="5066452" y="719665"/>
            <a:ext cx="2600961" cy="2600961"/>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752687" tIns="752687" rIns="752688" bIns="752688" numCol="1" spcCol="1270" anchor="ctr" anchorCtr="0">
            <a:noAutofit/>
          </a:bodyPr>
          <a:lstStyle/>
          <a:p>
            <a:pPr marL="0" lvl="0" indent="0" algn="ctr" defTabSz="1689100">
              <a:lnSpc>
                <a:spcPct val="90000"/>
              </a:lnSpc>
              <a:spcBef>
                <a:spcPct val="0"/>
              </a:spcBef>
              <a:spcAft>
                <a:spcPct val="35000"/>
              </a:spcAft>
              <a:buNone/>
            </a:pPr>
            <a:r>
              <a:rPr lang="en-US" sz="2800" b="1" dirty="0" err="1">
                <a:solidFill>
                  <a:schemeClr val="tx1"/>
                </a:solidFill>
                <a:latin typeface="Times New Roman" panose="02020603050405020304" pitchFamily="18" charset="0"/>
                <a:cs typeface="Times New Roman" panose="02020603050405020304" pitchFamily="18" charset="0"/>
              </a:rPr>
              <a:t>Phần</a:t>
            </a:r>
            <a:r>
              <a:rPr lang="en-US" sz="2800" b="1" dirty="0">
                <a:solidFill>
                  <a:schemeClr val="tx1"/>
                </a:solidFill>
                <a:latin typeface="Times New Roman" panose="02020603050405020304" pitchFamily="18" charset="0"/>
                <a:cs typeface="Times New Roman" panose="02020603050405020304" pitchFamily="18" charset="0"/>
              </a:rPr>
              <a:t> 2</a:t>
            </a:r>
            <a:endParaRPr lang="en-US" sz="2800" b="1" kern="1200" dirty="0">
              <a:solidFill>
                <a:schemeClr val="tx1"/>
              </a:solidFill>
              <a:latin typeface="Times New Roman" panose="02020603050405020304" pitchFamily="18" charset="0"/>
              <a:cs typeface="Times New Roman" panose="02020603050405020304" pitchFamily="18" charset="0"/>
            </a:endParaRPr>
          </a:p>
        </p:txBody>
      </p:sp>
      <p:sp>
        <p:nvSpPr>
          <p:cNvPr id="17" name="Arrow: Circular 16">
            <a:extLst>
              <a:ext uri="{FF2B5EF4-FFF2-40B4-BE49-F238E27FC236}">
                <a16:creationId xmlns:a16="http://schemas.microsoft.com/office/drawing/2014/main" id="{29EBE490-0C24-4BCA-AAAF-B12FECB0EE3C}"/>
              </a:ext>
            </a:extLst>
          </p:cNvPr>
          <p:cNvSpPr/>
          <p:nvPr/>
        </p:nvSpPr>
        <p:spPr>
          <a:xfrm>
            <a:off x="5609577" y="2700530"/>
            <a:ext cx="3814741" cy="3814741"/>
          </a:xfrm>
          <a:prstGeom prst="circularArrow">
            <a:avLst>
              <a:gd name="adj1" fmla="val 4688"/>
              <a:gd name="adj2" fmla="val 299029"/>
              <a:gd name="adj3" fmla="val 2539295"/>
              <a:gd name="adj4" fmla="val 15812321"/>
              <a:gd name="adj5" fmla="val 5469"/>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rrow: Circular 18">
            <a:extLst>
              <a:ext uri="{FF2B5EF4-FFF2-40B4-BE49-F238E27FC236}">
                <a16:creationId xmlns:a16="http://schemas.microsoft.com/office/drawing/2014/main" id="{8787FBEB-F7D8-4ED4-AB29-636610FD9AFD}"/>
              </a:ext>
            </a:extLst>
          </p:cNvPr>
          <p:cNvSpPr/>
          <p:nvPr/>
        </p:nvSpPr>
        <p:spPr>
          <a:xfrm>
            <a:off x="4813867" y="487890"/>
            <a:ext cx="2988394" cy="2988394"/>
          </a:xfrm>
          <a:prstGeom prst="circularArrow">
            <a:avLst>
              <a:gd name="adj1" fmla="val 5984"/>
              <a:gd name="adj2" fmla="val 394124"/>
              <a:gd name="adj3" fmla="val 13313824"/>
              <a:gd name="adj4" fmla="val 10508221"/>
              <a:gd name="adj5" fmla="val 6981"/>
            </a:avLst>
          </a:prstGeom>
        </p:spPr>
        <p:style>
          <a:lnRef idx="0">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21" name="Rectangle 20">
            <a:extLst>
              <a:ext uri="{FF2B5EF4-FFF2-40B4-BE49-F238E27FC236}">
                <a16:creationId xmlns:a16="http://schemas.microsoft.com/office/drawing/2014/main" id="{97709CE5-4256-4E47-9E7F-7F8B2D9041E1}"/>
              </a:ext>
            </a:extLst>
          </p:cNvPr>
          <p:cNvSpPr/>
          <p:nvPr/>
        </p:nvSpPr>
        <p:spPr>
          <a:xfrm rot="19750250">
            <a:off x="-2067203" y="262464"/>
            <a:ext cx="6515941"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Times New Roman" panose="02020603050405020304" pitchFamily="18" charset="0"/>
                <a:cs typeface="Times New Roman" panose="02020603050405020304" pitchFamily="18" charset="0"/>
              </a:rPr>
              <a:t>Bố</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cục</a:t>
            </a:r>
            <a:endParaRPr lang="en-US" sz="4800" b="1"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5DB754F-47C9-40DF-8EC9-6C6FA48AA2D2}"/>
              </a:ext>
            </a:extLst>
          </p:cNvPr>
          <p:cNvSpPr/>
          <p:nvPr/>
        </p:nvSpPr>
        <p:spPr>
          <a:xfrm>
            <a:off x="140546" y="4762772"/>
            <a:ext cx="5684520" cy="1200329"/>
          </a:xfrm>
          <a:prstGeom prst="rect">
            <a:avLst/>
          </a:prstGeom>
        </p:spPr>
        <p:txBody>
          <a:bodyPr wrap="square">
            <a:spAutoFit/>
          </a:bodyPr>
          <a:lstStyle/>
          <a:p>
            <a:pPr algn="r"/>
            <a:r>
              <a:rPr lang="pt-BR" sz="3600" dirty="0">
                <a:solidFill>
                  <a:srgbClr val="FF0000"/>
                </a:solidFill>
                <a:latin typeface="Times New Roman" pitchFamily="18" charset="0"/>
                <a:cs typeface="Times New Roman" pitchFamily="18" charset="0"/>
              </a:rPr>
              <a:t>Câu 1,2,3 – </a:t>
            </a:r>
            <a:r>
              <a:rPr lang="nl-NL" sz="3600" dirty="0">
                <a:solidFill>
                  <a:srgbClr val="FF0000"/>
                </a:solidFill>
                <a:latin typeface="Times New Roman" pitchFamily="18" charset="0"/>
                <a:cs typeface="Times New Roman" pitchFamily="18" charset="0"/>
              </a:rPr>
              <a:t>Cảnh sinh hoạt và làm việc của Bác ở Pác Bó </a:t>
            </a:r>
          </a:p>
        </p:txBody>
      </p:sp>
      <p:pic>
        <p:nvPicPr>
          <p:cNvPr id="5122" name="Picture 2" descr="Bác Hồ trên Bắc Pó (tranh sơn dầu – S246) - Mua Bán Tranh - Siêu Thị Tranh  Đẹp">
            <a:extLst>
              <a:ext uri="{FF2B5EF4-FFF2-40B4-BE49-F238E27FC236}">
                <a16:creationId xmlns:a16="http://schemas.microsoft.com/office/drawing/2014/main" id="{212164B7-8FC4-410D-845F-09F90E651A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89" t="16528" r="14800" b="17865"/>
          <a:stretch/>
        </p:blipFill>
        <p:spPr bwMode="auto">
          <a:xfrm>
            <a:off x="1093345" y="1869062"/>
            <a:ext cx="4516232" cy="298839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124" name="Picture 4" descr="tranh bác hồ - Shop Tranh Sơn Dầu Đẹp - Uy Tín, Chuyên Nghiệp">
            <a:extLst>
              <a:ext uri="{FF2B5EF4-FFF2-40B4-BE49-F238E27FC236}">
                <a16:creationId xmlns:a16="http://schemas.microsoft.com/office/drawing/2014/main" id="{4D2EE537-B090-4CC2-8491-6B6D130EF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760953" y="162561"/>
            <a:ext cx="2557540" cy="315806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6A0A67B8-78B3-4D98-B695-30CCA7830292}"/>
              </a:ext>
            </a:extLst>
          </p:cNvPr>
          <p:cNvSpPr/>
          <p:nvPr/>
        </p:nvSpPr>
        <p:spPr>
          <a:xfrm>
            <a:off x="6986418" y="1107346"/>
            <a:ext cx="4137154" cy="1200329"/>
          </a:xfrm>
          <a:prstGeom prst="rect">
            <a:avLst/>
          </a:prstGeom>
        </p:spPr>
        <p:txBody>
          <a:bodyPr wrap="square">
            <a:spAutoFit/>
          </a:bodyPr>
          <a:lstStyle/>
          <a:p>
            <a:pPr algn="ctr"/>
            <a:r>
              <a:rPr lang="pt-BR" sz="3600" dirty="0">
                <a:solidFill>
                  <a:srgbClr val="FF0000"/>
                </a:solidFill>
                <a:latin typeface="Times New Roman" pitchFamily="18" charset="0"/>
                <a:cs typeface="Times New Roman" pitchFamily="18" charset="0"/>
              </a:rPr>
              <a:t>Câu 4 – </a:t>
            </a:r>
          </a:p>
          <a:p>
            <a:pPr algn="ctr"/>
            <a:r>
              <a:rPr lang="pt-BR" sz="3600" dirty="0">
                <a:solidFill>
                  <a:srgbClr val="FF0000"/>
                </a:solidFill>
                <a:latin typeface="Times New Roman" pitchFamily="18" charset="0"/>
                <a:cs typeface="Times New Roman" pitchFamily="18" charset="0"/>
              </a:rPr>
              <a:t>Cảm nghĩ của Bác.</a:t>
            </a:r>
          </a:p>
        </p:txBody>
      </p:sp>
    </p:spTree>
    <p:extLst>
      <p:ext uri="{BB962C8B-B14F-4D97-AF65-F5344CB8AC3E}">
        <p14:creationId xmlns:p14="http://schemas.microsoft.com/office/powerpoint/2010/main" val="37502897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barn(inVertical)">
                                      <p:cBhvr>
                                        <p:cTn id="18" dur="500"/>
                                        <p:tgtEl>
                                          <p:spTgt spid="51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par>
                                <p:cTn id="33" presetID="22" presetClass="entr" presetSubtype="4" fill="hold" nodeType="withEffect">
                                  <p:stCondLst>
                                    <p:cond delay="0"/>
                                  </p:stCondLst>
                                  <p:childTnLst>
                                    <p:set>
                                      <p:cBhvr>
                                        <p:cTn id="34" dur="1" fill="hold">
                                          <p:stCondLst>
                                            <p:cond delay="0"/>
                                          </p:stCondLst>
                                        </p:cTn>
                                        <p:tgtEl>
                                          <p:spTgt spid="5124"/>
                                        </p:tgtEl>
                                        <p:attrNameLst>
                                          <p:attrName>style.visibility</p:attrName>
                                        </p:attrNameLst>
                                      </p:cBhvr>
                                      <p:to>
                                        <p:strVal val="visible"/>
                                      </p:to>
                                    </p:set>
                                    <p:animEffect transition="in" filter="wipe(down)">
                                      <p:cBhvr>
                                        <p:cTn id="35"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1" grpId="0" animBg="1"/>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2B2679DC-18CE-4077-8EBC-AE80DFECDF15}"/>
              </a:ext>
            </a:extLst>
          </p:cNvPr>
          <p:cNvSpPr/>
          <p:nvPr/>
        </p:nvSpPr>
        <p:spPr>
          <a:xfrm>
            <a:off x="-1693762" y="0"/>
            <a:ext cx="8210309" cy="6858000"/>
          </a:xfrm>
          <a:prstGeom prst="parallelogram">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7E04C9A-6E5D-4947-9A94-0D0E1967E827}"/>
              </a:ext>
            </a:extLst>
          </p:cNvPr>
          <p:cNvSpPr/>
          <p:nvPr/>
        </p:nvSpPr>
        <p:spPr>
          <a:xfrm>
            <a:off x="4381354" y="879677"/>
            <a:ext cx="7699865" cy="103014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II. ĐỌC – HIỂU VĂN BẢN</a:t>
            </a:r>
            <a:endPar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050" name="Picture 2" descr="Giáo Dục, Học Tập, Học Sinh, Kiến Thức, Tải hình PNG 181 - Free.Vector6.com">
            <a:extLst>
              <a:ext uri="{FF2B5EF4-FFF2-40B4-BE49-F238E27FC236}">
                <a16:creationId xmlns:a16="http://schemas.microsoft.com/office/drawing/2014/main" id="{16BD4376-386E-4F9D-992C-18165E7EC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2174" y="1909824"/>
            <a:ext cx="5623851" cy="5623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77339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C54A0F-D5C5-49F4-865D-3CBC58F28104}"/>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170" name="Picture 2" descr="Một dạo tìm về những mái nhà đơn sơ của Bác - Kỳ 2 | Mytour.vn">
            <a:extLst>
              <a:ext uri="{FF2B5EF4-FFF2-40B4-BE49-F238E27FC236}">
                <a16:creationId xmlns:a16="http://schemas.microsoft.com/office/drawing/2014/main" id="{6266A73E-DD19-4D80-B0A3-39A701B71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162" y="228600"/>
            <a:ext cx="644651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EB58FFE-CCD9-4DEF-99E0-D6DBAE050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1" y="228600"/>
            <a:ext cx="5120641" cy="6507480"/>
          </a:xfrm>
          <a:prstGeom prst="rect">
            <a:avLst/>
          </a:prstGeom>
        </p:spPr>
      </p:pic>
      <p:sp>
        <p:nvSpPr>
          <p:cNvPr id="13" name="TextBox 12">
            <a:extLst>
              <a:ext uri="{FF2B5EF4-FFF2-40B4-BE49-F238E27FC236}">
                <a16:creationId xmlns:a16="http://schemas.microsoft.com/office/drawing/2014/main" id="{A37A256C-1169-4877-9A95-B92A74218984}"/>
              </a:ext>
            </a:extLst>
          </p:cNvPr>
          <p:cNvSpPr txBox="1"/>
          <p:nvPr/>
        </p:nvSpPr>
        <p:spPr>
          <a:xfrm>
            <a:off x="5471162" y="4343400"/>
            <a:ext cx="6568437" cy="1323439"/>
          </a:xfrm>
          <a:prstGeom prst="rect">
            <a:avLst/>
          </a:prstGeom>
          <a:solidFill>
            <a:schemeClr val="bg1">
              <a:alpha val="59000"/>
            </a:schemeClr>
          </a:solidFill>
        </p:spPr>
        <p:txBody>
          <a:bodyPr wrap="square" rtlCol="0">
            <a:spAutoFit/>
          </a:bodyPr>
          <a:lstStyle/>
          <a:p>
            <a:pPr algn="ctr"/>
            <a:r>
              <a:rPr lang="en-US" sz="4000" b="1" dirty="0">
                <a:solidFill>
                  <a:srgbClr val="FFFF00"/>
                </a:solidFill>
                <a:latin typeface="Times New Roman" panose="02020603050405020304" pitchFamily="18" charset="0"/>
                <a:cs typeface="Times New Roman" panose="02020603050405020304" pitchFamily="18" charset="0"/>
              </a:rPr>
              <a:t>1. </a:t>
            </a:r>
            <a:r>
              <a:rPr lang="en-US" sz="4000" b="1" dirty="0" err="1">
                <a:solidFill>
                  <a:srgbClr val="FFFF00"/>
                </a:solidFill>
                <a:latin typeface="Times New Roman" panose="02020603050405020304" pitchFamily="18" charset="0"/>
                <a:cs typeface="Times New Roman" panose="02020603050405020304" pitchFamily="18" charset="0"/>
              </a:rPr>
              <a:t>Cảnh</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sinh</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hoạt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và</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làm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việc</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của</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Bác</a:t>
            </a:r>
            <a:r>
              <a:rPr lang="en-US" sz="4000" b="1" dirty="0">
                <a:solidFill>
                  <a:srgbClr val="FFFF00"/>
                </a:solidFill>
                <a:latin typeface="Times New Roman" panose="02020603050405020304" pitchFamily="18" charset="0"/>
                <a:cs typeface="Times New Roman" panose="02020603050405020304" pitchFamily="18" charset="0"/>
              </a:rPr>
              <a:t> ở </a:t>
            </a:r>
            <a:r>
              <a:rPr lang="en-US" sz="4000" b="1" dirty="0" err="1">
                <a:solidFill>
                  <a:srgbClr val="FFFF00"/>
                </a:solidFill>
                <a:latin typeface="Times New Roman" panose="02020603050405020304" pitchFamily="18" charset="0"/>
                <a:cs typeface="Times New Roman" panose="02020603050405020304" pitchFamily="18" charset="0"/>
              </a:rPr>
              <a:t>Pác</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Bó</a:t>
            </a:r>
            <a:endParaRPr lang="en-US" sz="4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213996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391</TotalTime>
  <Words>960</Words>
  <Application>Microsoft Office PowerPoint</Application>
  <PresentationFormat>Widescreen</PresentationFormat>
  <Paragraphs>85</Paragraphs>
  <Slides>19</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Calibri Light</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23</cp:revision>
  <dcterms:created xsi:type="dcterms:W3CDTF">2021-06-26T09:16:26Z</dcterms:created>
  <dcterms:modified xsi:type="dcterms:W3CDTF">2021-07-05T10:48:10Z</dcterms:modified>
</cp:coreProperties>
</file>