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9.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diagrams/data1.xml" ContentType="application/vnd.openxmlformats-officedocument.drawingml.diagramData+xml"/>
  <Override PartName="/ppt/diagrams/drawing2.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diagrams/data2.xml" ContentType="application/vnd.openxmlformats-officedocument.drawingml.diagramData+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9.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comments/comment1.xml" ContentType="application/vnd.openxmlformats-officedocument.presentationml.comments+xml"/>
  <Override PartName="/ppt/comments/comment3.xml" ContentType="application/vnd.openxmlformats-officedocument.presentationml.comments+xml"/>
  <Override PartName="/ppt/comments/comment12.xml" ContentType="application/vnd.openxmlformats-officedocument.presentationml.comments+xml"/>
  <Override PartName="/ppt/comments/comment16.xml" ContentType="application/vnd.openxmlformats-officedocument.presentationml.comments+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08.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media/image28.png" ContentType="image/png"/>
  <Override PartName="/ppt/media/image1.jpeg" ContentType="image/jpeg"/>
  <Override PartName="/ppt/media/image38.png" ContentType="image/png"/>
  <Override PartName="/ppt/media/image2.jpeg" ContentType="image/jpeg"/>
  <Override PartName="/ppt/media/image48.png" ContentType="image/png"/>
  <Override PartName="/ppt/media/image3.jpeg" ContentType="image/jpeg"/>
  <Override PartName="/ppt/media/image4.jpeg" ContentType="image/jpeg"/>
  <Override PartName="/ppt/media/image7.png" ContentType="image/png"/>
  <Override PartName="/ppt/media/image5.jpeg" ContentType="image/jpeg"/>
  <Override PartName="/ppt/media/image41.png" ContentType="image/png"/>
  <Override PartName="/ppt/media/image8.jpeg" ContentType="image/jpeg"/>
  <Override PartName="/ppt/media/image6.png" ContentType="image/png"/>
  <Override PartName="/ppt/media/image9.png" ContentType="image/png"/>
  <Override PartName="/ppt/media/image10.png" ContentType="image/png"/>
  <Override PartName="/ppt/media/image11.jpeg" ContentType="image/jpeg"/>
  <Override PartName="/ppt/media/image12.png" ContentType="image/png"/>
  <Override PartName="/ppt/media/image13.png" ContentType="image/png"/>
  <Override PartName="/ppt/media/image29.png" ContentType="image/png"/>
  <Override PartName="/ppt/media/image14.jpeg" ContentType="image/jpeg"/>
  <Override PartName="/ppt/media/image15.png" ContentType="image/png"/>
  <Override PartName="/ppt/media/image16.png" ContentType="image/png"/>
  <Override PartName="/ppt/media/image24.jpeg" ContentType="image/jpe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jpeg" ContentType="image/jpeg"/>
  <Override PartName="/ppt/media/image27.png" ContentType="image/png"/>
  <Override PartName="/ppt/media/image25.jpeg" ContentType="image/jpeg"/>
  <Override PartName="/ppt/media/image37.png" ContentType="image/png"/>
  <Override PartName="/ppt/media/image26.jpeg" ContentType="image/jpe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9.png" ContentType="image/png"/>
  <Override PartName="/ppt/media/image40.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9.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_rels/notesSlide1.xml.rels" ContentType="application/vnd.openxmlformats-package.relationships+xml"/>
  <Override PartName="/ppt/notesSlides/_rels/notesSlide3.xml.rels" ContentType="application/vnd.openxmlformats-package.relationships+xml"/>
  <Override PartName="/ppt/notesSlides/_rels/notesSlide12.xml.rels" ContentType="application/vnd.openxmlformats-package.relationships+xml"/>
  <Override PartName="/ppt/notesSlides/_rels/notesSlide16.xml.rels" ContentType="application/vnd.openxmlformats-package.relationships+xml"/>
  <Override PartName="/ppt/commentAuthors.xml" ContentType="application/vnd.openxmlformats-officedocument.presentationml.commentAuthor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Lst>
  <p:sldSz cx="12192000" cy="6858000"/>
  <p:notesSz cx="6858000" cy="9144000"/>
</p:presentation>
</file>

<file path=ppt/commentAuthors.xml><?xml version="1.0" encoding="utf-8"?>
<p:cmAuthorLst xmlns:p="http://schemas.openxmlformats.org/presentationml/2006/main">
  <p:cmAuthor id="0" name="Admin" initials="A" lastIdx="4" clrIdx="0"/>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notesMaster" Target="notesMasters/notesMaster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40" Type="http://schemas.openxmlformats.org/officeDocument/2006/relationships/commentAuthors" Target="commentAuthors.xml"/>
</Relationships>
</file>

<file path=ppt/comments/comment1.xml><?xml version="1.0" encoding="utf-8"?>
<p:cmLst xmlns:p="http://schemas.openxmlformats.org/presentationml/2006/main">
  <p:cm authorId="0" dt="2018-10-20T16:15:25.574000000" idx="1">
    <p:pos x="0" y="0"/>
    <p:text/>
  </p:cm>
</p:cmLst>
</file>

<file path=ppt/comments/comment12.xml><?xml version="1.0" encoding="utf-8"?>
<p:cmLst xmlns:p="http://schemas.openxmlformats.org/presentationml/2006/main">
  <p:cm authorId="0" dt="2018-10-20T16:15:25.574000000" idx="3">
    <p:pos x="0" y="0"/>
    <p:text/>
  </p:cm>
</p:cmLst>
</file>

<file path=ppt/comments/comment16.xml><?xml version="1.0" encoding="utf-8"?>
<p:cmLst xmlns:p="http://schemas.openxmlformats.org/presentationml/2006/main">
  <p:cm authorId="0" dt="2018-10-20T16:15:25.574000000" idx="4">
    <p:pos x="0" y="0"/>
    <p:text/>
  </p:cm>
</p:cmLst>
</file>

<file path=ppt/comments/comment3.xml><?xml version="1.0" encoding="utf-8"?>
<p:cmLst xmlns:p="http://schemas.openxmlformats.org/presentationml/2006/main">
  <p:cm authorId="0" dt="2018-10-20T16:15:25.574000000" idx="2">
    <p:pos x="0" y="0"/>
    <p:text/>
  </p:cm>
</p:cmLst>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2CD0FA6-AE18-452B-B7E7-DB5A40070EA8}" type="doc">
      <dgm:prSet loTypeId="urn:microsoft.com/office/officeart/2005/8/layout/list1#1" loCatId="list" qsTypeId="urn:microsoft.com/office/officeart/2005/8/quickstyle/simple1#1" qsCatId="simple" csTypeId="urn:microsoft.com/office/officeart/2005/8/colors/colorful4#1" csCatId="colorful" phldr="1"/>
      <dgm:spPr/>
      <dgm:t>
        <a:bodyPr/>
        <a:lstStyle/>
        <a:p>
          <a:endParaRPr lang="vi-VN"/>
        </a:p>
      </dgm:t>
    </dgm:pt>
    <dgm:pt modelId="{360106DE-4860-4B87-B2E5-DCE6EFC1D74B}">
      <dgm:prSet phldr="0" custT="1"/>
      <dgm:spPr/>
      <dgm:t>
        <a:bodyPr vert="horz" wrap="square"/>
        <a:lstStyle/>
        <a:p>
          <a:pPr>
            <a:lnSpc>
              <a:spcPct val="100000"/>
            </a:lnSpc>
            <a:spcBef>
              <a:spcPct val="0"/>
            </a:spcBef>
            <a:spcAft>
              <a:spcPct val="35000"/>
            </a:spcAft>
          </a:pP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I.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lưu</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ý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công</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tác</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quản</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lý</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hồ</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sơ</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sổ</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sách</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chuyên</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môn</a:t>
          </a:r>
          <a:endPar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903964A7-AB4F-4971-9DC7-734D7A4BDD29}" type="parTrans" cxnId="{0B82CB69-8D5B-4B9C-92C2-8F0BE3EBF51E}">
      <dgm:prSet/>
      <dgm:spPr/>
      <dgm:t>
        <a:bodyPr/>
        <a:lstStyle/>
        <a:p>
          <a:endParaRPr lang="vi-VN"/>
        </a:p>
      </dgm:t>
    </dgm:pt>
    <dgm:pt modelId="{A9CF9840-6650-44B7-9D68-18C50D22D468}" type="sibTrans" cxnId="{0B82CB69-8D5B-4B9C-92C2-8F0BE3EBF51E}">
      <dgm:prSet/>
      <dgm:spPr/>
      <dgm:t>
        <a:bodyPr/>
        <a:lstStyle/>
        <a:p>
          <a:endParaRPr lang="vi-VN"/>
        </a:p>
      </dgm:t>
    </dgm:pt>
    <dgm:pt modelId="{CA55233B-2768-4F84-B03E-E67ECCC06584}">
      <dgm:prSet phldrT="[Text]" phldr="0" custT="1"/>
      <dgm:spPr/>
      <dgm:t>
        <a:bodyPr vert="horz" wrap="square"/>
        <a:lstStyle/>
        <a:p>
          <a:pPr>
            <a:lnSpc>
              <a:spcPct val="100000"/>
            </a:lnSpc>
            <a:spcBef>
              <a:spcPct val="0"/>
            </a:spcBef>
            <a:spcAft>
              <a:spcPct val="35000"/>
            </a:spcAft>
          </a:pP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II.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Thảo</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luận</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nhất</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hệ</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hồ</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sơ</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sổ</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sách</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endPar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ECAE9A60-23FC-4C9B-A7A9-57D0ACB97369}" type="parTrans" cxnId="{F22454A5-BFA7-48A2-9E4C-DDE62A02C6E5}">
      <dgm:prSet/>
      <dgm:spPr/>
      <dgm:t>
        <a:bodyPr/>
        <a:lstStyle/>
        <a:p>
          <a:endParaRPr lang="vi-VN"/>
        </a:p>
      </dgm:t>
    </dgm:pt>
    <dgm:pt modelId="{32D5A46B-6A94-4AE8-BEE2-D643C3F3A7CF}" type="sibTrans" cxnId="{F22454A5-BFA7-48A2-9E4C-DDE62A02C6E5}">
      <dgm:prSet/>
      <dgm:spPr/>
      <dgm:t>
        <a:bodyPr/>
        <a:lstStyle/>
        <a:p>
          <a:endParaRPr lang="vi-VN"/>
        </a:p>
      </dgm:t>
    </dgm:pt>
    <dgm:pt modelId="{BF5B6DFB-706A-4398-9D20-666B7E0C7F7C}" type="pres">
      <dgm:prSet presAssocID="{A2CD0FA6-AE18-452B-B7E7-DB5A40070EA8}" presName="linear" presStyleCnt="0">
        <dgm:presLayoutVars>
          <dgm:dir/>
          <dgm:animLvl val="lvl"/>
          <dgm:resizeHandles val="exact"/>
        </dgm:presLayoutVars>
      </dgm:prSet>
      <dgm:spPr/>
      <dgm:t>
        <a:bodyPr/>
        <a:lstStyle/>
        <a:p>
          <a:endParaRPr lang="en-US"/>
        </a:p>
      </dgm:t>
    </dgm:pt>
    <dgm:pt modelId="{406686B5-8DB9-4365-8B1A-C1A17B4F8082}" type="pres">
      <dgm:prSet presAssocID="{360106DE-4860-4B87-B2E5-DCE6EFC1D74B}" presName="parentLin" presStyleCnt="0"/>
      <dgm:spPr/>
    </dgm:pt>
    <dgm:pt modelId="{FFE178B5-C46B-401D-9297-D69DA39807EF}" type="pres">
      <dgm:prSet presAssocID="{360106DE-4860-4B87-B2E5-DCE6EFC1D74B}" presName="parentLeftMargin" presStyleLbl="node1" presStyleIdx="0" presStyleCnt="2"/>
      <dgm:spPr/>
      <dgm:t>
        <a:bodyPr/>
        <a:lstStyle/>
        <a:p>
          <a:endParaRPr lang="en-US"/>
        </a:p>
      </dgm:t>
    </dgm:pt>
    <dgm:pt modelId="{C3A949DA-484E-4967-9A52-E4FA26F14F26}" type="pres">
      <dgm:prSet presAssocID="{360106DE-4860-4B87-B2E5-DCE6EFC1D74B}" presName="parentText" presStyleLbl="node1" presStyleIdx="0" presStyleCnt="2" custLinFactNeighborX="-6250" custLinFactNeighborY="10926">
        <dgm:presLayoutVars>
          <dgm:chMax val="0"/>
          <dgm:bulletEnabled val="1"/>
        </dgm:presLayoutVars>
      </dgm:prSet>
      <dgm:spPr/>
      <dgm:t>
        <a:bodyPr/>
        <a:lstStyle/>
        <a:p>
          <a:endParaRPr lang="en-US"/>
        </a:p>
      </dgm:t>
    </dgm:pt>
    <dgm:pt modelId="{08B5E7B6-5D77-48B6-9CF4-0A452F8C4609}" type="pres">
      <dgm:prSet presAssocID="{360106DE-4860-4B87-B2E5-DCE6EFC1D74B}" presName="negativeSpace" presStyleCnt="0"/>
      <dgm:spPr/>
    </dgm:pt>
    <dgm:pt modelId="{D4C8B67C-4219-4747-B9B3-3330CEF33EE0}" type="pres">
      <dgm:prSet presAssocID="{360106DE-4860-4B87-B2E5-DCE6EFC1D74B}" presName="childText" presStyleLbl="conFgAcc1" presStyleIdx="0" presStyleCnt="2">
        <dgm:presLayoutVars>
          <dgm:bulletEnabled val="1"/>
        </dgm:presLayoutVars>
      </dgm:prSet>
      <dgm:spPr/>
    </dgm:pt>
    <dgm:pt modelId="{675D7D0D-0A1F-4FE6-A273-CCCBFC677C2B}" type="pres">
      <dgm:prSet presAssocID="{A9CF9840-6650-44B7-9D68-18C50D22D468}" presName="spaceBetweenRectangles" presStyleCnt="0"/>
      <dgm:spPr/>
    </dgm:pt>
    <dgm:pt modelId="{276D3FBB-FFF6-46C5-ABD1-BBE0EA16471B}" type="pres">
      <dgm:prSet presAssocID="{CA55233B-2768-4F84-B03E-E67ECCC06584}" presName="parentLin" presStyleCnt="0"/>
      <dgm:spPr/>
    </dgm:pt>
    <dgm:pt modelId="{718A3390-6FBC-4D2F-AA42-96E1570FB68C}" type="pres">
      <dgm:prSet presAssocID="{CA55233B-2768-4F84-B03E-E67ECCC06584}" presName="parentLeftMargin" presStyleLbl="node1" presStyleIdx="0" presStyleCnt="2"/>
      <dgm:spPr/>
      <dgm:t>
        <a:bodyPr/>
        <a:lstStyle/>
        <a:p>
          <a:endParaRPr lang="en-US"/>
        </a:p>
      </dgm:t>
    </dgm:pt>
    <dgm:pt modelId="{A7970444-3445-45A9-AAD0-1DA301AC72ED}" type="pres">
      <dgm:prSet presAssocID="{CA55233B-2768-4F84-B03E-E67ECCC06584}" presName="parentText" presStyleLbl="node1" presStyleIdx="1" presStyleCnt="2">
        <dgm:presLayoutVars>
          <dgm:chMax val="0"/>
          <dgm:bulletEnabled val="1"/>
        </dgm:presLayoutVars>
      </dgm:prSet>
      <dgm:spPr/>
      <dgm:t>
        <a:bodyPr/>
        <a:lstStyle/>
        <a:p>
          <a:endParaRPr lang="en-US"/>
        </a:p>
      </dgm:t>
    </dgm:pt>
    <dgm:pt modelId="{F8B4C364-39C0-4296-B212-033A5EEE2AB3}" type="pres">
      <dgm:prSet presAssocID="{CA55233B-2768-4F84-B03E-E67ECCC06584}" presName="negativeSpace" presStyleCnt="0"/>
      <dgm:spPr/>
    </dgm:pt>
    <dgm:pt modelId="{B627A1DA-0281-4962-B345-8841A2309B4D}" type="pres">
      <dgm:prSet presAssocID="{CA55233B-2768-4F84-B03E-E67ECCC06584}" presName="childText" presStyleLbl="conFgAcc1" presStyleIdx="1" presStyleCnt="2">
        <dgm:presLayoutVars>
          <dgm:bulletEnabled val="1"/>
        </dgm:presLayoutVars>
      </dgm:prSet>
      <dgm:spPr/>
    </dgm:pt>
  </dgm:ptLst>
  <dgm:cxnLst>
    <dgm:cxn modelId="{0B82CB69-8D5B-4B9C-92C2-8F0BE3EBF51E}" srcId="{A2CD0FA6-AE18-452B-B7E7-DB5A40070EA8}" destId="{360106DE-4860-4B87-B2E5-DCE6EFC1D74B}" srcOrd="0" destOrd="0" parTransId="{903964A7-AB4F-4971-9DC7-734D7A4BDD29}" sibTransId="{A9CF9840-6650-44B7-9D68-18C50D22D468}"/>
    <dgm:cxn modelId="{C6623790-E398-4444-8114-EE8076B4B7B6}" type="presOf" srcId="{360106DE-4860-4B87-B2E5-DCE6EFC1D74B}" destId="{FFE178B5-C46B-401D-9297-D69DA39807EF}" srcOrd="0" destOrd="0" presId="urn:microsoft.com/office/officeart/2005/8/layout/list1#1"/>
    <dgm:cxn modelId="{9B6438B5-5BCD-42E5-8EE4-929199F57E25}" type="presOf" srcId="{360106DE-4860-4B87-B2E5-DCE6EFC1D74B}" destId="{C3A949DA-484E-4967-9A52-E4FA26F14F26}" srcOrd="1" destOrd="0" presId="urn:microsoft.com/office/officeart/2005/8/layout/list1#1"/>
    <dgm:cxn modelId="{C30E85B9-6106-45BF-950E-902CFB11D402}" type="presOf" srcId="{CA55233B-2768-4F84-B03E-E67ECCC06584}" destId="{A7970444-3445-45A9-AAD0-1DA301AC72ED}" srcOrd="1" destOrd="0" presId="urn:microsoft.com/office/officeart/2005/8/layout/list1#1"/>
    <dgm:cxn modelId="{F666F24C-1AFB-480D-AD3D-9BF950890CDD}" type="presOf" srcId="{A2CD0FA6-AE18-452B-B7E7-DB5A40070EA8}" destId="{BF5B6DFB-706A-4398-9D20-666B7E0C7F7C}" srcOrd="0" destOrd="0" presId="urn:microsoft.com/office/officeart/2005/8/layout/list1#1"/>
    <dgm:cxn modelId="{F22454A5-BFA7-48A2-9E4C-DDE62A02C6E5}" srcId="{A2CD0FA6-AE18-452B-B7E7-DB5A40070EA8}" destId="{CA55233B-2768-4F84-B03E-E67ECCC06584}" srcOrd="1" destOrd="0" parTransId="{ECAE9A60-23FC-4C9B-A7A9-57D0ACB97369}" sibTransId="{32D5A46B-6A94-4AE8-BEE2-D643C3F3A7CF}"/>
    <dgm:cxn modelId="{D9C13D56-2AF9-4F01-AFAB-88B4467F1C22}" type="presOf" srcId="{CA55233B-2768-4F84-B03E-E67ECCC06584}" destId="{718A3390-6FBC-4D2F-AA42-96E1570FB68C}" srcOrd="0" destOrd="0" presId="urn:microsoft.com/office/officeart/2005/8/layout/list1#1"/>
    <dgm:cxn modelId="{63095F4D-28D0-4C78-8C47-0C903FD08E69}" type="presParOf" srcId="{BF5B6DFB-706A-4398-9D20-666B7E0C7F7C}" destId="{406686B5-8DB9-4365-8B1A-C1A17B4F8082}" srcOrd="0" destOrd="0" presId="urn:microsoft.com/office/officeart/2005/8/layout/list1#1"/>
    <dgm:cxn modelId="{3D2050E1-3B69-4855-A7BD-72ABD68EA85A}" type="presParOf" srcId="{406686B5-8DB9-4365-8B1A-C1A17B4F8082}" destId="{FFE178B5-C46B-401D-9297-D69DA39807EF}" srcOrd="0" destOrd="0" presId="urn:microsoft.com/office/officeart/2005/8/layout/list1#1"/>
    <dgm:cxn modelId="{F28ED7D9-E63A-4BF6-AEA9-C000B3FE7686}" type="presParOf" srcId="{406686B5-8DB9-4365-8B1A-C1A17B4F8082}" destId="{C3A949DA-484E-4967-9A52-E4FA26F14F26}" srcOrd="1" destOrd="0" presId="urn:microsoft.com/office/officeart/2005/8/layout/list1#1"/>
    <dgm:cxn modelId="{0B2C493C-674A-41CD-A62E-CCB57FF787D4}" type="presParOf" srcId="{BF5B6DFB-706A-4398-9D20-666B7E0C7F7C}" destId="{08B5E7B6-5D77-48B6-9CF4-0A452F8C4609}" srcOrd="1" destOrd="0" presId="urn:microsoft.com/office/officeart/2005/8/layout/list1#1"/>
    <dgm:cxn modelId="{647CEF1E-0094-477E-B798-B26901E13750}" type="presParOf" srcId="{BF5B6DFB-706A-4398-9D20-666B7E0C7F7C}" destId="{D4C8B67C-4219-4747-B9B3-3330CEF33EE0}" srcOrd="2" destOrd="0" presId="urn:microsoft.com/office/officeart/2005/8/layout/list1#1"/>
    <dgm:cxn modelId="{D0945BC9-375A-4A4A-9148-9DDAFC60801C}" type="presParOf" srcId="{BF5B6DFB-706A-4398-9D20-666B7E0C7F7C}" destId="{675D7D0D-0A1F-4FE6-A273-CCCBFC677C2B}" srcOrd="3" destOrd="0" presId="urn:microsoft.com/office/officeart/2005/8/layout/list1#1"/>
    <dgm:cxn modelId="{F3C49305-FE62-4C40-BF1D-C1C5B9996D39}" type="presParOf" srcId="{BF5B6DFB-706A-4398-9D20-666B7E0C7F7C}" destId="{276D3FBB-FFF6-46C5-ABD1-BBE0EA16471B}" srcOrd="4" destOrd="0" presId="urn:microsoft.com/office/officeart/2005/8/layout/list1#1"/>
    <dgm:cxn modelId="{03E60FC2-4A15-4C27-917D-AA90C349C364}" type="presParOf" srcId="{276D3FBB-FFF6-46C5-ABD1-BBE0EA16471B}" destId="{718A3390-6FBC-4D2F-AA42-96E1570FB68C}" srcOrd="0" destOrd="0" presId="urn:microsoft.com/office/officeart/2005/8/layout/list1#1"/>
    <dgm:cxn modelId="{D9B75022-2619-46BF-9B16-FE74963CB0E2}" type="presParOf" srcId="{276D3FBB-FFF6-46C5-ABD1-BBE0EA16471B}" destId="{A7970444-3445-45A9-AAD0-1DA301AC72ED}" srcOrd="1" destOrd="0" presId="urn:microsoft.com/office/officeart/2005/8/layout/list1#1"/>
    <dgm:cxn modelId="{7699326B-4461-417A-9112-C3B43D62B347}" type="presParOf" srcId="{BF5B6DFB-706A-4398-9D20-666B7E0C7F7C}" destId="{F8B4C364-39C0-4296-B212-033A5EEE2AB3}" srcOrd="5" destOrd="0" presId="urn:microsoft.com/office/officeart/2005/8/layout/list1#1"/>
    <dgm:cxn modelId="{039CEFB0-99F6-4F91-A201-A8A139B37FF4}" type="presParOf" srcId="{BF5B6DFB-706A-4398-9D20-666B7E0C7F7C}" destId="{B627A1DA-0281-4962-B345-8841A2309B4D}" srcOrd="6"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CD0FA6-AE18-452B-B7E7-DB5A40070EA8}" type="doc">
      <dgm:prSet loTypeId="urn:microsoft.com/office/officeart/2005/8/layout/list1#1" loCatId="list" qsTypeId="urn:microsoft.com/office/officeart/2005/8/quickstyle/simple1#1" qsCatId="simple" csTypeId="urn:microsoft.com/office/officeart/2005/8/colors/colorful4#1" csCatId="colorful" phldr="1"/>
      <dgm:spPr/>
      <dgm:t>
        <a:bodyPr/>
        <a:lstStyle/>
        <a:p>
          <a:endParaRPr lang="vi-VN"/>
        </a:p>
      </dgm:t>
    </dgm:pt>
    <dgm:pt modelId="{360106DE-4860-4B87-B2E5-DCE6EFC1D74B}">
      <dgm:prSet phldr="0" custT="1"/>
      <dgm:spPr/>
      <dgm:t>
        <a:bodyPr vert="horz" wrap="square"/>
        <a:lstStyle/>
        <a:p>
          <a:pPr>
            <a:lnSpc>
              <a:spcPct val="100000"/>
            </a:lnSpc>
            <a:spcBef>
              <a:spcPct val="0"/>
            </a:spcBef>
            <a:spcAft>
              <a:spcPct val="35000"/>
            </a:spcAft>
          </a:pP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I.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lưu</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ý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công</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tác</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quản</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lý</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hồ</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sơ</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sổ</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sách</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chuyên</a:t>
          </a:r>
          <a:r>
            <a:rPr lang="en-US" sz="24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môn</a:t>
          </a:r>
          <a:endParaRPr lang="en-US" sz="24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903964A7-AB4F-4971-9DC7-734D7A4BDD29}" type="parTrans" cxnId="{0B82CB69-8D5B-4B9C-92C2-8F0BE3EBF51E}">
      <dgm:prSet/>
      <dgm:spPr/>
      <dgm:t>
        <a:bodyPr/>
        <a:lstStyle/>
        <a:p>
          <a:endParaRPr lang="vi-VN"/>
        </a:p>
      </dgm:t>
    </dgm:pt>
    <dgm:pt modelId="{A9CF9840-6650-44B7-9D68-18C50D22D468}" type="sibTrans" cxnId="{0B82CB69-8D5B-4B9C-92C2-8F0BE3EBF51E}">
      <dgm:prSet/>
      <dgm:spPr/>
      <dgm:t>
        <a:bodyPr/>
        <a:lstStyle/>
        <a:p>
          <a:endParaRPr lang="vi-VN"/>
        </a:p>
      </dgm:t>
    </dgm:pt>
    <dgm:pt modelId="{CA55233B-2768-4F84-B03E-E67ECCC06584}">
      <dgm:prSet phldrT="[Text]" phldr="0" custT="1"/>
      <dgm:spPr/>
      <dgm:t>
        <a:bodyPr vert="horz" wrap="square"/>
        <a:lstStyle/>
        <a:p>
          <a:pPr>
            <a:lnSpc>
              <a:spcPct val="100000"/>
            </a:lnSpc>
            <a:spcBef>
              <a:spcPct val="0"/>
            </a:spcBef>
            <a:spcAft>
              <a:spcPct val="35000"/>
            </a:spcAft>
          </a:pP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II.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Thảo</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luận</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nhất</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hệ</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hồ</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sơ</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sổ</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sách</a:t>
          </a:r>
          <a:r>
            <a:rPr lang="en-US" sz="2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endParaRPr lang="en-US" sz="24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dgm:t>
    </dgm:pt>
    <dgm:pt modelId="{ECAE9A60-23FC-4C9B-A7A9-57D0ACB97369}" type="parTrans" cxnId="{F22454A5-BFA7-48A2-9E4C-DDE62A02C6E5}">
      <dgm:prSet/>
      <dgm:spPr/>
      <dgm:t>
        <a:bodyPr/>
        <a:lstStyle/>
        <a:p>
          <a:endParaRPr lang="vi-VN"/>
        </a:p>
      </dgm:t>
    </dgm:pt>
    <dgm:pt modelId="{32D5A46B-6A94-4AE8-BEE2-D643C3F3A7CF}" type="sibTrans" cxnId="{F22454A5-BFA7-48A2-9E4C-DDE62A02C6E5}">
      <dgm:prSet/>
      <dgm:spPr/>
      <dgm:t>
        <a:bodyPr/>
        <a:lstStyle/>
        <a:p>
          <a:endParaRPr lang="vi-VN"/>
        </a:p>
      </dgm:t>
    </dgm:pt>
    <dgm:pt modelId="{BF5B6DFB-706A-4398-9D20-666B7E0C7F7C}" type="pres">
      <dgm:prSet presAssocID="{A2CD0FA6-AE18-452B-B7E7-DB5A40070EA8}" presName="linear" presStyleCnt="0">
        <dgm:presLayoutVars>
          <dgm:dir/>
          <dgm:animLvl val="lvl"/>
          <dgm:resizeHandles val="exact"/>
        </dgm:presLayoutVars>
      </dgm:prSet>
      <dgm:spPr/>
      <dgm:t>
        <a:bodyPr/>
        <a:lstStyle/>
        <a:p>
          <a:endParaRPr lang="en-US"/>
        </a:p>
      </dgm:t>
    </dgm:pt>
    <dgm:pt modelId="{406686B5-8DB9-4365-8B1A-C1A17B4F8082}" type="pres">
      <dgm:prSet presAssocID="{360106DE-4860-4B87-B2E5-DCE6EFC1D74B}" presName="parentLin" presStyleCnt="0"/>
      <dgm:spPr/>
    </dgm:pt>
    <dgm:pt modelId="{FFE178B5-C46B-401D-9297-D69DA39807EF}" type="pres">
      <dgm:prSet presAssocID="{360106DE-4860-4B87-B2E5-DCE6EFC1D74B}" presName="parentLeftMargin" presStyleLbl="node1" presStyleIdx="0" presStyleCnt="2"/>
      <dgm:spPr/>
      <dgm:t>
        <a:bodyPr/>
        <a:lstStyle/>
        <a:p>
          <a:endParaRPr lang="en-US"/>
        </a:p>
      </dgm:t>
    </dgm:pt>
    <dgm:pt modelId="{C3A949DA-484E-4967-9A52-E4FA26F14F26}" type="pres">
      <dgm:prSet presAssocID="{360106DE-4860-4B87-B2E5-DCE6EFC1D74B}" presName="parentText" presStyleLbl="node1" presStyleIdx="0" presStyleCnt="2" custLinFactNeighborX="-6250" custLinFactNeighborY="10926">
        <dgm:presLayoutVars>
          <dgm:chMax val="0"/>
          <dgm:bulletEnabled val="1"/>
        </dgm:presLayoutVars>
      </dgm:prSet>
      <dgm:spPr/>
      <dgm:t>
        <a:bodyPr/>
        <a:lstStyle/>
        <a:p>
          <a:endParaRPr lang="en-US"/>
        </a:p>
      </dgm:t>
    </dgm:pt>
    <dgm:pt modelId="{08B5E7B6-5D77-48B6-9CF4-0A452F8C4609}" type="pres">
      <dgm:prSet presAssocID="{360106DE-4860-4B87-B2E5-DCE6EFC1D74B}" presName="negativeSpace" presStyleCnt="0"/>
      <dgm:spPr/>
    </dgm:pt>
    <dgm:pt modelId="{D4C8B67C-4219-4747-B9B3-3330CEF33EE0}" type="pres">
      <dgm:prSet presAssocID="{360106DE-4860-4B87-B2E5-DCE6EFC1D74B}" presName="childText" presStyleLbl="conFgAcc1" presStyleIdx="0" presStyleCnt="2">
        <dgm:presLayoutVars>
          <dgm:bulletEnabled val="1"/>
        </dgm:presLayoutVars>
      </dgm:prSet>
      <dgm:spPr/>
    </dgm:pt>
    <dgm:pt modelId="{675D7D0D-0A1F-4FE6-A273-CCCBFC677C2B}" type="pres">
      <dgm:prSet presAssocID="{A9CF9840-6650-44B7-9D68-18C50D22D468}" presName="spaceBetweenRectangles" presStyleCnt="0"/>
      <dgm:spPr/>
    </dgm:pt>
    <dgm:pt modelId="{276D3FBB-FFF6-46C5-ABD1-BBE0EA16471B}" type="pres">
      <dgm:prSet presAssocID="{CA55233B-2768-4F84-B03E-E67ECCC06584}" presName="parentLin" presStyleCnt="0"/>
      <dgm:spPr/>
    </dgm:pt>
    <dgm:pt modelId="{718A3390-6FBC-4D2F-AA42-96E1570FB68C}" type="pres">
      <dgm:prSet presAssocID="{CA55233B-2768-4F84-B03E-E67ECCC06584}" presName="parentLeftMargin" presStyleLbl="node1" presStyleIdx="0" presStyleCnt="2"/>
      <dgm:spPr/>
      <dgm:t>
        <a:bodyPr/>
        <a:lstStyle/>
        <a:p>
          <a:endParaRPr lang="en-US"/>
        </a:p>
      </dgm:t>
    </dgm:pt>
    <dgm:pt modelId="{A7970444-3445-45A9-AAD0-1DA301AC72ED}" type="pres">
      <dgm:prSet presAssocID="{CA55233B-2768-4F84-B03E-E67ECCC06584}" presName="parentText" presStyleLbl="node1" presStyleIdx="1" presStyleCnt="2">
        <dgm:presLayoutVars>
          <dgm:chMax val="0"/>
          <dgm:bulletEnabled val="1"/>
        </dgm:presLayoutVars>
      </dgm:prSet>
      <dgm:spPr/>
      <dgm:t>
        <a:bodyPr/>
        <a:lstStyle/>
        <a:p>
          <a:endParaRPr lang="en-US"/>
        </a:p>
      </dgm:t>
    </dgm:pt>
    <dgm:pt modelId="{F8B4C364-39C0-4296-B212-033A5EEE2AB3}" type="pres">
      <dgm:prSet presAssocID="{CA55233B-2768-4F84-B03E-E67ECCC06584}" presName="negativeSpace" presStyleCnt="0"/>
      <dgm:spPr/>
    </dgm:pt>
    <dgm:pt modelId="{B627A1DA-0281-4962-B345-8841A2309B4D}" type="pres">
      <dgm:prSet presAssocID="{CA55233B-2768-4F84-B03E-E67ECCC06584}" presName="childText" presStyleLbl="conFgAcc1" presStyleIdx="1" presStyleCnt="2">
        <dgm:presLayoutVars>
          <dgm:bulletEnabled val="1"/>
        </dgm:presLayoutVars>
      </dgm:prSet>
      <dgm:spPr/>
    </dgm:pt>
  </dgm:ptLst>
  <dgm:cxnLst>
    <dgm:cxn modelId="{0B82CB69-8D5B-4B9C-92C2-8F0BE3EBF51E}" srcId="{A2CD0FA6-AE18-452B-B7E7-DB5A40070EA8}" destId="{360106DE-4860-4B87-B2E5-DCE6EFC1D74B}" srcOrd="0" destOrd="0" parTransId="{903964A7-AB4F-4971-9DC7-734D7A4BDD29}" sibTransId="{A9CF9840-6650-44B7-9D68-18C50D22D468}"/>
    <dgm:cxn modelId="{C6623790-E398-4444-8114-EE8076B4B7B6}" type="presOf" srcId="{360106DE-4860-4B87-B2E5-DCE6EFC1D74B}" destId="{FFE178B5-C46B-401D-9297-D69DA39807EF}" srcOrd="0" destOrd="0" presId="urn:microsoft.com/office/officeart/2005/8/layout/list1#1"/>
    <dgm:cxn modelId="{9B6438B5-5BCD-42E5-8EE4-929199F57E25}" type="presOf" srcId="{360106DE-4860-4B87-B2E5-DCE6EFC1D74B}" destId="{C3A949DA-484E-4967-9A52-E4FA26F14F26}" srcOrd="1" destOrd="0" presId="urn:microsoft.com/office/officeart/2005/8/layout/list1#1"/>
    <dgm:cxn modelId="{C30E85B9-6106-45BF-950E-902CFB11D402}" type="presOf" srcId="{CA55233B-2768-4F84-B03E-E67ECCC06584}" destId="{A7970444-3445-45A9-AAD0-1DA301AC72ED}" srcOrd="1" destOrd="0" presId="urn:microsoft.com/office/officeart/2005/8/layout/list1#1"/>
    <dgm:cxn modelId="{F666F24C-1AFB-480D-AD3D-9BF950890CDD}" type="presOf" srcId="{A2CD0FA6-AE18-452B-B7E7-DB5A40070EA8}" destId="{BF5B6DFB-706A-4398-9D20-666B7E0C7F7C}" srcOrd="0" destOrd="0" presId="urn:microsoft.com/office/officeart/2005/8/layout/list1#1"/>
    <dgm:cxn modelId="{F22454A5-BFA7-48A2-9E4C-DDE62A02C6E5}" srcId="{A2CD0FA6-AE18-452B-B7E7-DB5A40070EA8}" destId="{CA55233B-2768-4F84-B03E-E67ECCC06584}" srcOrd="1" destOrd="0" parTransId="{ECAE9A60-23FC-4C9B-A7A9-57D0ACB97369}" sibTransId="{32D5A46B-6A94-4AE8-BEE2-D643C3F3A7CF}"/>
    <dgm:cxn modelId="{D9C13D56-2AF9-4F01-AFAB-88B4467F1C22}" type="presOf" srcId="{CA55233B-2768-4F84-B03E-E67ECCC06584}" destId="{718A3390-6FBC-4D2F-AA42-96E1570FB68C}" srcOrd="0" destOrd="0" presId="urn:microsoft.com/office/officeart/2005/8/layout/list1#1"/>
    <dgm:cxn modelId="{63095F4D-28D0-4C78-8C47-0C903FD08E69}" type="presParOf" srcId="{BF5B6DFB-706A-4398-9D20-666B7E0C7F7C}" destId="{406686B5-8DB9-4365-8B1A-C1A17B4F8082}" srcOrd="0" destOrd="0" presId="urn:microsoft.com/office/officeart/2005/8/layout/list1#1"/>
    <dgm:cxn modelId="{3D2050E1-3B69-4855-A7BD-72ABD68EA85A}" type="presParOf" srcId="{406686B5-8DB9-4365-8B1A-C1A17B4F8082}" destId="{FFE178B5-C46B-401D-9297-D69DA39807EF}" srcOrd="0" destOrd="0" presId="urn:microsoft.com/office/officeart/2005/8/layout/list1#1"/>
    <dgm:cxn modelId="{F28ED7D9-E63A-4BF6-AEA9-C000B3FE7686}" type="presParOf" srcId="{406686B5-8DB9-4365-8B1A-C1A17B4F8082}" destId="{C3A949DA-484E-4967-9A52-E4FA26F14F26}" srcOrd="1" destOrd="0" presId="urn:microsoft.com/office/officeart/2005/8/layout/list1#1"/>
    <dgm:cxn modelId="{0B2C493C-674A-41CD-A62E-CCB57FF787D4}" type="presParOf" srcId="{BF5B6DFB-706A-4398-9D20-666B7E0C7F7C}" destId="{08B5E7B6-5D77-48B6-9CF4-0A452F8C4609}" srcOrd="1" destOrd="0" presId="urn:microsoft.com/office/officeart/2005/8/layout/list1#1"/>
    <dgm:cxn modelId="{647CEF1E-0094-477E-B798-B26901E13750}" type="presParOf" srcId="{BF5B6DFB-706A-4398-9D20-666B7E0C7F7C}" destId="{D4C8B67C-4219-4747-B9B3-3330CEF33EE0}" srcOrd="2" destOrd="0" presId="urn:microsoft.com/office/officeart/2005/8/layout/list1#1"/>
    <dgm:cxn modelId="{D0945BC9-375A-4A4A-9148-9DDAFC60801C}" type="presParOf" srcId="{BF5B6DFB-706A-4398-9D20-666B7E0C7F7C}" destId="{675D7D0D-0A1F-4FE6-A273-CCCBFC677C2B}" srcOrd="3" destOrd="0" presId="urn:microsoft.com/office/officeart/2005/8/layout/list1#1"/>
    <dgm:cxn modelId="{F3C49305-FE62-4C40-BF1D-C1C5B9996D39}" type="presParOf" srcId="{BF5B6DFB-706A-4398-9D20-666B7E0C7F7C}" destId="{276D3FBB-FFF6-46C5-ABD1-BBE0EA16471B}" srcOrd="4" destOrd="0" presId="urn:microsoft.com/office/officeart/2005/8/layout/list1#1"/>
    <dgm:cxn modelId="{03E60FC2-4A15-4C27-917D-AA90C349C364}" type="presParOf" srcId="{276D3FBB-FFF6-46C5-ABD1-BBE0EA16471B}" destId="{718A3390-6FBC-4D2F-AA42-96E1570FB68C}" srcOrd="0" destOrd="0" presId="urn:microsoft.com/office/officeart/2005/8/layout/list1#1"/>
    <dgm:cxn modelId="{D9B75022-2619-46BF-9B16-FE74963CB0E2}" type="presParOf" srcId="{276D3FBB-FFF6-46C5-ABD1-BBE0EA16471B}" destId="{A7970444-3445-45A9-AAD0-1DA301AC72ED}" srcOrd="1" destOrd="0" presId="urn:microsoft.com/office/officeart/2005/8/layout/list1#1"/>
    <dgm:cxn modelId="{7699326B-4461-417A-9112-C3B43D62B347}" type="presParOf" srcId="{BF5B6DFB-706A-4398-9D20-666B7E0C7F7C}" destId="{F8B4C364-39C0-4296-B212-033A5EEE2AB3}" srcOrd="5" destOrd="0" presId="urn:microsoft.com/office/officeart/2005/8/layout/list1#1"/>
    <dgm:cxn modelId="{039CEFB0-99F6-4F91-A201-A8A139B37FF4}" type="presParOf" srcId="{BF5B6DFB-706A-4398-9D20-666B7E0C7F7C}" destId="{B627A1DA-0281-4962-B345-8841A2309B4D}" srcOrd="6"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8B67C-4219-4747-B9B3-3330CEF33EE0}">
      <dsp:nvSpPr>
        <dsp:cNvPr id="0" name=""/>
        <dsp:cNvSpPr/>
      </dsp:nvSpPr>
      <dsp:spPr>
        <a:xfrm>
          <a:off x="0" y="951633"/>
          <a:ext cx="8128000" cy="1587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A949DA-484E-4967-9A52-E4FA26F14F26}">
      <dsp:nvSpPr>
        <dsp:cNvPr id="0" name=""/>
        <dsp:cNvSpPr/>
      </dsp:nvSpPr>
      <dsp:spPr>
        <a:xfrm>
          <a:off x="381000" y="224950"/>
          <a:ext cx="5689600" cy="18597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100000"/>
            </a:lnSpc>
            <a:spcBef>
              <a:spcPct val="0"/>
            </a:spcBef>
            <a:spcAft>
              <a:spcPct val="35000"/>
            </a:spcAft>
          </a:pP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I.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lưu</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ý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công</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tác</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quản</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lý</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hồ</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sơ</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sổ</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sách</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chuyên</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môn</a:t>
          </a:r>
          <a:endParaRPr lang="en-US" sz="24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471786" y="315736"/>
        <a:ext cx="5508028" cy="1678188"/>
      </dsp:txXfrm>
    </dsp:sp>
    <dsp:sp modelId="{B627A1DA-0281-4962-B345-8841A2309B4D}">
      <dsp:nvSpPr>
        <dsp:cNvPr id="0" name=""/>
        <dsp:cNvSpPr/>
      </dsp:nvSpPr>
      <dsp:spPr>
        <a:xfrm>
          <a:off x="0" y="3809313"/>
          <a:ext cx="8128000" cy="15876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970444-3445-45A9-AAD0-1DA301AC72ED}">
      <dsp:nvSpPr>
        <dsp:cNvPr id="0" name=""/>
        <dsp:cNvSpPr/>
      </dsp:nvSpPr>
      <dsp:spPr>
        <a:xfrm>
          <a:off x="406400" y="2879433"/>
          <a:ext cx="5689600" cy="185976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100000"/>
            </a:lnSpc>
            <a:spcBef>
              <a:spcPct val="0"/>
            </a:spcBef>
            <a:spcAft>
              <a:spcPct val="35000"/>
            </a:spcAft>
          </a:pP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II.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Thảo</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luận</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nhất</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hệ</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hồ</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sơ</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sổ</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sách</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endParaRPr lang="en-US" sz="24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497186" y="2970219"/>
        <a:ext cx="5508028" cy="1678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8B67C-4219-4747-B9B3-3330CEF33EE0}">
      <dsp:nvSpPr>
        <dsp:cNvPr id="0" name=""/>
        <dsp:cNvSpPr/>
      </dsp:nvSpPr>
      <dsp:spPr>
        <a:xfrm>
          <a:off x="0" y="951633"/>
          <a:ext cx="8128000" cy="1587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A949DA-484E-4967-9A52-E4FA26F14F26}">
      <dsp:nvSpPr>
        <dsp:cNvPr id="0" name=""/>
        <dsp:cNvSpPr/>
      </dsp:nvSpPr>
      <dsp:spPr>
        <a:xfrm>
          <a:off x="381000" y="224950"/>
          <a:ext cx="5689600" cy="18597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100000"/>
            </a:lnSpc>
            <a:spcBef>
              <a:spcPct val="0"/>
            </a:spcBef>
            <a:spcAft>
              <a:spcPct val="35000"/>
            </a:spcAft>
          </a:pP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I.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Những</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lưu</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ý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trong</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công</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tác</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quản</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lý</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hồ</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sơ</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sổ</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sách</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chuyên</a:t>
          </a:r>
          <a:r>
            <a:rPr lang="en-US" sz="2400" b="1" kern="12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môn</a:t>
          </a:r>
          <a:endParaRPr lang="en-US" sz="2400" b="1" kern="1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471786" y="315736"/>
        <a:ext cx="5508028" cy="1678188"/>
      </dsp:txXfrm>
    </dsp:sp>
    <dsp:sp modelId="{B627A1DA-0281-4962-B345-8841A2309B4D}">
      <dsp:nvSpPr>
        <dsp:cNvPr id="0" name=""/>
        <dsp:cNvSpPr/>
      </dsp:nvSpPr>
      <dsp:spPr>
        <a:xfrm>
          <a:off x="0" y="3809313"/>
          <a:ext cx="8128000" cy="1587600"/>
        </a:xfrm>
        <a:prstGeom prst="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970444-3445-45A9-AAD0-1DA301AC72ED}">
      <dsp:nvSpPr>
        <dsp:cNvPr id="0" name=""/>
        <dsp:cNvSpPr/>
      </dsp:nvSpPr>
      <dsp:spPr>
        <a:xfrm>
          <a:off x="406400" y="2879433"/>
          <a:ext cx="5689600" cy="185976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066800">
            <a:lnSpc>
              <a:spcPct val="100000"/>
            </a:lnSpc>
            <a:spcBef>
              <a:spcPct val="0"/>
            </a:spcBef>
            <a:spcAft>
              <a:spcPct val="35000"/>
            </a:spcAft>
          </a:pP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II.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Thảo</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luận</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nhất</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hệ</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thống</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hồ</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sơ</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sổ</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kern="12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sách</a:t>
          </a:r>
          <a:r>
            <a:rPr lang="en-US" sz="2400" b="1" kern="12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endParaRPr lang="en-US" sz="2400" b="1" kern="12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dsp:txBody>
      <dsp:txXfrm>
        <a:off x="497186" y="2970219"/>
        <a:ext cx="5508028" cy="1678188"/>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en-US" sz="4400" spc="-1" strike="noStrike">
                <a:latin typeface="Arial"/>
              </a:rPr>
              <a:t>Nhấn để di chuyển ảnh chiếu</a:t>
            </a:r>
            <a:endParaRPr b="0" lang="en-US" sz="4400" spc="-1" strike="noStrike">
              <a:latin typeface="Arial"/>
            </a:endParaRPr>
          </a:p>
        </p:txBody>
      </p:sp>
      <p:sp>
        <p:nvSpPr>
          <p:cNvPr id="343"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Nhấn để chỉnh sửa định dạng ghi chú</a:t>
            </a:r>
            <a:endParaRPr b="0" lang="en-US" sz="2000" spc="-1" strike="noStrike">
              <a:latin typeface="Arial"/>
            </a:endParaRPr>
          </a:p>
        </p:txBody>
      </p:sp>
      <p:sp>
        <p:nvSpPr>
          <p:cNvPr id="344"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&lt;đầu trang&gt;</a:t>
            </a:r>
            <a:endParaRPr b="0" lang="en-US" sz="1400" spc="-1" strike="noStrike">
              <a:latin typeface="Times New Roman"/>
            </a:endParaRPr>
          </a:p>
        </p:txBody>
      </p:sp>
      <p:sp>
        <p:nvSpPr>
          <p:cNvPr id="345"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&lt;ngày/giờ&gt;</a:t>
            </a:r>
            <a:endParaRPr b="0" lang="en-US" sz="1400" spc="-1" strike="noStrike">
              <a:latin typeface="Times New Roman"/>
            </a:endParaRPr>
          </a:p>
        </p:txBody>
      </p:sp>
      <p:sp>
        <p:nvSpPr>
          <p:cNvPr id="346"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&lt;chân trang&gt;</a:t>
            </a:r>
            <a:endParaRPr b="0" lang="en-US" sz="1400" spc="-1" strike="noStrike">
              <a:latin typeface="Times New Roman"/>
            </a:endParaRPr>
          </a:p>
        </p:txBody>
      </p:sp>
      <p:sp>
        <p:nvSpPr>
          <p:cNvPr id="347"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115B2FAE-C51D-4529-8FDC-C107D23998B0}" type="slidenum">
              <a:rPr b="0" lang="en-US" sz="1400" spc="-1" strike="noStrike">
                <a:latin typeface="Times New Roman"/>
              </a:rPr>
              <a:t>&lt;số&gt;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PlaceHolder 1"/>
          <p:cNvSpPr>
            <a:spLocks noGrp="1"/>
          </p:cNvSpPr>
          <p:nvPr>
            <p:ph type="sldImg"/>
          </p:nvPr>
        </p:nvSpPr>
        <p:spPr>
          <a:xfrm>
            <a:off x="685800" y="1143000"/>
            <a:ext cx="5484960" cy="3084840"/>
          </a:xfrm>
          <a:prstGeom prst="rect">
            <a:avLst/>
          </a:prstGeom>
        </p:spPr>
      </p:sp>
      <p:sp>
        <p:nvSpPr>
          <p:cNvPr id="480" name="PlaceHolder 2"/>
          <p:cNvSpPr>
            <a:spLocks noGrp="1"/>
          </p:cNvSpPr>
          <p:nvPr>
            <p:ph type="body"/>
          </p:nvPr>
        </p:nvSpPr>
        <p:spPr>
          <a:xfrm>
            <a:off x="685800" y="4400640"/>
            <a:ext cx="5484960" cy="3598920"/>
          </a:xfrm>
          <a:prstGeom prst="rect">
            <a:avLst/>
          </a:prstGeom>
        </p:spPr>
        <p:txBody>
          <a:bodyPr lIns="0" rIns="0" tIns="0" bIns="0">
            <a:noAutofit/>
          </a:bodyPr>
          <a:p>
            <a:endParaRPr b="0" lang="en-US" sz="2000" spc="-1" strike="noStrike">
              <a:latin typeface="Arial"/>
            </a:endParaRPr>
          </a:p>
        </p:txBody>
      </p:sp>
      <p:sp>
        <p:nvSpPr>
          <p:cNvPr id="481" name="CustomShape 3"/>
          <p:cNvSpPr/>
          <p:nvPr/>
        </p:nvSpPr>
        <p:spPr>
          <a:xfrm>
            <a:off x="3884760" y="8685360"/>
            <a:ext cx="2970360" cy="4572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880754A-7BF0-45F7-8F4C-4915021041DE}" type="slidenum">
              <a:rPr b="0" lang="en-US" sz="1200" spc="-1" strike="noStrike">
                <a:solidFill>
                  <a:srgbClr val="000000"/>
                </a:solidFill>
                <a:latin typeface="+mn-lt"/>
                <a:ea typeface="+mn-ea"/>
              </a:rPr>
              <a:t>&lt;số&gt;</a:t>
            </a:fld>
            <a:endParaRPr b="0" lang="en-US"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PlaceHolder 1"/>
          <p:cNvSpPr>
            <a:spLocks noGrp="1"/>
          </p:cNvSpPr>
          <p:nvPr>
            <p:ph type="sldImg"/>
          </p:nvPr>
        </p:nvSpPr>
        <p:spPr>
          <a:xfrm>
            <a:off x="685800" y="1143000"/>
            <a:ext cx="5484960" cy="3084840"/>
          </a:xfrm>
          <a:prstGeom prst="rect">
            <a:avLst/>
          </a:prstGeom>
        </p:spPr>
      </p:sp>
      <p:sp>
        <p:nvSpPr>
          <p:cNvPr id="486" name="PlaceHolder 2"/>
          <p:cNvSpPr>
            <a:spLocks noGrp="1"/>
          </p:cNvSpPr>
          <p:nvPr>
            <p:ph type="body"/>
          </p:nvPr>
        </p:nvSpPr>
        <p:spPr>
          <a:xfrm>
            <a:off x="685800" y="4400640"/>
            <a:ext cx="5484960" cy="3598920"/>
          </a:xfrm>
          <a:prstGeom prst="rect">
            <a:avLst/>
          </a:prstGeom>
        </p:spPr>
        <p:txBody>
          <a:bodyPr lIns="0" rIns="0" tIns="0" bIns="0">
            <a:noAutofit/>
          </a:bodyPr>
          <a:p>
            <a:endParaRPr b="0" lang="en-US" sz="2000" spc="-1" strike="noStrike">
              <a:latin typeface="Arial"/>
            </a:endParaRPr>
          </a:p>
        </p:txBody>
      </p:sp>
      <p:sp>
        <p:nvSpPr>
          <p:cNvPr id="487" name="CustomShape 3"/>
          <p:cNvSpPr/>
          <p:nvPr/>
        </p:nvSpPr>
        <p:spPr>
          <a:xfrm>
            <a:off x="3884760" y="8685360"/>
            <a:ext cx="2970360" cy="4572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E0E2E5F-6ACF-4E35-B180-F2CF7C22C919}" type="slidenum">
              <a:rPr b="0" lang="en-US" sz="1200" spc="-1" strike="noStrike">
                <a:solidFill>
                  <a:srgbClr val="000000"/>
                </a:solidFill>
                <a:latin typeface="+mn-lt"/>
                <a:ea typeface="+mn-ea"/>
              </a:rPr>
              <a:t>&lt;số&gt;</a:t>
            </a:fld>
            <a:endParaRPr b="0" lang="en-US"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PlaceHolder 1"/>
          <p:cNvSpPr>
            <a:spLocks noGrp="1"/>
          </p:cNvSpPr>
          <p:nvPr>
            <p:ph type="sldImg"/>
          </p:nvPr>
        </p:nvSpPr>
        <p:spPr>
          <a:xfrm>
            <a:off x="685800" y="1143000"/>
            <a:ext cx="5484960" cy="3084840"/>
          </a:xfrm>
          <a:prstGeom prst="rect">
            <a:avLst/>
          </a:prstGeom>
        </p:spPr>
      </p:sp>
      <p:sp>
        <p:nvSpPr>
          <p:cNvPr id="489" name="PlaceHolder 2"/>
          <p:cNvSpPr>
            <a:spLocks noGrp="1"/>
          </p:cNvSpPr>
          <p:nvPr>
            <p:ph type="body"/>
          </p:nvPr>
        </p:nvSpPr>
        <p:spPr>
          <a:xfrm>
            <a:off x="685800" y="4400640"/>
            <a:ext cx="5484960" cy="3598920"/>
          </a:xfrm>
          <a:prstGeom prst="rect">
            <a:avLst/>
          </a:prstGeom>
        </p:spPr>
        <p:txBody>
          <a:bodyPr lIns="0" rIns="0" tIns="0" bIns="0">
            <a:noAutofit/>
          </a:bodyPr>
          <a:p>
            <a:endParaRPr b="0" lang="en-US" sz="2000" spc="-1" strike="noStrike">
              <a:latin typeface="Arial"/>
            </a:endParaRPr>
          </a:p>
        </p:txBody>
      </p:sp>
      <p:sp>
        <p:nvSpPr>
          <p:cNvPr id="490" name="CustomShape 3"/>
          <p:cNvSpPr/>
          <p:nvPr/>
        </p:nvSpPr>
        <p:spPr>
          <a:xfrm>
            <a:off x="3884760" y="8685360"/>
            <a:ext cx="2970360" cy="4572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EB39A15-4737-4F44-BB98-8153AF0E935D}" type="slidenum">
              <a:rPr b="0" lang="en-US" sz="1200" spc="-1" strike="noStrike">
                <a:solidFill>
                  <a:srgbClr val="000000"/>
                </a:solidFill>
                <a:latin typeface="+mn-lt"/>
                <a:ea typeface="+mn-ea"/>
              </a:rPr>
              <a:t>&lt;số&gt;</a:t>
            </a:fld>
            <a:endParaRPr b="0" lang="en-US"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PlaceHolder 1"/>
          <p:cNvSpPr>
            <a:spLocks noGrp="1"/>
          </p:cNvSpPr>
          <p:nvPr>
            <p:ph type="sldImg"/>
          </p:nvPr>
        </p:nvSpPr>
        <p:spPr>
          <a:xfrm>
            <a:off x="685800" y="1143000"/>
            <a:ext cx="5484960" cy="3084840"/>
          </a:xfrm>
          <a:prstGeom prst="rect">
            <a:avLst/>
          </a:prstGeom>
        </p:spPr>
      </p:sp>
      <p:sp>
        <p:nvSpPr>
          <p:cNvPr id="483" name="PlaceHolder 2"/>
          <p:cNvSpPr>
            <a:spLocks noGrp="1"/>
          </p:cNvSpPr>
          <p:nvPr>
            <p:ph type="body"/>
          </p:nvPr>
        </p:nvSpPr>
        <p:spPr>
          <a:xfrm>
            <a:off x="685800" y="4400640"/>
            <a:ext cx="5484960" cy="3598920"/>
          </a:xfrm>
          <a:prstGeom prst="rect">
            <a:avLst/>
          </a:prstGeom>
        </p:spPr>
        <p:txBody>
          <a:bodyPr lIns="0" rIns="0" tIns="0" bIns="0">
            <a:noAutofit/>
          </a:bodyPr>
          <a:p>
            <a:endParaRPr b="0" lang="en-US" sz="2000" spc="-1" strike="noStrike">
              <a:latin typeface="Arial"/>
            </a:endParaRPr>
          </a:p>
        </p:txBody>
      </p:sp>
      <p:sp>
        <p:nvSpPr>
          <p:cNvPr id="484" name="CustomShape 3"/>
          <p:cNvSpPr/>
          <p:nvPr/>
        </p:nvSpPr>
        <p:spPr>
          <a:xfrm>
            <a:off x="3884760" y="8685360"/>
            <a:ext cx="2970360" cy="45720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5669B28-4B1D-4167-9F05-845EDAAE673D}" type="slidenum">
              <a:rPr b="0" lang="en-US" sz="1200" spc="-1" strike="noStrike">
                <a:solidFill>
                  <a:srgbClr val="000000"/>
                </a:solidFill>
                <a:latin typeface="+mn-lt"/>
                <a:ea typeface="+mn-ea"/>
              </a:rPr>
              <a:t>&lt;số&gt;</a:t>
            </a:fld>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31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31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4"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31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1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31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32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3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2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32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2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2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32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32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33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3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3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334"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336"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33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33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339"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34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341"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55"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57"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5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6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6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6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66"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6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6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70"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74"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76"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177"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7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8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81"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182"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84"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185"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186"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187"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188"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189"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93"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9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9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9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0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20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0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0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0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1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1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1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1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21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1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1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1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22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22"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22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22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225"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22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22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31"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33"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3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3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4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4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24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4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46"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4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4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50"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52"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253"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5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5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5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258"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60"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261"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262"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263"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264"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265"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69"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71"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73"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74"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6" name="PlaceHolder 1"/>
          <p:cNvSpPr>
            <a:spLocks noGrp="1"/>
          </p:cNvSpPr>
          <p:nvPr>
            <p:ph type="subTitle"/>
          </p:nvPr>
        </p:nvSpPr>
        <p:spPr>
          <a:xfrm>
            <a:off x="609480" y="273600"/>
            <a:ext cx="10972440" cy="5307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78"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79"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280"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82"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8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84"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8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8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88"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90"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291"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9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9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295"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296"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298"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299"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300"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301"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302"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303"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06"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307" name="PlaceHolder 2"/>
          <p:cNvSpPr>
            <a:spLocks noGrp="1"/>
          </p:cNvSpPr>
          <p:nvPr>
            <p:ph type="subTitle"/>
          </p:nvPr>
        </p:nvSpPr>
        <p:spPr>
          <a:xfrm>
            <a:off x="609480" y="1604520"/>
            <a:ext cx="10972440" cy="39772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609480" y="273600"/>
            <a:ext cx="10972440" cy="1144800"/>
          </a:xfrm>
          <a:prstGeom prst="rect">
            <a:avLst/>
          </a:prstGeom>
        </p:spPr>
        <p:txBody>
          <a:bodyPr lIns="0" rIns="0" tIns="0" bIns="0" anchor="ctr">
            <a:spAutoFit/>
          </a:bodyPr>
          <a:p>
            <a:pPr algn="ctr"/>
            <a:endParaRPr b="0" lang="en-US" sz="4400" spc="-1" strike="noStrike">
              <a:latin typeface="Arial"/>
            </a:endParaRPr>
          </a:p>
        </p:txBody>
      </p:sp>
      <p:sp>
        <p:nvSpPr>
          <p:cNvPr id="30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Nhấn để chỉnh sửa định dạng cho tiêu đề</a:t>
            </a:r>
            <a:endParaRPr b="0" lang="en-US"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Nhấn để chỉnh sửa định dạng văn bản phác thảo</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Cấp phác thảo thứ hai</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Cấp phác thảo thứ ba</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Cấp phác thảo thứ tư</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Cấp phác thảo thứ năm</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Cấp phác thảo thứ sáu</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Cấp phác thảo thứ bảy</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Nhấn để chỉnh sửa định dạng cho tiêu đề</a:t>
            </a:r>
            <a:endParaRPr b="0" lang="en-US"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Nhấn để chỉnh sửa định dạng văn bản phác thảo</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Cấp phác thảo thứ hai</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Cấp phác thảo thứ ba</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Cấp phác thảo thứ tư</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Cấp phác thảo thứ năm</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Cấp phác thảo thứ sáu</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Cấp phác thảo thứ bảy</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Nhấn để chỉnh sửa định dạng cho tiêu đề</a:t>
            </a:r>
            <a:endParaRPr b="0" lang="en-US" sz="4400" spc="-1" strike="noStrike">
              <a:latin typeface="Arial"/>
            </a:endParaRPr>
          </a:p>
        </p:txBody>
      </p:sp>
      <p:sp>
        <p:nvSpPr>
          <p:cNvPr id="77"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Nhấn để chỉnh sửa định dạng văn bản phác thảo</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Cấp phác thảo thứ hai</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Cấp phác thảo thứ ba</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Cấp phác thảo thứ tư</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Cấp phác thảo thứ năm</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Cấp phác thảo thứ sáu</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Cấp phác thảo thứ bảy</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Nhấn để chỉnh sửa định dạng cho tiêu đề</a:t>
            </a:r>
            <a:endParaRPr b="0" lang="en-US" sz="4400" spc="-1" strike="noStrike">
              <a:latin typeface="Arial"/>
            </a:endParaRPr>
          </a:p>
        </p:txBody>
      </p:sp>
      <p:sp>
        <p:nvSpPr>
          <p:cNvPr id="115"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Nhấn để chỉnh sửa định dạng văn bản phác thảo</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Cấp phác thảo thứ hai</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Cấp phác thảo thứ ba</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Cấp phác thảo thứ tư</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Cấp phác thảo thứ năm</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Cấp phác thảo thứ sáu</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Cấp phác thảo thứ bảy</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Nhấn để chỉnh sửa định dạng cho tiêu đề</a:t>
            </a:r>
            <a:endParaRPr b="0" lang="en-US" sz="4400" spc="-1" strike="noStrike">
              <a:latin typeface="Arial"/>
            </a:endParaRPr>
          </a:p>
        </p:txBody>
      </p:sp>
      <p:sp>
        <p:nvSpPr>
          <p:cNvPr id="153"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Nhấn để chỉnh sửa định dạng văn bản phác thảo</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Cấp phác thảo thứ hai</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Cấp phác thảo thứ ba</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Cấp phác thảo thứ tư</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Cấp phác thảo thứ năm</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Cấp phác thảo thứ sáu</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Cấp phác thảo thứ bảy</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Nhấn để chỉnh sửa định dạng cho tiêu đề</a:t>
            </a:r>
            <a:endParaRPr b="0" lang="en-US" sz="4400" spc="-1" strike="noStrike">
              <a:latin typeface="Arial"/>
            </a:endParaRPr>
          </a:p>
        </p:txBody>
      </p:sp>
      <p:sp>
        <p:nvSpPr>
          <p:cNvPr id="19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Nhấn để chỉnh sửa định dạng văn bản phác thảo</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Cấp phác thảo thứ hai</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Cấp phác thảo thứ ba</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Cấp phác thảo thứ tư</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Cấp phác thảo thứ năm</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Cấp phác thảo thứ sáu</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Cấp phác thảo thứ bảy</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Nhấn để chỉnh sửa định dạng cho tiêu đề</a:t>
            </a:r>
            <a:endParaRPr b="0" lang="en-US" sz="4400" spc="-1" strike="noStrike">
              <a:latin typeface="Arial"/>
            </a:endParaRPr>
          </a:p>
        </p:txBody>
      </p:sp>
      <p:sp>
        <p:nvSpPr>
          <p:cNvPr id="22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Nhấn để chỉnh sửa định dạng văn bản phác thảo</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Cấp phác thảo thứ hai</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Cấp phác thảo thứ ba</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Cấp phác thảo thứ tư</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Cấp phác thảo thứ năm</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Cấp phác thảo thứ sáu</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Cấp phác thảo thứ bảy</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Nhấn để chỉnh sửa định dạng cho tiêu đề</a:t>
            </a:r>
            <a:endParaRPr b="0" lang="en-US" sz="4400" spc="-1" strike="noStrike">
              <a:latin typeface="Arial"/>
            </a:endParaRPr>
          </a:p>
        </p:txBody>
      </p:sp>
      <p:sp>
        <p:nvSpPr>
          <p:cNvPr id="267"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Nhấn để chỉnh sửa định dạng văn bản phác thảo</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Cấp phác thảo thứ hai</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Cấp phác thảo thứ ba</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Cấp phác thảo thứ tư</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Cấp phác thảo thứ năm</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Cấp phác thảo thứ sáu</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Cấp phác thảo thứ bảy</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Nhấn để chỉnh sửa định dạng cho tiêu đề</a:t>
            </a:r>
            <a:endParaRPr b="0" lang="en-US" sz="4400" spc="-1" strike="noStrike">
              <a:latin typeface="Arial"/>
            </a:endParaRPr>
          </a:p>
        </p:txBody>
      </p:sp>
      <p:sp>
        <p:nvSpPr>
          <p:cNvPr id="305"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Nhấn để chỉnh sửa định dạng văn bản phác thảo</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Cấp phác thảo thứ hai</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Cấp phác thảo thứ ba</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Cấp phác thảo thứ tư</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Cấp phác thảo thứ năm</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Cấp phác thảo thứ sáu</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Cấp phác thảo thứ bảy</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comments" Target="../comments/commen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73.xml"/><Relationship Id="rId3" Type="http://schemas.openxmlformats.org/officeDocument/2006/relationships/comments" Target="../comments/comment12.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85.xml"/>
</Relationships>
</file>

<file path=ppt/slides/_rels/slide1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97.xml"/>
</Relationships>
</file>

<file path=ppt/slides/_rels/slide1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97.xml"/>
</Relationships>
</file>

<file path=ppt/slides/_rels/slide1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Relationship Id="rId3" Type="http://schemas.openxmlformats.org/officeDocument/2006/relationships/comments" Target="../comments/comment16.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37.xml"/>
</Relationships>
</file>

<file path=ppt/slides/_rels/slide2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37.xml"/>
</Relationships>
</file>

<file path=ppt/slides/_rels/slide25.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slideLayout" Target="../slideLayouts/slideLayout37.xml"/>
</Relationships>
</file>

<file path=ppt/slides/_rels/slide26.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slideLayout" Target="../slideLayouts/slideLayout37.xml"/>
</Relationships>
</file>

<file path=ppt/slides/_rels/slide28.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5.xml"/><Relationship Id="rId3" Type="http://schemas.openxmlformats.org/officeDocument/2006/relationships/comments" Target="../comments/comment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348" name="CustomShape 1"/>
          <p:cNvSpPr/>
          <p:nvPr/>
        </p:nvSpPr>
        <p:spPr>
          <a:xfrm>
            <a:off x="780480" y="2048760"/>
            <a:ext cx="10878120" cy="275868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0" lang="en-US" sz="5400" spc="-1" strike="noStrike">
                <a:solidFill>
                  <a:srgbClr val="ff0000"/>
                </a:solidFill>
                <a:latin typeface="Times New Roman"/>
                <a:ea typeface="DejaVu Sans"/>
              </a:rPr>
              <a:t>HƯỚNG DẪN</a:t>
            </a:r>
            <a:br/>
            <a:r>
              <a:rPr b="0" lang="en-US" sz="4000" spc="-1" strike="noStrike">
                <a:solidFill>
                  <a:srgbClr val="ff0000"/>
                </a:solidFill>
                <a:latin typeface="Times New Roman"/>
                <a:ea typeface="DejaVu Sans"/>
              </a:rPr>
              <a:t>MỘT SỐ NỘI DUNG CHUYÊN MÔN </a:t>
            </a:r>
            <a:br/>
            <a:r>
              <a:rPr b="0" lang="en-US" sz="4000" spc="-1" strike="noStrike">
                <a:solidFill>
                  <a:srgbClr val="ff0000"/>
                </a:solidFill>
                <a:latin typeface="Times New Roman"/>
                <a:ea typeface="DejaVu Sans"/>
              </a:rPr>
              <a:t>TRONG NĂM HỌC 2023-2024</a:t>
            </a:r>
            <a:endParaRPr b="0" lang="en-US" sz="4000" spc="-1" strike="noStrike">
              <a:latin typeface="Arial"/>
            </a:endParaRPr>
          </a:p>
        </p:txBody>
      </p:sp>
      <p:sp>
        <p:nvSpPr>
          <p:cNvPr id="349" name="CustomShape 2"/>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350" name="CustomShape 3"/>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351" name="CustomShape 4"/>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352" name="CustomShape 5"/>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353" name="CustomShape 6"/>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354" name="CustomShape 7"/>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Tree>
  </p:cSld>
  <mc:AlternateContent>
    <mc:Choice Requires="p14">
      <p:transition spd="slow" p14:dur="1600">
        <p14:prism isInverted="true"/>
      </p:transition>
    </mc:Choice>
    <mc:Fallback>
      <p:transition spd="slow">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CustomShape 1"/>
          <p:cNvSpPr/>
          <p:nvPr/>
        </p:nvSpPr>
        <p:spPr>
          <a:xfrm>
            <a:off x="1089360" y="202680"/>
            <a:ext cx="10783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spcAft>
                <a:spcPts val="981"/>
              </a:spcAft>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II. </a:t>
            </a:r>
            <a:r>
              <a:rPr b="1" lang="en-US" sz="2600" spc="-1" strike="noStrike">
                <a:solidFill>
                  <a:srgbClr val="0070c0"/>
                </a:solidFill>
                <a:latin typeface="Times New Roman"/>
                <a:ea typeface="Tahoma"/>
              </a:rPr>
              <a:t>Thảo luận, thống nhất hệ thống hồ sơ sổ sách.  </a:t>
            </a:r>
            <a:endParaRPr b="0" lang="en-US" sz="2600" spc="-1" strike="noStrike">
              <a:latin typeface="Arial"/>
            </a:endParaRPr>
          </a:p>
        </p:txBody>
      </p:sp>
      <p:pic>
        <p:nvPicPr>
          <p:cNvPr id="399" name="图片 5" descr=""/>
          <p:cNvPicPr/>
          <p:nvPr/>
        </p:nvPicPr>
        <p:blipFill>
          <a:blip r:embed="rId1"/>
          <a:srcRect l="16463" t="0" r="12190" b="0"/>
          <a:stretch/>
        </p:blipFill>
        <p:spPr>
          <a:xfrm>
            <a:off x="-40320" y="3408120"/>
            <a:ext cx="2001600" cy="2455920"/>
          </a:xfrm>
          <a:prstGeom prst="rect">
            <a:avLst/>
          </a:prstGeom>
          <a:ln>
            <a:noFill/>
          </a:ln>
        </p:spPr>
      </p:pic>
      <p:pic>
        <p:nvPicPr>
          <p:cNvPr id="400" name="图片 6" descr=""/>
          <p:cNvPicPr/>
          <p:nvPr/>
        </p:nvPicPr>
        <p:blipFill>
          <a:blip r:embed="rId2"/>
          <a:stretch/>
        </p:blipFill>
        <p:spPr>
          <a:xfrm>
            <a:off x="-413280" y="-73800"/>
            <a:ext cx="2555640" cy="2088720"/>
          </a:xfrm>
          <a:prstGeom prst="rect">
            <a:avLst/>
          </a:prstGeom>
          <a:ln>
            <a:noFill/>
          </a:ln>
        </p:spPr>
      </p:pic>
      <p:sp>
        <p:nvSpPr>
          <p:cNvPr id="401" name="CustomShape 2"/>
          <p:cNvSpPr/>
          <p:nvPr/>
        </p:nvSpPr>
        <p:spPr>
          <a:xfrm>
            <a:off x="1816200" y="869760"/>
            <a:ext cx="9790200" cy="5271120"/>
          </a:xfrm>
          <a:prstGeom prst="rect">
            <a:avLst/>
          </a:prstGeom>
          <a:noFill/>
          <a:ln>
            <a:noFill/>
          </a:ln>
        </p:spPr>
        <p:style>
          <a:lnRef idx="0"/>
          <a:fillRef idx="0"/>
          <a:effectRef idx="0"/>
          <a:fontRef idx="minor"/>
        </p:style>
        <p:txBody>
          <a:bodyPr lIns="90000" rIns="90000" tIns="45000" bIns="45000">
            <a:spAutoFit/>
          </a:bodyPr>
          <a:p>
            <a:pPr marL="743040" indent="-741600">
              <a:lnSpc>
                <a:spcPct val="100000"/>
              </a:lnSpc>
              <a:buClr>
                <a:srgbClr val="0070c0"/>
              </a:buClr>
              <a:buFont typeface="StarSymbol"/>
              <a:buAutoNum type="arabicPeriod"/>
            </a:pPr>
            <a:r>
              <a:rPr b="1" lang="en-US" sz="2800" spc="-1" strike="noStrike">
                <a:solidFill>
                  <a:srgbClr val="0070c0"/>
                </a:solidFill>
                <a:latin typeface="Times New Roman"/>
                <a:ea typeface="Times New Roman"/>
              </a:rPr>
              <a:t>Hồ sơ quản lý trong nhà trường</a:t>
            </a:r>
            <a:endParaRPr b="0" lang="en-US" sz="2800" spc="-1" strike="noStrike">
              <a:latin typeface="Arial"/>
            </a:endParaRPr>
          </a:p>
          <a:p>
            <a:pPr>
              <a:lnSpc>
                <a:spcPct val="100000"/>
              </a:lnSpc>
            </a:pPr>
            <a:r>
              <a:rPr b="1" lang="en-US" sz="2400" spc="-1" strike="noStrike">
                <a:solidFill>
                  <a:srgbClr val="0070c0"/>
                </a:solidFill>
                <a:latin typeface="Times New Roman"/>
                <a:ea typeface="Times New Roman"/>
              </a:rPr>
              <a:t>- Sổ cấp phát văn bằng chứng chỉ.</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Sổ ghi đầu bài; Sổ điểm lớp.</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Hồ sơ thư viện.</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Hồ sơ phổ cập giáo dục.</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Hồ sơ lựa chọn sách giáo khoa lớp 6, 7, 8.</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Kế hoạch chủ nhiệm, giáo dục đạo đức học sinh (KH hoạt động NGLL).</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Chỉ đạo công tác VSMT (lao động, phòng chống dịch bệnh).</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Phân công chuyên môn, TKB.</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Công tác hướng nghiệp dạy nghề, hoạt động trải nghiệm hướng nghiệp.</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Sổ dự giờ; Sổ ghi chép của Hiệu trưởng.</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Kế hoạch hoạt động chuyên môn.</a:t>
            </a:r>
            <a:r>
              <a:rPr b="1" lang="en-US" sz="2400" spc="-1" strike="noStrike">
                <a:solidFill>
                  <a:srgbClr val="0070c0"/>
                </a:solidFill>
                <a:latin typeface="Times New Roman"/>
                <a:ea typeface="Times New Roman"/>
              </a:rPr>
              <a:t>	</a:t>
            </a:r>
            <a:r>
              <a:rPr b="1" lang="en-US" sz="2400" spc="-1" strike="noStrike">
                <a:solidFill>
                  <a:srgbClr val="0070c0"/>
                </a:solidFill>
                <a:latin typeface="Times New Roman"/>
                <a:ea typeface="Times New Roman"/>
              </a:rPr>
              <a:t>	</a:t>
            </a:r>
            <a:r>
              <a:rPr b="1" lang="en-US" sz="2400" spc="-1" strike="noStrike">
                <a:solidFill>
                  <a:srgbClr val="0070c0"/>
                </a:solidFill>
                <a:latin typeface="Times New Roman"/>
                <a:ea typeface="Times New Roman"/>
              </a:rPr>
              <a:t>	</a:t>
            </a:r>
            <a:r>
              <a:rPr b="1" lang="en-US" sz="2400" spc="-1" strike="noStrike">
                <a:solidFill>
                  <a:srgbClr val="0070c0"/>
                </a:solidFill>
                <a:latin typeface="Times New Roman"/>
                <a:ea typeface="Times New Roman"/>
              </a:rPr>
              <a:t>	</a:t>
            </a:r>
            <a:r>
              <a:rPr b="1" lang="en-US" sz="2400" spc="-1" strike="noStrike">
                <a:solidFill>
                  <a:srgbClr val="0070c0"/>
                </a:solidFill>
                <a:latin typeface="Times New Roman"/>
                <a:ea typeface="Times New Roman"/>
              </a:rPr>
              <a:t>	</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Theo dõi kiểm tra CSVC.</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Sổ dự giờ; Sổ ghi chép của Phó hiệu trưởng.</a:t>
            </a:r>
            <a:endParaRPr b="0" lang="en-US" sz="2400" spc="-1" strike="noStrike">
              <a:latin typeface="Arial"/>
            </a:endParaRPr>
          </a:p>
        </p:txBody>
      </p:sp>
    </p:spTree>
  </p:cSld>
  <p:transition spd="slow">
    <p:random/>
  </p:transition>
  <p:timing>
    <p:tnLst>
      <p:par>
        <p:cTn id="85" dur="indefinite" restart="never" nodeType="tmRoot">
          <p:childTnLst>
            <p:seq>
              <p:cTn id="86" dur="indefinite" nodeType="mainSeq">
                <p:childTnLst>
                  <p:par>
                    <p:cTn id="87" fill="hold">
                      <p:stCondLst>
                        <p:cond delay="indefinite"/>
                      </p:stCondLst>
                      <p:childTnLst>
                        <p:par>
                          <p:cTn id="88" fill="hold">
                            <p:stCondLst>
                              <p:cond delay="0"/>
                            </p:stCondLst>
                            <p:childTnLst>
                              <p:par>
                                <p:cTn id="89" nodeType="clickEffect" fill="hold" presetClass="entr" presetID="1">
                                  <p:stCondLst>
                                    <p:cond delay="0"/>
                                  </p:stCondLst>
                                  <p:childTnLst>
                                    <p:set>
                                      <p:cBhvr>
                                        <p:cTn id="90" dur="1" fill="hold">
                                          <p:stCondLst>
                                            <p:cond delay="0"/>
                                          </p:stCondLst>
                                        </p:cTn>
                                        <p:tgtEl>
                                          <p:spTgt spid="40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CustomShape 1"/>
          <p:cNvSpPr/>
          <p:nvPr/>
        </p:nvSpPr>
        <p:spPr>
          <a:xfrm>
            <a:off x="1089360" y="202680"/>
            <a:ext cx="10783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spcAft>
                <a:spcPts val="981"/>
              </a:spcAft>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II. </a:t>
            </a:r>
            <a:r>
              <a:rPr b="1" lang="en-US" sz="2600" spc="-1" strike="noStrike">
                <a:solidFill>
                  <a:srgbClr val="0070c0"/>
                </a:solidFill>
                <a:latin typeface="Times New Roman"/>
                <a:ea typeface="Tahoma"/>
              </a:rPr>
              <a:t>Thảo luận, thống nhất hệ thống hồ sơ sổ sách. </a:t>
            </a:r>
            <a:endParaRPr b="0" lang="en-US" sz="2600" spc="-1" strike="noStrike">
              <a:latin typeface="Arial"/>
            </a:endParaRPr>
          </a:p>
        </p:txBody>
      </p:sp>
      <p:pic>
        <p:nvPicPr>
          <p:cNvPr id="403" name="图片 5" descr=""/>
          <p:cNvPicPr/>
          <p:nvPr/>
        </p:nvPicPr>
        <p:blipFill>
          <a:blip r:embed="rId1"/>
          <a:srcRect l="16463" t="0" r="12190" b="0"/>
          <a:stretch/>
        </p:blipFill>
        <p:spPr>
          <a:xfrm>
            <a:off x="-40320" y="3408120"/>
            <a:ext cx="2001600" cy="2455920"/>
          </a:xfrm>
          <a:prstGeom prst="rect">
            <a:avLst/>
          </a:prstGeom>
          <a:ln>
            <a:noFill/>
          </a:ln>
        </p:spPr>
      </p:pic>
      <p:pic>
        <p:nvPicPr>
          <p:cNvPr id="404" name="图片 6" descr=""/>
          <p:cNvPicPr/>
          <p:nvPr/>
        </p:nvPicPr>
        <p:blipFill>
          <a:blip r:embed="rId2"/>
          <a:stretch/>
        </p:blipFill>
        <p:spPr>
          <a:xfrm>
            <a:off x="-413280" y="-73800"/>
            <a:ext cx="2555640" cy="2088720"/>
          </a:xfrm>
          <a:prstGeom prst="rect">
            <a:avLst/>
          </a:prstGeom>
          <a:ln>
            <a:noFill/>
          </a:ln>
        </p:spPr>
      </p:pic>
      <p:sp>
        <p:nvSpPr>
          <p:cNvPr id="405" name="CustomShape 2"/>
          <p:cNvSpPr/>
          <p:nvPr/>
        </p:nvSpPr>
        <p:spPr>
          <a:xfrm>
            <a:off x="1554480" y="971280"/>
            <a:ext cx="10055160" cy="19796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2800" spc="-1" strike="noStrike">
                <a:solidFill>
                  <a:srgbClr val="0070c0"/>
                </a:solidFill>
                <a:latin typeface="Times New Roman"/>
                <a:ea typeface="Times New Roman"/>
              </a:rPr>
              <a:t>2. Hồ sơ chuyên môn</a:t>
            </a:r>
            <a:endParaRPr b="0" lang="en-US" sz="2800" spc="-1" strike="noStrike">
              <a:latin typeface="Arial"/>
            </a:endParaRPr>
          </a:p>
          <a:p>
            <a:pPr>
              <a:lnSpc>
                <a:spcPct val="100000"/>
              </a:lnSpc>
            </a:pPr>
            <a:r>
              <a:rPr b="1" lang="en-US" sz="2400" spc="-1" strike="noStrike">
                <a:solidFill>
                  <a:srgbClr val="0070c0"/>
                </a:solidFill>
                <a:latin typeface="Times New Roman"/>
                <a:ea typeface="Times New Roman"/>
              </a:rPr>
              <a:t>- Kế hoạch dạy học các môn, hoạt động giáo dục.</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Hồ sơ của tổ chuyên môn</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a:t>
            </a:r>
            <a:r>
              <a:rPr b="1" lang="en-US" sz="2400" spc="-1" strike="noStrike">
                <a:solidFill>
                  <a:srgbClr val="0070c0"/>
                </a:solidFill>
                <a:latin typeface="Times New Roman"/>
                <a:ea typeface="Times New Roman"/>
              </a:rPr>
              <a:t>+ Kế hoạch giáo dục của tổ chuyên môn (theo năm học).</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a:t>
            </a:r>
            <a:r>
              <a:rPr b="1" lang="en-US" sz="2400" spc="-1" strike="noStrike">
                <a:solidFill>
                  <a:srgbClr val="0070c0"/>
                </a:solidFill>
                <a:latin typeface="Times New Roman"/>
                <a:ea typeface="Times New Roman"/>
              </a:rPr>
              <a:t>+ Sổ ghi chép nội dung SHCM của tổ chuyên môn.</a:t>
            </a:r>
            <a:endParaRPr b="0" lang="en-US" sz="2400" spc="-1" strike="noStrike">
              <a:latin typeface="Arial"/>
            </a:endParaRPr>
          </a:p>
        </p:txBody>
      </p:sp>
      <p:sp>
        <p:nvSpPr>
          <p:cNvPr id="406" name="CustomShape 3"/>
          <p:cNvSpPr/>
          <p:nvPr/>
        </p:nvSpPr>
        <p:spPr>
          <a:xfrm>
            <a:off x="1598040" y="3200400"/>
            <a:ext cx="9465840" cy="1979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2800" spc="-1" strike="noStrike">
                <a:solidFill>
                  <a:srgbClr val="0070c0"/>
                </a:solidFill>
                <a:latin typeface="Times New Roman"/>
                <a:ea typeface="Times New Roman"/>
              </a:rPr>
              <a:t>3. Hồ sơ của giáo viên</a:t>
            </a:r>
            <a:endParaRPr b="0" lang="en-US" sz="2800" spc="-1" strike="noStrike">
              <a:latin typeface="Arial"/>
            </a:endParaRPr>
          </a:p>
          <a:p>
            <a:pPr>
              <a:lnSpc>
                <a:spcPct val="100000"/>
              </a:lnSpc>
            </a:pPr>
            <a:r>
              <a:rPr b="1" lang="en-US" sz="2400" spc="-1" strike="noStrike">
                <a:solidFill>
                  <a:srgbClr val="0070c0"/>
                </a:solidFill>
                <a:latin typeface="Times New Roman"/>
                <a:ea typeface="Times New Roman"/>
              </a:rPr>
              <a:t>- Kế hoạch giáo dục (theo năm học).</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Kế hoạch bài dạy (giáo án).</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Sổ theo dõi và đánh giá học sinh.</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Sổ công tác chủ nhiệm (nếu có).</a:t>
            </a:r>
            <a:endParaRPr b="0" lang="en-US" sz="2400" spc="-1" strike="noStrike">
              <a:latin typeface="Arial"/>
            </a:endParaRPr>
          </a:p>
        </p:txBody>
      </p:sp>
    </p:spTree>
  </p:cSld>
  <p:transition spd="slow">
    <p:random/>
  </p:transition>
  <p:timing>
    <p:tnLst>
      <p:par>
        <p:cTn id="91" dur="indefinite" restart="never" nodeType="tmRoot">
          <p:childTnLst>
            <p:seq>
              <p:cTn id="92" dur="indefinite" nodeType="mainSeq">
                <p:childTnLst>
                  <p:par>
                    <p:cTn id="93" fill="hold">
                      <p:stCondLst>
                        <p:cond delay="indefinite"/>
                      </p:stCondLst>
                      <p:childTnLst>
                        <p:par>
                          <p:cTn id="94" fill="hold">
                            <p:stCondLst>
                              <p:cond delay="0"/>
                            </p:stCondLst>
                            <p:childTnLst>
                              <p:par>
                                <p:cTn id="95" nodeType="clickEffect" fill="hold" presetClass="entr" presetID="2" presetSubtype="4">
                                  <p:stCondLst>
                                    <p:cond delay="0"/>
                                  </p:stCondLst>
                                  <p:childTnLst>
                                    <p:set>
                                      <p:cBhvr>
                                        <p:cTn id="96" dur="1" fill="hold">
                                          <p:stCondLst>
                                            <p:cond delay="0"/>
                                          </p:stCondLst>
                                        </p:cTn>
                                        <p:tgtEl>
                                          <p:spTgt spid="405"/>
                                        </p:tgtEl>
                                        <p:attrNameLst>
                                          <p:attrName>style.visibility</p:attrName>
                                        </p:attrNameLst>
                                      </p:cBhvr>
                                      <p:to>
                                        <p:strVal val="visible"/>
                                      </p:to>
                                    </p:set>
                                    <p:anim calcmode="lin" valueType="num">
                                      <p:cBhvr additive="repl">
                                        <p:cTn id="97" dur="500" fill="hold"/>
                                        <p:tgtEl>
                                          <p:spTgt spid="405"/>
                                        </p:tgtEl>
                                        <p:attrNameLst>
                                          <p:attrName>ppt_x</p:attrName>
                                        </p:attrNameLst>
                                      </p:cBhvr>
                                      <p:tavLst>
                                        <p:tav tm="0">
                                          <p:val>
                                            <p:strVal val="#ppt_x"/>
                                          </p:val>
                                        </p:tav>
                                        <p:tav tm="100000">
                                          <p:val>
                                            <p:strVal val="#ppt_x"/>
                                          </p:val>
                                        </p:tav>
                                      </p:tavLst>
                                    </p:anim>
                                    <p:anim calcmode="lin" valueType="num">
                                      <p:cBhvr additive="repl">
                                        <p:cTn id="98" dur="500" fill="hold"/>
                                        <p:tgtEl>
                                          <p:spTgt spid="40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nodeType="clickEffect" fill="hold" presetClass="entr" presetID="2" presetSubtype="4">
                                  <p:stCondLst>
                                    <p:cond delay="0"/>
                                  </p:stCondLst>
                                  <p:childTnLst>
                                    <p:set>
                                      <p:cBhvr>
                                        <p:cTn id="102" dur="1" fill="hold">
                                          <p:stCondLst>
                                            <p:cond delay="0"/>
                                          </p:stCondLst>
                                        </p:cTn>
                                        <p:tgtEl>
                                          <p:spTgt spid="406"/>
                                        </p:tgtEl>
                                        <p:attrNameLst>
                                          <p:attrName>style.visibility</p:attrName>
                                        </p:attrNameLst>
                                      </p:cBhvr>
                                      <p:to>
                                        <p:strVal val="visible"/>
                                      </p:to>
                                    </p:set>
                                    <p:anim calcmode="lin" valueType="num">
                                      <p:cBhvr additive="repl">
                                        <p:cTn id="103" dur="500" fill="hold"/>
                                        <p:tgtEl>
                                          <p:spTgt spid="406"/>
                                        </p:tgtEl>
                                        <p:attrNameLst>
                                          <p:attrName>ppt_x</p:attrName>
                                        </p:attrNameLst>
                                      </p:cBhvr>
                                      <p:tavLst>
                                        <p:tav tm="0">
                                          <p:val>
                                            <p:strVal val="#ppt_x"/>
                                          </p:val>
                                        </p:tav>
                                        <p:tav tm="100000">
                                          <p:val>
                                            <p:strVal val="#ppt_x"/>
                                          </p:val>
                                        </p:tav>
                                      </p:tavLst>
                                    </p:anim>
                                    <p:anim calcmode="lin" valueType="num">
                                      <p:cBhvr additive="repl">
                                        <p:cTn id="104" dur="500" fill="hold"/>
                                        <p:tgtEl>
                                          <p:spTgt spid="4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07" name="CustomShape 1"/>
          <p:cNvSpPr/>
          <p:nvPr/>
        </p:nvSpPr>
        <p:spPr>
          <a:xfrm>
            <a:off x="780480" y="2048760"/>
            <a:ext cx="10878120" cy="275868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0" lang="en-US" sz="4000" spc="-1" strike="noStrike">
                <a:solidFill>
                  <a:srgbClr val="ff0000"/>
                </a:solidFill>
                <a:latin typeface="Times New Roman"/>
                <a:ea typeface="DejaVu Sans"/>
              </a:rPr>
              <a:t>PHẦN THỨ HAI</a:t>
            </a:r>
            <a:br/>
            <a:r>
              <a:rPr b="0" lang="en-US" sz="4800" spc="-1" strike="noStrike">
                <a:solidFill>
                  <a:srgbClr val="ff0000"/>
                </a:solidFill>
                <a:latin typeface="Times New Roman"/>
                <a:ea typeface="DejaVu Sans"/>
              </a:rPr>
              <a:t>ĐỊNH HƯỚNG SINH HOẠT </a:t>
            </a:r>
            <a:br/>
            <a:r>
              <a:rPr b="0" lang="en-US" sz="4800" spc="-1" strike="noStrike">
                <a:solidFill>
                  <a:srgbClr val="ff0000"/>
                </a:solidFill>
                <a:latin typeface="Times New Roman"/>
                <a:ea typeface="DejaVu Sans"/>
              </a:rPr>
              <a:t>CHUYÊN MÔN - NĂM HỌC 2023-2024</a:t>
            </a:r>
            <a:endParaRPr b="0" lang="en-US" sz="4800" spc="-1" strike="noStrike">
              <a:latin typeface="Arial"/>
            </a:endParaRPr>
          </a:p>
        </p:txBody>
      </p:sp>
      <p:sp>
        <p:nvSpPr>
          <p:cNvPr id="408" name="CustomShape 2"/>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409" name="CustomShape 3"/>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410" name="CustomShape 4"/>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411" name="CustomShape 5"/>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412" name="CustomShape 6"/>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413" name="CustomShape 7"/>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Tree>
  </p:cSld>
  <mc:AlternateContent>
    <mc:Choice Requires="p14">
      <p:transition spd="slow" p14:dur="1600">
        <p14:prism isInverted="true"/>
      </p:transition>
    </mc:Choice>
    <mc:Fallback>
      <p:transition spd="slow">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CustomShape 1"/>
          <p:cNvSpPr/>
          <p:nvPr/>
        </p:nvSpPr>
        <p:spPr>
          <a:xfrm>
            <a:off x="3060720" y="295560"/>
            <a:ext cx="6107400" cy="543960"/>
          </a:xfrm>
          <a:prstGeom prst="rect">
            <a:avLst/>
          </a:prstGeom>
          <a:solidFill>
            <a:schemeClr val="bg1"/>
          </a:solidFill>
          <a:ln>
            <a:solidFill>
              <a:schemeClr val="accent2">
                <a:lumMod val="75000"/>
              </a:scheme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en-US" sz="2400" spc="-1" strike="noStrike">
                <a:solidFill>
                  <a:srgbClr val="000000"/>
                </a:solidFill>
                <a:latin typeface="Times New Roman"/>
                <a:ea typeface="DejaVu Sans"/>
              </a:rPr>
              <a:t>CHIA CỤM SINH HOẠT CHUYÊN MÔN</a:t>
            </a:r>
            <a:endParaRPr b="0" lang="en-US" sz="2400" spc="-1" strike="noStrike">
              <a:latin typeface="Arial"/>
            </a:endParaRPr>
          </a:p>
        </p:txBody>
      </p:sp>
      <p:sp>
        <p:nvSpPr>
          <p:cNvPr id="415" name="CustomShape 2"/>
          <p:cNvSpPr/>
          <p:nvPr/>
        </p:nvSpPr>
        <p:spPr>
          <a:xfrm>
            <a:off x="150480" y="2549880"/>
            <a:ext cx="2527560" cy="2553840"/>
          </a:xfrm>
          <a:prstGeom prst="roundRect">
            <a:avLst>
              <a:gd name="adj" fmla="val 16667"/>
            </a:avLst>
          </a:prstGeom>
          <a:solidFill>
            <a:srgbClr val="fff2cc"/>
          </a:solidFill>
          <a:ln w="12600">
            <a:solidFill>
              <a:srgbClr val="3465a4"/>
            </a:solidFill>
            <a:miter/>
          </a:ln>
        </p:spPr>
        <p:style>
          <a:lnRef idx="0"/>
          <a:fillRef idx="0"/>
          <a:effectRef idx="0"/>
          <a:fontRef idx="minor"/>
        </p:style>
        <p:txBody>
          <a:bodyPr lIns="90000" rIns="90000" tIns="45000" bIns="45000" anchor="ctr">
            <a:noAutofit/>
          </a:bodyPr>
          <a:p>
            <a:pPr algn="ctr">
              <a:lnSpc>
                <a:spcPct val="100000"/>
              </a:lnSpc>
            </a:pPr>
            <a:r>
              <a:rPr b="0" lang="en-US" sz="2800" spc="-1" strike="noStrike">
                <a:solidFill>
                  <a:srgbClr val="000000"/>
                </a:solidFill>
                <a:latin typeface="Times New Roman"/>
                <a:ea typeface="DejaVu Sans"/>
              </a:rPr>
              <a:t>Cụm 1 </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Thanh Liệt</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Hữu Hòa</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Tam Hiệp</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Tân Triều</a:t>
            </a:r>
            <a:endParaRPr b="0" lang="en-US" sz="2800" spc="-1" strike="noStrike">
              <a:latin typeface="Arial"/>
            </a:endParaRPr>
          </a:p>
        </p:txBody>
      </p:sp>
      <p:sp>
        <p:nvSpPr>
          <p:cNvPr id="416" name="CustomShape 3"/>
          <p:cNvSpPr/>
          <p:nvPr/>
        </p:nvSpPr>
        <p:spPr>
          <a:xfrm>
            <a:off x="3249360" y="2544840"/>
            <a:ext cx="2527560" cy="2559240"/>
          </a:xfrm>
          <a:prstGeom prst="roundRect">
            <a:avLst>
              <a:gd name="adj" fmla="val 16667"/>
            </a:avLst>
          </a:prstGeom>
          <a:solidFill>
            <a:srgbClr val="fff2cc"/>
          </a:solidFill>
          <a:ln w="12600">
            <a:solidFill>
              <a:srgbClr val="42719b"/>
            </a:solidFill>
            <a:miter/>
          </a:ln>
        </p:spPr>
        <p:style>
          <a:lnRef idx="0"/>
          <a:fillRef idx="0"/>
          <a:effectRef idx="0"/>
          <a:fontRef idx="minor"/>
        </p:style>
        <p:txBody>
          <a:bodyPr lIns="90000" rIns="90000" tIns="45000" bIns="45000" anchor="ctr">
            <a:noAutofit/>
          </a:bodyPr>
          <a:p>
            <a:pPr algn="ctr">
              <a:lnSpc>
                <a:spcPct val="100000"/>
              </a:lnSpc>
            </a:pPr>
            <a:r>
              <a:rPr b="0" lang="en-US" sz="2800" spc="-1" strike="noStrike">
                <a:solidFill>
                  <a:srgbClr val="000000"/>
                </a:solidFill>
                <a:latin typeface="Times New Roman"/>
                <a:ea typeface="DejaVu Sans"/>
              </a:rPr>
              <a:t>Cụm 2 </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Vĩnh Quỳnh</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Đại Áng</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Ngọc Hồi</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Tả Thanh Oai</a:t>
            </a:r>
            <a:endParaRPr b="0" lang="en-US" sz="2800" spc="-1" strike="noStrike">
              <a:latin typeface="Arial"/>
            </a:endParaRPr>
          </a:p>
        </p:txBody>
      </p:sp>
      <p:sp>
        <p:nvSpPr>
          <p:cNvPr id="417" name="CustomShape 4"/>
          <p:cNvSpPr/>
          <p:nvPr/>
        </p:nvSpPr>
        <p:spPr>
          <a:xfrm>
            <a:off x="6324480" y="2554920"/>
            <a:ext cx="2538720" cy="2559240"/>
          </a:xfrm>
          <a:prstGeom prst="roundRect">
            <a:avLst>
              <a:gd name="adj" fmla="val 16667"/>
            </a:avLst>
          </a:prstGeom>
          <a:solidFill>
            <a:srgbClr val="fff2cc"/>
          </a:solidFill>
          <a:ln w="12600">
            <a:solidFill>
              <a:srgbClr val="42719b"/>
            </a:solidFill>
            <a:miter/>
          </a:ln>
        </p:spPr>
        <p:style>
          <a:lnRef idx="0"/>
          <a:fillRef idx="0"/>
          <a:effectRef idx="0"/>
          <a:fontRef idx="minor"/>
        </p:style>
        <p:txBody>
          <a:bodyPr lIns="90000" rIns="90000" tIns="45000" bIns="45000" anchor="ctr">
            <a:noAutofit/>
          </a:bodyPr>
          <a:p>
            <a:pPr algn="ctr">
              <a:lnSpc>
                <a:spcPct val="100000"/>
              </a:lnSpc>
            </a:pPr>
            <a:r>
              <a:rPr b="0" lang="en-US" sz="2800" spc="-1" strike="noStrike">
                <a:solidFill>
                  <a:srgbClr val="000000"/>
                </a:solidFill>
                <a:latin typeface="Times New Roman"/>
                <a:ea typeface="DejaVu Sans"/>
              </a:rPr>
              <a:t>Cụm 3 </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Thị Trấn VĐ</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Yên Mỹ</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Tứ Hiệp</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Vạn Phúc</a:t>
            </a:r>
            <a:endParaRPr b="0" lang="en-US" sz="2800" spc="-1" strike="noStrike">
              <a:latin typeface="Arial"/>
            </a:endParaRPr>
          </a:p>
        </p:txBody>
      </p:sp>
      <p:sp>
        <p:nvSpPr>
          <p:cNvPr id="418" name="CustomShape 5"/>
          <p:cNvSpPr/>
          <p:nvPr/>
        </p:nvSpPr>
        <p:spPr>
          <a:xfrm>
            <a:off x="9271080" y="2549880"/>
            <a:ext cx="2538720" cy="2559240"/>
          </a:xfrm>
          <a:prstGeom prst="roundRect">
            <a:avLst>
              <a:gd name="adj" fmla="val 16667"/>
            </a:avLst>
          </a:prstGeom>
          <a:solidFill>
            <a:srgbClr val="fff2cc"/>
          </a:solidFill>
          <a:ln w="12600">
            <a:solidFill>
              <a:srgbClr val="42719b"/>
            </a:solidFill>
            <a:miter/>
          </a:ln>
        </p:spPr>
        <p:style>
          <a:lnRef idx="0"/>
          <a:fillRef idx="0"/>
          <a:effectRef idx="0"/>
          <a:fontRef idx="minor"/>
        </p:style>
        <p:txBody>
          <a:bodyPr lIns="90000" rIns="90000" tIns="45000" bIns="45000" anchor="ctr">
            <a:noAutofit/>
          </a:bodyPr>
          <a:p>
            <a:pPr algn="ctr">
              <a:lnSpc>
                <a:spcPct val="100000"/>
              </a:lnSpc>
            </a:pPr>
            <a:r>
              <a:rPr b="0" lang="en-US" sz="2800" spc="-1" strike="noStrike">
                <a:solidFill>
                  <a:srgbClr val="000000"/>
                </a:solidFill>
                <a:latin typeface="Times New Roman"/>
                <a:ea typeface="DejaVu Sans"/>
              </a:rPr>
              <a:t>Cụm 4 </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Chu Văn An</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Đông Mỹ</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Ngũ Hiệp</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Liên Ninh</a:t>
            </a:r>
            <a:endParaRPr b="0" lang="en-US" sz="2800" spc="-1" strike="noStrike">
              <a:latin typeface="Arial"/>
            </a:endParaRPr>
          </a:p>
          <a:p>
            <a:pPr algn="ctr">
              <a:lnSpc>
                <a:spcPct val="100000"/>
              </a:lnSpc>
            </a:pPr>
            <a:r>
              <a:rPr b="0" lang="en-US" sz="2800" spc="-1" strike="noStrike">
                <a:solidFill>
                  <a:srgbClr val="000000"/>
                </a:solidFill>
                <a:latin typeface="Times New Roman"/>
                <a:ea typeface="DejaVu Sans"/>
              </a:rPr>
              <a:t>Duyên Hà</a:t>
            </a:r>
            <a:endParaRPr b="0" lang="en-US" sz="2800" spc="-1" strike="noStrike">
              <a:latin typeface="Arial"/>
            </a:endParaRPr>
          </a:p>
        </p:txBody>
      </p:sp>
      <p:sp>
        <p:nvSpPr>
          <p:cNvPr id="419" name="CustomShape 6"/>
          <p:cNvSpPr/>
          <p:nvPr/>
        </p:nvSpPr>
        <p:spPr>
          <a:xfrm flipH="1">
            <a:off x="1371240" y="840960"/>
            <a:ext cx="4741200" cy="1702080"/>
          </a:xfrm>
          <a:custGeom>
            <a:avLst/>
            <a:gdLst/>
            <a:ahLst/>
            <a:rect l="l" t="t" r="r" b="b"/>
            <a:pathLst>
              <a:path w="21600" h="21600">
                <a:moveTo>
                  <a:pt x="0" y="0"/>
                </a:moveTo>
                <a:lnTo>
                  <a:pt x="21600" y="21600"/>
                </a:lnTo>
              </a:path>
            </a:pathLst>
          </a:custGeom>
          <a:noFill/>
          <a:ln w="28440">
            <a:solidFill>
              <a:schemeClr val="tx1"/>
            </a:solidFill>
            <a:round/>
            <a:tailEnd len="med" type="triangle" w="med"/>
          </a:ln>
        </p:spPr>
        <p:style>
          <a:lnRef idx="1">
            <a:schemeClr val="accent1"/>
          </a:lnRef>
          <a:fillRef idx="0">
            <a:schemeClr val="accent1"/>
          </a:fillRef>
          <a:effectRef idx="0">
            <a:schemeClr val="accent1"/>
          </a:effectRef>
          <a:fontRef idx="minor"/>
        </p:style>
      </p:sp>
      <p:sp>
        <p:nvSpPr>
          <p:cNvPr id="420" name="CustomShape 7"/>
          <p:cNvSpPr/>
          <p:nvPr/>
        </p:nvSpPr>
        <p:spPr>
          <a:xfrm flipH="1">
            <a:off x="4512600" y="840960"/>
            <a:ext cx="1599480" cy="1702080"/>
          </a:xfrm>
          <a:custGeom>
            <a:avLst/>
            <a:gdLst/>
            <a:ahLst/>
            <a:rect l="l" t="t" r="r" b="b"/>
            <a:pathLst>
              <a:path w="21600" h="21600">
                <a:moveTo>
                  <a:pt x="0" y="0"/>
                </a:moveTo>
                <a:lnTo>
                  <a:pt x="21600" y="21600"/>
                </a:lnTo>
              </a:path>
            </a:pathLst>
          </a:custGeom>
          <a:noFill/>
          <a:ln w="28440">
            <a:solidFill>
              <a:schemeClr val="tx1"/>
            </a:solidFill>
            <a:round/>
            <a:tailEnd len="med" type="triangle" w="med"/>
          </a:ln>
        </p:spPr>
        <p:style>
          <a:lnRef idx="1">
            <a:schemeClr val="accent1"/>
          </a:lnRef>
          <a:fillRef idx="0">
            <a:schemeClr val="accent1"/>
          </a:fillRef>
          <a:effectRef idx="0">
            <a:schemeClr val="accent1"/>
          </a:effectRef>
          <a:fontRef idx="minor"/>
        </p:style>
      </p:sp>
      <p:sp>
        <p:nvSpPr>
          <p:cNvPr id="421" name="CustomShape 8"/>
          <p:cNvSpPr/>
          <p:nvPr/>
        </p:nvSpPr>
        <p:spPr>
          <a:xfrm>
            <a:off x="6114960" y="840960"/>
            <a:ext cx="1478160" cy="1712160"/>
          </a:xfrm>
          <a:custGeom>
            <a:avLst/>
            <a:gdLst/>
            <a:ahLst/>
            <a:rect l="l" t="t" r="r" b="b"/>
            <a:pathLst>
              <a:path w="21600" h="21600">
                <a:moveTo>
                  <a:pt x="0" y="0"/>
                </a:moveTo>
                <a:lnTo>
                  <a:pt x="21600" y="21600"/>
                </a:lnTo>
              </a:path>
            </a:pathLst>
          </a:custGeom>
          <a:noFill/>
          <a:ln w="28440">
            <a:solidFill>
              <a:schemeClr val="tx1"/>
            </a:solidFill>
            <a:round/>
            <a:tailEnd len="med" type="triangle" w="med"/>
          </a:ln>
        </p:spPr>
        <p:style>
          <a:lnRef idx="1">
            <a:schemeClr val="accent1"/>
          </a:lnRef>
          <a:fillRef idx="0">
            <a:schemeClr val="accent1"/>
          </a:fillRef>
          <a:effectRef idx="0">
            <a:schemeClr val="accent1"/>
          </a:effectRef>
          <a:fontRef idx="minor"/>
        </p:style>
      </p:sp>
      <p:sp>
        <p:nvSpPr>
          <p:cNvPr id="422" name="CustomShape 9"/>
          <p:cNvSpPr/>
          <p:nvPr/>
        </p:nvSpPr>
        <p:spPr>
          <a:xfrm>
            <a:off x="6114960" y="840960"/>
            <a:ext cx="4424400" cy="1707480"/>
          </a:xfrm>
          <a:custGeom>
            <a:avLst/>
            <a:gdLst/>
            <a:ahLst/>
            <a:rect l="l" t="t" r="r" b="b"/>
            <a:pathLst>
              <a:path w="21600" h="21600">
                <a:moveTo>
                  <a:pt x="0" y="0"/>
                </a:moveTo>
                <a:lnTo>
                  <a:pt x="21600" y="21600"/>
                </a:lnTo>
              </a:path>
            </a:pathLst>
          </a:custGeom>
          <a:noFill/>
          <a:ln w="28440">
            <a:solidFill>
              <a:schemeClr val="tx1"/>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1600">
        <p14:prism isInverted="true"/>
      </p:transition>
    </mc:Choice>
    <mc:Fallback>
      <p:transition spd="slow">
        <p:fade/>
      </p:transition>
    </mc:Fallback>
  </mc:AlternateContent>
  <p:timing>
    <p:tnLst>
      <p:par>
        <p:cTn id="105" dur="indefinite" restart="never" nodeType="tmRoot">
          <p:childTnLst>
            <p:seq>
              <p:cTn id="106" dur="indefinite" nodeType="mainSeq">
                <p:childTnLst>
                  <p:par>
                    <p:cTn id="107" fill="hold">
                      <p:stCondLst>
                        <p:cond delay="0"/>
                      </p:stCondLst>
                      <p:childTnLst>
                        <p:par>
                          <p:cTn id="108" fill="hold">
                            <p:stCondLst>
                              <p:cond delay="0"/>
                            </p:stCondLst>
                            <p:childTnLst>
                              <p:par>
                                <p:cTn id="109" nodeType="withEffect" fill="hold" presetClass="entr" presetID="6" presetSubtype="16">
                                  <p:stCondLst>
                                    <p:cond delay="0"/>
                                  </p:stCondLst>
                                  <p:childTnLst>
                                    <p:set>
                                      <p:cBhvr>
                                        <p:cTn id="110" dur="1" fill="hold">
                                          <p:stCondLst>
                                            <p:cond delay="0"/>
                                          </p:stCondLst>
                                        </p:cTn>
                                        <p:tgtEl>
                                          <p:spTgt spid="415"/>
                                        </p:tgtEl>
                                        <p:attrNameLst>
                                          <p:attrName>style.visibility</p:attrName>
                                        </p:attrNameLst>
                                      </p:cBhvr>
                                      <p:to>
                                        <p:strVal val="visible"/>
                                      </p:to>
                                    </p:set>
                                    <p:animEffect filter="circle(in)" transition="in">
                                      <p:cBhvr additive="repl">
                                        <p:cTn id="111" dur="2000"/>
                                        <p:tgtEl>
                                          <p:spTgt spid="415"/>
                                        </p:tgtEl>
                                      </p:cBhvr>
                                    </p:animEffect>
                                  </p:childTnLst>
                                </p:cTn>
                              </p:par>
                              <p:par>
                                <p:cTn id="112" nodeType="withEffect" fill="hold" presetClass="entr" presetID="6" presetSubtype="16">
                                  <p:stCondLst>
                                    <p:cond delay="0"/>
                                  </p:stCondLst>
                                  <p:childTnLst>
                                    <p:set>
                                      <p:cBhvr>
                                        <p:cTn id="113" dur="1" fill="hold">
                                          <p:stCondLst>
                                            <p:cond delay="0"/>
                                          </p:stCondLst>
                                        </p:cTn>
                                        <p:tgtEl>
                                          <p:spTgt spid="416"/>
                                        </p:tgtEl>
                                        <p:attrNameLst>
                                          <p:attrName>style.visibility</p:attrName>
                                        </p:attrNameLst>
                                      </p:cBhvr>
                                      <p:to>
                                        <p:strVal val="visible"/>
                                      </p:to>
                                    </p:set>
                                    <p:animEffect filter="circle(in)" transition="in">
                                      <p:cBhvr additive="repl">
                                        <p:cTn id="114" dur="2000"/>
                                        <p:tgtEl>
                                          <p:spTgt spid="416"/>
                                        </p:tgtEl>
                                      </p:cBhvr>
                                    </p:animEffect>
                                  </p:childTnLst>
                                </p:cTn>
                              </p:par>
                              <p:par>
                                <p:cTn id="115" nodeType="withEffect" fill="hold" presetClass="entr" presetID="6" presetSubtype="16">
                                  <p:stCondLst>
                                    <p:cond delay="0"/>
                                  </p:stCondLst>
                                  <p:childTnLst>
                                    <p:set>
                                      <p:cBhvr>
                                        <p:cTn id="116" dur="1" fill="hold">
                                          <p:stCondLst>
                                            <p:cond delay="0"/>
                                          </p:stCondLst>
                                        </p:cTn>
                                        <p:tgtEl>
                                          <p:spTgt spid="417"/>
                                        </p:tgtEl>
                                        <p:attrNameLst>
                                          <p:attrName>style.visibility</p:attrName>
                                        </p:attrNameLst>
                                      </p:cBhvr>
                                      <p:to>
                                        <p:strVal val="visible"/>
                                      </p:to>
                                    </p:set>
                                    <p:animEffect filter="circle(in)" transition="in">
                                      <p:cBhvr additive="repl">
                                        <p:cTn id="117" dur="2000"/>
                                        <p:tgtEl>
                                          <p:spTgt spid="417"/>
                                        </p:tgtEl>
                                      </p:cBhvr>
                                    </p:animEffect>
                                  </p:childTnLst>
                                </p:cTn>
                              </p:par>
                              <p:par>
                                <p:cTn id="118" nodeType="withEffect" fill="hold" presetClass="entr" presetID="6" presetSubtype="16">
                                  <p:stCondLst>
                                    <p:cond delay="0"/>
                                  </p:stCondLst>
                                  <p:childTnLst>
                                    <p:set>
                                      <p:cBhvr>
                                        <p:cTn id="119" dur="1" fill="hold">
                                          <p:stCondLst>
                                            <p:cond delay="0"/>
                                          </p:stCondLst>
                                        </p:cTn>
                                        <p:tgtEl>
                                          <p:spTgt spid="418"/>
                                        </p:tgtEl>
                                        <p:attrNameLst>
                                          <p:attrName>style.visibility</p:attrName>
                                        </p:attrNameLst>
                                      </p:cBhvr>
                                      <p:to>
                                        <p:strVal val="visible"/>
                                      </p:to>
                                    </p:set>
                                    <p:animEffect filter="circle(in)" transition="in">
                                      <p:cBhvr additive="repl">
                                        <p:cTn id="120" dur="2000"/>
                                        <p:tgtEl>
                                          <p:spTgt spid="418"/>
                                        </p:tgtEl>
                                      </p:cBhvr>
                                    </p:animEffect>
                                  </p:childTnLst>
                                </p:cTn>
                              </p:par>
                              <p:par>
                                <p:cTn id="121" nodeType="withEffect" fill="hold" presetClass="entr" presetID="2" presetSubtype="4">
                                  <p:stCondLst>
                                    <p:cond delay="0"/>
                                  </p:stCondLst>
                                  <p:childTnLst>
                                    <p:set>
                                      <p:cBhvr>
                                        <p:cTn id="122" dur="1" fill="hold">
                                          <p:stCondLst>
                                            <p:cond delay="0"/>
                                          </p:stCondLst>
                                        </p:cTn>
                                        <p:tgtEl>
                                          <p:spTgt spid="419"/>
                                        </p:tgtEl>
                                        <p:attrNameLst>
                                          <p:attrName>style.visibility</p:attrName>
                                        </p:attrNameLst>
                                      </p:cBhvr>
                                      <p:to>
                                        <p:strVal val="visible"/>
                                      </p:to>
                                    </p:set>
                                    <p:anim calcmode="lin" valueType="num">
                                      <p:cBhvr additive="repl">
                                        <p:cTn id="123" dur="500" fill="hold"/>
                                        <p:tgtEl>
                                          <p:spTgt spid="419"/>
                                        </p:tgtEl>
                                        <p:attrNameLst>
                                          <p:attrName>ppt_x</p:attrName>
                                        </p:attrNameLst>
                                      </p:cBhvr>
                                      <p:tavLst>
                                        <p:tav tm="0">
                                          <p:val>
                                            <p:strVal val="#ppt_x"/>
                                          </p:val>
                                        </p:tav>
                                        <p:tav tm="100000">
                                          <p:val>
                                            <p:strVal val="#ppt_x"/>
                                          </p:val>
                                        </p:tav>
                                      </p:tavLst>
                                    </p:anim>
                                    <p:anim calcmode="lin" valueType="num">
                                      <p:cBhvr additive="repl">
                                        <p:cTn id="124" dur="500" fill="hold"/>
                                        <p:tgtEl>
                                          <p:spTgt spid="419"/>
                                        </p:tgtEl>
                                        <p:attrNameLst>
                                          <p:attrName>ppt_y</p:attrName>
                                        </p:attrNameLst>
                                      </p:cBhvr>
                                      <p:tavLst>
                                        <p:tav tm="0">
                                          <p:val>
                                            <p:strVal val="1+#ppt_h/2"/>
                                          </p:val>
                                        </p:tav>
                                        <p:tav tm="100000">
                                          <p:val>
                                            <p:strVal val="#ppt_y"/>
                                          </p:val>
                                        </p:tav>
                                      </p:tavLst>
                                    </p:anim>
                                  </p:childTnLst>
                                </p:cTn>
                              </p:par>
                              <p:par>
                                <p:cTn id="125" nodeType="withEffect" fill="hold" presetClass="entr" presetID="2" presetSubtype="4">
                                  <p:stCondLst>
                                    <p:cond delay="0"/>
                                  </p:stCondLst>
                                  <p:childTnLst>
                                    <p:set>
                                      <p:cBhvr>
                                        <p:cTn id="126" dur="1" fill="hold">
                                          <p:stCondLst>
                                            <p:cond delay="0"/>
                                          </p:stCondLst>
                                        </p:cTn>
                                        <p:tgtEl>
                                          <p:spTgt spid="420"/>
                                        </p:tgtEl>
                                        <p:attrNameLst>
                                          <p:attrName>style.visibility</p:attrName>
                                        </p:attrNameLst>
                                      </p:cBhvr>
                                      <p:to>
                                        <p:strVal val="visible"/>
                                      </p:to>
                                    </p:set>
                                    <p:anim calcmode="lin" valueType="num">
                                      <p:cBhvr additive="repl">
                                        <p:cTn id="127" dur="500" fill="hold"/>
                                        <p:tgtEl>
                                          <p:spTgt spid="420"/>
                                        </p:tgtEl>
                                        <p:attrNameLst>
                                          <p:attrName>ppt_x</p:attrName>
                                        </p:attrNameLst>
                                      </p:cBhvr>
                                      <p:tavLst>
                                        <p:tav tm="0">
                                          <p:val>
                                            <p:strVal val="#ppt_x"/>
                                          </p:val>
                                        </p:tav>
                                        <p:tav tm="100000">
                                          <p:val>
                                            <p:strVal val="#ppt_x"/>
                                          </p:val>
                                        </p:tav>
                                      </p:tavLst>
                                    </p:anim>
                                    <p:anim calcmode="lin" valueType="num">
                                      <p:cBhvr additive="repl">
                                        <p:cTn id="128" dur="500" fill="hold"/>
                                        <p:tgtEl>
                                          <p:spTgt spid="420"/>
                                        </p:tgtEl>
                                        <p:attrNameLst>
                                          <p:attrName>ppt_y</p:attrName>
                                        </p:attrNameLst>
                                      </p:cBhvr>
                                      <p:tavLst>
                                        <p:tav tm="0">
                                          <p:val>
                                            <p:strVal val="1+#ppt_h/2"/>
                                          </p:val>
                                        </p:tav>
                                        <p:tav tm="100000">
                                          <p:val>
                                            <p:strVal val="#ppt_y"/>
                                          </p:val>
                                        </p:tav>
                                      </p:tavLst>
                                    </p:anim>
                                  </p:childTnLst>
                                </p:cTn>
                              </p:par>
                              <p:par>
                                <p:cTn id="129" nodeType="withEffect" fill="hold" presetClass="entr" presetID="2" presetSubtype="4">
                                  <p:stCondLst>
                                    <p:cond delay="0"/>
                                  </p:stCondLst>
                                  <p:childTnLst>
                                    <p:set>
                                      <p:cBhvr>
                                        <p:cTn id="130" dur="1" fill="hold">
                                          <p:stCondLst>
                                            <p:cond delay="0"/>
                                          </p:stCondLst>
                                        </p:cTn>
                                        <p:tgtEl>
                                          <p:spTgt spid="421"/>
                                        </p:tgtEl>
                                        <p:attrNameLst>
                                          <p:attrName>style.visibility</p:attrName>
                                        </p:attrNameLst>
                                      </p:cBhvr>
                                      <p:to>
                                        <p:strVal val="visible"/>
                                      </p:to>
                                    </p:set>
                                    <p:anim calcmode="lin" valueType="num">
                                      <p:cBhvr additive="repl">
                                        <p:cTn id="131" dur="500" fill="hold"/>
                                        <p:tgtEl>
                                          <p:spTgt spid="421"/>
                                        </p:tgtEl>
                                        <p:attrNameLst>
                                          <p:attrName>ppt_x</p:attrName>
                                        </p:attrNameLst>
                                      </p:cBhvr>
                                      <p:tavLst>
                                        <p:tav tm="0">
                                          <p:val>
                                            <p:strVal val="#ppt_x"/>
                                          </p:val>
                                        </p:tav>
                                        <p:tav tm="100000">
                                          <p:val>
                                            <p:strVal val="#ppt_x"/>
                                          </p:val>
                                        </p:tav>
                                      </p:tavLst>
                                    </p:anim>
                                    <p:anim calcmode="lin" valueType="num">
                                      <p:cBhvr additive="repl">
                                        <p:cTn id="132" dur="500" fill="hold"/>
                                        <p:tgtEl>
                                          <p:spTgt spid="421"/>
                                        </p:tgtEl>
                                        <p:attrNameLst>
                                          <p:attrName>ppt_y</p:attrName>
                                        </p:attrNameLst>
                                      </p:cBhvr>
                                      <p:tavLst>
                                        <p:tav tm="0">
                                          <p:val>
                                            <p:strVal val="1+#ppt_h/2"/>
                                          </p:val>
                                        </p:tav>
                                        <p:tav tm="100000">
                                          <p:val>
                                            <p:strVal val="#ppt_y"/>
                                          </p:val>
                                        </p:tav>
                                      </p:tavLst>
                                    </p:anim>
                                  </p:childTnLst>
                                </p:cTn>
                              </p:par>
                              <p:par>
                                <p:cTn id="133" nodeType="withEffect" fill="hold" presetClass="entr" presetID="2" presetSubtype="4">
                                  <p:stCondLst>
                                    <p:cond delay="0"/>
                                  </p:stCondLst>
                                  <p:childTnLst>
                                    <p:set>
                                      <p:cBhvr>
                                        <p:cTn id="134" dur="1" fill="hold">
                                          <p:stCondLst>
                                            <p:cond delay="0"/>
                                          </p:stCondLst>
                                        </p:cTn>
                                        <p:tgtEl>
                                          <p:spTgt spid="422"/>
                                        </p:tgtEl>
                                        <p:attrNameLst>
                                          <p:attrName>style.visibility</p:attrName>
                                        </p:attrNameLst>
                                      </p:cBhvr>
                                      <p:to>
                                        <p:strVal val="visible"/>
                                      </p:to>
                                    </p:set>
                                    <p:anim calcmode="lin" valueType="num">
                                      <p:cBhvr additive="repl">
                                        <p:cTn id="135" dur="500" fill="hold"/>
                                        <p:tgtEl>
                                          <p:spTgt spid="422"/>
                                        </p:tgtEl>
                                        <p:attrNameLst>
                                          <p:attrName>ppt_x</p:attrName>
                                        </p:attrNameLst>
                                      </p:cBhvr>
                                      <p:tavLst>
                                        <p:tav tm="0">
                                          <p:val>
                                            <p:strVal val="#ppt_x"/>
                                          </p:val>
                                        </p:tav>
                                        <p:tav tm="100000">
                                          <p:val>
                                            <p:strVal val="#ppt_x"/>
                                          </p:val>
                                        </p:tav>
                                      </p:tavLst>
                                    </p:anim>
                                    <p:anim calcmode="lin" valueType="num">
                                      <p:cBhvr additive="repl">
                                        <p:cTn id="136" dur="500" fill="hold"/>
                                        <p:tgtEl>
                                          <p:spTgt spid="4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23" name="CustomShape 1"/>
          <p:cNvSpPr/>
          <p:nvPr/>
        </p:nvSpPr>
        <p:spPr>
          <a:xfrm>
            <a:off x="2666880" y="155880"/>
            <a:ext cx="6361200" cy="543960"/>
          </a:xfrm>
          <a:prstGeom prst="rect">
            <a:avLst/>
          </a:prstGeom>
          <a:solidFill>
            <a:schemeClr val="bg1"/>
          </a:solidFill>
          <a:ln>
            <a:solidFill>
              <a:schemeClr val="accent2">
                <a:lumMod val="75000"/>
              </a:scheme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en-US" sz="2400" spc="-1" strike="noStrike">
                <a:solidFill>
                  <a:srgbClr val="000000"/>
                </a:solidFill>
                <a:latin typeface="Times New Roman"/>
                <a:ea typeface="DejaVu Sans"/>
              </a:rPr>
              <a:t>PHÂN CÔNG THỰC HIỆN CHUYÊN ĐỀ </a:t>
            </a:r>
            <a:endParaRPr b="0" lang="en-US" sz="2400" spc="-1" strike="noStrike">
              <a:latin typeface="Arial"/>
            </a:endParaRPr>
          </a:p>
        </p:txBody>
      </p:sp>
      <p:graphicFrame>
        <p:nvGraphicFramePr>
          <p:cNvPr id="424" name="Table 2"/>
          <p:cNvGraphicFramePr/>
          <p:nvPr/>
        </p:nvGraphicFramePr>
        <p:xfrm>
          <a:off x="393840" y="999000"/>
          <a:ext cx="11505600" cy="5239440"/>
        </p:xfrm>
        <a:graphic>
          <a:graphicData uri="http://schemas.openxmlformats.org/drawingml/2006/table">
            <a:tbl>
              <a:tblPr/>
              <a:tblGrid>
                <a:gridCol w="713160"/>
                <a:gridCol w="1232280"/>
                <a:gridCol w="3768840"/>
                <a:gridCol w="5791680"/>
              </a:tblGrid>
              <a:tr h="373680">
                <a:tc>
                  <a:txBody>
                    <a:bodyPr>
                      <a:noAutofit/>
                    </a:bodyPr>
                    <a:p>
                      <a:pPr algn="ctr">
                        <a:lnSpc>
                          <a:spcPct val="100000"/>
                        </a:lnSpc>
                      </a:pPr>
                      <a:r>
                        <a:rPr b="1" lang="en-US" sz="2000" spc="-1" strike="noStrike">
                          <a:solidFill>
                            <a:srgbClr val="ffffff"/>
                          </a:solidFill>
                          <a:latin typeface="Times New Roman"/>
                        </a:rPr>
                        <a:t>STT</a:t>
                      </a:r>
                      <a:endParaRPr b="0" lang="en-US" sz="20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noAutofit/>
                    </a:bodyPr>
                    <a:p>
                      <a:pPr algn="ctr">
                        <a:lnSpc>
                          <a:spcPct val="100000"/>
                        </a:lnSpc>
                      </a:pPr>
                      <a:r>
                        <a:rPr b="1" lang="en-US" sz="2000" spc="-1" strike="noStrike">
                          <a:solidFill>
                            <a:srgbClr val="ffffff"/>
                          </a:solidFill>
                          <a:latin typeface="Times New Roman"/>
                        </a:rPr>
                        <a:t>CỤM</a:t>
                      </a:r>
                      <a:endParaRPr b="0" lang="en-US" sz="20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noAutofit/>
                    </a:bodyPr>
                    <a:p>
                      <a:pPr algn="ctr">
                        <a:lnSpc>
                          <a:spcPct val="100000"/>
                        </a:lnSpc>
                      </a:pPr>
                      <a:r>
                        <a:rPr b="1" lang="en-US" sz="2000" spc="-1" strike="noStrike">
                          <a:solidFill>
                            <a:srgbClr val="ffffff"/>
                          </a:solidFill>
                          <a:latin typeface="Times New Roman"/>
                        </a:rPr>
                        <a:t>CÁC TRƯỜNG</a:t>
                      </a:r>
                      <a:endParaRPr b="0" lang="en-US" sz="20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noAutofit/>
                    </a:bodyPr>
                    <a:p>
                      <a:pPr algn="ctr">
                        <a:lnSpc>
                          <a:spcPct val="100000"/>
                        </a:lnSpc>
                      </a:pPr>
                      <a:r>
                        <a:rPr b="1" lang="en-US" sz="2000" spc="-1" strike="noStrike">
                          <a:solidFill>
                            <a:srgbClr val="ffffff"/>
                          </a:solidFill>
                          <a:latin typeface="Times New Roman"/>
                        </a:rPr>
                        <a:t>THỰC HIỆN CÁC CHUYÊN ĐỀ</a:t>
                      </a:r>
                      <a:endParaRPr b="0" lang="en-US" sz="20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1303200">
                <a:tc>
                  <a:txBody>
                    <a:bodyPr>
                      <a:noAutofit/>
                    </a:bodyPr>
                    <a:p>
                      <a:pPr algn="r">
                        <a:lnSpc>
                          <a:spcPct val="100000"/>
                        </a:lnSpc>
                      </a:pPr>
                      <a:r>
                        <a:rPr b="0" lang="en-US" sz="2400" spc="-1" strike="noStrike">
                          <a:solidFill>
                            <a:srgbClr val="000000"/>
                          </a:solidFill>
                          <a:latin typeface="Times New Roman"/>
                        </a:rPr>
                        <a:t>1</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noAutofit/>
                    </a:bodyPr>
                    <a:p>
                      <a:pPr algn="ctr">
                        <a:lnSpc>
                          <a:spcPct val="100000"/>
                        </a:lnSpc>
                      </a:pPr>
                      <a:r>
                        <a:rPr b="0" lang="en-US" sz="2400" spc="-1" strike="noStrike">
                          <a:solidFill>
                            <a:srgbClr val="000000"/>
                          </a:solidFill>
                          <a:latin typeface="Times New Roman"/>
                        </a:rPr>
                        <a:t>Cụm 1</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noAutofit/>
                    </a:bodyPr>
                    <a:p>
                      <a:pPr>
                        <a:lnSpc>
                          <a:spcPct val="100000"/>
                        </a:lnSpc>
                      </a:pPr>
                      <a:r>
                        <a:rPr b="0" lang="en-US" sz="2400" spc="-1" strike="noStrike">
                          <a:solidFill>
                            <a:srgbClr val="000000"/>
                          </a:solidFill>
                          <a:latin typeface="Times New Roman"/>
                        </a:rPr>
                        <a:t>Thanh Liệt, Hữu Hòa, Tam Hiệp, Tân Triều</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noAutofit/>
                    </a:bodyPr>
                    <a:p>
                      <a:pPr>
                        <a:lnSpc>
                          <a:spcPct val="100000"/>
                        </a:lnSpc>
                      </a:pPr>
                      <a:r>
                        <a:rPr b="0" lang="en-US" sz="2400" spc="-1" strike="noStrike">
                          <a:solidFill>
                            <a:srgbClr val="000000"/>
                          </a:solidFill>
                          <a:latin typeface="Times New Roman"/>
                        </a:rPr>
                        <a:t>Toán (01), Ngữ văn (02), Tiếng Anh (01) KHTN (Sinh), Tin (01), HĐ TNHN (01), Thể dục (01)</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975600">
                <a:tc>
                  <a:txBody>
                    <a:bodyPr>
                      <a:noAutofit/>
                    </a:bodyPr>
                    <a:p>
                      <a:pPr algn="r">
                        <a:lnSpc>
                          <a:spcPct val="100000"/>
                        </a:lnSpc>
                      </a:pPr>
                      <a:r>
                        <a:rPr b="0" lang="en-US" sz="2400" spc="-1" strike="noStrike">
                          <a:solidFill>
                            <a:srgbClr val="000000"/>
                          </a:solidFill>
                          <a:latin typeface="Times New Roman"/>
                        </a:rPr>
                        <a:t>2</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noAutofit/>
                    </a:bodyPr>
                    <a:p>
                      <a:pPr algn="ctr">
                        <a:lnSpc>
                          <a:spcPct val="100000"/>
                        </a:lnSpc>
                      </a:pPr>
                      <a:r>
                        <a:rPr b="0" lang="en-US" sz="2400" spc="-1" strike="noStrike">
                          <a:solidFill>
                            <a:srgbClr val="000000"/>
                          </a:solidFill>
                          <a:latin typeface="Times New Roman"/>
                        </a:rPr>
                        <a:t>Cụm 2</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noAutofit/>
                    </a:bodyPr>
                    <a:p>
                      <a:pPr>
                        <a:lnSpc>
                          <a:spcPct val="100000"/>
                        </a:lnSpc>
                      </a:pPr>
                      <a:r>
                        <a:rPr b="0" lang="en-US" sz="2400" spc="-1" strike="noStrike">
                          <a:solidFill>
                            <a:srgbClr val="000000"/>
                          </a:solidFill>
                          <a:latin typeface="Times New Roman"/>
                        </a:rPr>
                        <a:t>Vĩnh Quỳnh, Đại Áng, Ngọc Hồi, Tả Thanh Oai</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noAutofit/>
                    </a:bodyPr>
                    <a:p>
                      <a:pPr>
                        <a:lnSpc>
                          <a:spcPct val="100000"/>
                        </a:lnSpc>
                      </a:pPr>
                      <a:r>
                        <a:rPr b="0" lang="en-US" sz="2400" spc="-1" strike="noStrike">
                          <a:solidFill>
                            <a:srgbClr val="000000"/>
                          </a:solidFill>
                          <a:latin typeface="Times New Roman"/>
                        </a:rPr>
                        <a:t>Toán (01), Ngữ văn (02), Tiếng Anh (01) Lịch sử - Địa lý (Sử), Tin (01), Âm nhạc (01), Giáo dục địa phương (01).</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1031760">
                <a:tc>
                  <a:txBody>
                    <a:bodyPr>
                      <a:noAutofit/>
                    </a:bodyPr>
                    <a:p>
                      <a:pPr algn="r">
                        <a:lnSpc>
                          <a:spcPct val="100000"/>
                        </a:lnSpc>
                      </a:pPr>
                      <a:r>
                        <a:rPr b="0" lang="en-US" sz="2400" spc="-1" strike="noStrike">
                          <a:solidFill>
                            <a:srgbClr val="000000"/>
                          </a:solidFill>
                          <a:latin typeface="Times New Roman"/>
                        </a:rPr>
                        <a:t>3</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noAutofit/>
                    </a:bodyPr>
                    <a:p>
                      <a:pPr algn="ctr">
                        <a:lnSpc>
                          <a:spcPct val="100000"/>
                        </a:lnSpc>
                      </a:pPr>
                      <a:r>
                        <a:rPr b="0" lang="en-US" sz="2400" spc="-1" strike="noStrike">
                          <a:solidFill>
                            <a:srgbClr val="000000"/>
                          </a:solidFill>
                          <a:latin typeface="Times New Roman"/>
                        </a:rPr>
                        <a:t>Cụm 3</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noAutofit/>
                    </a:bodyPr>
                    <a:p>
                      <a:pPr>
                        <a:lnSpc>
                          <a:spcPct val="100000"/>
                        </a:lnSpc>
                      </a:pPr>
                      <a:r>
                        <a:rPr b="0" lang="en-US" sz="2400" spc="-1" strike="noStrike">
                          <a:solidFill>
                            <a:srgbClr val="000000"/>
                          </a:solidFill>
                          <a:latin typeface="Times New Roman"/>
                        </a:rPr>
                        <a:t>Thị Trấn VĐ, Yên Mỹ, Tứ Hiệp, Vạn Phúc</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noAutofit/>
                    </a:bodyPr>
                    <a:p>
                      <a:pPr>
                        <a:lnSpc>
                          <a:spcPct val="100000"/>
                        </a:lnSpc>
                      </a:pPr>
                      <a:r>
                        <a:rPr b="0" lang="en-US" sz="2400" spc="-1" strike="noStrike">
                          <a:solidFill>
                            <a:srgbClr val="000000"/>
                          </a:solidFill>
                          <a:latin typeface="Times New Roman"/>
                        </a:rPr>
                        <a:t>Toán (02), Ngữ văn (01), Tiếng Anh (01) KHTN (Lý), Công nghệ (01), GDCD (01)</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1555560">
                <a:tc>
                  <a:txBody>
                    <a:bodyPr>
                      <a:noAutofit/>
                    </a:bodyPr>
                    <a:p>
                      <a:pPr algn="r">
                        <a:lnSpc>
                          <a:spcPct val="100000"/>
                        </a:lnSpc>
                      </a:pPr>
                      <a:r>
                        <a:rPr b="0" lang="en-US" sz="2400" spc="-1" strike="noStrike">
                          <a:solidFill>
                            <a:srgbClr val="000000"/>
                          </a:solidFill>
                          <a:latin typeface="Times New Roman"/>
                        </a:rPr>
                        <a:t>4</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noAutofit/>
                    </a:bodyPr>
                    <a:p>
                      <a:pPr algn="ctr">
                        <a:lnSpc>
                          <a:spcPct val="100000"/>
                        </a:lnSpc>
                      </a:pPr>
                      <a:r>
                        <a:rPr b="0" lang="en-US" sz="2400" spc="-1" strike="noStrike">
                          <a:solidFill>
                            <a:srgbClr val="000000"/>
                          </a:solidFill>
                          <a:latin typeface="Times New Roman"/>
                        </a:rPr>
                        <a:t>Cụm 4</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noAutofit/>
                    </a:bodyPr>
                    <a:p>
                      <a:pPr>
                        <a:lnSpc>
                          <a:spcPct val="100000"/>
                        </a:lnSpc>
                      </a:pPr>
                      <a:r>
                        <a:rPr b="0" lang="en-US" sz="2400" spc="-1" strike="noStrike">
                          <a:solidFill>
                            <a:srgbClr val="000000"/>
                          </a:solidFill>
                          <a:latin typeface="Times New Roman"/>
                        </a:rPr>
                        <a:t>Chu Văn An, Đông Mỹ, Ngũ Hiệp, Liên Ninh, Duyên Hà</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noAutofit/>
                    </a:bodyPr>
                    <a:p>
                      <a:pPr>
                        <a:lnSpc>
                          <a:spcPct val="100000"/>
                        </a:lnSpc>
                      </a:pPr>
                      <a:r>
                        <a:rPr b="0" lang="en-US" sz="2400" spc="-1" strike="noStrike">
                          <a:solidFill>
                            <a:srgbClr val="000000"/>
                          </a:solidFill>
                          <a:latin typeface="Times New Roman"/>
                        </a:rPr>
                        <a:t>Toán (02), Ngữ văn (01), Tiếng Anh (01) KHTN (Hóa), Lịch sử - Địa lý (Địa), HĐ TNHN (01), Mỹ thuật (01)</a:t>
                      </a:r>
                      <a:endParaRPr b="0" lang="en-US" sz="24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Tree>
  </p:cSld>
  <mc:AlternateContent>
    <mc:Choice Requires="p14">
      <p:transition spd="med" p14:dur="900"/>
    </mc:Choice>
    <mc:Fallback>
      <p:transition spd="med"/>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25" name="CustomShape 1"/>
          <p:cNvSpPr/>
          <p:nvPr/>
        </p:nvSpPr>
        <p:spPr>
          <a:xfrm>
            <a:off x="1920240" y="155880"/>
            <a:ext cx="7954200" cy="543960"/>
          </a:xfrm>
          <a:prstGeom prst="rect">
            <a:avLst/>
          </a:prstGeom>
          <a:solidFill>
            <a:schemeClr val="bg1"/>
          </a:solidFill>
          <a:ln>
            <a:solidFill>
              <a:schemeClr val="accent2">
                <a:lumMod val="75000"/>
              </a:scheme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en-US" sz="2400" spc="-1" strike="noStrike">
                <a:solidFill>
                  <a:srgbClr val="000000"/>
                </a:solidFill>
                <a:latin typeface="Times New Roman"/>
                <a:ea typeface="DejaVu Sans"/>
              </a:rPr>
              <a:t>HÌNH THỨC, THỜI GIAN SINH HOẠT CHUYÊN MÔN </a:t>
            </a:r>
            <a:endParaRPr b="0" lang="en-US" sz="2400" spc="-1" strike="noStrike">
              <a:latin typeface="Arial"/>
            </a:endParaRPr>
          </a:p>
        </p:txBody>
      </p:sp>
      <p:sp>
        <p:nvSpPr>
          <p:cNvPr id="426" name="CustomShape 2"/>
          <p:cNvSpPr/>
          <p:nvPr/>
        </p:nvSpPr>
        <p:spPr>
          <a:xfrm>
            <a:off x="774360" y="1024200"/>
            <a:ext cx="10654560" cy="3519360"/>
          </a:xfrm>
          <a:prstGeom prst="rect">
            <a:avLst/>
          </a:prstGeom>
          <a:noFill/>
          <a:ln>
            <a:noFill/>
          </a:ln>
        </p:spPr>
        <p:style>
          <a:lnRef idx="0"/>
          <a:fillRef idx="0"/>
          <a:effectRef idx="0"/>
          <a:fontRef idx="minor"/>
        </p:style>
        <p:txBody>
          <a:bodyPr lIns="90000" rIns="90000" tIns="45000" bIns="45000">
            <a:spAutoFit/>
          </a:bodyPr>
          <a:p>
            <a:pPr algn="just">
              <a:lnSpc>
                <a:spcPct val="115000"/>
              </a:lnSpc>
              <a:spcBef>
                <a:spcPts val="300"/>
              </a:spcBef>
              <a:spcAft>
                <a:spcPts val="300"/>
              </a:spcAft>
            </a:pPr>
            <a:r>
              <a:rPr b="1" lang="en-US" sz="2800" spc="-1" strike="noStrike">
                <a:solidFill>
                  <a:srgbClr val="0070c0"/>
                </a:solidFill>
                <a:latin typeface="Times New Roman"/>
                <a:ea typeface="Times New Roman"/>
              </a:rPr>
              <a:t>1. Hình thức </a:t>
            </a:r>
            <a:endParaRPr b="0" lang="en-US" sz="28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Times New Roman"/>
              </a:rPr>
              <a:t>- Trực tiếp</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Times New Roman"/>
              </a:rPr>
              <a:t>- Trực tuyến</a:t>
            </a:r>
            <a:endParaRPr b="0" lang="en-US" sz="2400" spc="-1" strike="noStrike">
              <a:latin typeface="Arial"/>
            </a:endParaRPr>
          </a:p>
          <a:p>
            <a:pPr algn="just">
              <a:lnSpc>
                <a:spcPct val="115000"/>
              </a:lnSpc>
              <a:spcBef>
                <a:spcPts val="300"/>
              </a:spcBef>
              <a:spcAft>
                <a:spcPts val="300"/>
              </a:spcAft>
            </a:pPr>
            <a:r>
              <a:rPr b="1" lang="en-US" sz="2600" spc="-1" strike="noStrike">
                <a:solidFill>
                  <a:srgbClr val="0084d1"/>
                </a:solidFill>
                <a:latin typeface="Times New Roman"/>
                <a:ea typeface="Times New Roman"/>
              </a:rPr>
              <a:t>2. Thời gian</a:t>
            </a:r>
            <a:endParaRPr b="0" lang="en-US" sz="2600" spc="-1" strike="noStrike">
              <a:latin typeface="Arial"/>
            </a:endParaRPr>
          </a:p>
          <a:p>
            <a:pPr algn="just">
              <a:lnSpc>
                <a:spcPct val="115000"/>
              </a:lnSpc>
              <a:spcBef>
                <a:spcPts val="300"/>
              </a:spcBef>
              <a:spcAft>
                <a:spcPts val="300"/>
              </a:spcAft>
            </a:pPr>
            <a:r>
              <a:rPr b="1" lang="en-US" sz="2400" spc="-1" strike="noStrike">
                <a:solidFill>
                  <a:srgbClr val="0070c0"/>
                </a:solidFill>
                <a:latin typeface="Times New Roman"/>
                <a:ea typeface="Times New Roman"/>
              </a:rPr>
              <a:t>- Môn KHTN, Lích sử và Địa lý: Có thể giữ  lịch SHCM vào chiều hoặc tối thứ 2 hàng tuần.</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70c0"/>
                </a:solidFill>
                <a:latin typeface="Times New Roman"/>
                <a:ea typeface="Times New Roman"/>
              </a:rPr>
              <a:t>- Các môn còn lại: Do kế hoạch của các cụm thống nhất và xây dựng.</a:t>
            </a:r>
            <a:endParaRPr b="0" lang="en-US" sz="2400" spc="-1" strike="noStrike">
              <a:latin typeface="Arial"/>
            </a:endParaRPr>
          </a:p>
        </p:txBody>
      </p:sp>
    </p:spTree>
  </p:cSld>
  <mc:AlternateContent>
    <mc:Choice Requires="p14">
      <p:transition spd="med" p14:dur="900"/>
    </mc:Choice>
    <mc:Fallback>
      <p:transition spd="med"/>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27" name="CustomShape 1"/>
          <p:cNvSpPr/>
          <p:nvPr/>
        </p:nvSpPr>
        <p:spPr>
          <a:xfrm>
            <a:off x="780480" y="2048760"/>
            <a:ext cx="10878120" cy="275868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0" lang="en-US" sz="4000" spc="-1" strike="noStrike">
                <a:solidFill>
                  <a:srgbClr val="ff0000"/>
                </a:solidFill>
                <a:latin typeface="Times New Roman"/>
                <a:ea typeface="DejaVu Sans"/>
              </a:rPr>
              <a:t>PHẦN THỨ BA</a:t>
            </a:r>
            <a:br/>
            <a:r>
              <a:rPr b="0" lang="en-US" sz="4800" spc="-1" strike="noStrike">
                <a:solidFill>
                  <a:srgbClr val="ff0000"/>
                </a:solidFill>
                <a:latin typeface="Times New Roman"/>
                <a:ea typeface="DejaVu Sans"/>
              </a:rPr>
              <a:t>ĐỊNH HƯỚNG HOẠT ĐỘNG GIẢNG DẠY MÔN KHOA HỌC TỰ NHIÊN NĂM HỌC 2023-2024</a:t>
            </a:r>
            <a:endParaRPr b="0" lang="en-US" sz="4800" spc="-1" strike="noStrike">
              <a:latin typeface="Arial"/>
            </a:endParaRPr>
          </a:p>
        </p:txBody>
      </p:sp>
      <p:sp>
        <p:nvSpPr>
          <p:cNvPr id="428" name="CustomShape 2"/>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429" name="CustomShape 3"/>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430" name="CustomShape 4"/>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431" name="CustomShape 5"/>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432" name="CustomShape 6"/>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433" name="CustomShape 7"/>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Tree>
  </p:cSld>
  <mc:AlternateContent>
    <mc:Choice Requires="p14">
      <p:transition spd="slow" p14:dur="1600">
        <p14:prism isInverted="true"/>
      </p:transition>
    </mc:Choice>
    <mc:Fallback>
      <p:transition spd="slow">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CustomShape 1"/>
          <p:cNvSpPr/>
          <p:nvPr/>
        </p:nvSpPr>
        <p:spPr>
          <a:xfrm>
            <a:off x="1089360" y="202680"/>
            <a:ext cx="10783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I.</a:t>
            </a:r>
            <a:r>
              <a:rPr b="1" lang="en-US" sz="2600" spc="-1" strike="noStrike">
                <a:solidFill>
                  <a:srgbClr val="0070c0"/>
                </a:solidFill>
                <a:latin typeface="Times New Roman"/>
                <a:ea typeface="Tahoma"/>
              </a:rPr>
              <a:t> Định hướng chung   </a:t>
            </a:r>
            <a:endParaRPr b="0" lang="en-US" sz="2600" spc="-1" strike="noStrike">
              <a:latin typeface="Arial"/>
            </a:endParaRPr>
          </a:p>
        </p:txBody>
      </p:sp>
      <p:pic>
        <p:nvPicPr>
          <p:cNvPr id="435" name="图片 5" descr=""/>
          <p:cNvPicPr/>
          <p:nvPr/>
        </p:nvPicPr>
        <p:blipFill>
          <a:blip r:embed="rId1"/>
          <a:srcRect l="16463" t="0" r="12190" b="0"/>
          <a:stretch/>
        </p:blipFill>
        <p:spPr>
          <a:xfrm>
            <a:off x="-40320" y="3408120"/>
            <a:ext cx="2001600" cy="2455920"/>
          </a:xfrm>
          <a:prstGeom prst="rect">
            <a:avLst/>
          </a:prstGeom>
          <a:ln>
            <a:noFill/>
          </a:ln>
        </p:spPr>
      </p:pic>
      <p:pic>
        <p:nvPicPr>
          <p:cNvPr id="436" name="图片 6" descr=""/>
          <p:cNvPicPr/>
          <p:nvPr/>
        </p:nvPicPr>
        <p:blipFill>
          <a:blip r:embed="rId2"/>
          <a:stretch/>
        </p:blipFill>
        <p:spPr>
          <a:xfrm>
            <a:off x="-413280" y="-73800"/>
            <a:ext cx="2555640" cy="2088720"/>
          </a:xfrm>
          <a:prstGeom prst="rect">
            <a:avLst/>
          </a:prstGeom>
          <a:ln>
            <a:noFill/>
          </a:ln>
        </p:spPr>
      </p:pic>
      <p:sp>
        <p:nvSpPr>
          <p:cNvPr id="437" name="CustomShape 2"/>
          <p:cNvSpPr/>
          <p:nvPr/>
        </p:nvSpPr>
        <p:spPr>
          <a:xfrm>
            <a:off x="1780200" y="914400"/>
            <a:ext cx="9740160" cy="4096440"/>
          </a:xfrm>
          <a:prstGeom prst="rect">
            <a:avLst/>
          </a:prstGeom>
          <a:noFill/>
          <a:ln>
            <a:noFill/>
          </a:ln>
        </p:spPr>
        <p:style>
          <a:lnRef idx="0"/>
          <a:fillRef idx="0"/>
          <a:effectRef idx="0"/>
          <a:fontRef idx="minor"/>
        </p:style>
        <p:txBody>
          <a:bodyPr lIns="90000" rIns="90000" tIns="45000" bIns="45000">
            <a:spAutoFit/>
          </a:bodyPr>
          <a:p>
            <a:pPr algn="just">
              <a:lnSpc>
                <a:spcPct val="115000"/>
              </a:lnSpc>
              <a:spcBef>
                <a:spcPts val="300"/>
              </a:spcBef>
              <a:spcAft>
                <a:spcPts val="300"/>
              </a:spcAft>
            </a:pPr>
            <a:r>
              <a:rPr b="1" lang="en-US" sz="2800" spc="-1" strike="noStrike">
                <a:solidFill>
                  <a:srgbClr val="0070c0"/>
                </a:solidFill>
                <a:latin typeface="Times New Roman"/>
                <a:ea typeface="Times New Roman"/>
              </a:rPr>
              <a:t>1. Phân công chuyên môn </a:t>
            </a:r>
            <a:endParaRPr b="0" lang="en-US" sz="28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Times New Roman"/>
              </a:rPr>
              <a:t>Nhà trường chủ động rà soát đội ngũ, bố trí, sắp xếp để đảm bảo về số lượng, chất lượng, cân đối về cơ cấu giáo viên.</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70c0"/>
                </a:solidFill>
                <a:latin typeface="Times New Roman"/>
                <a:ea typeface="Times New Roman"/>
              </a:rPr>
              <a:t>Phân công giáo viên dạy học theo các mạch nội dung của chương trình môn học bảo đảm yêu cầu phù hợp với năng lực chuyên môn của giáo viên. Xây dựng phân phối chương trình trong đó bố trí thời gian, thời điểm dạy học các mạch nội dung linh hoạt trong từng học kì phù hợp với việc phân công giáo viên, bảo đảm tính khoa học, sư phạm và khả năng thực hiện của giáo viên.</a:t>
            </a:r>
            <a:endParaRPr b="0" lang="en-US" sz="2400" spc="-1" strike="noStrike">
              <a:latin typeface="Arial"/>
            </a:endParaRPr>
          </a:p>
        </p:txBody>
      </p:sp>
    </p:spTree>
  </p:cSld>
  <p:transition spd="slow">
    <p:random/>
  </p:transition>
  <p:timing>
    <p:tnLst>
      <p:par>
        <p:cTn id="137" dur="indefinite" restart="never" nodeType="tmRoot">
          <p:childTnLst>
            <p:seq>
              <p:cTn id="138" dur="indefinite" nodeType="mainSeq">
                <p:childTnLst>
                  <p:par>
                    <p:cTn id="139" fill="hold">
                      <p:stCondLst>
                        <p:cond delay="indefinite"/>
                      </p:stCondLst>
                      <p:childTnLst>
                        <p:par>
                          <p:cTn id="140" fill="hold">
                            <p:stCondLst>
                              <p:cond delay="0"/>
                            </p:stCondLst>
                            <p:childTnLst>
                              <p:par>
                                <p:cTn id="141" nodeType="clickEffect" fill="hold" presetClass="entr" presetID="1">
                                  <p:stCondLst>
                                    <p:cond delay="0"/>
                                  </p:stCondLst>
                                  <p:childTnLst>
                                    <p:set>
                                      <p:cBhvr>
                                        <p:cTn id="142" dur="1" fill="hold">
                                          <p:stCondLst>
                                            <p:cond delay="0"/>
                                          </p:stCondLst>
                                        </p:cTn>
                                        <p:tgtEl>
                                          <p:spTgt spid="43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CustomShape 1"/>
          <p:cNvSpPr/>
          <p:nvPr/>
        </p:nvSpPr>
        <p:spPr>
          <a:xfrm>
            <a:off x="1089360" y="202680"/>
            <a:ext cx="10783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I.</a:t>
            </a:r>
            <a:r>
              <a:rPr b="1" lang="en-US" sz="2600" spc="-1" strike="noStrike">
                <a:solidFill>
                  <a:srgbClr val="0070c0"/>
                </a:solidFill>
                <a:latin typeface="Times New Roman"/>
                <a:ea typeface="Tahoma"/>
              </a:rPr>
              <a:t> Định hướng chung   </a:t>
            </a:r>
            <a:endParaRPr b="0" lang="en-US" sz="2600" spc="-1" strike="noStrike">
              <a:latin typeface="Arial"/>
            </a:endParaRPr>
          </a:p>
        </p:txBody>
      </p:sp>
      <p:pic>
        <p:nvPicPr>
          <p:cNvPr id="439" name="图片 5" descr=""/>
          <p:cNvPicPr/>
          <p:nvPr/>
        </p:nvPicPr>
        <p:blipFill>
          <a:blip r:embed="rId1"/>
          <a:srcRect l="16463" t="0" r="12190" b="0"/>
          <a:stretch/>
        </p:blipFill>
        <p:spPr>
          <a:xfrm>
            <a:off x="-40320" y="3408120"/>
            <a:ext cx="2001600" cy="2455920"/>
          </a:xfrm>
          <a:prstGeom prst="rect">
            <a:avLst/>
          </a:prstGeom>
          <a:ln>
            <a:noFill/>
          </a:ln>
        </p:spPr>
      </p:pic>
      <p:pic>
        <p:nvPicPr>
          <p:cNvPr id="440" name="图片 6" descr=""/>
          <p:cNvPicPr/>
          <p:nvPr/>
        </p:nvPicPr>
        <p:blipFill>
          <a:blip r:embed="rId2"/>
          <a:stretch/>
        </p:blipFill>
        <p:spPr>
          <a:xfrm>
            <a:off x="-413280" y="-73800"/>
            <a:ext cx="2555640" cy="2088720"/>
          </a:xfrm>
          <a:prstGeom prst="rect">
            <a:avLst/>
          </a:prstGeom>
          <a:ln>
            <a:noFill/>
          </a:ln>
        </p:spPr>
      </p:pic>
      <p:sp>
        <p:nvSpPr>
          <p:cNvPr id="441" name="CustomShape 2"/>
          <p:cNvSpPr/>
          <p:nvPr/>
        </p:nvSpPr>
        <p:spPr>
          <a:xfrm>
            <a:off x="1780200" y="914400"/>
            <a:ext cx="9740160" cy="4826160"/>
          </a:xfrm>
          <a:prstGeom prst="rect">
            <a:avLst/>
          </a:prstGeom>
          <a:noFill/>
          <a:ln>
            <a:noFill/>
          </a:ln>
        </p:spPr>
        <p:style>
          <a:lnRef idx="0"/>
          <a:fillRef idx="0"/>
          <a:effectRef idx="0"/>
          <a:fontRef idx="minor"/>
        </p:style>
        <p:txBody>
          <a:bodyPr lIns="90000" rIns="90000" tIns="45000" bIns="45000">
            <a:spAutoFit/>
          </a:bodyPr>
          <a:p>
            <a:pPr algn="just">
              <a:lnSpc>
                <a:spcPct val="115000"/>
              </a:lnSpc>
              <a:spcBef>
                <a:spcPts val="300"/>
              </a:spcBef>
              <a:spcAft>
                <a:spcPts val="300"/>
              </a:spcAft>
            </a:pPr>
            <a:r>
              <a:rPr b="1" lang="en-US" sz="2600" spc="-1" strike="noStrike">
                <a:solidFill>
                  <a:srgbClr val="0084d1"/>
                </a:solidFill>
                <a:latin typeface="Times New Roman"/>
                <a:ea typeface="Calibri Light"/>
              </a:rPr>
              <a:t>2. Thực hiện quy chế chuyên môn, kế hoạch dạy học</a:t>
            </a:r>
            <a:endParaRPr b="0" lang="en-US" sz="26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Times New Roman"/>
              </a:rPr>
              <a:t>Các nhà trường chủ động bố trí thời gian thực hiện chương trình bảo đảm tính khoa học, sư phạm, không gây áp lực đối với học sinh, đồng thời sử dụng hiệu quả cơ sở vật chất và đội ngũ giáo viên, nhân viên của nhà trường. Mỗi bài học được xây dựng thành các hoạt động học, chú trọng đến các nội dung cốt lõi để tổ chức dạy học trực tiếp hoặc phối hợp giữa dạy học trực tiếp và trực tuyến, đảm bảo linh hoạt, phù hợp và hiệu quả. Chú trọng việc hướng dẫn học sinh tự học, rèn luyện cho học sinh tự học ở nhà, học trực tuyến; ưu tiên tổ chức cho học sinh thuyết trình, thảo luận, báo cáo sản phẩm, kết quả học tập; dành nhiều thời gian học trực tiếp trên lớp cho việc luyện tập, thực hành, thí nghiệm.</a:t>
            </a:r>
            <a:endParaRPr b="0" lang="en-US" sz="2400" spc="-1" strike="noStrike">
              <a:latin typeface="Arial"/>
            </a:endParaRPr>
          </a:p>
        </p:txBody>
      </p:sp>
    </p:spTree>
  </p:cSld>
  <p:transition spd="slow">
    <p:random/>
  </p:transition>
  <p:timing>
    <p:tnLst>
      <p:par>
        <p:cTn id="143" dur="indefinite" restart="never" nodeType="tmRoot">
          <p:childTnLst>
            <p:seq>
              <p:cTn id="144" dur="indefinite" nodeType="mainSeq">
                <p:childTnLst>
                  <p:par>
                    <p:cTn id="145" fill="hold">
                      <p:stCondLst>
                        <p:cond delay="indefinite"/>
                      </p:stCondLst>
                      <p:childTnLst>
                        <p:par>
                          <p:cTn id="146" fill="hold">
                            <p:stCondLst>
                              <p:cond delay="0"/>
                            </p:stCondLst>
                            <p:childTnLst>
                              <p:par>
                                <p:cTn id="147" nodeType="clickEffect" fill="hold" presetClass="entr" presetID="1">
                                  <p:stCondLst>
                                    <p:cond delay="0"/>
                                  </p:stCondLst>
                                  <p:childTnLst>
                                    <p:set>
                                      <p:cBhvr>
                                        <p:cTn id="148"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CustomShape 1"/>
          <p:cNvSpPr/>
          <p:nvPr/>
        </p:nvSpPr>
        <p:spPr>
          <a:xfrm>
            <a:off x="1089360" y="202680"/>
            <a:ext cx="10783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I.</a:t>
            </a:r>
            <a:r>
              <a:rPr b="1" lang="en-US" sz="2600" spc="-1" strike="noStrike">
                <a:solidFill>
                  <a:srgbClr val="0070c0"/>
                </a:solidFill>
                <a:latin typeface="Times New Roman"/>
                <a:ea typeface="Tahoma"/>
              </a:rPr>
              <a:t> Định hướng chung   </a:t>
            </a:r>
            <a:endParaRPr b="0" lang="en-US" sz="2600" spc="-1" strike="noStrike">
              <a:latin typeface="Arial"/>
            </a:endParaRPr>
          </a:p>
        </p:txBody>
      </p:sp>
      <p:pic>
        <p:nvPicPr>
          <p:cNvPr id="443" name="图片 5" descr=""/>
          <p:cNvPicPr/>
          <p:nvPr/>
        </p:nvPicPr>
        <p:blipFill>
          <a:blip r:embed="rId1"/>
          <a:srcRect l="16463" t="0" r="12190" b="0"/>
          <a:stretch/>
        </p:blipFill>
        <p:spPr>
          <a:xfrm>
            <a:off x="-40320" y="3408120"/>
            <a:ext cx="2001600" cy="2455920"/>
          </a:xfrm>
          <a:prstGeom prst="rect">
            <a:avLst/>
          </a:prstGeom>
          <a:ln>
            <a:noFill/>
          </a:ln>
        </p:spPr>
      </p:pic>
      <p:pic>
        <p:nvPicPr>
          <p:cNvPr id="444" name="图片 6" descr=""/>
          <p:cNvPicPr/>
          <p:nvPr/>
        </p:nvPicPr>
        <p:blipFill>
          <a:blip r:embed="rId2"/>
          <a:stretch/>
        </p:blipFill>
        <p:spPr>
          <a:xfrm>
            <a:off x="-413280" y="-73800"/>
            <a:ext cx="2555640" cy="2088720"/>
          </a:xfrm>
          <a:prstGeom prst="rect">
            <a:avLst/>
          </a:prstGeom>
          <a:ln>
            <a:noFill/>
          </a:ln>
        </p:spPr>
      </p:pic>
      <p:sp>
        <p:nvSpPr>
          <p:cNvPr id="445" name="CustomShape 2"/>
          <p:cNvSpPr/>
          <p:nvPr/>
        </p:nvSpPr>
        <p:spPr>
          <a:xfrm>
            <a:off x="1780200" y="914400"/>
            <a:ext cx="9740160" cy="5399280"/>
          </a:xfrm>
          <a:prstGeom prst="rect">
            <a:avLst/>
          </a:prstGeom>
          <a:noFill/>
          <a:ln>
            <a:noFill/>
          </a:ln>
        </p:spPr>
        <p:style>
          <a:lnRef idx="0"/>
          <a:fillRef idx="0"/>
          <a:effectRef idx="0"/>
          <a:fontRef idx="minor"/>
        </p:style>
        <p:txBody>
          <a:bodyPr lIns="90000" rIns="90000" tIns="45000" bIns="45000">
            <a:spAutoFit/>
          </a:bodyPr>
          <a:p>
            <a:pPr algn="just">
              <a:lnSpc>
                <a:spcPct val="115000"/>
              </a:lnSpc>
              <a:spcBef>
                <a:spcPts val="300"/>
              </a:spcBef>
              <a:spcAft>
                <a:spcPts val="300"/>
              </a:spcAft>
            </a:pPr>
            <a:r>
              <a:rPr b="1" lang="en-US" sz="2600" spc="-1" strike="noStrike">
                <a:solidFill>
                  <a:srgbClr val="0084d1"/>
                </a:solidFill>
                <a:latin typeface="Times New Roman"/>
                <a:ea typeface="Calibri Light"/>
              </a:rPr>
              <a:t>2. Thực hiện quy chế chuyên môn, kế hoạch dạy học</a:t>
            </a:r>
            <a:endParaRPr b="0" lang="en-US" sz="26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Kế hoạch bài dạy  thực hiện nghiêm túc theo Công văn số 5512/BGDĐT-GDTrH ngày 18/12/2020 của Bộ Giáo dục và Đào tạo và Công văn số 4659/SGDĐT-GDTrH ngày của Sở Giáo dục và Đào tạo theo hướng tinh giản, ưu tiên cho mục tiêu  và thực hiện (các phụ lục trong CV 5512 có tính tham khảo)</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Giờ luyện tập có thể linh hoạt sử dụng để: Cập nhật, bổ sung cho phần kiến thức học sinh được học ở bài học trước; Rèn kiến thức và kỹ năng cho toàn bộ chủ đề lớn; Kiểm tra thường xuyên; Báo cáo các sản phẩm học tập theo dự án, nhận xét về bài thực hành,...</a:t>
            </a:r>
            <a:endParaRPr b="0" lang="en-US" sz="2400" spc="-1" strike="noStrike">
              <a:latin typeface="Arial"/>
            </a:endParaRPr>
          </a:p>
          <a:p>
            <a:pPr algn="just">
              <a:lnSpc>
                <a:spcPct val="115000"/>
              </a:lnSpc>
              <a:spcBef>
                <a:spcPts val="300"/>
              </a:spcBef>
              <a:spcAft>
                <a:spcPts val="300"/>
              </a:spcAft>
            </a:pPr>
            <a:r>
              <a:rPr b="1" i="1" lang="en-US" sz="2400" spc="-1" strike="noStrike">
                <a:solidFill>
                  <a:srgbClr val="0084d1"/>
                </a:solidFill>
                <a:latin typeface="Times New Roman"/>
                <a:ea typeface="Calibri Light"/>
              </a:rPr>
              <a:t>Kế hoạch giáo dục của nhà trường phải được Hội đồng trường phê duyệt là căn cứ để kiểm tra, giám sát trong quá trình thực hiện.</a:t>
            </a:r>
            <a:endParaRPr b="0" lang="en-US" sz="2400" spc="-1" strike="noStrike">
              <a:latin typeface="Arial"/>
            </a:endParaRPr>
          </a:p>
        </p:txBody>
      </p:sp>
    </p:spTree>
  </p:cSld>
  <p:transition spd="slow">
    <p:random/>
  </p:transition>
  <p:timing>
    <p:tnLst>
      <p:par>
        <p:cTn id="149" dur="indefinite" restart="never" nodeType="tmRoot">
          <p:childTnLst>
            <p:seq>
              <p:cTn id="150" dur="indefinite" nodeType="mainSeq">
                <p:childTnLst>
                  <p:par>
                    <p:cTn id="151" fill="hold">
                      <p:stCondLst>
                        <p:cond delay="indefinite"/>
                      </p:stCondLst>
                      <p:childTnLst>
                        <p:par>
                          <p:cTn id="152" fill="hold">
                            <p:stCondLst>
                              <p:cond delay="0"/>
                            </p:stCondLst>
                            <p:childTnLst>
                              <p:par>
                                <p:cTn id="153" nodeType="clickEffect" fill="hold" presetClass="entr" presetID="1">
                                  <p:stCondLst>
                                    <p:cond delay="0"/>
                                  </p:stCondLst>
                                  <p:childTnLst>
                                    <p:set>
                                      <p:cBhvr>
                                        <p:cTn id="154"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graphicFrame>
        <p:nvGraphicFramePr>
          <p:cNvPr id="1" name="Diagram1"/>
          <p:cNvGraphicFramePr/>
          <p:nvPr>
            <p:extLst>
              <p:ext uri="{D42A27DB-BD31-4B8C-83A1-F6EECF244321}">
                <p14:modId xmlns:p14="http://schemas.microsoft.com/office/powerpoint/2010/main" val="1120723423"/>
              </p:ext>
            </p:extLst>
          </p:nvPr>
        </p:nvGraphicFramePr>
        <p:xfrm>
          <a:off x="-93600" y="1350000"/>
          <a:ext cx="8127720" cy="5417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5" name="CustomShape 1"/>
          <p:cNvSpPr/>
          <p:nvPr/>
        </p:nvSpPr>
        <p:spPr>
          <a:xfrm>
            <a:off x="180000" y="239760"/>
            <a:ext cx="7853400" cy="1287720"/>
          </a:xfrm>
          <a:prstGeom prst="cloud">
            <a:avLst/>
          </a:prstGeom>
          <a:solidFill>
            <a:schemeClr val="accent4">
              <a:hueOff val="10395692"/>
              <a:satOff val="-47968"/>
              <a:lumOff val="1765"/>
              <a:alphaOff val="0"/>
            </a:schemeClr>
          </a:solidFill>
          <a:ln>
            <a:solidFill>
              <a:schemeClr val="lt1">
                <a:hueOff val="0"/>
                <a:satOff val="0"/>
                <a:lumOff val="0"/>
                <a:alphaOff val="0"/>
              </a:schemeClr>
            </a:solidFill>
            <a:miter/>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en-US" sz="3200" spc="-1" strike="noStrike">
                <a:solidFill>
                  <a:srgbClr val="ffffff"/>
                </a:solidFill>
                <a:latin typeface="Times New Roman"/>
                <a:ea typeface="DejaVu Sans"/>
              </a:rPr>
              <a:t>NỘI DUNG</a:t>
            </a:r>
            <a:endParaRPr b="0" lang="en-US" sz="3200" spc="-1" strike="noStrike">
              <a:latin typeface="Arial"/>
            </a:endParaRPr>
          </a:p>
        </p:txBody>
      </p:sp>
    </p:spTree>
  </p:cSld>
  <mc:AlternateContent>
    <mc:Choice Requires="p14">
      <p:transition spd="slow" p14:dur="1600">
        <p14:prism isInverted="true"/>
      </p:transition>
    </mc:Choice>
    <mc:Fallback>
      <p:transition spd="slow">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CustomShape 1"/>
          <p:cNvSpPr/>
          <p:nvPr/>
        </p:nvSpPr>
        <p:spPr>
          <a:xfrm>
            <a:off x="1089360" y="202680"/>
            <a:ext cx="10783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I.</a:t>
            </a:r>
            <a:r>
              <a:rPr b="1" lang="en-US" sz="2600" spc="-1" strike="noStrike">
                <a:solidFill>
                  <a:srgbClr val="0070c0"/>
                </a:solidFill>
                <a:latin typeface="Times New Roman"/>
                <a:ea typeface="Tahoma"/>
              </a:rPr>
              <a:t> Định hướng chung   </a:t>
            </a:r>
            <a:endParaRPr b="0" lang="en-US" sz="2600" spc="-1" strike="noStrike">
              <a:latin typeface="Arial"/>
            </a:endParaRPr>
          </a:p>
        </p:txBody>
      </p:sp>
      <p:pic>
        <p:nvPicPr>
          <p:cNvPr id="447" name="图片 5" descr=""/>
          <p:cNvPicPr/>
          <p:nvPr/>
        </p:nvPicPr>
        <p:blipFill>
          <a:blip r:embed="rId1"/>
          <a:srcRect l="16463" t="0" r="12190" b="0"/>
          <a:stretch/>
        </p:blipFill>
        <p:spPr>
          <a:xfrm>
            <a:off x="-40320" y="3408120"/>
            <a:ext cx="2001600" cy="2455920"/>
          </a:xfrm>
          <a:prstGeom prst="rect">
            <a:avLst/>
          </a:prstGeom>
          <a:ln>
            <a:noFill/>
          </a:ln>
        </p:spPr>
      </p:pic>
      <p:pic>
        <p:nvPicPr>
          <p:cNvPr id="448" name="图片 6" descr=""/>
          <p:cNvPicPr/>
          <p:nvPr/>
        </p:nvPicPr>
        <p:blipFill>
          <a:blip r:embed="rId2"/>
          <a:stretch/>
        </p:blipFill>
        <p:spPr>
          <a:xfrm>
            <a:off x="-413280" y="-73800"/>
            <a:ext cx="2555640" cy="2088720"/>
          </a:xfrm>
          <a:prstGeom prst="rect">
            <a:avLst/>
          </a:prstGeom>
          <a:ln>
            <a:noFill/>
          </a:ln>
        </p:spPr>
      </p:pic>
      <p:sp>
        <p:nvSpPr>
          <p:cNvPr id="449" name="CustomShape 2"/>
          <p:cNvSpPr/>
          <p:nvPr/>
        </p:nvSpPr>
        <p:spPr>
          <a:xfrm>
            <a:off x="1780200" y="914400"/>
            <a:ext cx="9740160" cy="4826160"/>
          </a:xfrm>
          <a:prstGeom prst="rect">
            <a:avLst/>
          </a:prstGeom>
          <a:noFill/>
          <a:ln>
            <a:noFill/>
          </a:ln>
        </p:spPr>
        <p:style>
          <a:lnRef idx="0"/>
          <a:fillRef idx="0"/>
          <a:effectRef idx="0"/>
          <a:fontRef idx="minor"/>
        </p:style>
        <p:txBody>
          <a:bodyPr lIns="90000" rIns="90000" tIns="45000" bIns="45000">
            <a:spAutoFit/>
          </a:bodyPr>
          <a:p>
            <a:pPr algn="just">
              <a:lnSpc>
                <a:spcPct val="115000"/>
              </a:lnSpc>
              <a:spcBef>
                <a:spcPts val="300"/>
              </a:spcBef>
              <a:spcAft>
                <a:spcPts val="300"/>
              </a:spcAft>
            </a:pPr>
            <a:r>
              <a:rPr b="1" lang="en-US" sz="2600" spc="-1" strike="noStrike">
                <a:solidFill>
                  <a:srgbClr val="0084d1"/>
                </a:solidFill>
                <a:latin typeface="Times New Roman"/>
                <a:ea typeface="Calibri Light"/>
              </a:rPr>
              <a:t>3. Thực hiện công tác dạy học</a:t>
            </a:r>
            <a:endParaRPr b="0" lang="en-US" sz="26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Xây dựng kế hoạch bài dạy (giáo án) bảo đảm các yêu cầu về phương pháp dạy học, kĩ thuật dạy học, kiểm tra, đánh giá, thiết bị dạy học và học liệu, nhằm phát triển phẩm chất, năng lực của học sinh trong quá trình dạy học; việc xây dựng kế hoạch bài dạy bảo đảm đủ thời gian để học sinh thực hiện nhiệm vụ học tập đã đặt ra, tránh việc áp dụng hình thức, khuôn mẫu trong việc xây dựng kế hoạch bài dạy. Tiến trình dạy học mỗi bài học được xây dựng thành các hoạt động học với mục tiêu, nội dung, sản phẩm học tập cụ thể mà học sinh phải hoàn thành, cách thức thực hiện linh hoạt để tổ chức dạy học phát huy tính tự học, chủ động, sáng tạo của học sinh.</a:t>
            </a:r>
            <a:endParaRPr b="0" lang="en-US" sz="2400" spc="-1" strike="noStrike">
              <a:latin typeface="Arial"/>
            </a:endParaRPr>
          </a:p>
        </p:txBody>
      </p:sp>
    </p:spTree>
  </p:cSld>
  <p:transition spd="slow">
    <p:random/>
  </p:transition>
  <p:timing>
    <p:tnLst>
      <p:par>
        <p:cTn id="155" dur="indefinite" restart="never" nodeType="tmRoot">
          <p:childTnLst>
            <p:seq>
              <p:cTn id="156" dur="indefinite" nodeType="mainSeq">
                <p:childTnLst>
                  <p:par>
                    <p:cTn id="157" fill="hold">
                      <p:stCondLst>
                        <p:cond delay="indefinite"/>
                      </p:stCondLst>
                      <p:childTnLst>
                        <p:par>
                          <p:cTn id="158" fill="hold">
                            <p:stCondLst>
                              <p:cond delay="0"/>
                            </p:stCondLst>
                            <p:childTnLst>
                              <p:par>
                                <p:cTn id="159" nodeType="clickEffect" fill="hold" presetClass="entr" presetID="1">
                                  <p:stCondLst>
                                    <p:cond delay="0"/>
                                  </p:stCondLst>
                                  <p:childTnLst>
                                    <p:set>
                                      <p:cBhvr>
                                        <p:cTn id="160" dur="1" fill="hold">
                                          <p:stCondLst>
                                            <p:cond delay="0"/>
                                          </p:stCondLst>
                                        </p:cTn>
                                        <p:tgtEl>
                                          <p:spTgt spid="44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CustomShape 1"/>
          <p:cNvSpPr/>
          <p:nvPr/>
        </p:nvSpPr>
        <p:spPr>
          <a:xfrm>
            <a:off x="1089360" y="202680"/>
            <a:ext cx="10783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I.</a:t>
            </a:r>
            <a:r>
              <a:rPr b="1" lang="en-US" sz="2600" spc="-1" strike="noStrike">
                <a:solidFill>
                  <a:srgbClr val="0070c0"/>
                </a:solidFill>
                <a:latin typeface="Times New Roman"/>
                <a:ea typeface="Tahoma"/>
              </a:rPr>
              <a:t> Định hướng chung   </a:t>
            </a:r>
            <a:endParaRPr b="0" lang="en-US" sz="2600" spc="-1" strike="noStrike">
              <a:latin typeface="Arial"/>
            </a:endParaRPr>
          </a:p>
        </p:txBody>
      </p:sp>
      <p:pic>
        <p:nvPicPr>
          <p:cNvPr id="451" name="图片 5" descr=""/>
          <p:cNvPicPr/>
          <p:nvPr/>
        </p:nvPicPr>
        <p:blipFill>
          <a:blip r:embed="rId1"/>
          <a:srcRect l="16463" t="0" r="12190" b="0"/>
          <a:stretch/>
        </p:blipFill>
        <p:spPr>
          <a:xfrm>
            <a:off x="-40320" y="3408120"/>
            <a:ext cx="2001600" cy="2455920"/>
          </a:xfrm>
          <a:prstGeom prst="rect">
            <a:avLst/>
          </a:prstGeom>
          <a:ln>
            <a:noFill/>
          </a:ln>
        </p:spPr>
      </p:pic>
      <p:pic>
        <p:nvPicPr>
          <p:cNvPr id="452" name="图片 6" descr=""/>
          <p:cNvPicPr/>
          <p:nvPr/>
        </p:nvPicPr>
        <p:blipFill>
          <a:blip r:embed="rId2"/>
          <a:stretch/>
        </p:blipFill>
        <p:spPr>
          <a:xfrm>
            <a:off x="-413280" y="-73800"/>
            <a:ext cx="2555640" cy="2088720"/>
          </a:xfrm>
          <a:prstGeom prst="rect">
            <a:avLst/>
          </a:prstGeom>
          <a:ln>
            <a:noFill/>
          </a:ln>
        </p:spPr>
      </p:pic>
      <p:sp>
        <p:nvSpPr>
          <p:cNvPr id="453" name="CustomShape 2"/>
          <p:cNvSpPr/>
          <p:nvPr/>
        </p:nvSpPr>
        <p:spPr>
          <a:xfrm>
            <a:off x="1780200" y="914400"/>
            <a:ext cx="9740160" cy="3373200"/>
          </a:xfrm>
          <a:prstGeom prst="rect">
            <a:avLst/>
          </a:prstGeom>
          <a:noFill/>
          <a:ln>
            <a:noFill/>
          </a:ln>
        </p:spPr>
        <p:style>
          <a:lnRef idx="0"/>
          <a:fillRef idx="0"/>
          <a:effectRef idx="0"/>
          <a:fontRef idx="minor"/>
        </p:style>
        <p:txBody>
          <a:bodyPr lIns="90000" rIns="90000" tIns="45000" bIns="45000">
            <a:spAutoFit/>
          </a:bodyPr>
          <a:p>
            <a:pPr algn="just">
              <a:lnSpc>
                <a:spcPct val="115000"/>
              </a:lnSpc>
              <a:spcBef>
                <a:spcPts val="300"/>
              </a:spcBef>
              <a:spcAft>
                <a:spcPts val="300"/>
              </a:spcAft>
            </a:pPr>
            <a:r>
              <a:rPr b="1" lang="en-US" sz="2600" spc="-1" strike="noStrike">
                <a:solidFill>
                  <a:srgbClr val="0084d1"/>
                </a:solidFill>
                <a:latin typeface="Times New Roman"/>
                <a:ea typeface="Calibri Light"/>
              </a:rPr>
              <a:t>3. Thực hiện công tác dạy học</a:t>
            </a:r>
            <a:endParaRPr b="0" lang="en-US" sz="26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Lưu ý khi soạn Kế hoạch bài dạy</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Không cần nêu cụ thể lời nói của giáo viên, học sinh mà tập trung mô tả rõ hoạt động của giáo viên và học sinh: </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Giáo viên giao nhiệm vụ/yêu cầu/quan sát/theo dõi/hướng dẫn/nhận xét/gợi ý/kiểm tra/đánh giá; </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Học sinh đọc/nghe/nhìn/viết/trình bày/báo cáo/thí nghiệm/thực hành/làm. </a:t>
            </a:r>
            <a:endParaRPr b="0" lang="en-US" sz="2400" spc="-1" strike="noStrike">
              <a:latin typeface="Arial"/>
            </a:endParaRPr>
          </a:p>
        </p:txBody>
      </p:sp>
    </p:spTree>
  </p:cSld>
  <p:transition spd="slow">
    <p:random/>
  </p:transition>
  <p:timing>
    <p:tnLst>
      <p:par>
        <p:cTn id="161" dur="indefinite" restart="never" nodeType="tmRoot">
          <p:childTnLst>
            <p:seq>
              <p:cTn id="162" dur="indefinite" nodeType="mainSeq">
                <p:childTnLst>
                  <p:par>
                    <p:cTn id="163" fill="hold">
                      <p:stCondLst>
                        <p:cond delay="indefinite"/>
                      </p:stCondLst>
                      <p:childTnLst>
                        <p:par>
                          <p:cTn id="164" fill="hold">
                            <p:stCondLst>
                              <p:cond delay="0"/>
                            </p:stCondLst>
                            <p:childTnLst>
                              <p:par>
                                <p:cTn id="165" nodeType="clickEffect" fill="hold" presetClass="entr" presetID="1">
                                  <p:stCondLst>
                                    <p:cond delay="0"/>
                                  </p:stCondLst>
                                  <p:childTnLst>
                                    <p:set>
                                      <p:cBhvr>
                                        <p:cTn id="166"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CustomShape 1"/>
          <p:cNvSpPr/>
          <p:nvPr/>
        </p:nvSpPr>
        <p:spPr>
          <a:xfrm>
            <a:off x="1089360" y="202680"/>
            <a:ext cx="10783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I.</a:t>
            </a:r>
            <a:r>
              <a:rPr b="1" lang="en-US" sz="2600" spc="-1" strike="noStrike">
                <a:solidFill>
                  <a:srgbClr val="0070c0"/>
                </a:solidFill>
                <a:latin typeface="Times New Roman"/>
                <a:ea typeface="Tahoma"/>
              </a:rPr>
              <a:t> Định hướng chung   </a:t>
            </a:r>
            <a:endParaRPr b="0" lang="en-US" sz="2600" spc="-1" strike="noStrike">
              <a:latin typeface="Arial"/>
            </a:endParaRPr>
          </a:p>
        </p:txBody>
      </p:sp>
      <p:pic>
        <p:nvPicPr>
          <p:cNvPr id="455" name="图片 5" descr=""/>
          <p:cNvPicPr/>
          <p:nvPr/>
        </p:nvPicPr>
        <p:blipFill>
          <a:blip r:embed="rId1"/>
          <a:srcRect l="16463" t="0" r="12190" b="0"/>
          <a:stretch/>
        </p:blipFill>
        <p:spPr>
          <a:xfrm>
            <a:off x="-40320" y="3408120"/>
            <a:ext cx="2001600" cy="2455920"/>
          </a:xfrm>
          <a:prstGeom prst="rect">
            <a:avLst/>
          </a:prstGeom>
          <a:ln>
            <a:noFill/>
          </a:ln>
        </p:spPr>
      </p:pic>
      <p:pic>
        <p:nvPicPr>
          <p:cNvPr id="456" name="图片 6" descr=""/>
          <p:cNvPicPr/>
          <p:nvPr/>
        </p:nvPicPr>
        <p:blipFill>
          <a:blip r:embed="rId2"/>
          <a:stretch/>
        </p:blipFill>
        <p:spPr>
          <a:xfrm>
            <a:off x="-413280" y="-73800"/>
            <a:ext cx="2555640" cy="2088720"/>
          </a:xfrm>
          <a:prstGeom prst="rect">
            <a:avLst/>
          </a:prstGeom>
          <a:ln>
            <a:noFill/>
          </a:ln>
        </p:spPr>
      </p:pic>
      <p:sp>
        <p:nvSpPr>
          <p:cNvPr id="457" name="CustomShape 2"/>
          <p:cNvSpPr/>
          <p:nvPr/>
        </p:nvSpPr>
        <p:spPr>
          <a:xfrm>
            <a:off x="1780200" y="914400"/>
            <a:ext cx="10105920" cy="5861160"/>
          </a:xfrm>
          <a:prstGeom prst="rect">
            <a:avLst/>
          </a:prstGeom>
          <a:noFill/>
          <a:ln>
            <a:noFill/>
          </a:ln>
        </p:spPr>
        <p:style>
          <a:lnRef idx="0"/>
          <a:fillRef idx="0"/>
          <a:effectRef idx="0"/>
          <a:fontRef idx="minor"/>
        </p:style>
        <p:txBody>
          <a:bodyPr lIns="90000" rIns="90000" tIns="45000" bIns="45000">
            <a:spAutoFit/>
          </a:bodyPr>
          <a:p>
            <a:pPr algn="just">
              <a:lnSpc>
                <a:spcPct val="115000"/>
              </a:lnSpc>
              <a:spcBef>
                <a:spcPts val="300"/>
              </a:spcBef>
              <a:spcAft>
                <a:spcPts val="300"/>
              </a:spcAft>
            </a:pPr>
            <a:r>
              <a:rPr b="1" lang="en-US" sz="2400" spc="-1" strike="noStrike">
                <a:solidFill>
                  <a:srgbClr val="0084d1"/>
                </a:solidFill>
                <a:latin typeface="Times New Roman"/>
                <a:ea typeface="Calibri Light"/>
              </a:rPr>
              <a:t>4. Kiểm tra, đánh giá </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a) Đối với bài kiểm tra</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Bám sát Thông tư số 22/2021/TT-BGDĐT ngày 20/7/2021 của Bộ GDĐT, yêu cầu các tổ chuyên môn xây dựng kế hoạch kiểm tra, đánh giá; xây dựng ma trận, đặc tả đề kiểm tra, đánh giá định kì của môn học phù hợp với kế hoạch dạy học; không kiểm tra, đánh giá vượt quá yêu cầu cần đạt hoặc mức độ cần đạt của chương trinh GDPT.</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b) Hướng dẫn về kiểm tra đánh giá </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Việc kiểm tra, đánh giá thường xuyên trong mỗi học kì được thực hiện trong quá trình dạy học môn học theo kế hoạch. Bài kiểm tra, đánh giá định kì được xây dựng gồm nội dung của các chủ đề đã thực hiện theo kế hoạch dạy học, bảo đảm tỷ lệ phù hợp với nội dung và thời lượng dạy học đến thời điểm kiểm tra, đánh giá.</a:t>
            </a:r>
            <a:endParaRPr b="0" lang="en-US" sz="2400" spc="-1" strike="noStrike">
              <a:latin typeface="Arial"/>
            </a:endParaRPr>
          </a:p>
        </p:txBody>
      </p:sp>
    </p:spTree>
  </p:cSld>
  <p:transition spd="slow">
    <p:random/>
  </p:transition>
  <p:timing>
    <p:tnLst>
      <p:par>
        <p:cTn id="167" dur="indefinite" restart="never" nodeType="tmRoot">
          <p:childTnLst>
            <p:seq>
              <p:cTn id="168" dur="indefinite" nodeType="mainSeq">
                <p:childTnLst>
                  <p:par>
                    <p:cTn id="169" fill="hold">
                      <p:stCondLst>
                        <p:cond delay="indefinite"/>
                      </p:stCondLst>
                      <p:childTnLst>
                        <p:par>
                          <p:cTn id="170" fill="hold">
                            <p:stCondLst>
                              <p:cond delay="0"/>
                            </p:stCondLst>
                            <p:childTnLst>
                              <p:par>
                                <p:cTn id="171" nodeType="clickEffect" fill="hold" presetClass="entr" presetID="1">
                                  <p:stCondLst>
                                    <p:cond delay="0"/>
                                  </p:stCondLst>
                                  <p:childTnLst>
                                    <p:set>
                                      <p:cBhvr>
                                        <p:cTn id="172"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CustomShape 1"/>
          <p:cNvSpPr/>
          <p:nvPr/>
        </p:nvSpPr>
        <p:spPr>
          <a:xfrm>
            <a:off x="1089360" y="202680"/>
            <a:ext cx="10783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I.</a:t>
            </a:r>
            <a:r>
              <a:rPr b="1" lang="en-US" sz="2600" spc="-1" strike="noStrike">
                <a:solidFill>
                  <a:srgbClr val="0070c0"/>
                </a:solidFill>
                <a:latin typeface="Times New Roman"/>
                <a:ea typeface="Tahoma"/>
              </a:rPr>
              <a:t> Định hướng chung   </a:t>
            </a:r>
            <a:endParaRPr b="0" lang="en-US" sz="2600" spc="-1" strike="noStrike">
              <a:latin typeface="Arial"/>
            </a:endParaRPr>
          </a:p>
        </p:txBody>
      </p:sp>
      <p:pic>
        <p:nvPicPr>
          <p:cNvPr id="459" name="图片 5" descr=""/>
          <p:cNvPicPr/>
          <p:nvPr/>
        </p:nvPicPr>
        <p:blipFill>
          <a:blip r:embed="rId1"/>
          <a:srcRect l="16463" t="0" r="12190" b="0"/>
          <a:stretch/>
        </p:blipFill>
        <p:spPr>
          <a:xfrm>
            <a:off x="-40320" y="3408120"/>
            <a:ext cx="2001600" cy="2455920"/>
          </a:xfrm>
          <a:prstGeom prst="rect">
            <a:avLst/>
          </a:prstGeom>
          <a:ln>
            <a:noFill/>
          </a:ln>
        </p:spPr>
      </p:pic>
      <p:pic>
        <p:nvPicPr>
          <p:cNvPr id="460" name="图片 6" descr=""/>
          <p:cNvPicPr/>
          <p:nvPr/>
        </p:nvPicPr>
        <p:blipFill>
          <a:blip r:embed="rId2"/>
          <a:stretch/>
        </p:blipFill>
        <p:spPr>
          <a:xfrm>
            <a:off x="-413280" y="-73800"/>
            <a:ext cx="2555640" cy="2088720"/>
          </a:xfrm>
          <a:prstGeom prst="rect">
            <a:avLst/>
          </a:prstGeom>
          <a:ln>
            <a:noFill/>
          </a:ln>
        </p:spPr>
      </p:pic>
      <p:sp>
        <p:nvSpPr>
          <p:cNvPr id="461" name="CustomShape 2"/>
          <p:cNvSpPr/>
          <p:nvPr/>
        </p:nvSpPr>
        <p:spPr>
          <a:xfrm>
            <a:off x="1780200" y="822960"/>
            <a:ext cx="10105920" cy="5937480"/>
          </a:xfrm>
          <a:prstGeom prst="rect">
            <a:avLst/>
          </a:prstGeom>
          <a:noFill/>
          <a:ln>
            <a:noFill/>
          </a:ln>
        </p:spPr>
        <p:style>
          <a:lnRef idx="0"/>
          <a:fillRef idx="0"/>
          <a:effectRef idx="0"/>
          <a:fontRef idx="minor"/>
        </p:style>
        <p:txBody>
          <a:bodyPr lIns="90000" rIns="90000" tIns="45000" bIns="45000">
            <a:spAutoFit/>
          </a:bodyPr>
          <a:p>
            <a:pPr algn="just">
              <a:lnSpc>
                <a:spcPct val="115000"/>
              </a:lnSpc>
              <a:spcBef>
                <a:spcPts val="300"/>
              </a:spcBef>
              <a:spcAft>
                <a:spcPts val="300"/>
              </a:spcAft>
            </a:pPr>
            <a:r>
              <a:rPr b="1" lang="en-US" sz="2400" spc="-1" strike="noStrike">
                <a:solidFill>
                  <a:srgbClr val="0084d1"/>
                </a:solidFill>
                <a:latin typeface="Times New Roman"/>
                <a:ea typeface="Calibri Light"/>
              </a:rPr>
              <a:t>4. Kiểm tra, đánh giá </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b) Hướng dẫn về kiểm tra đánh giá </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Kiểm tra thường xuyên: Thực hiện linh hoạt các hình thức kiểm tra phù hợp với nội dung kiến thức học sinh đã được học phù hợp với Kế hoạch dạy học được xây dựng và phê duyệt.</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Kiểm tra định kì: Đề bài làm trong 60 phút - 90 phút (nội dung theo các phân môn đã dạy) có ma trận, đặc tả được xây dựng bởi tổ chuyên môn và được Ban giám hiệu nhà trường phê duyệt.</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 Đối với bài thực hành, dự án học tập</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Các tổ chuyên môn xây dựng các bài kiểm tra thực hành, dự án học tập để kiểm tra, đánh giá định kì môn học ở từng khối lớp; các bài kiểm tra thực hành, dự án học tập phải nêu rõ các tiêu chí cụ thể để đánh giá phù hợp với yêu cầu cần đạt của chương trình môn học.</a:t>
            </a:r>
            <a:endParaRPr b="0" lang="en-US" sz="2400" spc="-1" strike="noStrike">
              <a:latin typeface="Arial"/>
            </a:endParaRPr>
          </a:p>
        </p:txBody>
      </p:sp>
    </p:spTree>
  </p:cSld>
  <p:transition spd="slow">
    <p:random/>
  </p:transition>
  <p:timing>
    <p:tnLst>
      <p:par>
        <p:cTn id="173" dur="indefinite" restart="never" nodeType="tmRoot">
          <p:childTnLst>
            <p:seq>
              <p:cTn id="174" dur="indefinite" nodeType="mainSeq">
                <p:childTnLst>
                  <p:par>
                    <p:cTn id="175" fill="hold">
                      <p:stCondLst>
                        <p:cond delay="indefinite"/>
                      </p:stCondLst>
                      <p:childTnLst>
                        <p:par>
                          <p:cTn id="176" fill="hold">
                            <p:stCondLst>
                              <p:cond delay="0"/>
                            </p:stCondLst>
                            <p:childTnLst>
                              <p:par>
                                <p:cTn id="177" nodeType="clickEffect" fill="hold" presetClass="entr" presetID="1">
                                  <p:stCondLst>
                                    <p:cond delay="0"/>
                                  </p:stCondLst>
                                  <p:childTnLst>
                                    <p:set>
                                      <p:cBhvr>
                                        <p:cTn id="178" dur="1" fill="hold">
                                          <p:stCondLst>
                                            <p:cond delay="0"/>
                                          </p:stCondLst>
                                        </p:cTn>
                                        <p:tgtEl>
                                          <p:spTgt spid="46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CustomShape 1"/>
          <p:cNvSpPr/>
          <p:nvPr/>
        </p:nvSpPr>
        <p:spPr>
          <a:xfrm>
            <a:off x="1089360" y="202680"/>
            <a:ext cx="10783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I.</a:t>
            </a:r>
            <a:r>
              <a:rPr b="1" lang="en-US" sz="2600" spc="-1" strike="noStrike">
                <a:solidFill>
                  <a:srgbClr val="0070c0"/>
                </a:solidFill>
                <a:latin typeface="Times New Roman"/>
                <a:ea typeface="Tahoma"/>
              </a:rPr>
              <a:t> Định hướng chung   </a:t>
            </a:r>
            <a:endParaRPr b="0" lang="en-US" sz="2600" spc="-1" strike="noStrike">
              <a:latin typeface="Arial"/>
            </a:endParaRPr>
          </a:p>
        </p:txBody>
      </p:sp>
      <p:pic>
        <p:nvPicPr>
          <p:cNvPr id="463" name="图片 5" descr=""/>
          <p:cNvPicPr/>
          <p:nvPr/>
        </p:nvPicPr>
        <p:blipFill>
          <a:blip r:embed="rId1"/>
          <a:srcRect l="16463" t="0" r="12190" b="0"/>
          <a:stretch/>
        </p:blipFill>
        <p:spPr>
          <a:xfrm>
            <a:off x="-40320" y="3408120"/>
            <a:ext cx="2001600" cy="2455920"/>
          </a:xfrm>
          <a:prstGeom prst="rect">
            <a:avLst/>
          </a:prstGeom>
          <a:ln>
            <a:noFill/>
          </a:ln>
        </p:spPr>
      </p:pic>
      <p:pic>
        <p:nvPicPr>
          <p:cNvPr id="464" name="图片 6" descr=""/>
          <p:cNvPicPr/>
          <p:nvPr/>
        </p:nvPicPr>
        <p:blipFill>
          <a:blip r:embed="rId2"/>
          <a:stretch/>
        </p:blipFill>
        <p:spPr>
          <a:xfrm>
            <a:off x="-413280" y="-73800"/>
            <a:ext cx="2555640" cy="2088720"/>
          </a:xfrm>
          <a:prstGeom prst="rect">
            <a:avLst/>
          </a:prstGeom>
          <a:ln>
            <a:noFill/>
          </a:ln>
        </p:spPr>
      </p:pic>
      <p:sp>
        <p:nvSpPr>
          <p:cNvPr id="465" name="CustomShape 2"/>
          <p:cNvSpPr/>
          <p:nvPr/>
        </p:nvSpPr>
        <p:spPr>
          <a:xfrm>
            <a:off x="1780200" y="822960"/>
            <a:ext cx="10105920" cy="5517000"/>
          </a:xfrm>
          <a:prstGeom prst="rect">
            <a:avLst/>
          </a:prstGeom>
          <a:noFill/>
          <a:ln>
            <a:noFill/>
          </a:ln>
        </p:spPr>
        <p:style>
          <a:lnRef idx="0"/>
          <a:fillRef idx="0"/>
          <a:effectRef idx="0"/>
          <a:fontRef idx="minor"/>
        </p:style>
        <p:txBody>
          <a:bodyPr lIns="90000" rIns="90000" tIns="45000" bIns="45000">
            <a:spAutoFit/>
          </a:bodyPr>
          <a:p>
            <a:pPr algn="just">
              <a:lnSpc>
                <a:spcPct val="115000"/>
              </a:lnSpc>
              <a:spcBef>
                <a:spcPts val="300"/>
              </a:spcBef>
              <a:spcAft>
                <a:spcPts val="300"/>
              </a:spcAft>
            </a:pPr>
            <a:r>
              <a:rPr b="1" lang="en-US" sz="2400" spc="-1" strike="noStrike">
                <a:solidFill>
                  <a:srgbClr val="0084d1"/>
                </a:solidFill>
                <a:latin typeface="Times New Roman"/>
                <a:ea typeface="Calibri Light"/>
              </a:rPr>
              <a:t>4. Kiểm tra, đánh giá </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c) Tổ chức thực hiện</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 Kiểm tra, đánh giá thường xuyên </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 Hình thức: Hỏi - đáp, viết, thực hành, thí nghiệm, thuyết trình, sản phẩm học tập.</a:t>
            </a:r>
            <a:r>
              <a:rPr b="1" lang="en-US" sz="2400" spc="-1" strike="noStrike">
                <a:solidFill>
                  <a:srgbClr val="0084d1"/>
                </a:solidFill>
                <a:latin typeface="Times New Roman"/>
                <a:ea typeface="Calibri Light"/>
              </a:rPr>
              <a:t>	</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 Nội dung: Giáo viên dạy học chủ đề nào thực hiện việc kiểm tra, đánh giá thường xuyên đối với chủ đề đó được thiết kế trong Kế hoạch bài dạy thông qua các hình thức trên. Đối với mỗi hình thức, khi đánh giá bằng điểm số phải thông báo trước cho học sinh về các tiêu chí đánh giá và định hướng cho học sinh tự học.</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 Số đầu điểm: có thể thực hiện kiểm tra nhiều lần nhưng chỉ lấy 4 đầu điểm/học kì.</a:t>
            </a:r>
            <a:endParaRPr b="0" lang="en-US" sz="2400" spc="-1" strike="noStrike">
              <a:latin typeface="Arial"/>
            </a:endParaRPr>
          </a:p>
        </p:txBody>
      </p:sp>
    </p:spTree>
  </p:cSld>
  <p:transition spd="slow">
    <p:random/>
  </p:transition>
  <p:timing>
    <p:tnLst>
      <p:par>
        <p:cTn id="179" dur="indefinite" restart="never" nodeType="tmRoot">
          <p:childTnLst>
            <p:seq>
              <p:cTn id="180" dur="indefinite" nodeType="mainSeq">
                <p:childTnLst>
                  <p:par>
                    <p:cTn id="181" fill="hold">
                      <p:stCondLst>
                        <p:cond delay="indefinite"/>
                      </p:stCondLst>
                      <p:childTnLst>
                        <p:par>
                          <p:cTn id="182" fill="hold">
                            <p:stCondLst>
                              <p:cond delay="0"/>
                            </p:stCondLst>
                            <p:childTnLst>
                              <p:par>
                                <p:cTn id="183" nodeType="clickEffect" fill="hold" presetClass="entr" presetID="1">
                                  <p:stCondLst>
                                    <p:cond delay="0"/>
                                  </p:stCondLst>
                                  <p:childTnLst>
                                    <p:set>
                                      <p:cBhvr>
                                        <p:cTn id="184"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CustomShape 1"/>
          <p:cNvSpPr/>
          <p:nvPr/>
        </p:nvSpPr>
        <p:spPr>
          <a:xfrm>
            <a:off x="1089360" y="202680"/>
            <a:ext cx="10783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I.</a:t>
            </a:r>
            <a:r>
              <a:rPr b="1" lang="en-US" sz="2600" spc="-1" strike="noStrike">
                <a:solidFill>
                  <a:srgbClr val="0070c0"/>
                </a:solidFill>
                <a:latin typeface="Times New Roman"/>
                <a:ea typeface="Tahoma"/>
              </a:rPr>
              <a:t> Định hướng chung   </a:t>
            </a:r>
            <a:endParaRPr b="0" lang="en-US" sz="2600" spc="-1" strike="noStrike">
              <a:latin typeface="Arial"/>
            </a:endParaRPr>
          </a:p>
        </p:txBody>
      </p:sp>
      <p:pic>
        <p:nvPicPr>
          <p:cNvPr id="467" name="图片 5" descr=""/>
          <p:cNvPicPr/>
          <p:nvPr/>
        </p:nvPicPr>
        <p:blipFill>
          <a:blip r:embed="rId1"/>
          <a:srcRect l="16463" t="0" r="12190" b="0"/>
          <a:stretch/>
        </p:blipFill>
        <p:spPr>
          <a:xfrm>
            <a:off x="-40320" y="3408120"/>
            <a:ext cx="2001600" cy="2455920"/>
          </a:xfrm>
          <a:prstGeom prst="rect">
            <a:avLst/>
          </a:prstGeom>
          <a:ln>
            <a:noFill/>
          </a:ln>
        </p:spPr>
      </p:pic>
      <p:pic>
        <p:nvPicPr>
          <p:cNvPr id="468" name="图片 6" descr=""/>
          <p:cNvPicPr/>
          <p:nvPr/>
        </p:nvPicPr>
        <p:blipFill>
          <a:blip r:embed="rId2"/>
          <a:stretch/>
        </p:blipFill>
        <p:spPr>
          <a:xfrm>
            <a:off x="-413280" y="-73800"/>
            <a:ext cx="2555640" cy="2088720"/>
          </a:xfrm>
          <a:prstGeom prst="rect">
            <a:avLst/>
          </a:prstGeom>
          <a:ln>
            <a:noFill/>
          </a:ln>
        </p:spPr>
      </p:pic>
      <p:sp>
        <p:nvSpPr>
          <p:cNvPr id="469" name="CustomShape 2"/>
          <p:cNvSpPr/>
          <p:nvPr/>
        </p:nvSpPr>
        <p:spPr>
          <a:xfrm>
            <a:off x="1780200" y="822960"/>
            <a:ext cx="10105920" cy="3885840"/>
          </a:xfrm>
          <a:prstGeom prst="rect">
            <a:avLst/>
          </a:prstGeom>
          <a:noFill/>
          <a:ln>
            <a:noFill/>
          </a:ln>
        </p:spPr>
        <p:style>
          <a:lnRef idx="0"/>
          <a:fillRef idx="0"/>
          <a:effectRef idx="0"/>
          <a:fontRef idx="minor"/>
        </p:style>
        <p:txBody>
          <a:bodyPr lIns="90000" rIns="90000" tIns="45000" bIns="45000">
            <a:spAutoFit/>
          </a:bodyPr>
          <a:p>
            <a:pPr algn="just">
              <a:lnSpc>
                <a:spcPct val="115000"/>
              </a:lnSpc>
              <a:spcBef>
                <a:spcPts val="300"/>
              </a:spcBef>
              <a:spcAft>
                <a:spcPts val="300"/>
              </a:spcAft>
            </a:pPr>
            <a:r>
              <a:rPr b="1" lang="en-US" sz="2400" spc="-1" strike="noStrike">
                <a:solidFill>
                  <a:srgbClr val="0084d1"/>
                </a:solidFill>
                <a:latin typeface="Times New Roman"/>
                <a:ea typeface="Calibri Light"/>
              </a:rPr>
              <a:t>4. Kiểm tra, đánh giá </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c) Tổ chức thực hiện</a:t>
            </a:r>
            <a:endParaRPr b="0" lang="en-US" sz="2400" spc="-1" strike="noStrike">
              <a:latin typeface="Arial"/>
            </a:endParaRPr>
          </a:p>
          <a:p>
            <a:pPr algn="just">
              <a:lnSpc>
                <a:spcPct val="115000"/>
              </a:lnSpc>
              <a:spcBef>
                <a:spcPts val="300"/>
              </a:spcBef>
              <a:spcAft>
                <a:spcPts val="300"/>
              </a:spcAft>
            </a:pPr>
            <a:r>
              <a:rPr b="1" lang="en-US" sz="1300" spc="-1" strike="noStrike">
                <a:solidFill>
                  <a:srgbClr val="000000"/>
                </a:solidFill>
                <a:latin typeface="Calibri Light"/>
                <a:ea typeface="Calibri Light"/>
              </a:rPr>
              <a:t>	</a:t>
            </a:r>
            <a:r>
              <a:rPr b="1" lang="en-US" sz="2400" spc="-1" strike="noStrike">
                <a:solidFill>
                  <a:srgbClr val="0084d1"/>
                </a:solidFill>
                <a:latin typeface="Times New Roman"/>
                <a:ea typeface="Calibri Light"/>
              </a:rPr>
              <a:t>* Kiểm tra, đánh giá định kì:</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 Hình thức: Bài kiểm tra (tự luận hoặc trắc nghiệm); Bài thực hành, dự án học tập (Bài luận, bảng kiểm, phiếu đánh giá theo tiêu chí, thang đo).</a:t>
            </a:r>
            <a:endParaRPr b="0" lang="en-US" sz="2400" spc="-1" strike="noStrike">
              <a:latin typeface="Arial"/>
            </a:endParaRPr>
          </a:p>
          <a:p>
            <a:pPr algn="just">
              <a:lnSpc>
                <a:spcPct val="115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 Nội dung: phù hợp với điều kiện thực tiễn của nhà trường, bao gồm nội dung các chủ đề đã dạy học đến thời điểm kiểm tra, đánh giá.</a:t>
            </a:r>
            <a:endParaRPr b="0" lang="en-US" sz="2400" spc="-1" strike="noStrike">
              <a:latin typeface="Arial"/>
            </a:endParaRPr>
          </a:p>
          <a:p>
            <a:pPr marL="457200" algn="just">
              <a:lnSpc>
                <a:spcPct val="115000"/>
              </a:lnSpc>
              <a:spcBef>
                <a:spcPts val="300"/>
              </a:spcBef>
              <a:spcAft>
                <a:spcPts val="300"/>
              </a:spcAft>
            </a:pPr>
            <a:r>
              <a:rPr b="1" lang="en-US" sz="2400" spc="-1" strike="noStrike">
                <a:solidFill>
                  <a:srgbClr val="0084d1"/>
                </a:solidFill>
                <a:latin typeface="Times New Roman"/>
                <a:ea typeface="Calibri Light"/>
              </a:rPr>
              <a:t>- Số đầu điểm/học kì: 1 ĐĐG</a:t>
            </a:r>
            <a:r>
              <a:rPr b="1" lang="en-US" sz="2400" spc="-1" strike="noStrike" baseline="-23000">
                <a:solidFill>
                  <a:srgbClr val="0084d1"/>
                </a:solidFill>
                <a:latin typeface="Times New Roman"/>
                <a:ea typeface="Calibri Light"/>
              </a:rPr>
              <a:t>GK</a:t>
            </a:r>
            <a:r>
              <a:rPr b="1" lang="en-US" sz="2400" spc="-1" strike="noStrike">
                <a:solidFill>
                  <a:srgbClr val="0084d1"/>
                </a:solidFill>
                <a:latin typeface="Times New Roman"/>
                <a:ea typeface="Calibri Light"/>
              </a:rPr>
              <a:t> và 1 ĐĐG</a:t>
            </a:r>
            <a:r>
              <a:rPr b="1" lang="en-US" sz="2400" spc="-1" strike="noStrike" baseline="-23000">
                <a:solidFill>
                  <a:srgbClr val="0084d1"/>
                </a:solidFill>
                <a:latin typeface="Times New Roman"/>
                <a:ea typeface="Calibri Light"/>
              </a:rPr>
              <a:t>CK</a:t>
            </a:r>
            <a:endParaRPr b="0" lang="en-US" sz="2400" spc="-1" strike="noStrike">
              <a:latin typeface="Arial"/>
            </a:endParaRPr>
          </a:p>
        </p:txBody>
      </p:sp>
    </p:spTree>
  </p:cSld>
  <p:transition spd="slow">
    <p:random/>
  </p:transition>
  <p:timing>
    <p:tnLst>
      <p:par>
        <p:cTn id="185" dur="indefinite" restart="never" nodeType="tmRoot">
          <p:childTnLst>
            <p:seq>
              <p:cTn id="186" dur="indefinite" nodeType="mainSeq">
                <p:childTnLst>
                  <p:par>
                    <p:cTn id="187" fill="hold">
                      <p:stCondLst>
                        <p:cond delay="indefinite"/>
                      </p:stCondLst>
                      <p:childTnLst>
                        <p:par>
                          <p:cTn id="188" fill="hold">
                            <p:stCondLst>
                              <p:cond delay="0"/>
                            </p:stCondLst>
                            <p:childTnLst>
                              <p:par>
                                <p:cTn id="189" nodeType="clickEffect" fill="hold" presetClass="entr" presetID="1">
                                  <p:stCondLst>
                                    <p:cond delay="0"/>
                                  </p:stCondLst>
                                  <p:childTnLst>
                                    <p:set>
                                      <p:cBhvr>
                                        <p:cTn id="190" dur="1" fill="hold">
                                          <p:stCondLst>
                                            <p:cond delay="0"/>
                                          </p:stCondLst>
                                        </p:cTn>
                                        <p:tgtEl>
                                          <p:spTgt spid="46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CustomShape 1"/>
          <p:cNvSpPr/>
          <p:nvPr/>
        </p:nvSpPr>
        <p:spPr>
          <a:xfrm>
            <a:off x="1089360" y="202680"/>
            <a:ext cx="10783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I.</a:t>
            </a:r>
            <a:r>
              <a:rPr b="1" lang="en-US" sz="2600" spc="-1" strike="noStrike">
                <a:solidFill>
                  <a:srgbClr val="0070c0"/>
                </a:solidFill>
                <a:latin typeface="Times New Roman"/>
                <a:ea typeface="Tahoma"/>
              </a:rPr>
              <a:t> Định hướng chung   </a:t>
            </a:r>
            <a:endParaRPr b="0" lang="en-US" sz="2600" spc="-1" strike="noStrike">
              <a:latin typeface="Arial"/>
            </a:endParaRPr>
          </a:p>
        </p:txBody>
      </p:sp>
      <p:pic>
        <p:nvPicPr>
          <p:cNvPr id="471" name="图片 5" descr=""/>
          <p:cNvPicPr/>
          <p:nvPr/>
        </p:nvPicPr>
        <p:blipFill>
          <a:blip r:embed="rId1"/>
          <a:srcRect l="16463" t="0" r="12190" b="0"/>
          <a:stretch/>
        </p:blipFill>
        <p:spPr>
          <a:xfrm>
            <a:off x="-40320" y="3408120"/>
            <a:ext cx="2001600" cy="2455920"/>
          </a:xfrm>
          <a:prstGeom prst="rect">
            <a:avLst/>
          </a:prstGeom>
          <a:ln>
            <a:noFill/>
          </a:ln>
        </p:spPr>
      </p:pic>
      <p:pic>
        <p:nvPicPr>
          <p:cNvPr id="472" name="图片 6" descr=""/>
          <p:cNvPicPr/>
          <p:nvPr/>
        </p:nvPicPr>
        <p:blipFill>
          <a:blip r:embed="rId2"/>
          <a:stretch/>
        </p:blipFill>
        <p:spPr>
          <a:xfrm>
            <a:off x="-413280" y="-73800"/>
            <a:ext cx="2555640" cy="2088720"/>
          </a:xfrm>
          <a:prstGeom prst="rect">
            <a:avLst/>
          </a:prstGeom>
          <a:ln>
            <a:noFill/>
          </a:ln>
        </p:spPr>
      </p:pic>
      <p:sp>
        <p:nvSpPr>
          <p:cNvPr id="473" name="CustomShape 2"/>
          <p:cNvSpPr/>
          <p:nvPr/>
        </p:nvSpPr>
        <p:spPr>
          <a:xfrm>
            <a:off x="1780200" y="822960"/>
            <a:ext cx="10105920" cy="4424040"/>
          </a:xfrm>
          <a:prstGeom prst="rect">
            <a:avLst/>
          </a:prstGeom>
          <a:noFill/>
          <a:ln>
            <a:noFill/>
          </a:ln>
        </p:spPr>
        <p:style>
          <a:lnRef idx="0"/>
          <a:fillRef idx="0"/>
          <a:effectRef idx="0"/>
          <a:fontRef idx="minor"/>
        </p:style>
        <p:txBody>
          <a:bodyPr lIns="90000" rIns="90000" tIns="45000" bIns="45000">
            <a:spAutoFit/>
          </a:bodyPr>
          <a:p>
            <a:pPr marL="457200" algn="just">
              <a:lnSpc>
                <a:spcPct val="115000"/>
              </a:lnSpc>
              <a:spcBef>
                <a:spcPts val="300"/>
              </a:spcBef>
              <a:spcAft>
                <a:spcPts val="300"/>
              </a:spcAft>
            </a:pPr>
            <a:r>
              <a:rPr b="1" lang="en-US" sz="2400" spc="-1" strike="noStrike">
                <a:solidFill>
                  <a:srgbClr val="0084d1"/>
                </a:solidFill>
                <a:latin typeface="Times New Roman"/>
                <a:ea typeface="Calibri Light"/>
              </a:rPr>
              <a:t>5. Công tác bồi dưỡng và nghiên cứu khoa học</a:t>
            </a:r>
            <a:endParaRPr b="0" lang="en-US" sz="2400" spc="-1" strike="noStrike">
              <a:latin typeface="Arial"/>
            </a:endParaRPr>
          </a:p>
          <a:p>
            <a:pPr marL="457200" algn="just">
              <a:lnSpc>
                <a:spcPct val="115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 Thực hiện sinh hoạt tổ/nhóm chuyên môn dựa trên nghiên cứu bài học; định kì sinh hoạt chuyên môn để xây dựng bài học minh họa, tổ chức dạy học và dự giờ để phân tích, rút kinh nghiệm giờ dạy dựa trên phân tích hoạt động học của học sinh.</a:t>
            </a:r>
            <a:endParaRPr b="0" lang="en-US" sz="2400" spc="-1" strike="noStrike">
              <a:latin typeface="Arial"/>
            </a:endParaRPr>
          </a:p>
          <a:p>
            <a:pPr marL="457200" algn="just">
              <a:lnSpc>
                <a:spcPct val="115000"/>
              </a:lnSpc>
              <a:spcBef>
                <a:spcPts val="300"/>
              </a:spcBef>
              <a:spcAft>
                <a:spcPts val="300"/>
              </a:spcAft>
            </a:pPr>
            <a:r>
              <a:rPr b="1" lang="en-US" sz="2400" spc="-1" strike="noStrike">
                <a:solidFill>
                  <a:srgbClr val="0084d1"/>
                </a:solidFill>
                <a:latin typeface="Times New Roman"/>
                <a:ea typeface="Calibri Light"/>
              </a:rPr>
              <a:t>* Mỗi tổ/nhóm chuyên môn xây dựng ít nhất 01 bài học STEM đối với mỗi khối/học kỳ đảm bảo các yêu cầu về nội dung, thời lượng.</a:t>
            </a:r>
            <a:endParaRPr b="0" lang="en-US" sz="2400" spc="-1" strike="noStrike">
              <a:latin typeface="Arial"/>
            </a:endParaRPr>
          </a:p>
          <a:p>
            <a:pPr marL="457200" algn="just">
              <a:lnSpc>
                <a:spcPct val="106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 Triển khai có hiệu quả hoạt động nghiên cứu khoa học của học sinh. Khuyến khích, động viên học sinh tích cực tham gia các cuộc thi nghiên cứu khoa học kĩ thuật.</a:t>
            </a:r>
            <a:endParaRPr b="0" lang="en-US" sz="2400" spc="-1" strike="noStrike">
              <a:latin typeface="Arial"/>
            </a:endParaRPr>
          </a:p>
        </p:txBody>
      </p:sp>
    </p:spTree>
  </p:cSld>
  <p:transition spd="slow">
    <p:random/>
  </p:transition>
  <p:timing>
    <p:tnLst>
      <p:par>
        <p:cTn id="191" dur="indefinite" restart="never" nodeType="tmRoot">
          <p:childTnLst>
            <p:seq>
              <p:cTn id="192" dur="indefinite" nodeType="mainSeq">
                <p:childTnLst>
                  <p:par>
                    <p:cTn id="193" fill="hold">
                      <p:stCondLst>
                        <p:cond delay="indefinite"/>
                      </p:stCondLst>
                      <p:childTnLst>
                        <p:par>
                          <p:cTn id="194" fill="hold">
                            <p:stCondLst>
                              <p:cond delay="0"/>
                            </p:stCondLst>
                            <p:childTnLst>
                              <p:par>
                                <p:cTn id="195" nodeType="clickEffect" fill="hold" presetClass="entr" presetID="1">
                                  <p:stCondLst>
                                    <p:cond delay="0"/>
                                  </p:stCondLst>
                                  <p:childTnLst>
                                    <p:set>
                                      <p:cBhvr>
                                        <p:cTn id="196" dur="1" fill="hold">
                                          <p:stCondLst>
                                            <p:cond delay="0"/>
                                          </p:stCondLst>
                                        </p:cTn>
                                        <p:tgtEl>
                                          <p:spTgt spid="47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CustomShape 1"/>
          <p:cNvSpPr/>
          <p:nvPr/>
        </p:nvSpPr>
        <p:spPr>
          <a:xfrm>
            <a:off x="1089360" y="202680"/>
            <a:ext cx="10783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II. Yêu cầu cụ thể các phân môn</a:t>
            </a:r>
            <a:endParaRPr b="0" lang="en-US" sz="2800" spc="-1" strike="noStrike">
              <a:latin typeface="Arial"/>
            </a:endParaRPr>
          </a:p>
        </p:txBody>
      </p:sp>
      <p:pic>
        <p:nvPicPr>
          <p:cNvPr id="475" name="图片 5" descr=""/>
          <p:cNvPicPr/>
          <p:nvPr/>
        </p:nvPicPr>
        <p:blipFill>
          <a:blip r:embed="rId1"/>
          <a:srcRect l="16463" t="0" r="12190" b="0"/>
          <a:stretch/>
        </p:blipFill>
        <p:spPr>
          <a:xfrm>
            <a:off x="-40320" y="3408120"/>
            <a:ext cx="2001600" cy="2455920"/>
          </a:xfrm>
          <a:prstGeom prst="rect">
            <a:avLst/>
          </a:prstGeom>
          <a:ln>
            <a:noFill/>
          </a:ln>
        </p:spPr>
      </p:pic>
      <p:pic>
        <p:nvPicPr>
          <p:cNvPr id="476" name="图片 6" descr=""/>
          <p:cNvPicPr/>
          <p:nvPr/>
        </p:nvPicPr>
        <p:blipFill>
          <a:blip r:embed="rId2"/>
          <a:stretch/>
        </p:blipFill>
        <p:spPr>
          <a:xfrm>
            <a:off x="-413280" y="-73800"/>
            <a:ext cx="2555640" cy="2088720"/>
          </a:xfrm>
          <a:prstGeom prst="rect">
            <a:avLst/>
          </a:prstGeom>
          <a:ln>
            <a:noFill/>
          </a:ln>
        </p:spPr>
      </p:pic>
      <p:sp>
        <p:nvSpPr>
          <p:cNvPr id="477" name="CustomShape 2"/>
          <p:cNvSpPr/>
          <p:nvPr/>
        </p:nvSpPr>
        <p:spPr>
          <a:xfrm>
            <a:off x="1280160" y="743760"/>
            <a:ext cx="10789200" cy="6169320"/>
          </a:xfrm>
          <a:prstGeom prst="rect">
            <a:avLst/>
          </a:prstGeom>
          <a:noFill/>
          <a:ln>
            <a:noFill/>
          </a:ln>
        </p:spPr>
        <p:style>
          <a:lnRef idx="0"/>
          <a:fillRef idx="0"/>
          <a:effectRef idx="0"/>
          <a:fontRef idx="minor"/>
        </p:style>
        <p:txBody>
          <a:bodyPr lIns="90000" rIns="90000" tIns="45000" bIns="45000">
            <a:spAutoFit/>
          </a:bodyPr>
          <a:p>
            <a:pPr marL="457200" algn="just">
              <a:lnSpc>
                <a:spcPct val="115000"/>
              </a:lnSpc>
              <a:spcBef>
                <a:spcPts val="300"/>
              </a:spcBef>
              <a:spcAft>
                <a:spcPts val="300"/>
              </a:spcAft>
            </a:pPr>
            <a:r>
              <a:rPr b="1" lang="en-US" sz="2400" spc="-1" strike="noStrike">
                <a:solidFill>
                  <a:srgbClr val="0084d1"/>
                </a:solidFill>
                <a:latin typeface="Times New Roman"/>
                <a:ea typeface="Calibri Light"/>
              </a:rPr>
              <a:t>1.  Phân môn Vật lý</a:t>
            </a:r>
            <a:endParaRPr b="0" lang="en-US" sz="2400" spc="-1" strike="noStrike">
              <a:latin typeface="Arial"/>
            </a:endParaRPr>
          </a:p>
          <a:p>
            <a:pPr marL="457200" algn="just">
              <a:lnSpc>
                <a:spcPct val="115000"/>
              </a:lnSpc>
              <a:spcBef>
                <a:spcPts val="300"/>
              </a:spcBef>
              <a:spcAft>
                <a:spcPts val="300"/>
              </a:spcAft>
            </a:pPr>
            <a:r>
              <a:rPr b="1" lang="en-US" sz="2400" spc="-1" strike="noStrike">
                <a:solidFill>
                  <a:srgbClr val="0084d1"/>
                </a:solidFill>
                <a:latin typeface="Times New Roman"/>
                <a:ea typeface="Calibri Light"/>
              </a:rPr>
              <a:t>Thực hiện theo hướng dẫn chuyên môn của Sở GD&amp;ĐT </a:t>
            </a:r>
            <a:endParaRPr b="0" lang="en-US" sz="2400" spc="-1" strike="noStrike">
              <a:latin typeface="Arial"/>
            </a:endParaRPr>
          </a:p>
          <a:p>
            <a:pPr marL="457200" algn="just">
              <a:lnSpc>
                <a:spcPct val="115000"/>
              </a:lnSpc>
              <a:spcBef>
                <a:spcPts val="300"/>
              </a:spcBef>
              <a:spcAft>
                <a:spcPts val="300"/>
              </a:spcAft>
            </a:pPr>
            <a:r>
              <a:rPr b="1" lang="en-US" sz="2400" spc="-1" strike="noStrike">
                <a:solidFill>
                  <a:srgbClr val="0084d1"/>
                </a:solidFill>
                <a:latin typeface="Times New Roman"/>
                <a:ea typeface="Calibri Light"/>
              </a:rPr>
              <a:t>2. Phân môn Hóa học: </a:t>
            </a:r>
            <a:endParaRPr b="0" lang="en-US" sz="2400" spc="-1" strike="noStrike">
              <a:latin typeface="Arial"/>
            </a:endParaRPr>
          </a:p>
          <a:p>
            <a:pPr marL="457200" algn="just">
              <a:lnSpc>
                <a:spcPct val="106000"/>
              </a:lnSpc>
              <a:spcBef>
                <a:spcPts val="300"/>
              </a:spcBef>
              <a:spcAft>
                <a:spcPts val="300"/>
              </a:spcAft>
            </a:pPr>
            <a:r>
              <a:rPr b="1" lang="en-US" sz="2400" spc="-1" strike="noStrike">
                <a:solidFill>
                  <a:srgbClr val="0084d1"/>
                </a:solidFill>
                <a:latin typeface="Times New Roman"/>
                <a:ea typeface="Calibri Light"/>
              </a:rPr>
              <a:t>- Năm 2023-2024 sẽ tổ chức Hội thi Giáo viên dạy giỏi cấp Thành phố môn Hóa học với giáo viên dạy lớp 9 và phân môn Hóa học với giáo viên dạy môn Khoa học tự nhiên lớp 6,7,8.</a:t>
            </a:r>
            <a:endParaRPr b="0" lang="en-US" sz="2400" spc="-1" strike="noStrike">
              <a:latin typeface="Arial"/>
            </a:endParaRPr>
          </a:p>
          <a:p>
            <a:pPr marL="457200" algn="just">
              <a:lnSpc>
                <a:spcPct val="106000"/>
              </a:lnSpc>
              <a:spcBef>
                <a:spcPts val="300"/>
              </a:spcBef>
              <a:spcAft>
                <a:spcPts val="300"/>
              </a:spcAft>
            </a:pPr>
            <a:r>
              <a:rPr b="1" lang="en-US" sz="2400" spc="-1" strike="noStrike">
                <a:solidFill>
                  <a:srgbClr val="0084d1"/>
                </a:solidFill>
                <a:latin typeface="Times New Roman"/>
                <a:ea typeface="Calibri Light"/>
              </a:rPr>
              <a:t>- Với kì thi học sinh giỏi Thành phố môn Hóa học lớp 9: Nội dung thi gồm toàn bộ chương trình môn hóa học Chương trình Giáo dục phổ thông 2006 lớp 8 và một phần chương trình lớp 9 tính đến trước ngày thi, tập trung vào chương trình lớp 9. Nội dung đề thi có những phần kiến thức nâng cao, khai thác sâu các kiến thức học sinh đã được học.</a:t>
            </a:r>
            <a:endParaRPr b="0" lang="en-US" sz="2400" spc="-1" strike="noStrike">
              <a:latin typeface="Arial"/>
            </a:endParaRPr>
          </a:p>
          <a:p>
            <a:pPr marL="457200" algn="just">
              <a:lnSpc>
                <a:spcPct val="115000"/>
              </a:lnSpc>
              <a:spcBef>
                <a:spcPts val="300"/>
              </a:spcBef>
              <a:spcAft>
                <a:spcPts val="300"/>
              </a:spcAft>
            </a:pPr>
            <a:r>
              <a:rPr b="1" lang="en-US" sz="2400" spc="-1" strike="noStrike">
                <a:solidFill>
                  <a:srgbClr val="0084d1"/>
                </a:solidFill>
                <a:latin typeface="Times New Roman"/>
                <a:ea typeface="Calibri Light"/>
              </a:rPr>
              <a:t>3. Phân môn Sinh học</a:t>
            </a:r>
            <a:endParaRPr b="0" lang="en-US" sz="2400" spc="-1" strike="noStrike">
              <a:latin typeface="Arial"/>
            </a:endParaRPr>
          </a:p>
          <a:p>
            <a:pPr marL="457200" algn="just">
              <a:lnSpc>
                <a:spcPct val="115000"/>
              </a:lnSpc>
              <a:spcBef>
                <a:spcPts val="300"/>
              </a:spcBef>
              <a:spcAft>
                <a:spcPts val="300"/>
              </a:spcAft>
            </a:pPr>
            <a:r>
              <a:rPr b="1" lang="en-US" sz="2400" spc="-1" strike="noStrike">
                <a:solidFill>
                  <a:srgbClr val="0084d1"/>
                </a:solidFill>
                <a:latin typeface="Times New Roman"/>
                <a:ea typeface="Calibri Light"/>
              </a:rPr>
              <a:t>     </a:t>
            </a:r>
            <a:r>
              <a:rPr b="1" lang="en-US" sz="2400" spc="-1" strike="noStrike">
                <a:solidFill>
                  <a:srgbClr val="0084d1"/>
                </a:solidFill>
                <a:latin typeface="Times New Roman"/>
                <a:ea typeface="Calibri Light"/>
              </a:rPr>
              <a:t>Thực hiện bd hsg 9 TP: 30%SH8 và 70% SH9 (hết phần di truyền và biến dị), thi TP tháng 1/2024 </a:t>
            </a:r>
            <a:endParaRPr b="0" lang="en-US" sz="2400" spc="-1" strike="noStrike">
              <a:latin typeface="Arial"/>
            </a:endParaRPr>
          </a:p>
        </p:txBody>
      </p:sp>
    </p:spTree>
  </p:cSld>
  <p:transition spd="slow">
    <p:random/>
  </p:transition>
  <p:timing>
    <p:tnLst>
      <p:par>
        <p:cTn id="197" dur="indefinite" restart="never" nodeType="tmRoot">
          <p:childTnLst>
            <p:seq>
              <p:cTn id="198" dur="indefinite" nodeType="mainSeq">
                <p:childTnLst>
                  <p:par>
                    <p:cTn id="199" fill="hold">
                      <p:stCondLst>
                        <p:cond delay="indefinite"/>
                      </p:stCondLst>
                      <p:childTnLst>
                        <p:par>
                          <p:cTn id="200" fill="hold">
                            <p:stCondLst>
                              <p:cond delay="0"/>
                            </p:stCondLst>
                            <p:childTnLst>
                              <p:par>
                                <p:cTn id="201" nodeType="clickEffect" fill="hold" presetClass="entr" presetID="1">
                                  <p:stCondLst>
                                    <p:cond delay="0"/>
                                  </p:stCondLst>
                                  <p:childTnLst>
                                    <p:set>
                                      <p:cBhvr>
                                        <p:cTn id="202" dur="1" fill="hold">
                                          <p:stCondLst>
                                            <p:cond delay="0"/>
                                          </p:stCondLst>
                                        </p:cTn>
                                        <p:tgtEl>
                                          <p:spTgt spid="47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478" name="CustomShape 1"/>
          <p:cNvSpPr/>
          <p:nvPr/>
        </p:nvSpPr>
        <p:spPr>
          <a:xfrm rot="21436800">
            <a:off x="2386440" y="1102680"/>
            <a:ext cx="7888320" cy="4965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8000" spc="-1" strike="noStrike">
                <a:solidFill>
                  <a:srgbClr val="e80e9a"/>
                </a:solidFill>
                <a:latin typeface="Amazone"/>
                <a:ea typeface="Times New Roman"/>
              </a:rPr>
              <a:t>Cảm ơn các </a:t>
            </a:r>
            <a:endParaRPr b="0" lang="en-US" sz="8000" spc="-1" strike="noStrike">
              <a:latin typeface="Arial"/>
            </a:endParaRPr>
          </a:p>
          <a:p>
            <a:pPr algn="ctr">
              <a:lnSpc>
                <a:spcPct val="100000"/>
              </a:lnSpc>
            </a:pPr>
            <a:r>
              <a:rPr b="1" lang="en-US" sz="8000" spc="-1" strike="noStrike">
                <a:solidFill>
                  <a:srgbClr val="e80e9a"/>
                </a:solidFill>
                <a:latin typeface="Amazone"/>
                <a:ea typeface="Times New Roman"/>
              </a:rPr>
              <a:t>đồng chí </a:t>
            </a:r>
            <a:endParaRPr b="0" lang="en-US" sz="8000" spc="-1" strike="noStrike">
              <a:latin typeface="Arial"/>
            </a:endParaRPr>
          </a:p>
          <a:p>
            <a:pPr algn="ctr">
              <a:lnSpc>
                <a:spcPct val="100000"/>
              </a:lnSpc>
            </a:pPr>
            <a:r>
              <a:rPr b="1" lang="en-US" sz="8000" spc="-1" strike="noStrike">
                <a:solidFill>
                  <a:srgbClr val="e80e9a"/>
                </a:solidFill>
                <a:latin typeface="Amazone"/>
                <a:ea typeface="Times New Roman"/>
              </a:rPr>
              <a:t>đã chú ý lắng nghe!</a:t>
            </a:r>
            <a:endParaRPr b="0" lang="en-US" sz="8000" spc="-1" strike="noStrike">
              <a:latin typeface="Arial"/>
            </a:endParaRPr>
          </a:p>
        </p:txBody>
      </p:sp>
    </p:spTree>
  </p:cSld>
  <mc:AlternateContent>
    <mc:Choice Requires="p14">
      <p:transition spd="slow" p14:dur="1600">
        <p14:prism isInverted="true"/>
      </p:transition>
    </mc:Choice>
    <mc:Fallback>
      <p:transition spd="slow">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356" name="CustomShape 1"/>
          <p:cNvSpPr/>
          <p:nvPr/>
        </p:nvSpPr>
        <p:spPr>
          <a:xfrm>
            <a:off x="780480" y="2048760"/>
            <a:ext cx="10878120" cy="275868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0" lang="en-US" sz="3600" spc="-1" strike="noStrike">
                <a:solidFill>
                  <a:srgbClr val="ff0000"/>
                </a:solidFill>
                <a:latin typeface="Times New Roman"/>
                <a:ea typeface="DejaVu Sans"/>
              </a:rPr>
              <a:t>PHẦN THỨ NHẤT</a:t>
            </a:r>
            <a:br/>
            <a:r>
              <a:rPr b="0" lang="en-US" sz="4400" spc="-1" strike="noStrike">
                <a:solidFill>
                  <a:srgbClr val="ff0000"/>
                </a:solidFill>
                <a:latin typeface="Times New Roman"/>
                <a:ea typeface="DejaVu Sans"/>
              </a:rPr>
              <a:t>QUẢN LÝ HỒ SƠ SỔ SÁCH CHUYÊN MÔN NĂM HỌC 2023-2024</a:t>
            </a:r>
            <a:endParaRPr b="0" lang="en-US" sz="4400" spc="-1" strike="noStrike">
              <a:latin typeface="Arial"/>
            </a:endParaRPr>
          </a:p>
        </p:txBody>
      </p:sp>
      <p:sp>
        <p:nvSpPr>
          <p:cNvPr id="357" name="CustomShape 2"/>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358" name="CustomShape 3"/>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359" name="CustomShape 4"/>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360" name="CustomShape 5"/>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361" name="CustomShape 6"/>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
        <p:nvSpPr>
          <p:cNvPr id="362" name="CustomShape 7"/>
          <p:cNvSpPr/>
          <p:nvPr/>
        </p:nvSpPr>
        <p:spPr>
          <a:xfrm>
            <a:off x="5979240" y="3244320"/>
            <a:ext cx="2318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Calibri"/>
                <a:ea typeface="DejaVu Sans"/>
              </a:rPr>
              <a:t> </a:t>
            </a:r>
            <a:endParaRPr b="0" lang="en-US" sz="1800" spc="-1" strike="noStrike">
              <a:latin typeface="Arial"/>
            </a:endParaRPr>
          </a:p>
        </p:txBody>
      </p:sp>
    </p:spTree>
  </p:cSld>
  <mc:AlternateContent>
    <mc:Choice Requires="p14">
      <p:transition spd="slow" p14:dur="1600">
        <p14:prism isInverted="true"/>
      </p:transition>
    </mc:Choice>
    <mc:Fallback>
      <p:transition spd="slow">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graphicFrame>
        <p:nvGraphicFramePr>
          <p:cNvPr id="2" name="Diagram2"/>
          <p:cNvGraphicFramePr/>
          <p:nvPr>
            <p:extLst>
              <p:ext uri="{D42A27DB-BD31-4B8C-83A1-F6EECF244321}">
                <p14:modId xmlns:p14="http://schemas.microsoft.com/office/powerpoint/2010/main" val="3213782373"/>
              </p:ext>
            </p:extLst>
          </p:nvPr>
        </p:nvGraphicFramePr>
        <p:xfrm>
          <a:off x="0" y="1559160"/>
          <a:ext cx="8127720" cy="5417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3" name="CustomShape 1"/>
          <p:cNvSpPr/>
          <p:nvPr/>
        </p:nvSpPr>
        <p:spPr>
          <a:xfrm>
            <a:off x="180000" y="239760"/>
            <a:ext cx="7853400" cy="1287720"/>
          </a:xfrm>
          <a:prstGeom prst="cloud">
            <a:avLst/>
          </a:prstGeom>
          <a:solidFill>
            <a:schemeClr val="accent4">
              <a:hueOff val="10395692"/>
              <a:satOff val="-47968"/>
              <a:lumOff val="1765"/>
              <a:alphaOff val="0"/>
            </a:schemeClr>
          </a:solidFill>
          <a:ln>
            <a:solidFill>
              <a:schemeClr val="lt1">
                <a:hueOff val="0"/>
                <a:satOff val="0"/>
                <a:lumOff val="0"/>
                <a:alphaOff val="0"/>
              </a:schemeClr>
            </a:solidFill>
            <a:miter/>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en-US" sz="3200" spc="-1" strike="noStrike">
                <a:solidFill>
                  <a:srgbClr val="ffffff"/>
                </a:solidFill>
                <a:latin typeface="Times New Roman"/>
                <a:ea typeface="DejaVu Sans"/>
              </a:rPr>
              <a:t>NỘI DUNG</a:t>
            </a:r>
            <a:endParaRPr b="0" lang="en-US" sz="3200" spc="-1" strike="noStrike">
              <a:latin typeface="Arial"/>
            </a:endParaRPr>
          </a:p>
        </p:txBody>
      </p:sp>
    </p:spTree>
  </p:cSld>
  <mc:AlternateContent>
    <mc:Choice Requires="p14">
      <p:transition spd="slow" p14:dur="1600">
        <p14:prism isInverted="true"/>
      </p:transition>
    </mc:Choice>
    <mc:Fallback>
      <p:transition spd="slow">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364" name="CustomShape 1"/>
          <p:cNvSpPr/>
          <p:nvPr/>
        </p:nvSpPr>
        <p:spPr>
          <a:xfrm>
            <a:off x="1089360" y="202680"/>
            <a:ext cx="10531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gn="ctr">
              <a:lnSpc>
                <a:spcPct val="100000"/>
              </a:lnSpc>
              <a:spcAft>
                <a:spcPts val="981"/>
              </a:spcAft>
            </a:pPr>
            <a:r>
              <a:rPr b="1" lang="en-US" sz="2800" spc="-1" strike="noStrike">
                <a:solidFill>
                  <a:srgbClr val="0070c0"/>
                </a:solidFill>
                <a:latin typeface="Times New Roman"/>
                <a:ea typeface="Tahoma"/>
              </a:rPr>
              <a:t>I. </a:t>
            </a:r>
            <a:r>
              <a:rPr b="1" lang="en-US" sz="2600" spc="-1" strike="noStrike">
                <a:solidFill>
                  <a:srgbClr val="0070c0"/>
                </a:solidFill>
                <a:latin typeface="Times New Roman"/>
                <a:ea typeface="Tahoma"/>
              </a:rPr>
              <a:t>Những lưu ý trong công tác quản lý hồ sơ, sổ sách chuyên môn</a:t>
            </a:r>
            <a:endParaRPr b="0" lang="en-US" sz="2600" spc="-1" strike="noStrike">
              <a:latin typeface="Arial"/>
            </a:endParaRPr>
          </a:p>
        </p:txBody>
      </p:sp>
      <p:pic>
        <p:nvPicPr>
          <p:cNvPr id="365" name="图片 5" descr=""/>
          <p:cNvPicPr/>
          <p:nvPr/>
        </p:nvPicPr>
        <p:blipFill>
          <a:blip r:embed="rId2"/>
          <a:srcRect l="16463" t="0" r="12190" b="0"/>
          <a:stretch/>
        </p:blipFill>
        <p:spPr>
          <a:xfrm>
            <a:off x="-40320" y="3408120"/>
            <a:ext cx="2001600" cy="2455920"/>
          </a:xfrm>
          <a:prstGeom prst="rect">
            <a:avLst/>
          </a:prstGeom>
          <a:ln>
            <a:noFill/>
          </a:ln>
        </p:spPr>
      </p:pic>
      <p:sp>
        <p:nvSpPr>
          <p:cNvPr id="366" name="CustomShape 2"/>
          <p:cNvSpPr/>
          <p:nvPr/>
        </p:nvSpPr>
        <p:spPr>
          <a:xfrm>
            <a:off x="1689120" y="1196640"/>
            <a:ext cx="10311120" cy="2993040"/>
          </a:xfrm>
          <a:prstGeom prst="rect">
            <a:avLst/>
          </a:prstGeom>
          <a:solidFill>
            <a:srgbClr val="fbd1e9"/>
          </a:solidFill>
          <a:ln>
            <a:noFill/>
          </a:ln>
        </p:spPr>
        <p:style>
          <a:lnRef idx="0"/>
          <a:fillRef idx="0"/>
          <a:effectRef idx="0"/>
          <a:fontRef idx="minor"/>
        </p:style>
        <p:txBody>
          <a:bodyPr lIns="90000" rIns="90000" tIns="45000" bIns="45000" anchor="ctr">
            <a:noAutofit/>
          </a:bodyPr>
          <a:p>
            <a:pPr marL="57240" indent="-55800" algn="just">
              <a:lnSpc>
                <a:spcPct val="100000"/>
              </a:lnSpc>
            </a:pPr>
            <a:r>
              <a:rPr b="0" lang="en-US" sz="2400" spc="-1" strike="noStrike">
                <a:solidFill>
                  <a:srgbClr val="0070c0"/>
                </a:solidFill>
                <a:latin typeface="Times New Roman"/>
                <a:ea typeface="DejaVu Sans"/>
              </a:rPr>
              <a:t>- </a:t>
            </a:r>
            <a:r>
              <a:rPr b="0" lang="en-US" sz="2300" spc="-1" strike="noStrike">
                <a:solidFill>
                  <a:srgbClr val="0070c0"/>
                </a:solidFill>
                <a:latin typeface="Times New Roman"/>
                <a:ea typeface="DejaVu Sans"/>
              </a:rPr>
              <a:t>Chương trình GDPT 2018: </a:t>
            </a:r>
            <a:r>
              <a:rPr b="0" lang="en-US" sz="2300" spc="-1" strike="noStrike">
                <a:solidFill>
                  <a:srgbClr val="0070c0"/>
                </a:solidFill>
                <a:latin typeface="Times New Roman"/>
                <a:ea typeface="Times New Roman"/>
              </a:rPr>
              <a:t>Công văn số 5512 BGD ĐT/GDTrH ngày 18/12/2020 về việc xây dựng và tổ chức thực hiện kế hoạch giáo dục của nhà trường; Công văn số 1496/BGD ĐT-GDTrH ngày 19/4/2022 về việc triển khai thực hiện chương trình giáo dục trung học năm học 2022-2023 (điều chỉnh theo Thông tư số 13/2022/TT-BGD ĐT ngày 03/8/2022) và Công văn 4659/SGD ĐT-GDPT ngày 31/12/2020 của Sở GD&amp;ĐT về việc xây dựng và tổ chức thực hiện kế hoạch giáo dục của nhà trường; Thông tư số 22/2021/TT-BGDĐT ngày 20/7/2021 của Bộ GDĐT về kiểm tra đánh giá HS.</a:t>
            </a:r>
            <a:endParaRPr b="0" lang="en-US" sz="2300" spc="-1" strike="noStrike">
              <a:latin typeface="Arial"/>
            </a:endParaRPr>
          </a:p>
        </p:txBody>
      </p:sp>
      <p:pic>
        <p:nvPicPr>
          <p:cNvPr id="367" name="图片 6" descr=""/>
          <p:cNvPicPr/>
          <p:nvPr/>
        </p:nvPicPr>
        <p:blipFill>
          <a:blip r:embed="rId3"/>
          <a:stretch/>
        </p:blipFill>
        <p:spPr>
          <a:xfrm>
            <a:off x="-413280" y="-73800"/>
            <a:ext cx="2555640" cy="2088720"/>
          </a:xfrm>
          <a:prstGeom prst="rect">
            <a:avLst/>
          </a:prstGeom>
          <a:ln>
            <a:noFill/>
          </a:ln>
        </p:spPr>
      </p:pic>
      <p:sp>
        <p:nvSpPr>
          <p:cNvPr id="368" name="CustomShape 3"/>
          <p:cNvSpPr/>
          <p:nvPr/>
        </p:nvSpPr>
        <p:spPr>
          <a:xfrm>
            <a:off x="621720" y="1654200"/>
            <a:ext cx="1065600" cy="900360"/>
          </a:xfrm>
          <a:prstGeom prst="star32">
            <a:avLst>
              <a:gd name="adj" fmla="val 37500"/>
            </a:avLst>
          </a:prstGeom>
          <a:solidFill>
            <a:srgbClr val="009900"/>
          </a:solidFill>
          <a:ln w="9360">
            <a:solidFill>
              <a:srgbClr val="00ff00"/>
            </a:solidFill>
            <a:miter/>
          </a:ln>
        </p:spPr>
        <p:style>
          <a:lnRef idx="0"/>
          <a:fillRef idx="0"/>
          <a:effectRef idx="0"/>
          <a:fontRef idx="minor"/>
        </p:style>
      </p:sp>
      <p:sp>
        <p:nvSpPr>
          <p:cNvPr id="369" name="CustomShape 4"/>
          <p:cNvSpPr/>
          <p:nvPr/>
        </p:nvSpPr>
        <p:spPr>
          <a:xfrm>
            <a:off x="1689120" y="758160"/>
            <a:ext cx="4278600" cy="437040"/>
          </a:xfrm>
          <a:prstGeom prst="rect">
            <a:avLst/>
          </a:prstGeom>
          <a:solidFill>
            <a:srgbClr val="ffff00"/>
          </a:solidFill>
          <a:ln>
            <a:noFill/>
          </a:ln>
        </p:spPr>
        <p:style>
          <a:lnRef idx="0"/>
          <a:fillRef idx="0"/>
          <a:effectRef idx="0"/>
          <a:fontRef idx="minor"/>
        </p:style>
        <p:txBody>
          <a:bodyPr lIns="90000" rIns="90000" tIns="45000" bIns="45000" anchor="ctr">
            <a:noAutofit/>
          </a:bodyPr>
          <a:p>
            <a:pPr marL="57240" indent="-55800" algn="just">
              <a:lnSpc>
                <a:spcPct val="100000"/>
              </a:lnSpc>
            </a:pPr>
            <a:r>
              <a:rPr b="1" lang="en-US" sz="2400" spc="-1" strike="noStrike">
                <a:solidFill>
                  <a:srgbClr val="0070c0"/>
                </a:solidFill>
                <a:latin typeface="Times New Roman"/>
                <a:ea typeface="Times New Roman"/>
              </a:rPr>
              <a:t>1. Một số văn bản hướng dẫn</a:t>
            </a:r>
            <a:r>
              <a:rPr b="0" lang="en-US" sz="2400" spc="-1" strike="noStrike">
                <a:solidFill>
                  <a:srgbClr val="0070c0"/>
                </a:solidFill>
                <a:latin typeface="Times New Roman"/>
                <a:ea typeface="Times New Roman"/>
              </a:rPr>
              <a:t>:</a:t>
            </a:r>
            <a:endParaRPr b="0" lang="en-US" sz="2400" spc="-1" strike="noStrike">
              <a:latin typeface="Arial"/>
            </a:endParaRPr>
          </a:p>
        </p:txBody>
      </p:sp>
      <p:sp>
        <p:nvSpPr>
          <p:cNvPr id="370" name="CustomShape 5"/>
          <p:cNvSpPr/>
          <p:nvPr/>
        </p:nvSpPr>
        <p:spPr>
          <a:xfrm>
            <a:off x="1689120" y="4305240"/>
            <a:ext cx="10311120" cy="2551320"/>
          </a:xfrm>
          <a:prstGeom prst="rect">
            <a:avLst/>
          </a:prstGeom>
          <a:solidFill>
            <a:srgbClr val="fbd1e9"/>
          </a:solidFill>
          <a:ln>
            <a:noFill/>
          </a:ln>
        </p:spPr>
        <p:style>
          <a:lnRef idx="0"/>
          <a:fillRef idx="0"/>
          <a:effectRef idx="0"/>
          <a:fontRef idx="minor"/>
        </p:style>
        <p:txBody>
          <a:bodyPr lIns="90000" rIns="90000" tIns="45000" bIns="45000" anchor="ctr">
            <a:noAutofit/>
          </a:bodyPr>
          <a:p>
            <a:pPr marL="57240" indent="-55800" algn="just">
              <a:lnSpc>
                <a:spcPct val="100000"/>
              </a:lnSpc>
            </a:pPr>
            <a:r>
              <a:rPr b="0" lang="en-US" sz="2300" spc="-1" strike="noStrike">
                <a:solidFill>
                  <a:srgbClr val="0070c0"/>
                </a:solidFill>
                <a:latin typeface="Times New Roman"/>
                <a:ea typeface="DejaVu Sans"/>
              </a:rPr>
              <a:t>- Chương trình GDPT 2006: </a:t>
            </a:r>
            <a:r>
              <a:rPr b="0" lang="en-US" sz="2300" spc="-1" strike="noStrike">
                <a:solidFill>
                  <a:srgbClr val="0070c0"/>
                </a:solidFill>
                <a:latin typeface="Times New Roman"/>
                <a:ea typeface="Times New Roman"/>
              </a:rPr>
              <a:t>Công văn số 3280/BGDĐT- GDTrH ngày 27/8/2020 của Bộ GDĐT và Công văn số 2786/SGDĐT-GDPT ngày 03/9/2020 của Sở GDĐT về việc hướng dẫn điều chỉnh nội dung dạy học cấp trung học; Công văn số 94/SGDĐT-GDPT ngày 14/01/2022 của Sở GDĐT về việc lưu ý bổ trợ các nội dung theo Chương trình GDPT 2018 để chuẩn bị cho học sinh lớp 9 học lên lớp 10 Chương trình GDPT 2018; Thông tư số 58/2011/TT-BGDĐT ngày 12/12/2011 và Thông tư số 26/2020/Tt-BGDDt ngay 26/8/2020 của Bộ GDĐ</a:t>
            </a:r>
            <a:r>
              <a:rPr b="0" lang="en-US" sz="2400" spc="-1" strike="noStrike">
                <a:solidFill>
                  <a:srgbClr val="0070c0"/>
                </a:solidFill>
                <a:latin typeface="Times New Roman"/>
                <a:ea typeface="Times New Roman"/>
              </a:rPr>
              <a:t>T về kiểm tra đánh giá.</a:t>
            </a:r>
            <a:endParaRPr b="0" lang="en-US" sz="2400" spc="-1" strike="noStrike">
              <a:latin typeface="Arial"/>
            </a:endParaRPr>
          </a:p>
        </p:txBody>
      </p:sp>
    </p:spTree>
  </p:cSld>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368"/>
                                        </p:tgtEl>
                                        <p:attrNameLst>
                                          <p:attrName>style.visibility</p:attrName>
                                        </p:attrNameLst>
                                      </p:cBhvr>
                                      <p:to>
                                        <p:strVal val="visible"/>
                                      </p:to>
                                    </p:set>
                                    <p:anim calcmode="lin" valueType="num">
                                      <p:cBhvr additive="repl">
                                        <p:cTn id="7" dur="500" fill="hold"/>
                                        <p:tgtEl>
                                          <p:spTgt spid="368"/>
                                        </p:tgtEl>
                                        <p:attrNameLst>
                                          <p:attrName>ppt_x</p:attrName>
                                        </p:attrNameLst>
                                      </p:cBhvr>
                                      <p:tavLst>
                                        <p:tav tm="0">
                                          <p:val>
                                            <p:strVal val="#ppt_x"/>
                                          </p:val>
                                        </p:tav>
                                        <p:tav tm="100000">
                                          <p:val>
                                            <p:strVal val="#ppt_x"/>
                                          </p:val>
                                        </p:tav>
                                      </p:tavLst>
                                    </p:anim>
                                    <p:anim calcmode="lin" valueType="num">
                                      <p:cBhvr additive="repl">
                                        <p:cTn id="8" dur="500" fill="hold"/>
                                        <p:tgtEl>
                                          <p:spTgt spid="368"/>
                                        </p:tgtEl>
                                        <p:attrNameLst>
                                          <p:attrName>ppt_y</p:attrName>
                                        </p:attrNameLst>
                                      </p:cBhvr>
                                      <p:tavLst>
                                        <p:tav tm="0">
                                          <p:val>
                                            <p:strVal val="1+#ppt_h/2"/>
                                          </p:val>
                                        </p:tav>
                                        <p:tav tm="100000">
                                          <p:val>
                                            <p:strVal val="#ppt_y"/>
                                          </p:val>
                                        </p:tav>
                                      </p:tavLst>
                                    </p:anim>
                                  </p:childTnLst>
                                </p:cTn>
                              </p:par>
                              <p:par>
                                <p:cTn id="9" nodeType="withEffect" fill="hold" presetClass="entr" presetID="2" presetSubtype="4">
                                  <p:stCondLst>
                                    <p:cond delay="0"/>
                                  </p:stCondLst>
                                  <p:childTnLst>
                                    <p:set>
                                      <p:cBhvr>
                                        <p:cTn id="10" dur="1" fill="hold">
                                          <p:stCondLst>
                                            <p:cond delay="0"/>
                                          </p:stCondLst>
                                        </p:cTn>
                                        <p:tgtEl>
                                          <p:spTgt spid="369"/>
                                        </p:tgtEl>
                                        <p:attrNameLst>
                                          <p:attrName>style.visibility</p:attrName>
                                        </p:attrNameLst>
                                      </p:cBhvr>
                                      <p:to>
                                        <p:strVal val="visible"/>
                                      </p:to>
                                    </p:set>
                                    <p:anim calcmode="lin" valueType="num">
                                      <p:cBhvr additive="repl">
                                        <p:cTn id="11" dur="500" fill="hold"/>
                                        <p:tgtEl>
                                          <p:spTgt spid="369"/>
                                        </p:tgtEl>
                                        <p:attrNameLst>
                                          <p:attrName>ppt_x</p:attrName>
                                        </p:attrNameLst>
                                      </p:cBhvr>
                                      <p:tavLst>
                                        <p:tav tm="0">
                                          <p:val>
                                            <p:strVal val="#ppt_x"/>
                                          </p:val>
                                        </p:tav>
                                        <p:tav tm="100000">
                                          <p:val>
                                            <p:strVal val="#ppt_x"/>
                                          </p:val>
                                        </p:tav>
                                      </p:tavLst>
                                    </p:anim>
                                    <p:anim calcmode="lin" valueType="num">
                                      <p:cBhvr additive="repl">
                                        <p:cTn id="12" dur="500" fill="hold"/>
                                        <p:tgtEl>
                                          <p:spTgt spid="369"/>
                                        </p:tgtEl>
                                        <p:attrNameLst>
                                          <p:attrName>ppt_y</p:attrName>
                                        </p:attrNameLst>
                                      </p:cBhvr>
                                      <p:tavLst>
                                        <p:tav tm="0">
                                          <p:val>
                                            <p:strVal val="1+#ppt_h/2"/>
                                          </p:val>
                                        </p:tav>
                                        <p:tav tm="100000">
                                          <p:val>
                                            <p:strVal val="#ppt_y"/>
                                          </p:val>
                                        </p:tav>
                                      </p:tavLst>
                                    </p:anim>
                                  </p:childTnLst>
                                </p:cTn>
                              </p:par>
                              <p:par>
                                <p:cTn id="13" nodeType="withEffect" fill="hold" presetClass="entr" presetID="6" presetSubtype="16">
                                  <p:stCondLst>
                                    <p:cond delay="0"/>
                                  </p:stCondLst>
                                  <p:childTnLst>
                                    <p:set>
                                      <p:cBhvr>
                                        <p:cTn id="14" dur="1" fill="hold">
                                          <p:stCondLst>
                                            <p:cond delay="0"/>
                                          </p:stCondLst>
                                        </p:cTn>
                                        <p:tgtEl>
                                          <p:spTgt spid="366"/>
                                        </p:tgtEl>
                                        <p:attrNameLst>
                                          <p:attrName>style.visibility</p:attrName>
                                        </p:attrNameLst>
                                      </p:cBhvr>
                                      <p:to>
                                        <p:strVal val="visible"/>
                                      </p:to>
                                    </p:set>
                                    <p:animEffect filter="circle(in)" transition="in">
                                      <p:cBhvr additive="repl">
                                        <p:cTn id="15" dur="2000"/>
                                        <p:tgtEl>
                                          <p:spTgt spid="366"/>
                                        </p:tgtEl>
                                      </p:cBhvr>
                                    </p:animEffect>
                                  </p:childTnLst>
                                </p:cTn>
                              </p:par>
                              <p:par>
                                <p:cTn id="16" nodeType="withEffect" fill="hold" presetClass="entr" presetID="6" presetSubtype="16">
                                  <p:stCondLst>
                                    <p:cond delay="0"/>
                                  </p:stCondLst>
                                  <p:childTnLst>
                                    <p:set>
                                      <p:cBhvr>
                                        <p:cTn id="17" dur="1" fill="hold">
                                          <p:stCondLst>
                                            <p:cond delay="0"/>
                                          </p:stCondLst>
                                        </p:cTn>
                                        <p:tgtEl>
                                          <p:spTgt spid="370"/>
                                        </p:tgtEl>
                                        <p:attrNameLst>
                                          <p:attrName>style.visibility</p:attrName>
                                        </p:attrNameLst>
                                      </p:cBhvr>
                                      <p:to>
                                        <p:strVal val="visible"/>
                                      </p:to>
                                    </p:set>
                                    <p:animEffect filter="circle(in)" transition="in">
                                      <p:cBhvr additive="repl">
                                        <p:cTn id="18" dur="2000"/>
                                        <p:tgtEl>
                                          <p:spTgt spid="3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371" name="CustomShape 1"/>
          <p:cNvSpPr/>
          <p:nvPr/>
        </p:nvSpPr>
        <p:spPr>
          <a:xfrm>
            <a:off x="1089360" y="202680"/>
            <a:ext cx="10531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gn="ctr">
              <a:lnSpc>
                <a:spcPct val="100000"/>
              </a:lnSpc>
              <a:spcAft>
                <a:spcPts val="981"/>
              </a:spcAft>
            </a:pPr>
            <a:r>
              <a:rPr b="1" lang="en-US" sz="2800" spc="-1" strike="noStrike">
                <a:solidFill>
                  <a:srgbClr val="0070c0"/>
                </a:solidFill>
                <a:latin typeface="Times New Roman"/>
                <a:ea typeface="Tahoma"/>
              </a:rPr>
              <a:t>I. </a:t>
            </a:r>
            <a:r>
              <a:rPr b="1" lang="en-US" sz="2600" spc="-1" strike="noStrike">
                <a:solidFill>
                  <a:srgbClr val="0070c0"/>
                </a:solidFill>
                <a:latin typeface="Times New Roman"/>
                <a:ea typeface="Tahoma"/>
              </a:rPr>
              <a:t>Những lưu ý trong công tác quản lý hồ sơ, sổ sách chuyên môn</a:t>
            </a:r>
            <a:endParaRPr b="0" lang="en-US" sz="2600" spc="-1" strike="noStrike">
              <a:latin typeface="Arial"/>
            </a:endParaRPr>
          </a:p>
        </p:txBody>
      </p:sp>
      <p:pic>
        <p:nvPicPr>
          <p:cNvPr id="372" name="图片 5" descr=""/>
          <p:cNvPicPr/>
          <p:nvPr/>
        </p:nvPicPr>
        <p:blipFill>
          <a:blip r:embed="rId2"/>
          <a:srcRect l="16463" t="0" r="12190" b="0"/>
          <a:stretch/>
        </p:blipFill>
        <p:spPr>
          <a:xfrm>
            <a:off x="-40320" y="3408120"/>
            <a:ext cx="2001600" cy="2455920"/>
          </a:xfrm>
          <a:prstGeom prst="rect">
            <a:avLst/>
          </a:prstGeom>
          <a:ln>
            <a:noFill/>
          </a:ln>
        </p:spPr>
      </p:pic>
      <p:sp>
        <p:nvSpPr>
          <p:cNvPr id="373" name="CustomShape 2"/>
          <p:cNvSpPr/>
          <p:nvPr/>
        </p:nvSpPr>
        <p:spPr>
          <a:xfrm>
            <a:off x="1689120" y="1654200"/>
            <a:ext cx="10158480" cy="2276640"/>
          </a:xfrm>
          <a:prstGeom prst="rect">
            <a:avLst/>
          </a:prstGeom>
          <a:solidFill>
            <a:srgbClr val="fbd1e9"/>
          </a:solidFill>
          <a:ln>
            <a:noFill/>
          </a:ln>
        </p:spPr>
        <p:style>
          <a:lnRef idx="0"/>
          <a:fillRef idx="0"/>
          <a:effectRef idx="0"/>
          <a:fontRef idx="minor"/>
        </p:style>
        <p:txBody>
          <a:bodyPr lIns="90000" rIns="90000" tIns="45000" bIns="45000" anchor="ctr">
            <a:noAutofit/>
          </a:bodyPr>
          <a:p>
            <a:pPr marL="57240" indent="-55800" algn="just">
              <a:lnSpc>
                <a:spcPct val="100000"/>
              </a:lnSpc>
            </a:pPr>
            <a:r>
              <a:rPr b="0" lang="en-US" sz="2400" spc="-1" strike="noStrike">
                <a:solidFill>
                  <a:srgbClr val="0070c0"/>
                </a:solidFill>
                <a:latin typeface="Times New Roman"/>
                <a:ea typeface="DejaVu Sans"/>
              </a:rPr>
              <a:t>- Sổ ghi đầu bài: Ghi sai tên môn học đối với Hoạt động TNHN và các môn học theo Chương trình GDPT 2018. Một số tiết học còn thiếu tên đầu bài, thiếu nhận xét, đánh giá tiết học của giáo viên; một số trường thiếu tiết dạy nếp sống TLVM sau khai giảng. Số thứ tự tiết dạy của Hoạt động TNHN còn viết sai. Thiếu tổng hợp sau mỗi tuần của GVCN lớp. Còn hiện tượng tẩy xóa nhiều, dùng nhiều màu mực khác nhau.</a:t>
            </a:r>
            <a:endParaRPr b="0" lang="en-US" sz="2400" spc="-1" strike="noStrike">
              <a:latin typeface="Arial"/>
            </a:endParaRPr>
          </a:p>
        </p:txBody>
      </p:sp>
      <p:pic>
        <p:nvPicPr>
          <p:cNvPr id="374" name="图片 6" descr=""/>
          <p:cNvPicPr/>
          <p:nvPr/>
        </p:nvPicPr>
        <p:blipFill>
          <a:blip r:embed="rId3"/>
          <a:stretch/>
        </p:blipFill>
        <p:spPr>
          <a:xfrm>
            <a:off x="-413280" y="-73800"/>
            <a:ext cx="2555640" cy="2088720"/>
          </a:xfrm>
          <a:prstGeom prst="rect">
            <a:avLst/>
          </a:prstGeom>
          <a:ln>
            <a:noFill/>
          </a:ln>
        </p:spPr>
      </p:pic>
      <p:sp>
        <p:nvSpPr>
          <p:cNvPr id="375" name="CustomShape 3"/>
          <p:cNvSpPr/>
          <p:nvPr/>
        </p:nvSpPr>
        <p:spPr>
          <a:xfrm>
            <a:off x="621720" y="1654200"/>
            <a:ext cx="1065600" cy="900360"/>
          </a:xfrm>
          <a:prstGeom prst="star32">
            <a:avLst>
              <a:gd name="adj" fmla="val 37500"/>
            </a:avLst>
          </a:prstGeom>
          <a:solidFill>
            <a:srgbClr val="009900"/>
          </a:solidFill>
          <a:ln w="9360">
            <a:solidFill>
              <a:srgbClr val="00ff00"/>
            </a:solidFill>
            <a:miter/>
          </a:ln>
        </p:spPr>
        <p:style>
          <a:lnRef idx="0"/>
          <a:fillRef idx="0"/>
          <a:effectRef idx="0"/>
          <a:fontRef idx="minor"/>
        </p:style>
      </p:sp>
      <p:sp>
        <p:nvSpPr>
          <p:cNvPr id="376" name="CustomShape 4"/>
          <p:cNvSpPr/>
          <p:nvPr/>
        </p:nvSpPr>
        <p:spPr>
          <a:xfrm>
            <a:off x="1689120" y="971280"/>
            <a:ext cx="9409320" cy="437040"/>
          </a:xfrm>
          <a:prstGeom prst="rect">
            <a:avLst/>
          </a:prstGeom>
          <a:solidFill>
            <a:srgbClr val="ffff00"/>
          </a:solidFill>
          <a:ln>
            <a:noFill/>
          </a:ln>
        </p:spPr>
        <p:style>
          <a:lnRef idx="0"/>
          <a:fillRef idx="0"/>
          <a:effectRef idx="0"/>
          <a:fontRef idx="minor"/>
        </p:style>
        <p:txBody>
          <a:bodyPr lIns="90000" rIns="90000" tIns="45000" bIns="45000" anchor="ctr">
            <a:noAutofit/>
          </a:bodyPr>
          <a:p>
            <a:pPr marL="57240" indent="-55800" algn="just">
              <a:lnSpc>
                <a:spcPct val="100000"/>
              </a:lnSpc>
            </a:pPr>
            <a:r>
              <a:rPr b="1" lang="en-US" sz="2400" spc="-1" strike="noStrike">
                <a:solidFill>
                  <a:srgbClr val="0070c0"/>
                </a:solidFill>
                <a:latin typeface="Times New Roman"/>
                <a:ea typeface="Times New Roman"/>
              </a:rPr>
              <a:t>2. Một số tồn tại về hồ sơ sổ sách chuyên môn năm học 2022-2023</a:t>
            </a:r>
            <a:r>
              <a:rPr b="0" lang="en-US" sz="2400" spc="-1" strike="noStrike">
                <a:solidFill>
                  <a:srgbClr val="0070c0"/>
                </a:solidFill>
                <a:latin typeface="Times New Roman"/>
                <a:ea typeface="Times New Roman"/>
              </a:rPr>
              <a:t>:</a:t>
            </a:r>
            <a:endParaRPr b="0" lang="en-US" sz="2400" spc="-1" strike="noStrike">
              <a:latin typeface="Arial"/>
            </a:endParaRPr>
          </a:p>
        </p:txBody>
      </p:sp>
      <p:sp>
        <p:nvSpPr>
          <p:cNvPr id="377" name="CustomShape 5"/>
          <p:cNvSpPr/>
          <p:nvPr/>
        </p:nvSpPr>
        <p:spPr>
          <a:xfrm>
            <a:off x="1689120" y="4152960"/>
            <a:ext cx="10158480" cy="2373480"/>
          </a:xfrm>
          <a:prstGeom prst="rect">
            <a:avLst/>
          </a:prstGeom>
          <a:solidFill>
            <a:srgbClr val="fbd1e9"/>
          </a:solidFill>
          <a:ln>
            <a:noFill/>
          </a:ln>
        </p:spPr>
        <p:style>
          <a:lnRef idx="0"/>
          <a:fillRef idx="0"/>
          <a:effectRef idx="0"/>
          <a:fontRef idx="minor"/>
        </p:style>
        <p:txBody>
          <a:bodyPr lIns="90000" rIns="90000" tIns="45000" bIns="45000" anchor="ctr">
            <a:noAutofit/>
          </a:bodyPr>
          <a:p>
            <a:pPr marL="57240" indent="-55800" algn="just">
              <a:lnSpc>
                <a:spcPct val="100000"/>
              </a:lnSpc>
            </a:pPr>
            <a:r>
              <a:rPr b="0" lang="en-US" sz="2400" spc="-1" strike="noStrike">
                <a:solidFill>
                  <a:srgbClr val="0070c0"/>
                </a:solidFill>
                <a:latin typeface="Times New Roman"/>
                <a:ea typeface="DejaVu Sans"/>
              </a:rPr>
              <a:t>- Hồ sơ quản lí, sử dụng thiết bị dạy học; phòng bộ môn: Còn có giáo viên sử dụng ĐDDH chưa thường xuyên, đăng ký mượn đồ dùng còn chưa cụ thể, chưa cập nhật đồ dùng theo Chương trình GDPT mới, nội dung biên bản bàn giao chưa phù hợp. Hồ sơ quản lý trang thiết bị chưa cập nhật danh mục trang thiết bị mới.</a:t>
            </a:r>
            <a:endParaRPr b="0" lang="en-US" sz="2400" spc="-1" strike="noStrike">
              <a:latin typeface="Arial"/>
            </a:endParaRPr>
          </a:p>
        </p:txBody>
      </p:sp>
    </p:spTree>
  </p:cSld>
  <p:transition spd="slow">
    <p:random/>
  </p:transition>
  <p:timing>
    <p:tnLst>
      <p:par>
        <p:cTn id="19" dur="indefinite" restart="never" nodeType="tmRoot">
          <p:childTnLst>
            <p:seq>
              <p:cTn id="20" dur="indefinite" nodeType="mainSeq">
                <p:childTnLst>
                  <p:par>
                    <p:cTn id="21" fill="hold">
                      <p:stCondLst>
                        <p:cond delay="indefinite"/>
                      </p:stCondLst>
                      <p:childTnLst>
                        <p:par>
                          <p:cTn id="22" fill="hold">
                            <p:stCondLst>
                              <p:cond delay="0"/>
                            </p:stCondLst>
                            <p:childTnLst>
                              <p:par>
                                <p:cTn id="23" nodeType="clickEffect" fill="hold" presetClass="entr" presetID="2" presetSubtype="4">
                                  <p:stCondLst>
                                    <p:cond delay="0"/>
                                  </p:stCondLst>
                                  <p:childTnLst>
                                    <p:set>
                                      <p:cBhvr>
                                        <p:cTn id="24" dur="1" fill="hold">
                                          <p:stCondLst>
                                            <p:cond delay="0"/>
                                          </p:stCondLst>
                                        </p:cTn>
                                        <p:tgtEl>
                                          <p:spTgt spid="375"/>
                                        </p:tgtEl>
                                        <p:attrNameLst>
                                          <p:attrName>style.visibility</p:attrName>
                                        </p:attrNameLst>
                                      </p:cBhvr>
                                      <p:to>
                                        <p:strVal val="visible"/>
                                      </p:to>
                                    </p:set>
                                    <p:anim calcmode="lin" valueType="num">
                                      <p:cBhvr additive="repl">
                                        <p:cTn id="25" dur="500" fill="hold"/>
                                        <p:tgtEl>
                                          <p:spTgt spid="375"/>
                                        </p:tgtEl>
                                        <p:attrNameLst>
                                          <p:attrName>ppt_x</p:attrName>
                                        </p:attrNameLst>
                                      </p:cBhvr>
                                      <p:tavLst>
                                        <p:tav tm="0">
                                          <p:val>
                                            <p:strVal val="#ppt_x"/>
                                          </p:val>
                                        </p:tav>
                                        <p:tav tm="100000">
                                          <p:val>
                                            <p:strVal val="#ppt_x"/>
                                          </p:val>
                                        </p:tav>
                                      </p:tavLst>
                                    </p:anim>
                                    <p:anim calcmode="lin" valueType="num">
                                      <p:cBhvr additive="repl">
                                        <p:cTn id="26" dur="500" fill="hold"/>
                                        <p:tgtEl>
                                          <p:spTgt spid="375"/>
                                        </p:tgtEl>
                                        <p:attrNameLst>
                                          <p:attrName>ppt_y</p:attrName>
                                        </p:attrNameLst>
                                      </p:cBhvr>
                                      <p:tavLst>
                                        <p:tav tm="0">
                                          <p:val>
                                            <p:strVal val="1+#ppt_h/2"/>
                                          </p:val>
                                        </p:tav>
                                        <p:tav tm="100000">
                                          <p:val>
                                            <p:strVal val="#ppt_y"/>
                                          </p:val>
                                        </p:tav>
                                      </p:tavLst>
                                    </p:anim>
                                  </p:childTnLst>
                                </p:cTn>
                              </p:par>
                              <p:par>
                                <p:cTn id="27" nodeType="withEffect" fill="hold" presetClass="entr" presetID="2" presetSubtype="4">
                                  <p:stCondLst>
                                    <p:cond delay="0"/>
                                  </p:stCondLst>
                                  <p:childTnLst>
                                    <p:set>
                                      <p:cBhvr>
                                        <p:cTn id="28" dur="1" fill="hold">
                                          <p:stCondLst>
                                            <p:cond delay="0"/>
                                          </p:stCondLst>
                                        </p:cTn>
                                        <p:tgtEl>
                                          <p:spTgt spid="376"/>
                                        </p:tgtEl>
                                        <p:attrNameLst>
                                          <p:attrName>style.visibility</p:attrName>
                                        </p:attrNameLst>
                                      </p:cBhvr>
                                      <p:to>
                                        <p:strVal val="visible"/>
                                      </p:to>
                                    </p:set>
                                    <p:anim calcmode="lin" valueType="num">
                                      <p:cBhvr additive="repl">
                                        <p:cTn id="29" dur="500" fill="hold"/>
                                        <p:tgtEl>
                                          <p:spTgt spid="376"/>
                                        </p:tgtEl>
                                        <p:attrNameLst>
                                          <p:attrName>ppt_x</p:attrName>
                                        </p:attrNameLst>
                                      </p:cBhvr>
                                      <p:tavLst>
                                        <p:tav tm="0">
                                          <p:val>
                                            <p:strVal val="#ppt_x"/>
                                          </p:val>
                                        </p:tav>
                                        <p:tav tm="100000">
                                          <p:val>
                                            <p:strVal val="#ppt_x"/>
                                          </p:val>
                                        </p:tav>
                                      </p:tavLst>
                                    </p:anim>
                                    <p:anim calcmode="lin" valueType="num">
                                      <p:cBhvr additive="repl">
                                        <p:cTn id="30" dur="500" fill="hold"/>
                                        <p:tgtEl>
                                          <p:spTgt spid="376"/>
                                        </p:tgtEl>
                                        <p:attrNameLst>
                                          <p:attrName>ppt_y</p:attrName>
                                        </p:attrNameLst>
                                      </p:cBhvr>
                                      <p:tavLst>
                                        <p:tav tm="0">
                                          <p:val>
                                            <p:strVal val="1+#ppt_h/2"/>
                                          </p:val>
                                        </p:tav>
                                        <p:tav tm="100000">
                                          <p:val>
                                            <p:strVal val="#ppt_y"/>
                                          </p:val>
                                        </p:tav>
                                      </p:tavLst>
                                    </p:anim>
                                  </p:childTnLst>
                                </p:cTn>
                              </p:par>
                              <p:par>
                                <p:cTn id="31" nodeType="withEffect" fill="hold" presetClass="entr" presetID="6" presetSubtype="16">
                                  <p:stCondLst>
                                    <p:cond delay="0"/>
                                  </p:stCondLst>
                                  <p:childTnLst>
                                    <p:set>
                                      <p:cBhvr>
                                        <p:cTn id="32" dur="1" fill="hold">
                                          <p:stCondLst>
                                            <p:cond delay="0"/>
                                          </p:stCondLst>
                                        </p:cTn>
                                        <p:tgtEl>
                                          <p:spTgt spid="373"/>
                                        </p:tgtEl>
                                        <p:attrNameLst>
                                          <p:attrName>style.visibility</p:attrName>
                                        </p:attrNameLst>
                                      </p:cBhvr>
                                      <p:to>
                                        <p:strVal val="visible"/>
                                      </p:to>
                                    </p:set>
                                    <p:animEffect filter="circle(in)" transition="in">
                                      <p:cBhvr additive="repl">
                                        <p:cTn id="33" dur="2000"/>
                                        <p:tgtEl>
                                          <p:spTgt spid="373"/>
                                        </p:tgtEl>
                                      </p:cBhvr>
                                    </p:animEffect>
                                  </p:childTnLst>
                                </p:cTn>
                              </p:par>
                              <p:par>
                                <p:cTn id="34" nodeType="withEffect" fill="hold" presetClass="entr" presetID="6" presetSubtype="16">
                                  <p:stCondLst>
                                    <p:cond delay="0"/>
                                  </p:stCondLst>
                                  <p:childTnLst>
                                    <p:set>
                                      <p:cBhvr>
                                        <p:cTn id="35" dur="1" fill="hold">
                                          <p:stCondLst>
                                            <p:cond delay="0"/>
                                          </p:stCondLst>
                                        </p:cTn>
                                        <p:tgtEl>
                                          <p:spTgt spid="377"/>
                                        </p:tgtEl>
                                        <p:attrNameLst>
                                          <p:attrName>style.visibility</p:attrName>
                                        </p:attrNameLst>
                                      </p:cBhvr>
                                      <p:to>
                                        <p:strVal val="visible"/>
                                      </p:to>
                                    </p:set>
                                    <p:animEffect filter="circle(in)" transition="in">
                                      <p:cBhvr additive="repl">
                                        <p:cTn id="36" dur="2000"/>
                                        <p:tgtEl>
                                          <p:spTgt spid="3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378" name="CustomShape 1"/>
          <p:cNvSpPr/>
          <p:nvPr/>
        </p:nvSpPr>
        <p:spPr>
          <a:xfrm>
            <a:off x="1089360" y="202680"/>
            <a:ext cx="10531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gn="ctr">
              <a:lnSpc>
                <a:spcPct val="100000"/>
              </a:lnSpc>
              <a:spcAft>
                <a:spcPts val="981"/>
              </a:spcAft>
            </a:pPr>
            <a:r>
              <a:rPr b="1" lang="en-US" sz="2800" spc="-1" strike="noStrike">
                <a:solidFill>
                  <a:srgbClr val="0070c0"/>
                </a:solidFill>
                <a:latin typeface="Times New Roman"/>
                <a:ea typeface="Tahoma"/>
              </a:rPr>
              <a:t>I. </a:t>
            </a:r>
            <a:r>
              <a:rPr b="1" lang="en-US" sz="2600" spc="-1" strike="noStrike">
                <a:solidFill>
                  <a:srgbClr val="0070c0"/>
                </a:solidFill>
                <a:latin typeface="Times New Roman"/>
                <a:ea typeface="Tahoma"/>
              </a:rPr>
              <a:t>Những lưu ý trong công tác quản lý hồ sơ, sổ sách chuyên môn</a:t>
            </a:r>
            <a:endParaRPr b="0" lang="en-US" sz="2600" spc="-1" strike="noStrike">
              <a:latin typeface="Arial"/>
            </a:endParaRPr>
          </a:p>
        </p:txBody>
      </p:sp>
      <p:pic>
        <p:nvPicPr>
          <p:cNvPr id="379" name="图片 5" descr=""/>
          <p:cNvPicPr/>
          <p:nvPr/>
        </p:nvPicPr>
        <p:blipFill>
          <a:blip r:embed="rId2"/>
          <a:srcRect l="16463" t="0" r="12190" b="0"/>
          <a:stretch/>
        </p:blipFill>
        <p:spPr>
          <a:xfrm>
            <a:off x="-40320" y="3408120"/>
            <a:ext cx="2001600" cy="2455920"/>
          </a:xfrm>
          <a:prstGeom prst="rect">
            <a:avLst/>
          </a:prstGeom>
          <a:ln>
            <a:noFill/>
          </a:ln>
        </p:spPr>
      </p:pic>
      <p:sp>
        <p:nvSpPr>
          <p:cNvPr id="380" name="CustomShape 2"/>
          <p:cNvSpPr/>
          <p:nvPr/>
        </p:nvSpPr>
        <p:spPr>
          <a:xfrm>
            <a:off x="1689120" y="1579680"/>
            <a:ext cx="10158480" cy="1950840"/>
          </a:xfrm>
          <a:prstGeom prst="rect">
            <a:avLst/>
          </a:prstGeom>
          <a:solidFill>
            <a:srgbClr val="fbd1e9"/>
          </a:solidFill>
          <a:ln>
            <a:noFill/>
          </a:ln>
        </p:spPr>
        <p:style>
          <a:lnRef idx="0"/>
          <a:fillRef idx="0"/>
          <a:effectRef idx="0"/>
          <a:fontRef idx="minor"/>
        </p:style>
        <p:txBody>
          <a:bodyPr lIns="90000" rIns="90000" tIns="45000" bIns="45000" anchor="ctr">
            <a:noAutofit/>
          </a:bodyPr>
          <a:p>
            <a:pPr marL="57240" indent="-55800" algn="just">
              <a:lnSpc>
                <a:spcPct val="100000"/>
              </a:lnSpc>
            </a:pPr>
            <a:r>
              <a:rPr b="0" lang="en-US" sz="2400" spc="-1" strike="noStrike">
                <a:solidFill>
                  <a:srgbClr val="0070c0"/>
                </a:solidFill>
                <a:latin typeface="Times New Roman"/>
                <a:ea typeface="DejaVu Sans"/>
              </a:rPr>
              <a:t>- Hồ sơ lựa chọn sách giáo khoa lớp 6, 7, 8: Trong biên bản lựa chọn sách của nhà trường còn thiếu thành phần và chữ ký của đại diện CMHS; thiếu nội dung nhận xét ưu, nhược điểm của từng bộ sách trong biên bản của tổ chuyên môn. Có trường mới chỉ lưu biên bản lựa chọn của tổ chuyên môn, chưa lưu biên bản của nhà trường; Thiếu biên bản điều chỉnh lựa chọn SGK lớp 6 năm học 2022-2023.</a:t>
            </a:r>
            <a:endParaRPr b="0" lang="en-US" sz="2400" spc="-1" strike="noStrike">
              <a:latin typeface="Arial"/>
            </a:endParaRPr>
          </a:p>
        </p:txBody>
      </p:sp>
      <p:pic>
        <p:nvPicPr>
          <p:cNvPr id="381" name="图片 6" descr=""/>
          <p:cNvPicPr/>
          <p:nvPr/>
        </p:nvPicPr>
        <p:blipFill>
          <a:blip r:embed="rId3"/>
          <a:stretch/>
        </p:blipFill>
        <p:spPr>
          <a:xfrm>
            <a:off x="-413280" y="-73800"/>
            <a:ext cx="2555640" cy="2088720"/>
          </a:xfrm>
          <a:prstGeom prst="rect">
            <a:avLst/>
          </a:prstGeom>
          <a:ln>
            <a:noFill/>
          </a:ln>
        </p:spPr>
      </p:pic>
      <p:sp>
        <p:nvSpPr>
          <p:cNvPr id="382" name="CustomShape 3"/>
          <p:cNvSpPr/>
          <p:nvPr/>
        </p:nvSpPr>
        <p:spPr>
          <a:xfrm>
            <a:off x="621720" y="1654200"/>
            <a:ext cx="1065600" cy="900360"/>
          </a:xfrm>
          <a:prstGeom prst="star32">
            <a:avLst>
              <a:gd name="adj" fmla="val 37500"/>
            </a:avLst>
          </a:prstGeom>
          <a:solidFill>
            <a:srgbClr val="009900"/>
          </a:solidFill>
          <a:ln w="9360">
            <a:solidFill>
              <a:srgbClr val="00ff00"/>
            </a:solidFill>
            <a:miter/>
          </a:ln>
        </p:spPr>
        <p:style>
          <a:lnRef idx="0"/>
          <a:fillRef idx="0"/>
          <a:effectRef idx="0"/>
          <a:fontRef idx="minor"/>
        </p:style>
      </p:sp>
      <p:sp>
        <p:nvSpPr>
          <p:cNvPr id="383" name="CustomShape 4"/>
          <p:cNvSpPr/>
          <p:nvPr/>
        </p:nvSpPr>
        <p:spPr>
          <a:xfrm>
            <a:off x="1689120" y="971280"/>
            <a:ext cx="9409320" cy="437040"/>
          </a:xfrm>
          <a:prstGeom prst="rect">
            <a:avLst/>
          </a:prstGeom>
          <a:solidFill>
            <a:srgbClr val="ffff00"/>
          </a:solidFill>
          <a:ln>
            <a:noFill/>
          </a:ln>
        </p:spPr>
        <p:style>
          <a:lnRef idx="0"/>
          <a:fillRef idx="0"/>
          <a:effectRef idx="0"/>
          <a:fontRef idx="minor"/>
        </p:style>
        <p:txBody>
          <a:bodyPr lIns="90000" rIns="90000" tIns="45000" bIns="45000" anchor="ctr">
            <a:noAutofit/>
          </a:bodyPr>
          <a:p>
            <a:pPr marL="57240" indent="-55800" algn="just">
              <a:lnSpc>
                <a:spcPct val="100000"/>
              </a:lnSpc>
            </a:pPr>
            <a:r>
              <a:rPr b="1" lang="en-US" sz="2400" spc="-1" strike="noStrike">
                <a:solidFill>
                  <a:srgbClr val="0070c0"/>
                </a:solidFill>
                <a:latin typeface="Times New Roman"/>
                <a:ea typeface="Times New Roman"/>
              </a:rPr>
              <a:t>2. Một số tồn tại về hồ sơ sổ sách chuyên môn năm học 2022-2023</a:t>
            </a:r>
            <a:r>
              <a:rPr b="0" lang="en-US" sz="2400" spc="-1" strike="noStrike">
                <a:solidFill>
                  <a:srgbClr val="0070c0"/>
                </a:solidFill>
                <a:latin typeface="Times New Roman"/>
                <a:ea typeface="Times New Roman"/>
              </a:rPr>
              <a:t>:</a:t>
            </a:r>
            <a:endParaRPr b="0" lang="en-US" sz="2400" spc="-1" strike="noStrike">
              <a:latin typeface="Arial"/>
            </a:endParaRPr>
          </a:p>
        </p:txBody>
      </p:sp>
      <p:sp>
        <p:nvSpPr>
          <p:cNvPr id="384" name="CustomShape 5"/>
          <p:cNvSpPr/>
          <p:nvPr/>
        </p:nvSpPr>
        <p:spPr>
          <a:xfrm>
            <a:off x="1689120" y="3632040"/>
            <a:ext cx="10158480" cy="1185840"/>
          </a:xfrm>
          <a:prstGeom prst="rect">
            <a:avLst/>
          </a:prstGeom>
          <a:solidFill>
            <a:srgbClr val="fbd1e9"/>
          </a:solidFill>
          <a:ln>
            <a:noFill/>
          </a:ln>
        </p:spPr>
        <p:style>
          <a:lnRef idx="0"/>
          <a:fillRef idx="0"/>
          <a:effectRef idx="0"/>
          <a:fontRef idx="minor"/>
        </p:style>
        <p:txBody>
          <a:bodyPr lIns="90000" rIns="90000" tIns="45000" bIns="45000" anchor="ctr">
            <a:noAutofit/>
          </a:bodyPr>
          <a:p>
            <a:pPr marL="57240" indent="-55800" algn="just">
              <a:lnSpc>
                <a:spcPct val="100000"/>
              </a:lnSpc>
            </a:pPr>
            <a:r>
              <a:rPr b="0" lang="en-US" sz="2400" spc="-1" strike="noStrike">
                <a:solidFill>
                  <a:srgbClr val="0070c0"/>
                </a:solidFill>
                <a:latin typeface="Times New Roman"/>
                <a:ea typeface="DejaVu Sans"/>
              </a:rPr>
              <a:t>- Phân công chuyên môn, TKB: Bảng phân công chuyên môn chưa có thông tin trình độ chuyên môn của từng giáo viên; chưa thể hiện được phân công CM cho hiệu trưởng, phó hiệu trưởng.</a:t>
            </a:r>
            <a:endParaRPr b="0" lang="en-US" sz="2400" spc="-1" strike="noStrike">
              <a:latin typeface="Arial"/>
            </a:endParaRPr>
          </a:p>
        </p:txBody>
      </p:sp>
      <p:sp>
        <p:nvSpPr>
          <p:cNvPr id="385" name="CustomShape 6"/>
          <p:cNvSpPr/>
          <p:nvPr/>
        </p:nvSpPr>
        <p:spPr>
          <a:xfrm>
            <a:off x="1689120" y="4939200"/>
            <a:ext cx="10158480" cy="1419480"/>
          </a:xfrm>
          <a:prstGeom prst="rect">
            <a:avLst/>
          </a:prstGeom>
          <a:solidFill>
            <a:srgbClr val="fbd1e9"/>
          </a:solidFill>
          <a:ln>
            <a:noFill/>
          </a:ln>
        </p:spPr>
        <p:style>
          <a:lnRef idx="0"/>
          <a:fillRef idx="0"/>
          <a:effectRef idx="0"/>
          <a:fontRef idx="minor"/>
        </p:style>
        <p:txBody>
          <a:bodyPr lIns="90000" rIns="90000" tIns="45000" bIns="45000" anchor="ctr">
            <a:noAutofit/>
          </a:bodyPr>
          <a:p>
            <a:pPr marL="57240" indent="-55800" algn="just">
              <a:lnSpc>
                <a:spcPct val="100000"/>
              </a:lnSpc>
            </a:pPr>
            <a:r>
              <a:rPr b="0" lang="en-US" sz="2400" spc="-1" strike="noStrike">
                <a:solidFill>
                  <a:srgbClr val="0070c0"/>
                </a:solidFill>
                <a:latin typeface="Times New Roman"/>
                <a:ea typeface="DejaVu Sans"/>
              </a:rPr>
              <a:t>- Kế hoạch hoạt động chuyên môn: Việc cập nhật văn bản chỉ đạo chuyên môn chưa phù hợp, còn sử dụng các văn bản cũ, căn cứ thực hiện kế hoạch chưa đủ, chưa đúng thể thức văn bản, bố cục và hình thức trình bày chưa phù hợp; Một số nội dung trong kế hoạch chưa thực sự khoa học. </a:t>
            </a:r>
            <a:endParaRPr b="0" lang="en-US" sz="2400" spc="-1" strike="noStrike">
              <a:latin typeface="Arial"/>
            </a:endParaRPr>
          </a:p>
        </p:txBody>
      </p:sp>
    </p:spTree>
  </p:cSld>
  <p:transition spd="slow">
    <p:random/>
  </p:transition>
  <p:timing>
    <p:tnLst>
      <p:par>
        <p:cTn id="37" dur="indefinite" restart="never" nodeType="tmRoot">
          <p:childTnLst>
            <p:seq>
              <p:cTn id="38" dur="indefinite" nodeType="mainSeq">
                <p:childTnLst>
                  <p:par>
                    <p:cTn id="39" fill="hold">
                      <p:stCondLst>
                        <p:cond delay="indefinite"/>
                      </p:stCondLst>
                      <p:childTnLst>
                        <p:par>
                          <p:cTn id="40" fill="hold">
                            <p:stCondLst>
                              <p:cond delay="0"/>
                            </p:stCondLst>
                            <p:childTnLst>
                              <p:par>
                                <p:cTn id="41" nodeType="clickEffect" fill="hold" presetClass="entr" presetID="2" presetSubtype="4">
                                  <p:stCondLst>
                                    <p:cond delay="0"/>
                                  </p:stCondLst>
                                  <p:childTnLst>
                                    <p:set>
                                      <p:cBhvr>
                                        <p:cTn id="42" dur="1" fill="hold">
                                          <p:stCondLst>
                                            <p:cond delay="0"/>
                                          </p:stCondLst>
                                        </p:cTn>
                                        <p:tgtEl>
                                          <p:spTgt spid="382"/>
                                        </p:tgtEl>
                                        <p:attrNameLst>
                                          <p:attrName>style.visibility</p:attrName>
                                        </p:attrNameLst>
                                      </p:cBhvr>
                                      <p:to>
                                        <p:strVal val="visible"/>
                                      </p:to>
                                    </p:set>
                                    <p:anim calcmode="lin" valueType="num">
                                      <p:cBhvr additive="repl">
                                        <p:cTn id="43" dur="500" fill="hold"/>
                                        <p:tgtEl>
                                          <p:spTgt spid="382"/>
                                        </p:tgtEl>
                                        <p:attrNameLst>
                                          <p:attrName>ppt_x</p:attrName>
                                        </p:attrNameLst>
                                      </p:cBhvr>
                                      <p:tavLst>
                                        <p:tav tm="0">
                                          <p:val>
                                            <p:strVal val="#ppt_x"/>
                                          </p:val>
                                        </p:tav>
                                        <p:tav tm="100000">
                                          <p:val>
                                            <p:strVal val="#ppt_x"/>
                                          </p:val>
                                        </p:tav>
                                      </p:tavLst>
                                    </p:anim>
                                    <p:anim calcmode="lin" valueType="num">
                                      <p:cBhvr additive="repl">
                                        <p:cTn id="44" dur="500" fill="hold"/>
                                        <p:tgtEl>
                                          <p:spTgt spid="382"/>
                                        </p:tgtEl>
                                        <p:attrNameLst>
                                          <p:attrName>ppt_y</p:attrName>
                                        </p:attrNameLst>
                                      </p:cBhvr>
                                      <p:tavLst>
                                        <p:tav tm="0">
                                          <p:val>
                                            <p:strVal val="1+#ppt_h/2"/>
                                          </p:val>
                                        </p:tav>
                                        <p:tav tm="100000">
                                          <p:val>
                                            <p:strVal val="#ppt_y"/>
                                          </p:val>
                                        </p:tav>
                                      </p:tavLst>
                                    </p:anim>
                                  </p:childTnLst>
                                </p:cTn>
                              </p:par>
                              <p:par>
                                <p:cTn id="45" nodeType="withEffect" fill="hold" presetClass="entr" presetID="2" presetSubtype="4">
                                  <p:stCondLst>
                                    <p:cond delay="0"/>
                                  </p:stCondLst>
                                  <p:childTnLst>
                                    <p:set>
                                      <p:cBhvr>
                                        <p:cTn id="46" dur="1" fill="hold">
                                          <p:stCondLst>
                                            <p:cond delay="0"/>
                                          </p:stCondLst>
                                        </p:cTn>
                                        <p:tgtEl>
                                          <p:spTgt spid="383"/>
                                        </p:tgtEl>
                                        <p:attrNameLst>
                                          <p:attrName>style.visibility</p:attrName>
                                        </p:attrNameLst>
                                      </p:cBhvr>
                                      <p:to>
                                        <p:strVal val="visible"/>
                                      </p:to>
                                    </p:set>
                                    <p:anim calcmode="lin" valueType="num">
                                      <p:cBhvr additive="repl">
                                        <p:cTn id="47" dur="500" fill="hold"/>
                                        <p:tgtEl>
                                          <p:spTgt spid="383"/>
                                        </p:tgtEl>
                                        <p:attrNameLst>
                                          <p:attrName>ppt_x</p:attrName>
                                        </p:attrNameLst>
                                      </p:cBhvr>
                                      <p:tavLst>
                                        <p:tav tm="0">
                                          <p:val>
                                            <p:strVal val="#ppt_x"/>
                                          </p:val>
                                        </p:tav>
                                        <p:tav tm="100000">
                                          <p:val>
                                            <p:strVal val="#ppt_x"/>
                                          </p:val>
                                        </p:tav>
                                      </p:tavLst>
                                    </p:anim>
                                    <p:anim calcmode="lin" valueType="num">
                                      <p:cBhvr additive="repl">
                                        <p:cTn id="48" dur="500" fill="hold"/>
                                        <p:tgtEl>
                                          <p:spTgt spid="383"/>
                                        </p:tgtEl>
                                        <p:attrNameLst>
                                          <p:attrName>ppt_y</p:attrName>
                                        </p:attrNameLst>
                                      </p:cBhvr>
                                      <p:tavLst>
                                        <p:tav tm="0">
                                          <p:val>
                                            <p:strVal val="1+#ppt_h/2"/>
                                          </p:val>
                                        </p:tav>
                                        <p:tav tm="100000">
                                          <p:val>
                                            <p:strVal val="#ppt_y"/>
                                          </p:val>
                                        </p:tav>
                                      </p:tavLst>
                                    </p:anim>
                                  </p:childTnLst>
                                </p:cTn>
                              </p:par>
                              <p:par>
                                <p:cTn id="49" nodeType="withEffect" fill="hold" presetClass="entr" presetID="6" presetSubtype="16">
                                  <p:stCondLst>
                                    <p:cond delay="0"/>
                                  </p:stCondLst>
                                  <p:childTnLst>
                                    <p:set>
                                      <p:cBhvr>
                                        <p:cTn id="50" dur="1" fill="hold">
                                          <p:stCondLst>
                                            <p:cond delay="0"/>
                                          </p:stCondLst>
                                        </p:cTn>
                                        <p:tgtEl>
                                          <p:spTgt spid="380"/>
                                        </p:tgtEl>
                                        <p:attrNameLst>
                                          <p:attrName>style.visibility</p:attrName>
                                        </p:attrNameLst>
                                      </p:cBhvr>
                                      <p:to>
                                        <p:strVal val="visible"/>
                                      </p:to>
                                    </p:set>
                                    <p:animEffect filter="circle(in)" transition="in">
                                      <p:cBhvr additive="repl">
                                        <p:cTn id="51" dur="2000"/>
                                        <p:tgtEl>
                                          <p:spTgt spid="380"/>
                                        </p:tgtEl>
                                      </p:cBhvr>
                                    </p:animEffect>
                                  </p:childTnLst>
                                </p:cTn>
                              </p:par>
                              <p:par>
                                <p:cTn id="52" nodeType="withEffect" fill="hold" presetClass="entr" presetID="6" presetSubtype="16">
                                  <p:stCondLst>
                                    <p:cond delay="0"/>
                                  </p:stCondLst>
                                  <p:childTnLst>
                                    <p:set>
                                      <p:cBhvr>
                                        <p:cTn id="53" dur="1" fill="hold">
                                          <p:stCondLst>
                                            <p:cond delay="0"/>
                                          </p:stCondLst>
                                        </p:cTn>
                                        <p:tgtEl>
                                          <p:spTgt spid="384"/>
                                        </p:tgtEl>
                                        <p:attrNameLst>
                                          <p:attrName>style.visibility</p:attrName>
                                        </p:attrNameLst>
                                      </p:cBhvr>
                                      <p:to>
                                        <p:strVal val="visible"/>
                                      </p:to>
                                    </p:set>
                                    <p:animEffect filter="circle(in)" transition="in">
                                      <p:cBhvr additive="repl">
                                        <p:cTn id="54" dur="2000"/>
                                        <p:tgtEl>
                                          <p:spTgt spid="384"/>
                                        </p:tgtEl>
                                      </p:cBhvr>
                                    </p:animEffect>
                                  </p:childTnLst>
                                </p:cTn>
                              </p:par>
                              <p:par>
                                <p:cTn id="55" nodeType="withEffect" fill="hold" presetClass="entr" presetID="6" presetSubtype="16">
                                  <p:stCondLst>
                                    <p:cond delay="0"/>
                                  </p:stCondLst>
                                  <p:childTnLst>
                                    <p:set>
                                      <p:cBhvr>
                                        <p:cTn id="56" dur="1" fill="hold">
                                          <p:stCondLst>
                                            <p:cond delay="0"/>
                                          </p:stCondLst>
                                        </p:cTn>
                                        <p:tgtEl>
                                          <p:spTgt spid="385"/>
                                        </p:tgtEl>
                                        <p:attrNameLst>
                                          <p:attrName>style.visibility</p:attrName>
                                        </p:attrNameLst>
                                      </p:cBhvr>
                                      <p:to>
                                        <p:strVal val="visible"/>
                                      </p:to>
                                    </p:set>
                                    <p:animEffect filter="circle(in)" transition="in">
                                      <p:cBhvr additive="repl">
                                        <p:cTn id="57" dur="2000"/>
                                        <p:tgtEl>
                                          <p:spTgt spid="3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386" name="CustomShape 1"/>
          <p:cNvSpPr/>
          <p:nvPr/>
        </p:nvSpPr>
        <p:spPr>
          <a:xfrm>
            <a:off x="1089360" y="202680"/>
            <a:ext cx="10531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gn="ctr">
              <a:lnSpc>
                <a:spcPct val="100000"/>
              </a:lnSpc>
              <a:spcAft>
                <a:spcPts val="981"/>
              </a:spcAft>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Phần I. </a:t>
            </a:r>
            <a:r>
              <a:rPr b="1" lang="en-US" sz="2600" spc="-1" strike="noStrike">
                <a:solidFill>
                  <a:srgbClr val="0070c0"/>
                </a:solidFill>
                <a:latin typeface="Times New Roman"/>
                <a:ea typeface="Tahoma"/>
              </a:rPr>
              <a:t>Những lưu ý trong công tác quản lý hồ sơ, sổ sách chuyên môn</a:t>
            </a:r>
            <a:endParaRPr b="0" lang="en-US" sz="2600" spc="-1" strike="noStrike">
              <a:latin typeface="Arial"/>
            </a:endParaRPr>
          </a:p>
        </p:txBody>
      </p:sp>
      <p:pic>
        <p:nvPicPr>
          <p:cNvPr id="387" name="图片 5" descr=""/>
          <p:cNvPicPr/>
          <p:nvPr/>
        </p:nvPicPr>
        <p:blipFill>
          <a:blip r:embed="rId2"/>
          <a:srcRect l="16463" t="0" r="12190" b="0"/>
          <a:stretch/>
        </p:blipFill>
        <p:spPr>
          <a:xfrm>
            <a:off x="-40320" y="3408120"/>
            <a:ext cx="2001600" cy="2455920"/>
          </a:xfrm>
          <a:prstGeom prst="rect">
            <a:avLst/>
          </a:prstGeom>
          <a:ln>
            <a:noFill/>
          </a:ln>
        </p:spPr>
      </p:pic>
      <p:sp>
        <p:nvSpPr>
          <p:cNvPr id="388" name="CustomShape 2"/>
          <p:cNvSpPr/>
          <p:nvPr/>
        </p:nvSpPr>
        <p:spPr>
          <a:xfrm>
            <a:off x="1689120" y="1654200"/>
            <a:ext cx="10158480" cy="1950840"/>
          </a:xfrm>
          <a:prstGeom prst="rect">
            <a:avLst/>
          </a:prstGeom>
          <a:solidFill>
            <a:srgbClr val="fbd1e9"/>
          </a:solidFill>
          <a:ln>
            <a:noFill/>
          </a:ln>
        </p:spPr>
        <p:style>
          <a:lnRef idx="0"/>
          <a:fillRef idx="0"/>
          <a:effectRef idx="0"/>
          <a:fontRef idx="minor"/>
        </p:style>
        <p:txBody>
          <a:bodyPr lIns="90000" rIns="90000" tIns="45000" bIns="45000" anchor="ctr">
            <a:noAutofit/>
          </a:bodyPr>
          <a:p>
            <a:pPr marL="57240" indent="-55800" algn="just">
              <a:lnSpc>
                <a:spcPct val="100000"/>
              </a:lnSpc>
            </a:pPr>
            <a:r>
              <a:rPr b="0" lang="en-US" sz="2400" spc="-1" strike="noStrike">
                <a:solidFill>
                  <a:srgbClr val="0070c0"/>
                </a:solidFill>
                <a:latin typeface="Times New Roman"/>
                <a:ea typeface="DejaVu Sans"/>
              </a:rPr>
              <a:t>- Kế hoạch giáo dục và sổ ghi chép nội dung sinh hoạt của tổ chuyên môn: Nội dung thảo luận chuyên đề và nghiên cứu bài học còn sơ sài, chưa phong phú và thiết thực, thiếu nội dung nhân chuyên đề cấp huyện ở một số môn và nội dung các buổi tập huấn. Số lần sinh hoạt chuyên môn của một số môn chưa đảm bảo theo kế hoạch đã xây dựng. Sắp xếp nội dung lưu giữ chưa khoa học.</a:t>
            </a:r>
            <a:endParaRPr b="0" lang="en-US" sz="2400" spc="-1" strike="noStrike">
              <a:latin typeface="Arial"/>
            </a:endParaRPr>
          </a:p>
        </p:txBody>
      </p:sp>
      <p:pic>
        <p:nvPicPr>
          <p:cNvPr id="389" name="图片 6" descr=""/>
          <p:cNvPicPr/>
          <p:nvPr/>
        </p:nvPicPr>
        <p:blipFill>
          <a:blip r:embed="rId3"/>
          <a:stretch/>
        </p:blipFill>
        <p:spPr>
          <a:xfrm>
            <a:off x="-361440" y="-200880"/>
            <a:ext cx="2555640" cy="2088720"/>
          </a:xfrm>
          <a:prstGeom prst="rect">
            <a:avLst/>
          </a:prstGeom>
          <a:ln>
            <a:noFill/>
          </a:ln>
        </p:spPr>
      </p:pic>
      <p:sp>
        <p:nvSpPr>
          <p:cNvPr id="390" name="CustomShape 3"/>
          <p:cNvSpPr/>
          <p:nvPr/>
        </p:nvSpPr>
        <p:spPr>
          <a:xfrm>
            <a:off x="621720" y="1654200"/>
            <a:ext cx="1065600" cy="900360"/>
          </a:xfrm>
          <a:prstGeom prst="star32">
            <a:avLst>
              <a:gd name="adj" fmla="val 37500"/>
            </a:avLst>
          </a:prstGeom>
          <a:solidFill>
            <a:srgbClr val="009900"/>
          </a:solidFill>
          <a:ln w="9360">
            <a:solidFill>
              <a:srgbClr val="00ff00"/>
            </a:solidFill>
            <a:miter/>
          </a:ln>
        </p:spPr>
        <p:style>
          <a:lnRef idx="0"/>
          <a:fillRef idx="0"/>
          <a:effectRef idx="0"/>
          <a:fontRef idx="minor"/>
        </p:style>
      </p:sp>
      <p:sp>
        <p:nvSpPr>
          <p:cNvPr id="391" name="CustomShape 4"/>
          <p:cNvSpPr/>
          <p:nvPr/>
        </p:nvSpPr>
        <p:spPr>
          <a:xfrm>
            <a:off x="1689120" y="971280"/>
            <a:ext cx="9409320" cy="437040"/>
          </a:xfrm>
          <a:prstGeom prst="rect">
            <a:avLst/>
          </a:prstGeom>
          <a:solidFill>
            <a:srgbClr val="ffff00"/>
          </a:solidFill>
          <a:ln>
            <a:noFill/>
          </a:ln>
        </p:spPr>
        <p:style>
          <a:lnRef idx="0"/>
          <a:fillRef idx="0"/>
          <a:effectRef idx="0"/>
          <a:fontRef idx="minor"/>
        </p:style>
        <p:txBody>
          <a:bodyPr lIns="90000" rIns="90000" tIns="45000" bIns="45000" anchor="ctr">
            <a:noAutofit/>
          </a:bodyPr>
          <a:p>
            <a:pPr marL="57240" indent="-55800" algn="just">
              <a:lnSpc>
                <a:spcPct val="100000"/>
              </a:lnSpc>
            </a:pPr>
            <a:r>
              <a:rPr b="1" lang="en-US" sz="2400" spc="-1" strike="noStrike">
                <a:solidFill>
                  <a:srgbClr val="0070c0"/>
                </a:solidFill>
                <a:latin typeface="Times New Roman"/>
                <a:ea typeface="Times New Roman"/>
              </a:rPr>
              <a:t>2. Một số tồn tại về hồ sơ sổ sách chuyên môn năm học 2022-2023</a:t>
            </a:r>
            <a:r>
              <a:rPr b="0" lang="en-US" sz="2400" spc="-1" strike="noStrike">
                <a:solidFill>
                  <a:srgbClr val="0070c0"/>
                </a:solidFill>
                <a:latin typeface="Times New Roman"/>
                <a:ea typeface="Times New Roman"/>
              </a:rPr>
              <a:t>:</a:t>
            </a:r>
            <a:endParaRPr b="0" lang="en-US" sz="2400" spc="-1" strike="noStrike">
              <a:latin typeface="Arial"/>
            </a:endParaRPr>
          </a:p>
        </p:txBody>
      </p:sp>
      <p:sp>
        <p:nvSpPr>
          <p:cNvPr id="392" name="CustomShape 5"/>
          <p:cNvSpPr/>
          <p:nvPr/>
        </p:nvSpPr>
        <p:spPr>
          <a:xfrm>
            <a:off x="1689120" y="3797280"/>
            <a:ext cx="10158480" cy="1473120"/>
          </a:xfrm>
          <a:prstGeom prst="rect">
            <a:avLst/>
          </a:prstGeom>
          <a:solidFill>
            <a:srgbClr val="fbd1e9"/>
          </a:solidFill>
          <a:ln>
            <a:noFill/>
          </a:ln>
        </p:spPr>
        <p:style>
          <a:lnRef idx="0"/>
          <a:fillRef idx="0"/>
          <a:effectRef idx="0"/>
          <a:fontRef idx="minor"/>
        </p:style>
        <p:txBody>
          <a:bodyPr lIns="90000" rIns="90000" tIns="45000" bIns="45000" anchor="ctr">
            <a:noAutofit/>
          </a:bodyPr>
          <a:p>
            <a:pPr marL="57240" indent="-55800" algn="just">
              <a:lnSpc>
                <a:spcPct val="100000"/>
              </a:lnSpc>
            </a:pPr>
            <a:r>
              <a:rPr b="0" lang="en-US" sz="2400" spc="-1" strike="noStrike">
                <a:solidFill>
                  <a:srgbClr val="0070c0"/>
                </a:solidFill>
                <a:latin typeface="Times New Roman"/>
                <a:ea typeface="DejaVu Sans"/>
              </a:rPr>
              <a:t>- Hồ sơ của giáo viên: Một số giáo viên thiếu nội dung sinh hoạt chuyên môn về trao đổi xây dựng chuyên đề, sinh hoạt chuyên môn chuyên sâu. Kế hoạch dạy học chưa có xác nhận của ban giám hiệu. Một số sổ chủ nhiệm ghi thông tin trang 54, 59 không phù hợp.</a:t>
            </a:r>
            <a:endParaRPr b="0" lang="en-US" sz="2400" spc="-1" strike="noStrike">
              <a:latin typeface="Arial"/>
            </a:endParaRPr>
          </a:p>
        </p:txBody>
      </p:sp>
      <p:sp>
        <p:nvSpPr>
          <p:cNvPr id="393" name="CustomShape 6"/>
          <p:cNvSpPr/>
          <p:nvPr/>
        </p:nvSpPr>
        <p:spPr>
          <a:xfrm>
            <a:off x="1689120" y="5438520"/>
            <a:ext cx="10158480" cy="1291320"/>
          </a:xfrm>
          <a:prstGeom prst="rect">
            <a:avLst/>
          </a:prstGeom>
          <a:solidFill>
            <a:srgbClr val="fbd1e9"/>
          </a:solidFill>
          <a:ln>
            <a:noFill/>
          </a:ln>
        </p:spPr>
        <p:style>
          <a:lnRef idx="0"/>
          <a:fillRef idx="0"/>
          <a:effectRef idx="0"/>
          <a:fontRef idx="minor"/>
        </p:style>
        <p:txBody>
          <a:bodyPr lIns="90000" rIns="90000" tIns="45000" bIns="45000" anchor="ctr">
            <a:noAutofit/>
          </a:bodyPr>
          <a:p>
            <a:pPr marL="57240" indent="-55800" algn="just">
              <a:lnSpc>
                <a:spcPct val="100000"/>
              </a:lnSpc>
            </a:pPr>
            <a:r>
              <a:rPr b="0" lang="en-US" sz="2400" spc="-1" strike="noStrike">
                <a:solidFill>
                  <a:srgbClr val="0070c0"/>
                </a:solidFill>
                <a:latin typeface="Times New Roman"/>
                <a:ea typeface="DejaVu Sans"/>
              </a:rPr>
              <a:t>- Kế hoạch HĐ NGLL: Sắp xếp và lưu giữ chưa khoa học, còn hiện tượng sao chép lại một số nội dung của năm học trước, chưa điều chỉnh phù hợp theo yêu cầu của năm học.</a:t>
            </a:r>
            <a:endParaRPr b="0" lang="en-US" sz="2400" spc="-1" strike="noStrike">
              <a:latin typeface="Arial"/>
            </a:endParaRPr>
          </a:p>
        </p:txBody>
      </p:sp>
    </p:spTree>
  </p:cSld>
  <p:transition spd="slow">
    <p:random/>
  </p:transition>
  <p:timing>
    <p:tnLst>
      <p:par>
        <p:cTn id="58" dur="indefinite" restart="never" nodeType="tmRoot">
          <p:childTnLst>
            <p:seq>
              <p:cTn id="59" dur="indefinite" nodeType="mainSeq">
                <p:childTnLst>
                  <p:par>
                    <p:cTn id="60" fill="hold">
                      <p:stCondLst>
                        <p:cond delay="indefinite"/>
                      </p:stCondLst>
                      <p:childTnLst>
                        <p:par>
                          <p:cTn id="61" fill="hold">
                            <p:stCondLst>
                              <p:cond delay="0"/>
                            </p:stCondLst>
                            <p:childTnLst>
                              <p:par>
                                <p:cTn id="62" nodeType="clickEffect" fill="hold" presetClass="entr" presetID="2" presetSubtype="4">
                                  <p:stCondLst>
                                    <p:cond delay="0"/>
                                  </p:stCondLst>
                                  <p:childTnLst>
                                    <p:set>
                                      <p:cBhvr>
                                        <p:cTn id="63" dur="1" fill="hold">
                                          <p:stCondLst>
                                            <p:cond delay="0"/>
                                          </p:stCondLst>
                                        </p:cTn>
                                        <p:tgtEl>
                                          <p:spTgt spid="390"/>
                                        </p:tgtEl>
                                        <p:attrNameLst>
                                          <p:attrName>style.visibility</p:attrName>
                                        </p:attrNameLst>
                                      </p:cBhvr>
                                      <p:to>
                                        <p:strVal val="visible"/>
                                      </p:to>
                                    </p:set>
                                    <p:anim calcmode="lin" valueType="num">
                                      <p:cBhvr additive="repl">
                                        <p:cTn id="64" dur="500" fill="hold"/>
                                        <p:tgtEl>
                                          <p:spTgt spid="390"/>
                                        </p:tgtEl>
                                        <p:attrNameLst>
                                          <p:attrName>ppt_x</p:attrName>
                                        </p:attrNameLst>
                                      </p:cBhvr>
                                      <p:tavLst>
                                        <p:tav tm="0">
                                          <p:val>
                                            <p:strVal val="#ppt_x"/>
                                          </p:val>
                                        </p:tav>
                                        <p:tav tm="100000">
                                          <p:val>
                                            <p:strVal val="#ppt_x"/>
                                          </p:val>
                                        </p:tav>
                                      </p:tavLst>
                                    </p:anim>
                                    <p:anim calcmode="lin" valueType="num">
                                      <p:cBhvr additive="repl">
                                        <p:cTn id="65" dur="500" fill="hold"/>
                                        <p:tgtEl>
                                          <p:spTgt spid="390"/>
                                        </p:tgtEl>
                                        <p:attrNameLst>
                                          <p:attrName>ppt_y</p:attrName>
                                        </p:attrNameLst>
                                      </p:cBhvr>
                                      <p:tavLst>
                                        <p:tav tm="0">
                                          <p:val>
                                            <p:strVal val="1+#ppt_h/2"/>
                                          </p:val>
                                        </p:tav>
                                        <p:tav tm="100000">
                                          <p:val>
                                            <p:strVal val="#ppt_y"/>
                                          </p:val>
                                        </p:tav>
                                      </p:tavLst>
                                    </p:anim>
                                  </p:childTnLst>
                                </p:cTn>
                              </p:par>
                              <p:par>
                                <p:cTn id="66" nodeType="withEffect" fill="hold" presetClass="entr" presetID="2" presetSubtype="4">
                                  <p:stCondLst>
                                    <p:cond delay="0"/>
                                  </p:stCondLst>
                                  <p:childTnLst>
                                    <p:set>
                                      <p:cBhvr>
                                        <p:cTn id="67" dur="1" fill="hold">
                                          <p:stCondLst>
                                            <p:cond delay="0"/>
                                          </p:stCondLst>
                                        </p:cTn>
                                        <p:tgtEl>
                                          <p:spTgt spid="391"/>
                                        </p:tgtEl>
                                        <p:attrNameLst>
                                          <p:attrName>style.visibility</p:attrName>
                                        </p:attrNameLst>
                                      </p:cBhvr>
                                      <p:to>
                                        <p:strVal val="visible"/>
                                      </p:to>
                                    </p:set>
                                    <p:anim calcmode="lin" valueType="num">
                                      <p:cBhvr additive="repl">
                                        <p:cTn id="68" dur="500" fill="hold"/>
                                        <p:tgtEl>
                                          <p:spTgt spid="391"/>
                                        </p:tgtEl>
                                        <p:attrNameLst>
                                          <p:attrName>ppt_x</p:attrName>
                                        </p:attrNameLst>
                                      </p:cBhvr>
                                      <p:tavLst>
                                        <p:tav tm="0">
                                          <p:val>
                                            <p:strVal val="#ppt_x"/>
                                          </p:val>
                                        </p:tav>
                                        <p:tav tm="100000">
                                          <p:val>
                                            <p:strVal val="#ppt_x"/>
                                          </p:val>
                                        </p:tav>
                                      </p:tavLst>
                                    </p:anim>
                                    <p:anim calcmode="lin" valueType="num">
                                      <p:cBhvr additive="repl">
                                        <p:cTn id="69" dur="500" fill="hold"/>
                                        <p:tgtEl>
                                          <p:spTgt spid="391"/>
                                        </p:tgtEl>
                                        <p:attrNameLst>
                                          <p:attrName>ppt_y</p:attrName>
                                        </p:attrNameLst>
                                      </p:cBhvr>
                                      <p:tavLst>
                                        <p:tav tm="0">
                                          <p:val>
                                            <p:strVal val="1+#ppt_h/2"/>
                                          </p:val>
                                        </p:tav>
                                        <p:tav tm="100000">
                                          <p:val>
                                            <p:strVal val="#ppt_y"/>
                                          </p:val>
                                        </p:tav>
                                      </p:tavLst>
                                    </p:anim>
                                  </p:childTnLst>
                                </p:cTn>
                              </p:par>
                              <p:par>
                                <p:cTn id="70" nodeType="withEffect" fill="hold" presetClass="entr" presetID="6" presetSubtype="16">
                                  <p:stCondLst>
                                    <p:cond delay="0"/>
                                  </p:stCondLst>
                                  <p:childTnLst>
                                    <p:set>
                                      <p:cBhvr>
                                        <p:cTn id="71" dur="1" fill="hold">
                                          <p:stCondLst>
                                            <p:cond delay="0"/>
                                          </p:stCondLst>
                                        </p:cTn>
                                        <p:tgtEl>
                                          <p:spTgt spid="388"/>
                                        </p:tgtEl>
                                        <p:attrNameLst>
                                          <p:attrName>style.visibility</p:attrName>
                                        </p:attrNameLst>
                                      </p:cBhvr>
                                      <p:to>
                                        <p:strVal val="visible"/>
                                      </p:to>
                                    </p:set>
                                    <p:animEffect filter="circle(in)" transition="in">
                                      <p:cBhvr additive="repl">
                                        <p:cTn id="72" dur="2000"/>
                                        <p:tgtEl>
                                          <p:spTgt spid="388"/>
                                        </p:tgtEl>
                                      </p:cBhvr>
                                    </p:animEffect>
                                  </p:childTnLst>
                                </p:cTn>
                              </p:par>
                              <p:par>
                                <p:cTn id="73" nodeType="withEffect" fill="hold" presetClass="entr" presetID="6" presetSubtype="16">
                                  <p:stCondLst>
                                    <p:cond delay="0"/>
                                  </p:stCondLst>
                                  <p:childTnLst>
                                    <p:set>
                                      <p:cBhvr>
                                        <p:cTn id="74" dur="1" fill="hold">
                                          <p:stCondLst>
                                            <p:cond delay="0"/>
                                          </p:stCondLst>
                                        </p:cTn>
                                        <p:tgtEl>
                                          <p:spTgt spid="392"/>
                                        </p:tgtEl>
                                        <p:attrNameLst>
                                          <p:attrName>style.visibility</p:attrName>
                                        </p:attrNameLst>
                                      </p:cBhvr>
                                      <p:to>
                                        <p:strVal val="visible"/>
                                      </p:to>
                                    </p:set>
                                    <p:animEffect filter="circle(in)" transition="in">
                                      <p:cBhvr additive="repl">
                                        <p:cTn id="75" dur="2000"/>
                                        <p:tgtEl>
                                          <p:spTgt spid="392"/>
                                        </p:tgtEl>
                                      </p:cBhvr>
                                    </p:animEffect>
                                  </p:childTnLst>
                                </p:cTn>
                              </p:par>
                              <p:par>
                                <p:cTn id="76" nodeType="withEffect" fill="hold" presetClass="entr" presetID="6" presetSubtype="16">
                                  <p:stCondLst>
                                    <p:cond delay="0"/>
                                  </p:stCondLst>
                                  <p:childTnLst>
                                    <p:set>
                                      <p:cBhvr>
                                        <p:cTn id="77" dur="1" fill="hold">
                                          <p:stCondLst>
                                            <p:cond delay="0"/>
                                          </p:stCondLst>
                                        </p:cTn>
                                        <p:tgtEl>
                                          <p:spTgt spid="393"/>
                                        </p:tgtEl>
                                        <p:attrNameLst>
                                          <p:attrName>style.visibility</p:attrName>
                                        </p:attrNameLst>
                                      </p:cBhvr>
                                      <p:to>
                                        <p:strVal val="visible"/>
                                      </p:to>
                                    </p:set>
                                    <p:animEffect filter="circle(in)" transition="in">
                                      <p:cBhvr additive="repl">
                                        <p:cTn id="78" dur="2000"/>
                                        <p:tgtEl>
                                          <p:spTgt spid="3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CustomShape 1"/>
          <p:cNvSpPr/>
          <p:nvPr/>
        </p:nvSpPr>
        <p:spPr>
          <a:xfrm>
            <a:off x="1089360" y="202680"/>
            <a:ext cx="10783440" cy="51624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spAutoFit/>
          </a:bodyPr>
          <a:p>
            <a:pPr>
              <a:lnSpc>
                <a:spcPct val="100000"/>
              </a:lnSpc>
              <a:spcAft>
                <a:spcPts val="981"/>
              </a:spcAft>
            </a:pPr>
            <a:r>
              <a:rPr b="1" lang="en-US" sz="2800" spc="-1" strike="noStrike">
                <a:solidFill>
                  <a:srgbClr val="0070c0"/>
                </a:solidFill>
                <a:latin typeface="Times New Roman"/>
                <a:ea typeface="Tahoma"/>
              </a:rPr>
              <a:t>       </a:t>
            </a:r>
            <a:r>
              <a:rPr b="1" lang="en-US" sz="2800" spc="-1" strike="noStrike">
                <a:solidFill>
                  <a:srgbClr val="0070c0"/>
                </a:solidFill>
                <a:latin typeface="Times New Roman"/>
                <a:ea typeface="Tahoma"/>
              </a:rPr>
              <a:t>II. </a:t>
            </a:r>
            <a:r>
              <a:rPr b="1" lang="en-US" sz="2600" spc="-1" strike="noStrike">
                <a:solidFill>
                  <a:srgbClr val="0070c0"/>
                </a:solidFill>
                <a:latin typeface="Times New Roman"/>
                <a:ea typeface="Tahoma"/>
              </a:rPr>
              <a:t>Thảo luận, thống nhất hệ thống hồ sơ sổ sách.  </a:t>
            </a:r>
            <a:endParaRPr b="0" lang="en-US" sz="2600" spc="-1" strike="noStrike">
              <a:latin typeface="Arial"/>
            </a:endParaRPr>
          </a:p>
        </p:txBody>
      </p:sp>
      <p:pic>
        <p:nvPicPr>
          <p:cNvPr id="395" name="图片 5" descr=""/>
          <p:cNvPicPr/>
          <p:nvPr/>
        </p:nvPicPr>
        <p:blipFill>
          <a:blip r:embed="rId1"/>
          <a:srcRect l="16463" t="0" r="12190" b="0"/>
          <a:stretch/>
        </p:blipFill>
        <p:spPr>
          <a:xfrm>
            <a:off x="-40320" y="3408120"/>
            <a:ext cx="2001600" cy="2455920"/>
          </a:xfrm>
          <a:prstGeom prst="rect">
            <a:avLst/>
          </a:prstGeom>
          <a:ln>
            <a:noFill/>
          </a:ln>
        </p:spPr>
      </p:pic>
      <p:pic>
        <p:nvPicPr>
          <p:cNvPr id="396" name="图片 6" descr=""/>
          <p:cNvPicPr/>
          <p:nvPr/>
        </p:nvPicPr>
        <p:blipFill>
          <a:blip r:embed="rId2"/>
          <a:stretch/>
        </p:blipFill>
        <p:spPr>
          <a:xfrm>
            <a:off x="-413280" y="-73800"/>
            <a:ext cx="2555640" cy="2088720"/>
          </a:xfrm>
          <a:prstGeom prst="rect">
            <a:avLst/>
          </a:prstGeom>
          <a:ln>
            <a:noFill/>
          </a:ln>
        </p:spPr>
      </p:pic>
      <p:sp>
        <p:nvSpPr>
          <p:cNvPr id="397" name="CustomShape 2"/>
          <p:cNvSpPr/>
          <p:nvPr/>
        </p:nvSpPr>
        <p:spPr>
          <a:xfrm>
            <a:off x="1962720" y="869760"/>
            <a:ext cx="9465840" cy="4905360"/>
          </a:xfrm>
          <a:prstGeom prst="rect">
            <a:avLst/>
          </a:prstGeom>
          <a:noFill/>
          <a:ln>
            <a:noFill/>
          </a:ln>
        </p:spPr>
        <p:style>
          <a:lnRef idx="0"/>
          <a:fillRef idx="0"/>
          <a:effectRef idx="0"/>
          <a:fontRef idx="minor"/>
        </p:style>
        <p:txBody>
          <a:bodyPr lIns="90000" rIns="90000" tIns="45000" bIns="45000">
            <a:spAutoFit/>
          </a:bodyPr>
          <a:p>
            <a:pPr marL="743040" indent="-741600">
              <a:lnSpc>
                <a:spcPct val="100000"/>
              </a:lnSpc>
              <a:buClr>
                <a:srgbClr val="0070c0"/>
              </a:buClr>
              <a:buFont typeface="StarSymbol"/>
              <a:buAutoNum type="arabicPeriod"/>
            </a:pPr>
            <a:r>
              <a:rPr b="1" lang="en-US" sz="2800" spc="-1" strike="noStrike">
                <a:solidFill>
                  <a:srgbClr val="0070c0"/>
                </a:solidFill>
                <a:latin typeface="Times New Roman"/>
                <a:ea typeface="Times New Roman"/>
              </a:rPr>
              <a:t>Hồ sơ quản lý trong nhà trường</a:t>
            </a:r>
            <a:endParaRPr b="0" lang="en-US" sz="2800" spc="-1" strike="noStrike">
              <a:latin typeface="Arial"/>
            </a:endParaRPr>
          </a:p>
          <a:p>
            <a:pPr>
              <a:lnSpc>
                <a:spcPct val="100000"/>
              </a:lnSpc>
            </a:pPr>
            <a:r>
              <a:rPr b="1" lang="en-US" sz="2400" spc="-1" strike="noStrike">
                <a:solidFill>
                  <a:srgbClr val="0070c0"/>
                </a:solidFill>
                <a:latin typeface="Times New Roman"/>
                <a:ea typeface="Times New Roman"/>
              </a:rPr>
              <a:t>- Kế hoạch chiến lược phát triển nhà trường; Kế hoạch giáo dục của nhà trường (theo năm học).</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Sổ nghị quyết Hội đồng.</a:t>
            </a:r>
            <a:r>
              <a:rPr b="1" lang="en-US" sz="2400" spc="-1" strike="noStrike">
                <a:solidFill>
                  <a:srgbClr val="0070c0"/>
                </a:solidFill>
                <a:latin typeface="Times New Roman"/>
                <a:ea typeface="Times New Roman"/>
              </a:rPr>
              <a:t>	</a:t>
            </a:r>
            <a:r>
              <a:rPr b="1" lang="en-US" sz="2400" spc="-1" strike="noStrike">
                <a:solidFill>
                  <a:srgbClr val="0070c0"/>
                </a:solidFill>
                <a:latin typeface="Times New Roman"/>
                <a:ea typeface="Times New Roman"/>
              </a:rPr>
              <a:t>	</a:t>
            </a:r>
            <a:r>
              <a:rPr b="1" lang="en-US" sz="2400" spc="-1" strike="noStrike">
                <a:solidFill>
                  <a:srgbClr val="0070c0"/>
                </a:solidFill>
                <a:latin typeface="Times New Roman"/>
                <a:ea typeface="Times New Roman"/>
              </a:rPr>
              <a:t>	</a:t>
            </a:r>
            <a:r>
              <a:rPr b="1" lang="en-US" sz="2400" spc="-1" strike="noStrike">
                <a:solidFill>
                  <a:srgbClr val="0070c0"/>
                </a:solidFill>
                <a:latin typeface="Times New Roman"/>
                <a:ea typeface="Times New Roman"/>
              </a:rPr>
              <a:t>	</a:t>
            </a:r>
            <a:r>
              <a:rPr b="1" lang="en-US" sz="2400" spc="-1" strike="noStrike">
                <a:solidFill>
                  <a:srgbClr val="0070c0"/>
                </a:solidFill>
                <a:latin typeface="Times New Roman"/>
                <a:ea typeface="Times New Roman"/>
              </a:rPr>
              <a:t>          </a:t>
            </a:r>
            <a:r>
              <a:rPr b="1" lang="en-US" sz="2400" spc="-1" strike="noStrike">
                <a:solidFill>
                  <a:srgbClr val="0070c0"/>
                </a:solidFill>
                <a:latin typeface="Times New Roman"/>
                <a:ea typeface="Times New Roman"/>
              </a:rPr>
              <a:t>	</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Hồ sơ thi đua; Sổ theo dõi khen thưởng tập thể, cá nhân.             </a:t>
            </a:r>
            <a:r>
              <a:rPr b="1" lang="en-US" sz="2400" spc="-1" strike="noStrike">
                <a:solidFill>
                  <a:srgbClr val="0070c0"/>
                </a:solidFill>
                <a:latin typeface="Times New Roman"/>
                <a:ea typeface="Times New Roman"/>
              </a:rPr>
              <a:t>	</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Hồ sơ kiểm tra, đánh giá giáo viên, nhân viên.</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Hồ sơ kiểm tra nội bộ.  </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Sổ đăng bộ giáo viên, học sinh.</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Lưu trữ hồ sơ, công văn, sổ công văn đi đến.                                       </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Hồ sơ khen thưởng, kỷ luật học sinh.</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Sổ theo dõi học sinh đi, đến.</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Học bạ </a:t>
            </a:r>
            <a:endParaRPr b="0" lang="en-US" sz="2400" spc="-1" strike="noStrike">
              <a:latin typeface="Arial"/>
            </a:endParaRPr>
          </a:p>
          <a:p>
            <a:pPr>
              <a:lnSpc>
                <a:spcPct val="100000"/>
              </a:lnSpc>
            </a:pPr>
            <a:r>
              <a:rPr b="1" lang="en-US" sz="2400" spc="-1" strike="noStrike">
                <a:solidFill>
                  <a:srgbClr val="0070c0"/>
                </a:solidFill>
                <a:latin typeface="Times New Roman"/>
                <a:ea typeface="Times New Roman"/>
              </a:rPr>
              <a:t>- Hồ sơ quản lí, sử dụng thiết bị dạy học; phòng bộ môn.</a:t>
            </a:r>
            <a:endParaRPr b="0" lang="en-US" sz="2400" spc="-1" strike="noStrike">
              <a:latin typeface="Arial"/>
            </a:endParaRPr>
          </a:p>
        </p:txBody>
      </p:sp>
    </p:spTree>
  </p:cSld>
  <p:transition spd="slow">
    <p:random/>
  </p:transition>
  <p:timing>
    <p:tnLst>
      <p:par>
        <p:cTn id="79" dur="indefinite" restart="never" nodeType="tmRoot">
          <p:childTnLst>
            <p:seq>
              <p:cTn id="80" dur="indefinite" nodeType="mainSeq">
                <p:childTnLst>
                  <p:par>
                    <p:cTn id="81" fill="hold">
                      <p:stCondLst>
                        <p:cond delay="indefinite"/>
                      </p:stCondLst>
                      <p:childTnLst>
                        <p:par>
                          <p:cTn id="82" fill="hold">
                            <p:stCondLst>
                              <p:cond delay="0"/>
                            </p:stCondLst>
                            <p:childTnLst>
                              <p:par>
                                <p:cTn id="83" nodeType="clickEffect" fill="hold" presetClass="entr" presetID="1">
                                  <p:stCondLst>
                                    <p:cond delay="0"/>
                                  </p:stCondLst>
                                  <p:childTnLst>
                                    <p:set>
                                      <p:cBhvr>
                                        <p:cTn id="84" dur="1" fill="hold">
                                          <p:stCondLst>
                                            <p:cond delay="0"/>
                                          </p:stCondLst>
                                        </p:cTn>
                                        <p:tgtEl>
                                          <p:spTgt spid="39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1766</TotalTime>
  <Application>Neat_Office/6.2.8.2$Windows_x86 LibreOffice_project/</Application>
  <Words>1620</Words>
  <Paragraphs>146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2018-10-20T09:16:00Z</dcterms:created>
  <dc:creator>Admin</dc:creator>
  <dc:description/>
  <dc:language>en-US</dc:language>
  <cp:lastModifiedBy/>
  <dcterms:modified xsi:type="dcterms:W3CDTF">2023-09-14T15:52:40Z</dcterms:modified>
  <cp:revision>630</cp:revision>
  <dc:subject/>
  <dc:title>RÈN KĨ NĂNG LÀM BÀI  CHO HỌC SINH THI VÀO 10  QUA TIẾT LUYỆN TẬP MỘT VĂN BẢN LỚP 9</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KSOProductBuildVer">
    <vt:lpwstr>1033-11.2.0.9684</vt:lpwstr>
  </property>
  <property fmtid="{D5CDD505-2E9C-101B-9397-08002B2CF9AE}" pid="6" name="LinksUpToDate">
    <vt:bool>0</vt:bool>
  </property>
  <property fmtid="{D5CDD505-2E9C-101B-9397-08002B2CF9AE}" pid="7" name="MMClips">
    <vt:i4>0</vt:i4>
  </property>
  <property fmtid="{D5CDD505-2E9C-101B-9397-08002B2CF9AE}" pid="8" name="Notes">
    <vt:i4>5</vt:i4>
  </property>
  <property fmtid="{D5CDD505-2E9C-101B-9397-08002B2CF9AE}" pid="9" name="PresentationFormat">
    <vt:lpwstr>Custom</vt:lpwstr>
  </property>
  <property fmtid="{D5CDD505-2E9C-101B-9397-08002B2CF9AE}" pid="10" name="ScaleCrop">
    <vt:bool>0</vt:bool>
  </property>
  <property fmtid="{D5CDD505-2E9C-101B-9397-08002B2CF9AE}" pid="11" name="ShareDoc">
    <vt:bool>0</vt:bool>
  </property>
  <property fmtid="{D5CDD505-2E9C-101B-9397-08002B2CF9AE}" pid="12" name="Slides">
    <vt:i4>17</vt:i4>
  </property>
</Properties>
</file>