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537" r:id="rId2"/>
    <p:sldId id="453" r:id="rId3"/>
    <p:sldId id="292" r:id="rId4"/>
    <p:sldId id="534" r:id="rId5"/>
    <p:sldId id="535" r:id="rId6"/>
    <p:sldId id="542" r:id="rId7"/>
    <p:sldId id="536" r:id="rId8"/>
    <p:sldId id="523" r:id="rId9"/>
    <p:sldId id="524" r:id="rId10"/>
    <p:sldId id="525" r:id="rId11"/>
    <p:sldId id="538" r:id="rId12"/>
    <p:sldId id="539" r:id="rId13"/>
    <p:sldId id="540" r:id="rId14"/>
    <p:sldId id="526" r:id="rId15"/>
    <p:sldId id="527" r:id="rId16"/>
    <p:sldId id="528" r:id="rId17"/>
    <p:sldId id="529" r:id="rId18"/>
    <p:sldId id="530" r:id="rId19"/>
    <p:sldId id="531" r:id="rId20"/>
    <p:sldId id="532" r:id="rId21"/>
    <p:sldId id="541" r:id="rId22"/>
    <p:sldId id="543" r:id="rId23"/>
    <p:sldId id="544" r:id="rId24"/>
    <p:sldId id="545" r:id="rId25"/>
    <p:sldId id="546" r:id="rId26"/>
    <p:sldId id="547" r:id="rId27"/>
    <p:sldId id="548" r:id="rId28"/>
    <p:sldId id="549" r:id="rId29"/>
    <p:sldId id="550" r:id="rId30"/>
    <p:sldId id="551" r:id="rId31"/>
    <p:sldId id="489" r:id="rId32"/>
    <p:sldId id="262" r:id="rId33"/>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AAE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07" autoAdjust="0"/>
    <p:restoredTop sz="96404" autoAdjust="0"/>
  </p:normalViewPr>
  <p:slideViewPr>
    <p:cSldViewPr snapToGrid="0">
      <p:cViewPr varScale="1">
        <p:scale>
          <a:sx n="74" d="100"/>
          <a:sy n="74" d="100"/>
        </p:scale>
        <p:origin x="228" y="72"/>
      </p:cViewPr>
      <p:guideLst/>
    </p:cSldViewPr>
  </p:slideViewPr>
  <p:notesTextViewPr>
    <p:cViewPr>
      <p:scale>
        <a:sx n="1" d="1"/>
        <a:sy n="1" d="1"/>
      </p:scale>
      <p:origin x="0" y="0"/>
    </p:cViewPr>
  </p:notesTextViewPr>
  <p:sorterViewPr>
    <p:cViewPr>
      <p:scale>
        <a:sx n="100" d="100"/>
        <a:sy n="100" d="100"/>
      </p:scale>
      <p:origin x="0" y="-9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7020"/>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294" tIns="45647" rIns="91294" bIns="45647" rtlCol="0"/>
          <a:lstStyle>
            <a:lvl1pPr algn="r">
              <a:defRPr sz="1200"/>
            </a:lvl1pPr>
          </a:lstStyle>
          <a:p>
            <a:fld id="{13DDCAB3-A53F-4693-AA55-CCD12C81C15B}" type="datetimeFigureOut">
              <a:rPr lang="en-US" smtClean="0"/>
              <a:t>2/6/2023</a:t>
            </a:fld>
            <a:endParaRPr lang="en-US"/>
          </a:p>
        </p:txBody>
      </p:sp>
      <p:sp>
        <p:nvSpPr>
          <p:cNvPr id="4" name="Footer Placeholder 3"/>
          <p:cNvSpPr>
            <a:spLocks noGrp="1"/>
          </p:cNvSpPr>
          <p:nvPr>
            <p:ph type="ftr" sz="quarter" idx="2"/>
          </p:nvPr>
        </p:nvSpPr>
        <p:spPr>
          <a:xfrm>
            <a:off x="1" y="9408981"/>
            <a:ext cx="2944283" cy="497019"/>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294" tIns="45647" rIns="91294" bIns="45647" rtlCol="0" anchor="b"/>
          <a:lstStyle>
            <a:lvl1pPr algn="r">
              <a:defRPr sz="1200"/>
            </a:lvl1pPr>
          </a:lstStyle>
          <a:p>
            <a:fld id="{1957D4C5-7BB9-4531-970C-25AD11782278}" type="slidenum">
              <a:rPr lang="en-US" smtClean="0"/>
              <a:t>‹#›</a:t>
            </a:fld>
            <a:endParaRPr lang="en-US"/>
          </a:p>
        </p:txBody>
      </p:sp>
    </p:spTree>
    <p:extLst>
      <p:ext uri="{BB962C8B-B14F-4D97-AF65-F5344CB8AC3E}">
        <p14:creationId xmlns:p14="http://schemas.microsoft.com/office/powerpoint/2010/main" val="3173872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7020"/>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294" tIns="45647" rIns="91294" bIns="45647" rtlCol="0"/>
          <a:lstStyle>
            <a:lvl1pPr algn="r">
              <a:defRPr sz="1200"/>
            </a:lvl1pPr>
          </a:lstStyle>
          <a:p>
            <a:fld id="{53DABF76-748B-400C-80F7-238ABF6CCB0D}" type="datetimeFigureOut">
              <a:rPr lang="en-US" smtClean="0"/>
              <a:t>2/6/2023</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08981"/>
            <a:ext cx="2944283" cy="497019"/>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294" tIns="45647" rIns="91294" bIns="45647" rtlCol="0" anchor="b"/>
          <a:lstStyle>
            <a:lvl1pPr algn="r">
              <a:defRPr sz="1200"/>
            </a:lvl1pPr>
          </a:lstStyle>
          <a:p>
            <a:fld id="{2679EA1E-6BC7-475A-975F-5AF9B9F6E2F4}" type="slidenum">
              <a:rPr lang="en-US" smtClean="0"/>
              <a:t>‹#›</a:t>
            </a:fld>
            <a:endParaRPr lang="en-US"/>
          </a:p>
        </p:txBody>
      </p:sp>
    </p:spTree>
    <p:extLst>
      <p:ext uri="{BB962C8B-B14F-4D97-AF65-F5344CB8AC3E}">
        <p14:creationId xmlns:p14="http://schemas.microsoft.com/office/powerpoint/2010/main" val="157095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7EF44A-2D30-4651-8D44-8392491A8A93}"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284862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EF44A-2D30-4651-8D44-8392491A8A93}"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129265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EF44A-2D30-4651-8D44-8392491A8A93}"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392689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EF44A-2D30-4651-8D44-8392491A8A93}"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365891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7EF44A-2D30-4651-8D44-8392491A8A93}"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195651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EF44A-2D30-4651-8D44-8392491A8A93}"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13902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7EF44A-2D30-4651-8D44-8392491A8A93}"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174900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7EF44A-2D30-4651-8D44-8392491A8A93}"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110785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EF44A-2D30-4651-8D44-8392491A8A93}"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407805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7EF44A-2D30-4651-8D44-8392491A8A93}"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333590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7EF44A-2D30-4651-8D44-8392491A8A93}"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EC803-CD88-41AE-A614-60CD86AF2604}" type="slidenum">
              <a:rPr lang="en-US" smtClean="0"/>
              <a:t>‹#›</a:t>
            </a:fld>
            <a:endParaRPr lang="en-US"/>
          </a:p>
        </p:txBody>
      </p:sp>
    </p:spTree>
    <p:extLst>
      <p:ext uri="{BB962C8B-B14F-4D97-AF65-F5344CB8AC3E}">
        <p14:creationId xmlns:p14="http://schemas.microsoft.com/office/powerpoint/2010/main" val="203116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EF44A-2D30-4651-8D44-8392491A8A93}"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EC803-CD88-41AE-A614-60CD86AF2604}" type="slidenum">
              <a:rPr lang="en-US" smtClean="0"/>
              <a:t>‹#›</a:t>
            </a:fld>
            <a:endParaRPr lang="en-US"/>
          </a:p>
        </p:txBody>
      </p:sp>
    </p:spTree>
    <p:extLst>
      <p:ext uri="{BB962C8B-B14F-4D97-AF65-F5344CB8AC3E}">
        <p14:creationId xmlns:p14="http://schemas.microsoft.com/office/powerpoint/2010/main" val="3548343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tiff"/><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tiff"/><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1.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pic>
        <p:nvPicPr>
          <p:cNvPr id="13" name="Picture 12">
            <a:extLst>
              <a:ext uri="{FF2B5EF4-FFF2-40B4-BE49-F238E27FC236}">
                <a16:creationId xmlns="" xmlns:a16="http://schemas.microsoft.com/office/drawing/2014/main" id="{00C25626-14F4-4106-9218-31FA935923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93" t="26503" r="7846" b="26698"/>
          <a:stretch/>
        </p:blipFill>
        <p:spPr>
          <a:xfrm>
            <a:off x="1030235" y="2112886"/>
            <a:ext cx="9813317" cy="3844032"/>
          </a:xfrm>
          <a:prstGeom prst="rect">
            <a:avLst/>
          </a:prstGeom>
        </p:spPr>
      </p:pic>
      <p:sp>
        <p:nvSpPr>
          <p:cNvPr id="22" name="TextBox 21"/>
          <p:cNvSpPr txBox="1"/>
          <p:nvPr/>
        </p:nvSpPr>
        <p:spPr>
          <a:xfrm>
            <a:off x="2256952" y="520434"/>
            <a:ext cx="6478676" cy="954107"/>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BỘ SÁCH GIÁO KHOA </a:t>
            </a:r>
          </a:p>
          <a:p>
            <a:pPr algn="ctr"/>
            <a:r>
              <a:rPr lang="en-US" sz="2800" b="1" smtClean="0">
                <a:solidFill>
                  <a:srgbClr val="FF0000"/>
                </a:solidFill>
                <a:latin typeface="Arial" pitchFamily="34" charset="0"/>
                <a:cs typeface="Arial" pitchFamily="34" charset="0"/>
              </a:rPr>
              <a:t>KẾT </a:t>
            </a:r>
            <a:r>
              <a:rPr lang="en-US" sz="2800" b="1" dirty="0" smtClean="0">
                <a:solidFill>
                  <a:srgbClr val="FF0000"/>
                </a:solidFill>
                <a:latin typeface="Arial" pitchFamily="34" charset="0"/>
                <a:cs typeface="Arial" pitchFamily="34" charset="0"/>
              </a:rPr>
              <a:t>NỐI TRI THỨC VỚI CUỘC SỐNG</a:t>
            </a:r>
            <a:endParaRPr lang="en-US" sz="2800" b="1" dirty="0">
              <a:solidFill>
                <a:srgbClr val="FF0000"/>
              </a:solidFill>
              <a:latin typeface="Arial" pitchFamily="34" charset="0"/>
              <a:cs typeface="Arial" pitchFamily="34" charset="0"/>
            </a:endParaRPr>
          </a:p>
        </p:txBody>
      </p:sp>
      <p:sp>
        <p:nvSpPr>
          <p:cNvPr id="23" name="TextBox 22"/>
          <p:cNvSpPr txBox="1"/>
          <p:nvPr/>
        </p:nvSpPr>
        <p:spPr>
          <a:xfrm>
            <a:off x="4128116" y="1434834"/>
            <a:ext cx="1953088" cy="523220"/>
          </a:xfrm>
          <a:prstGeom prst="rect">
            <a:avLst/>
          </a:prstGeom>
          <a:noFill/>
        </p:spPr>
        <p:txBody>
          <a:bodyPr wrap="square" rtlCol="0">
            <a:spAutoFit/>
          </a:bodyPr>
          <a:lstStyle/>
          <a:p>
            <a:pPr algn="ctr"/>
            <a:r>
              <a:rPr lang="en-US" sz="2800" b="1" dirty="0" smtClean="0">
                <a:solidFill>
                  <a:srgbClr val="0000FF"/>
                </a:solidFill>
                <a:latin typeface="Arial" pitchFamily="34" charset="0"/>
                <a:cs typeface="Arial" pitchFamily="34" charset="0"/>
              </a:rPr>
              <a:t>LỚP 8</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32701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24" name="Content Placeholder 5"/>
          <p:cNvSpPr txBox="1"/>
          <p:nvPr/>
        </p:nvSpPr>
        <p:spPr>
          <a:xfrm>
            <a:off x="1473692" y="2016944"/>
            <a:ext cx="10136707" cy="830997"/>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marL="36830" indent="0" algn="just">
              <a:lnSpc>
                <a:spcPct val="120000"/>
              </a:lnSpc>
              <a:spcBef>
                <a:spcPts val="0"/>
              </a:spcBef>
              <a:buNone/>
            </a:pPr>
            <a:r>
              <a:rPr lang="en-US" sz="2000" b="1" dirty="0" err="1">
                <a:solidFill>
                  <a:srgbClr val="0070C0"/>
                </a:solidFill>
                <a:ea typeface="Tahoma" panose="020B0604030504040204" pitchFamily="34" charset="0"/>
                <a:cs typeface="Tahoma" panose="020B0604030504040204" pitchFamily="34" charset="0"/>
              </a:rPr>
              <a:t>Phần</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này</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là</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hoạt</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động</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mở</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đầu</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bài</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học</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có</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sự</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tham</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gia</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của</a:t>
            </a:r>
            <a:r>
              <a:rPr lang="en-US" sz="2000" b="1" dirty="0">
                <a:solidFill>
                  <a:srgbClr val="0070C0"/>
                </a:solidFill>
                <a:ea typeface="Tahoma" panose="020B0604030504040204" pitchFamily="34" charset="0"/>
                <a:cs typeface="Tahoma" panose="020B0604030504040204" pitchFamily="34" charset="0"/>
              </a:rPr>
              <a:t> HS </a:t>
            </a:r>
            <a:r>
              <a:rPr lang="en-US" sz="2000" b="1" dirty="0" err="1">
                <a:solidFill>
                  <a:srgbClr val="0070C0"/>
                </a:solidFill>
                <a:ea typeface="Tahoma" panose="020B0604030504040204" pitchFamily="34" charset="0"/>
                <a:cs typeface="Tahoma" panose="020B0604030504040204" pitchFamily="34" charset="0"/>
              </a:rPr>
              <a:t>nhằm</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đạt</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các</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mục</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đích</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khác</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nhau</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sau</a:t>
            </a:r>
            <a:r>
              <a:rPr lang="en-US" sz="2000" b="1" dirty="0">
                <a:solidFill>
                  <a:srgbClr val="0070C0"/>
                </a:solidFill>
                <a:ea typeface="Tahoma" panose="020B0604030504040204" pitchFamily="34" charset="0"/>
                <a:cs typeface="Tahoma" panose="020B0604030504040204" pitchFamily="34" charset="0"/>
              </a:rPr>
              <a:t> </a:t>
            </a:r>
            <a:r>
              <a:rPr lang="en-US" sz="2000" b="1" dirty="0" err="1">
                <a:solidFill>
                  <a:srgbClr val="0070C0"/>
                </a:solidFill>
                <a:ea typeface="Tahoma" panose="020B0604030504040204" pitchFamily="34" charset="0"/>
                <a:cs typeface="Tahoma" panose="020B0604030504040204" pitchFamily="34" charset="0"/>
              </a:rPr>
              <a:t>đây</a:t>
            </a:r>
            <a:r>
              <a:rPr lang="en-US" sz="2000" b="1" dirty="0" smtClean="0">
                <a:solidFill>
                  <a:srgbClr val="0070C0"/>
                </a:solidFill>
                <a:ea typeface="Tahoma" panose="020B0604030504040204" pitchFamily="34" charset="0"/>
                <a:cs typeface="Tahoma" panose="020B0604030504040204" pitchFamily="34" charset="0"/>
              </a:rPr>
              <a:t>:</a:t>
            </a:r>
            <a:endParaRPr lang="en-US" sz="2000" b="1" dirty="0">
              <a:solidFill>
                <a:srgbClr val="0070C0"/>
              </a:solidFill>
              <a:ea typeface="Tahoma" panose="020B0604030504040204" pitchFamily="34" charset="0"/>
              <a:cs typeface="Tahoma" panose="020B0604030504040204" pitchFamily="34" charset="0"/>
            </a:endParaRPr>
          </a:p>
        </p:txBody>
      </p:sp>
      <p:sp>
        <p:nvSpPr>
          <p:cNvPr id="25" name="Content Placeholder 5"/>
          <p:cNvSpPr txBox="1"/>
          <p:nvPr/>
        </p:nvSpPr>
        <p:spPr>
          <a:xfrm>
            <a:off x="1385899" y="2783202"/>
            <a:ext cx="10109688" cy="400110"/>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gn="just"/>
            <a:r>
              <a:rPr lang="vi-VN" sz="2000" i="1" dirty="0" smtClean="0">
                <a:cs typeface="Arial" panose="020B0604020202020204" pitchFamily="34" charset="0"/>
              </a:rPr>
              <a:t>Phản </a:t>
            </a:r>
            <a:r>
              <a:rPr lang="vi-VN" sz="2000" i="1" dirty="0">
                <a:cs typeface="Arial" panose="020B0604020202020204" pitchFamily="34" charset="0"/>
              </a:rPr>
              <a:t>ánh vấn đề sẽ </a:t>
            </a:r>
            <a:r>
              <a:rPr lang="vi-VN" sz="2000" i="1" dirty="0" smtClean="0">
                <a:cs typeface="Arial" panose="020B0604020202020204" pitchFamily="34" charset="0"/>
              </a:rPr>
              <a:t>học </a:t>
            </a:r>
            <a:r>
              <a:rPr lang="vi-VN" sz="2000" i="1" dirty="0">
                <a:cs typeface="Arial" panose="020B0604020202020204" pitchFamily="34" charset="0"/>
              </a:rPr>
              <a:t>để định hướng sự suy nghĩ của HS khi học bài mới.</a:t>
            </a:r>
            <a:endParaRPr lang="en-US" sz="2000" i="1" dirty="0">
              <a:latin typeface="Arial" panose="020B0604020202020204" pitchFamily="34" charset="0"/>
              <a:cs typeface="Arial" panose="020B0604020202020204" pitchFamily="34" charset="0"/>
            </a:endParaRPr>
          </a:p>
        </p:txBody>
      </p:sp>
      <p:grpSp>
        <p:nvGrpSpPr>
          <p:cNvPr id="9" name="Group 8"/>
          <p:cNvGrpSpPr/>
          <p:nvPr/>
        </p:nvGrpSpPr>
        <p:grpSpPr>
          <a:xfrm>
            <a:off x="996164" y="1496903"/>
            <a:ext cx="10498109" cy="523220"/>
            <a:chOff x="1005042" y="1692209"/>
            <a:chExt cx="10498109" cy="523220"/>
          </a:xfrm>
        </p:grpSpPr>
        <p:sp>
          <p:nvSpPr>
            <p:cNvPr id="12" name="Rectangle 11"/>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khởi</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3" name="Snip Diagonal Corner Rectangle 12"/>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014" y="3376203"/>
            <a:ext cx="6257569" cy="1740315"/>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r="2007" b="10353"/>
          <a:stretch/>
        </p:blipFill>
        <p:spPr>
          <a:xfrm>
            <a:off x="1851727" y="5003386"/>
            <a:ext cx="7567481" cy="1148839"/>
          </a:xfrm>
          <a:prstGeom prst="rect">
            <a:avLst/>
          </a:prstGeom>
        </p:spPr>
      </p:pic>
    </p:spTree>
    <p:extLst>
      <p:ext uri="{BB962C8B-B14F-4D97-AF65-F5344CB8AC3E}">
        <p14:creationId xmlns:p14="http://schemas.microsoft.com/office/powerpoint/2010/main" val="8649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25" name="Content Placeholder 5"/>
          <p:cNvSpPr txBox="1"/>
          <p:nvPr/>
        </p:nvSpPr>
        <p:spPr>
          <a:xfrm>
            <a:off x="1412532" y="2081866"/>
            <a:ext cx="10109688" cy="400110"/>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gn="just"/>
            <a:r>
              <a:rPr lang="vi-VN" sz="2000" i="1" dirty="0">
                <a:cs typeface="Arial" panose="020B0604020202020204" pitchFamily="34" charset="0"/>
              </a:rPr>
              <a:t>Làm bộc lộ các ý niệm chưa đúng, chưa đầy đủ về nội dung sẽ học</a:t>
            </a:r>
            <a:r>
              <a:rPr lang="vi-VN" sz="2000" i="1" dirty="0" smtClean="0">
                <a:cs typeface="Arial" panose="020B0604020202020204" pitchFamily="34" charset="0"/>
              </a:rPr>
              <a:t>.</a:t>
            </a:r>
            <a:endParaRPr lang="en-US" sz="2000" i="1" dirty="0">
              <a:latin typeface="Arial" panose="020B0604020202020204" pitchFamily="34" charset="0"/>
              <a:cs typeface="Arial" panose="020B0604020202020204" pitchFamily="34" charset="0"/>
            </a:endParaRPr>
          </a:p>
        </p:txBody>
      </p:sp>
      <p:grpSp>
        <p:nvGrpSpPr>
          <p:cNvPr id="9" name="Group 8"/>
          <p:cNvGrpSpPr/>
          <p:nvPr/>
        </p:nvGrpSpPr>
        <p:grpSpPr>
          <a:xfrm>
            <a:off x="996164" y="1496903"/>
            <a:ext cx="10498109" cy="523220"/>
            <a:chOff x="1005042" y="1692209"/>
            <a:chExt cx="10498109" cy="523220"/>
          </a:xfrm>
        </p:grpSpPr>
        <p:sp>
          <p:nvSpPr>
            <p:cNvPr id="12" name="Rectangle 11"/>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khởi</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3" name="Snip Diagonal Corner Rectangle 12"/>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grpSp>
      <p:pic>
        <p:nvPicPr>
          <p:cNvPr id="16" name="Picture 15"/>
          <p:cNvPicPr>
            <a:picLocks noChangeAspect="1"/>
          </p:cNvPicPr>
          <p:nvPr/>
        </p:nvPicPr>
        <p:blipFill>
          <a:blip r:embed="rId5"/>
          <a:stretch>
            <a:fillRect/>
          </a:stretch>
        </p:blipFill>
        <p:spPr>
          <a:xfrm>
            <a:off x="1766656" y="2891363"/>
            <a:ext cx="6111247" cy="604129"/>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3592" y="3614960"/>
            <a:ext cx="9019713" cy="2110997"/>
          </a:xfrm>
          <a:prstGeom prst="rect">
            <a:avLst/>
          </a:prstGeom>
        </p:spPr>
      </p:pic>
    </p:spTree>
    <p:extLst>
      <p:ext uri="{BB962C8B-B14F-4D97-AF65-F5344CB8AC3E}">
        <p14:creationId xmlns:p14="http://schemas.microsoft.com/office/powerpoint/2010/main" val="393563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25" name="Content Placeholder 5"/>
          <p:cNvSpPr txBox="1"/>
          <p:nvPr/>
        </p:nvSpPr>
        <p:spPr>
          <a:xfrm>
            <a:off x="1412532" y="2081866"/>
            <a:ext cx="10109688" cy="400110"/>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gn="just"/>
            <a:r>
              <a:rPr lang="vi-VN" sz="2000" i="1" dirty="0" smtClean="0">
                <a:cs typeface="Arial" panose="020B0604020202020204" pitchFamily="34" charset="0"/>
              </a:rPr>
              <a:t>Nêu </a:t>
            </a:r>
            <a:r>
              <a:rPr lang="vi-VN" sz="2000" i="1" dirty="0">
                <a:cs typeface="Arial" panose="020B0604020202020204" pitchFamily="34" charset="0"/>
              </a:rPr>
              <a:t>tình huống có vấn đề của bài học mới</a:t>
            </a:r>
            <a:r>
              <a:rPr lang="vi-VN" sz="2000" i="1" dirty="0" smtClean="0">
                <a:cs typeface="Arial" panose="020B0604020202020204" pitchFamily="34" charset="0"/>
              </a:rPr>
              <a:t>.</a:t>
            </a:r>
            <a:endParaRPr lang="en-US" sz="2000" i="1" dirty="0">
              <a:latin typeface="Arial" panose="020B0604020202020204" pitchFamily="34" charset="0"/>
              <a:cs typeface="Arial" panose="020B0604020202020204" pitchFamily="34" charset="0"/>
            </a:endParaRPr>
          </a:p>
        </p:txBody>
      </p:sp>
      <p:grpSp>
        <p:nvGrpSpPr>
          <p:cNvPr id="9" name="Group 8"/>
          <p:cNvGrpSpPr/>
          <p:nvPr/>
        </p:nvGrpSpPr>
        <p:grpSpPr>
          <a:xfrm>
            <a:off x="996164" y="1496903"/>
            <a:ext cx="10498109" cy="523220"/>
            <a:chOff x="1005042" y="1692209"/>
            <a:chExt cx="10498109" cy="523220"/>
          </a:xfrm>
        </p:grpSpPr>
        <p:sp>
          <p:nvSpPr>
            <p:cNvPr id="12" name="Rectangle 11"/>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khởi</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3" name="Snip Diagonal Corner Rectangle 12"/>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734" y="2808148"/>
            <a:ext cx="7091258" cy="1053638"/>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r="1462" b="2920"/>
          <a:stretch/>
        </p:blipFill>
        <p:spPr>
          <a:xfrm>
            <a:off x="1239979" y="3977197"/>
            <a:ext cx="9626289" cy="1811044"/>
          </a:xfrm>
          <a:prstGeom prst="rect">
            <a:avLst/>
          </a:prstGeom>
        </p:spPr>
      </p:pic>
    </p:spTree>
    <p:extLst>
      <p:ext uri="{BB962C8B-B14F-4D97-AF65-F5344CB8AC3E}">
        <p14:creationId xmlns:p14="http://schemas.microsoft.com/office/powerpoint/2010/main" val="32178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en-US" altLang="en-US" sz="2800" b="1" dirty="0" smtClean="0">
                <a:solidFill>
                  <a:srgbClr val="C00000"/>
                </a:solidFill>
                <a:latin typeface="Arial" pitchFamily="34" charset="0"/>
                <a:cs typeface="Arial" pitchFamily="34" charset="0"/>
              </a:rPr>
              <a:t>II</a:t>
            </a:r>
            <a:r>
              <a:rPr lang="en-US" altLang="en-US" sz="2800" b="1" dirty="0">
                <a:solidFill>
                  <a:srgbClr val="C00000"/>
                </a:solidFill>
                <a:latin typeface="Arial" pitchFamily="34" charset="0"/>
                <a:cs typeface="Arial" pitchFamily="34" charset="0"/>
              </a:rPr>
              <a:t>. THIẾT KẾ SGK KHOA HỌC TỰ NHIÊN 8</a:t>
            </a:r>
          </a:p>
        </p:txBody>
      </p:sp>
      <p:sp>
        <p:nvSpPr>
          <p:cNvPr id="25" name="Content Placeholder 5"/>
          <p:cNvSpPr txBox="1"/>
          <p:nvPr/>
        </p:nvSpPr>
        <p:spPr>
          <a:xfrm>
            <a:off x="1412532" y="2081866"/>
            <a:ext cx="10109688" cy="400110"/>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gn="just"/>
            <a:r>
              <a:rPr lang="vi-VN" sz="2000" i="1" dirty="0">
                <a:cs typeface="Arial" panose="020B0604020202020204" pitchFamily="34" charset="0"/>
              </a:rPr>
              <a:t>Khởi động trí tò mò của HS</a:t>
            </a:r>
            <a:r>
              <a:rPr lang="vi-VN" sz="2000" i="1" dirty="0" smtClean="0">
                <a:cs typeface="Arial" panose="020B0604020202020204" pitchFamily="34" charset="0"/>
              </a:rPr>
              <a:t>.</a:t>
            </a:r>
            <a:endParaRPr lang="en-US" sz="2000" i="1" dirty="0">
              <a:latin typeface="Arial" panose="020B0604020202020204" pitchFamily="34" charset="0"/>
              <a:cs typeface="Arial" panose="020B0604020202020204" pitchFamily="34" charset="0"/>
            </a:endParaRPr>
          </a:p>
        </p:txBody>
      </p:sp>
      <p:grpSp>
        <p:nvGrpSpPr>
          <p:cNvPr id="9" name="Group 8"/>
          <p:cNvGrpSpPr/>
          <p:nvPr/>
        </p:nvGrpSpPr>
        <p:grpSpPr>
          <a:xfrm>
            <a:off x="996164" y="1496903"/>
            <a:ext cx="10498109" cy="523220"/>
            <a:chOff x="1005042" y="1692209"/>
            <a:chExt cx="10498109" cy="523220"/>
          </a:xfrm>
        </p:grpSpPr>
        <p:sp>
          <p:nvSpPr>
            <p:cNvPr id="12" name="Rectangle 11"/>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khởi</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3" name="Snip Diagonal Corner Rectangle 12"/>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0225" y="2701934"/>
            <a:ext cx="6948114" cy="1266405"/>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1367" t="4169" r="4754" b="6542"/>
          <a:stretch/>
        </p:blipFill>
        <p:spPr>
          <a:xfrm>
            <a:off x="1358283" y="3915051"/>
            <a:ext cx="8185212" cy="2281563"/>
          </a:xfrm>
          <a:prstGeom prst="rect">
            <a:avLst/>
          </a:prstGeom>
        </p:spPr>
      </p:pic>
    </p:spTree>
    <p:extLst>
      <p:ext uri="{BB962C8B-B14F-4D97-AF65-F5344CB8AC3E}">
        <p14:creationId xmlns:p14="http://schemas.microsoft.com/office/powerpoint/2010/main" val="239400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en-US" altLang="en-US" sz="2800" b="1" dirty="0" smtClean="0">
                <a:solidFill>
                  <a:srgbClr val="C00000"/>
                </a:solidFill>
                <a:latin typeface="Arial" pitchFamily="34" charset="0"/>
                <a:cs typeface="Arial" pitchFamily="34" charset="0"/>
              </a:rPr>
              <a:t>II</a:t>
            </a:r>
            <a:r>
              <a:rPr lang="en-US" altLang="en-US" sz="2800" b="1" dirty="0">
                <a:solidFill>
                  <a:srgbClr val="C00000"/>
                </a:solidFill>
                <a:latin typeface="Arial" pitchFamily="34" charset="0"/>
                <a:cs typeface="Arial" pitchFamily="34" charset="0"/>
              </a:rPr>
              <a:t>. THIẾT KẾ SGK KHOA HỌC TỰ NHIÊN 8</a:t>
            </a:r>
          </a:p>
        </p:txBody>
      </p:sp>
      <p:sp>
        <p:nvSpPr>
          <p:cNvPr id="9" name="Hộp Văn bản 5">
            <a:extLst>
              <a:ext uri="{FF2B5EF4-FFF2-40B4-BE49-F238E27FC236}">
                <a16:creationId xmlns="" xmlns:a16="http://schemas.microsoft.com/office/drawing/2014/main" id="{01A1AB97-8D7A-4385-A5EA-03FDE10D7F3F}"/>
              </a:ext>
            </a:extLst>
          </p:cNvPr>
          <p:cNvSpPr txBox="1"/>
          <p:nvPr/>
        </p:nvSpPr>
        <p:spPr>
          <a:xfrm>
            <a:off x="972257" y="2301300"/>
            <a:ext cx="9565535" cy="461665"/>
          </a:xfrm>
          <a:prstGeom prst="rect">
            <a:avLst/>
          </a:prstGeom>
          <a:noFill/>
        </p:spPr>
        <p:txBody>
          <a:bodyPr wrap="square" rtlCol="0">
            <a:spAutoFit/>
          </a:bodyPr>
          <a:lstStyle/>
          <a:p>
            <a:pPr marL="214313" indent="-214313" algn="just">
              <a:buFont typeface="Arial" panose="020B0604020202020204" pitchFamily="34" charset="0"/>
              <a:buChar char="•"/>
            </a:pPr>
            <a:r>
              <a:rPr lang="en-US" sz="2400" b="1" dirty="0" err="1" smtClean="0">
                <a:latin typeface="Arial" panose="020B0604020202020204" pitchFamily="34" charset="0"/>
                <a:cs typeface="Arial" panose="020B0604020202020204" pitchFamily="34" charset="0"/>
              </a:rPr>
              <a:t>Mỗi</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2 </a:t>
            </a:r>
            <a:r>
              <a:rPr lang="en-US" sz="2400" b="1" dirty="0" err="1">
                <a:latin typeface="Arial" panose="020B0604020202020204" pitchFamily="34" charset="0"/>
                <a:cs typeface="Arial" panose="020B0604020202020204" pitchFamily="34" charset="0"/>
              </a:rPr>
              <a:t>đến</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3 </a:t>
            </a:r>
            <a:r>
              <a:rPr lang="en-US" sz="2400" b="1" dirty="0" err="1">
                <a:latin typeface="Arial" panose="020B0604020202020204" pitchFamily="34" charset="0"/>
                <a:cs typeface="Arial" panose="020B0604020202020204" pitchFamily="34" charset="0"/>
              </a:rPr>
              <a:t>đơn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r>
              <a:rPr lang="en-US" sz="2400" b="1" dirty="0">
                <a:latin typeface="Arial" panose="020B0604020202020204" pitchFamily="34" charset="0"/>
                <a:cs typeface="Arial" panose="020B0604020202020204" pitchFamily="34" charset="0"/>
              </a:rPr>
              <a:t>. </a:t>
            </a:r>
          </a:p>
        </p:txBody>
      </p:sp>
      <p:pic>
        <p:nvPicPr>
          <p:cNvPr id="12" name="Picture 11"/>
          <p:cNvPicPr>
            <a:picLocks noChangeAspect="1"/>
          </p:cNvPicPr>
          <p:nvPr/>
        </p:nvPicPr>
        <p:blipFill>
          <a:blip r:embed="rId5"/>
          <a:stretch>
            <a:fillRect/>
          </a:stretch>
        </p:blipFill>
        <p:spPr>
          <a:xfrm>
            <a:off x="1060381" y="5198730"/>
            <a:ext cx="8687301" cy="1055621"/>
          </a:xfrm>
          <a:prstGeom prst="rect">
            <a:avLst/>
          </a:prstGeom>
        </p:spPr>
      </p:pic>
      <p:grpSp>
        <p:nvGrpSpPr>
          <p:cNvPr id="14" name="Group 13"/>
          <p:cNvGrpSpPr/>
          <p:nvPr/>
        </p:nvGrpSpPr>
        <p:grpSpPr>
          <a:xfrm>
            <a:off x="987287" y="1523535"/>
            <a:ext cx="10498109" cy="523220"/>
            <a:chOff x="1005042" y="1692209"/>
            <a:chExt cx="10498109" cy="523220"/>
          </a:xfrm>
        </p:grpSpPr>
        <p:sp>
          <p:nvSpPr>
            <p:cNvPr id="15" name="Rectangle 14"/>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Thân</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bài</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các</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học</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6" name="Snip Diagonal Corner Rectangle 15"/>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grpSp>
      <p:sp>
        <p:nvSpPr>
          <p:cNvPr id="17" name="Hộp Văn bản 5">
            <a:extLst>
              <a:ext uri="{FF2B5EF4-FFF2-40B4-BE49-F238E27FC236}">
                <a16:creationId xmlns="" xmlns:a16="http://schemas.microsoft.com/office/drawing/2014/main" id="{01A1AB97-8D7A-4385-A5EA-03FDE10D7F3F}"/>
              </a:ext>
            </a:extLst>
          </p:cNvPr>
          <p:cNvSpPr txBox="1"/>
          <p:nvPr/>
        </p:nvSpPr>
        <p:spPr>
          <a:xfrm>
            <a:off x="981136" y="2798448"/>
            <a:ext cx="9565535" cy="2243691"/>
          </a:xfrm>
          <a:prstGeom prst="rect">
            <a:avLst/>
          </a:prstGeom>
          <a:noFill/>
        </p:spPr>
        <p:txBody>
          <a:bodyPr wrap="square" rtlCol="0">
            <a:spAutoFit/>
          </a:bodyPr>
          <a:lstStyle/>
          <a:p>
            <a:pPr marL="214313" indent="-214313" algn="just">
              <a:lnSpc>
                <a:spcPct val="130000"/>
              </a:lnSpc>
              <a:spcBef>
                <a:spcPts val="300"/>
              </a:spcBef>
              <a:spcAft>
                <a:spcPts val="300"/>
              </a:spcAft>
              <a:buFont typeface="Arial" panose="020B0604020202020204" pitchFamily="34" charset="0"/>
              <a:buChar char="•"/>
            </a:pPr>
            <a:r>
              <a:rPr lang="en-US" sz="2400" b="1" dirty="0" err="1" smtClean="0">
                <a:latin typeface="Arial" panose="020B0604020202020204" pitchFamily="34" charset="0"/>
                <a:cs typeface="Arial" panose="020B0604020202020204" pitchFamily="34" charset="0"/>
              </a:rPr>
              <a:t>Một</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trúc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sau</a:t>
            </a:r>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p>
          <a:p>
            <a:pPr marL="230188" algn="just">
              <a:lnSpc>
                <a:spcPct val="130000"/>
              </a:lnSpc>
              <a:spcBef>
                <a:spcPts val="300"/>
              </a:spcBef>
              <a:spcAft>
                <a:spcPts val="300"/>
              </a:spcAft>
            </a:pP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Hoạt</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động</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đọc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hiểu</a:t>
            </a:r>
            <a:r>
              <a:rPr lang="en-US" sz="2400" b="1" dirty="0">
                <a:solidFill>
                  <a:srgbClr val="0070C0"/>
                </a:solidFill>
                <a:latin typeface="Arial" panose="020B0604020202020204" pitchFamily="34" charset="0"/>
                <a:cs typeface="Arial" panose="020B0604020202020204" pitchFamily="34" charset="0"/>
              </a:rPr>
              <a:t>.</a:t>
            </a:r>
          </a:p>
          <a:p>
            <a:pPr marL="230188" algn="just">
              <a:lnSpc>
                <a:spcPct val="130000"/>
              </a:lnSpc>
              <a:spcBef>
                <a:spcPts val="300"/>
              </a:spcBef>
              <a:spcAft>
                <a:spcPts val="300"/>
              </a:spcAft>
            </a:pP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Hoạt</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động</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tìm</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tòi</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khám</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phá</a:t>
            </a:r>
            <a:r>
              <a:rPr lang="en-US" sz="2400" b="1" dirty="0">
                <a:solidFill>
                  <a:srgbClr val="0070C0"/>
                </a:solidFill>
                <a:latin typeface="Arial" panose="020B0604020202020204" pitchFamily="34" charset="0"/>
                <a:cs typeface="Arial" panose="020B0604020202020204" pitchFamily="34" charset="0"/>
              </a:rPr>
              <a:t>.</a:t>
            </a:r>
          </a:p>
          <a:p>
            <a:pPr marL="230188" algn="just">
              <a:lnSpc>
                <a:spcPct val="130000"/>
              </a:lnSpc>
              <a:spcBef>
                <a:spcPts val="300"/>
              </a:spcBef>
              <a:spcAft>
                <a:spcPts val="300"/>
              </a:spcAft>
            </a:pP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Hoạt</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động</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thực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hành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hoặc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vận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dụng</a:t>
            </a:r>
            <a:r>
              <a:rPr lang="en-US" sz="2400" b="1" dirty="0" smtClean="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62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grpSp>
        <p:nvGrpSpPr>
          <p:cNvPr id="16" name="Group 15"/>
          <p:cNvGrpSpPr/>
          <p:nvPr/>
        </p:nvGrpSpPr>
        <p:grpSpPr>
          <a:xfrm>
            <a:off x="987287" y="1479145"/>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đọc</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hiểu</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a</a:t>
              </a:r>
              <a:endParaRPr lang="en-US" sz="2400" b="1" dirty="0">
                <a:latin typeface="Arial" panose="020B0604020202020204" pitchFamily="34" charset="0"/>
                <a:cs typeface="Arial" panose="020B0604020202020204" pitchFamily="34" charset="0"/>
              </a:endParaRPr>
            </a:p>
          </p:txBody>
        </p:sp>
      </p:grpSp>
      <p:sp>
        <p:nvSpPr>
          <p:cNvPr id="19" name="Rectangle 18"/>
          <p:cNvSpPr/>
          <p:nvPr/>
        </p:nvSpPr>
        <p:spPr>
          <a:xfrm>
            <a:off x="1488520" y="1958433"/>
            <a:ext cx="9729215" cy="400110"/>
          </a:xfrm>
          <a:prstGeom prst="rect">
            <a:avLst/>
          </a:prstGeom>
        </p:spPr>
        <p:txBody>
          <a:bodyPr wrap="square">
            <a:spAutoFit/>
          </a:bodyPr>
          <a:lstStyle/>
          <a:p>
            <a:r>
              <a:rPr lang="vi-VN" sz="2000" b="1" dirty="0">
                <a:solidFill>
                  <a:srgbClr val="0070C0"/>
                </a:solidFill>
              </a:rPr>
              <a:t>Mục đích cung cấp thông tin, định hướng, tìm tòi khám phá kiến thức mới</a:t>
            </a:r>
            <a:endParaRPr lang="en-US" sz="2000" b="1" dirty="0">
              <a:solidFill>
                <a:srgbClr val="0070C0"/>
              </a:solidFill>
            </a:endParaRPr>
          </a:p>
        </p:txBody>
      </p:sp>
      <p:pic>
        <p:nvPicPr>
          <p:cNvPr id="2" name="Picture 1"/>
          <p:cNvPicPr>
            <a:picLocks noChangeAspect="1"/>
          </p:cNvPicPr>
          <p:nvPr/>
        </p:nvPicPr>
        <p:blipFill rotWithShape="1">
          <a:blip r:embed="rId5"/>
          <a:srcRect l="25841" t="27196" r="29401" b="10840"/>
          <a:stretch/>
        </p:blipFill>
        <p:spPr>
          <a:xfrm>
            <a:off x="2707689" y="2338592"/>
            <a:ext cx="5814874" cy="4528286"/>
          </a:xfrm>
          <a:prstGeom prst="rect">
            <a:avLst/>
          </a:prstGeom>
        </p:spPr>
      </p:pic>
    </p:spTree>
    <p:extLst>
      <p:ext uri="{BB962C8B-B14F-4D97-AF65-F5344CB8AC3E}">
        <p14:creationId xmlns:p14="http://schemas.microsoft.com/office/powerpoint/2010/main" val="9414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8" name="Content Placeholder 5"/>
          <p:cNvSpPr txBox="1"/>
          <p:nvPr/>
        </p:nvSpPr>
        <p:spPr>
          <a:xfrm>
            <a:off x="1068104" y="2237553"/>
            <a:ext cx="3983290" cy="1107996"/>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marL="36195" indent="0" algn="just">
              <a:lnSpc>
                <a:spcPct val="110000"/>
              </a:lnSpc>
              <a:buNone/>
            </a:pP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X</a:t>
            </a:r>
            <a:r>
              <a:rPr lang="vi-VN" sz="2000" b="1" dirty="0" smtClean="0">
                <a:solidFill>
                  <a:srgbClr val="0070C0"/>
                </a:solidFill>
                <a:latin typeface="Arial" panose="020B0604020202020204" pitchFamily="34" charset="0"/>
                <a:ea typeface="Tahoma" panose="020B0604030504040204" pitchFamily="34" charset="0"/>
                <a:cs typeface="Arial" panose="020B0604020202020204" pitchFamily="34" charset="0"/>
              </a:rPr>
              <a:t>ây </a:t>
            </a:r>
            <a:r>
              <a:rPr lang="vi-VN" sz="2000" b="1" dirty="0">
                <a:solidFill>
                  <a:srgbClr val="0070C0"/>
                </a:solidFill>
                <a:latin typeface="Arial" panose="020B0604020202020204" pitchFamily="34" charset="0"/>
                <a:ea typeface="Tahoma" panose="020B0604030504040204" pitchFamily="34" charset="0"/>
                <a:cs typeface="Arial" panose="020B0604020202020204" pitchFamily="34" charset="0"/>
              </a:rPr>
              <a:t>dựng tri thức mới dựa trên trải nghiệm</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tìm</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tòi</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khám</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phá</a:t>
            </a:r>
            <a:r>
              <a:rPr lang="vi-VN" sz="2000" b="1" dirty="0">
                <a:solidFill>
                  <a:srgbClr val="0070C0"/>
                </a:solidFill>
                <a:latin typeface="Arial" panose="020B0604020202020204" pitchFamily="34" charset="0"/>
                <a:ea typeface="Tahoma" panose="020B0604030504040204" pitchFamily="34" charset="0"/>
                <a:cs typeface="Arial" panose="020B0604020202020204" pitchFamily="34" charset="0"/>
              </a:rPr>
              <a:t> của HS. </a:t>
            </a:r>
            <a:endPar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grpSp>
        <p:nvGrpSpPr>
          <p:cNvPr id="12" name="Group 11"/>
          <p:cNvGrpSpPr/>
          <p:nvPr/>
        </p:nvGrpSpPr>
        <p:grpSpPr>
          <a:xfrm>
            <a:off x="987287" y="1479145"/>
            <a:ext cx="10498109" cy="523220"/>
            <a:chOff x="1005042" y="1692209"/>
            <a:chExt cx="10498109" cy="523220"/>
          </a:xfrm>
        </p:grpSpPr>
        <p:sp>
          <p:nvSpPr>
            <p:cNvPr id="13" name="Rectangle 12"/>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khám</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phá</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6" name="Snip Diagonal Corner Rectangle 15"/>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b</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a:srcRect l="26036" t="20206" r="30275" b="21887"/>
          <a:stretch/>
        </p:blipFill>
        <p:spPr>
          <a:xfrm>
            <a:off x="5060270" y="1533400"/>
            <a:ext cx="7140608" cy="5323721"/>
          </a:xfrm>
          <a:prstGeom prst="rect">
            <a:avLst/>
          </a:prstGeom>
        </p:spPr>
      </p:pic>
    </p:spTree>
    <p:extLst>
      <p:ext uri="{BB962C8B-B14F-4D97-AF65-F5344CB8AC3E}">
        <p14:creationId xmlns:p14="http://schemas.microsoft.com/office/powerpoint/2010/main" val="12943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14" name="Content Placeholder 5"/>
          <p:cNvSpPr txBox="1"/>
          <p:nvPr/>
        </p:nvSpPr>
        <p:spPr>
          <a:xfrm>
            <a:off x="887768" y="2150274"/>
            <a:ext cx="10466772" cy="1107996"/>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marL="36195" indent="0" algn="just">
              <a:lnSpc>
                <a:spcPct val="110000"/>
              </a:lnSpc>
              <a:buNone/>
            </a:pPr>
            <a:r>
              <a:rPr lang="vi-VN" sz="2000" b="1" dirty="0" smtClean="0">
                <a:solidFill>
                  <a:srgbClr val="0070C0"/>
                </a:solidFill>
                <a:ea typeface="Tahoma" panose="020B0604030504040204" pitchFamily="34" charset="0"/>
                <a:cs typeface="Tahoma" panose="020B0604030504040204" pitchFamily="34" charset="0"/>
              </a:rPr>
              <a:t>CÂU HỎI: </a:t>
            </a:r>
            <a:r>
              <a:rPr lang="vi-VN" sz="2000" b="1" dirty="0">
                <a:solidFill>
                  <a:srgbClr val="0070C0"/>
                </a:solidFill>
                <a:ea typeface="Tahoma" panose="020B0604030504040204" pitchFamily="34" charset="0"/>
                <a:cs typeface="Tahoma" panose="020B0604030504040204" pitchFamily="34" charset="0"/>
              </a:rPr>
              <a:t>HS tự trả lời câu hỏi, giải bài tập vận dụng giúp HS </a:t>
            </a:r>
            <a:r>
              <a:rPr lang="vi-VN" sz="2000" b="1" dirty="0" smtClean="0">
                <a:solidFill>
                  <a:srgbClr val="0070C0"/>
                </a:solidFill>
                <a:ea typeface="Tahoma" panose="020B0604030504040204" pitchFamily="34" charset="0"/>
                <a:cs typeface="Tahoma" panose="020B0604030504040204" pitchFamily="34" charset="0"/>
              </a:rPr>
              <a:t>hiểu </a:t>
            </a:r>
            <a:r>
              <a:rPr lang="vi-VN" sz="2000" b="1" dirty="0">
                <a:solidFill>
                  <a:srgbClr val="0070C0"/>
                </a:solidFill>
                <a:ea typeface="Tahoma" panose="020B0604030504040204" pitchFamily="34" charset="0"/>
                <a:cs typeface="Tahoma" panose="020B0604030504040204" pitchFamily="34" charset="0"/>
              </a:rPr>
              <a:t>rõ</a:t>
            </a:r>
            <a:r>
              <a:rPr lang="en-US" sz="2000" b="1" dirty="0">
                <a:solidFill>
                  <a:srgbClr val="0070C0"/>
                </a:solidFill>
                <a:ea typeface="Tahoma" panose="020B0604030504040204" pitchFamily="34" charset="0"/>
                <a:cs typeface="Tahoma" panose="020B0604030504040204" pitchFamily="34" charset="0"/>
              </a:rPr>
              <a:t> </a:t>
            </a:r>
            <a:r>
              <a:rPr lang="vi-VN" sz="2000" b="1" dirty="0">
                <a:solidFill>
                  <a:srgbClr val="0070C0"/>
                </a:solidFill>
                <a:ea typeface="Tahoma" panose="020B0604030504040204" pitchFamily="34" charset="0"/>
                <a:cs typeface="Tahoma" panose="020B0604030504040204" pitchFamily="34" charset="0"/>
              </a:rPr>
              <a:t>vấn đề </a:t>
            </a:r>
            <a:r>
              <a:rPr lang="vi-VN" sz="2000" b="1" dirty="0" smtClean="0">
                <a:solidFill>
                  <a:srgbClr val="0070C0"/>
                </a:solidFill>
                <a:ea typeface="Tahoma" panose="020B0604030504040204" pitchFamily="34" charset="0"/>
                <a:cs typeface="Tahoma" panose="020B0604030504040204" pitchFamily="34" charset="0"/>
              </a:rPr>
              <a:t>nghiên </a:t>
            </a:r>
            <a:r>
              <a:rPr lang="vi-VN" sz="2000" b="1" dirty="0">
                <a:solidFill>
                  <a:srgbClr val="0070C0"/>
                </a:solidFill>
                <a:ea typeface="Tahoma" panose="020B0604030504040204" pitchFamily="34" charset="0"/>
                <a:cs typeface="Tahoma" panose="020B0604030504040204" pitchFamily="34" charset="0"/>
              </a:rPr>
              <a:t>cứu, phát triển năng lực tư duy, </a:t>
            </a:r>
            <a:r>
              <a:rPr lang="vi-VN" sz="2000" b="1" dirty="0" smtClean="0">
                <a:solidFill>
                  <a:srgbClr val="0070C0"/>
                </a:solidFill>
                <a:ea typeface="Tahoma" panose="020B0604030504040204" pitchFamily="34" charset="0"/>
                <a:cs typeface="Tahoma" panose="020B0604030504040204" pitchFamily="34" charset="0"/>
              </a:rPr>
              <a:t>năng </a:t>
            </a:r>
            <a:r>
              <a:rPr lang="vi-VN" sz="2000" b="1" dirty="0">
                <a:solidFill>
                  <a:srgbClr val="0070C0"/>
                </a:solidFill>
                <a:ea typeface="Tahoma" panose="020B0604030504040204" pitchFamily="34" charset="0"/>
                <a:cs typeface="Tahoma" panose="020B0604030504040204" pitchFamily="34" charset="0"/>
              </a:rPr>
              <a:t>lực vận dụng</a:t>
            </a:r>
            <a:r>
              <a:rPr lang="en-US" sz="2000" b="1" dirty="0">
                <a:solidFill>
                  <a:srgbClr val="0070C0"/>
                </a:solidFill>
                <a:ea typeface="Tahoma" panose="020B0604030504040204" pitchFamily="34" charset="0"/>
                <a:cs typeface="Tahoma" panose="020B0604030504040204" pitchFamily="34" charset="0"/>
              </a:rPr>
              <a:t> </a:t>
            </a:r>
            <a:r>
              <a:rPr lang="vi-VN" sz="2000" b="1" dirty="0">
                <a:solidFill>
                  <a:srgbClr val="0070C0"/>
                </a:solidFill>
                <a:ea typeface="Tahoma" panose="020B0604030504040204" pitchFamily="34" charset="0"/>
                <a:cs typeface="Tahoma" panose="020B0604030504040204" pitchFamily="34" charset="0"/>
              </a:rPr>
              <a:t>kiến thức đã học, giúp GV đánh giá đúng việc học tập của HS.</a:t>
            </a:r>
            <a:endParaRPr lang="en-US" sz="2000" b="1" dirty="0">
              <a:solidFill>
                <a:srgbClr val="0070C0"/>
              </a:solidFill>
              <a:ea typeface="Tahoma" panose="020B0604030504040204" pitchFamily="34" charset="0"/>
              <a:cs typeface="Tahoma" panose="020B0604030504040204" pitchFamily="34" charset="0"/>
            </a:endParaRPr>
          </a:p>
        </p:txBody>
      </p:sp>
      <p:grpSp>
        <p:nvGrpSpPr>
          <p:cNvPr id="15" name="Group 14"/>
          <p:cNvGrpSpPr/>
          <p:nvPr/>
        </p:nvGrpSpPr>
        <p:grpSpPr>
          <a:xfrm>
            <a:off x="996165" y="1425881"/>
            <a:ext cx="10498109" cy="523220"/>
            <a:chOff x="1005042" y="1692209"/>
            <a:chExt cx="10498109" cy="523220"/>
          </a:xfrm>
        </p:grpSpPr>
        <p:sp>
          <p:nvSpPr>
            <p:cNvPr id="16" name="Rectangle 15"/>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thực</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hành</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vận</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dụng</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7" name="Snip Diagonal Corner Rectangle 16"/>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a:t>
              </a:r>
            </a:p>
          </p:txBody>
        </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491" y="3388904"/>
            <a:ext cx="8313111" cy="275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62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grpSp>
        <p:nvGrpSpPr>
          <p:cNvPr id="17" name="Group 16"/>
          <p:cNvGrpSpPr/>
          <p:nvPr/>
        </p:nvGrpSpPr>
        <p:grpSpPr>
          <a:xfrm>
            <a:off x="996165" y="1425881"/>
            <a:ext cx="10498109" cy="523220"/>
            <a:chOff x="1005042" y="1692209"/>
            <a:chExt cx="10498109" cy="523220"/>
          </a:xfrm>
        </p:grpSpPr>
        <p:sp>
          <p:nvSpPr>
            <p:cNvPr id="18" name="Rectangle 17"/>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thí</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nghiệm</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hoặc</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thực</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hành</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9" name="Snip Diagonal Corner Rectangle 18"/>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d</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a:srcRect l="16909" t="32028" r="21295" b="18176"/>
          <a:stretch/>
        </p:blipFill>
        <p:spPr>
          <a:xfrm>
            <a:off x="1056442" y="2214996"/>
            <a:ext cx="8771139" cy="3975607"/>
          </a:xfrm>
          <a:prstGeom prst="rect">
            <a:avLst/>
          </a:prstGeom>
        </p:spPr>
      </p:pic>
    </p:spTree>
    <p:extLst>
      <p:ext uri="{BB962C8B-B14F-4D97-AF65-F5344CB8AC3E}">
        <p14:creationId xmlns:p14="http://schemas.microsoft.com/office/powerpoint/2010/main" val="12520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12" name="Content Placeholder 5"/>
          <p:cNvSpPr txBox="1"/>
          <p:nvPr/>
        </p:nvSpPr>
        <p:spPr>
          <a:xfrm>
            <a:off x="1086997" y="1989157"/>
            <a:ext cx="9450797" cy="404663"/>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marL="36195" indent="0" algn="just">
              <a:lnSpc>
                <a:spcPct val="110000"/>
              </a:lnSpc>
              <a:buNone/>
            </a:pP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a:t>
            </a:r>
            <a:r>
              <a:rPr lang="en-US" sz="20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óm</a:t>
            </a:r>
            <a:r>
              <a:rPr lang="en-US" sz="20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tắt</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vi-VN" sz="2000" b="1" dirty="0">
                <a:solidFill>
                  <a:srgbClr val="0070C0"/>
                </a:solidFill>
                <a:latin typeface="Arial" panose="020B0604020202020204" pitchFamily="34" charset="0"/>
                <a:ea typeface="Tahoma" panose="020B0604030504040204" pitchFamily="34" charset="0"/>
                <a:cs typeface="Arial" panose="020B0604020202020204" pitchFamily="34" charset="0"/>
              </a:rPr>
              <a:t>kiến thức, kĩ năng cơ bản của</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vi-VN" sz="2000" b="1" dirty="0">
                <a:solidFill>
                  <a:srgbClr val="0070C0"/>
                </a:solidFill>
                <a:latin typeface="Arial" panose="020B0604020202020204" pitchFamily="34" charset="0"/>
                <a:ea typeface="Tahoma" panose="020B0604030504040204" pitchFamily="34" charset="0"/>
                <a:cs typeface="Arial" panose="020B0604020202020204" pitchFamily="34" charset="0"/>
              </a:rPr>
              <a:t>bài học</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yêu</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cầu</a:t>
            </a:r>
            <a:r>
              <a:rPr lang="vi-VN" sz="2000" b="1" dirty="0">
                <a:solidFill>
                  <a:srgbClr val="0070C0"/>
                </a:solidFill>
                <a:latin typeface="Arial" panose="020B0604020202020204" pitchFamily="34" charset="0"/>
                <a:ea typeface="Tahoma" panose="020B0604030504040204" pitchFamily="34" charset="0"/>
                <a:cs typeface="Arial" panose="020B0604020202020204" pitchFamily="34" charset="0"/>
              </a:rPr>
              <a:t> HS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phải</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ghi</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nhớ</a:t>
            </a:r>
            <a:r>
              <a:rPr lang="vi-VN" sz="2000" b="1" dirty="0">
                <a:solidFill>
                  <a:srgbClr val="0070C0"/>
                </a:solidFill>
                <a:latin typeface="Arial" panose="020B0604020202020204" pitchFamily="34" charset="0"/>
                <a:ea typeface="Tahoma" panose="020B0604030504040204" pitchFamily="34" charset="0"/>
                <a:cs typeface="Arial" panose="020B0604020202020204" pitchFamily="34" charset="0"/>
              </a:rPr>
              <a:t>.</a:t>
            </a:r>
            <a:endPar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grpSp>
        <p:nvGrpSpPr>
          <p:cNvPr id="17" name="Group 16"/>
          <p:cNvGrpSpPr/>
          <p:nvPr/>
        </p:nvGrpSpPr>
        <p:grpSpPr>
          <a:xfrm>
            <a:off x="996165" y="1425881"/>
            <a:ext cx="10498109" cy="523220"/>
            <a:chOff x="1005042" y="1692209"/>
            <a:chExt cx="10498109" cy="523220"/>
          </a:xfrm>
        </p:grpSpPr>
        <p:sp>
          <p:nvSpPr>
            <p:cNvPr id="18" name="Rectangle 17"/>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Em</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đã</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học</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9" name="Snip Diagonal Corner Rectangle 18"/>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3</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a:srcRect l="10502" t="22794" r="53139" b="23010"/>
          <a:stretch/>
        </p:blipFill>
        <p:spPr>
          <a:xfrm>
            <a:off x="6826928" y="2759828"/>
            <a:ext cx="3643677" cy="3055045"/>
          </a:xfrm>
          <a:prstGeom prst="rect">
            <a:avLst/>
          </a:prstGeom>
        </p:spPr>
      </p:pic>
      <p:pic>
        <p:nvPicPr>
          <p:cNvPr id="3" name="Picture 2"/>
          <p:cNvPicPr>
            <a:picLocks noChangeAspect="1"/>
          </p:cNvPicPr>
          <p:nvPr/>
        </p:nvPicPr>
        <p:blipFill rotWithShape="1">
          <a:blip r:embed="rId6"/>
          <a:srcRect l="1230" t="12955" r="30275" b="13258"/>
          <a:stretch/>
        </p:blipFill>
        <p:spPr>
          <a:xfrm>
            <a:off x="1012054" y="2684032"/>
            <a:ext cx="5166806" cy="3130842"/>
          </a:xfrm>
          <a:prstGeom prst="rect">
            <a:avLst/>
          </a:prstGeom>
        </p:spPr>
      </p:pic>
    </p:spTree>
    <p:extLst>
      <p:ext uri="{BB962C8B-B14F-4D97-AF65-F5344CB8AC3E}">
        <p14:creationId xmlns:p14="http://schemas.microsoft.com/office/powerpoint/2010/main" val="16260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5" name="TextBox 14"/>
          <p:cNvSpPr txBox="1"/>
          <p:nvPr/>
        </p:nvSpPr>
        <p:spPr>
          <a:xfrm>
            <a:off x="355108" y="1061971"/>
            <a:ext cx="6241002" cy="646331"/>
          </a:xfrm>
          <a:prstGeom prst="rect">
            <a:avLst/>
          </a:prstGeom>
          <a:noFill/>
        </p:spPr>
        <p:txBody>
          <a:bodyPr wrap="square" rtlCol="0">
            <a:spAutoFit/>
          </a:bodyPr>
          <a:lstStyle/>
          <a:p>
            <a:r>
              <a:rPr lang="en-US" sz="3600" b="1" dirty="0" smtClean="0">
                <a:solidFill>
                  <a:srgbClr val="FF0000"/>
                </a:solidFill>
                <a:latin typeface="Arial" pitchFamily="34" charset="0"/>
                <a:cs typeface="Arial" pitchFamily="34" charset="0"/>
              </a:rPr>
              <a:t>KHOA HỌC TỰ NHIÊN 8</a:t>
            </a:r>
            <a:endParaRPr lang="en-US" sz="3600" b="1" dirty="0">
              <a:solidFill>
                <a:srgbClr val="FF0000"/>
              </a:solidFill>
              <a:latin typeface="Arial" pitchFamily="34" charset="0"/>
              <a:cs typeface="Arial" pitchFamily="34" charset="0"/>
            </a:endParaRPr>
          </a:p>
        </p:txBody>
      </p:sp>
      <p:sp>
        <p:nvSpPr>
          <p:cNvPr id="16" name="TextBox 15"/>
          <p:cNvSpPr txBox="1"/>
          <p:nvPr/>
        </p:nvSpPr>
        <p:spPr>
          <a:xfrm>
            <a:off x="390649" y="1965178"/>
            <a:ext cx="3522244" cy="338554"/>
          </a:xfrm>
          <a:prstGeom prst="rect">
            <a:avLst/>
          </a:prstGeom>
          <a:noFill/>
        </p:spPr>
        <p:txBody>
          <a:bodyPr wrap="square" rtlCol="0">
            <a:spAutoFit/>
          </a:bodyPr>
          <a:lstStyle/>
          <a:p>
            <a:r>
              <a:rPr lang="en-US" sz="1600" b="1" i="1" dirty="0" err="1">
                <a:solidFill>
                  <a:srgbClr val="0000FF"/>
                </a:solidFill>
                <a:latin typeface="Arial" pitchFamily="34" charset="0"/>
                <a:cs typeface="Arial" pitchFamily="34" charset="0"/>
              </a:rPr>
              <a:t>Nhóm</a:t>
            </a:r>
            <a:r>
              <a:rPr lang="en-US" sz="1600" b="1" i="1" dirty="0">
                <a:solidFill>
                  <a:srgbClr val="0000FF"/>
                </a:solidFill>
                <a:latin typeface="Arial" pitchFamily="34" charset="0"/>
                <a:cs typeface="Arial" pitchFamily="34" charset="0"/>
              </a:rPr>
              <a:t> </a:t>
            </a:r>
            <a:r>
              <a:rPr lang="en-US" sz="1600" b="1" i="1" dirty="0" err="1">
                <a:solidFill>
                  <a:srgbClr val="0000FF"/>
                </a:solidFill>
                <a:latin typeface="Arial" pitchFamily="34" charset="0"/>
                <a:cs typeface="Arial" pitchFamily="34" charset="0"/>
              </a:rPr>
              <a:t>tác</a:t>
            </a:r>
            <a:r>
              <a:rPr lang="en-US" sz="1600" b="1" i="1" dirty="0">
                <a:solidFill>
                  <a:srgbClr val="0000FF"/>
                </a:solidFill>
                <a:latin typeface="Arial" pitchFamily="34" charset="0"/>
                <a:cs typeface="Arial" pitchFamily="34" charset="0"/>
              </a:rPr>
              <a:t> </a:t>
            </a:r>
            <a:r>
              <a:rPr lang="en-US" sz="1600" b="1" i="1" dirty="0" err="1">
                <a:solidFill>
                  <a:srgbClr val="0000FF"/>
                </a:solidFill>
                <a:latin typeface="Arial" pitchFamily="34" charset="0"/>
                <a:cs typeface="Arial" pitchFamily="34" charset="0"/>
              </a:rPr>
              <a:t>giả</a:t>
            </a:r>
            <a:r>
              <a:rPr lang="en-US" sz="1600" b="1" i="1" dirty="0">
                <a:solidFill>
                  <a:srgbClr val="0000FF"/>
                </a:solidFill>
                <a:latin typeface="Arial" pitchFamily="34" charset="0"/>
                <a:cs typeface="Arial" pitchFamily="34" charset="0"/>
              </a:rPr>
              <a:t>:</a:t>
            </a:r>
          </a:p>
        </p:txBody>
      </p:sp>
      <p:sp>
        <p:nvSpPr>
          <p:cNvPr id="17" name="TextBox 16"/>
          <p:cNvSpPr txBox="1"/>
          <p:nvPr/>
        </p:nvSpPr>
        <p:spPr>
          <a:xfrm>
            <a:off x="390649" y="3119079"/>
            <a:ext cx="5726066" cy="1979516"/>
          </a:xfrm>
          <a:prstGeom prst="rect">
            <a:avLst/>
          </a:prstGeom>
          <a:noFill/>
        </p:spPr>
        <p:txBody>
          <a:bodyPr wrap="square" rtlCol="0">
            <a:spAutoFit/>
          </a:bodyPr>
          <a:lstStyle/>
          <a:p>
            <a:pPr>
              <a:lnSpc>
                <a:spcPct val="130000"/>
              </a:lnSpc>
              <a:spcBef>
                <a:spcPts val="300"/>
              </a:spcBef>
              <a:spcAft>
                <a:spcPts val="300"/>
              </a:spcAft>
            </a:pPr>
            <a:r>
              <a:rPr lang="en-US" sz="1600" b="1" dirty="0" smtClean="0">
                <a:solidFill>
                  <a:srgbClr val="00B0F0"/>
                </a:solidFill>
                <a:latin typeface="Arial" pitchFamily="34" charset="0"/>
                <a:cs typeface="Arial" pitchFamily="34" charset="0"/>
              </a:rPr>
              <a:t>PGS.TS </a:t>
            </a:r>
            <a:r>
              <a:rPr lang="en-US" sz="1600" b="1" dirty="0" err="1">
                <a:solidFill>
                  <a:srgbClr val="00B0F0"/>
                </a:solidFill>
                <a:latin typeface="Arial" pitchFamily="34" charset="0"/>
                <a:cs typeface="Arial" pitchFamily="34" charset="0"/>
              </a:rPr>
              <a:t>Nguyễn</a:t>
            </a:r>
            <a:r>
              <a:rPr lang="en-US" sz="1600" b="1" dirty="0">
                <a:solidFill>
                  <a:srgbClr val="00B0F0"/>
                </a:solidFill>
                <a:latin typeface="Arial" pitchFamily="34" charset="0"/>
                <a:cs typeface="Arial" pitchFamily="34" charset="0"/>
              </a:rPr>
              <a:t> </a:t>
            </a:r>
            <a:r>
              <a:rPr lang="en-US" sz="1600" b="1" dirty="0" err="1" smtClean="0">
                <a:solidFill>
                  <a:srgbClr val="00B0F0"/>
                </a:solidFill>
                <a:latin typeface="Arial" pitchFamily="34" charset="0"/>
                <a:cs typeface="Arial" pitchFamily="34" charset="0"/>
              </a:rPr>
              <a:t>Văn</a:t>
            </a:r>
            <a:r>
              <a:rPr lang="en-US" sz="1600" b="1" dirty="0" smtClean="0">
                <a:solidFill>
                  <a:srgbClr val="00B0F0"/>
                </a:solidFill>
                <a:latin typeface="Arial" pitchFamily="34" charset="0"/>
                <a:cs typeface="Arial" pitchFamily="34" charset="0"/>
              </a:rPr>
              <a:t> </a:t>
            </a:r>
            <a:r>
              <a:rPr lang="en-US" sz="1600" b="1" dirty="0" err="1" smtClean="0">
                <a:solidFill>
                  <a:srgbClr val="00B0F0"/>
                </a:solidFill>
                <a:latin typeface="Arial" pitchFamily="34" charset="0"/>
                <a:cs typeface="Arial" pitchFamily="34" charset="0"/>
              </a:rPr>
              <a:t>Biên</a:t>
            </a:r>
            <a:r>
              <a:rPr lang="en-US" sz="1600" b="1" dirty="0" smtClean="0">
                <a:solidFill>
                  <a:srgbClr val="00B0F0"/>
                </a:solidFill>
                <a:latin typeface="Arial" pitchFamily="34" charset="0"/>
                <a:cs typeface="Arial" pitchFamily="34" charset="0"/>
              </a:rPr>
              <a:t>, TS </a:t>
            </a:r>
            <a:r>
              <a:rPr lang="en-US" sz="1600" b="1" noProof="1">
                <a:solidFill>
                  <a:srgbClr val="00B0F0"/>
                </a:solidFill>
                <a:latin typeface="Arial" pitchFamily="34" charset="0"/>
                <a:cs typeface="Arial" pitchFamily="34" charset="0"/>
              </a:rPr>
              <a:t>Nguyễn Hữu Chung PGS.TS Nguyễn Thu </a:t>
            </a:r>
            <a:r>
              <a:rPr lang="en-US" sz="1600" b="1" noProof="1" smtClean="0">
                <a:solidFill>
                  <a:srgbClr val="00B0F0"/>
                </a:solidFill>
                <a:latin typeface="Arial" pitchFamily="34" charset="0"/>
                <a:cs typeface="Arial" pitchFamily="34" charset="0"/>
              </a:rPr>
              <a:t>Hà, TS </a:t>
            </a:r>
            <a:r>
              <a:rPr lang="en-US" sz="1600" b="1" noProof="1">
                <a:solidFill>
                  <a:srgbClr val="00B0F0"/>
                </a:solidFill>
                <a:latin typeface="Arial" pitchFamily="34" charset="0"/>
                <a:cs typeface="Arial" pitchFamily="34" charset="0"/>
              </a:rPr>
              <a:t>Lê Trọng Huyền  </a:t>
            </a:r>
            <a:br>
              <a:rPr lang="en-US" sz="1600" b="1" noProof="1">
                <a:solidFill>
                  <a:srgbClr val="00B0F0"/>
                </a:solidFill>
                <a:latin typeface="Arial" pitchFamily="34" charset="0"/>
                <a:cs typeface="Arial" pitchFamily="34" charset="0"/>
              </a:rPr>
            </a:br>
            <a:r>
              <a:rPr lang="en-US" sz="1600" b="1" noProof="1">
                <a:solidFill>
                  <a:srgbClr val="00B0F0"/>
                </a:solidFill>
                <a:latin typeface="Arial" pitchFamily="34" charset="0"/>
                <a:cs typeface="Arial" pitchFamily="34" charset="0"/>
              </a:rPr>
              <a:t>PGS.TS Nguyễn Thế </a:t>
            </a:r>
            <a:r>
              <a:rPr lang="en-US" sz="1600" b="1" noProof="1" smtClean="0">
                <a:solidFill>
                  <a:srgbClr val="00B0F0"/>
                </a:solidFill>
                <a:latin typeface="Arial" pitchFamily="34" charset="0"/>
                <a:cs typeface="Arial" pitchFamily="34" charset="0"/>
              </a:rPr>
              <a:t>Hưng, </a:t>
            </a:r>
            <a:r>
              <a:rPr lang="en-US" sz="1600" b="1" noProof="1">
                <a:solidFill>
                  <a:srgbClr val="00B0F0"/>
                </a:solidFill>
                <a:latin typeface="Arial" pitchFamily="34" charset="0"/>
                <a:cs typeface="Arial" pitchFamily="34" charset="0"/>
              </a:rPr>
              <a:t>PGS.TS Nguyễn Xuân </a:t>
            </a:r>
            <a:r>
              <a:rPr lang="en-US" sz="1600" b="1" noProof="1" smtClean="0">
                <a:solidFill>
                  <a:srgbClr val="00B0F0"/>
                </a:solidFill>
                <a:latin typeface="Arial" pitchFamily="34" charset="0"/>
                <a:cs typeface="Arial" pitchFamily="34" charset="0"/>
              </a:rPr>
              <a:t>Thành, Nhà </a:t>
            </a:r>
            <a:r>
              <a:rPr lang="en-US" sz="1600" b="1" noProof="1">
                <a:solidFill>
                  <a:srgbClr val="00B0F0"/>
                </a:solidFill>
                <a:latin typeface="Arial" pitchFamily="34" charset="0"/>
                <a:cs typeface="Arial" pitchFamily="34" charset="0"/>
              </a:rPr>
              <a:t>giáo Bùi Gia </a:t>
            </a:r>
            <a:r>
              <a:rPr lang="en-US" sz="1600" b="1" noProof="1" smtClean="0">
                <a:solidFill>
                  <a:srgbClr val="00B0F0"/>
                </a:solidFill>
                <a:latin typeface="Arial" pitchFamily="34" charset="0"/>
                <a:cs typeface="Arial" pitchFamily="34" charset="0"/>
              </a:rPr>
              <a:t>Thịnh, TS </a:t>
            </a:r>
            <a:r>
              <a:rPr lang="en-US" sz="1600" b="1" noProof="1">
                <a:solidFill>
                  <a:srgbClr val="00B0F0"/>
                </a:solidFill>
                <a:latin typeface="Arial" pitchFamily="34" charset="0"/>
                <a:cs typeface="Arial" pitchFamily="34" charset="0"/>
              </a:rPr>
              <a:t>Nguyễn Thị Thuần </a:t>
            </a:r>
            <a:br>
              <a:rPr lang="en-US" sz="1600" b="1" noProof="1">
                <a:solidFill>
                  <a:srgbClr val="00B0F0"/>
                </a:solidFill>
                <a:latin typeface="Arial" pitchFamily="34" charset="0"/>
                <a:cs typeface="Arial" pitchFamily="34" charset="0"/>
              </a:rPr>
            </a:br>
            <a:r>
              <a:rPr lang="en-US" sz="1600" b="1" noProof="1" smtClean="0">
                <a:solidFill>
                  <a:srgbClr val="00B0F0"/>
                </a:solidFill>
                <a:latin typeface="Arial" pitchFamily="34" charset="0"/>
                <a:cs typeface="Arial" pitchFamily="34" charset="0"/>
              </a:rPr>
              <a:t>ThS </a:t>
            </a:r>
            <a:r>
              <a:rPr lang="en-US" sz="1600" b="1" noProof="1">
                <a:solidFill>
                  <a:srgbClr val="00B0F0"/>
                </a:solidFill>
                <a:latin typeface="Arial" pitchFamily="34" charset="0"/>
                <a:cs typeface="Arial" pitchFamily="34" charset="0"/>
              </a:rPr>
              <a:t>Mai Thị </a:t>
            </a:r>
            <a:r>
              <a:rPr lang="en-US" sz="1600" b="1" noProof="1" smtClean="0">
                <a:solidFill>
                  <a:srgbClr val="00B0F0"/>
                </a:solidFill>
                <a:latin typeface="Arial" pitchFamily="34" charset="0"/>
                <a:cs typeface="Arial" pitchFamily="34" charset="0"/>
              </a:rPr>
              <a:t>Tình, ThS </a:t>
            </a:r>
            <a:r>
              <a:rPr lang="en-US" sz="1600" b="1" noProof="1">
                <a:solidFill>
                  <a:srgbClr val="00B0F0"/>
                </a:solidFill>
                <a:latin typeface="Arial" pitchFamily="34" charset="0"/>
                <a:cs typeface="Arial" pitchFamily="34" charset="0"/>
              </a:rPr>
              <a:t>Vũ Thị Minh Tuyến </a:t>
            </a:r>
            <a:br>
              <a:rPr lang="en-US" sz="1600" b="1" noProof="1">
                <a:solidFill>
                  <a:srgbClr val="00B0F0"/>
                </a:solidFill>
                <a:latin typeface="Arial" pitchFamily="34" charset="0"/>
                <a:cs typeface="Arial" pitchFamily="34" charset="0"/>
              </a:rPr>
            </a:br>
            <a:r>
              <a:rPr lang="en-US" sz="1600" b="1" noProof="1">
                <a:solidFill>
                  <a:srgbClr val="00B0F0"/>
                </a:solidFill>
                <a:latin typeface="Arial" pitchFamily="34" charset="0"/>
                <a:cs typeface="Arial" pitchFamily="34" charset="0"/>
              </a:rPr>
              <a:t>PGS.TS Nguyễn Văn Vịnh</a:t>
            </a:r>
          </a:p>
        </p:txBody>
      </p:sp>
      <p:sp>
        <p:nvSpPr>
          <p:cNvPr id="18" name="TextBox 17"/>
          <p:cNvSpPr txBox="1"/>
          <p:nvPr/>
        </p:nvSpPr>
        <p:spPr>
          <a:xfrm>
            <a:off x="390650" y="2372851"/>
            <a:ext cx="5486368" cy="338554"/>
          </a:xfrm>
          <a:prstGeom prst="rect">
            <a:avLst/>
          </a:prstGeom>
          <a:noFill/>
        </p:spPr>
        <p:txBody>
          <a:bodyPr wrap="square" rtlCol="0">
            <a:spAutoFit/>
          </a:bodyPr>
          <a:lstStyle/>
          <a:p>
            <a:r>
              <a:rPr lang="en-US" sz="1600" b="1" dirty="0">
                <a:solidFill>
                  <a:srgbClr val="FF0000"/>
                </a:solidFill>
                <a:latin typeface="Arial" pitchFamily="34" charset="0"/>
                <a:cs typeface="Arial" pitchFamily="34" charset="0"/>
              </a:rPr>
              <a:t>GS.TS </a:t>
            </a:r>
            <a:r>
              <a:rPr lang="en-US" sz="1600" b="1" dirty="0" err="1">
                <a:solidFill>
                  <a:srgbClr val="FF0000"/>
                </a:solidFill>
                <a:latin typeface="Arial" pitchFamily="34" charset="0"/>
                <a:cs typeface="Arial" pitchFamily="34" charset="0"/>
              </a:rPr>
              <a:t>Vũ</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Văn</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Hùng</a:t>
            </a:r>
            <a:r>
              <a:rPr lang="en-US" sz="1600" b="1" dirty="0">
                <a:solidFill>
                  <a:srgbClr val="FF0000"/>
                </a:solidFill>
                <a:latin typeface="Arial" pitchFamily="34" charset="0"/>
                <a:cs typeface="Arial" pitchFamily="34" charset="0"/>
              </a:rPr>
              <a:t> </a:t>
            </a:r>
            <a:r>
              <a:rPr lang="en-US" sz="1600" b="1" dirty="0">
                <a:solidFill>
                  <a:srgbClr val="0000FF"/>
                </a:solidFill>
                <a:latin typeface="Arial" pitchFamily="34" charset="0"/>
                <a:cs typeface="Arial" pitchFamily="34" charset="0"/>
              </a:rPr>
              <a:t>(</a:t>
            </a:r>
            <a:r>
              <a:rPr lang="en-US" sz="1600" b="1" dirty="0" err="1">
                <a:solidFill>
                  <a:srgbClr val="0000FF"/>
                </a:solidFill>
                <a:latin typeface="Arial" pitchFamily="34" charset="0"/>
                <a:cs typeface="Arial" pitchFamily="34" charset="0"/>
              </a:rPr>
              <a:t>Tổng</a:t>
            </a:r>
            <a:r>
              <a:rPr lang="en-US" sz="1600" b="1" dirty="0">
                <a:solidFill>
                  <a:srgbClr val="0000FF"/>
                </a:solidFill>
                <a:latin typeface="Arial" pitchFamily="34" charset="0"/>
                <a:cs typeface="Arial" pitchFamily="34" charset="0"/>
              </a:rPr>
              <a:t> </a:t>
            </a:r>
            <a:r>
              <a:rPr lang="en-US" sz="1600" b="1" dirty="0" err="1">
                <a:solidFill>
                  <a:srgbClr val="0000FF"/>
                </a:solidFill>
                <a:latin typeface="Arial" pitchFamily="34" charset="0"/>
                <a:cs typeface="Arial" pitchFamily="34" charset="0"/>
              </a:rPr>
              <a:t>Chủ</a:t>
            </a:r>
            <a:r>
              <a:rPr lang="en-US" sz="1600" b="1" dirty="0">
                <a:solidFill>
                  <a:srgbClr val="0000FF"/>
                </a:solidFill>
                <a:latin typeface="Arial" pitchFamily="34" charset="0"/>
                <a:cs typeface="Arial" pitchFamily="34" charset="0"/>
              </a:rPr>
              <a:t> </a:t>
            </a:r>
            <a:r>
              <a:rPr lang="en-US" sz="1600" b="1" dirty="0" err="1" smtClean="0">
                <a:solidFill>
                  <a:srgbClr val="0000FF"/>
                </a:solidFill>
                <a:latin typeface="Arial" pitchFamily="34" charset="0"/>
                <a:cs typeface="Arial" pitchFamily="34" charset="0"/>
              </a:rPr>
              <a:t>biên</a:t>
            </a:r>
            <a:r>
              <a:rPr lang="en-US" sz="1600" b="1" dirty="0" smtClean="0">
                <a:solidFill>
                  <a:srgbClr val="0000FF"/>
                </a:solidFill>
                <a:latin typeface="Arial" pitchFamily="34" charset="0"/>
                <a:cs typeface="Arial" pitchFamily="34" charset="0"/>
              </a:rPr>
              <a:t>)</a:t>
            </a:r>
            <a:endParaRPr lang="en-US" sz="1600" b="1" dirty="0">
              <a:solidFill>
                <a:srgbClr val="0000FF"/>
              </a:solidFill>
              <a:latin typeface="Arial" pitchFamily="34" charset="0"/>
              <a:cs typeface="Arial" pitchFamily="34" charset="0"/>
            </a:endParaRPr>
          </a:p>
        </p:txBody>
      </p:sp>
      <p:sp>
        <p:nvSpPr>
          <p:cNvPr id="19" name="TextBox 18"/>
          <p:cNvSpPr txBox="1"/>
          <p:nvPr/>
        </p:nvSpPr>
        <p:spPr>
          <a:xfrm>
            <a:off x="390649" y="2716361"/>
            <a:ext cx="898417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PGS.TS Mai </a:t>
            </a:r>
            <a:r>
              <a:rPr lang="en-US" sz="1600" b="1" dirty="0" err="1" smtClean="0">
                <a:solidFill>
                  <a:srgbClr val="FF0000"/>
                </a:solidFill>
                <a:latin typeface="Arial" pitchFamily="34" charset="0"/>
                <a:cs typeface="Arial" pitchFamily="34" charset="0"/>
              </a:rPr>
              <a:t>Văn</a:t>
            </a:r>
            <a:r>
              <a:rPr lang="en-US" sz="1600" b="1" dirty="0" smtClean="0">
                <a:solidFill>
                  <a:srgbClr val="FF0000"/>
                </a:solidFill>
                <a:latin typeface="Arial" pitchFamily="34" charset="0"/>
                <a:cs typeface="Arial" pitchFamily="34" charset="0"/>
              </a:rPr>
              <a:t> </a:t>
            </a:r>
            <a:r>
              <a:rPr lang="en-US" sz="1600" b="1" dirty="0" err="1" smtClean="0">
                <a:solidFill>
                  <a:srgbClr val="FF0000"/>
                </a:solidFill>
                <a:latin typeface="Arial" pitchFamily="34" charset="0"/>
                <a:cs typeface="Arial" pitchFamily="34" charset="0"/>
              </a:rPr>
              <a:t>Hưng</a:t>
            </a:r>
            <a:r>
              <a:rPr lang="en-US" sz="1600" b="1" dirty="0" smtClean="0">
                <a:solidFill>
                  <a:srgbClr val="FF0000"/>
                </a:solidFill>
                <a:latin typeface="Arial" pitchFamily="34" charset="0"/>
                <a:cs typeface="Arial" pitchFamily="34" charset="0"/>
              </a:rPr>
              <a:t>, PGS.TS </a:t>
            </a:r>
            <a:r>
              <a:rPr lang="en-US" sz="1600" b="1" dirty="0" err="1" smtClean="0">
                <a:solidFill>
                  <a:srgbClr val="FF0000"/>
                </a:solidFill>
                <a:latin typeface="Arial" pitchFamily="34" charset="0"/>
                <a:cs typeface="Arial" pitchFamily="34" charset="0"/>
              </a:rPr>
              <a:t>Lê</a:t>
            </a:r>
            <a:r>
              <a:rPr lang="en-US" sz="1600" b="1" dirty="0" smtClean="0">
                <a:solidFill>
                  <a:srgbClr val="FF0000"/>
                </a:solidFill>
                <a:latin typeface="Arial" pitchFamily="34" charset="0"/>
                <a:cs typeface="Arial" pitchFamily="34" charset="0"/>
              </a:rPr>
              <a:t> Kim Long, PGS.TS </a:t>
            </a:r>
            <a:r>
              <a:rPr lang="en-US" sz="1600" b="1" dirty="0" err="1" smtClean="0">
                <a:solidFill>
                  <a:srgbClr val="FF0000"/>
                </a:solidFill>
                <a:latin typeface="Arial" pitchFamily="34" charset="0"/>
                <a:cs typeface="Arial" pitchFamily="34" charset="0"/>
              </a:rPr>
              <a:t>Vũ</a:t>
            </a:r>
            <a:r>
              <a:rPr lang="en-US" sz="1600" b="1" dirty="0" smtClean="0">
                <a:solidFill>
                  <a:srgbClr val="FF0000"/>
                </a:solidFill>
                <a:latin typeface="Arial" pitchFamily="34" charset="0"/>
                <a:cs typeface="Arial" pitchFamily="34" charset="0"/>
              </a:rPr>
              <a:t> </a:t>
            </a:r>
            <a:r>
              <a:rPr lang="en-US" sz="1600" b="1" dirty="0" err="1" smtClean="0">
                <a:solidFill>
                  <a:srgbClr val="FF0000"/>
                </a:solidFill>
                <a:latin typeface="Arial" pitchFamily="34" charset="0"/>
                <a:cs typeface="Arial" pitchFamily="34" charset="0"/>
              </a:rPr>
              <a:t>Trọng</a:t>
            </a:r>
            <a:r>
              <a:rPr lang="en-US" sz="1600" b="1" dirty="0" smtClean="0">
                <a:solidFill>
                  <a:srgbClr val="FF0000"/>
                </a:solidFill>
                <a:latin typeface="Arial" pitchFamily="34" charset="0"/>
                <a:cs typeface="Arial" pitchFamily="34" charset="0"/>
              </a:rPr>
              <a:t> </a:t>
            </a:r>
            <a:r>
              <a:rPr lang="en-US" sz="1600" b="1" dirty="0" err="1" smtClean="0">
                <a:solidFill>
                  <a:srgbClr val="FF0000"/>
                </a:solidFill>
                <a:latin typeface="Arial" pitchFamily="34" charset="0"/>
                <a:cs typeface="Arial" pitchFamily="34" charset="0"/>
              </a:rPr>
              <a:t>Rỹ</a:t>
            </a:r>
            <a:r>
              <a:rPr lang="en-US" sz="1600" b="1" dirty="0" smtClean="0">
                <a:solidFill>
                  <a:srgbClr val="FF0000"/>
                </a:solidFill>
                <a:latin typeface="Arial" pitchFamily="34" charset="0"/>
                <a:cs typeface="Arial" pitchFamily="34" charset="0"/>
              </a:rPr>
              <a:t> </a:t>
            </a:r>
            <a:r>
              <a:rPr lang="en-US" sz="1600" b="1" dirty="0" smtClean="0">
                <a:solidFill>
                  <a:srgbClr val="0000FF"/>
                </a:solidFill>
                <a:latin typeface="Arial" pitchFamily="34" charset="0"/>
                <a:cs typeface="Arial" pitchFamily="34" charset="0"/>
              </a:rPr>
              <a:t>(</a:t>
            </a:r>
            <a:r>
              <a:rPr lang="en-US" sz="1600" b="1" dirty="0" err="1" smtClean="0">
                <a:solidFill>
                  <a:srgbClr val="0000FF"/>
                </a:solidFill>
                <a:latin typeface="Arial" pitchFamily="34" charset="0"/>
                <a:cs typeface="Arial" pitchFamily="34" charset="0"/>
              </a:rPr>
              <a:t>Đồng</a:t>
            </a:r>
            <a:r>
              <a:rPr lang="en-US" sz="1600" b="1" dirty="0" smtClean="0">
                <a:solidFill>
                  <a:srgbClr val="0000FF"/>
                </a:solidFill>
                <a:latin typeface="Arial" pitchFamily="34" charset="0"/>
                <a:cs typeface="Arial" pitchFamily="34" charset="0"/>
              </a:rPr>
              <a:t> </a:t>
            </a:r>
            <a:r>
              <a:rPr lang="en-US" sz="1600" b="1" dirty="0" err="1" smtClean="0">
                <a:solidFill>
                  <a:srgbClr val="0000FF"/>
                </a:solidFill>
                <a:latin typeface="Arial" pitchFamily="34" charset="0"/>
                <a:cs typeface="Arial" pitchFamily="34" charset="0"/>
              </a:rPr>
              <a:t>Chủ</a:t>
            </a:r>
            <a:r>
              <a:rPr lang="en-US" sz="1600" b="1" dirty="0" smtClean="0">
                <a:solidFill>
                  <a:srgbClr val="0000FF"/>
                </a:solidFill>
                <a:latin typeface="Arial" pitchFamily="34" charset="0"/>
                <a:cs typeface="Arial" pitchFamily="34" charset="0"/>
              </a:rPr>
              <a:t> </a:t>
            </a:r>
            <a:r>
              <a:rPr lang="en-US" sz="1600" b="1" dirty="0" err="1">
                <a:solidFill>
                  <a:srgbClr val="0000FF"/>
                </a:solidFill>
                <a:latin typeface="Arial" pitchFamily="34" charset="0"/>
                <a:cs typeface="Arial" pitchFamily="34" charset="0"/>
              </a:rPr>
              <a:t>biên</a:t>
            </a:r>
            <a:r>
              <a:rPr lang="en-US" sz="1600" b="1" dirty="0">
                <a:solidFill>
                  <a:srgbClr val="0000FF"/>
                </a:solidFill>
                <a:latin typeface="Arial" pitchFamily="34" charset="0"/>
                <a:cs typeface="Arial" pitchFamily="34" charset="0"/>
              </a:rPr>
              <a:t>)</a:t>
            </a:r>
          </a:p>
        </p:txBody>
      </p:sp>
      <p:pic>
        <p:nvPicPr>
          <p:cNvPr id="11" name="Picture 10">
            <a:extLst>
              <a:ext uri="{FF2B5EF4-FFF2-40B4-BE49-F238E27FC236}">
                <a16:creationId xmlns="" xmlns:a16="http://schemas.microsoft.com/office/drawing/2014/main" id="{85FFB59D-E9FE-4C4F-9FC4-E48F4D2528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48" t="2831" r="23906" b="4396"/>
          <a:stretch/>
        </p:blipFill>
        <p:spPr>
          <a:xfrm>
            <a:off x="8735627" y="1695634"/>
            <a:ext cx="2795757" cy="3169328"/>
          </a:xfrm>
          <a:prstGeom prst="rect">
            <a:avLst/>
          </a:prstGeom>
        </p:spPr>
      </p:pic>
    </p:spTree>
    <p:extLst>
      <p:ext uri="{BB962C8B-B14F-4D97-AF65-F5344CB8AC3E}">
        <p14:creationId xmlns:p14="http://schemas.microsoft.com/office/powerpoint/2010/main" val="660016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9" name="Content Placeholder 5"/>
          <p:cNvSpPr txBox="1"/>
          <p:nvPr/>
        </p:nvSpPr>
        <p:spPr>
          <a:xfrm>
            <a:off x="1464816" y="1940521"/>
            <a:ext cx="8407153" cy="743217"/>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marL="36195" indent="0" algn="just">
              <a:lnSpc>
                <a:spcPct val="110000"/>
              </a:lnSpc>
              <a:buNone/>
            </a:pPr>
            <a:r>
              <a:rPr lang="en-US" sz="2000" b="1" dirty="0" smtClean="0">
                <a:solidFill>
                  <a:srgbClr val="0070C0"/>
                </a:solidFill>
                <a:latin typeface="Arial" panose="020B0604020202020204" pitchFamily="34" charset="0"/>
                <a:ea typeface="Tahoma" panose="020B0604030504040204" pitchFamily="34" charset="0"/>
                <a:cs typeface="Arial" panose="020B0604020202020204" pitchFamily="34" charset="0"/>
              </a:rPr>
              <a:t>HS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vận</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dụng</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kiến</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thức</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kĩ</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năng</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để</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giải</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quyết</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các</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tình</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huống</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thực</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tiễn</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của</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cuộc</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sống</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liên</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quan</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đến</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nội</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dung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bài</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000" b="1" dirty="0" err="1">
                <a:solidFill>
                  <a:srgbClr val="0070C0"/>
                </a:solidFill>
                <a:latin typeface="Arial" panose="020B0604020202020204" pitchFamily="34" charset="0"/>
                <a:ea typeface="Tahoma" panose="020B0604030504040204" pitchFamily="34" charset="0"/>
                <a:cs typeface="Arial" panose="020B0604020202020204" pitchFamily="34" charset="0"/>
              </a:rPr>
              <a:t>học</a:t>
            </a:r>
            <a:r>
              <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rPr>
              <a:t>.</a:t>
            </a: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Em</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có</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thể</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4</a:t>
              </a:r>
              <a:endParaRPr lang="en-US" sz="2400" b="1" dirty="0">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57537" t="5224" r="2255" b="7746"/>
          <a:stretch/>
        </p:blipFill>
        <p:spPr>
          <a:xfrm>
            <a:off x="1748902" y="2716566"/>
            <a:ext cx="3329726" cy="3231473"/>
          </a:xfrm>
          <a:prstGeom prst="rect">
            <a:avLst/>
          </a:prstGeom>
        </p:spPr>
      </p:pic>
      <p:pic>
        <p:nvPicPr>
          <p:cNvPr id="2" name="Picture 1"/>
          <p:cNvPicPr>
            <a:picLocks noChangeAspect="1"/>
          </p:cNvPicPr>
          <p:nvPr/>
        </p:nvPicPr>
        <p:blipFill rotWithShape="1">
          <a:blip r:embed="rId6"/>
          <a:srcRect l="48754" t="23053" r="14984" b="22923"/>
          <a:stretch/>
        </p:blipFill>
        <p:spPr>
          <a:xfrm>
            <a:off x="5779364" y="2848955"/>
            <a:ext cx="3639844" cy="3050257"/>
          </a:xfrm>
          <a:prstGeom prst="rect">
            <a:avLst/>
          </a:prstGeom>
        </p:spPr>
      </p:pic>
    </p:spTree>
    <p:extLst>
      <p:ext uri="{BB962C8B-B14F-4D97-AF65-F5344CB8AC3E}">
        <p14:creationId xmlns:p14="http://schemas.microsoft.com/office/powerpoint/2010/main" val="28824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9" name="Content Placeholder 5"/>
          <p:cNvSpPr txBox="1"/>
          <p:nvPr/>
        </p:nvSpPr>
        <p:spPr>
          <a:xfrm>
            <a:off x="1464816" y="1940521"/>
            <a:ext cx="9561250" cy="1107996"/>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marL="36195" indent="0" algn="just">
              <a:lnSpc>
                <a:spcPct val="110000"/>
              </a:lnSpc>
              <a:buNone/>
            </a:pPr>
            <a:r>
              <a:rPr lang="vi-VN" sz="2000" dirty="0">
                <a:solidFill>
                  <a:srgbClr val="0070C0"/>
                </a:solidFill>
                <a:latin typeface="Arial" panose="020B0604020202020204" pitchFamily="34" charset="0"/>
                <a:ea typeface="Tahoma" panose="020B0604030504040204" pitchFamily="34" charset="0"/>
                <a:cs typeface="Arial" panose="020B0604020202020204" pitchFamily="34" charset="0"/>
              </a:rPr>
              <a:t>Ngoài ra, trong sách còn có các nội dung liên kết bài học với đời sống qua mục </a:t>
            </a:r>
            <a:r>
              <a:rPr lang="vi-VN" sz="2000" b="1" dirty="0">
                <a:solidFill>
                  <a:srgbClr val="0070C0"/>
                </a:solidFill>
                <a:latin typeface="Arial" panose="020B0604020202020204" pitchFamily="34" charset="0"/>
                <a:ea typeface="Tahoma" panose="020B0604030504040204" pitchFamily="34" charset="0"/>
                <a:cs typeface="Arial" panose="020B0604020202020204" pitchFamily="34" charset="0"/>
              </a:rPr>
              <a:t>Em có biết </a:t>
            </a:r>
            <a:r>
              <a:rPr lang="vi-VN" sz="2000" dirty="0">
                <a:solidFill>
                  <a:srgbClr val="0070C0"/>
                </a:solidFill>
                <a:latin typeface="Arial" panose="020B0604020202020204" pitchFamily="34" charset="0"/>
                <a:ea typeface="Tahoma" panose="020B0604030504040204" pitchFamily="34" charset="0"/>
                <a:cs typeface="Arial" panose="020B0604020202020204" pitchFamily="34" charset="0"/>
              </a:rPr>
              <a:t>nhằm mở rộng kiến thức, tạo niềm say mê khám phá khoa học và mở ra định hướng học tập, nghiên cứu khoa học cho hôm nay và mai </a:t>
            </a:r>
            <a:r>
              <a:rPr lang="vi-VN" sz="2000" dirty="0" smtClean="0">
                <a:solidFill>
                  <a:srgbClr val="0070C0"/>
                </a:solidFill>
                <a:latin typeface="Arial" panose="020B0604020202020204" pitchFamily="34" charset="0"/>
                <a:ea typeface="Tahoma" panose="020B0604030504040204" pitchFamily="34" charset="0"/>
                <a:cs typeface="Arial" panose="020B0604020202020204" pitchFamily="34" charset="0"/>
              </a:rPr>
              <a:t>sau</a:t>
            </a:r>
            <a:r>
              <a:rPr lang="en-US" sz="2000" dirty="0" smtClean="0">
                <a:solidFill>
                  <a:srgbClr val="0070C0"/>
                </a:solidFill>
                <a:latin typeface="Arial" panose="020B0604020202020204" pitchFamily="34" charset="0"/>
                <a:ea typeface="Tahoma" panose="020B0604030504040204" pitchFamily="34" charset="0"/>
                <a:cs typeface="Arial" panose="020B0604020202020204" pitchFamily="34" charset="0"/>
              </a:rPr>
              <a:t>.</a:t>
            </a:r>
            <a:endParaRPr lang="en-US" sz="20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Em</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có</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biết</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5</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a:srcRect l="40502" t="26751" r="15566" b="12308"/>
          <a:stretch/>
        </p:blipFill>
        <p:spPr>
          <a:xfrm>
            <a:off x="266330" y="3981856"/>
            <a:ext cx="3355759" cy="2618401"/>
          </a:xfrm>
          <a:prstGeom prst="rect">
            <a:avLst/>
          </a:prstGeom>
        </p:spPr>
      </p:pic>
      <p:pic>
        <p:nvPicPr>
          <p:cNvPr id="3" name="Picture 2"/>
          <p:cNvPicPr>
            <a:picLocks noChangeAspect="1"/>
          </p:cNvPicPr>
          <p:nvPr/>
        </p:nvPicPr>
        <p:blipFill rotWithShape="1">
          <a:blip r:embed="rId6"/>
          <a:srcRect l="17541" t="27368" r="20518" b="48468"/>
          <a:stretch/>
        </p:blipFill>
        <p:spPr>
          <a:xfrm>
            <a:off x="3559946" y="2939789"/>
            <a:ext cx="8247355" cy="1809765"/>
          </a:xfrm>
          <a:prstGeom prst="rect">
            <a:avLst/>
          </a:prstGeom>
        </p:spPr>
      </p:pic>
    </p:spTree>
    <p:extLst>
      <p:ext uri="{BB962C8B-B14F-4D97-AF65-F5344CB8AC3E}">
        <p14:creationId xmlns:p14="http://schemas.microsoft.com/office/powerpoint/2010/main" val="398069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87287" y="189640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Hoạt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động</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nghiên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cứu</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xử</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lí</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kết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quả</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thực</a:t>
              </a:r>
              <a:r>
                <a:rPr lang="en-US" sz="2400" b="1" dirty="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hành</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grpSp>
      <p:sp>
        <p:nvSpPr>
          <p:cNvPr id="20" name="Rectangle 19"/>
          <p:cNvSpPr/>
          <p:nvPr/>
        </p:nvSpPr>
        <p:spPr>
          <a:xfrm>
            <a:off x="908363" y="1417006"/>
            <a:ext cx="10186415" cy="461665"/>
          </a:xfrm>
          <a:prstGeom prst="rect">
            <a:avLst/>
          </a:prstGeom>
        </p:spPr>
        <p:txBody>
          <a:bodyPr wrap="square">
            <a:spAutoFit/>
          </a:bodyPr>
          <a:lstStyle/>
          <a:p>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Hoạt</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động</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học</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đa</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dạng</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phong</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phú</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dưới</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nhiều</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hình</a:t>
            </a:r>
            <a:r>
              <a:rPr lang="en-US" sz="24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thức</a:t>
            </a:r>
            <a:endParaRPr lang="en-US" sz="2400" b="1" dirty="0">
              <a:solidFill>
                <a:srgbClr val="0000FF"/>
              </a:solidFill>
              <a:latin typeface="Arial" panose="020B0604020202020204" pitchFamily="34" charset="0"/>
              <a:ea typeface="Tahoma" panose="020B0604030504040204" pitchFamily="34" charset="0"/>
              <a:cs typeface="Arial" panose="020B0604020202020204" pitchFamily="34" charset="0"/>
            </a:endParaRPr>
          </a:p>
        </p:txBody>
      </p:sp>
      <p:pic>
        <p:nvPicPr>
          <p:cNvPr id="2" name="Picture 1"/>
          <p:cNvPicPr>
            <a:picLocks noChangeAspect="1"/>
          </p:cNvPicPr>
          <p:nvPr/>
        </p:nvPicPr>
        <p:blipFill rotWithShape="1">
          <a:blip r:embed="rId5"/>
          <a:srcRect l="25502" t="24865" r="28333" b="8684"/>
          <a:stretch/>
        </p:blipFill>
        <p:spPr>
          <a:xfrm>
            <a:off x="2121763" y="2408444"/>
            <a:ext cx="5495278" cy="4449384"/>
          </a:xfrm>
          <a:prstGeom prst="rect">
            <a:avLst/>
          </a:prstGeom>
        </p:spPr>
      </p:pic>
    </p:spTree>
    <p:extLst>
      <p:ext uri="{BB962C8B-B14F-4D97-AF65-F5344CB8AC3E}">
        <p14:creationId xmlns:p14="http://schemas.microsoft.com/office/powerpoint/2010/main" val="31890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Thực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hiện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thí</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nghiệm</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nghiên</a:t>
              </a:r>
              <a:r>
                <a:rPr lang="en-US" sz="2400" b="1" dirty="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cứu</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2</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a:srcRect l="15798" t="14509" r="21392" b="9029"/>
          <a:stretch/>
        </p:blipFill>
        <p:spPr>
          <a:xfrm>
            <a:off x="1331651" y="1949064"/>
            <a:ext cx="7168811" cy="4908936"/>
          </a:xfrm>
          <a:prstGeom prst="rect">
            <a:avLst/>
          </a:prstGeom>
        </p:spPr>
      </p:pic>
    </p:spTree>
    <p:extLst>
      <p:ext uri="{BB962C8B-B14F-4D97-AF65-F5344CB8AC3E}">
        <p14:creationId xmlns:p14="http://schemas.microsoft.com/office/powerpoint/2010/main" val="75855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Đọc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hiểu</a:t>
              </a:r>
              <a:r>
                <a:rPr lang="en-US" sz="2400" b="1" dirty="0">
                  <a:solidFill>
                    <a:srgbClr val="0070C0"/>
                  </a:solidFill>
                  <a:latin typeface="Arial" panose="020B0604020202020204" pitchFamily="34" charset="0"/>
                  <a:cs typeface="Arial" panose="020B0604020202020204" pitchFamily="34" charset="0"/>
                </a:rPr>
                <a:t> – </a:t>
              </a:r>
              <a:r>
                <a:rPr lang="en-US" sz="2400" b="1" dirty="0" err="1">
                  <a:solidFill>
                    <a:srgbClr val="0070C0"/>
                  </a:solidFill>
                  <a:latin typeface="Arial" panose="020B0604020202020204" pitchFamily="34" charset="0"/>
                  <a:cs typeface="Arial" panose="020B0604020202020204" pitchFamily="34" charset="0"/>
                </a:rPr>
                <a:t>Trả</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lời</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câu</a:t>
              </a:r>
              <a:r>
                <a:rPr lang="en-US" sz="2400" b="1" dirty="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hỏi</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3</a:t>
              </a:r>
            </a:p>
          </p:txBody>
        </p:sp>
      </p:grpSp>
      <p:pic>
        <p:nvPicPr>
          <p:cNvPr id="2" name="Picture 1"/>
          <p:cNvPicPr>
            <a:picLocks noChangeAspect="1"/>
          </p:cNvPicPr>
          <p:nvPr/>
        </p:nvPicPr>
        <p:blipFill rotWithShape="1">
          <a:blip r:embed="rId5"/>
          <a:srcRect l="23027" t="17616" r="26488" b="20076"/>
          <a:stretch/>
        </p:blipFill>
        <p:spPr>
          <a:xfrm>
            <a:off x="1651247" y="1984824"/>
            <a:ext cx="7019532" cy="4873175"/>
          </a:xfrm>
          <a:prstGeom prst="rect">
            <a:avLst/>
          </a:prstGeom>
        </p:spPr>
      </p:pic>
    </p:spTree>
    <p:extLst>
      <p:ext uri="{BB962C8B-B14F-4D97-AF65-F5344CB8AC3E}">
        <p14:creationId xmlns:p14="http://schemas.microsoft.com/office/powerpoint/2010/main" val="26461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Sử</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dụng</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kiến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thức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khoa</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học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vào</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thực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tiễn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cuộc</a:t>
              </a:r>
              <a:r>
                <a:rPr lang="en-US" sz="2400" b="1" dirty="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sống</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4</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a:srcRect l="25890" t="17530" r="29062" b="10928"/>
          <a:stretch/>
        </p:blipFill>
        <p:spPr>
          <a:xfrm>
            <a:off x="3051453" y="1953088"/>
            <a:ext cx="5490661" cy="4904912"/>
          </a:xfrm>
          <a:prstGeom prst="rect">
            <a:avLst/>
          </a:prstGeom>
        </p:spPr>
      </p:pic>
    </p:spTree>
    <p:extLst>
      <p:ext uri="{BB962C8B-B14F-4D97-AF65-F5344CB8AC3E}">
        <p14:creationId xmlns:p14="http://schemas.microsoft.com/office/powerpoint/2010/main" val="1785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Thực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hiện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dự</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án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điều</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tra</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nghiên</a:t>
              </a:r>
              <a:r>
                <a:rPr lang="en-US" sz="2400" b="1" dirty="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cứu</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5</a:t>
              </a:r>
            </a:p>
          </p:txBody>
        </p:sp>
      </p:grpSp>
      <p:pic>
        <p:nvPicPr>
          <p:cNvPr id="2" name="Picture 1"/>
          <p:cNvPicPr>
            <a:picLocks noChangeAspect="1"/>
          </p:cNvPicPr>
          <p:nvPr/>
        </p:nvPicPr>
        <p:blipFill rotWithShape="1">
          <a:blip r:embed="rId5"/>
          <a:srcRect l="20501" t="21672" r="23819" b="18090"/>
          <a:stretch/>
        </p:blipFill>
        <p:spPr>
          <a:xfrm>
            <a:off x="896645" y="2283783"/>
            <a:ext cx="7516657" cy="4574217"/>
          </a:xfrm>
          <a:prstGeom prst="rect">
            <a:avLst/>
          </a:prstGeom>
        </p:spPr>
      </p:pic>
    </p:spTree>
    <p:extLst>
      <p:ext uri="{BB962C8B-B14F-4D97-AF65-F5344CB8AC3E}">
        <p14:creationId xmlns:p14="http://schemas.microsoft.com/office/powerpoint/2010/main" val="26511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Tích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hợp</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mạch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kiến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thức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vật</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lí</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hóa</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sinh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6</a:t>
              </a:r>
              <a:endParaRPr lang="en-US" sz="2400" b="1" dirty="0">
                <a:latin typeface="Arial" panose="020B0604020202020204" pitchFamily="34" charset="0"/>
                <a:cs typeface="Arial" panose="020B0604020202020204" pitchFamily="34" charset="0"/>
              </a:endParaRPr>
            </a:p>
          </p:txBody>
        </p:sp>
      </p:grpSp>
      <p:sp>
        <p:nvSpPr>
          <p:cNvPr id="12" name="Content Placeholder 5"/>
          <p:cNvSpPr txBox="1"/>
          <p:nvPr/>
        </p:nvSpPr>
        <p:spPr>
          <a:xfrm>
            <a:off x="510410" y="2251607"/>
            <a:ext cx="4194754" cy="3790205"/>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marL="36195" indent="0" algn="just">
              <a:lnSpc>
                <a:spcPct val="110000"/>
              </a:lnSpc>
              <a:buNone/>
            </a:pPr>
            <a:r>
              <a:rPr lang="vi-VN" sz="2000" b="1" dirty="0" smtClean="0"/>
              <a:t>HS </a:t>
            </a:r>
            <a:r>
              <a:rPr lang="vi-VN" sz="2000" b="1" dirty="0"/>
              <a:t>có thể dùng kiến thức về đòn bẩy học trong Chương IV để giải thích cho hoạt động của hệ vận động ở người trong Chương VII: đó là mối liên kết giữa các cơ quan, bộ phận với nhau. Đồng thời hạn chế được các động tác làm ảnh hưởng xấu đến các cơ quan như cổ, các đốt sống lưng, các khớp,… ; giúp bảo vệ cơ thể an toàn và phát triển khoẻ mạnh.</a:t>
            </a:r>
            <a:endParaRPr lang="en-US" sz="2000" b="1" dirty="0"/>
          </a:p>
        </p:txBody>
      </p:sp>
      <p:pic>
        <p:nvPicPr>
          <p:cNvPr id="2" name="Picture 1"/>
          <p:cNvPicPr>
            <a:picLocks noChangeAspect="1"/>
          </p:cNvPicPr>
          <p:nvPr/>
        </p:nvPicPr>
        <p:blipFill rotWithShape="1">
          <a:blip r:embed="rId5"/>
          <a:srcRect l="17103" t="24779" r="24450" b="18608"/>
          <a:stretch/>
        </p:blipFill>
        <p:spPr>
          <a:xfrm>
            <a:off x="4909350" y="2228295"/>
            <a:ext cx="6990033" cy="3808522"/>
          </a:xfrm>
          <a:prstGeom prst="rect">
            <a:avLst/>
          </a:prstGeom>
        </p:spPr>
      </p:pic>
    </p:spTree>
    <p:extLst>
      <p:ext uri="{BB962C8B-B14F-4D97-AF65-F5344CB8AC3E}">
        <p14:creationId xmlns:p14="http://schemas.microsoft.com/office/powerpoint/2010/main" val="272290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Tích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hợp</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mạch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kiến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thức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vật</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lí</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hóa</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sinh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6</a:t>
              </a:r>
              <a:endParaRPr lang="en-US" sz="2400" b="1" dirty="0">
                <a:latin typeface="Arial" panose="020B0604020202020204" pitchFamily="34" charset="0"/>
                <a:cs typeface="Arial" panose="020B0604020202020204" pitchFamily="34" charset="0"/>
              </a:endParaRPr>
            </a:p>
          </p:txBody>
        </p:sp>
      </p:grpSp>
      <p:sp>
        <p:nvSpPr>
          <p:cNvPr id="13" name="Content Placeholder 5"/>
          <p:cNvSpPr txBox="1"/>
          <p:nvPr/>
        </p:nvSpPr>
        <p:spPr>
          <a:xfrm>
            <a:off x="1112487" y="2182431"/>
            <a:ext cx="9824802" cy="3262432"/>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gn="just">
              <a:lnSpc>
                <a:spcPct val="110000"/>
              </a:lnSpc>
              <a:buFont typeface="Wingdings" pitchFamily="2" charset="2"/>
              <a:buChar char="v"/>
            </a:pPr>
            <a:r>
              <a:rPr lang="en-US" sz="2000" b="1" dirty="0">
                <a:latin typeface="Arial" panose="020B0604020202020204" pitchFamily="34" charset="0"/>
                <a:cs typeface="Arial" panose="020B0604020202020204" pitchFamily="34" charset="0"/>
              </a:rPr>
              <a:t>S</a:t>
            </a:r>
            <a:r>
              <a:rPr lang="vi-VN" sz="2000" b="1" dirty="0" smtClean="0">
                <a:latin typeface="Arial" panose="020B0604020202020204" pitchFamily="34" charset="0"/>
                <a:cs typeface="Arial" panose="020B0604020202020204" pitchFamily="34" charset="0"/>
              </a:rPr>
              <a:t>ử </a:t>
            </a:r>
            <a:r>
              <a:rPr lang="vi-VN" sz="2000" b="1" dirty="0">
                <a:latin typeface="Arial" panose="020B0604020202020204" pitchFamily="34" charset="0"/>
                <a:cs typeface="Arial" panose="020B0604020202020204" pitchFamily="34" charset="0"/>
              </a:rPr>
              <a:t>dụng kiến thức về một số chất thông dụng ở Chương II để giải thích cho kiến thức về điều hoà môi trường trong của cơ thể trong chương VII</a:t>
            </a:r>
            <a:r>
              <a:rPr lang="vi-VN"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pPr algn="just">
              <a:lnSpc>
                <a:spcPct val="110000"/>
              </a:lnSpc>
              <a:buFont typeface="Wingdings" pitchFamily="2" charset="2"/>
              <a:buChar char="v"/>
            </a:pPr>
            <a:r>
              <a:rPr lang="vi-VN" sz="2000" b="1" dirty="0">
                <a:latin typeface="Arial" panose="020B0604020202020204" pitchFamily="34" charset="0"/>
                <a:cs typeface="Arial" panose="020B0604020202020204" pitchFamily="34" charset="0"/>
              </a:rPr>
              <a:t>Các kiến thức về khí quyển sẽ được sử dụng để làm rõ hơn về môi trường sống và cân bằng tự nhiên trong Chương VIII</a:t>
            </a:r>
            <a:r>
              <a:rPr lang="vi-VN"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pPr algn="just">
              <a:lnSpc>
                <a:spcPct val="110000"/>
              </a:lnSpc>
              <a:buFont typeface="Wingdings" pitchFamily="2" charset="2"/>
              <a:buChar char="v"/>
            </a:pPr>
            <a:r>
              <a:rPr lang="vi-VN" sz="2000" b="1" dirty="0">
                <a:latin typeface="Arial" panose="020B0604020202020204" pitchFamily="34" charset="0"/>
                <a:cs typeface="Arial" panose="020B0604020202020204" pitchFamily="34" charset="0"/>
              </a:rPr>
              <a:t>Sự sự kết nối và tích hợp giữa Chương V. Điện và Chương VII. Sinh học cơ thể người nhằm ứng dụng tác dụng sinh lí của dòng điện, giúp HS giải thích được tại sao dòng điện có thể chạy qua được cơ thể sống, hiểu sự nguy hiểm khi sơ ý để cho dòng điện chạy qua; đồng thời cũng nhận biết được dòng điện thích hợp sẽ giúp con người chữa được một số bệnh. </a:t>
            </a:r>
            <a:endParaRP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0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Tích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hợp</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mạch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kiến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thức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vật</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lí</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hóa</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sinh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6</a:t>
              </a:r>
              <a:endParaRPr lang="en-US" sz="2400" b="1" dirty="0">
                <a:latin typeface="Arial" panose="020B0604020202020204" pitchFamily="34" charset="0"/>
                <a:cs typeface="Arial" panose="020B0604020202020204" pitchFamily="34" charset="0"/>
              </a:endParaRPr>
            </a:p>
          </p:txBody>
        </p:sp>
      </p:grpSp>
      <p:sp>
        <p:nvSpPr>
          <p:cNvPr id="12" name="Content Placeholder 5"/>
          <p:cNvSpPr txBox="1"/>
          <p:nvPr/>
        </p:nvSpPr>
        <p:spPr>
          <a:xfrm>
            <a:off x="1008587" y="2020073"/>
            <a:ext cx="10017479" cy="1089081"/>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gn="just">
              <a:lnSpc>
                <a:spcPct val="110000"/>
              </a:lnSpc>
              <a:buFont typeface="Wingdings" panose="05000000000000000000" charset="0"/>
              <a:buChar char="v"/>
            </a:pPr>
            <a:r>
              <a:rPr lang="vi-VN" sz="2000" b="1" dirty="0"/>
              <a:t>Ứng dụng kiến thức sự tăng giảm nội năng (Chương VI. Nhiệt): khi được làm nóng, các phân tử chuyển động nhanh hơn, số va chạm giữa các phân tử tăng dẫn đến tốc độ phản ứng tăng</a:t>
            </a:r>
            <a:r>
              <a:rPr lang="en-US" sz="2000" b="1" dirty="0" smtClean="0"/>
              <a:t>.</a:t>
            </a:r>
            <a:endParaRPr lang="vi-VN" altLang="en-US" sz="2000" b="1" dirty="0"/>
          </a:p>
        </p:txBody>
      </p:sp>
      <p:pic>
        <p:nvPicPr>
          <p:cNvPr id="2" name="Picture 1"/>
          <p:cNvPicPr>
            <a:picLocks noChangeAspect="1"/>
          </p:cNvPicPr>
          <p:nvPr/>
        </p:nvPicPr>
        <p:blipFill rotWithShape="1">
          <a:blip r:embed="rId5"/>
          <a:srcRect l="28657" t="21413" r="31780" b="12912"/>
          <a:stretch/>
        </p:blipFill>
        <p:spPr>
          <a:xfrm>
            <a:off x="1464814" y="3080792"/>
            <a:ext cx="4045235" cy="3777208"/>
          </a:xfrm>
          <a:prstGeom prst="rect">
            <a:avLst/>
          </a:prstGeom>
        </p:spPr>
      </p:pic>
      <p:pic>
        <p:nvPicPr>
          <p:cNvPr id="3" name="Picture 2"/>
          <p:cNvPicPr>
            <a:picLocks noChangeAspect="1"/>
          </p:cNvPicPr>
          <p:nvPr/>
        </p:nvPicPr>
        <p:blipFill rotWithShape="1">
          <a:blip r:embed="rId6"/>
          <a:srcRect l="15453" t="32373" r="41149" b="23528"/>
          <a:stretch/>
        </p:blipFill>
        <p:spPr>
          <a:xfrm>
            <a:off x="6218921" y="3169328"/>
            <a:ext cx="4814790" cy="2752078"/>
          </a:xfrm>
          <a:prstGeom prst="rect">
            <a:avLst/>
          </a:prstGeom>
        </p:spPr>
      </p:pic>
    </p:spTree>
    <p:extLst>
      <p:ext uri="{BB962C8B-B14F-4D97-AF65-F5344CB8AC3E}">
        <p14:creationId xmlns:p14="http://schemas.microsoft.com/office/powerpoint/2010/main" val="188653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4" name="AutoShape 36"/>
          <p:cNvSpPr>
            <a:spLocks noChangeArrowheads="1"/>
          </p:cNvSpPr>
          <p:nvPr/>
        </p:nvSpPr>
        <p:spPr bwMode="auto">
          <a:xfrm>
            <a:off x="1569282" y="1486653"/>
            <a:ext cx="634688" cy="625957"/>
          </a:xfrm>
          <a:prstGeom prst="diamond">
            <a:avLst/>
          </a:prstGeom>
          <a:solidFill>
            <a:srgbClr val="FFC000"/>
          </a:solidFill>
          <a:ln w="25400" algn="ctr">
            <a:solidFill>
              <a:srgbClr val="FFFFFF"/>
            </a:solidFill>
            <a:miter lim="800000"/>
          </a:ln>
          <a:effectLst/>
        </p:spPr>
        <p:txBody>
          <a:bodyPr wrap="none" anchor="ctr"/>
          <a:lstStyle/>
          <a:p>
            <a:pPr algn="ctr" defTabSz="800100"/>
            <a:r>
              <a:rPr lang="en-US" altLang="zh-CN" sz="2800" b="1" dirty="0">
                <a:solidFill>
                  <a:srgbClr val="FFFFFF"/>
                </a:solidFill>
                <a:latin typeface="+mj-lt"/>
                <a:ea typeface="华康俪金黑W8(P)" panose="020B0800000000000000" pitchFamily="34" charset="-122"/>
                <a:cs typeface="Calibri" panose="020F0502020204030204" pitchFamily="34" charset="0"/>
              </a:rPr>
              <a:t>I</a:t>
            </a:r>
          </a:p>
        </p:txBody>
      </p:sp>
      <p:sp>
        <p:nvSpPr>
          <p:cNvPr id="15" name="Rectangle 37"/>
          <p:cNvSpPr>
            <a:spLocks noChangeArrowheads="1"/>
          </p:cNvSpPr>
          <p:nvPr/>
        </p:nvSpPr>
        <p:spPr bwMode="auto">
          <a:xfrm>
            <a:off x="2225996" y="1530709"/>
            <a:ext cx="8399597" cy="586936"/>
          </a:xfrm>
          <a:prstGeom prst="rect">
            <a:avLst/>
          </a:prstGeom>
          <a:solidFill>
            <a:schemeClr val="bg1"/>
          </a:solidFill>
          <a:ln>
            <a:solidFill>
              <a:schemeClr val="bg1"/>
            </a:solidFill>
          </a:ln>
          <a:effectLst/>
        </p:spPr>
        <p:txBody>
          <a:bodyPr wrap="none" anchor="ctr"/>
          <a:lstStyle/>
          <a:p>
            <a:pPr lvl="0"/>
            <a:r>
              <a:rPr lang="en-US" altLang="en-US" sz="2800" b="1" dirty="0" smtClean="0">
                <a:solidFill>
                  <a:schemeClr val="accent1">
                    <a:lumMod val="75000"/>
                  </a:schemeClr>
                </a:solidFill>
                <a:latin typeface="Arial" pitchFamily="34" charset="0"/>
                <a:cs typeface="Arial" pitchFamily="34" charset="0"/>
              </a:rPr>
              <a:t>QUAN ĐIỂM BIÊN SOẠN</a:t>
            </a:r>
            <a:endParaRPr lang="en-US" sz="2800" b="1" kern="0" dirty="0">
              <a:solidFill>
                <a:srgbClr val="0070C0"/>
              </a:solidFill>
              <a:cs typeface="Times New Roman" panose="02020603050405020304" pitchFamily="18" charset="0"/>
            </a:endParaRPr>
          </a:p>
        </p:txBody>
      </p:sp>
      <p:sp>
        <p:nvSpPr>
          <p:cNvPr id="16" name="Rectangle 37"/>
          <p:cNvSpPr>
            <a:spLocks noChangeArrowheads="1"/>
          </p:cNvSpPr>
          <p:nvPr/>
        </p:nvSpPr>
        <p:spPr bwMode="auto">
          <a:xfrm>
            <a:off x="2247494" y="3095321"/>
            <a:ext cx="8734184" cy="586936"/>
          </a:xfrm>
          <a:prstGeom prst="rect">
            <a:avLst/>
          </a:prstGeom>
          <a:solidFill>
            <a:schemeClr val="bg1"/>
          </a:solidFill>
          <a:ln>
            <a:solidFill>
              <a:schemeClr val="bg1"/>
            </a:solidFill>
          </a:ln>
          <a:effectLst/>
        </p:spPr>
        <p:txBody>
          <a:bodyPr wrap="none" anchor="ctr"/>
          <a:lstStyle/>
          <a:p>
            <a:pPr lvl="0"/>
            <a:r>
              <a:rPr lang="en-US" sz="3200" b="1" kern="0" dirty="0" smtClean="0">
                <a:solidFill>
                  <a:srgbClr val="0070C0"/>
                </a:solidFill>
                <a:cs typeface="Times New Roman" panose="02020603050405020304" pitchFamily="18" charset="0"/>
              </a:rPr>
              <a:t>ĐIỂM MỚI CỦA SGK KHOA HỌC TỰ NHIÊN 8</a:t>
            </a:r>
            <a:endParaRPr lang="en-US" sz="3200" b="1" kern="0" dirty="0">
              <a:solidFill>
                <a:srgbClr val="0070C0"/>
              </a:solidFill>
              <a:cs typeface="Times New Roman" panose="02020603050405020304" pitchFamily="18" charset="0"/>
            </a:endParaRPr>
          </a:p>
        </p:txBody>
      </p:sp>
      <p:sp>
        <p:nvSpPr>
          <p:cNvPr id="17" name="Rectangle 37"/>
          <p:cNvSpPr>
            <a:spLocks noChangeArrowheads="1"/>
          </p:cNvSpPr>
          <p:nvPr/>
        </p:nvSpPr>
        <p:spPr bwMode="auto">
          <a:xfrm>
            <a:off x="2247760" y="2269280"/>
            <a:ext cx="7986633" cy="586936"/>
          </a:xfrm>
          <a:prstGeom prst="rect">
            <a:avLst/>
          </a:prstGeom>
          <a:solidFill>
            <a:schemeClr val="bg1"/>
          </a:solidFill>
          <a:ln>
            <a:solidFill>
              <a:schemeClr val="bg1"/>
            </a:solidFill>
          </a:ln>
          <a:effectLst/>
        </p:spPr>
        <p:txBody>
          <a:bodyPr wrap="none" anchor="ctr"/>
          <a:lstStyle/>
          <a:p>
            <a:pPr lvl="0"/>
            <a:r>
              <a:rPr lang="en-US" sz="3200" b="1" kern="0" dirty="0">
                <a:solidFill>
                  <a:srgbClr val="0070C0"/>
                </a:solidFill>
                <a:cs typeface="Times New Roman" panose="02020603050405020304" pitchFamily="18" charset="0"/>
              </a:rPr>
              <a:t>THIẾT KẾ SGK </a:t>
            </a:r>
            <a:r>
              <a:rPr lang="en-US" sz="3200" b="1" kern="0" dirty="0" smtClean="0">
                <a:solidFill>
                  <a:srgbClr val="0070C0"/>
                </a:solidFill>
                <a:cs typeface="Times New Roman" panose="02020603050405020304" pitchFamily="18" charset="0"/>
              </a:rPr>
              <a:t>KHOA HỌC TỰ NHIÊN 8</a:t>
            </a:r>
            <a:endParaRPr lang="en-US" sz="3200" b="1" kern="0" dirty="0">
              <a:solidFill>
                <a:srgbClr val="0070C0"/>
              </a:solidFill>
              <a:cs typeface="Times New Roman" panose="02020603050405020304" pitchFamily="18" charset="0"/>
            </a:endParaRPr>
          </a:p>
        </p:txBody>
      </p:sp>
      <p:sp>
        <p:nvSpPr>
          <p:cNvPr id="18" name="AutoShape 36"/>
          <p:cNvSpPr>
            <a:spLocks noChangeArrowheads="1"/>
          </p:cNvSpPr>
          <p:nvPr/>
        </p:nvSpPr>
        <p:spPr bwMode="auto">
          <a:xfrm>
            <a:off x="1569815" y="3054538"/>
            <a:ext cx="634688" cy="625957"/>
          </a:xfrm>
          <a:prstGeom prst="diamond">
            <a:avLst/>
          </a:prstGeom>
          <a:solidFill>
            <a:srgbClr val="FFC000"/>
          </a:solidFill>
          <a:ln w="25400" algn="ctr">
            <a:solidFill>
              <a:srgbClr val="FFFFFF"/>
            </a:solidFill>
            <a:miter lim="800000"/>
          </a:ln>
          <a:effectLst/>
        </p:spPr>
        <p:txBody>
          <a:bodyPr wrap="none" anchor="ctr"/>
          <a:lstStyle/>
          <a:p>
            <a:pPr algn="ctr" defTabSz="800100"/>
            <a:r>
              <a:rPr lang="en-US" altLang="zh-CN" sz="2800" b="1" dirty="0" smtClean="0">
                <a:solidFill>
                  <a:srgbClr val="FFFFFF"/>
                </a:solidFill>
                <a:latin typeface="+mj-lt"/>
                <a:ea typeface="华康俪金黑W8(P)" panose="020B0800000000000000" pitchFamily="34" charset="-122"/>
                <a:cs typeface="Calibri" panose="020F0502020204030204" pitchFamily="34" charset="0"/>
              </a:rPr>
              <a:t>III</a:t>
            </a:r>
            <a:endParaRPr lang="en-US" altLang="zh-CN" sz="2800" b="1" dirty="0">
              <a:solidFill>
                <a:srgbClr val="FFFFFF"/>
              </a:solidFill>
              <a:latin typeface="+mj-lt"/>
              <a:ea typeface="华康俪金黑W8(P)" panose="020B0800000000000000" pitchFamily="34" charset="-122"/>
              <a:cs typeface="Calibri" panose="020F0502020204030204" pitchFamily="34" charset="0"/>
            </a:endParaRPr>
          </a:p>
        </p:txBody>
      </p:sp>
      <p:sp>
        <p:nvSpPr>
          <p:cNvPr id="19" name="AutoShape 36"/>
          <p:cNvSpPr>
            <a:spLocks noChangeArrowheads="1"/>
          </p:cNvSpPr>
          <p:nvPr/>
        </p:nvSpPr>
        <p:spPr bwMode="auto">
          <a:xfrm>
            <a:off x="1570081" y="2234864"/>
            <a:ext cx="634688" cy="625957"/>
          </a:xfrm>
          <a:prstGeom prst="diamond">
            <a:avLst/>
          </a:prstGeom>
          <a:solidFill>
            <a:srgbClr val="FFC000"/>
          </a:solidFill>
          <a:ln w="25400" algn="ctr">
            <a:solidFill>
              <a:srgbClr val="FFFFFF"/>
            </a:solidFill>
            <a:miter lim="800000"/>
          </a:ln>
          <a:effectLst/>
        </p:spPr>
        <p:txBody>
          <a:bodyPr wrap="none" anchor="ctr"/>
          <a:lstStyle/>
          <a:p>
            <a:pPr algn="ctr" defTabSz="800100"/>
            <a:r>
              <a:rPr lang="en-US" altLang="zh-CN" sz="2800" b="1" dirty="0" smtClean="0">
                <a:solidFill>
                  <a:srgbClr val="FFFFFF"/>
                </a:solidFill>
                <a:latin typeface="+mj-lt"/>
                <a:ea typeface="华康俪金黑W8(P)" panose="020B0800000000000000" pitchFamily="34" charset="-122"/>
                <a:cs typeface="Calibri" panose="020F0502020204030204" pitchFamily="34" charset="0"/>
              </a:rPr>
              <a:t>II</a:t>
            </a:r>
            <a:endParaRPr lang="en-US" altLang="zh-CN" sz="2800" b="1" dirty="0">
              <a:solidFill>
                <a:srgbClr val="FFFFFF"/>
              </a:solidFill>
              <a:latin typeface="+mj-lt"/>
              <a:ea typeface="华康俪金黑W8(P)" panose="020B0800000000000000" pitchFamily="34" charset="-122"/>
              <a:cs typeface="Calibri" panose="020F0502020204030204" pitchFamily="34" charset="0"/>
            </a:endParaRPr>
          </a:p>
        </p:txBody>
      </p:sp>
      <p:sp>
        <p:nvSpPr>
          <p:cNvPr id="20" name="AutoShape 36"/>
          <p:cNvSpPr>
            <a:spLocks noChangeArrowheads="1"/>
          </p:cNvSpPr>
          <p:nvPr/>
        </p:nvSpPr>
        <p:spPr bwMode="auto">
          <a:xfrm>
            <a:off x="1570612" y="3864093"/>
            <a:ext cx="634688" cy="625957"/>
          </a:xfrm>
          <a:prstGeom prst="diamond">
            <a:avLst/>
          </a:prstGeom>
          <a:solidFill>
            <a:srgbClr val="FFC000"/>
          </a:solidFill>
          <a:ln w="25400" algn="ctr">
            <a:solidFill>
              <a:srgbClr val="FFFFFF"/>
            </a:solidFill>
            <a:miter lim="800000"/>
          </a:ln>
          <a:effectLst/>
        </p:spPr>
        <p:txBody>
          <a:bodyPr wrap="none" anchor="ctr"/>
          <a:lstStyle/>
          <a:p>
            <a:pPr algn="ctr" defTabSz="800100"/>
            <a:r>
              <a:rPr lang="en-US" altLang="zh-CN" sz="2800" b="1" dirty="0">
                <a:solidFill>
                  <a:srgbClr val="FFFFFF"/>
                </a:solidFill>
                <a:latin typeface="+mj-lt"/>
                <a:ea typeface="华康俪金黑W8(P)" panose="020B0800000000000000" pitchFamily="34" charset="-122"/>
                <a:cs typeface="Calibri" panose="020F0502020204030204" pitchFamily="34" charset="0"/>
              </a:rPr>
              <a:t>IV</a:t>
            </a:r>
          </a:p>
        </p:txBody>
      </p:sp>
      <p:sp>
        <p:nvSpPr>
          <p:cNvPr id="21" name="Rectangle 37"/>
          <p:cNvSpPr>
            <a:spLocks noChangeArrowheads="1"/>
          </p:cNvSpPr>
          <p:nvPr/>
        </p:nvSpPr>
        <p:spPr bwMode="auto">
          <a:xfrm>
            <a:off x="2257435" y="3898509"/>
            <a:ext cx="7986633" cy="586936"/>
          </a:xfrm>
          <a:prstGeom prst="rect">
            <a:avLst/>
          </a:prstGeom>
          <a:solidFill>
            <a:schemeClr val="bg1"/>
          </a:solidFill>
          <a:ln>
            <a:solidFill>
              <a:schemeClr val="bg1"/>
            </a:solidFill>
          </a:ln>
          <a:effectLst/>
        </p:spPr>
        <p:txBody>
          <a:bodyPr wrap="none" anchor="ctr"/>
          <a:lstStyle/>
          <a:p>
            <a:pPr lvl="0"/>
            <a:r>
              <a:rPr lang="en-US" sz="3200" b="1" kern="0" dirty="0" smtClean="0">
                <a:solidFill>
                  <a:srgbClr val="0070C0"/>
                </a:solidFill>
                <a:cs typeface="Times New Roman" panose="02020603050405020304" pitchFamily="18" charset="0"/>
              </a:rPr>
              <a:t>HỌC LIỆU</a:t>
            </a:r>
            <a:endParaRPr lang="en-US" sz="3200" b="1" kern="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62651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II. ĐIỂM NỔI BẬT VỀ NỘI DUNG</a:t>
            </a:r>
            <a:endParaRPr lang="en-US" altLang="en-US" sz="2800" b="1" dirty="0">
              <a:solidFill>
                <a:srgbClr val="C00000"/>
              </a:solidFill>
              <a:latin typeface="Arial" pitchFamily="34" charset="0"/>
              <a:cs typeface="Arial" pitchFamily="34" charset="0"/>
            </a:endParaRPr>
          </a:p>
        </p:txBody>
      </p:sp>
      <p:grpSp>
        <p:nvGrpSpPr>
          <p:cNvPr id="16" name="Group 15"/>
          <p:cNvGrpSpPr/>
          <p:nvPr/>
        </p:nvGrpSpPr>
        <p:grpSpPr>
          <a:xfrm>
            <a:off x="996165" y="1425881"/>
            <a:ext cx="10498109" cy="523220"/>
            <a:chOff x="1005042" y="1692209"/>
            <a:chExt cx="10498109" cy="523220"/>
          </a:xfrm>
        </p:grpSpPr>
        <p:sp>
          <p:nvSpPr>
            <p:cNvPr id="17" name="Rectangle 16"/>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Tích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hợp</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mạch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kiến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thức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vật</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lí</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hóa</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sinh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học</a:t>
              </a:r>
              <a:endParaRPr lang="en-US" sz="2400" b="1" dirty="0">
                <a:solidFill>
                  <a:srgbClr val="0070C0"/>
                </a:solidFill>
                <a:latin typeface="Arial" panose="020B0604020202020204" pitchFamily="34" charset="0"/>
                <a:cs typeface="Arial" panose="020B0604020202020204" pitchFamily="34" charset="0"/>
              </a:endParaRPr>
            </a:p>
          </p:txBody>
        </p:sp>
        <p:sp>
          <p:nvSpPr>
            <p:cNvPr id="18" name="Snip Diagonal Corner Rectangle 17"/>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6</a:t>
              </a:r>
              <a:endParaRPr lang="en-US" sz="2400" b="1" dirty="0">
                <a:latin typeface="Arial" panose="020B0604020202020204" pitchFamily="34" charset="0"/>
                <a:cs typeface="Arial" panose="020B0604020202020204" pitchFamily="34" charset="0"/>
              </a:endParaRPr>
            </a:p>
          </p:txBody>
        </p:sp>
      </p:grpSp>
      <p:sp>
        <p:nvSpPr>
          <p:cNvPr id="13" name="Content Placeholder 5"/>
          <p:cNvSpPr txBox="1"/>
          <p:nvPr/>
        </p:nvSpPr>
        <p:spPr>
          <a:xfrm>
            <a:off x="822155" y="2166902"/>
            <a:ext cx="10727693" cy="2862322"/>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gn="just">
              <a:lnSpc>
                <a:spcPct val="110000"/>
              </a:lnSpc>
              <a:buFont typeface="Wingdings" panose="05000000000000000000" charset="0"/>
              <a:buChar char="v"/>
            </a:pPr>
            <a:r>
              <a:rPr lang="vi-VN" sz="2000" b="1" dirty="0"/>
              <a:t>Sự tích hợp giữa các mạch kiến thức còn được thể hiện trong các hoạt động vận dụng kiến thức trong bài học để giải quyết các vấn đề thực tiễn. Thông qua các hoạt động vận dụng này, GV sẽ có điều kiện thuận lợi khi dạy học theo phương thức giáo dục STEM và từ đó HS sẽ tìm thấy ý tưởng cho các dự án, đề tài sáng tạo khoa học kĩ thuật</a:t>
            </a:r>
            <a:r>
              <a:rPr lang="vi-VN" sz="2000" b="1" dirty="0" smtClean="0"/>
              <a:t>.</a:t>
            </a:r>
            <a:endParaRPr lang="en-US" sz="2000" b="1" dirty="0" smtClean="0"/>
          </a:p>
          <a:p>
            <a:pPr algn="just">
              <a:lnSpc>
                <a:spcPct val="110000"/>
              </a:lnSpc>
              <a:buFont typeface="Wingdings" panose="05000000000000000000" charset="0"/>
              <a:buChar char="v"/>
            </a:pPr>
            <a:r>
              <a:rPr lang="vi-VN" sz="2000" b="1" dirty="0"/>
              <a:t>Ngoài ra trong cuốn sách còn có sự tích hợp, lồng ghép với một số nội dung giáo dục như: giáo dục kĩ thuật, giáo dục sức khoẻ, giáo dục bảo vệ môi trường, phát triển bền vững. </a:t>
            </a:r>
            <a:endParaRPr lang="vi-VN" altLang="en-US" sz="2000" b="1" dirty="0"/>
          </a:p>
        </p:txBody>
      </p:sp>
    </p:spTree>
    <p:extLst>
      <p:ext uri="{BB962C8B-B14F-4D97-AF65-F5344CB8AC3E}">
        <p14:creationId xmlns:p14="http://schemas.microsoft.com/office/powerpoint/2010/main" val="8559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5" name="Rectangle 14"/>
          <p:cNvSpPr/>
          <p:nvPr/>
        </p:nvSpPr>
        <p:spPr>
          <a:xfrm>
            <a:off x="594360" y="3000715"/>
            <a:ext cx="10954512" cy="537391"/>
          </a:xfrm>
          <a:prstGeom prst="rect">
            <a:avLst/>
          </a:prstGeom>
        </p:spPr>
        <p:txBody>
          <a:bodyPr wrap="square">
            <a:spAutoFit/>
          </a:bodyPr>
          <a:lstStyle/>
          <a:p>
            <a:pPr algn="just">
              <a:lnSpc>
                <a:spcPct val="150000"/>
              </a:lnSpc>
            </a:pPr>
            <a:r>
              <a:rPr lang="en-US" sz="2200" b="1" dirty="0">
                <a:solidFill>
                  <a:srgbClr val="0000FF"/>
                </a:solidFill>
                <a:latin typeface="Arial" panose="020B0604020202020204" pitchFamily="34" charset="0"/>
                <a:cs typeface="Arial" panose="020B0604020202020204" pitchFamily="34" charset="0"/>
              </a:rPr>
              <a:t>2. HỌC LIỆU ĐIỆN TỬ</a:t>
            </a:r>
          </a:p>
        </p:txBody>
      </p:sp>
      <p:sp>
        <p:nvSpPr>
          <p:cNvPr id="16" name="Rectangle 15"/>
          <p:cNvSpPr/>
          <p:nvPr/>
        </p:nvSpPr>
        <p:spPr>
          <a:xfrm>
            <a:off x="659198" y="817804"/>
            <a:ext cx="2403928" cy="523220"/>
          </a:xfrm>
          <a:prstGeom prst="rect">
            <a:avLst/>
          </a:prstGeom>
        </p:spPr>
        <p:txBody>
          <a:bodyPr wrap="none">
            <a:spAutoFit/>
          </a:bodyPr>
          <a:lstStyle/>
          <a:p>
            <a:pPr fontAlgn="ctr">
              <a:lnSpc>
                <a:spcPct val="100000"/>
              </a:lnSpc>
              <a:buNone/>
              <a:defRPr/>
            </a:pPr>
            <a:r>
              <a:rPr lang="en-US" altLang="en-US" sz="2800" b="1" dirty="0" smtClean="0">
                <a:solidFill>
                  <a:srgbClr val="C00000"/>
                </a:solidFill>
                <a:latin typeface="Arial" pitchFamily="34" charset="0"/>
                <a:cs typeface="Arial" pitchFamily="34" charset="0"/>
              </a:rPr>
              <a:t>IV</a:t>
            </a:r>
            <a:r>
              <a:rPr lang="en-US" altLang="en-US" sz="2800" b="1" dirty="0">
                <a:solidFill>
                  <a:srgbClr val="C00000"/>
                </a:solidFill>
                <a:latin typeface="Arial" pitchFamily="34" charset="0"/>
                <a:cs typeface="Arial" pitchFamily="34" charset="0"/>
              </a:rPr>
              <a:t>. HỌC LIỆU</a:t>
            </a:r>
            <a:endParaRPr lang="en-US" altLang="en-US" sz="2800" dirty="0">
              <a:solidFill>
                <a:srgbClr val="C00000"/>
              </a:solidFill>
              <a:latin typeface="Arial" pitchFamily="34" charset="0"/>
              <a:cs typeface="Arial" pitchFamily="34" charset="0"/>
            </a:endParaRPr>
          </a:p>
        </p:txBody>
      </p:sp>
      <p:sp>
        <p:nvSpPr>
          <p:cNvPr id="17" name="TextBox 16"/>
          <p:cNvSpPr txBox="1"/>
          <p:nvPr/>
        </p:nvSpPr>
        <p:spPr>
          <a:xfrm>
            <a:off x="676656" y="1474693"/>
            <a:ext cx="10908791" cy="1523494"/>
          </a:xfrm>
          <a:prstGeom prst="rect">
            <a:avLst/>
          </a:prstGeom>
          <a:noFill/>
        </p:spPr>
        <p:txBody>
          <a:bodyPr wrap="square" rtlCol="0">
            <a:spAutoFit/>
          </a:bodyPr>
          <a:lstStyle/>
          <a:p>
            <a:pPr marL="342900" indent="-342900">
              <a:lnSpc>
                <a:spcPct val="150000"/>
              </a:lnSpc>
              <a:buAutoNum type="arabicPeriod"/>
            </a:pPr>
            <a:r>
              <a:rPr lang="en-US" sz="2200" b="1" dirty="0">
                <a:solidFill>
                  <a:srgbClr val="0000FF"/>
                </a:solidFill>
                <a:latin typeface="Arial" panose="020B0604020202020204" pitchFamily="34" charset="0"/>
                <a:cs typeface="Arial" panose="020B0604020202020204" pitchFamily="34" charset="0"/>
              </a:rPr>
              <a:t>SÁCH</a:t>
            </a:r>
          </a:p>
          <a:p>
            <a:pPr>
              <a:lnSpc>
                <a:spcPct val="150000"/>
              </a:lnSpc>
            </a:pP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Sách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giáo</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viên</a:t>
            </a:r>
            <a:endParaRPr lang="en-US" sz="2000" b="1" dirty="0">
              <a:solidFill>
                <a:srgbClr val="0070C0"/>
              </a:solidFill>
              <a:latin typeface="Arial" panose="020B0604020202020204" pitchFamily="34" charset="0"/>
              <a:cs typeface="Arial" panose="020B0604020202020204" pitchFamily="34" charset="0"/>
            </a:endParaRPr>
          </a:p>
          <a:p>
            <a:pPr>
              <a:lnSpc>
                <a:spcPct val="150000"/>
              </a:lnSpc>
            </a:pP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Sách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bài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tập</a:t>
            </a:r>
            <a:endParaRPr lang="en-US" sz="2000" b="1"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621792" y="3686515"/>
            <a:ext cx="10954512" cy="1015663"/>
          </a:xfrm>
          <a:prstGeom prst="rect">
            <a:avLst/>
          </a:prstGeom>
        </p:spPr>
        <p:txBody>
          <a:bodyPr wrap="square">
            <a:spAutoFit/>
          </a:bodyPr>
          <a:lstStyle/>
          <a:p>
            <a:pPr marL="173038" indent="-173038" algn="just">
              <a:lnSpc>
                <a:spcPct val="150000"/>
              </a:lnSpc>
            </a:pP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Hành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trang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số</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cung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cấp</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các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phiên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bản</a:t>
            </a:r>
            <a:r>
              <a:rPr lang="en-US" sz="2000" b="1" dirty="0">
                <a:solidFill>
                  <a:srgbClr val="0070C0"/>
                </a:solidFill>
                <a:latin typeface="Arial" panose="020B0604020202020204" pitchFamily="34" charset="0"/>
                <a:cs typeface="Arial" panose="020B0604020202020204" pitchFamily="34" charset="0"/>
              </a:rPr>
              <a:t> SGK, SGV </a:t>
            </a:r>
            <a:r>
              <a:rPr lang="en-US" sz="2000" b="1" dirty="0" err="1">
                <a:solidFill>
                  <a:srgbClr val="0070C0"/>
                </a:solidFill>
                <a:latin typeface="Arial" panose="020B0604020202020204" pitchFamily="34" charset="0"/>
                <a:cs typeface="Arial" panose="020B0604020202020204" pitchFamily="34" charset="0"/>
              </a:rPr>
              <a:t>và</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công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cụ</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hỗ</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trợ</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việc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giảng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dạy</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và</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học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tập</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của</a:t>
            </a:r>
            <a:r>
              <a:rPr lang="en-US" sz="2000" b="1" dirty="0">
                <a:solidFill>
                  <a:srgbClr val="0070C0"/>
                </a:solidFill>
                <a:latin typeface="Arial" panose="020B0604020202020204" pitchFamily="34" charset="0"/>
                <a:cs typeface="Arial" panose="020B0604020202020204" pitchFamily="34" charset="0"/>
              </a:rPr>
              <a:t> GV </a:t>
            </a:r>
            <a:r>
              <a:rPr lang="en-US" sz="2000" b="1" dirty="0" err="1">
                <a:solidFill>
                  <a:srgbClr val="0070C0"/>
                </a:solidFill>
                <a:latin typeface="Arial" panose="020B0604020202020204" pitchFamily="34" charset="0"/>
                <a:cs typeface="Arial" panose="020B0604020202020204" pitchFamily="34" charset="0"/>
              </a:rPr>
              <a:t>và</a:t>
            </a:r>
            <a:r>
              <a:rPr lang="en-US" sz="2000" b="1" dirty="0">
                <a:solidFill>
                  <a:srgbClr val="0070C0"/>
                </a:solidFill>
                <a:latin typeface="Arial" panose="020B0604020202020204" pitchFamily="34" charset="0"/>
                <a:cs typeface="Arial" panose="020B0604020202020204" pitchFamily="34" charset="0"/>
              </a:rPr>
              <a:t> HS (</a:t>
            </a:r>
            <a:r>
              <a:rPr lang="en-US" sz="2000" b="1" dirty="0">
                <a:solidFill>
                  <a:srgbClr val="0000FF"/>
                </a:solidFill>
                <a:latin typeface="Arial" panose="020B0604020202020204" pitchFamily="34" charset="0"/>
                <a:cs typeface="Arial" panose="020B0604020202020204" pitchFamily="34" charset="0"/>
              </a:rPr>
              <a:t>hanhtrangso.nxbgd.vn</a:t>
            </a:r>
            <a:r>
              <a:rPr lang="en-US" sz="2000" b="1" dirty="0">
                <a:solidFill>
                  <a:srgbClr val="0070C0"/>
                </a:solidFill>
                <a:latin typeface="Arial" panose="020B0604020202020204" pitchFamily="34" charset="0"/>
                <a:cs typeface="Arial" panose="020B0604020202020204" pitchFamily="34" charset="0"/>
              </a:rPr>
              <a:t>)</a:t>
            </a:r>
          </a:p>
        </p:txBody>
      </p:sp>
      <p:sp>
        <p:nvSpPr>
          <p:cNvPr id="19" name="Rectangle 18"/>
          <p:cNvSpPr/>
          <p:nvPr/>
        </p:nvSpPr>
        <p:spPr>
          <a:xfrm>
            <a:off x="612648" y="4719787"/>
            <a:ext cx="10954512" cy="1015663"/>
          </a:xfrm>
          <a:prstGeom prst="rect">
            <a:avLst/>
          </a:prstGeom>
        </p:spPr>
        <p:txBody>
          <a:bodyPr wrap="square">
            <a:spAutoFit/>
          </a:bodyPr>
          <a:lstStyle/>
          <a:p>
            <a:pPr marL="173038" indent="-173038" algn="just">
              <a:lnSpc>
                <a:spcPct val="150000"/>
              </a:lnSpc>
            </a:pP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Tập</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huấn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trực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tuyến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cung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cấp</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tài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liệu</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tập</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huấn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các</a:t>
            </a:r>
            <a:r>
              <a:rPr lang="en-US" sz="2000" b="1" dirty="0">
                <a:solidFill>
                  <a:srgbClr val="0070C0"/>
                </a:solidFill>
                <a:latin typeface="Arial" panose="020B0604020202020204" pitchFamily="34" charset="0"/>
                <a:cs typeface="Arial" panose="020B0604020202020204" pitchFamily="34" charset="0"/>
              </a:rPr>
              <a:t> video minh </a:t>
            </a:r>
            <a:r>
              <a:rPr lang="en-US" sz="2000" b="1" dirty="0" err="1">
                <a:solidFill>
                  <a:srgbClr val="0070C0"/>
                </a:solidFill>
                <a:latin typeface="Arial" panose="020B0604020202020204" pitchFamily="34" charset="0"/>
                <a:cs typeface="Arial" panose="020B0604020202020204" pitchFamily="34" charset="0"/>
              </a:rPr>
              <a:t>họa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bài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giảng</a:t>
            </a:r>
            <a:r>
              <a:rPr lang="en-US" sz="2000" b="1" dirty="0">
                <a:solidFill>
                  <a:srgbClr val="0070C0"/>
                </a:solidFill>
                <a:latin typeface="Arial" panose="020B0604020202020204" pitchFamily="34" charset="0"/>
                <a:cs typeface="Arial" panose="020B0604020202020204" pitchFamily="34" charset="0"/>
              </a:rPr>
              <a:t>, video </a:t>
            </a:r>
            <a:r>
              <a:rPr lang="en-US" sz="2000" b="1" dirty="0" err="1">
                <a:solidFill>
                  <a:srgbClr val="0070C0"/>
                </a:solidFill>
                <a:latin typeface="Arial" panose="020B0604020202020204" pitchFamily="34" charset="0"/>
                <a:cs typeface="Arial" panose="020B0604020202020204" pitchFamily="34" charset="0"/>
              </a:rPr>
              <a:t>hướng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dẫn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sử</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dụng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thiết</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bị</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đồ</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dùng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dạy</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học</a:t>
            </a:r>
            <a:r>
              <a:rPr lang="en-US" sz="2000" b="1" dirty="0">
                <a:solidFill>
                  <a:srgbClr val="0070C0"/>
                </a:solidFill>
                <a:latin typeface="Arial" panose="020B0604020202020204" pitchFamily="34" charset="0"/>
                <a:cs typeface="Arial" panose="020B0604020202020204" pitchFamily="34" charset="0"/>
              </a:rPr>
              <a:t>,… (</a:t>
            </a:r>
            <a:r>
              <a:rPr lang="en-US" sz="2000" b="1" dirty="0">
                <a:solidFill>
                  <a:srgbClr val="0000FF"/>
                </a:solidFill>
                <a:latin typeface="Arial" panose="020B0604020202020204" pitchFamily="34" charset="0"/>
                <a:cs typeface="Arial" panose="020B0604020202020204" pitchFamily="34" charset="0"/>
              </a:rPr>
              <a:t>taphuan.nxbgd.vn</a:t>
            </a:r>
            <a:r>
              <a:rPr lang="en-US" sz="2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9673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284" cy="6858000"/>
          </a:xfrm>
          <a:prstGeom prst="rect">
            <a:avLst/>
          </a:prstGeom>
        </p:spPr>
      </p:pic>
      <p:sp>
        <p:nvSpPr>
          <p:cNvPr id="5" name="TextBox 4"/>
          <p:cNvSpPr txBox="1"/>
          <p:nvPr/>
        </p:nvSpPr>
        <p:spPr>
          <a:xfrm>
            <a:off x="3326472" y="3261164"/>
            <a:ext cx="5118931" cy="584775"/>
          </a:xfrm>
          <a:prstGeom prst="rect">
            <a:avLst/>
          </a:prstGeom>
          <a:noFill/>
        </p:spPr>
        <p:txBody>
          <a:bodyPr wrap="square" rtlCol="0">
            <a:spAutoFit/>
          </a:bodyPr>
          <a:lstStyle/>
          <a:p>
            <a:r>
              <a:rPr lang="en-US" sz="3200" b="1" dirty="0">
                <a:solidFill>
                  <a:srgbClr val="0000FF"/>
                </a:solidFill>
                <a:latin typeface="Arial" panose="020B0604020202020204" pitchFamily="34" charset="0"/>
                <a:ea typeface="Oswald"/>
                <a:cs typeface="Arial" panose="020B0604020202020204" pitchFamily="34" charset="0"/>
                <a:sym typeface="Oswald"/>
              </a:rPr>
              <a:t>TRÂN TRỌNG CẢM ƠN!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422" t="3575" r="6752" b="11426"/>
          <a:stretch/>
        </p:blipFill>
        <p:spPr>
          <a:xfrm>
            <a:off x="2173576" y="2805344"/>
            <a:ext cx="1129352" cy="914399"/>
          </a:xfrm>
          <a:prstGeom prst="rect">
            <a:avLst/>
          </a:prstGeom>
        </p:spPr>
      </p:pic>
    </p:spTree>
    <p:extLst>
      <p:ext uri="{BB962C8B-B14F-4D97-AF65-F5344CB8AC3E}">
        <p14:creationId xmlns:p14="http://schemas.microsoft.com/office/powerpoint/2010/main" val="2954843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5"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2" name="Rectangle 11"/>
          <p:cNvSpPr/>
          <p:nvPr/>
        </p:nvSpPr>
        <p:spPr>
          <a:xfrm>
            <a:off x="931612" y="961537"/>
            <a:ext cx="4730782" cy="523220"/>
          </a:xfrm>
          <a:prstGeom prst="rect">
            <a:avLst/>
          </a:prstGeom>
        </p:spPr>
        <p:txBody>
          <a:bodyPr wrap="none">
            <a:spAutoFit/>
          </a:bodyPr>
          <a:lstStyle/>
          <a:p>
            <a:pPr>
              <a:defRPr/>
            </a:pPr>
            <a:r>
              <a:rPr lang="en-US" altLang="en-US" sz="2800" b="1" dirty="0" smtClean="0">
                <a:solidFill>
                  <a:srgbClr val="C00000"/>
                </a:solidFill>
                <a:latin typeface="Arial" pitchFamily="34" charset="0"/>
                <a:cs typeface="Arial" pitchFamily="34" charset="0"/>
              </a:rPr>
              <a:t>I. </a:t>
            </a:r>
            <a:r>
              <a:rPr lang="en-US" altLang="en-US" sz="2800" b="1" dirty="0">
                <a:solidFill>
                  <a:srgbClr val="C00000"/>
                </a:solidFill>
                <a:latin typeface="Arial" pitchFamily="34" charset="0"/>
                <a:cs typeface="Arial" pitchFamily="34" charset="0"/>
              </a:rPr>
              <a:t>QUAN ĐIỂM BIÊN SOẠN</a:t>
            </a:r>
          </a:p>
        </p:txBody>
      </p:sp>
      <p:sp>
        <p:nvSpPr>
          <p:cNvPr id="14" name="Subtitle 2"/>
          <p:cNvSpPr txBox="1">
            <a:spLocks/>
          </p:cNvSpPr>
          <p:nvPr/>
        </p:nvSpPr>
        <p:spPr bwMode="auto">
          <a:xfrm>
            <a:off x="949901" y="2169526"/>
            <a:ext cx="10224067" cy="83885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eaLnBrk="1" fontAlgn="ctr" hangingPunct="1">
              <a:lnSpc>
                <a:spcPct val="170000"/>
              </a:lnSpc>
              <a:buNone/>
              <a:defRPr/>
            </a:pP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Tuân</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thủ</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định</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hướng</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đổi</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mới</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giáo</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dục</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phổ</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thông</a:t>
            </a:r>
            <a:r>
              <a:rPr lang="en-US" altLang="en-US" b="1" dirty="0">
                <a:solidFill>
                  <a:schemeClr val="tx1"/>
                </a:solidFill>
                <a:latin typeface="Arial" pitchFamily="34" charset="0"/>
                <a:cs typeface="Arial" pitchFamily="34" charset="0"/>
              </a:rPr>
              <a:t>.</a:t>
            </a:r>
          </a:p>
        </p:txBody>
      </p:sp>
      <p:sp>
        <p:nvSpPr>
          <p:cNvPr id="17" name="Subtitle 2"/>
          <p:cNvSpPr txBox="1">
            <a:spLocks/>
          </p:cNvSpPr>
          <p:nvPr/>
        </p:nvSpPr>
        <p:spPr bwMode="auto">
          <a:xfrm>
            <a:off x="968189" y="2992486"/>
            <a:ext cx="10224067" cy="141492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28600" indent="-228600" algn="just" eaLnBrk="1" fontAlgn="ctr" hangingPunct="1">
              <a:lnSpc>
                <a:spcPct val="170000"/>
              </a:lnSpc>
              <a:buNone/>
              <a:defRPr/>
            </a:pP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Bám</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sát</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các</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tiêu</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chuẩn</a:t>
            </a:r>
            <a:r>
              <a:rPr lang="en-US" altLang="en-US" b="1" dirty="0">
                <a:solidFill>
                  <a:schemeClr val="tx1"/>
                </a:solidFill>
                <a:latin typeface="Arial" pitchFamily="34" charset="0"/>
                <a:cs typeface="Arial" pitchFamily="34" charset="0"/>
              </a:rPr>
              <a:t> SGK </a:t>
            </a:r>
            <a:r>
              <a:rPr lang="en-US" altLang="en-US" b="1" dirty="0" err="1">
                <a:solidFill>
                  <a:schemeClr val="tx1"/>
                </a:solidFill>
                <a:latin typeface="Arial" pitchFamily="34" charset="0"/>
                <a:cs typeface="Arial" pitchFamily="34" charset="0"/>
              </a:rPr>
              <a:t>theo</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Thông</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tư</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số</a:t>
            </a:r>
            <a:r>
              <a:rPr lang="en-US" altLang="en-US" b="1" dirty="0">
                <a:solidFill>
                  <a:schemeClr val="tx1"/>
                </a:solidFill>
                <a:latin typeface="Arial" pitchFamily="34" charset="0"/>
                <a:cs typeface="Arial" pitchFamily="34" charset="0"/>
              </a:rPr>
              <a:t> 33/2017/TT </a:t>
            </a:r>
            <a:r>
              <a:rPr lang="en-US" altLang="en-US" b="1" dirty="0" err="1">
                <a:solidFill>
                  <a:schemeClr val="tx1"/>
                </a:solidFill>
                <a:latin typeface="Arial" pitchFamily="34" charset="0"/>
                <a:cs typeface="Arial" pitchFamily="34" charset="0"/>
              </a:rPr>
              <a:t>của</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Bộ</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Giáo</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dục</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và</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Đào</a:t>
            </a:r>
            <a:r>
              <a:rPr lang="en-US" altLang="en-US" b="1" dirty="0">
                <a:solidFill>
                  <a:schemeClr val="tx1"/>
                </a:solidFill>
                <a:latin typeface="Arial" pitchFamily="34" charset="0"/>
                <a:cs typeface="Arial" pitchFamily="34" charset="0"/>
              </a:rPr>
              <a:t> </a:t>
            </a:r>
            <a:r>
              <a:rPr lang="en-US" altLang="en-US" b="1" dirty="0" err="1">
                <a:solidFill>
                  <a:schemeClr val="tx1"/>
                </a:solidFill>
                <a:latin typeface="Arial" pitchFamily="34" charset="0"/>
                <a:cs typeface="Arial" pitchFamily="34" charset="0"/>
              </a:rPr>
              <a:t>tạo</a:t>
            </a:r>
            <a:r>
              <a:rPr lang="en-US" altLang="en-US" b="1" dirty="0">
                <a:solidFill>
                  <a:schemeClr val="tx1"/>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Cụ</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thể</a:t>
            </a:r>
            <a:r>
              <a:rPr lang="en-US" altLang="en-US" b="1" dirty="0">
                <a:solidFill>
                  <a:srgbClr val="FF0000"/>
                </a:solidFill>
                <a:latin typeface="Arial" pitchFamily="34" charset="0"/>
                <a:cs typeface="Arial" pitchFamily="34" charset="0"/>
              </a:rPr>
              <a:t> qua 13 </a:t>
            </a:r>
            <a:r>
              <a:rPr lang="en-US" altLang="en-US" b="1" dirty="0" err="1">
                <a:solidFill>
                  <a:srgbClr val="FF0000"/>
                </a:solidFill>
                <a:latin typeface="Arial" pitchFamily="34" charset="0"/>
                <a:cs typeface="Arial" pitchFamily="34" charset="0"/>
              </a:rPr>
              <a:t>tiêu</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chuẩn</a:t>
            </a:r>
            <a:r>
              <a:rPr lang="en-US" altLang="en-US" b="1" dirty="0">
                <a:solidFill>
                  <a:srgbClr val="FF0000"/>
                </a:solidFill>
                <a:latin typeface="Arial" pitchFamily="34" charset="0"/>
                <a:cs typeface="Arial" pitchFamily="34" charset="0"/>
              </a:rPr>
              <a:t>, 40 </a:t>
            </a:r>
            <a:r>
              <a:rPr lang="en-US" altLang="en-US" b="1" dirty="0" err="1">
                <a:solidFill>
                  <a:srgbClr val="FF0000"/>
                </a:solidFill>
                <a:latin typeface="Arial" pitchFamily="34" charset="0"/>
                <a:cs typeface="Arial" pitchFamily="34" charset="0"/>
              </a:rPr>
              <a:t>chỉ</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báo</a:t>
            </a:r>
            <a:r>
              <a:rPr lang="en-US" altLang="en-US" b="1" dirty="0">
                <a:solidFill>
                  <a:srgbClr val="FF0000"/>
                </a:solidFill>
                <a:latin typeface="Arial" pitchFamily="34" charset="0"/>
                <a:cs typeface="Arial" pitchFamily="34" charset="0"/>
              </a:rPr>
              <a:t>.</a:t>
            </a:r>
          </a:p>
        </p:txBody>
      </p:sp>
      <p:grpSp>
        <p:nvGrpSpPr>
          <p:cNvPr id="2" name="Group 1"/>
          <p:cNvGrpSpPr/>
          <p:nvPr/>
        </p:nvGrpSpPr>
        <p:grpSpPr>
          <a:xfrm>
            <a:off x="904181" y="1645920"/>
            <a:ext cx="9227371" cy="758952"/>
            <a:chOff x="904181" y="1645920"/>
            <a:chExt cx="9227371" cy="758952"/>
          </a:xfrm>
        </p:grpSpPr>
        <p:sp>
          <p:nvSpPr>
            <p:cNvPr id="13" name="Subtitle 2"/>
            <p:cNvSpPr txBox="1">
              <a:spLocks/>
            </p:cNvSpPr>
            <p:nvPr/>
          </p:nvSpPr>
          <p:spPr bwMode="auto">
            <a:xfrm>
              <a:off x="904181" y="1645920"/>
              <a:ext cx="9227371" cy="75895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eaLnBrk="1" fontAlgn="ctr" hangingPunct="1">
                <a:spcBef>
                  <a:spcPts val="600"/>
                </a:spcBef>
                <a:buNone/>
                <a:defRPr/>
              </a:pPr>
              <a:r>
                <a:rPr lang="en-US" altLang="en-US" b="1" dirty="0">
                  <a:solidFill>
                    <a:srgbClr val="0000FF"/>
                  </a:solidFill>
                  <a:latin typeface="Arial" pitchFamily="34" charset="0"/>
                  <a:cs typeface="Arial" pitchFamily="34" charset="0"/>
                </a:rPr>
                <a:t>      </a:t>
              </a:r>
              <a:r>
                <a:rPr lang="en-US" altLang="en-US" b="1" dirty="0">
                  <a:solidFill>
                    <a:srgbClr val="0070C0"/>
                  </a:solidFill>
                  <a:latin typeface="Arial" pitchFamily="34" charset="0"/>
                  <a:cs typeface="Arial" pitchFamily="34" charset="0"/>
                </a:rPr>
                <a:t>SGK </a:t>
              </a:r>
              <a:r>
                <a:rPr lang="en-US" altLang="en-US" b="1" dirty="0" err="1" smtClean="0">
                  <a:solidFill>
                    <a:srgbClr val="0070C0"/>
                  </a:solidFill>
                  <a:latin typeface="Arial" pitchFamily="34" charset="0"/>
                  <a:cs typeface="Arial" pitchFamily="34" charset="0"/>
                </a:rPr>
                <a:t>khoa</a:t>
              </a:r>
              <a:r>
                <a:rPr lang="en-US" altLang="en-US" b="1" dirty="0" smtClean="0">
                  <a:solidFill>
                    <a:srgbClr val="0070C0"/>
                  </a:solidFill>
                  <a:latin typeface="Arial" pitchFamily="34" charset="0"/>
                  <a:cs typeface="Arial" pitchFamily="34" charset="0"/>
                </a:rPr>
                <a:t> </a:t>
              </a:r>
              <a:r>
                <a:rPr lang="en-US" altLang="en-US" b="1" dirty="0" err="1" smtClean="0">
                  <a:solidFill>
                    <a:srgbClr val="0070C0"/>
                  </a:solidFill>
                  <a:latin typeface="Arial" pitchFamily="34" charset="0"/>
                  <a:cs typeface="Arial" pitchFamily="34" charset="0"/>
                </a:rPr>
                <a:t>học</a:t>
              </a:r>
              <a:r>
                <a:rPr lang="en-US" altLang="en-US" b="1" dirty="0" smtClean="0">
                  <a:solidFill>
                    <a:srgbClr val="0070C0"/>
                  </a:solidFill>
                  <a:latin typeface="Arial" pitchFamily="34" charset="0"/>
                  <a:cs typeface="Arial" pitchFamily="34" charset="0"/>
                </a:rPr>
                <a:t> 8 </a:t>
              </a:r>
              <a:r>
                <a:rPr lang="en-US" altLang="en-US" b="1" dirty="0" err="1" smtClean="0">
                  <a:solidFill>
                    <a:srgbClr val="0070C0"/>
                  </a:solidFill>
                  <a:latin typeface="Arial" pitchFamily="34" charset="0"/>
                  <a:cs typeface="Arial" pitchFamily="34" charset="0"/>
                </a:rPr>
                <a:t>được</a:t>
              </a:r>
              <a:r>
                <a:rPr lang="en-US" altLang="en-US" b="1" dirty="0" smtClean="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biên</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soạn</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đáp</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ứng</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các</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yêu</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cầu</a:t>
              </a:r>
              <a:r>
                <a:rPr lang="en-US" altLang="en-US" b="1" dirty="0">
                  <a:solidFill>
                    <a:srgbClr val="0070C0"/>
                  </a:solidFill>
                  <a:latin typeface="Arial" pitchFamily="34" charset="0"/>
                  <a:cs typeface="Arial" pitchFamily="34" charset="0"/>
                </a:rPr>
                <a:t>:</a:t>
              </a:r>
            </a:p>
          </p:txBody>
        </p:sp>
        <p:sp>
          <p:nvSpPr>
            <p:cNvPr id="9" name="Snip Diagonal Corner Rectangle 8"/>
            <p:cNvSpPr/>
            <p:nvPr/>
          </p:nvSpPr>
          <p:spPr>
            <a:xfrm>
              <a:off x="923544" y="1691640"/>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4626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8" name="Rectangle 7"/>
          <p:cNvSpPr/>
          <p:nvPr/>
        </p:nvSpPr>
        <p:spPr>
          <a:xfrm>
            <a:off x="931612" y="961537"/>
            <a:ext cx="4730782" cy="523220"/>
          </a:xfrm>
          <a:prstGeom prst="rect">
            <a:avLst/>
          </a:prstGeom>
        </p:spPr>
        <p:txBody>
          <a:bodyPr wrap="none">
            <a:spAutoFit/>
          </a:bodyPr>
          <a:lstStyle/>
          <a:p>
            <a:pPr>
              <a:defRPr/>
            </a:pPr>
            <a:r>
              <a:rPr lang="en-US" altLang="en-US" sz="2800" b="1" dirty="0" smtClean="0">
                <a:solidFill>
                  <a:srgbClr val="C00000"/>
                </a:solidFill>
                <a:latin typeface="Arial" pitchFamily="34" charset="0"/>
                <a:cs typeface="Arial" pitchFamily="34" charset="0"/>
              </a:rPr>
              <a:t>I. </a:t>
            </a:r>
            <a:r>
              <a:rPr lang="en-US" altLang="en-US" sz="2800" b="1" dirty="0">
                <a:solidFill>
                  <a:srgbClr val="C00000"/>
                </a:solidFill>
                <a:latin typeface="Arial" pitchFamily="34" charset="0"/>
                <a:cs typeface="Arial" pitchFamily="34" charset="0"/>
              </a:rPr>
              <a:t>QUAN ĐIỂM BIÊN SOẠN</a:t>
            </a:r>
          </a:p>
        </p:txBody>
      </p:sp>
      <p:grpSp>
        <p:nvGrpSpPr>
          <p:cNvPr id="2" name="Group 1"/>
          <p:cNvGrpSpPr/>
          <p:nvPr/>
        </p:nvGrpSpPr>
        <p:grpSpPr>
          <a:xfrm>
            <a:off x="949407" y="1463932"/>
            <a:ext cx="10233706" cy="922652"/>
            <a:chOff x="949407" y="1463932"/>
            <a:chExt cx="10233706" cy="922652"/>
          </a:xfrm>
        </p:grpSpPr>
        <p:sp>
          <p:nvSpPr>
            <p:cNvPr id="7" name="Subtitle 2"/>
            <p:cNvSpPr txBox="1">
              <a:spLocks/>
            </p:cNvSpPr>
            <p:nvPr/>
          </p:nvSpPr>
          <p:spPr bwMode="auto">
            <a:xfrm>
              <a:off x="949407" y="1463932"/>
              <a:ext cx="10233706" cy="92265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eaLnBrk="1" fontAlgn="ctr" hangingPunct="1">
                <a:lnSpc>
                  <a:spcPct val="170000"/>
                </a:lnSpc>
                <a:buNone/>
                <a:defRPr/>
              </a:pPr>
              <a:r>
                <a:rPr lang="en-US" altLang="en-US" b="1" dirty="0">
                  <a:solidFill>
                    <a:srgbClr val="0000FF"/>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Thể</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hiện</a:t>
              </a:r>
              <a:r>
                <a:rPr lang="en-US" altLang="en-US" b="1" dirty="0">
                  <a:solidFill>
                    <a:srgbClr val="0070C0"/>
                  </a:solidFill>
                  <a:latin typeface="Arial" pitchFamily="34" charset="0"/>
                  <a:cs typeface="Arial" pitchFamily="34" charset="0"/>
                </a:rPr>
                <a:t> qua </a:t>
              </a:r>
              <a:r>
                <a:rPr lang="en-US" altLang="en-US" b="1" dirty="0" err="1">
                  <a:solidFill>
                    <a:srgbClr val="0070C0"/>
                  </a:solidFill>
                  <a:latin typeface="Arial" pitchFamily="34" charset="0"/>
                  <a:cs typeface="Arial" pitchFamily="34" charset="0"/>
                </a:rPr>
                <a:t>thông</a:t>
              </a:r>
              <a:r>
                <a:rPr lang="en-US" altLang="en-US" b="1" dirty="0">
                  <a:solidFill>
                    <a:srgbClr val="0070C0"/>
                  </a:solidFill>
                  <a:latin typeface="Arial" pitchFamily="34" charset="0"/>
                  <a:cs typeface="Arial" pitchFamily="34" charset="0"/>
                </a:rPr>
                <a:t> </a:t>
              </a:r>
              <a:r>
                <a:rPr lang="en-US" altLang="en-US" b="1" dirty="0" err="1">
                  <a:solidFill>
                    <a:srgbClr val="0070C0"/>
                  </a:solidFill>
                  <a:latin typeface="Arial" pitchFamily="34" charset="0"/>
                  <a:cs typeface="Arial" pitchFamily="34" charset="0"/>
                </a:rPr>
                <a:t>điệp</a:t>
              </a:r>
              <a:r>
                <a:rPr lang="en-US" altLang="en-US" b="1" dirty="0">
                  <a:solidFill>
                    <a:srgbClr val="0070C0"/>
                  </a:solidFill>
                  <a:latin typeface="Arial" pitchFamily="34" charset="0"/>
                  <a:cs typeface="Arial" pitchFamily="34" charset="0"/>
                </a:rPr>
                <a:t> </a:t>
              </a:r>
              <a:r>
                <a:rPr lang="en-US" altLang="en-US" dirty="0">
                  <a:latin typeface="Arial" pitchFamily="34" charset="0"/>
                  <a:cs typeface="Arial" pitchFamily="34" charset="0"/>
                </a:rPr>
                <a:t>“</a:t>
              </a:r>
              <a:r>
                <a:rPr lang="en-US" altLang="en-US" b="1" dirty="0" err="1">
                  <a:solidFill>
                    <a:srgbClr val="FF0000"/>
                  </a:solidFill>
                  <a:latin typeface="Arial" pitchFamily="34" charset="0"/>
                  <a:cs typeface="Arial" pitchFamily="34" charset="0"/>
                </a:rPr>
                <a:t>Kết</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nối</a:t>
              </a:r>
              <a:r>
                <a:rPr lang="en-US" altLang="en-US" b="1" dirty="0">
                  <a:solidFill>
                    <a:srgbClr val="FF0000"/>
                  </a:solidFill>
                  <a:latin typeface="Arial" pitchFamily="34" charset="0"/>
                  <a:cs typeface="Arial" pitchFamily="34" charset="0"/>
                </a:rPr>
                <a:t> tri </a:t>
              </a:r>
              <a:r>
                <a:rPr lang="en-US" altLang="en-US" b="1" dirty="0" err="1">
                  <a:solidFill>
                    <a:srgbClr val="FF0000"/>
                  </a:solidFill>
                  <a:latin typeface="Arial" pitchFamily="34" charset="0"/>
                  <a:cs typeface="Arial" pitchFamily="34" charset="0"/>
                </a:rPr>
                <a:t>thức</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với</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cuộc</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sống</a:t>
              </a:r>
              <a:r>
                <a:rPr lang="en-US" altLang="en-US" dirty="0">
                  <a:latin typeface="Arial" pitchFamily="34" charset="0"/>
                  <a:cs typeface="Arial" pitchFamily="34" charset="0"/>
                </a:rPr>
                <a:t>”</a:t>
              </a:r>
              <a:r>
                <a:rPr lang="en-US" altLang="en-US" b="1" dirty="0">
                  <a:latin typeface="Arial" pitchFamily="34" charset="0"/>
                  <a:cs typeface="Arial" pitchFamily="34" charset="0"/>
                </a:rPr>
                <a:t>.</a:t>
              </a:r>
              <a:r>
                <a:rPr lang="en-US" altLang="en-US" dirty="0">
                  <a:latin typeface="Arial" pitchFamily="34" charset="0"/>
                  <a:cs typeface="Arial" pitchFamily="34" charset="0"/>
                </a:rPr>
                <a:t> </a:t>
              </a:r>
            </a:p>
            <a:p>
              <a:pPr marL="0" indent="0" algn="just" eaLnBrk="1" fontAlgn="ctr" hangingPunct="1">
                <a:lnSpc>
                  <a:spcPct val="170000"/>
                </a:lnSpc>
                <a:buNone/>
                <a:defRPr/>
              </a:pPr>
              <a:endParaRPr lang="en-US" altLang="en-US" sz="2000" dirty="0">
                <a:latin typeface="Arial" pitchFamily="34" charset="0"/>
                <a:cs typeface="Arial" pitchFamily="34" charset="0"/>
              </a:endParaRPr>
            </a:p>
          </p:txBody>
        </p:sp>
        <p:sp>
          <p:nvSpPr>
            <p:cNvPr id="10" name="Snip Diagonal Corner Rectangle 9"/>
            <p:cNvSpPr/>
            <p:nvPr/>
          </p:nvSpPr>
          <p:spPr>
            <a:xfrm>
              <a:off x="983366" y="1777100"/>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grpSp>
      <p:sp>
        <p:nvSpPr>
          <p:cNvPr id="11" name="Content Placeholder 5"/>
          <p:cNvSpPr txBox="1"/>
          <p:nvPr/>
        </p:nvSpPr>
        <p:spPr>
          <a:xfrm>
            <a:off x="853004" y="2403821"/>
            <a:ext cx="10853159" cy="478272"/>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nSpc>
                <a:spcPct val="110000"/>
              </a:lnSpc>
              <a:buFont typeface="Wingdings" panose="05000000000000000000" charset="0"/>
              <a:buChar char="v"/>
            </a:pPr>
            <a:r>
              <a:rPr lang="en-US" sz="2400" b="1" dirty="0" err="1">
                <a:latin typeface="Arial" panose="020B0604020202020204" pitchFamily="34" charset="0"/>
                <a:cs typeface="Arial" panose="020B0604020202020204" pitchFamily="34" charset="0"/>
              </a:rPr>
              <a:t>Tạo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hội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cho</a:t>
            </a:r>
            <a:r>
              <a:rPr lang="en-US" sz="2400" b="1" dirty="0">
                <a:latin typeface="Arial" panose="020B0604020202020204" pitchFamily="34" charset="0"/>
                <a:cs typeface="Arial" panose="020B0604020202020204" pitchFamily="34" charset="0"/>
              </a:rPr>
              <a:t> HS </a:t>
            </a:r>
            <a:r>
              <a:rPr lang="en-US" sz="2400" b="1" dirty="0" err="1">
                <a:latin typeface="Arial" panose="020B0604020202020204" pitchFamily="34" charset="0"/>
                <a:cs typeface="Arial" panose="020B0604020202020204" pitchFamily="34" charset="0"/>
              </a:rPr>
              <a:t>tự</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p>
        </p:txBody>
      </p:sp>
      <p:sp>
        <p:nvSpPr>
          <p:cNvPr id="12" name="Content Placeholder 5"/>
          <p:cNvSpPr txBox="1"/>
          <p:nvPr/>
        </p:nvSpPr>
        <p:spPr>
          <a:xfrm>
            <a:off x="870761" y="3575674"/>
            <a:ext cx="10853159" cy="2324932"/>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nSpc>
                <a:spcPct val="110000"/>
              </a:lnSpc>
              <a:buFont typeface="Wingdings" panose="05000000000000000000" charset="0"/>
              <a:buChar char="v"/>
            </a:pP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triển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lực</a:t>
            </a:r>
            <a:r>
              <a:rPr lang="en-US" sz="2400" b="1" dirty="0">
                <a:latin typeface="Arial" panose="020B0604020202020204" pitchFamily="34" charset="0"/>
                <a:cs typeface="Arial" panose="020B0604020202020204" pitchFamily="34" charset="0"/>
              </a:rPr>
              <a:t>: </a:t>
            </a:r>
          </a:p>
          <a:p>
            <a:pPr marL="800100" lvl="1" indent="-342900">
              <a:lnSpc>
                <a:spcPct val="110000"/>
              </a:lnSpc>
              <a:buFont typeface="Wingdings" panose="05000000000000000000" charset="0"/>
              <a:buChar char="Ø"/>
            </a:pPr>
            <a:r>
              <a:rPr lang="en-US" sz="2400" b="1" dirty="0" err="1">
                <a:solidFill>
                  <a:srgbClr val="0070C0"/>
                </a:solidFill>
              </a:rPr>
              <a:t>Nhận</a:t>
            </a:r>
            <a:r>
              <a:rPr lang="en-US" sz="2400" b="1" dirty="0">
                <a:solidFill>
                  <a:srgbClr val="0070C0"/>
                </a:solidFill>
              </a:rPr>
              <a:t> </a:t>
            </a:r>
            <a:r>
              <a:rPr lang="en-US" sz="2400" b="1" dirty="0" err="1">
                <a:solidFill>
                  <a:srgbClr val="0070C0"/>
                </a:solidFill>
              </a:rPr>
              <a:t>thức</a:t>
            </a:r>
            <a:r>
              <a:rPr lang="en-US" sz="2400" b="1" dirty="0">
                <a:solidFill>
                  <a:srgbClr val="0070C0"/>
                </a:solidFill>
              </a:rPr>
              <a:t> </a:t>
            </a:r>
            <a:r>
              <a:rPr lang="en-US" sz="2400" b="1" dirty="0" err="1">
                <a:solidFill>
                  <a:srgbClr val="0070C0"/>
                </a:solidFill>
              </a:rPr>
              <a:t>khoa</a:t>
            </a:r>
            <a:r>
              <a:rPr lang="en-US" sz="2400" b="1" dirty="0">
                <a:solidFill>
                  <a:srgbClr val="0070C0"/>
                </a:solidFill>
              </a:rPr>
              <a:t> </a:t>
            </a:r>
            <a:r>
              <a:rPr lang="en-US" sz="2400" b="1" dirty="0" err="1">
                <a:solidFill>
                  <a:srgbClr val="0070C0"/>
                </a:solidFill>
              </a:rPr>
              <a:t>tự</a:t>
            </a:r>
            <a:r>
              <a:rPr lang="en-US" sz="2400" b="1" dirty="0">
                <a:solidFill>
                  <a:srgbClr val="0070C0"/>
                </a:solidFill>
              </a:rPr>
              <a:t> </a:t>
            </a:r>
            <a:r>
              <a:rPr lang="en-US" sz="2400" b="1" dirty="0" err="1">
                <a:solidFill>
                  <a:srgbClr val="0070C0"/>
                </a:solidFill>
              </a:rPr>
              <a:t>nhiên</a:t>
            </a:r>
            <a:r>
              <a:rPr lang="en-US" sz="2400" b="1" dirty="0">
                <a:solidFill>
                  <a:srgbClr val="0070C0"/>
                </a:solidFill>
              </a:rPr>
              <a:t>. </a:t>
            </a:r>
          </a:p>
          <a:p>
            <a:pPr marL="800100" lvl="1" indent="-342900">
              <a:lnSpc>
                <a:spcPct val="110000"/>
              </a:lnSpc>
              <a:buFont typeface="Wingdings" panose="05000000000000000000" charset="0"/>
              <a:buChar char="Ø"/>
            </a:pPr>
            <a:r>
              <a:rPr lang="en-US" sz="2400" b="1" dirty="0" err="1">
                <a:solidFill>
                  <a:srgbClr val="0070C0"/>
                </a:solidFill>
              </a:rPr>
              <a:t>Tìm</a:t>
            </a:r>
            <a:r>
              <a:rPr lang="en-US" sz="2400" b="1" dirty="0">
                <a:solidFill>
                  <a:srgbClr val="0070C0"/>
                </a:solidFill>
              </a:rPr>
              <a:t> </a:t>
            </a:r>
            <a:r>
              <a:rPr lang="en-US" sz="2400" b="1" dirty="0" err="1">
                <a:solidFill>
                  <a:srgbClr val="0070C0"/>
                </a:solidFill>
              </a:rPr>
              <a:t>hiểu</a:t>
            </a:r>
            <a:r>
              <a:rPr lang="en-US" sz="2400" b="1" dirty="0">
                <a:solidFill>
                  <a:srgbClr val="0070C0"/>
                </a:solidFill>
              </a:rPr>
              <a:t> </a:t>
            </a:r>
            <a:r>
              <a:rPr lang="en-US" sz="2400" b="1" dirty="0" err="1">
                <a:solidFill>
                  <a:srgbClr val="0070C0"/>
                </a:solidFill>
              </a:rPr>
              <a:t>tự</a:t>
            </a:r>
            <a:r>
              <a:rPr lang="en-US" sz="2400" b="1" dirty="0">
                <a:solidFill>
                  <a:srgbClr val="0070C0"/>
                </a:solidFill>
              </a:rPr>
              <a:t> </a:t>
            </a:r>
            <a:r>
              <a:rPr lang="en-US" sz="2400" b="1" dirty="0" err="1">
                <a:solidFill>
                  <a:srgbClr val="0070C0"/>
                </a:solidFill>
              </a:rPr>
              <a:t>nhiên</a:t>
            </a:r>
            <a:r>
              <a:rPr lang="en-US" sz="2400" b="1" dirty="0">
                <a:solidFill>
                  <a:srgbClr val="0070C0"/>
                </a:solidFill>
              </a:rPr>
              <a:t>.</a:t>
            </a:r>
          </a:p>
          <a:p>
            <a:pPr marL="800100" lvl="1" indent="-342900">
              <a:lnSpc>
                <a:spcPct val="110000"/>
              </a:lnSpc>
              <a:buFont typeface="Wingdings" panose="05000000000000000000" charset="0"/>
              <a:buChar char="Ø"/>
            </a:pPr>
            <a:r>
              <a:rPr lang="en-US" sz="2400" b="1" dirty="0" err="1">
                <a:solidFill>
                  <a:srgbClr val="0070C0"/>
                </a:solidFill>
              </a:rPr>
              <a:t>Vận</a:t>
            </a:r>
            <a:r>
              <a:rPr lang="en-US" sz="2400" b="1" dirty="0">
                <a:solidFill>
                  <a:srgbClr val="0070C0"/>
                </a:solidFill>
              </a:rPr>
              <a:t> </a:t>
            </a:r>
            <a:r>
              <a:rPr lang="en-US" sz="2400" b="1" dirty="0" err="1">
                <a:solidFill>
                  <a:srgbClr val="0070C0"/>
                </a:solidFill>
              </a:rPr>
              <a:t>dụng</a:t>
            </a:r>
            <a:r>
              <a:rPr lang="en-US" sz="2400" b="1" dirty="0">
                <a:solidFill>
                  <a:srgbClr val="0070C0"/>
                </a:solidFill>
              </a:rPr>
              <a:t> </a:t>
            </a:r>
            <a:r>
              <a:rPr lang="en-US" sz="2400" b="1" dirty="0" err="1">
                <a:solidFill>
                  <a:srgbClr val="0070C0"/>
                </a:solidFill>
              </a:rPr>
              <a:t>kiến</a:t>
            </a:r>
            <a:r>
              <a:rPr lang="en-US" sz="2400" b="1" dirty="0">
                <a:solidFill>
                  <a:srgbClr val="0070C0"/>
                </a:solidFill>
              </a:rPr>
              <a:t> </a:t>
            </a:r>
            <a:r>
              <a:rPr lang="en-US" sz="2400" b="1" dirty="0" err="1">
                <a:solidFill>
                  <a:srgbClr val="0070C0"/>
                </a:solidFill>
              </a:rPr>
              <a:t>thức</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kĩ</a:t>
            </a:r>
            <a:r>
              <a:rPr lang="en-US" sz="2400" b="1" dirty="0">
                <a:solidFill>
                  <a:srgbClr val="0070C0"/>
                </a:solidFill>
              </a:rPr>
              <a:t> </a:t>
            </a:r>
            <a:r>
              <a:rPr lang="en-US" sz="2400" b="1" dirty="0" err="1">
                <a:solidFill>
                  <a:srgbClr val="0070C0"/>
                </a:solidFill>
              </a:rPr>
              <a:t>năng</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giải</a:t>
            </a:r>
            <a:r>
              <a:rPr lang="en-US" sz="2400" b="1" dirty="0">
                <a:solidFill>
                  <a:srgbClr val="0070C0"/>
                </a:solidFill>
              </a:rPr>
              <a:t> </a:t>
            </a:r>
            <a:r>
              <a:rPr lang="en-US" sz="2400" b="1" dirty="0" err="1">
                <a:solidFill>
                  <a:srgbClr val="0070C0"/>
                </a:solidFill>
              </a:rPr>
              <a:t>quyết</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vấn</a:t>
            </a:r>
            <a:r>
              <a:rPr lang="en-US" sz="2400" b="1" dirty="0">
                <a:solidFill>
                  <a:srgbClr val="0070C0"/>
                </a:solidFill>
              </a:rPr>
              <a:t> </a:t>
            </a:r>
            <a:r>
              <a:rPr lang="en-US" sz="2400" b="1" dirty="0" err="1">
                <a:solidFill>
                  <a:srgbClr val="0070C0"/>
                </a:solidFill>
              </a:rPr>
              <a:t>đề</a:t>
            </a:r>
            <a:r>
              <a:rPr lang="en-US" sz="2400" b="1" dirty="0">
                <a:solidFill>
                  <a:srgbClr val="0070C0"/>
                </a:solidFill>
              </a:rPr>
              <a:t> </a:t>
            </a:r>
            <a:r>
              <a:rPr lang="en-US" sz="2400" b="1" dirty="0" err="1" smtClean="0">
                <a:solidFill>
                  <a:srgbClr val="0070C0"/>
                </a:solidFill>
              </a:rPr>
              <a:t>trong</a:t>
            </a:r>
            <a:r>
              <a:rPr lang="en-US" sz="2400" b="1" dirty="0" smtClean="0">
                <a:solidFill>
                  <a:srgbClr val="0070C0"/>
                </a:solidFill>
              </a:rPr>
              <a:t> </a:t>
            </a:r>
            <a:r>
              <a:rPr lang="en-US" sz="2400" b="1" dirty="0" err="1">
                <a:solidFill>
                  <a:srgbClr val="0070C0"/>
                </a:solidFill>
              </a:rPr>
              <a:t>học</a:t>
            </a:r>
            <a:r>
              <a:rPr lang="en-US" sz="2400" b="1" dirty="0">
                <a:solidFill>
                  <a:srgbClr val="0070C0"/>
                </a:solidFill>
              </a:rPr>
              <a:t> </a:t>
            </a:r>
            <a:r>
              <a:rPr lang="en-US" sz="2400" b="1" dirty="0" err="1">
                <a:solidFill>
                  <a:srgbClr val="0070C0"/>
                </a:solidFill>
              </a:rPr>
              <a:t>tập</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thực</a:t>
            </a:r>
            <a:r>
              <a:rPr lang="en-US" sz="2400" b="1" dirty="0">
                <a:solidFill>
                  <a:srgbClr val="0070C0"/>
                </a:solidFill>
              </a:rPr>
              <a:t> </a:t>
            </a:r>
            <a:r>
              <a:rPr lang="en-US" sz="2400" b="1" dirty="0" err="1">
                <a:solidFill>
                  <a:srgbClr val="0070C0"/>
                </a:solidFill>
              </a:rPr>
              <a:t>tiễn</a:t>
            </a:r>
            <a:r>
              <a:rPr lang="en-US" sz="2400" b="1" dirty="0">
                <a:solidFill>
                  <a:srgbClr val="0070C0"/>
                </a:solidFill>
              </a:rPr>
              <a:t> </a:t>
            </a:r>
            <a:r>
              <a:rPr lang="en-US" sz="2400" b="1" dirty="0" err="1">
                <a:solidFill>
                  <a:srgbClr val="0070C0"/>
                </a:solidFill>
              </a:rPr>
              <a:t>cuộc</a:t>
            </a:r>
            <a:r>
              <a:rPr lang="en-US" sz="2400" b="1" dirty="0">
                <a:solidFill>
                  <a:srgbClr val="0070C0"/>
                </a:solidFill>
              </a:rPr>
              <a:t> </a:t>
            </a:r>
            <a:r>
              <a:rPr lang="en-US" sz="2400" b="1" dirty="0" err="1">
                <a:solidFill>
                  <a:srgbClr val="0070C0"/>
                </a:solidFill>
              </a:rPr>
              <a:t>sống</a:t>
            </a:r>
            <a:r>
              <a:rPr lang="en-US" sz="2400" b="1" dirty="0" smtClean="0">
                <a:solidFill>
                  <a:srgbClr val="0070C0"/>
                </a:solidFill>
              </a:rPr>
              <a:t>.</a:t>
            </a:r>
            <a:endParaRPr lang="en-US" sz="2400" b="1" dirty="0">
              <a:solidFill>
                <a:srgbClr val="0070C0"/>
              </a:solidFill>
            </a:endParaRPr>
          </a:p>
        </p:txBody>
      </p:sp>
      <p:sp>
        <p:nvSpPr>
          <p:cNvPr id="13" name="Content Placeholder 5"/>
          <p:cNvSpPr txBox="1"/>
          <p:nvPr/>
        </p:nvSpPr>
        <p:spPr>
          <a:xfrm>
            <a:off x="870760" y="2954236"/>
            <a:ext cx="10853159" cy="478272"/>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nSpc>
                <a:spcPct val="110000"/>
              </a:lnSpc>
              <a:buFont typeface="Wingdings" panose="05000000000000000000" charset="0"/>
              <a:buChar char="v"/>
            </a:pPr>
            <a:r>
              <a:rPr lang="en-US" sz="2400" b="1" dirty="0" err="1">
                <a:latin typeface="Arial" panose="020B0604020202020204" pitchFamily="34" charset="0"/>
                <a:cs typeface="Arial" panose="020B0604020202020204" pitchFamily="34" charset="0"/>
              </a:rPr>
              <a:t>Bồi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dưỡng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khả</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giao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tác</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9153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en-US" altLang="en-US" sz="2800" b="1" dirty="0" smtClean="0">
                <a:solidFill>
                  <a:srgbClr val="C00000"/>
                </a:solidFill>
                <a:latin typeface="Arial" pitchFamily="34" charset="0"/>
                <a:cs typeface="Arial" pitchFamily="34" charset="0"/>
              </a:rPr>
              <a:t>I. </a:t>
            </a:r>
            <a:r>
              <a:rPr lang="en-US" altLang="en-US" sz="2800" b="1" dirty="0">
                <a:solidFill>
                  <a:srgbClr val="C00000"/>
                </a:solidFill>
                <a:latin typeface="Arial" pitchFamily="34" charset="0"/>
                <a:cs typeface="Arial" pitchFamily="34" charset="0"/>
              </a:rPr>
              <a:t>QUAN ĐIỂM BIÊN SOẠN</a:t>
            </a:r>
          </a:p>
        </p:txBody>
      </p:sp>
      <p:grpSp>
        <p:nvGrpSpPr>
          <p:cNvPr id="12" name="Group 11"/>
          <p:cNvGrpSpPr/>
          <p:nvPr/>
        </p:nvGrpSpPr>
        <p:grpSpPr>
          <a:xfrm>
            <a:off x="1005042" y="1692209"/>
            <a:ext cx="10498109" cy="523220"/>
            <a:chOff x="1005042" y="1692209"/>
            <a:chExt cx="10498109" cy="523220"/>
          </a:xfrm>
        </p:grpSpPr>
        <p:sp>
          <p:nvSpPr>
            <p:cNvPr id="13" name="Rectangle 12"/>
            <p:cNvSpPr/>
            <p:nvPr/>
          </p:nvSpPr>
          <p:spPr>
            <a:xfrm>
              <a:off x="1316736" y="1692209"/>
              <a:ext cx="10186415" cy="523220"/>
            </a:xfrm>
            <a:prstGeom prst="rect">
              <a:avLst/>
            </a:prstGeom>
          </p:spPr>
          <p:txBody>
            <a:bodyPr wrap="square">
              <a:spAutoFit/>
            </a:bodyPr>
            <a:lstStyle/>
            <a:p>
              <a:r>
                <a:rPr lang="en-US" sz="2800" dirty="0">
                  <a:latin typeface="Arial" panose="020B0604020202020204" pitchFamily="34" charset="0"/>
                  <a:ea typeface="Arial" panose="020B0604020202020204" pitchFamily="34" charset="0"/>
                  <a:cs typeface="Arial" panose="020B0604020202020204" pitchFamily="34" charset="0"/>
                </a:rPr>
                <a:t> </a:t>
              </a:r>
              <a:r>
                <a:rPr lang="vi-VN" sz="2800" dirty="0">
                  <a:latin typeface="Arial" panose="020B0604020202020204" pitchFamily="34" charset="0"/>
                  <a:ea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Kiến</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thức</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được</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lựa</a:t>
              </a:r>
              <a:r>
                <a:rPr lang="en-US"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a:t>
              </a:r>
              <a:r>
                <a:rPr lang="en-US" sz="2400" b="1" dirty="0" err="1" smtClean="0">
                  <a:solidFill>
                    <a:srgbClr val="0070C0"/>
                  </a:solidFill>
                  <a:latin typeface="Arial" panose="020B0604020202020204" pitchFamily="34" charset="0"/>
                  <a:ea typeface="Tahoma" panose="020B0604030504040204" pitchFamily="34" charset="0"/>
                  <a:cs typeface="Arial" panose="020B0604020202020204" pitchFamily="34" charset="0"/>
                </a:rPr>
                <a:t>chọn</a:t>
              </a:r>
              <a:endPar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4" name="Snip Diagonal Corner Rectangle 13"/>
            <p:cNvSpPr/>
            <p:nvPr/>
          </p:nvSpPr>
          <p:spPr>
            <a:xfrm>
              <a:off x="1005042" y="1823917"/>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3</a:t>
              </a:r>
            </a:p>
          </p:txBody>
        </p:sp>
      </p:grpSp>
      <p:sp>
        <p:nvSpPr>
          <p:cNvPr id="16" name="Content Placeholder 2"/>
          <p:cNvSpPr txBox="1">
            <a:spLocks/>
          </p:cNvSpPr>
          <p:nvPr/>
        </p:nvSpPr>
        <p:spPr>
          <a:xfrm>
            <a:off x="1074546" y="2387091"/>
            <a:ext cx="9596501" cy="1933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ctr">
              <a:lnSpc>
                <a:spcPct val="130000"/>
              </a:lnSpc>
              <a:spcBef>
                <a:spcPts val="600"/>
              </a:spcBef>
              <a:spcAft>
                <a:spcPts val="600"/>
              </a:spcAft>
              <a:defRPr/>
            </a:pPr>
            <a:r>
              <a:rPr lang="en-US" altLang="en-US" b="1" dirty="0">
                <a:latin typeface="Arial" pitchFamily="34" charset="0"/>
                <a:cs typeface="Arial" pitchFamily="34" charset="0"/>
              </a:rPr>
              <a:t>- </a:t>
            </a:r>
            <a:r>
              <a:rPr lang="en-US" altLang="en-US" b="1" dirty="0" err="1">
                <a:latin typeface="Arial" pitchFamily="34" charset="0"/>
                <a:cs typeface="Arial" pitchFamily="34" charset="0"/>
              </a:rPr>
              <a:t>Phù</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hợp</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với</a:t>
            </a:r>
            <a:r>
              <a:rPr lang="en-US" altLang="en-US" b="1" dirty="0">
                <a:latin typeface="Arial" pitchFamily="34" charset="0"/>
                <a:cs typeface="Arial" pitchFamily="34" charset="0"/>
              </a:rPr>
              <a:t> </a:t>
            </a:r>
            <a:r>
              <a:rPr lang="en-US" altLang="en-US" b="1" dirty="0" err="1">
                <a:solidFill>
                  <a:srgbClr val="FF0000"/>
                </a:solidFill>
                <a:latin typeface="Arial" pitchFamily="34" charset="0"/>
                <a:cs typeface="Arial" pitchFamily="34" charset="0"/>
              </a:rPr>
              <a:t>đặc</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điểm</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tâm</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sinh</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lí</a:t>
            </a:r>
            <a:r>
              <a:rPr lang="en-US" altLang="en-US" b="1" dirty="0">
                <a:solidFill>
                  <a:srgbClr val="FF0000"/>
                </a:solidFill>
                <a:latin typeface="Arial" pitchFamily="34" charset="0"/>
                <a:cs typeface="Arial" pitchFamily="34" charset="0"/>
              </a:rPr>
              <a:t> </a:t>
            </a:r>
            <a:r>
              <a:rPr lang="en-US" altLang="en-US" b="1" dirty="0" err="1">
                <a:latin typeface="Arial" pitchFamily="34" charset="0"/>
                <a:cs typeface="Arial" pitchFamily="34" charset="0"/>
              </a:rPr>
              <a:t>và</a:t>
            </a:r>
            <a:r>
              <a:rPr lang="en-US" altLang="en-US" b="1" dirty="0">
                <a:latin typeface="Arial" pitchFamily="34" charset="0"/>
                <a:cs typeface="Arial" pitchFamily="34" charset="0"/>
              </a:rPr>
              <a:t> </a:t>
            </a:r>
            <a:r>
              <a:rPr lang="en-US" altLang="en-US" b="1" dirty="0" err="1">
                <a:solidFill>
                  <a:srgbClr val="FF0000"/>
                </a:solidFill>
                <a:latin typeface="Arial" pitchFamily="34" charset="0"/>
                <a:cs typeface="Arial" pitchFamily="34" charset="0"/>
              </a:rPr>
              <a:t>trải</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nghiệm</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của</a:t>
            </a:r>
            <a:r>
              <a:rPr lang="en-US" altLang="en-US" b="1" dirty="0">
                <a:latin typeface="Arial" pitchFamily="34" charset="0"/>
                <a:cs typeface="Arial" pitchFamily="34" charset="0"/>
              </a:rPr>
              <a:t> HS.</a:t>
            </a:r>
          </a:p>
          <a:p>
            <a:pPr algn="just" fontAlgn="ctr">
              <a:lnSpc>
                <a:spcPct val="130000"/>
              </a:lnSpc>
              <a:spcBef>
                <a:spcPts val="600"/>
              </a:spcBef>
              <a:spcAft>
                <a:spcPts val="600"/>
              </a:spcAft>
              <a:defRPr/>
            </a:pPr>
            <a:r>
              <a:rPr lang="en-US" altLang="en-US" b="1" dirty="0">
                <a:latin typeface="Arial" pitchFamily="34" charset="0"/>
                <a:cs typeface="Arial" pitchFamily="34" charset="0"/>
              </a:rPr>
              <a:t>- </a:t>
            </a:r>
            <a:r>
              <a:rPr lang="en-US" altLang="en-US" b="1" dirty="0" err="1">
                <a:latin typeface="Arial" pitchFamily="34" charset="0"/>
                <a:cs typeface="Arial" pitchFamily="34" charset="0"/>
              </a:rPr>
              <a:t>Phản</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ánh</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những</a:t>
            </a:r>
            <a:r>
              <a:rPr lang="en-US" altLang="en-US" b="1" dirty="0">
                <a:latin typeface="Arial" pitchFamily="34" charset="0"/>
                <a:cs typeface="Arial" pitchFamily="34" charset="0"/>
              </a:rPr>
              <a:t> </a:t>
            </a:r>
            <a:r>
              <a:rPr lang="en-US" altLang="en-US" b="1" dirty="0" err="1">
                <a:solidFill>
                  <a:srgbClr val="FF0000"/>
                </a:solidFill>
                <a:latin typeface="Arial" pitchFamily="34" charset="0"/>
                <a:cs typeface="Arial" pitchFamily="34" charset="0"/>
              </a:rPr>
              <a:t>vấn</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đề</a:t>
            </a:r>
            <a:r>
              <a:rPr lang="en-US" altLang="en-US" b="1" dirty="0">
                <a:solidFill>
                  <a:srgbClr val="FF0000"/>
                </a:solidFill>
                <a:latin typeface="Arial" pitchFamily="34" charset="0"/>
                <a:cs typeface="Arial" pitchFamily="34" charset="0"/>
              </a:rPr>
              <a:t> </a:t>
            </a:r>
            <a:r>
              <a:rPr lang="en-US" altLang="en-US" b="1" dirty="0" err="1">
                <a:latin typeface="Arial" pitchFamily="34" charset="0"/>
                <a:cs typeface="Arial" pitchFamily="34" charset="0"/>
              </a:rPr>
              <a:t>của</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cuộc</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sống</a:t>
            </a:r>
            <a:r>
              <a:rPr lang="en-US" altLang="en-US" b="1" dirty="0">
                <a:latin typeface="Arial" pitchFamily="34" charset="0"/>
                <a:cs typeface="Arial" pitchFamily="34" charset="0"/>
              </a:rPr>
              <a:t>.</a:t>
            </a:r>
          </a:p>
          <a:p>
            <a:pPr algn="just" fontAlgn="ctr">
              <a:lnSpc>
                <a:spcPct val="130000"/>
              </a:lnSpc>
              <a:spcBef>
                <a:spcPts val="600"/>
              </a:spcBef>
              <a:spcAft>
                <a:spcPts val="600"/>
              </a:spcAft>
              <a:defRPr/>
            </a:pPr>
            <a:r>
              <a:rPr lang="en-US" altLang="en-US" b="1" dirty="0">
                <a:latin typeface="Arial" pitchFamily="34" charset="0"/>
                <a:cs typeface="Arial" pitchFamily="34" charset="0"/>
              </a:rPr>
              <a:t>- </a:t>
            </a:r>
            <a:r>
              <a:rPr lang="en-US" altLang="en-US" b="1" dirty="0" err="1">
                <a:latin typeface="Arial" pitchFamily="34" charset="0"/>
                <a:cs typeface="Arial" pitchFamily="34" charset="0"/>
              </a:rPr>
              <a:t>Vận</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dụng</a:t>
            </a:r>
            <a:r>
              <a:rPr lang="en-US" altLang="en-US" b="1" dirty="0">
                <a:latin typeface="Arial" pitchFamily="34" charset="0"/>
                <a:cs typeface="Arial" pitchFamily="34" charset="0"/>
              </a:rPr>
              <a:t> </a:t>
            </a:r>
            <a:r>
              <a:rPr lang="en-US" altLang="en-US" b="1" dirty="0" err="1">
                <a:solidFill>
                  <a:srgbClr val="FF0000"/>
                </a:solidFill>
                <a:latin typeface="Arial" pitchFamily="34" charset="0"/>
                <a:cs typeface="Arial" pitchFamily="34" charset="0"/>
              </a:rPr>
              <a:t>giải</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quyết</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những</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vấn</a:t>
            </a:r>
            <a:r>
              <a:rPr lang="en-US" altLang="en-US" b="1" dirty="0">
                <a:solidFill>
                  <a:srgbClr val="FF0000"/>
                </a:solidFill>
                <a:latin typeface="Arial" pitchFamily="34" charset="0"/>
                <a:cs typeface="Arial" pitchFamily="34" charset="0"/>
              </a:rPr>
              <a:t> </a:t>
            </a:r>
            <a:r>
              <a:rPr lang="en-US" altLang="en-US" b="1" dirty="0" err="1">
                <a:solidFill>
                  <a:srgbClr val="FF0000"/>
                </a:solidFill>
                <a:latin typeface="Arial" pitchFamily="34" charset="0"/>
                <a:cs typeface="Arial" pitchFamily="34" charset="0"/>
              </a:rPr>
              <a:t>đề</a:t>
            </a:r>
            <a:r>
              <a:rPr lang="en-US" altLang="en-US" b="1" dirty="0">
                <a:solidFill>
                  <a:srgbClr val="FF0000"/>
                </a:solidFill>
                <a:latin typeface="Arial" pitchFamily="34" charset="0"/>
                <a:cs typeface="Arial" pitchFamily="34" charset="0"/>
              </a:rPr>
              <a:t> </a:t>
            </a:r>
            <a:r>
              <a:rPr lang="en-US" altLang="en-US" b="1" dirty="0" err="1">
                <a:latin typeface="Arial" pitchFamily="34" charset="0"/>
                <a:cs typeface="Arial" pitchFamily="34" charset="0"/>
              </a:rPr>
              <a:t>của</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cuộc</a:t>
            </a:r>
            <a:r>
              <a:rPr lang="en-US" altLang="en-US" b="1" dirty="0">
                <a:latin typeface="Arial" pitchFamily="34" charset="0"/>
                <a:cs typeface="Arial" pitchFamily="34" charset="0"/>
              </a:rPr>
              <a:t> </a:t>
            </a:r>
            <a:r>
              <a:rPr lang="en-US" altLang="en-US" b="1" dirty="0" err="1">
                <a:latin typeface="Arial" pitchFamily="34" charset="0"/>
                <a:cs typeface="Arial" pitchFamily="34" charset="0"/>
              </a:rPr>
              <a:t>sống</a:t>
            </a:r>
            <a:r>
              <a:rPr lang="en-US" altLang="en-US" b="1" dirty="0">
                <a:latin typeface="Arial" pitchFamily="34" charset="0"/>
                <a:cs typeface="Arial" pitchFamily="34" charset="0"/>
              </a:rPr>
              <a:t>.</a:t>
            </a:r>
          </a:p>
        </p:txBody>
      </p:sp>
    </p:spTree>
    <p:extLst>
      <p:ext uri="{BB962C8B-B14F-4D97-AF65-F5344CB8AC3E}">
        <p14:creationId xmlns:p14="http://schemas.microsoft.com/office/powerpoint/2010/main" val="40840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arn(inVertical)">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8" name="Rectangle 7"/>
          <p:cNvSpPr/>
          <p:nvPr/>
        </p:nvSpPr>
        <p:spPr>
          <a:xfrm>
            <a:off x="931612" y="961537"/>
            <a:ext cx="4730782" cy="523220"/>
          </a:xfrm>
          <a:prstGeom prst="rect">
            <a:avLst/>
          </a:prstGeom>
        </p:spPr>
        <p:txBody>
          <a:bodyPr wrap="none">
            <a:spAutoFit/>
          </a:bodyPr>
          <a:lstStyle/>
          <a:p>
            <a:pPr>
              <a:defRPr/>
            </a:pPr>
            <a:r>
              <a:rPr lang="en-US" altLang="en-US" sz="2800" b="1" dirty="0" smtClean="0">
                <a:solidFill>
                  <a:srgbClr val="C00000"/>
                </a:solidFill>
                <a:latin typeface="Arial" pitchFamily="34" charset="0"/>
                <a:cs typeface="Arial" pitchFamily="34" charset="0"/>
              </a:rPr>
              <a:t>I. </a:t>
            </a:r>
            <a:r>
              <a:rPr lang="en-US" altLang="en-US" sz="2800" b="1" dirty="0">
                <a:solidFill>
                  <a:srgbClr val="C00000"/>
                </a:solidFill>
                <a:latin typeface="Arial" pitchFamily="34" charset="0"/>
                <a:cs typeface="Arial" pitchFamily="34" charset="0"/>
              </a:rPr>
              <a:t>QUAN ĐIỂM BIÊN SOẠN</a:t>
            </a:r>
          </a:p>
        </p:txBody>
      </p:sp>
      <p:sp>
        <p:nvSpPr>
          <p:cNvPr id="9" name="Subtitle 2"/>
          <p:cNvSpPr txBox="1">
            <a:spLocks/>
          </p:cNvSpPr>
          <p:nvPr/>
        </p:nvSpPr>
        <p:spPr bwMode="auto">
          <a:xfrm>
            <a:off x="1408176" y="2906258"/>
            <a:ext cx="8586216" cy="822068"/>
          </a:xfrm>
          <a:prstGeom prst="rect">
            <a:avLst/>
          </a:prstGeom>
          <a:solidFill>
            <a:schemeClr val="accent6">
              <a:lumMod val="60000"/>
              <a:lumOff val="40000"/>
            </a:schemeClr>
          </a:solidFill>
          <a:ln>
            <a:noFill/>
            <a:miter lim="800000"/>
            <a:headEnd/>
            <a:tailEnd/>
          </a:ln>
        </p:spPr>
        <p:txBody>
          <a:bodyPr>
            <a:normAutofit fontScale="25000" lnSpcReduction="20000"/>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eaLnBrk="1" fontAlgn="ctr" hangingPunct="1">
              <a:lnSpc>
                <a:spcPct val="140000"/>
              </a:lnSpc>
              <a:spcBef>
                <a:spcPts val="0"/>
              </a:spcBef>
              <a:buNone/>
              <a:defRPr/>
            </a:pPr>
            <a:r>
              <a:rPr lang="en-US" altLang="en-US" sz="14400" b="1" dirty="0">
                <a:solidFill>
                  <a:schemeClr val="bg1"/>
                </a:solidFill>
                <a:latin typeface="Arial" pitchFamily="34" charset="0"/>
                <a:cs typeface="Arial" pitchFamily="34" charset="0"/>
              </a:rPr>
              <a:t>CHUẨN MỰC </a:t>
            </a:r>
            <a:r>
              <a:rPr lang="en-US" altLang="en-US" sz="6400" b="1" dirty="0">
                <a:solidFill>
                  <a:srgbClr val="00B0F0"/>
                </a:solidFill>
                <a:latin typeface="Arial" pitchFamily="34" charset="0"/>
                <a:cs typeface="Arial" pitchFamily="34" charset="0"/>
                <a:sym typeface="Symbol" panose="05050102010706020507" pitchFamily="18" charset="2"/>
              </a:rPr>
              <a:t></a:t>
            </a:r>
            <a:r>
              <a:rPr lang="en-US" altLang="en-US" sz="14400" b="1" dirty="0">
                <a:solidFill>
                  <a:srgbClr val="FF0000"/>
                </a:solidFill>
                <a:latin typeface="Arial" pitchFamily="34" charset="0"/>
                <a:cs typeface="Arial" pitchFamily="34" charset="0"/>
              </a:rPr>
              <a:t> KHOA HỌC</a:t>
            </a:r>
            <a:r>
              <a:rPr lang="en-US" altLang="en-US" sz="9600" b="1" dirty="0">
                <a:solidFill>
                  <a:schemeClr val="bg1"/>
                </a:solidFill>
                <a:latin typeface="Arial" pitchFamily="34" charset="0"/>
                <a:cs typeface="Arial" pitchFamily="34" charset="0"/>
                <a:sym typeface="Symbol" panose="05050102010706020507" pitchFamily="18" charset="2"/>
              </a:rPr>
              <a:t> </a:t>
            </a:r>
            <a:r>
              <a:rPr lang="en-US" altLang="en-US" sz="6400" b="1" dirty="0">
                <a:solidFill>
                  <a:srgbClr val="00B0F0"/>
                </a:solidFill>
                <a:latin typeface="Arial" pitchFamily="34" charset="0"/>
                <a:cs typeface="Arial" pitchFamily="34" charset="0"/>
                <a:sym typeface="Symbol" panose="05050102010706020507" pitchFamily="18" charset="2"/>
              </a:rPr>
              <a:t></a:t>
            </a:r>
            <a:r>
              <a:rPr lang="en-US" altLang="en-US" sz="14400" b="1" dirty="0">
                <a:solidFill>
                  <a:srgbClr val="FF0000"/>
                </a:solidFill>
                <a:latin typeface="Arial" pitchFamily="34" charset="0"/>
                <a:cs typeface="Arial" pitchFamily="34" charset="0"/>
              </a:rPr>
              <a:t> </a:t>
            </a:r>
            <a:r>
              <a:rPr lang="en-US" altLang="en-US" sz="14400" b="1" dirty="0">
                <a:solidFill>
                  <a:srgbClr val="FFFF00"/>
                </a:solidFill>
                <a:latin typeface="Arial" pitchFamily="34" charset="0"/>
                <a:cs typeface="Arial" pitchFamily="34" charset="0"/>
              </a:rPr>
              <a:t>HIỆN ĐẠI</a:t>
            </a:r>
            <a:r>
              <a:rPr lang="en-US" altLang="en-US" sz="14400" dirty="0">
                <a:solidFill>
                  <a:srgbClr val="FFFF00"/>
                </a:solidFill>
                <a:latin typeface="Arial" pitchFamily="34" charset="0"/>
                <a:cs typeface="Arial" pitchFamily="34" charset="0"/>
              </a:rPr>
              <a:t> </a:t>
            </a:r>
          </a:p>
          <a:p>
            <a:pPr marL="0" indent="0" algn="just" eaLnBrk="1" fontAlgn="ctr" hangingPunct="1">
              <a:lnSpc>
                <a:spcPct val="170000"/>
              </a:lnSpc>
              <a:buNone/>
              <a:defRPr/>
            </a:pPr>
            <a:endParaRPr lang="en-US" altLang="en-US" sz="2000" dirty="0">
              <a:latin typeface="Arial" pitchFamily="34" charset="0"/>
              <a:cs typeface="Arial" pitchFamily="34" charset="0"/>
            </a:endParaRPr>
          </a:p>
        </p:txBody>
      </p:sp>
      <p:grpSp>
        <p:nvGrpSpPr>
          <p:cNvPr id="2" name="Group 1"/>
          <p:cNvGrpSpPr/>
          <p:nvPr/>
        </p:nvGrpSpPr>
        <p:grpSpPr>
          <a:xfrm>
            <a:off x="949407" y="1463932"/>
            <a:ext cx="10233706" cy="922652"/>
            <a:chOff x="949407" y="1463932"/>
            <a:chExt cx="10233706" cy="922652"/>
          </a:xfrm>
        </p:grpSpPr>
        <p:sp>
          <p:nvSpPr>
            <p:cNvPr id="7" name="Subtitle 2"/>
            <p:cNvSpPr txBox="1">
              <a:spLocks/>
            </p:cNvSpPr>
            <p:nvPr/>
          </p:nvSpPr>
          <p:spPr bwMode="auto">
            <a:xfrm>
              <a:off x="949407" y="1463932"/>
              <a:ext cx="10233706" cy="92265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eaLnBrk="1" fontAlgn="ctr" hangingPunct="1">
                <a:lnSpc>
                  <a:spcPct val="170000"/>
                </a:lnSpc>
                <a:buNone/>
                <a:defRPr/>
              </a:pPr>
              <a:r>
                <a:rPr lang="en-US" altLang="en-US" b="1" dirty="0">
                  <a:solidFill>
                    <a:srgbClr val="0000FF"/>
                  </a:solidFill>
                  <a:latin typeface="Arial" pitchFamily="34" charset="0"/>
                  <a:cs typeface="Arial" pitchFamily="34" charset="0"/>
                </a:rPr>
                <a:t>      </a:t>
              </a:r>
              <a:r>
                <a:rPr lang="en-US" altLang="en-US" b="1" dirty="0" err="1" smtClean="0">
                  <a:solidFill>
                    <a:srgbClr val="0070C0"/>
                  </a:solidFill>
                  <a:latin typeface="Arial" pitchFamily="34" charset="0"/>
                  <a:cs typeface="Arial" pitchFamily="34" charset="0"/>
                </a:rPr>
                <a:t>Đáp</a:t>
              </a:r>
              <a:r>
                <a:rPr lang="en-US" altLang="en-US" b="1" dirty="0" smtClean="0">
                  <a:solidFill>
                    <a:srgbClr val="0070C0"/>
                  </a:solidFill>
                  <a:latin typeface="Arial" pitchFamily="34" charset="0"/>
                  <a:cs typeface="Arial" pitchFamily="34" charset="0"/>
                </a:rPr>
                <a:t> </a:t>
              </a:r>
              <a:r>
                <a:rPr lang="en-US" altLang="en-US" b="1" dirty="0" err="1" smtClean="0">
                  <a:solidFill>
                    <a:srgbClr val="0070C0"/>
                  </a:solidFill>
                  <a:latin typeface="Arial" pitchFamily="34" charset="0"/>
                  <a:cs typeface="Arial" pitchFamily="34" charset="0"/>
                </a:rPr>
                <a:t>ứng</a:t>
              </a:r>
              <a:r>
                <a:rPr lang="en-US" altLang="en-US" b="1" dirty="0" smtClean="0">
                  <a:solidFill>
                    <a:srgbClr val="0070C0"/>
                  </a:solidFill>
                  <a:latin typeface="Arial" pitchFamily="34" charset="0"/>
                  <a:cs typeface="Arial" pitchFamily="34" charset="0"/>
                </a:rPr>
                <a:t> </a:t>
              </a:r>
              <a:r>
                <a:rPr lang="en-US" altLang="en-US" b="1" dirty="0" err="1" smtClean="0">
                  <a:solidFill>
                    <a:srgbClr val="0070C0"/>
                  </a:solidFill>
                  <a:latin typeface="Arial" pitchFamily="34" charset="0"/>
                  <a:cs typeface="Arial" pitchFamily="34" charset="0"/>
                </a:rPr>
                <a:t>tiêu</a:t>
              </a:r>
              <a:r>
                <a:rPr lang="en-US" altLang="en-US" b="1" dirty="0" smtClean="0">
                  <a:solidFill>
                    <a:srgbClr val="0070C0"/>
                  </a:solidFill>
                  <a:latin typeface="Arial" pitchFamily="34" charset="0"/>
                  <a:cs typeface="Arial" pitchFamily="34" charset="0"/>
                </a:rPr>
                <a:t> </a:t>
              </a:r>
              <a:r>
                <a:rPr lang="en-US" altLang="en-US" b="1" dirty="0" err="1" smtClean="0">
                  <a:solidFill>
                    <a:srgbClr val="0070C0"/>
                  </a:solidFill>
                  <a:latin typeface="Arial" pitchFamily="34" charset="0"/>
                  <a:cs typeface="Arial" pitchFamily="34" charset="0"/>
                </a:rPr>
                <a:t>chí</a:t>
              </a:r>
              <a:r>
                <a:rPr lang="en-US" altLang="en-US" b="1" dirty="0" smtClean="0">
                  <a:solidFill>
                    <a:srgbClr val="0070C0"/>
                  </a:solidFill>
                  <a:latin typeface="Arial" pitchFamily="34" charset="0"/>
                  <a:cs typeface="Arial" pitchFamily="34" charset="0"/>
                </a:rPr>
                <a:t> </a:t>
              </a:r>
              <a:r>
                <a:rPr lang="en-US" altLang="en-US" b="1" dirty="0" err="1" smtClean="0">
                  <a:solidFill>
                    <a:srgbClr val="0070C0"/>
                  </a:solidFill>
                  <a:latin typeface="Arial" pitchFamily="34" charset="0"/>
                  <a:cs typeface="Arial" pitchFamily="34" charset="0"/>
                </a:rPr>
                <a:t>sách</a:t>
              </a:r>
              <a:r>
                <a:rPr lang="en-US" altLang="en-US" b="1" dirty="0" smtClean="0">
                  <a:solidFill>
                    <a:srgbClr val="0070C0"/>
                  </a:solidFill>
                  <a:latin typeface="Arial" pitchFamily="34" charset="0"/>
                  <a:cs typeface="Arial" pitchFamily="34" charset="0"/>
                </a:rPr>
                <a:t> </a:t>
              </a:r>
              <a:r>
                <a:rPr lang="en-US" altLang="en-US" b="1" dirty="0" err="1" smtClean="0">
                  <a:solidFill>
                    <a:srgbClr val="0070C0"/>
                  </a:solidFill>
                  <a:latin typeface="Arial" pitchFamily="34" charset="0"/>
                  <a:cs typeface="Arial" pitchFamily="34" charset="0"/>
                </a:rPr>
                <a:t>của</a:t>
              </a:r>
              <a:r>
                <a:rPr lang="en-US" altLang="en-US" b="1" dirty="0" smtClean="0">
                  <a:solidFill>
                    <a:srgbClr val="0070C0"/>
                  </a:solidFill>
                  <a:latin typeface="Arial" pitchFamily="34" charset="0"/>
                  <a:cs typeface="Arial" pitchFamily="34" charset="0"/>
                </a:rPr>
                <a:t> NXBGD </a:t>
              </a:r>
              <a:r>
                <a:rPr lang="en-US" altLang="en-US" b="1" dirty="0" err="1" smtClean="0">
                  <a:solidFill>
                    <a:srgbClr val="0070C0"/>
                  </a:solidFill>
                  <a:latin typeface="Arial" pitchFamily="34" charset="0"/>
                  <a:cs typeface="Arial" pitchFamily="34" charset="0"/>
                </a:rPr>
                <a:t>Việt</a:t>
              </a:r>
              <a:r>
                <a:rPr lang="en-US" altLang="en-US" b="1" dirty="0" smtClean="0">
                  <a:solidFill>
                    <a:srgbClr val="0070C0"/>
                  </a:solidFill>
                  <a:latin typeface="Arial" pitchFamily="34" charset="0"/>
                  <a:cs typeface="Arial" pitchFamily="34" charset="0"/>
                </a:rPr>
                <a:t> Nam</a:t>
              </a:r>
              <a:r>
                <a:rPr lang="en-US" altLang="en-US" dirty="0" smtClean="0">
                  <a:solidFill>
                    <a:srgbClr val="0070C0"/>
                  </a:solidFill>
                  <a:latin typeface="Arial" pitchFamily="34" charset="0"/>
                  <a:cs typeface="Arial" pitchFamily="34" charset="0"/>
                </a:rPr>
                <a:t> </a:t>
              </a:r>
              <a:endParaRPr lang="en-US" altLang="en-US" dirty="0">
                <a:solidFill>
                  <a:srgbClr val="0070C0"/>
                </a:solidFill>
                <a:latin typeface="Arial" pitchFamily="34" charset="0"/>
                <a:cs typeface="Arial" pitchFamily="34" charset="0"/>
              </a:endParaRPr>
            </a:p>
            <a:p>
              <a:pPr marL="0" indent="0" algn="just" eaLnBrk="1" fontAlgn="ctr" hangingPunct="1">
                <a:lnSpc>
                  <a:spcPct val="170000"/>
                </a:lnSpc>
                <a:buNone/>
                <a:defRPr/>
              </a:pPr>
              <a:endParaRPr lang="en-US" altLang="en-US" sz="2000" dirty="0">
                <a:latin typeface="Arial" pitchFamily="34" charset="0"/>
                <a:cs typeface="Arial" pitchFamily="34" charset="0"/>
              </a:endParaRPr>
            </a:p>
          </p:txBody>
        </p:sp>
        <p:sp>
          <p:nvSpPr>
            <p:cNvPr id="10" name="Snip Diagonal Corner Rectangle 9"/>
            <p:cNvSpPr/>
            <p:nvPr/>
          </p:nvSpPr>
          <p:spPr>
            <a:xfrm>
              <a:off x="983366" y="1777100"/>
              <a:ext cx="420624" cy="329184"/>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24480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latin typeface="Arial" pitchFamily="34" charset="0"/>
                <a:cs typeface="Arial" pitchFamily="34" charset="0"/>
              </a:rPr>
              <a:t>I</a:t>
            </a:r>
            <a:r>
              <a:rPr lang="en-US" altLang="en-US" sz="2800" b="1" dirty="0" smtClean="0">
                <a:solidFill>
                  <a:srgbClr val="C00000"/>
                </a:solidFill>
                <a:latin typeface="Arial" pitchFamily="34" charset="0"/>
                <a:cs typeface="Arial" pitchFamily="34" charset="0"/>
              </a:rPr>
              <a:t>I. THIẾT KẾ SGK KHOA HỌC TỰ NHIÊN 8</a:t>
            </a:r>
            <a:endParaRPr lang="en-US" altLang="en-US" sz="2800" b="1" dirty="0">
              <a:solidFill>
                <a:srgbClr val="C00000"/>
              </a:solidFill>
              <a:latin typeface="Arial" pitchFamily="34" charset="0"/>
              <a:cs typeface="Arial" pitchFamily="34" charset="0"/>
            </a:endParaRPr>
          </a:p>
        </p:txBody>
      </p:sp>
      <p:sp>
        <p:nvSpPr>
          <p:cNvPr id="12" name="Content Placeholder 5"/>
          <p:cNvSpPr txBox="1"/>
          <p:nvPr/>
        </p:nvSpPr>
        <p:spPr>
          <a:xfrm>
            <a:off x="1370050" y="1616880"/>
            <a:ext cx="8830392" cy="4051558"/>
          </a:xfrm>
          <a:prstGeom prst="rect">
            <a:avLst/>
          </a:prstGeom>
        </p:spPr>
        <p:txBody>
          <a:bodyPr wrap="square">
            <a:spAutoFit/>
          </a:bodyPr>
          <a:lstStyle>
            <a:lvl1pPr marL="420370" indent="-384175"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630"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5905" algn="l" rtl="0" eaLnBrk="1" latinLnBrk="0" hangingPunct="1">
              <a:spcBef>
                <a:spcPct val="20000"/>
              </a:spcBef>
              <a:buClr>
                <a:schemeClr val="accent2"/>
              </a:buClr>
              <a:buSzPct val="85000"/>
              <a:buFont typeface="Arial" panose="020B0604020202020204"/>
              <a:buChar char="○"/>
              <a:defRPr kumimoji="0" sz="2400" kern="1200">
                <a:solidFill>
                  <a:schemeClr val="tx1"/>
                </a:solidFill>
                <a:latin typeface="+mn-lt"/>
                <a:ea typeface="+mn-ea"/>
                <a:cs typeface="+mn-cs"/>
              </a:defRPr>
            </a:lvl3pPr>
            <a:lvl4pPr marL="1280160" indent="-237490"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45" indent="-182880" algn="l" rtl="0" eaLnBrk="1" latinLnBrk="0" hangingPunct="1">
              <a:spcBef>
                <a:spcPct val="20000"/>
              </a:spcBef>
              <a:buClr>
                <a:schemeClr val="accent4"/>
              </a:buClr>
              <a:buSzPct val="100000"/>
              <a:buFont typeface="Arial" panose="020B0604020202020204"/>
              <a:buChar char="-"/>
              <a:defRPr kumimoji="0"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a:lstStyle>
          <a:p>
            <a:pPr>
              <a:lnSpc>
                <a:spcPct val="120000"/>
              </a:lnSpc>
              <a:spcBef>
                <a:spcPts val="0"/>
              </a:spcBef>
            </a:pPr>
            <a:r>
              <a:rPr lang="en-US" sz="2400" b="1" dirty="0" err="1" smtClean="0">
                <a:solidFill>
                  <a:srgbClr val="37AAE0"/>
                </a:solidFill>
                <a:latin typeface="Arial" panose="020B0604020202020204" pitchFamily="34" charset="0"/>
                <a:cs typeface="Arial" panose="020B0604020202020204" pitchFamily="34" charset="0"/>
                <a:sym typeface="+mn-ea"/>
              </a:rPr>
              <a:t>Chương</a:t>
            </a:r>
            <a:r>
              <a:rPr lang="en-US" sz="2400" b="1" dirty="0" smtClean="0">
                <a:solidFill>
                  <a:srgbClr val="37AAE0"/>
                </a:solidFill>
                <a:latin typeface="Arial" panose="020B0604020202020204" pitchFamily="34" charset="0"/>
                <a:cs typeface="Arial" panose="020B0604020202020204" pitchFamily="34" charset="0"/>
                <a:sym typeface="+mn-ea"/>
              </a:rPr>
              <a:t> I. </a:t>
            </a:r>
            <a:r>
              <a:rPr lang="en-US" sz="2400" b="1" dirty="0" err="1" smtClean="0">
                <a:solidFill>
                  <a:srgbClr val="37AAE0"/>
                </a:solidFill>
                <a:latin typeface="Arial" panose="020B0604020202020204" pitchFamily="34" charset="0"/>
                <a:cs typeface="Arial" panose="020B0604020202020204" pitchFamily="34" charset="0"/>
                <a:sym typeface="+mn-ea"/>
              </a:rPr>
              <a:t>Phản</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ứng</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hoá</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học</a:t>
            </a:r>
            <a:endParaRPr lang="en-US" sz="2400" dirty="0">
              <a:solidFill>
                <a:srgbClr val="37AAE0"/>
              </a:solidFill>
              <a:latin typeface="Arial" panose="020B0604020202020204" pitchFamily="34" charset="0"/>
              <a:cs typeface="Arial" panose="020B0604020202020204" pitchFamily="34" charset="0"/>
            </a:endParaRPr>
          </a:p>
          <a:p>
            <a:pPr>
              <a:lnSpc>
                <a:spcPct val="120000"/>
              </a:lnSpc>
              <a:spcBef>
                <a:spcPts val="0"/>
              </a:spcBef>
            </a:pPr>
            <a:r>
              <a:rPr lang="en-US" sz="2400" b="1" dirty="0" err="1">
                <a:solidFill>
                  <a:srgbClr val="37AAE0"/>
                </a:solidFill>
                <a:latin typeface="Arial" panose="020B0604020202020204" pitchFamily="34" charset="0"/>
                <a:cs typeface="Arial" panose="020B0604020202020204" pitchFamily="34" charset="0"/>
                <a:sym typeface="+mn-ea"/>
              </a:rPr>
              <a:t>Chương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smtClean="0">
                <a:solidFill>
                  <a:srgbClr val="37AAE0"/>
                </a:solidFill>
                <a:latin typeface="Arial" panose="020B0604020202020204" pitchFamily="34" charset="0"/>
                <a:cs typeface="Arial" panose="020B0604020202020204" pitchFamily="34" charset="0"/>
                <a:sym typeface="+mn-ea"/>
              </a:rPr>
              <a:t>II. </a:t>
            </a:r>
            <a:r>
              <a:rPr lang="en-US" sz="2400" b="1" dirty="0" err="1" smtClean="0">
                <a:solidFill>
                  <a:srgbClr val="37AAE0"/>
                </a:solidFill>
                <a:latin typeface="Arial" panose="020B0604020202020204" pitchFamily="34" charset="0"/>
                <a:cs typeface="Arial" panose="020B0604020202020204" pitchFamily="34" charset="0"/>
                <a:sym typeface="+mn-ea"/>
              </a:rPr>
              <a:t>Một</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số</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chất</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thông</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dụng</a:t>
            </a:r>
            <a:endParaRPr lang="en-US" sz="2400" dirty="0">
              <a:solidFill>
                <a:srgbClr val="37AAE0"/>
              </a:solidFill>
              <a:latin typeface="Arial" panose="020B0604020202020204" pitchFamily="34" charset="0"/>
              <a:cs typeface="Arial" panose="020B0604020202020204" pitchFamily="34" charset="0"/>
            </a:endParaRPr>
          </a:p>
          <a:p>
            <a:pPr>
              <a:lnSpc>
                <a:spcPct val="120000"/>
              </a:lnSpc>
              <a:spcBef>
                <a:spcPts val="0"/>
              </a:spcBef>
            </a:pPr>
            <a:r>
              <a:rPr lang="en-US" sz="2400" b="1" dirty="0" err="1">
                <a:solidFill>
                  <a:srgbClr val="37AAE0"/>
                </a:solidFill>
                <a:latin typeface="Arial" panose="020B0604020202020204" pitchFamily="34" charset="0"/>
                <a:cs typeface="Arial" panose="020B0604020202020204" pitchFamily="34" charset="0"/>
                <a:sym typeface="+mn-ea"/>
              </a:rPr>
              <a:t>Chương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smtClean="0">
                <a:solidFill>
                  <a:srgbClr val="37AAE0"/>
                </a:solidFill>
                <a:latin typeface="Arial" panose="020B0604020202020204" pitchFamily="34" charset="0"/>
                <a:cs typeface="Arial" panose="020B0604020202020204" pitchFamily="34" charset="0"/>
                <a:sym typeface="+mn-ea"/>
              </a:rPr>
              <a:t>III. </a:t>
            </a:r>
            <a:r>
              <a:rPr lang="en-US" sz="2400" b="1" dirty="0" err="1" smtClean="0">
                <a:solidFill>
                  <a:srgbClr val="37AAE0"/>
                </a:solidFill>
                <a:latin typeface="Arial" panose="020B0604020202020204" pitchFamily="34" charset="0"/>
                <a:cs typeface="Arial" panose="020B0604020202020204" pitchFamily="34" charset="0"/>
                <a:sym typeface="+mn-ea"/>
              </a:rPr>
              <a:t>Khối</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lượng</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riêng</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và</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áp</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suất</a:t>
            </a:r>
            <a:endParaRPr lang="en-US" sz="2400" dirty="0">
              <a:solidFill>
                <a:srgbClr val="37AAE0"/>
              </a:solidFill>
              <a:latin typeface="Arial" panose="020B0604020202020204" pitchFamily="34" charset="0"/>
              <a:cs typeface="Arial" panose="020B0604020202020204" pitchFamily="34" charset="0"/>
            </a:endParaRPr>
          </a:p>
          <a:p>
            <a:pPr>
              <a:lnSpc>
                <a:spcPct val="120000"/>
              </a:lnSpc>
              <a:spcBef>
                <a:spcPts val="0"/>
              </a:spcBef>
            </a:pPr>
            <a:r>
              <a:rPr lang="en-US" sz="2400" b="1" dirty="0" err="1">
                <a:solidFill>
                  <a:srgbClr val="37AAE0"/>
                </a:solidFill>
                <a:latin typeface="Arial" panose="020B0604020202020204" pitchFamily="34" charset="0"/>
                <a:cs typeface="Arial" panose="020B0604020202020204" pitchFamily="34" charset="0"/>
                <a:sym typeface="+mn-ea"/>
              </a:rPr>
              <a:t>Chương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smtClean="0">
                <a:solidFill>
                  <a:srgbClr val="37AAE0"/>
                </a:solidFill>
                <a:latin typeface="Arial" panose="020B0604020202020204" pitchFamily="34" charset="0"/>
                <a:cs typeface="Arial" panose="020B0604020202020204" pitchFamily="34" charset="0"/>
                <a:sym typeface="+mn-ea"/>
              </a:rPr>
              <a:t>IV. </a:t>
            </a:r>
            <a:r>
              <a:rPr lang="en-US" sz="2400" b="1" dirty="0" err="1" smtClean="0">
                <a:solidFill>
                  <a:srgbClr val="37AAE0"/>
                </a:solidFill>
                <a:latin typeface="Arial" panose="020B0604020202020204" pitchFamily="34" charset="0"/>
                <a:cs typeface="Arial" panose="020B0604020202020204" pitchFamily="34" charset="0"/>
                <a:sym typeface="+mn-ea"/>
              </a:rPr>
              <a:t>Tác</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dụng</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làm</a:t>
            </a:r>
            <a:r>
              <a:rPr lang="en-US" sz="2400" b="1" dirty="0" smtClean="0">
                <a:solidFill>
                  <a:srgbClr val="37AAE0"/>
                </a:solidFill>
                <a:latin typeface="Arial" panose="020B0604020202020204" pitchFamily="34" charset="0"/>
                <a:cs typeface="Arial" panose="020B0604020202020204" pitchFamily="34" charset="0"/>
                <a:sym typeface="+mn-ea"/>
              </a:rPr>
              <a:t> quay </a:t>
            </a:r>
            <a:r>
              <a:rPr lang="en-US" sz="2400" b="1" dirty="0" err="1" smtClean="0">
                <a:solidFill>
                  <a:srgbClr val="37AAE0"/>
                </a:solidFill>
                <a:latin typeface="Arial" panose="020B0604020202020204" pitchFamily="34" charset="0"/>
                <a:cs typeface="Arial" panose="020B0604020202020204" pitchFamily="34" charset="0"/>
                <a:sym typeface="+mn-ea"/>
              </a:rPr>
              <a:t>của</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lực</a:t>
            </a:r>
            <a:endParaRPr lang="en-US" sz="2400" dirty="0">
              <a:solidFill>
                <a:srgbClr val="37AAE0"/>
              </a:solidFill>
              <a:latin typeface="Arial" panose="020B0604020202020204" pitchFamily="34" charset="0"/>
              <a:cs typeface="Arial" panose="020B0604020202020204" pitchFamily="34" charset="0"/>
            </a:endParaRPr>
          </a:p>
          <a:p>
            <a:pPr>
              <a:lnSpc>
                <a:spcPct val="120000"/>
              </a:lnSpc>
              <a:spcBef>
                <a:spcPts val="0"/>
              </a:spcBef>
            </a:pPr>
            <a:r>
              <a:rPr lang="en-US" sz="2400" b="1" dirty="0" err="1">
                <a:solidFill>
                  <a:srgbClr val="37AAE0"/>
                </a:solidFill>
                <a:latin typeface="Arial" panose="020B0604020202020204" pitchFamily="34" charset="0"/>
                <a:cs typeface="Arial" panose="020B0604020202020204" pitchFamily="34" charset="0"/>
                <a:sym typeface="+mn-ea"/>
              </a:rPr>
              <a:t>Chương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smtClean="0">
                <a:solidFill>
                  <a:srgbClr val="37AAE0"/>
                </a:solidFill>
                <a:latin typeface="Arial" panose="020B0604020202020204" pitchFamily="34" charset="0"/>
                <a:cs typeface="Arial" panose="020B0604020202020204" pitchFamily="34" charset="0"/>
                <a:sym typeface="+mn-ea"/>
              </a:rPr>
              <a:t>V. </a:t>
            </a:r>
            <a:r>
              <a:rPr lang="en-US" sz="2400" b="1" dirty="0" err="1" smtClean="0">
                <a:solidFill>
                  <a:srgbClr val="37AAE0"/>
                </a:solidFill>
                <a:latin typeface="Arial" panose="020B0604020202020204" pitchFamily="34" charset="0"/>
                <a:cs typeface="Arial" panose="020B0604020202020204" pitchFamily="34" charset="0"/>
                <a:sym typeface="+mn-ea"/>
              </a:rPr>
              <a:t>Điện</a:t>
            </a:r>
            <a:endParaRPr lang="en-US" sz="2400" dirty="0">
              <a:solidFill>
                <a:srgbClr val="37AAE0"/>
              </a:solidFill>
              <a:latin typeface="Arial" panose="020B0604020202020204" pitchFamily="34" charset="0"/>
              <a:cs typeface="Arial" panose="020B0604020202020204" pitchFamily="34" charset="0"/>
            </a:endParaRPr>
          </a:p>
          <a:p>
            <a:pPr>
              <a:lnSpc>
                <a:spcPct val="120000"/>
              </a:lnSpc>
              <a:spcBef>
                <a:spcPts val="0"/>
              </a:spcBef>
            </a:pPr>
            <a:r>
              <a:rPr lang="pt-BR" sz="2400" b="1" dirty="0">
                <a:solidFill>
                  <a:srgbClr val="37AAE0"/>
                </a:solidFill>
                <a:latin typeface="Arial" panose="020B0604020202020204" pitchFamily="34" charset="0"/>
                <a:cs typeface="Arial" panose="020B0604020202020204" pitchFamily="34" charset="0"/>
                <a:sym typeface="+mn-ea"/>
              </a:rPr>
              <a:t>Chương </a:t>
            </a:r>
            <a:r>
              <a:rPr lang="pt-BR" sz="2400" b="1" dirty="0" smtClean="0">
                <a:solidFill>
                  <a:srgbClr val="37AAE0"/>
                </a:solidFill>
                <a:latin typeface="Arial" panose="020B0604020202020204" pitchFamily="34" charset="0"/>
                <a:cs typeface="Arial" panose="020B0604020202020204" pitchFamily="34" charset="0"/>
                <a:sym typeface="+mn-ea"/>
              </a:rPr>
              <a:t>VI. </a:t>
            </a:r>
            <a:r>
              <a:rPr lang="en-US" sz="2400" b="1" dirty="0" err="1" smtClean="0">
                <a:solidFill>
                  <a:srgbClr val="37AAE0"/>
                </a:solidFill>
                <a:latin typeface="Arial" panose="020B0604020202020204" pitchFamily="34" charset="0"/>
                <a:cs typeface="Arial" panose="020B0604020202020204" pitchFamily="34" charset="0"/>
                <a:sym typeface="+mn-ea"/>
              </a:rPr>
              <a:t>Nhiệt</a:t>
            </a:r>
            <a:endParaRPr lang="en-US" sz="2400" dirty="0">
              <a:solidFill>
                <a:srgbClr val="37AAE0"/>
              </a:solidFill>
              <a:latin typeface="Arial" panose="020B0604020202020204" pitchFamily="34" charset="0"/>
              <a:cs typeface="Arial" panose="020B0604020202020204" pitchFamily="34" charset="0"/>
            </a:endParaRPr>
          </a:p>
          <a:p>
            <a:pPr>
              <a:lnSpc>
                <a:spcPct val="120000"/>
              </a:lnSpc>
              <a:spcBef>
                <a:spcPts val="0"/>
              </a:spcBef>
            </a:pPr>
            <a:r>
              <a:rPr lang="en-US" sz="2400" b="1" dirty="0" err="1">
                <a:solidFill>
                  <a:srgbClr val="37AAE0"/>
                </a:solidFill>
                <a:latin typeface="Arial" panose="020B0604020202020204" pitchFamily="34" charset="0"/>
                <a:cs typeface="Arial" panose="020B0604020202020204" pitchFamily="34" charset="0"/>
                <a:sym typeface="+mn-ea"/>
              </a:rPr>
              <a:t>Chương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smtClean="0">
                <a:solidFill>
                  <a:srgbClr val="37AAE0"/>
                </a:solidFill>
                <a:latin typeface="Arial" panose="020B0604020202020204" pitchFamily="34" charset="0"/>
                <a:cs typeface="Arial" panose="020B0604020202020204" pitchFamily="34" charset="0"/>
                <a:sym typeface="+mn-ea"/>
              </a:rPr>
              <a:t>VII. </a:t>
            </a:r>
            <a:r>
              <a:rPr lang="en-US" sz="2400" b="1" dirty="0" err="1" smtClean="0">
                <a:solidFill>
                  <a:srgbClr val="37AAE0"/>
                </a:solidFill>
                <a:latin typeface="Arial" panose="020B0604020202020204" pitchFamily="34" charset="0"/>
                <a:cs typeface="Arial" panose="020B0604020202020204" pitchFamily="34" charset="0"/>
                <a:sym typeface="+mn-ea"/>
              </a:rPr>
              <a:t>Sinh</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học</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cơ</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thể</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người</a:t>
            </a:r>
            <a:endParaRPr lang="en-US" sz="2400" dirty="0">
              <a:solidFill>
                <a:srgbClr val="37AAE0"/>
              </a:solidFill>
              <a:latin typeface="Arial" panose="020B0604020202020204" pitchFamily="34" charset="0"/>
              <a:cs typeface="Arial" panose="020B0604020202020204" pitchFamily="34" charset="0"/>
            </a:endParaRPr>
          </a:p>
          <a:p>
            <a:pPr>
              <a:lnSpc>
                <a:spcPct val="120000"/>
              </a:lnSpc>
              <a:spcBef>
                <a:spcPts val="0"/>
              </a:spcBef>
            </a:pPr>
            <a:r>
              <a:rPr lang="en-US" sz="2400" b="1" dirty="0" err="1">
                <a:solidFill>
                  <a:srgbClr val="37AAE0"/>
                </a:solidFill>
                <a:latin typeface="Arial" panose="020B0604020202020204" pitchFamily="34" charset="0"/>
                <a:cs typeface="Arial" panose="020B0604020202020204" pitchFamily="34" charset="0"/>
                <a:sym typeface="+mn-ea"/>
              </a:rPr>
              <a:t>Chương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smtClean="0">
                <a:solidFill>
                  <a:srgbClr val="37AAE0"/>
                </a:solidFill>
                <a:latin typeface="Arial" panose="020B0604020202020204" pitchFamily="34" charset="0"/>
                <a:cs typeface="Arial" panose="020B0604020202020204" pitchFamily="34" charset="0"/>
                <a:sym typeface="+mn-ea"/>
              </a:rPr>
              <a:t>VIII. </a:t>
            </a:r>
            <a:r>
              <a:rPr lang="en-US" sz="2400" b="1" dirty="0" err="1" smtClean="0">
                <a:solidFill>
                  <a:srgbClr val="37AAE0"/>
                </a:solidFill>
                <a:latin typeface="Arial" panose="020B0604020202020204" pitchFamily="34" charset="0"/>
                <a:cs typeface="Arial" panose="020B0604020202020204" pitchFamily="34" charset="0"/>
                <a:sym typeface="+mn-ea"/>
              </a:rPr>
              <a:t>Sinh</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vật</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và</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môi</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trường</a:t>
            </a:r>
            <a:endParaRPr lang="en-US" sz="2400" b="1" dirty="0">
              <a:solidFill>
                <a:srgbClr val="37AAE0"/>
              </a:solidFill>
              <a:latin typeface="Arial" panose="020B0604020202020204" pitchFamily="34" charset="0"/>
              <a:cs typeface="Arial" panose="020B0604020202020204" pitchFamily="34" charset="0"/>
            </a:endParaRPr>
          </a:p>
          <a:p>
            <a:pPr marL="0" indent="0">
              <a:lnSpc>
                <a:spcPct val="120000"/>
              </a:lnSpc>
              <a:spcBef>
                <a:spcPts val="0"/>
              </a:spcBef>
              <a:buNone/>
            </a:pP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smtClean="0">
                <a:solidFill>
                  <a:srgbClr val="37AAE0"/>
                </a:solidFill>
                <a:latin typeface="Arial" panose="020B0604020202020204" pitchFamily="34" charset="0"/>
                <a:cs typeface="Arial" panose="020B0604020202020204" pitchFamily="34" charset="0"/>
                <a:sym typeface="+mn-ea"/>
              </a:rPr>
              <a:t>Giải</a:t>
            </a:r>
            <a:r>
              <a:rPr lang="en-US" sz="2400" b="1" dirty="0" smtClean="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thích</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một</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số</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thuật</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ngữ</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dùng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trong</a:t>
            </a:r>
            <a:r>
              <a:rPr lang="en-US" sz="2400" b="1" dirty="0">
                <a:solidFill>
                  <a:srgbClr val="37AAE0"/>
                </a:solidFill>
                <a:latin typeface="Arial" panose="020B0604020202020204" pitchFamily="34" charset="0"/>
                <a:cs typeface="Arial" panose="020B0604020202020204" pitchFamily="34" charset="0"/>
                <a:sym typeface="+mn-ea"/>
              </a:rPr>
              <a:t> </a:t>
            </a:r>
            <a:r>
              <a:rPr lang="en-US" sz="2400" b="1" dirty="0" err="1">
                <a:solidFill>
                  <a:srgbClr val="37AAE0"/>
                </a:solidFill>
                <a:latin typeface="Arial" panose="020B0604020202020204" pitchFamily="34" charset="0"/>
                <a:cs typeface="Arial" panose="020B0604020202020204" pitchFamily="34" charset="0"/>
                <a:sym typeface="+mn-ea"/>
              </a:rPr>
              <a:t>sách</a:t>
            </a:r>
            <a:endParaRPr lang="en-US" sz="2400" dirty="0">
              <a:solidFill>
                <a:srgbClr val="37AAE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535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566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96" y="357585"/>
            <a:ext cx="2273924" cy="4200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304" y="229938"/>
            <a:ext cx="1828800" cy="1512542"/>
          </a:xfrm>
          <a:prstGeom prst="rect">
            <a:avLst/>
          </a:prstGeom>
        </p:spPr>
      </p:pic>
      <p:sp>
        <p:nvSpPr>
          <p:cNvPr id="11" name="Rectangle 10"/>
          <p:cNvSpPr/>
          <p:nvPr/>
        </p:nvSpPr>
        <p:spPr>
          <a:xfrm>
            <a:off x="899160" y="940555"/>
            <a:ext cx="8948928" cy="523220"/>
          </a:xfrm>
          <a:prstGeom prst="rect">
            <a:avLst/>
          </a:prstGeom>
        </p:spPr>
        <p:txBody>
          <a:bodyPr wrap="square">
            <a:spAutoFit/>
          </a:bodyPr>
          <a:lstStyle/>
          <a:p>
            <a:pPr fontAlgn="ctr">
              <a:lnSpc>
                <a:spcPct val="100000"/>
              </a:lnSpc>
              <a:defRPr/>
            </a:pPr>
            <a:r>
              <a:rPr lang="vi-VN" altLang="en-US" sz="2800" b="1" dirty="0" smtClean="0">
                <a:solidFill>
                  <a:srgbClr val="C00000"/>
                </a:solidFill>
                <a:cs typeface="Arial" pitchFamily="34" charset="0"/>
              </a:rPr>
              <a:t>I</a:t>
            </a:r>
            <a:r>
              <a:rPr lang="en-US" altLang="en-US" sz="2800" b="1" dirty="0" smtClean="0">
                <a:solidFill>
                  <a:srgbClr val="C00000"/>
                </a:solidFill>
                <a:latin typeface="Arial" pitchFamily="34" charset="0"/>
                <a:cs typeface="Arial" pitchFamily="34" charset="0"/>
              </a:rPr>
              <a:t>I</a:t>
            </a:r>
            <a:r>
              <a:rPr lang="en-US" altLang="en-US" sz="2800" b="1" dirty="0">
                <a:solidFill>
                  <a:srgbClr val="C00000"/>
                </a:solidFill>
                <a:latin typeface="Arial" pitchFamily="34" charset="0"/>
                <a:cs typeface="Arial" pitchFamily="34" charset="0"/>
              </a:rPr>
              <a:t>. THIẾT KẾ SGK KHOA HỌC TỰ NHIÊN 8</a:t>
            </a:r>
          </a:p>
        </p:txBody>
      </p:sp>
      <p:sp>
        <p:nvSpPr>
          <p:cNvPr id="12" name="Rectangle 2"/>
          <p:cNvSpPr txBox="1">
            <a:spLocks noChangeArrowheads="1"/>
          </p:cNvSpPr>
          <p:nvPr/>
        </p:nvSpPr>
        <p:spPr>
          <a:xfrm>
            <a:off x="3764133" y="1634762"/>
            <a:ext cx="4285057" cy="513635"/>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CẤU TRÚC BÀI HỌC</a:t>
            </a:r>
            <a:endParaRPr lang="en-US" sz="2400" b="1" dirty="0">
              <a:solidFill>
                <a:srgbClr val="FF0000"/>
              </a:solidFill>
              <a:latin typeface="Arial" panose="020B0604020202020204" pitchFamily="34" charset="0"/>
              <a:cs typeface="Arial" panose="020B0604020202020204" pitchFamily="34" charset="0"/>
            </a:endParaRPr>
          </a:p>
        </p:txBody>
      </p:sp>
      <p:grpSp>
        <p:nvGrpSpPr>
          <p:cNvPr id="2" name="Group 1"/>
          <p:cNvGrpSpPr/>
          <p:nvPr/>
        </p:nvGrpSpPr>
        <p:grpSpPr>
          <a:xfrm>
            <a:off x="1773563" y="2286659"/>
            <a:ext cx="7935861" cy="3997205"/>
            <a:chOff x="2039893" y="2268902"/>
            <a:chExt cx="7935861" cy="3997205"/>
          </a:xfrm>
        </p:grpSpPr>
        <p:sp>
          <p:nvSpPr>
            <p:cNvPr id="15" name="Mũi tên: Phải 3">
              <a:extLst>
                <a:ext uri="{FF2B5EF4-FFF2-40B4-BE49-F238E27FC236}">
                  <a16:creationId xmlns="" xmlns:a16="http://schemas.microsoft.com/office/drawing/2014/main" id="{9F58A2DA-BFC1-4123-9255-B34783D2B413}"/>
                </a:ext>
              </a:extLst>
            </p:cNvPr>
            <p:cNvSpPr/>
            <p:nvPr/>
          </p:nvSpPr>
          <p:spPr>
            <a:xfrm>
              <a:off x="3781888" y="2716248"/>
              <a:ext cx="1003176" cy="382059"/>
            </a:xfrm>
            <a:prstGeom prst="righ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6" name="Hình Bầu dục 5">
              <a:extLst>
                <a:ext uri="{FF2B5EF4-FFF2-40B4-BE49-F238E27FC236}">
                  <a16:creationId xmlns="" xmlns:a16="http://schemas.microsoft.com/office/drawing/2014/main" id="{2FECD6D5-2F15-4EA0-AD08-B3CD5E80F505}"/>
                </a:ext>
              </a:extLst>
            </p:cNvPr>
            <p:cNvSpPr/>
            <p:nvPr/>
          </p:nvSpPr>
          <p:spPr>
            <a:xfrm>
              <a:off x="2084692" y="2268902"/>
              <a:ext cx="1280160"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Arial" panose="020B0604020202020204" pitchFamily="34" charset="0"/>
                <a:cs typeface="Arial" panose="020B0604020202020204" pitchFamily="34" charset="0"/>
              </a:endParaRPr>
            </a:p>
            <a:p>
              <a:pPr algn="ctr"/>
              <a:r>
                <a:rPr lang="en-US" sz="2000" b="1" dirty="0" err="1">
                  <a:latin typeface="Arial" panose="020B0604020202020204" pitchFamily="34" charset="0"/>
                  <a:cs typeface="Arial" panose="020B0604020202020204" pitchFamily="34" charset="0"/>
                </a:rPr>
                <a:t>Mở</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bài</a:t>
              </a:r>
              <a:endParaRPr lang="en-US" sz="2000" b="1" dirty="0">
                <a:latin typeface="Arial" panose="020B0604020202020204" pitchFamily="34" charset="0"/>
                <a:cs typeface="Arial" panose="020B0604020202020204" pitchFamily="34" charset="0"/>
              </a:endParaRPr>
            </a:p>
            <a:p>
              <a:pPr algn="ctr"/>
              <a:endParaRPr lang="vi-VN" sz="1350" b="1" dirty="0">
                <a:latin typeface="Arial" panose="020B0604020202020204" pitchFamily="34" charset="0"/>
                <a:cs typeface="Arial" panose="020B0604020202020204" pitchFamily="34" charset="0"/>
              </a:endParaRPr>
            </a:p>
          </p:txBody>
        </p:sp>
        <p:sp>
          <p:nvSpPr>
            <p:cNvPr id="17" name="Hình Bầu dục 11">
              <a:extLst>
                <a:ext uri="{FF2B5EF4-FFF2-40B4-BE49-F238E27FC236}">
                  <a16:creationId xmlns="" xmlns:a16="http://schemas.microsoft.com/office/drawing/2014/main" id="{16B98D48-E512-4442-AFFC-3CED62F53CAD}"/>
                </a:ext>
              </a:extLst>
            </p:cNvPr>
            <p:cNvSpPr/>
            <p:nvPr/>
          </p:nvSpPr>
          <p:spPr>
            <a:xfrm>
              <a:off x="2039893" y="3622982"/>
              <a:ext cx="1280160" cy="1282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350" b="1" dirty="0">
                <a:solidFill>
                  <a:schemeClr val="bg1"/>
                </a:solidFill>
                <a:latin typeface="Arial" panose="020B0604020202020204" pitchFamily="34" charset="0"/>
                <a:cs typeface="Arial" panose="020B0604020202020204" pitchFamily="34" charset="0"/>
              </a:endParaRPr>
            </a:p>
            <a:p>
              <a:pPr algn="ctr"/>
              <a:r>
                <a:rPr lang="en-US" altLang="en-US" sz="2000" b="1" dirty="0" err="1">
                  <a:solidFill>
                    <a:schemeClr val="bg1"/>
                  </a:solidFill>
                  <a:latin typeface="Arial" panose="020B0604020202020204" pitchFamily="34" charset="0"/>
                  <a:cs typeface="Arial" panose="020B0604020202020204" pitchFamily="34" charset="0"/>
                </a:rPr>
                <a:t>Thân</a:t>
              </a:r>
              <a:r>
                <a:rPr lang="en-US" altLang="en-US" sz="2000" b="1" dirty="0">
                  <a:solidFill>
                    <a:schemeClr val="bg1"/>
                  </a:solidFill>
                  <a:latin typeface="Arial" panose="020B0604020202020204" pitchFamily="34" charset="0"/>
                  <a:cs typeface="Arial" panose="020B0604020202020204" pitchFamily="34" charset="0"/>
                </a:rPr>
                <a:t> </a:t>
              </a:r>
              <a:r>
                <a:rPr lang="en-US" altLang="en-US" sz="2000" b="1" dirty="0" err="1">
                  <a:solidFill>
                    <a:schemeClr val="bg1"/>
                  </a:solidFill>
                  <a:latin typeface="Arial" panose="020B0604020202020204" pitchFamily="34" charset="0"/>
                  <a:cs typeface="Arial" panose="020B0604020202020204" pitchFamily="34" charset="0"/>
                </a:rPr>
                <a:t>bài</a:t>
              </a:r>
              <a:endParaRPr lang="en-US" altLang="en-US" sz="2000" b="1" dirty="0">
                <a:solidFill>
                  <a:schemeClr val="bg1"/>
                </a:solidFill>
                <a:latin typeface="Arial" panose="020B0604020202020204" pitchFamily="34" charset="0"/>
                <a:cs typeface="Arial" panose="020B0604020202020204" pitchFamily="34" charset="0"/>
              </a:endParaRPr>
            </a:p>
            <a:p>
              <a:pPr algn="ctr"/>
              <a:endParaRPr lang="vi-VN" sz="1350" dirty="0">
                <a:solidFill>
                  <a:schemeClr val="bg1"/>
                </a:solidFill>
                <a:latin typeface="Arial" panose="020B0604020202020204" pitchFamily="34" charset="0"/>
                <a:cs typeface="Arial" panose="020B0604020202020204" pitchFamily="34" charset="0"/>
              </a:endParaRPr>
            </a:p>
          </p:txBody>
        </p:sp>
        <p:sp>
          <p:nvSpPr>
            <p:cNvPr id="18" name="Hình Bầu dục 12">
              <a:extLst>
                <a:ext uri="{FF2B5EF4-FFF2-40B4-BE49-F238E27FC236}">
                  <a16:creationId xmlns="" xmlns:a16="http://schemas.microsoft.com/office/drawing/2014/main" id="{FC9D2274-BB45-4A6F-8B93-EEB956A2BAF9}"/>
                </a:ext>
              </a:extLst>
            </p:cNvPr>
            <p:cNvSpPr/>
            <p:nvPr/>
          </p:nvSpPr>
          <p:spPr>
            <a:xfrm>
              <a:off x="2093159" y="4985947"/>
              <a:ext cx="1280160"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350" b="1" dirty="0">
                <a:solidFill>
                  <a:schemeClr val="bg1"/>
                </a:solidFill>
                <a:latin typeface="Arial" panose="020B0604020202020204" pitchFamily="34" charset="0"/>
                <a:cs typeface="Arial" panose="020B0604020202020204" pitchFamily="34" charset="0"/>
              </a:endParaRPr>
            </a:p>
            <a:p>
              <a:pPr algn="ctr"/>
              <a:r>
                <a:rPr lang="en-US" altLang="en-US" sz="2000" b="1" dirty="0" err="1">
                  <a:solidFill>
                    <a:schemeClr val="bg1"/>
                  </a:solidFill>
                  <a:latin typeface="Arial" panose="020B0604020202020204" pitchFamily="34" charset="0"/>
                  <a:cs typeface="Arial" panose="020B0604020202020204" pitchFamily="34" charset="0"/>
                </a:rPr>
                <a:t>Kết</a:t>
              </a:r>
              <a:r>
                <a:rPr lang="en-US" altLang="en-US" sz="2000" b="1" dirty="0">
                  <a:solidFill>
                    <a:schemeClr val="bg1"/>
                  </a:solidFill>
                  <a:latin typeface="Arial" panose="020B0604020202020204" pitchFamily="34" charset="0"/>
                  <a:cs typeface="Arial" panose="020B0604020202020204" pitchFamily="34" charset="0"/>
                </a:rPr>
                <a:t> </a:t>
              </a:r>
              <a:r>
                <a:rPr lang="en-US" altLang="en-US" sz="2000" b="1" dirty="0" err="1">
                  <a:solidFill>
                    <a:schemeClr val="bg1"/>
                  </a:solidFill>
                  <a:latin typeface="Arial" panose="020B0604020202020204" pitchFamily="34" charset="0"/>
                  <a:cs typeface="Arial" panose="020B0604020202020204" pitchFamily="34" charset="0"/>
                </a:rPr>
                <a:t>thúc</a:t>
              </a:r>
              <a:r>
                <a:rPr lang="en-US" altLang="en-US" sz="2000" b="1" dirty="0">
                  <a:solidFill>
                    <a:schemeClr val="bg1"/>
                  </a:solidFill>
                  <a:latin typeface="Arial" panose="020B0604020202020204" pitchFamily="34" charset="0"/>
                  <a:cs typeface="Arial" panose="020B0604020202020204" pitchFamily="34" charset="0"/>
                </a:rPr>
                <a:t> </a:t>
              </a:r>
              <a:r>
                <a:rPr lang="en-US" altLang="en-US" sz="2000" b="1" dirty="0" err="1">
                  <a:solidFill>
                    <a:schemeClr val="bg1"/>
                  </a:solidFill>
                  <a:latin typeface="Arial" panose="020B0604020202020204" pitchFamily="34" charset="0"/>
                  <a:cs typeface="Arial" panose="020B0604020202020204" pitchFamily="34" charset="0"/>
                </a:rPr>
                <a:t>bài</a:t>
              </a:r>
              <a:endParaRPr lang="en-US" altLang="en-US" sz="2000" b="1" dirty="0">
                <a:solidFill>
                  <a:schemeClr val="bg1"/>
                </a:solidFill>
                <a:latin typeface="Arial" panose="020B0604020202020204" pitchFamily="34" charset="0"/>
                <a:cs typeface="Arial" panose="020B0604020202020204" pitchFamily="34" charset="0"/>
              </a:endParaRPr>
            </a:p>
            <a:p>
              <a:pPr algn="ctr"/>
              <a:endParaRPr lang="vi-VN" sz="1350" dirty="0">
                <a:solidFill>
                  <a:schemeClr val="bg1"/>
                </a:solidFill>
                <a:latin typeface="Arial" panose="020B0604020202020204" pitchFamily="34" charset="0"/>
                <a:cs typeface="Arial" panose="020B0604020202020204" pitchFamily="34" charset="0"/>
              </a:endParaRPr>
            </a:p>
          </p:txBody>
        </p:sp>
        <p:sp>
          <p:nvSpPr>
            <p:cNvPr id="19" name="Hình chữ nhật 13">
              <a:extLst>
                <a:ext uri="{FF2B5EF4-FFF2-40B4-BE49-F238E27FC236}">
                  <a16:creationId xmlns="" xmlns:a16="http://schemas.microsoft.com/office/drawing/2014/main" id="{57CFFBF6-130F-4EF7-AA94-854A29DC5173}"/>
                </a:ext>
              </a:extLst>
            </p:cNvPr>
            <p:cNvSpPr/>
            <p:nvPr/>
          </p:nvSpPr>
          <p:spPr>
            <a:xfrm>
              <a:off x="5366955" y="2596188"/>
              <a:ext cx="4572000" cy="7315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err="1">
                  <a:solidFill>
                    <a:srgbClr val="FF0000"/>
                  </a:solidFill>
                  <a:latin typeface="Arial" pitchFamily="34" charset="0"/>
                  <a:cs typeface="Arial" pitchFamily="34" charset="0"/>
                </a:rPr>
                <a:t>Hoạt</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động</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khởi</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động</a:t>
              </a:r>
              <a:endParaRPr lang="vi-VN" sz="2000" dirty="0">
                <a:solidFill>
                  <a:srgbClr val="FF0000"/>
                </a:solidFill>
              </a:endParaRPr>
            </a:p>
          </p:txBody>
        </p:sp>
        <p:sp>
          <p:nvSpPr>
            <p:cNvPr id="20" name="Hình chữ nhật 14">
              <a:extLst>
                <a:ext uri="{FF2B5EF4-FFF2-40B4-BE49-F238E27FC236}">
                  <a16:creationId xmlns="" xmlns:a16="http://schemas.microsoft.com/office/drawing/2014/main" id="{1985AE6F-3B6C-4B42-A91A-1FF7E4AD5FDA}"/>
                </a:ext>
              </a:extLst>
            </p:cNvPr>
            <p:cNvSpPr/>
            <p:nvPr/>
          </p:nvSpPr>
          <p:spPr>
            <a:xfrm>
              <a:off x="5375833" y="3864315"/>
              <a:ext cx="4572000" cy="7315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350" b="1" dirty="0">
                <a:solidFill>
                  <a:schemeClr val="tx1"/>
                </a:solidFill>
                <a:latin typeface="Arial" pitchFamily="34" charset="0"/>
                <a:cs typeface="Arial" pitchFamily="34" charset="0"/>
              </a:endParaRPr>
            </a:p>
            <a:p>
              <a:pPr algn="ctr"/>
              <a:r>
                <a:rPr lang="en-US" altLang="en-US" sz="2000" b="1" dirty="0" err="1">
                  <a:solidFill>
                    <a:srgbClr val="FF0000"/>
                  </a:solidFill>
                  <a:latin typeface="Arial" pitchFamily="34" charset="0"/>
                  <a:cs typeface="Arial" pitchFamily="34" charset="0"/>
                </a:rPr>
                <a:t>Các</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hoạt</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động</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học</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tập</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đa</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dạng</a:t>
              </a:r>
              <a:endParaRPr lang="en-US" altLang="en-US" sz="2000" b="1" dirty="0">
                <a:solidFill>
                  <a:srgbClr val="FF0000"/>
                </a:solidFill>
                <a:latin typeface="Arial" pitchFamily="34" charset="0"/>
                <a:cs typeface="Arial" pitchFamily="34" charset="0"/>
              </a:endParaRPr>
            </a:p>
            <a:p>
              <a:pPr algn="ctr"/>
              <a:endParaRPr lang="vi-VN" sz="2000" dirty="0">
                <a:solidFill>
                  <a:srgbClr val="00B050"/>
                </a:solidFill>
              </a:endParaRPr>
            </a:p>
          </p:txBody>
        </p:sp>
        <p:sp>
          <p:nvSpPr>
            <p:cNvPr id="21" name="Hình chữ nhật 15">
              <a:extLst>
                <a:ext uri="{FF2B5EF4-FFF2-40B4-BE49-F238E27FC236}">
                  <a16:creationId xmlns="" xmlns:a16="http://schemas.microsoft.com/office/drawing/2014/main" id="{22025631-6BDA-4551-B69C-65AC02E99B77}"/>
                </a:ext>
              </a:extLst>
            </p:cNvPr>
            <p:cNvSpPr/>
            <p:nvPr/>
          </p:nvSpPr>
          <p:spPr>
            <a:xfrm>
              <a:off x="5403754" y="5268882"/>
              <a:ext cx="4572000" cy="7315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350" b="1" dirty="0">
                <a:solidFill>
                  <a:schemeClr val="tx1"/>
                </a:solidFill>
                <a:latin typeface="Arial" pitchFamily="34" charset="0"/>
                <a:cs typeface="Arial" pitchFamily="34" charset="0"/>
              </a:endParaRPr>
            </a:p>
            <a:p>
              <a:pPr algn="ctr"/>
              <a:r>
                <a:rPr lang="en-US" altLang="en-US" sz="2000" b="1" dirty="0" err="1">
                  <a:solidFill>
                    <a:srgbClr val="FF0000"/>
                  </a:solidFill>
                  <a:latin typeface="Arial" pitchFamily="34" charset="0"/>
                  <a:cs typeface="Arial" pitchFamily="34" charset="0"/>
                </a:rPr>
                <a:t>Chốt</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về</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kiến</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thức</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và</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năng</a:t>
              </a:r>
              <a:r>
                <a:rPr lang="en-US" altLang="en-US" sz="2000" b="1" dirty="0">
                  <a:solidFill>
                    <a:srgbClr val="FF0000"/>
                  </a:solidFill>
                  <a:latin typeface="Arial" pitchFamily="34" charset="0"/>
                  <a:cs typeface="Arial" pitchFamily="34" charset="0"/>
                </a:rPr>
                <a:t> </a:t>
              </a:r>
              <a:r>
                <a:rPr lang="en-US" altLang="en-US" sz="2000" b="1" dirty="0" err="1">
                  <a:solidFill>
                    <a:srgbClr val="FF0000"/>
                  </a:solidFill>
                  <a:latin typeface="Arial" pitchFamily="34" charset="0"/>
                  <a:cs typeface="Arial" pitchFamily="34" charset="0"/>
                </a:rPr>
                <a:t>lực</a:t>
              </a:r>
              <a:endParaRPr lang="en-US" altLang="en-US" sz="2000" b="1" dirty="0">
                <a:solidFill>
                  <a:srgbClr val="FF0000"/>
                </a:solidFill>
                <a:latin typeface="Arial" pitchFamily="34" charset="0"/>
                <a:cs typeface="Arial" pitchFamily="34" charset="0"/>
              </a:endParaRPr>
            </a:p>
            <a:p>
              <a:pPr algn="ctr"/>
              <a:endParaRPr lang="vi-VN" sz="1350" dirty="0"/>
            </a:p>
          </p:txBody>
        </p:sp>
        <p:sp>
          <p:nvSpPr>
            <p:cNvPr id="24" name="Mũi tên: Phải 3">
              <a:extLst>
                <a:ext uri="{FF2B5EF4-FFF2-40B4-BE49-F238E27FC236}">
                  <a16:creationId xmlns="" xmlns:a16="http://schemas.microsoft.com/office/drawing/2014/main" id="{9F58A2DA-BFC1-4123-9255-B34783D2B413}"/>
                </a:ext>
              </a:extLst>
            </p:cNvPr>
            <p:cNvSpPr/>
            <p:nvPr/>
          </p:nvSpPr>
          <p:spPr>
            <a:xfrm>
              <a:off x="3773010" y="4003503"/>
              <a:ext cx="1047564" cy="382059"/>
            </a:xfrm>
            <a:prstGeom prst="righ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5" name="Mũi tên: Phải 3">
              <a:extLst>
                <a:ext uri="{FF2B5EF4-FFF2-40B4-BE49-F238E27FC236}">
                  <a16:creationId xmlns="" xmlns:a16="http://schemas.microsoft.com/office/drawing/2014/main" id="{9F58A2DA-BFC1-4123-9255-B34783D2B413}"/>
                </a:ext>
              </a:extLst>
            </p:cNvPr>
            <p:cNvSpPr/>
            <p:nvPr/>
          </p:nvSpPr>
          <p:spPr>
            <a:xfrm>
              <a:off x="3817399" y="5406180"/>
              <a:ext cx="1065319" cy="382059"/>
            </a:xfrm>
            <a:prstGeom prst="righ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spTree>
    <p:extLst>
      <p:ext uri="{BB962C8B-B14F-4D97-AF65-F5344CB8AC3E}">
        <p14:creationId xmlns:p14="http://schemas.microsoft.com/office/powerpoint/2010/main" val="117877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3172</TotalTime>
  <Words>1653</Words>
  <Application>Microsoft Office PowerPoint</Application>
  <PresentationFormat>Widescreen</PresentationFormat>
  <Paragraphs>158</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Oswald</vt:lpstr>
      <vt:lpstr>Symbol</vt:lpstr>
      <vt:lpstr>Tahoma</vt:lpstr>
      <vt:lpstr>Times New Roman</vt:lpstr>
      <vt:lpstr>Wingdings</vt:lpstr>
      <vt:lpstr>Wingdings 2</vt:lpstr>
      <vt:lpstr>华康俪金黑W8(P)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Lien -Ban Hoa</cp:lastModifiedBy>
  <cp:revision>412</cp:revision>
  <cp:lastPrinted>2023-02-06T03:27:02Z</cp:lastPrinted>
  <dcterms:created xsi:type="dcterms:W3CDTF">2021-01-29T05:30:48Z</dcterms:created>
  <dcterms:modified xsi:type="dcterms:W3CDTF">2023-02-06T04:08:05Z</dcterms:modified>
</cp:coreProperties>
</file>