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424" r:id="rId4"/>
    <p:sldId id="425" r:id="rId5"/>
    <p:sldId id="409" r:id="rId6"/>
    <p:sldId id="388" r:id="rId7"/>
    <p:sldId id="259" r:id="rId8"/>
    <p:sldId id="285" r:id="rId9"/>
    <p:sldId id="286" r:id="rId10"/>
    <p:sldId id="287" r:id="rId11"/>
    <p:sldId id="288" r:id="rId12"/>
    <p:sldId id="412" r:id="rId13"/>
    <p:sldId id="413" r:id="rId14"/>
    <p:sldId id="414" r:id="rId15"/>
    <p:sldId id="417" r:id="rId16"/>
    <p:sldId id="419" r:id="rId17"/>
    <p:sldId id="420" r:id="rId18"/>
    <p:sldId id="421" r:id="rId19"/>
    <p:sldId id="422" r:id="rId20"/>
    <p:sldId id="423" r:id="rId21"/>
    <p:sldId id="351" r:id="rId22"/>
    <p:sldId id="289" r:id="rId23"/>
    <p:sldId id="367" r:id="rId24"/>
    <p:sldId id="368" r:id="rId25"/>
    <p:sldId id="369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07" r:id="rId35"/>
    <p:sldId id="260" r:id="rId36"/>
    <p:sldId id="353" r:id="rId37"/>
    <p:sldId id="354" r:id="rId38"/>
    <p:sldId id="355" r:id="rId39"/>
    <p:sldId id="356" r:id="rId40"/>
    <p:sldId id="357" r:id="rId41"/>
    <p:sldId id="360" r:id="rId42"/>
    <p:sldId id="315" r:id="rId43"/>
  </p:sldIdLst>
  <p:sldSz cx="12188825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CC"/>
    <a:srgbClr val="FFFFE7"/>
    <a:srgbClr val="FF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>
        <p:scale>
          <a:sx n="83" d="100"/>
          <a:sy n="83" d="100"/>
        </p:scale>
        <p:origin x="552" y="77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48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A5101-9BD6-479F-B2CA-9582CF4D46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" y="5876677"/>
            <a:ext cx="11518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1838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E291EF-BF07-4FDC-846F-6B65B0825E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" y="5876677"/>
            <a:ext cx="11518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4202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162" y="2130428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6A2C0-2EF9-4D05-B575-2C81C414106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58DD8C-5CFF-4B08-9C18-26F5C7F38A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" y="5876677"/>
            <a:ext cx="11518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495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1FCED-4355-42E6-9EF2-17D19FE1699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6403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800D0-DA42-45AA-B04E-B7541D5309E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19080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441" y="1600203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5986" y="1600203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77E91-EC82-45D7-B316-657BB893069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38199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B1C22-3CB8-4CB8-94C3-B060443C993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0915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08EFF-FC85-49FE-92E7-21AFDFCEFE2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8320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CEB59-3AA7-4514-B6D1-E47A83C2384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70860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443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6B806-D954-4B91-9227-8F19C3772CE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46417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4327CE-C718-473F-8D1E-F810ADE219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" y="5876677"/>
            <a:ext cx="11518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45558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0AB7E-91B1-47A9-AB9E-410742C6F9C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15812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C8024-C5A0-427D-96DE-3FF10ACFDCF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07088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D574B-C522-4703-B9A2-525D4FC3B7EE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6991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BE8A0-C9AE-436E-A9AA-BCAFB9F84C0C}"/>
              </a:ext>
            </a:extLst>
          </p:cNvPr>
          <p:cNvSpPr/>
          <p:nvPr/>
        </p:nvSpPr>
        <p:spPr bwMode="white">
          <a:xfrm>
            <a:off x="0" y="5970588"/>
            <a:ext cx="12188825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658DB0-A47A-484D-8954-8439EF9FC438}"/>
              </a:ext>
            </a:extLst>
          </p:cNvPr>
          <p:cNvSpPr/>
          <p:nvPr/>
        </p:nvSpPr>
        <p:spPr>
          <a:xfrm>
            <a:off x="-12697" y="6053141"/>
            <a:ext cx="2998536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5E58C5-C99F-4AFB-9A94-05ACB4DF6FDD}"/>
              </a:ext>
            </a:extLst>
          </p:cNvPr>
          <p:cNvSpPr/>
          <p:nvPr/>
        </p:nvSpPr>
        <p:spPr>
          <a:xfrm>
            <a:off x="3144550" y="6043616"/>
            <a:ext cx="9044277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8780" y="4038600"/>
            <a:ext cx="8633751" cy="1828800"/>
          </a:xfrm>
        </p:spPr>
        <p:txBody>
          <a:bodyPr anchor="b"/>
          <a:lstStyle>
            <a:lvl1pPr>
              <a:defRPr cap="all" baseline="0">
                <a:latin typeface="Arial" pitchFamily="34" charset="0"/>
                <a:ea typeface="AR Maokai Heavy Big5" pitchFamily="49" charset="-12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8780" y="6050037"/>
            <a:ext cx="8938472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>
            <a:extLst>
              <a:ext uri="{FF2B5EF4-FFF2-40B4-BE49-F238E27FC236}">
                <a16:creationId xmlns:a16="http://schemas.microsoft.com/office/drawing/2014/main" id="{B4ED9E86-0FEA-4B24-9F8D-BFBD869E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73" y="6069013"/>
            <a:ext cx="2742486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183BE54-BFB1-459F-86CD-79F3ECFC1CB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64A233DC-5E18-4930-B58D-9CF0E80E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80576" y="236541"/>
            <a:ext cx="7821163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>
            <a:extLst>
              <a:ext uri="{FF2B5EF4-FFF2-40B4-BE49-F238E27FC236}">
                <a16:creationId xmlns:a16="http://schemas.microsoft.com/office/drawing/2014/main" id="{CC219CC7-6729-43C5-81D0-A38A078E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5222" y="228600"/>
            <a:ext cx="1117309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29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429" y="749300"/>
            <a:ext cx="9233271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651" y="1600200"/>
            <a:ext cx="10868369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CD1D82A-2675-4C3E-BD12-E9A0CF3EC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6FF1729-76F0-42DF-937C-81659BA2E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C0DA54A-4C5E-4F99-9616-D730EA7C6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14298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A291D2-FD25-4DFF-A29D-A4C0D22BEF5B}"/>
              </a:ext>
            </a:extLst>
          </p:cNvPr>
          <p:cNvSpPr/>
          <p:nvPr/>
        </p:nvSpPr>
        <p:spPr bwMode="white">
          <a:xfrm>
            <a:off x="0" y="1524000"/>
            <a:ext cx="12188825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AA9DAC-46A9-4E0E-AAC9-E30EE7998489}"/>
              </a:ext>
            </a:extLst>
          </p:cNvPr>
          <p:cNvSpPr/>
          <p:nvPr/>
        </p:nvSpPr>
        <p:spPr>
          <a:xfrm>
            <a:off x="0" y="1600200"/>
            <a:ext cx="172675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EC2AE-7D04-4A7C-8294-45F5A11332B3}"/>
              </a:ext>
            </a:extLst>
          </p:cNvPr>
          <p:cNvSpPr/>
          <p:nvPr/>
        </p:nvSpPr>
        <p:spPr>
          <a:xfrm>
            <a:off x="1828324" y="1600200"/>
            <a:ext cx="10360501" cy="990600"/>
          </a:xfrm>
          <a:prstGeom prst="rect">
            <a:avLst/>
          </a:prstGeom>
          <a:solidFill>
            <a:srgbClr val="0066CC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6" y="2743200"/>
            <a:ext cx="9495011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600200"/>
            <a:ext cx="10157354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0782B1E9-BF40-4C77-9AF9-463E8D689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6C3DEB13-EF79-4C13-9CA2-578B1447F8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3"/>
            <a:ext cx="172675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A26702CF-81BD-462F-A014-9B87873AF5C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73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588" y="1589567"/>
            <a:ext cx="5180251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8186" y="1589567"/>
            <a:ext cx="5180251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D608ECCD-69B4-44ED-A9D9-ABA50E1F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EDA9E503-7AC2-4D7E-A1AA-8BD2B0FD37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2DE1CFBE-8D6F-430A-87C3-AE6E9F0492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67141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015" y="273050"/>
            <a:ext cx="10868369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588" y="2438400"/>
            <a:ext cx="5180251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399133" y="2438400"/>
            <a:ext cx="5180251" cy="3581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588" y="1752600"/>
            <a:ext cx="5180251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399133" y="1752600"/>
            <a:ext cx="5180251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00A7F362-A42A-460F-A5F4-C1A018E59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FFC06CFC-4E84-4B2B-BE30-39116E4D18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BD0E05AE-E1A6-4DAE-8423-55C37165EC5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22088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3D197748-FF23-4D0B-8F57-DC250235C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74E6B8E-574A-497E-9484-D57B46BC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AC42C684-ABF0-445D-8BF3-651A9A1AE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21533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AED13D-3294-4BCD-A4A2-DE8A4FC23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062569-5CAE-4C6F-A6B1-CD9D3FFC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B4A5F-4BB2-4575-B4D7-52777677F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015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95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833" y="4406903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88413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273050"/>
            <a:ext cx="10766795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589" y="1752600"/>
            <a:ext cx="2133044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8780" y="1752600"/>
            <a:ext cx="8532178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7D5F2FAA-F727-4475-8341-732D482EA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C67D54D-25F7-48A3-BF7A-B9C8A4592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B330F794-8CAD-434D-9343-610870B01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07337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ECF529-0524-4A8E-8ED1-BB8AD869E3E5}"/>
              </a:ext>
            </a:extLst>
          </p:cNvPr>
          <p:cNvSpPr/>
          <p:nvPr/>
        </p:nvSpPr>
        <p:spPr bwMode="white">
          <a:xfrm>
            <a:off x="-12697" y="4572003"/>
            <a:ext cx="12188825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48702-E39A-46C2-ADA8-5D1A6EAC36C1}"/>
              </a:ext>
            </a:extLst>
          </p:cNvPr>
          <p:cNvSpPr/>
          <p:nvPr/>
        </p:nvSpPr>
        <p:spPr>
          <a:xfrm>
            <a:off x="-12694" y="4664075"/>
            <a:ext cx="1951058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3CC16B-FAEC-43D6-80A7-2FC0D9C52FB3}"/>
              </a:ext>
            </a:extLst>
          </p:cNvPr>
          <p:cNvSpPr/>
          <p:nvPr/>
        </p:nvSpPr>
        <p:spPr>
          <a:xfrm>
            <a:off x="2058981" y="4654550"/>
            <a:ext cx="10129844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8C6AAA-854F-4AD0-9771-56023A6B7A04}"/>
              </a:ext>
            </a:extLst>
          </p:cNvPr>
          <p:cNvSpPr/>
          <p:nvPr/>
        </p:nvSpPr>
        <p:spPr bwMode="white">
          <a:xfrm>
            <a:off x="1929899" y="3"/>
            <a:ext cx="133316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044" y="5486400"/>
            <a:ext cx="975106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044" y="4648200"/>
            <a:ext cx="975106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226" y="0"/>
            <a:ext cx="10108599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67F9195E-DC8E-48C3-8894-18F604A34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29030" y="6248403"/>
            <a:ext cx="3555074" cy="365125"/>
          </a:xfrm>
        </p:spPr>
        <p:txBody>
          <a:bodyPr rtlCol="0"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734B8148-2CF9-4135-B5CA-3930281D3E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3"/>
            <a:ext cx="1929897" cy="663575"/>
          </a:xfrm>
        </p:spPr>
        <p:txBody>
          <a:bodyPr/>
          <a:lstStyle>
            <a:lvl1pPr>
              <a:defRPr sz="2800"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2C035631-1FBE-4C02-B339-7076FC51DC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33044" y="6248403"/>
            <a:ext cx="6094413" cy="365125"/>
          </a:xfrm>
        </p:spPr>
        <p:txBody>
          <a:bodyPr rtlCol="0"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79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5CA051B-3332-444A-9FF4-61AEF99E9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963B038-B31B-4817-AA52-5AF5E0B20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B5BAC7C5-734A-4E21-8DFB-E7E36EB69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36229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F52F46-8A3E-45F7-976C-DF5C46B234F3}"/>
              </a:ext>
            </a:extLst>
          </p:cNvPr>
          <p:cNvSpPr/>
          <p:nvPr/>
        </p:nvSpPr>
        <p:spPr bwMode="white">
          <a:xfrm>
            <a:off x="8125885" y="0"/>
            <a:ext cx="42745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58EEC6-4623-4593-B0B2-DD02A5AA2CCE}"/>
              </a:ext>
            </a:extLst>
          </p:cNvPr>
          <p:cNvSpPr/>
          <p:nvPr/>
        </p:nvSpPr>
        <p:spPr>
          <a:xfrm>
            <a:off x="8187251" y="609600"/>
            <a:ext cx="304721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36780D-E6C5-4CD1-A193-C5C5F376FFED}"/>
              </a:ext>
            </a:extLst>
          </p:cNvPr>
          <p:cNvSpPr/>
          <p:nvPr/>
        </p:nvSpPr>
        <p:spPr>
          <a:xfrm>
            <a:off x="8187251" y="0"/>
            <a:ext cx="304721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5324" y="609603"/>
            <a:ext cx="2742486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609600"/>
            <a:ext cx="7414869" cy="55165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174211-2C7C-4710-8D37-523CF080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5324" y="6248403"/>
            <a:ext cx="2945633" cy="365125"/>
          </a:xfrm>
        </p:spPr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98CFAA1-5915-4B3A-A399-5A87F257B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443" y="6248403"/>
            <a:ext cx="7429682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5FB8226-1D16-4AD1-B834-81C0D00ED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8072912" y="103761"/>
            <a:ext cx="533400" cy="325882"/>
          </a:xfrm>
        </p:spPr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67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441" y="1600203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5986" y="1600203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70AF1F-1070-4AD9-B4B2-9738386B48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" y="5876677"/>
            <a:ext cx="11518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4234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51DBB9-EA25-48A5-AD7F-FE1FCF2B15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" y="5876677"/>
            <a:ext cx="11518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4463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C160B5-01AF-487E-BD64-2ECAB4E219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" y="5876677"/>
            <a:ext cx="11518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8330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917828-CE60-4BA9-8235-5A7CBE1436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" y="5876677"/>
            <a:ext cx="11518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565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443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3AD38B-8DED-4896-817A-13B36BCA49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" y="5876677"/>
            <a:ext cx="11518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8849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3BE54-BFB1-459F-86CD-79F3ECFC1CB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01567D-D3C6-4123-8BFC-3CBBB4C283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" y="5876677"/>
            <a:ext cx="11518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940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3"/>
            <a:ext cx="109699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/>
              <a:t>Haga clic para modificar el estilo de texto del patrón</a:t>
            </a:r>
          </a:p>
          <a:p>
            <a:pPr lvl="1"/>
            <a:r>
              <a:rPr lang="es-ES" altLang="en-US" dirty="0"/>
              <a:t>Segundo nivel</a:t>
            </a:r>
          </a:p>
          <a:p>
            <a:pPr lvl="2"/>
            <a:r>
              <a:rPr lang="es-ES" altLang="en-US" dirty="0"/>
              <a:t>Tercer nivel</a:t>
            </a:r>
          </a:p>
          <a:p>
            <a:pPr lvl="3"/>
            <a:r>
              <a:rPr lang="es-ES" altLang="en-US" dirty="0"/>
              <a:t>Cuarto nivel</a:t>
            </a:r>
          </a:p>
          <a:p>
            <a:pPr lvl="4"/>
            <a:r>
              <a:rPr lang="es-ES" altLang="en-US" dirty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25"/>
            <a:ext cx="284405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fld id="{8183BE54-BFB1-459F-86CD-79F3ECFC1CB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25"/>
            <a:ext cx="385979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5225"/>
            <a:ext cx="284405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F27DA4-4F36-4E2B-A723-5CA32AE13BA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6561376"/>
            <a:ext cx="911187" cy="25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5000"/>
                </a:schemeClr>
              </a:gs>
              <a:gs pos="91000">
                <a:schemeClr val="accent1">
                  <a:lumMod val="2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777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2D492D-3F40-4D14-BEB7-905391CB6B0F}"/>
              </a:ext>
            </a:extLst>
          </p:cNvPr>
          <p:cNvSpPr/>
          <p:nvPr/>
        </p:nvSpPr>
        <p:spPr>
          <a:xfrm>
            <a:off x="0" y="6561376"/>
            <a:ext cx="911187" cy="25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5000"/>
                </a:schemeClr>
              </a:gs>
              <a:gs pos="91000">
                <a:schemeClr val="accent1">
                  <a:lumMod val="2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3"/>
            <a:ext cx="109699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/>
              <a:t>Haga clic para modificar el estilo de texto del patrón</a:t>
            </a:r>
          </a:p>
          <a:p>
            <a:pPr lvl="1"/>
            <a:r>
              <a:rPr lang="es-ES" altLang="en-US" dirty="0"/>
              <a:t>Segundo nivel</a:t>
            </a:r>
          </a:p>
          <a:p>
            <a:pPr lvl="2"/>
            <a:r>
              <a:rPr lang="es-ES" altLang="en-US" dirty="0"/>
              <a:t>Tercer nivel</a:t>
            </a:r>
          </a:p>
          <a:p>
            <a:pPr lvl="3"/>
            <a:r>
              <a:rPr lang="es-ES" altLang="en-US" dirty="0"/>
              <a:t>Cuarto nivel</a:t>
            </a:r>
          </a:p>
          <a:p>
            <a:pPr lvl="4"/>
            <a:r>
              <a:rPr lang="es-ES" altLang="en-US" dirty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25"/>
            <a:ext cx="284405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25"/>
            <a:ext cx="385979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245225"/>
            <a:ext cx="284405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63484B9-C459-48D1-AAE7-896CDB6D07E1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C32082-569A-42BE-901A-7419C7D16E9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01" y="5876677"/>
            <a:ext cx="11518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7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>
            <a:extLst>
              <a:ext uri="{FF2B5EF4-FFF2-40B4-BE49-F238E27FC236}">
                <a16:creationId xmlns:a16="http://schemas.microsoft.com/office/drawing/2014/main" id="{9EAF842E-860A-4880-9293-82B0CBEB38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03993" y="749299"/>
            <a:ext cx="10157354" cy="61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DDF3C967-D4B2-428F-A98D-21C7D8CBB8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16821" y="1600203"/>
            <a:ext cx="1086836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1B570EF5-0BCA-4C25-BA1A-4D572DEBFB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25883" y="6248403"/>
            <a:ext cx="3555074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fld id="{8183BE54-BFB1-459F-86CD-79F3ECFC1CBB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BE853-C78C-41A8-A654-970039402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590" y="6248403"/>
            <a:ext cx="7226535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C23A5F-93EC-4A28-84A4-FDBE6C9A0E9C}"/>
              </a:ext>
            </a:extLst>
          </p:cNvPr>
          <p:cNvSpPr/>
          <p:nvPr/>
        </p:nvSpPr>
        <p:spPr bwMode="white">
          <a:xfrm>
            <a:off x="0" y="1235075"/>
            <a:ext cx="12188825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105482-5EC2-454F-A890-42DB4B79736A}"/>
              </a:ext>
            </a:extLst>
          </p:cNvPr>
          <p:cNvSpPr/>
          <p:nvPr/>
        </p:nvSpPr>
        <p:spPr>
          <a:xfrm>
            <a:off x="0" y="1393825"/>
            <a:ext cx="711015" cy="1143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E34650-816C-44F9-ADC8-11406CA1BCA1}"/>
              </a:ext>
            </a:extLst>
          </p:cNvPr>
          <p:cNvSpPr/>
          <p:nvPr/>
        </p:nvSpPr>
        <p:spPr>
          <a:xfrm>
            <a:off x="787195" y="1393825"/>
            <a:ext cx="11401630" cy="114300"/>
          </a:xfrm>
          <a:prstGeom prst="rect">
            <a:avLst/>
          </a:prstGeom>
          <a:solidFill>
            <a:srgbClr val="0066CC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74F0A212-0505-46D5-92BE-28CF062CD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393825"/>
            <a:ext cx="711015" cy="12224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D9F27DA4-4F36-4E2B-A723-5CA32AE13B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AutoShape 2" descr="Nhà xuất bản Giáo dục Việt Nam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5107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CBFF0F-280B-43A7-8C33-B7CBB41B455A}"/>
              </a:ext>
            </a:extLst>
          </p:cNvPr>
          <p:cNvSpPr txBox="1"/>
          <p:nvPr/>
        </p:nvSpPr>
        <p:spPr>
          <a:xfrm>
            <a:off x="2508021" y="1037667"/>
            <a:ext cx="6763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D0A95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BỘ SÁCH GIÁO KHOA</a:t>
            </a:r>
          </a:p>
          <a:p>
            <a:pPr algn="ctr"/>
            <a:r>
              <a:rPr lang="en-US" sz="2400" dirty="0">
                <a:solidFill>
                  <a:srgbClr val="72BE43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KẾT NỐI TRI THỨC VỚI CUỘC SỐNG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5C0F38-3988-40ED-A9FC-498110CEE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51" y="1951007"/>
            <a:ext cx="1370899" cy="4951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F602BB-E207-4B94-9870-1007948A2EA5}"/>
              </a:ext>
            </a:extLst>
          </p:cNvPr>
          <p:cNvSpPr txBox="1"/>
          <p:nvPr/>
        </p:nvSpPr>
        <p:spPr>
          <a:xfrm>
            <a:off x="5340665" y="1983120"/>
            <a:ext cx="1098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LỚP 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C25626-14F4-4106-9218-31FA935923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264" y="941280"/>
            <a:ext cx="8879474" cy="627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37549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CẤU TRÚC SGK CÔNG NGHỆ 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93153946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429" y="749300"/>
            <a:ext cx="11212922" cy="685800"/>
          </a:xfrm>
        </p:spPr>
        <p:txBody>
          <a:bodyPr/>
          <a:lstStyle/>
          <a:p>
            <a:r>
              <a:rPr lang="en-US" sz="3200" dirty="0"/>
              <a:t>CẤU TRÚC SGK CÔNG NGHỆ 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2388" y="3115382"/>
            <a:ext cx="1944303" cy="1944303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CẤU TRÚC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 8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81304" y="1564786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HƯỚNG DẪN SỬ DỤNG SÁCH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Elbow Connector 9"/>
          <p:cNvCxnSpPr>
            <a:stCxn id="3" idx="0"/>
          </p:cNvCxnSpPr>
          <p:nvPr/>
        </p:nvCxnSpPr>
        <p:spPr>
          <a:xfrm rot="5400000" flipH="1" flipV="1">
            <a:off x="1260506" y="1694584"/>
            <a:ext cx="1184833" cy="165676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A8AC169-2DE6-44EE-934B-9830041A3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773" y="1606766"/>
            <a:ext cx="3561857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88874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2388" y="3115382"/>
            <a:ext cx="1944303" cy="1944303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CẤU TRÚC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 8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81304" y="1564786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HƯỚNG DẪN SỬ DỤNG SÁCH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55904" y="5876101"/>
            <a:ext cx="6246796" cy="7315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 SỐ THUẬT NGỮ DÙNG TRONG SÁCH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Elbow Connector 9"/>
          <p:cNvCxnSpPr>
            <a:stCxn id="3" idx="0"/>
          </p:cNvCxnSpPr>
          <p:nvPr/>
        </p:nvCxnSpPr>
        <p:spPr>
          <a:xfrm rot="5400000" flipH="1" flipV="1">
            <a:off x="1260506" y="1694584"/>
            <a:ext cx="1184833" cy="165676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3" idx="4"/>
            <a:endCxn id="22" idx="1"/>
          </p:cNvCxnSpPr>
          <p:nvPr/>
        </p:nvCxnSpPr>
        <p:spPr>
          <a:xfrm rot="16200000" flipH="1">
            <a:off x="1249133" y="4835092"/>
            <a:ext cx="1182178" cy="163136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3">
            <a:extLst>
              <a:ext uri="{FF2B5EF4-FFF2-40B4-BE49-F238E27FC236}">
                <a16:creationId xmlns:a16="http://schemas.microsoft.com/office/drawing/2014/main" id="{D5095C21-F0AD-4D9D-851A-058B41C72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429" y="749300"/>
            <a:ext cx="11212922" cy="685800"/>
          </a:xfrm>
        </p:spPr>
        <p:txBody>
          <a:bodyPr/>
          <a:lstStyle/>
          <a:p>
            <a:r>
              <a:rPr lang="en-US" sz="3200" dirty="0"/>
              <a:t>CẤU TRÚC SGK CÔNG NGHỆ 8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6831D3-A46F-468C-B48B-9B737D694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269" y="1597620"/>
            <a:ext cx="3579607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77297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2388" y="3115382"/>
            <a:ext cx="1944303" cy="1944303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CẤU TRÚC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 8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81304" y="1564786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HƯỚNG DẪN SỬ DỤNG SÁCH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55904" y="2244171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I: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thuật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55904" y="5876101"/>
            <a:ext cx="6246796" cy="7315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 SỐ THUẬT NGỮ DÙNG TRONG SÁCH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Elbow Connector 9"/>
          <p:cNvCxnSpPr>
            <a:stCxn id="3" idx="0"/>
          </p:cNvCxnSpPr>
          <p:nvPr/>
        </p:nvCxnSpPr>
        <p:spPr>
          <a:xfrm rot="5400000" flipH="1" flipV="1">
            <a:off x="1260506" y="1694584"/>
            <a:ext cx="1184833" cy="165676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3" idx="7"/>
            <a:endCxn id="16" idx="1"/>
          </p:cNvCxnSpPr>
          <p:nvPr/>
        </p:nvCxnSpPr>
        <p:spPr>
          <a:xfrm rot="5400000" flipH="1" flipV="1">
            <a:off x="1788836" y="2533051"/>
            <a:ext cx="790186" cy="9439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3" idx="4"/>
            <a:endCxn id="22" idx="1"/>
          </p:cNvCxnSpPr>
          <p:nvPr/>
        </p:nvCxnSpPr>
        <p:spPr>
          <a:xfrm rot="16200000" flipH="1">
            <a:off x="1249133" y="4835092"/>
            <a:ext cx="1182178" cy="163136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9A3C9E54-D38C-4A0C-AF52-1CAFC4F6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429" y="749300"/>
            <a:ext cx="11212922" cy="685800"/>
          </a:xfrm>
        </p:spPr>
        <p:txBody>
          <a:bodyPr/>
          <a:lstStyle/>
          <a:p>
            <a:r>
              <a:rPr lang="en-US" sz="3200" dirty="0"/>
              <a:t>CẤU TRÚC SGK CÔNG NGHỆ 8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E9E02A-2833-4D87-B1AC-485EE0A41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542" y="1632161"/>
            <a:ext cx="3591441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5937438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2388" y="3115382"/>
            <a:ext cx="1944303" cy="1944303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CẤU TRÚC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 8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81304" y="1564786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HƯỚNG DẪN SỬ DỤNG SÁCH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55904" y="2244171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I: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thuật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55904" y="5876101"/>
            <a:ext cx="6246796" cy="7315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 SỐ THUẬT NGỮ DÙNG TRONG SÁCH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Elbow Connector 9"/>
          <p:cNvCxnSpPr>
            <a:stCxn id="3" idx="0"/>
          </p:cNvCxnSpPr>
          <p:nvPr/>
        </p:nvCxnSpPr>
        <p:spPr>
          <a:xfrm rot="5400000" flipH="1" flipV="1">
            <a:off x="1260506" y="1694584"/>
            <a:ext cx="1184833" cy="165676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3" idx="7"/>
            <a:endCxn id="16" idx="1"/>
          </p:cNvCxnSpPr>
          <p:nvPr/>
        </p:nvCxnSpPr>
        <p:spPr>
          <a:xfrm rot="5400000" flipH="1" flipV="1">
            <a:off x="1788836" y="2533051"/>
            <a:ext cx="790186" cy="9439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3" idx="4"/>
            <a:endCxn id="22" idx="1"/>
          </p:cNvCxnSpPr>
          <p:nvPr/>
        </p:nvCxnSpPr>
        <p:spPr>
          <a:xfrm rot="16200000" flipH="1">
            <a:off x="1249133" y="4835092"/>
            <a:ext cx="1182178" cy="163136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9A3C9E54-D38C-4A0C-AF52-1CAFC4F6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429" y="749300"/>
            <a:ext cx="11212922" cy="685800"/>
          </a:xfrm>
        </p:spPr>
        <p:txBody>
          <a:bodyPr/>
          <a:lstStyle/>
          <a:p>
            <a:r>
              <a:rPr lang="en-US" sz="3200" dirty="0"/>
              <a:t>CẤU TRÚC SGK CÔNG NGHỆ 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213C3432-2B20-4A4B-9F7F-7008E1935913}"/>
              </a:ext>
            </a:extLst>
          </p:cNvPr>
          <p:cNvSpPr/>
          <p:nvPr/>
        </p:nvSpPr>
        <p:spPr>
          <a:xfrm>
            <a:off x="2655904" y="3023170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II: C</a:t>
            </a:r>
            <a:r>
              <a:rPr lang="vi-VN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khí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Elbow Connector 11">
            <a:extLst>
              <a:ext uri="{FF2B5EF4-FFF2-40B4-BE49-F238E27FC236}">
                <a16:creationId xmlns:a16="http://schemas.microsoft.com/office/drawing/2014/main" id="{6B4F04F6-F994-467C-8764-9F61C2CA27C6}"/>
              </a:ext>
            </a:extLst>
          </p:cNvPr>
          <p:cNvCxnSpPr>
            <a:cxnSpLocks/>
            <a:stCxn id="3" idx="6"/>
            <a:endCxn id="15" idx="1"/>
          </p:cNvCxnSpPr>
          <p:nvPr/>
        </p:nvCxnSpPr>
        <p:spPr>
          <a:xfrm flipV="1">
            <a:off x="1996691" y="3388932"/>
            <a:ext cx="659213" cy="69860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BD2E3F2-DFB3-4CA6-B6FB-6B545B796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812" y="1649037"/>
            <a:ext cx="3584643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9895981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2388" y="3115382"/>
            <a:ext cx="1944303" cy="1944303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CẤU TRÚC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 8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81304" y="1564786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HƯỚNG DẪN SỬ DỤNG SÁCH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55904" y="2244171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I: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thuật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655904" y="3721112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III: An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điện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55904" y="5876101"/>
            <a:ext cx="6246796" cy="7315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 SỐ THUẬT NGỮ DÙNG TRONG SÁCH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Elbow Connector 9"/>
          <p:cNvCxnSpPr>
            <a:stCxn id="3" idx="0"/>
          </p:cNvCxnSpPr>
          <p:nvPr/>
        </p:nvCxnSpPr>
        <p:spPr>
          <a:xfrm rot="5400000" flipH="1" flipV="1">
            <a:off x="1260506" y="1694584"/>
            <a:ext cx="1184833" cy="165676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3" idx="7"/>
            <a:endCxn id="16" idx="1"/>
          </p:cNvCxnSpPr>
          <p:nvPr/>
        </p:nvCxnSpPr>
        <p:spPr>
          <a:xfrm rot="5400000" flipH="1" flipV="1">
            <a:off x="1788836" y="2533051"/>
            <a:ext cx="790186" cy="9439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3" idx="6"/>
            <a:endCxn id="18" idx="1"/>
          </p:cNvCxnSpPr>
          <p:nvPr/>
        </p:nvCxnSpPr>
        <p:spPr>
          <a:xfrm flipV="1">
            <a:off x="1996691" y="4086874"/>
            <a:ext cx="659213" cy="66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3" idx="4"/>
            <a:endCxn id="22" idx="1"/>
          </p:cNvCxnSpPr>
          <p:nvPr/>
        </p:nvCxnSpPr>
        <p:spPr>
          <a:xfrm rot="16200000" flipH="1">
            <a:off x="1249133" y="4835092"/>
            <a:ext cx="1182178" cy="163136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9A3C9E54-D38C-4A0C-AF52-1CAFC4F6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429" y="749300"/>
            <a:ext cx="11212922" cy="685800"/>
          </a:xfrm>
        </p:spPr>
        <p:txBody>
          <a:bodyPr/>
          <a:lstStyle/>
          <a:p>
            <a:r>
              <a:rPr lang="en-US" sz="3200" dirty="0"/>
              <a:t>CẤU TRÚC SGK CÔNG NGHỆ 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213C3432-2B20-4A4B-9F7F-7008E1935913}"/>
              </a:ext>
            </a:extLst>
          </p:cNvPr>
          <p:cNvSpPr/>
          <p:nvPr/>
        </p:nvSpPr>
        <p:spPr>
          <a:xfrm>
            <a:off x="2655904" y="3023170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II: C</a:t>
            </a:r>
            <a:r>
              <a:rPr lang="vi-VN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khí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Elbow Connector 11">
            <a:extLst>
              <a:ext uri="{FF2B5EF4-FFF2-40B4-BE49-F238E27FC236}">
                <a16:creationId xmlns:a16="http://schemas.microsoft.com/office/drawing/2014/main" id="{6B4F04F6-F994-467C-8764-9F61C2CA27C6}"/>
              </a:ext>
            </a:extLst>
          </p:cNvPr>
          <p:cNvCxnSpPr>
            <a:cxnSpLocks/>
            <a:stCxn id="3" idx="6"/>
            <a:endCxn id="15" idx="1"/>
          </p:cNvCxnSpPr>
          <p:nvPr/>
        </p:nvCxnSpPr>
        <p:spPr>
          <a:xfrm flipV="1">
            <a:off x="1996691" y="3388932"/>
            <a:ext cx="659213" cy="69860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63730EBB-6E77-40A9-A10D-6C5C6FA22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205" y="1649037"/>
            <a:ext cx="3561857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440798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2388" y="3115382"/>
            <a:ext cx="1944303" cy="1944303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CẤU TRÚC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 8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81304" y="1564786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HƯỚNG DẪN SỬ DỤNG SÁCH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55904" y="2244171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I: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thuật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655904" y="3721112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III: An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điện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55904" y="5876101"/>
            <a:ext cx="6246796" cy="7315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 SỐ THUẬT NGỮ DÙNG TRONG SÁCH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Elbow Connector 9"/>
          <p:cNvCxnSpPr>
            <a:stCxn id="3" idx="0"/>
          </p:cNvCxnSpPr>
          <p:nvPr/>
        </p:nvCxnSpPr>
        <p:spPr>
          <a:xfrm rot="5400000" flipH="1" flipV="1">
            <a:off x="1260506" y="1694584"/>
            <a:ext cx="1184833" cy="165676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3" idx="7"/>
            <a:endCxn id="16" idx="1"/>
          </p:cNvCxnSpPr>
          <p:nvPr/>
        </p:nvCxnSpPr>
        <p:spPr>
          <a:xfrm rot="5400000" flipH="1" flipV="1">
            <a:off x="1788836" y="2533051"/>
            <a:ext cx="790186" cy="9439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3" idx="6"/>
            <a:endCxn id="18" idx="1"/>
          </p:cNvCxnSpPr>
          <p:nvPr/>
        </p:nvCxnSpPr>
        <p:spPr>
          <a:xfrm flipV="1">
            <a:off x="1996691" y="4086874"/>
            <a:ext cx="659213" cy="66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3" idx="4"/>
            <a:endCxn id="22" idx="1"/>
          </p:cNvCxnSpPr>
          <p:nvPr/>
        </p:nvCxnSpPr>
        <p:spPr>
          <a:xfrm rot="16200000" flipH="1">
            <a:off x="1249133" y="4835092"/>
            <a:ext cx="1182178" cy="163136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9A3C9E54-D38C-4A0C-AF52-1CAFC4F6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429" y="749300"/>
            <a:ext cx="11212922" cy="685800"/>
          </a:xfrm>
        </p:spPr>
        <p:txBody>
          <a:bodyPr/>
          <a:lstStyle/>
          <a:p>
            <a:r>
              <a:rPr lang="en-US" sz="3200" dirty="0"/>
              <a:t>CẤU TRÚC SGK CÔNG NGHỆ 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213C3432-2B20-4A4B-9F7F-7008E1935913}"/>
              </a:ext>
            </a:extLst>
          </p:cNvPr>
          <p:cNvSpPr/>
          <p:nvPr/>
        </p:nvSpPr>
        <p:spPr>
          <a:xfrm>
            <a:off x="2655904" y="3023170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II: C</a:t>
            </a:r>
            <a:r>
              <a:rPr lang="vi-VN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khí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Elbow Connector 11">
            <a:extLst>
              <a:ext uri="{FF2B5EF4-FFF2-40B4-BE49-F238E27FC236}">
                <a16:creationId xmlns:a16="http://schemas.microsoft.com/office/drawing/2014/main" id="{6B4F04F6-F994-467C-8764-9F61C2CA27C6}"/>
              </a:ext>
            </a:extLst>
          </p:cNvPr>
          <p:cNvCxnSpPr>
            <a:cxnSpLocks/>
            <a:stCxn id="3" idx="6"/>
            <a:endCxn id="15" idx="1"/>
          </p:cNvCxnSpPr>
          <p:nvPr/>
        </p:nvCxnSpPr>
        <p:spPr>
          <a:xfrm flipV="1">
            <a:off x="1996691" y="3388932"/>
            <a:ext cx="659213" cy="69860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19">
            <a:extLst>
              <a:ext uri="{FF2B5EF4-FFF2-40B4-BE49-F238E27FC236}">
                <a16:creationId xmlns:a16="http://schemas.microsoft.com/office/drawing/2014/main" id="{4C5879B2-1812-4168-B985-E62440A2C557}"/>
              </a:ext>
            </a:extLst>
          </p:cNvPr>
          <p:cNvSpPr/>
          <p:nvPr/>
        </p:nvSpPr>
        <p:spPr>
          <a:xfrm>
            <a:off x="2655903" y="4477439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IV: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điện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Elbow Connector 25">
            <a:extLst>
              <a:ext uri="{FF2B5EF4-FFF2-40B4-BE49-F238E27FC236}">
                <a16:creationId xmlns:a16="http://schemas.microsoft.com/office/drawing/2014/main" id="{AB5BB875-4AE0-4B22-9AF5-652550B4215D}"/>
              </a:ext>
            </a:extLst>
          </p:cNvPr>
          <p:cNvCxnSpPr>
            <a:cxnSpLocks/>
            <a:stCxn id="3" idx="6"/>
            <a:endCxn id="23" idx="1"/>
          </p:cNvCxnSpPr>
          <p:nvPr/>
        </p:nvCxnSpPr>
        <p:spPr>
          <a:xfrm>
            <a:off x="1996691" y="4087534"/>
            <a:ext cx="659212" cy="7556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6442EEF-29F2-4477-95D9-CB515E4B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109" y="1649037"/>
            <a:ext cx="358805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8835201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2388" y="3115382"/>
            <a:ext cx="1944303" cy="1944303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CẤU TRÚC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 8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81304" y="1564786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HƯỚNG DẪN SỬ DỤNG SÁCH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55904" y="2244171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I: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thuật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655904" y="3721112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III: An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điện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655904" y="5228133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V: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thuật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55904" y="5876101"/>
            <a:ext cx="6246796" cy="7315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 SỐ THUẬT NGỮ DÙNG TRONG SÁCH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Elbow Connector 9"/>
          <p:cNvCxnSpPr>
            <a:stCxn id="3" idx="0"/>
          </p:cNvCxnSpPr>
          <p:nvPr/>
        </p:nvCxnSpPr>
        <p:spPr>
          <a:xfrm rot="5400000" flipH="1" flipV="1">
            <a:off x="1260506" y="1694584"/>
            <a:ext cx="1184833" cy="165676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3" idx="7"/>
            <a:endCxn id="16" idx="1"/>
          </p:cNvCxnSpPr>
          <p:nvPr/>
        </p:nvCxnSpPr>
        <p:spPr>
          <a:xfrm rot="5400000" flipH="1" flipV="1">
            <a:off x="1788836" y="2533051"/>
            <a:ext cx="790186" cy="9439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3" idx="6"/>
            <a:endCxn id="18" idx="1"/>
          </p:cNvCxnSpPr>
          <p:nvPr/>
        </p:nvCxnSpPr>
        <p:spPr>
          <a:xfrm flipV="1">
            <a:off x="1996691" y="4086874"/>
            <a:ext cx="659213" cy="66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cxnSpLocks/>
            <a:stCxn id="3" idx="5"/>
            <a:endCxn id="20" idx="1"/>
          </p:cNvCxnSpPr>
          <p:nvPr/>
        </p:nvCxnSpPr>
        <p:spPr>
          <a:xfrm rot="16200000" flipH="1">
            <a:off x="1774456" y="4712446"/>
            <a:ext cx="818947" cy="9439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3" idx="4"/>
            <a:endCxn id="22" idx="1"/>
          </p:cNvCxnSpPr>
          <p:nvPr/>
        </p:nvCxnSpPr>
        <p:spPr>
          <a:xfrm rot="16200000" flipH="1">
            <a:off x="1249133" y="4835092"/>
            <a:ext cx="1182178" cy="163136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9A3C9E54-D38C-4A0C-AF52-1CAFC4F6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429" y="749300"/>
            <a:ext cx="11212922" cy="685800"/>
          </a:xfrm>
        </p:spPr>
        <p:txBody>
          <a:bodyPr/>
          <a:lstStyle/>
          <a:p>
            <a:r>
              <a:rPr lang="en-US" sz="3200" dirty="0"/>
              <a:t>CẤU TRÚC SGK CÔNG NGHỆ 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213C3432-2B20-4A4B-9F7F-7008E1935913}"/>
              </a:ext>
            </a:extLst>
          </p:cNvPr>
          <p:cNvSpPr/>
          <p:nvPr/>
        </p:nvSpPr>
        <p:spPr>
          <a:xfrm>
            <a:off x="2655904" y="3023170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II: C</a:t>
            </a:r>
            <a:r>
              <a:rPr lang="vi-VN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khí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Elbow Connector 11">
            <a:extLst>
              <a:ext uri="{FF2B5EF4-FFF2-40B4-BE49-F238E27FC236}">
                <a16:creationId xmlns:a16="http://schemas.microsoft.com/office/drawing/2014/main" id="{6B4F04F6-F994-467C-8764-9F61C2CA27C6}"/>
              </a:ext>
            </a:extLst>
          </p:cNvPr>
          <p:cNvCxnSpPr>
            <a:cxnSpLocks/>
            <a:stCxn id="3" idx="6"/>
            <a:endCxn id="15" idx="1"/>
          </p:cNvCxnSpPr>
          <p:nvPr/>
        </p:nvCxnSpPr>
        <p:spPr>
          <a:xfrm flipV="1">
            <a:off x="1996691" y="3388932"/>
            <a:ext cx="659213" cy="69860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19">
            <a:extLst>
              <a:ext uri="{FF2B5EF4-FFF2-40B4-BE49-F238E27FC236}">
                <a16:creationId xmlns:a16="http://schemas.microsoft.com/office/drawing/2014/main" id="{4C5879B2-1812-4168-B985-E62440A2C557}"/>
              </a:ext>
            </a:extLst>
          </p:cNvPr>
          <p:cNvSpPr/>
          <p:nvPr/>
        </p:nvSpPr>
        <p:spPr>
          <a:xfrm>
            <a:off x="2655903" y="4477439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IV: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điện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Elbow Connector 25">
            <a:extLst>
              <a:ext uri="{FF2B5EF4-FFF2-40B4-BE49-F238E27FC236}">
                <a16:creationId xmlns:a16="http://schemas.microsoft.com/office/drawing/2014/main" id="{AB5BB875-4AE0-4B22-9AF5-652550B4215D}"/>
              </a:ext>
            </a:extLst>
          </p:cNvPr>
          <p:cNvCxnSpPr>
            <a:cxnSpLocks/>
            <a:stCxn id="3" idx="6"/>
            <a:endCxn id="23" idx="1"/>
          </p:cNvCxnSpPr>
          <p:nvPr/>
        </p:nvCxnSpPr>
        <p:spPr>
          <a:xfrm>
            <a:off x="1996691" y="4087534"/>
            <a:ext cx="659212" cy="7556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4FA1B6A-1A15-4CA7-948D-B1304F555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040" y="1649037"/>
            <a:ext cx="3576188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908370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2388" y="3115382"/>
            <a:ext cx="1944303" cy="1944303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CẤU TRÚC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 8</a:t>
            </a:r>
            <a:endParaRPr lang="en-US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81304" y="1564786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HƯỚNG DẪN SỬ DỤNG SÁCH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55904" y="2244171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I: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thuật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655904" y="3721112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III: An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điện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655904" y="5228133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V: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thuật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55904" y="5876101"/>
            <a:ext cx="6246796" cy="7315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MỘT SỐ THUẬT NGỮ DÙNG TRONG SÁCH</a:t>
            </a:r>
            <a:endParaRPr lang="en-US" sz="1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Elbow Connector 9"/>
          <p:cNvCxnSpPr>
            <a:stCxn id="3" idx="0"/>
          </p:cNvCxnSpPr>
          <p:nvPr/>
        </p:nvCxnSpPr>
        <p:spPr>
          <a:xfrm rot="5400000" flipH="1" flipV="1">
            <a:off x="1260506" y="1694584"/>
            <a:ext cx="1184833" cy="165676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3" idx="7"/>
            <a:endCxn id="16" idx="1"/>
          </p:cNvCxnSpPr>
          <p:nvPr/>
        </p:nvCxnSpPr>
        <p:spPr>
          <a:xfrm rot="5400000" flipH="1" flipV="1">
            <a:off x="1788836" y="2533051"/>
            <a:ext cx="790186" cy="9439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3" idx="6"/>
            <a:endCxn id="18" idx="1"/>
          </p:cNvCxnSpPr>
          <p:nvPr/>
        </p:nvCxnSpPr>
        <p:spPr>
          <a:xfrm flipV="1">
            <a:off x="1996691" y="4086874"/>
            <a:ext cx="659213" cy="66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cxnSpLocks/>
            <a:stCxn id="3" idx="5"/>
            <a:endCxn id="20" idx="1"/>
          </p:cNvCxnSpPr>
          <p:nvPr/>
        </p:nvCxnSpPr>
        <p:spPr>
          <a:xfrm rot="16200000" flipH="1">
            <a:off x="1774456" y="4712446"/>
            <a:ext cx="818947" cy="9439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3" idx="4"/>
            <a:endCxn id="22" idx="1"/>
          </p:cNvCxnSpPr>
          <p:nvPr/>
        </p:nvCxnSpPr>
        <p:spPr>
          <a:xfrm rot="16200000" flipH="1">
            <a:off x="1249133" y="4835092"/>
            <a:ext cx="1182178" cy="163136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9A3C9E54-D38C-4A0C-AF52-1CAFC4F6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429" y="749300"/>
            <a:ext cx="11212922" cy="685800"/>
          </a:xfrm>
        </p:spPr>
        <p:txBody>
          <a:bodyPr/>
          <a:lstStyle/>
          <a:p>
            <a:r>
              <a:rPr lang="en-US" sz="3200" dirty="0"/>
              <a:t>CẤU TRÚC SGK CÔNG NGHỆ 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213C3432-2B20-4A4B-9F7F-7008E1935913}"/>
              </a:ext>
            </a:extLst>
          </p:cNvPr>
          <p:cNvSpPr/>
          <p:nvPr/>
        </p:nvSpPr>
        <p:spPr>
          <a:xfrm>
            <a:off x="2655904" y="3023170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II: C</a:t>
            </a:r>
            <a:r>
              <a:rPr lang="vi-VN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khí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Elbow Connector 11">
            <a:extLst>
              <a:ext uri="{FF2B5EF4-FFF2-40B4-BE49-F238E27FC236}">
                <a16:creationId xmlns:a16="http://schemas.microsoft.com/office/drawing/2014/main" id="{6B4F04F6-F994-467C-8764-9F61C2CA27C6}"/>
              </a:ext>
            </a:extLst>
          </p:cNvPr>
          <p:cNvCxnSpPr>
            <a:cxnSpLocks/>
            <a:stCxn id="3" idx="6"/>
            <a:endCxn id="15" idx="1"/>
          </p:cNvCxnSpPr>
          <p:nvPr/>
        </p:nvCxnSpPr>
        <p:spPr>
          <a:xfrm flipV="1">
            <a:off x="1996691" y="3388932"/>
            <a:ext cx="659213" cy="69860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19">
            <a:extLst>
              <a:ext uri="{FF2B5EF4-FFF2-40B4-BE49-F238E27FC236}">
                <a16:creationId xmlns:a16="http://schemas.microsoft.com/office/drawing/2014/main" id="{4C5879B2-1812-4168-B985-E62440A2C557}"/>
              </a:ext>
            </a:extLst>
          </p:cNvPr>
          <p:cNvSpPr/>
          <p:nvPr/>
        </p:nvSpPr>
        <p:spPr>
          <a:xfrm>
            <a:off x="2655903" y="4477439"/>
            <a:ext cx="6246796" cy="73152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IV: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điện</a:t>
            </a:r>
            <a:endParaRPr lang="en-US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Elbow Connector 25">
            <a:extLst>
              <a:ext uri="{FF2B5EF4-FFF2-40B4-BE49-F238E27FC236}">
                <a16:creationId xmlns:a16="http://schemas.microsoft.com/office/drawing/2014/main" id="{AB5BB875-4AE0-4B22-9AF5-652550B4215D}"/>
              </a:ext>
            </a:extLst>
          </p:cNvPr>
          <p:cNvCxnSpPr>
            <a:cxnSpLocks/>
            <a:stCxn id="3" idx="6"/>
            <a:endCxn id="23" idx="1"/>
          </p:cNvCxnSpPr>
          <p:nvPr/>
        </p:nvCxnSpPr>
        <p:spPr>
          <a:xfrm>
            <a:off x="1996691" y="4087534"/>
            <a:ext cx="659212" cy="7556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610E8A56-A41C-40D9-A2F1-DCA9E84873E0}"/>
              </a:ext>
            </a:extLst>
          </p:cNvPr>
          <p:cNvSpPr/>
          <p:nvPr/>
        </p:nvSpPr>
        <p:spPr>
          <a:xfrm>
            <a:off x="8403860" y="1586512"/>
            <a:ext cx="3598273" cy="50775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Lồng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STEM: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Intel ISEF</a:t>
            </a:r>
          </a:p>
        </p:txBody>
      </p:sp>
    </p:spTree>
    <p:extLst>
      <p:ext uri="{BB962C8B-B14F-4D97-AF65-F5344CB8AC3E}">
        <p14:creationId xmlns:p14="http://schemas.microsoft.com/office/powerpoint/2010/main" val="17731730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CẤU TRÚC BÀI HỌC TRONG SGK CÔNG NGHỆ 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18362733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" y="0"/>
            <a:ext cx="1219700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1176" y="2523571"/>
            <a:ext cx="3502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yriad Pro" panose="020B0503030403020204" pitchFamily="34" charset="0"/>
              </a:rPr>
              <a:t>Tác</a:t>
            </a:r>
            <a:r>
              <a:rPr lang="en-US" dirty="0">
                <a:latin typeface="Myriad Pro" panose="020B0503030403020204" pitchFamily="34" charset="0"/>
              </a:rPr>
              <a:t> </a:t>
            </a:r>
            <a:r>
              <a:rPr lang="en-US" dirty="0" err="1">
                <a:latin typeface="Myriad Pro" panose="020B0503030403020204" pitchFamily="34" charset="0"/>
              </a:rPr>
              <a:t>giả</a:t>
            </a:r>
            <a:r>
              <a:rPr lang="en-US" dirty="0">
                <a:latin typeface="Myriad Pro" panose="020B0503030403020204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1176" y="2061907"/>
            <a:ext cx="61126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EB8EB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CÔNG NGHỆ</a:t>
            </a:r>
          </a:p>
          <a:p>
            <a:endParaRPr lang="en-US" sz="2400" b="1" dirty="0">
              <a:solidFill>
                <a:srgbClr val="3EB8EB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PGS.TS </a:t>
            </a:r>
            <a:r>
              <a:rPr lang="en-US" sz="2400" b="1" dirty="0" err="1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Lê</a:t>
            </a:r>
            <a:r>
              <a:rPr lang="en-US" sz="2400" b="1" dirty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Huy</a:t>
            </a:r>
            <a:r>
              <a:rPr lang="en-US" sz="2400" b="1" dirty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Hoàng</a:t>
            </a:r>
            <a:r>
              <a:rPr lang="en-US" sz="2400" b="1" dirty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Tổng</a:t>
            </a:r>
            <a:r>
              <a:rPr lang="en-US" sz="2400" b="1" dirty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biên</a:t>
            </a:r>
            <a:r>
              <a:rPr lang="en-US" sz="2400" b="1" dirty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)</a:t>
            </a:r>
          </a:p>
          <a:p>
            <a:r>
              <a:rPr lang="en-US" sz="2400" b="1" dirty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PGS.TS </a:t>
            </a:r>
            <a:r>
              <a:rPr lang="en-US" sz="2400" b="1" dirty="0" err="1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Đặng</a:t>
            </a:r>
            <a:r>
              <a:rPr lang="en-US" sz="2400" b="1" dirty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biên</a:t>
            </a:r>
            <a:r>
              <a:rPr lang="en-US" sz="2400" b="1" dirty="0">
                <a:solidFill>
                  <a:srgbClr val="FF000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)</a:t>
            </a:r>
          </a:p>
          <a:p>
            <a:r>
              <a:rPr lang="en-US" sz="2400" b="1" dirty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PGS.TS </a:t>
            </a:r>
            <a:r>
              <a:rPr lang="en-US" sz="2400" b="1" dirty="0" err="1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Nguyễn</a:t>
            </a:r>
            <a:r>
              <a:rPr lang="en-US" sz="2400" b="1" dirty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Hồng</a:t>
            </a:r>
            <a:r>
              <a:rPr lang="en-US" sz="2400" b="1" dirty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Sơn</a:t>
            </a:r>
            <a:endParaRPr lang="en-US" sz="2400" b="1" dirty="0">
              <a:solidFill>
                <a:srgbClr val="0070C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TS </a:t>
            </a:r>
            <a:r>
              <a:rPr lang="en-US" sz="2400" b="1" dirty="0" err="1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Phạm</a:t>
            </a:r>
            <a:r>
              <a:rPr lang="en-US" sz="2400" b="1" dirty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Văn</a:t>
            </a:r>
            <a:r>
              <a:rPr lang="en-US" sz="2400" b="1" dirty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Sơn</a:t>
            </a:r>
            <a:endParaRPr lang="en-US" sz="2400" b="1" dirty="0">
              <a:solidFill>
                <a:srgbClr val="0070C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  <a:p>
            <a:r>
              <a:rPr lang="en-US" sz="2400" b="1" dirty="0" err="1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ThS</a:t>
            </a:r>
            <a:r>
              <a:rPr lang="en-US" sz="2400" b="1" dirty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Vũ</a:t>
            </a:r>
            <a:r>
              <a:rPr lang="en-US" sz="2400" b="1" dirty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Thị</a:t>
            </a:r>
            <a:r>
              <a:rPr lang="en-US" sz="2400" b="1" dirty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Ngọc</a:t>
            </a:r>
            <a:r>
              <a:rPr lang="en-US" sz="2400" b="1" dirty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Thuý</a:t>
            </a:r>
            <a:endParaRPr lang="en-US" sz="2400" b="1" dirty="0">
              <a:solidFill>
                <a:srgbClr val="0070C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  <a:p>
            <a:r>
              <a:rPr lang="en-US" sz="2400" b="1" dirty="0" err="1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ThS</a:t>
            </a:r>
            <a:r>
              <a:rPr lang="en-US" sz="2400" b="1" dirty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Nguyễn</a:t>
            </a:r>
            <a:r>
              <a:rPr lang="en-US" sz="2400" b="1" dirty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Thanh</a:t>
            </a:r>
            <a:r>
              <a:rPr lang="en-US" sz="2400" b="1" dirty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Trịnh</a:t>
            </a:r>
            <a:endParaRPr lang="en-US" sz="2400" b="1" dirty="0">
              <a:solidFill>
                <a:srgbClr val="0070C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CN </a:t>
            </a:r>
            <a:r>
              <a:rPr lang="en-US" sz="2400" b="1" dirty="0" err="1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Đặng</a:t>
            </a:r>
            <a:r>
              <a:rPr lang="en-US" sz="2400" b="1" dirty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Thị</a:t>
            </a:r>
            <a:r>
              <a:rPr lang="en-US" sz="2400" b="1" dirty="0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 Thu </a:t>
            </a:r>
            <a:r>
              <a:rPr lang="en-US" sz="2400" b="1" dirty="0" err="1">
                <a:solidFill>
                  <a:srgbClr val="0070C0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Hà</a:t>
            </a:r>
            <a:endParaRPr lang="en-US" sz="2400" b="1" dirty="0">
              <a:solidFill>
                <a:srgbClr val="0070C0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7109D8-1668-4AF9-A37E-1FCAEEB3A5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789" y="2061907"/>
            <a:ext cx="3646130" cy="311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87188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ABCF88-ABBC-44F3-B092-226734BD1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137" y="1626080"/>
            <a:ext cx="357369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CẤU TRÚC BÀI HỌC</a:t>
            </a:r>
            <a:r>
              <a:rPr lang="en-US" sz="2800">
                <a:solidFill>
                  <a:srgbClr val="0000FF"/>
                </a:solidFill>
              </a:rPr>
              <a:t>_ Cấu trúc chung</a:t>
            </a:r>
            <a:r>
              <a:rPr lang="en-US" sz="2800"/>
              <a:t> </a:t>
            </a:r>
            <a:endParaRPr lang="en-US" sz="3200"/>
          </a:p>
        </p:txBody>
      </p:sp>
      <p:sp>
        <p:nvSpPr>
          <p:cNvPr id="3" name="Oval 2"/>
          <p:cNvSpPr/>
          <p:nvPr/>
        </p:nvSpPr>
        <p:spPr>
          <a:xfrm>
            <a:off x="140163" y="4532731"/>
            <a:ext cx="1944303" cy="1944303"/>
          </a:xfrm>
          <a:prstGeom prst="ellipse">
            <a:avLst/>
          </a:prstGeom>
          <a:solidFill>
            <a:srgbClr val="CCFFFF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HỌC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5565" y="1771145"/>
            <a:ext cx="1333500" cy="94814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 LIỆU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713641" y="4983961"/>
            <a:ext cx="1905000" cy="1041844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713640" y="1626080"/>
            <a:ext cx="1905000" cy="51797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NỘI DUNG CHÍNH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713640" y="2368806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BỔ TRỢ</a:t>
            </a:r>
          </a:p>
        </p:txBody>
      </p:sp>
      <p:cxnSp>
        <p:nvCxnSpPr>
          <p:cNvPr id="43" name="Elbow Connector 42"/>
          <p:cNvCxnSpPr>
            <a:stCxn id="16" idx="3"/>
            <a:endCxn id="21" idx="1"/>
          </p:cNvCxnSpPr>
          <p:nvPr/>
        </p:nvCxnSpPr>
        <p:spPr>
          <a:xfrm flipV="1">
            <a:off x="1779065" y="1885068"/>
            <a:ext cx="934575" cy="3601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6" idx="3"/>
            <a:endCxn id="22" idx="1"/>
          </p:cNvCxnSpPr>
          <p:nvPr/>
        </p:nvCxnSpPr>
        <p:spPr>
          <a:xfrm>
            <a:off x="1779065" y="2245218"/>
            <a:ext cx="934575" cy="3825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" idx="0"/>
            <a:endCxn id="16" idx="2"/>
          </p:cNvCxnSpPr>
          <p:nvPr/>
        </p:nvCxnSpPr>
        <p:spPr>
          <a:xfrm flipV="1">
            <a:off x="1112315" y="2719291"/>
            <a:ext cx="0" cy="1813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" idx="6"/>
            <a:endCxn id="18" idx="1"/>
          </p:cNvCxnSpPr>
          <p:nvPr/>
        </p:nvCxnSpPr>
        <p:spPr>
          <a:xfrm>
            <a:off x="2084466" y="5504883"/>
            <a:ext cx="6291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398027" y="1741688"/>
            <a:ext cx="3447910" cy="2208143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833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8" grpId="0" animBg="1"/>
      <p:bldP spid="21" grpId="0" animBg="1"/>
      <p:bldP spid="22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885B18-E962-425B-A17A-9540BFD7D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754" y="1626080"/>
            <a:ext cx="3569491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CẤU TRÚC BÀI HỌC</a:t>
            </a:r>
            <a:r>
              <a:rPr lang="en-US" sz="2800">
                <a:solidFill>
                  <a:srgbClr val="0000FF"/>
                </a:solidFill>
              </a:rPr>
              <a:t>_ Tuyến nội dung bổ trợ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40163" y="4532731"/>
            <a:ext cx="1944303" cy="1944303"/>
          </a:xfrm>
          <a:prstGeom prst="ellipse">
            <a:avLst/>
          </a:prstGeom>
          <a:solidFill>
            <a:srgbClr val="CCFFFF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HỌC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5565" y="1771145"/>
            <a:ext cx="1333500" cy="94814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 LIỆU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713641" y="4983961"/>
            <a:ext cx="1905000" cy="1041844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713640" y="1626080"/>
            <a:ext cx="1905000" cy="51797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NỘI DUNG CHÍNH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713640" y="2368806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BỔ TRỢ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524791" y="2436488"/>
            <a:ext cx="1752309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tin BS</a:t>
            </a:r>
          </a:p>
        </p:txBody>
      </p:sp>
      <p:cxnSp>
        <p:nvCxnSpPr>
          <p:cNvPr id="35" name="Elbow Connector 34"/>
          <p:cNvCxnSpPr>
            <a:stCxn id="22" idx="3"/>
            <a:endCxn id="26" idx="1"/>
          </p:cNvCxnSpPr>
          <p:nvPr/>
        </p:nvCxnSpPr>
        <p:spPr>
          <a:xfrm flipV="1">
            <a:off x="4618640" y="2626988"/>
            <a:ext cx="906151" cy="806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6" idx="3"/>
            <a:endCxn id="21" idx="1"/>
          </p:cNvCxnSpPr>
          <p:nvPr/>
        </p:nvCxnSpPr>
        <p:spPr>
          <a:xfrm flipV="1">
            <a:off x="1779065" y="1885068"/>
            <a:ext cx="934575" cy="3601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6" idx="3"/>
            <a:endCxn id="22" idx="1"/>
          </p:cNvCxnSpPr>
          <p:nvPr/>
        </p:nvCxnSpPr>
        <p:spPr>
          <a:xfrm>
            <a:off x="1779065" y="2245218"/>
            <a:ext cx="934575" cy="3825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" idx="0"/>
            <a:endCxn id="16" idx="2"/>
          </p:cNvCxnSpPr>
          <p:nvPr/>
        </p:nvCxnSpPr>
        <p:spPr>
          <a:xfrm flipV="1">
            <a:off x="1112315" y="2719291"/>
            <a:ext cx="0" cy="1813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" idx="6"/>
            <a:endCxn id="18" idx="1"/>
          </p:cNvCxnSpPr>
          <p:nvPr/>
        </p:nvCxnSpPr>
        <p:spPr>
          <a:xfrm>
            <a:off x="2084466" y="5504883"/>
            <a:ext cx="6291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524791" y="2436488"/>
            <a:ext cx="1752309" cy="381000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8A9AB4-C823-4AA8-8A80-74B07474B421}"/>
              </a:ext>
            </a:extLst>
          </p:cNvPr>
          <p:cNvSpPr/>
          <p:nvPr/>
        </p:nvSpPr>
        <p:spPr>
          <a:xfrm>
            <a:off x="8660785" y="1959682"/>
            <a:ext cx="3082475" cy="2866842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131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CẤU TRÚC BÀI HỌC</a:t>
            </a:r>
            <a:r>
              <a:rPr lang="en-US" sz="2800">
                <a:solidFill>
                  <a:srgbClr val="0000FF"/>
                </a:solidFill>
              </a:rPr>
              <a:t>_ Kênh Hoạt động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40163" y="4532731"/>
            <a:ext cx="1944303" cy="1944303"/>
          </a:xfrm>
          <a:prstGeom prst="ellipse">
            <a:avLst/>
          </a:prstGeom>
          <a:solidFill>
            <a:srgbClr val="CCFFFF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HỌC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5565" y="1771145"/>
            <a:ext cx="1333500" cy="94814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 LIỆU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713641" y="4983961"/>
            <a:ext cx="1905000" cy="1041844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713640" y="1626080"/>
            <a:ext cx="1905000" cy="51797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NỘI DUNG CHÍNH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713640" y="2368806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BỔ TRỢ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524791" y="4181896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524791" y="4725479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hành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524791" y="5269062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Vận dụng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524791" y="5812645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 nối NL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524791" y="6356228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 nối NN</a:t>
            </a:r>
          </a:p>
        </p:txBody>
      </p:sp>
      <p:cxnSp>
        <p:nvCxnSpPr>
          <p:cNvPr id="36" name="Elbow Connector 35"/>
          <p:cNvCxnSpPr>
            <a:stCxn id="18" idx="3"/>
            <a:endCxn id="27" idx="1"/>
          </p:cNvCxnSpPr>
          <p:nvPr/>
        </p:nvCxnSpPr>
        <p:spPr>
          <a:xfrm flipV="1">
            <a:off x="4618641" y="4372396"/>
            <a:ext cx="906150" cy="1132487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8" idx="3"/>
            <a:endCxn id="28" idx="1"/>
          </p:cNvCxnSpPr>
          <p:nvPr/>
        </p:nvCxnSpPr>
        <p:spPr>
          <a:xfrm flipV="1">
            <a:off x="4618641" y="4915979"/>
            <a:ext cx="906150" cy="588904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8" idx="3"/>
            <a:endCxn id="29" idx="1"/>
          </p:cNvCxnSpPr>
          <p:nvPr/>
        </p:nvCxnSpPr>
        <p:spPr>
          <a:xfrm flipV="1">
            <a:off x="4618641" y="5459562"/>
            <a:ext cx="906150" cy="45321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8" idx="3"/>
            <a:endCxn id="30" idx="1"/>
          </p:cNvCxnSpPr>
          <p:nvPr/>
        </p:nvCxnSpPr>
        <p:spPr>
          <a:xfrm>
            <a:off x="4618641" y="5504883"/>
            <a:ext cx="906150" cy="498262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8" idx="3"/>
            <a:endCxn id="31" idx="1"/>
          </p:cNvCxnSpPr>
          <p:nvPr/>
        </p:nvCxnSpPr>
        <p:spPr>
          <a:xfrm>
            <a:off x="4618641" y="5504883"/>
            <a:ext cx="906150" cy="1041845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6" idx="3"/>
            <a:endCxn id="21" idx="1"/>
          </p:cNvCxnSpPr>
          <p:nvPr/>
        </p:nvCxnSpPr>
        <p:spPr>
          <a:xfrm flipV="1">
            <a:off x="1779065" y="1885068"/>
            <a:ext cx="934575" cy="3601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6" idx="3"/>
            <a:endCxn id="22" idx="1"/>
          </p:cNvCxnSpPr>
          <p:nvPr/>
        </p:nvCxnSpPr>
        <p:spPr>
          <a:xfrm>
            <a:off x="1779065" y="2245218"/>
            <a:ext cx="934575" cy="3825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" idx="0"/>
            <a:endCxn id="16" idx="2"/>
          </p:cNvCxnSpPr>
          <p:nvPr/>
        </p:nvCxnSpPr>
        <p:spPr>
          <a:xfrm flipV="1">
            <a:off x="1112315" y="2719291"/>
            <a:ext cx="0" cy="1813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" idx="6"/>
            <a:endCxn id="18" idx="1"/>
          </p:cNvCxnSpPr>
          <p:nvPr/>
        </p:nvCxnSpPr>
        <p:spPr>
          <a:xfrm>
            <a:off x="2084466" y="5504883"/>
            <a:ext cx="6291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524791" y="3638313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Khám phá</a:t>
            </a:r>
          </a:p>
        </p:txBody>
      </p:sp>
      <p:cxnSp>
        <p:nvCxnSpPr>
          <p:cNvPr id="42" name="Elbow Connector 41"/>
          <p:cNvCxnSpPr>
            <a:stCxn id="18" idx="3"/>
            <a:endCxn id="41" idx="1"/>
          </p:cNvCxnSpPr>
          <p:nvPr/>
        </p:nvCxnSpPr>
        <p:spPr>
          <a:xfrm flipV="1">
            <a:off x="4618641" y="3828813"/>
            <a:ext cx="906150" cy="1676070"/>
          </a:xfrm>
          <a:prstGeom prst="bentConnector3">
            <a:avLst>
              <a:gd name="adj1" fmla="val 50000"/>
            </a:avLst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524791" y="3634126"/>
            <a:ext cx="1752309" cy="2559519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514520" y="6337481"/>
            <a:ext cx="1752309" cy="410021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25">
            <a:extLst>
              <a:ext uri="{FF2B5EF4-FFF2-40B4-BE49-F238E27FC236}">
                <a16:creationId xmlns:a16="http://schemas.microsoft.com/office/drawing/2014/main" id="{58A7AD51-29CD-477A-80DB-2924B2C1B118}"/>
              </a:ext>
            </a:extLst>
          </p:cNvPr>
          <p:cNvSpPr/>
          <p:nvPr/>
        </p:nvSpPr>
        <p:spPr>
          <a:xfrm>
            <a:off x="5524791" y="2436488"/>
            <a:ext cx="1752309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tin BS</a:t>
            </a:r>
          </a:p>
        </p:txBody>
      </p:sp>
      <p:cxnSp>
        <p:nvCxnSpPr>
          <p:cNvPr id="48" name="Elbow Connector 34">
            <a:extLst>
              <a:ext uri="{FF2B5EF4-FFF2-40B4-BE49-F238E27FC236}">
                <a16:creationId xmlns:a16="http://schemas.microsoft.com/office/drawing/2014/main" id="{0F642C80-8E1E-408D-BCD8-3F8E5229A6A0}"/>
              </a:ext>
            </a:extLst>
          </p:cNvPr>
          <p:cNvCxnSpPr>
            <a:endCxn id="47" idx="1"/>
          </p:cNvCxnSpPr>
          <p:nvPr/>
        </p:nvCxnSpPr>
        <p:spPr>
          <a:xfrm flipV="1">
            <a:off x="4618640" y="2626988"/>
            <a:ext cx="906151" cy="806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D309ABFF-4C7A-474A-8923-07AA76CD9EC4}"/>
              </a:ext>
            </a:extLst>
          </p:cNvPr>
          <p:cNvSpPr/>
          <p:nvPr/>
        </p:nvSpPr>
        <p:spPr>
          <a:xfrm>
            <a:off x="5524791" y="2436488"/>
            <a:ext cx="1752309" cy="381000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DEDD0B-D46D-420A-9DEB-9AEF738AB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262" y="1655678"/>
            <a:ext cx="35779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50148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41" grpId="0" animBg="1"/>
      <p:bldP spid="32" grpId="0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CẤU TRÚC BÀI HỌC</a:t>
            </a:r>
            <a:r>
              <a:rPr lang="en-US" sz="2800">
                <a:solidFill>
                  <a:srgbClr val="0000FF"/>
                </a:solidFill>
              </a:rPr>
              <a:t>_ Vai trò các hộp chức năng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40163" y="4532731"/>
            <a:ext cx="1944303" cy="1944303"/>
          </a:xfrm>
          <a:prstGeom prst="ellipse">
            <a:avLst/>
          </a:prstGeom>
          <a:solidFill>
            <a:srgbClr val="CCFFFF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HỌC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5565" y="1771145"/>
            <a:ext cx="1333500" cy="94814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 LIỆU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713641" y="4983961"/>
            <a:ext cx="1905000" cy="1041844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713640" y="1626080"/>
            <a:ext cx="1905000" cy="51797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NỘI DUNG CHÍNH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713640" y="2368806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BỔ TRỢ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524791" y="4181896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524791" y="4725479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hành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524791" y="5269062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Vận dụng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524791" y="5812645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 nối NL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524791" y="6356228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 nối NN</a:t>
            </a:r>
          </a:p>
        </p:txBody>
      </p:sp>
      <p:cxnSp>
        <p:nvCxnSpPr>
          <p:cNvPr id="36" name="Elbow Connector 35"/>
          <p:cNvCxnSpPr>
            <a:stCxn id="18" idx="3"/>
            <a:endCxn id="27" idx="1"/>
          </p:cNvCxnSpPr>
          <p:nvPr/>
        </p:nvCxnSpPr>
        <p:spPr>
          <a:xfrm flipV="1">
            <a:off x="4618641" y="4372396"/>
            <a:ext cx="906150" cy="1132487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8" idx="3"/>
            <a:endCxn id="28" idx="1"/>
          </p:cNvCxnSpPr>
          <p:nvPr/>
        </p:nvCxnSpPr>
        <p:spPr>
          <a:xfrm flipV="1">
            <a:off x="4618641" y="4915979"/>
            <a:ext cx="906150" cy="588904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8" idx="3"/>
            <a:endCxn id="29" idx="1"/>
          </p:cNvCxnSpPr>
          <p:nvPr/>
        </p:nvCxnSpPr>
        <p:spPr>
          <a:xfrm flipV="1">
            <a:off x="4618641" y="5459562"/>
            <a:ext cx="906150" cy="45321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8" idx="3"/>
            <a:endCxn id="30" idx="1"/>
          </p:cNvCxnSpPr>
          <p:nvPr/>
        </p:nvCxnSpPr>
        <p:spPr>
          <a:xfrm>
            <a:off x="4618641" y="5504883"/>
            <a:ext cx="906150" cy="498262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8" idx="3"/>
            <a:endCxn id="31" idx="1"/>
          </p:cNvCxnSpPr>
          <p:nvPr/>
        </p:nvCxnSpPr>
        <p:spPr>
          <a:xfrm>
            <a:off x="4618641" y="5504883"/>
            <a:ext cx="906150" cy="1041845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6" idx="3"/>
            <a:endCxn id="21" idx="1"/>
          </p:cNvCxnSpPr>
          <p:nvPr/>
        </p:nvCxnSpPr>
        <p:spPr>
          <a:xfrm flipV="1">
            <a:off x="1779065" y="1885068"/>
            <a:ext cx="934575" cy="3601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6" idx="3"/>
            <a:endCxn id="22" idx="1"/>
          </p:cNvCxnSpPr>
          <p:nvPr/>
        </p:nvCxnSpPr>
        <p:spPr>
          <a:xfrm>
            <a:off x="1779065" y="2245218"/>
            <a:ext cx="934575" cy="3825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" idx="0"/>
            <a:endCxn id="16" idx="2"/>
          </p:cNvCxnSpPr>
          <p:nvPr/>
        </p:nvCxnSpPr>
        <p:spPr>
          <a:xfrm flipV="1">
            <a:off x="1112315" y="2719291"/>
            <a:ext cx="0" cy="1813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" idx="6"/>
            <a:endCxn id="18" idx="1"/>
          </p:cNvCxnSpPr>
          <p:nvPr/>
        </p:nvCxnSpPr>
        <p:spPr>
          <a:xfrm>
            <a:off x="2084466" y="5504883"/>
            <a:ext cx="6291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524791" y="3638313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Khám phá</a:t>
            </a:r>
          </a:p>
        </p:txBody>
      </p:sp>
      <p:cxnSp>
        <p:nvCxnSpPr>
          <p:cNvPr id="42" name="Elbow Connector 41"/>
          <p:cNvCxnSpPr>
            <a:stCxn id="18" idx="3"/>
            <a:endCxn id="41" idx="1"/>
          </p:cNvCxnSpPr>
          <p:nvPr/>
        </p:nvCxnSpPr>
        <p:spPr>
          <a:xfrm flipV="1">
            <a:off x="4618641" y="3828813"/>
            <a:ext cx="906150" cy="1676070"/>
          </a:xfrm>
          <a:prstGeom prst="bentConnector3">
            <a:avLst>
              <a:gd name="adj1" fmla="val 50000"/>
            </a:avLst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524791" y="3634126"/>
            <a:ext cx="1752309" cy="2559519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902341" y="1626080"/>
            <a:ext cx="4056777" cy="5111147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HỘP CHỨC NĂNG</a:t>
            </a:r>
          </a:p>
          <a:p>
            <a:pPr marL="285750" indent="-285750" algn="just">
              <a:lnSpc>
                <a:spcPct val="13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Nâng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hấp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bổ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ích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lnSpc>
                <a:spcPct val="13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tư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tưởng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sư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phạm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từng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lnSpc>
                <a:spcPct val="13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vi-VN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ạo điều kiện thuận lợi cho hoạt động tự học của học sinh với SGK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lnSpc>
                <a:spcPct val="13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dễ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dàng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linh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hoạch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dạy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SGK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nghệ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8.</a:t>
            </a:r>
          </a:p>
          <a:p>
            <a:pPr algn="ctr"/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DỄ HỌC – DỄ DẠY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514520" y="6337481"/>
            <a:ext cx="1752309" cy="410021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25">
            <a:extLst>
              <a:ext uri="{FF2B5EF4-FFF2-40B4-BE49-F238E27FC236}">
                <a16:creationId xmlns:a16="http://schemas.microsoft.com/office/drawing/2014/main" id="{738FDA53-CF6A-4B98-9828-68F844601D7D}"/>
              </a:ext>
            </a:extLst>
          </p:cNvPr>
          <p:cNvSpPr/>
          <p:nvPr/>
        </p:nvSpPr>
        <p:spPr>
          <a:xfrm>
            <a:off x="5524791" y="2436488"/>
            <a:ext cx="1752309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tin BS</a:t>
            </a:r>
          </a:p>
        </p:txBody>
      </p:sp>
      <p:cxnSp>
        <p:nvCxnSpPr>
          <p:cNvPr id="46" name="Elbow Connector 34">
            <a:extLst>
              <a:ext uri="{FF2B5EF4-FFF2-40B4-BE49-F238E27FC236}">
                <a16:creationId xmlns:a16="http://schemas.microsoft.com/office/drawing/2014/main" id="{874DEF87-8049-4F1F-9708-571CBAFF8E9B}"/>
              </a:ext>
            </a:extLst>
          </p:cNvPr>
          <p:cNvCxnSpPr>
            <a:endCxn id="45" idx="1"/>
          </p:cNvCxnSpPr>
          <p:nvPr/>
        </p:nvCxnSpPr>
        <p:spPr>
          <a:xfrm flipV="1">
            <a:off x="4618640" y="2626988"/>
            <a:ext cx="906151" cy="806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0C9722CA-B31B-4DBA-9649-88F82107F0B6}"/>
              </a:ext>
            </a:extLst>
          </p:cNvPr>
          <p:cNvSpPr/>
          <p:nvPr/>
        </p:nvSpPr>
        <p:spPr>
          <a:xfrm>
            <a:off x="5524791" y="2436488"/>
            <a:ext cx="1752309" cy="381000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17951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CẤU TRÚC BÀI HỌC</a:t>
            </a:r>
            <a:r>
              <a:rPr lang="en-US" sz="2800">
                <a:solidFill>
                  <a:srgbClr val="0000FF"/>
                </a:solidFill>
              </a:rPr>
              <a:t>_ Vai trò các hộp chức năng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40163" y="4532731"/>
            <a:ext cx="1944303" cy="1944303"/>
          </a:xfrm>
          <a:prstGeom prst="ellipse">
            <a:avLst/>
          </a:prstGeom>
          <a:solidFill>
            <a:srgbClr val="CCFFFF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HỌC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5565" y="1771145"/>
            <a:ext cx="1333500" cy="94814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 LIỆU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713641" y="4983961"/>
            <a:ext cx="1905000" cy="1041844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713640" y="1626080"/>
            <a:ext cx="1905000" cy="51797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NỘI DUNG CHÍNH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713640" y="2368806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BỔ TRỢ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524791" y="4181896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524791" y="4725479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hành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524791" y="5269062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Vận dụng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524791" y="5812645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 nối NL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524791" y="6356228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 nối NN</a:t>
            </a:r>
          </a:p>
        </p:txBody>
      </p:sp>
      <p:cxnSp>
        <p:nvCxnSpPr>
          <p:cNvPr id="36" name="Elbow Connector 35"/>
          <p:cNvCxnSpPr>
            <a:stCxn id="18" idx="3"/>
            <a:endCxn id="27" idx="1"/>
          </p:cNvCxnSpPr>
          <p:nvPr/>
        </p:nvCxnSpPr>
        <p:spPr>
          <a:xfrm flipV="1">
            <a:off x="4618641" y="4372396"/>
            <a:ext cx="906150" cy="1132487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8" idx="3"/>
            <a:endCxn id="28" idx="1"/>
          </p:cNvCxnSpPr>
          <p:nvPr/>
        </p:nvCxnSpPr>
        <p:spPr>
          <a:xfrm flipV="1">
            <a:off x="4618641" y="4915979"/>
            <a:ext cx="906150" cy="588904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8" idx="3"/>
            <a:endCxn id="29" idx="1"/>
          </p:cNvCxnSpPr>
          <p:nvPr/>
        </p:nvCxnSpPr>
        <p:spPr>
          <a:xfrm flipV="1">
            <a:off x="4618641" y="5459562"/>
            <a:ext cx="906150" cy="45321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8" idx="3"/>
            <a:endCxn id="30" idx="1"/>
          </p:cNvCxnSpPr>
          <p:nvPr/>
        </p:nvCxnSpPr>
        <p:spPr>
          <a:xfrm>
            <a:off x="4618641" y="5504883"/>
            <a:ext cx="906150" cy="498262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8" idx="3"/>
            <a:endCxn id="31" idx="1"/>
          </p:cNvCxnSpPr>
          <p:nvPr/>
        </p:nvCxnSpPr>
        <p:spPr>
          <a:xfrm>
            <a:off x="4618641" y="5504883"/>
            <a:ext cx="906150" cy="1041845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6" idx="3"/>
            <a:endCxn id="21" idx="1"/>
          </p:cNvCxnSpPr>
          <p:nvPr/>
        </p:nvCxnSpPr>
        <p:spPr>
          <a:xfrm flipV="1">
            <a:off x="1779065" y="1885068"/>
            <a:ext cx="934575" cy="3601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6" idx="3"/>
            <a:endCxn id="22" idx="1"/>
          </p:cNvCxnSpPr>
          <p:nvPr/>
        </p:nvCxnSpPr>
        <p:spPr>
          <a:xfrm>
            <a:off x="1779065" y="2245218"/>
            <a:ext cx="934575" cy="3825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" idx="0"/>
            <a:endCxn id="16" idx="2"/>
          </p:cNvCxnSpPr>
          <p:nvPr/>
        </p:nvCxnSpPr>
        <p:spPr>
          <a:xfrm flipV="1">
            <a:off x="1112315" y="2719291"/>
            <a:ext cx="0" cy="1813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" idx="6"/>
            <a:endCxn id="18" idx="1"/>
          </p:cNvCxnSpPr>
          <p:nvPr/>
        </p:nvCxnSpPr>
        <p:spPr>
          <a:xfrm>
            <a:off x="2084466" y="5504883"/>
            <a:ext cx="6291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524791" y="3638313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Khám phá</a:t>
            </a:r>
          </a:p>
        </p:txBody>
      </p:sp>
      <p:cxnSp>
        <p:nvCxnSpPr>
          <p:cNvPr id="42" name="Elbow Connector 41"/>
          <p:cNvCxnSpPr>
            <a:stCxn id="18" idx="3"/>
            <a:endCxn id="41" idx="1"/>
          </p:cNvCxnSpPr>
          <p:nvPr/>
        </p:nvCxnSpPr>
        <p:spPr>
          <a:xfrm flipV="1">
            <a:off x="4618641" y="3828813"/>
            <a:ext cx="906150" cy="1676070"/>
          </a:xfrm>
          <a:prstGeom prst="bentConnector3">
            <a:avLst>
              <a:gd name="adj1" fmla="val 50000"/>
            </a:avLst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524791" y="3634126"/>
            <a:ext cx="1752309" cy="2559519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514520" y="6337481"/>
            <a:ext cx="1752309" cy="410021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1727718" y="3144106"/>
            <a:ext cx="3187182" cy="1515126"/>
          </a:xfrm>
          <a:prstGeom prst="roundRect">
            <a:avLst>
              <a:gd name="adj" fmla="val 5786"/>
            </a:avLst>
          </a:prstGeom>
          <a:solidFill>
            <a:srgbClr val="CCFFCC"/>
          </a:solidFill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 tin bổ ích, thú vị và hấp dẫn liên quan tới nội dung học tập;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bổ sung, mở rộng so với yêu cầu của bài học”.</a:t>
            </a:r>
          </a:p>
        </p:txBody>
      </p:sp>
      <p:sp>
        <p:nvSpPr>
          <p:cNvPr id="45" name="Rounded Rectangle 25">
            <a:extLst>
              <a:ext uri="{FF2B5EF4-FFF2-40B4-BE49-F238E27FC236}">
                <a16:creationId xmlns:a16="http://schemas.microsoft.com/office/drawing/2014/main" id="{8DC34CD4-9E99-4430-8D6A-3077F740CE08}"/>
              </a:ext>
            </a:extLst>
          </p:cNvPr>
          <p:cNvSpPr/>
          <p:nvPr/>
        </p:nvSpPr>
        <p:spPr>
          <a:xfrm>
            <a:off x="5524791" y="2436488"/>
            <a:ext cx="1752309" cy="3810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tin BS</a:t>
            </a:r>
          </a:p>
        </p:txBody>
      </p:sp>
      <p:cxnSp>
        <p:nvCxnSpPr>
          <p:cNvPr id="46" name="Elbow Connector 34">
            <a:extLst>
              <a:ext uri="{FF2B5EF4-FFF2-40B4-BE49-F238E27FC236}">
                <a16:creationId xmlns:a16="http://schemas.microsoft.com/office/drawing/2014/main" id="{A2E3E962-58D7-4775-833E-5F0432091D1A}"/>
              </a:ext>
            </a:extLst>
          </p:cNvPr>
          <p:cNvCxnSpPr>
            <a:endCxn id="45" idx="1"/>
          </p:cNvCxnSpPr>
          <p:nvPr/>
        </p:nvCxnSpPr>
        <p:spPr>
          <a:xfrm flipV="1">
            <a:off x="4618640" y="2626988"/>
            <a:ext cx="906151" cy="806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ACBEA965-1EA9-4C5A-B1AC-A75F83369D99}"/>
              </a:ext>
            </a:extLst>
          </p:cNvPr>
          <p:cNvSpPr/>
          <p:nvPr/>
        </p:nvSpPr>
        <p:spPr>
          <a:xfrm>
            <a:off x="5524791" y="2436488"/>
            <a:ext cx="1752309" cy="381000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364654-CAFF-480D-A3F8-823CCF060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186" y="2413099"/>
            <a:ext cx="4352042" cy="2559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71678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CẤU TRÚC BÀI HỌC</a:t>
            </a:r>
            <a:r>
              <a:rPr lang="en-US" sz="2800">
                <a:solidFill>
                  <a:srgbClr val="0000FF"/>
                </a:solidFill>
              </a:rPr>
              <a:t>_ Vai trò các hộp chức năng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40163" y="4532731"/>
            <a:ext cx="1944303" cy="1944303"/>
          </a:xfrm>
          <a:prstGeom prst="ellipse">
            <a:avLst/>
          </a:prstGeom>
          <a:solidFill>
            <a:srgbClr val="CCFFFF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HỌC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5565" y="1771145"/>
            <a:ext cx="1333500" cy="94814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 LIỆU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713641" y="4983961"/>
            <a:ext cx="1905000" cy="1041844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713640" y="1626080"/>
            <a:ext cx="1905000" cy="51797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NỘI DUNG CHÍNH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713640" y="2368806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BỔ TRỢ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524791" y="4181896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524791" y="4725479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hành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524791" y="5269062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Vận dụng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524791" y="5812645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 nối NL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524791" y="6356228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 nối NN</a:t>
            </a:r>
          </a:p>
        </p:txBody>
      </p:sp>
      <p:cxnSp>
        <p:nvCxnSpPr>
          <p:cNvPr id="36" name="Elbow Connector 35"/>
          <p:cNvCxnSpPr>
            <a:stCxn id="18" idx="3"/>
            <a:endCxn id="27" idx="1"/>
          </p:cNvCxnSpPr>
          <p:nvPr/>
        </p:nvCxnSpPr>
        <p:spPr>
          <a:xfrm flipV="1">
            <a:off x="4618641" y="4372396"/>
            <a:ext cx="906150" cy="1132487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8" idx="3"/>
            <a:endCxn id="28" idx="1"/>
          </p:cNvCxnSpPr>
          <p:nvPr/>
        </p:nvCxnSpPr>
        <p:spPr>
          <a:xfrm flipV="1">
            <a:off x="4618641" y="4915979"/>
            <a:ext cx="906150" cy="588904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8" idx="3"/>
            <a:endCxn id="29" idx="1"/>
          </p:cNvCxnSpPr>
          <p:nvPr/>
        </p:nvCxnSpPr>
        <p:spPr>
          <a:xfrm flipV="1">
            <a:off x="4618641" y="5459562"/>
            <a:ext cx="906150" cy="45321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8" idx="3"/>
            <a:endCxn id="30" idx="1"/>
          </p:cNvCxnSpPr>
          <p:nvPr/>
        </p:nvCxnSpPr>
        <p:spPr>
          <a:xfrm>
            <a:off x="4618641" y="5504883"/>
            <a:ext cx="906150" cy="498262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8" idx="3"/>
            <a:endCxn id="31" idx="1"/>
          </p:cNvCxnSpPr>
          <p:nvPr/>
        </p:nvCxnSpPr>
        <p:spPr>
          <a:xfrm>
            <a:off x="4618641" y="5504883"/>
            <a:ext cx="906150" cy="1041845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6" idx="3"/>
            <a:endCxn id="21" idx="1"/>
          </p:cNvCxnSpPr>
          <p:nvPr/>
        </p:nvCxnSpPr>
        <p:spPr>
          <a:xfrm flipV="1">
            <a:off x="1779065" y="1885068"/>
            <a:ext cx="934575" cy="3601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6" idx="3"/>
            <a:endCxn id="22" idx="1"/>
          </p:cNvCxnSpPr>
          <p:nvPr/>
        </p:nvCxnSpPr>
        <p:spPr>
          <a:xfrm>
            <a:off x="1779065" y="2245218"/>
            <a:ext cx="934575" cy="3825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" idx="0"/>
            <a:endCxn id="16" idx="2"/>
          </p:cNvCxnSpPr>
          <p:nvPr/>
        </p:nvCxnSpPr>
        <p:spPr>
          <a:xfrm flipV="1">
            <a:off x="1112315" y="2719291"/>
            <a:ext cx="0" cy="1813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" idx="6"/>
            <a:endCxn id="18" idx="1"/>
          </p:cNvCxnSpPr>
          <p:nvPr/>
        </p:nvCxnSpPr>
        <p:spPr>
          <a:xfrm>
            <a:off x="2084466" y="5504883"/>
            <a:ext cx="6291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524791" y="3638313"/>
            <a:ext cx="1540273" cy="3810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Khám phá</a:t>
            </a:r>
          </a:p>
        </p:txBody>
      </p:sp>
      <p:cxnSp>
        <p:nvCxnSpPr>
          <p:cNvPr id="42" name="Elbow Connector 41"/>
          <p:cNvCxnSpPr>
            <a:stCxn id="18" idx="3"/>
            <a:endCxn id="41" idx="1"/>
          </p:cNvCxnSpPr>
          <p:nvPr/>
        </p:nvCxnSpPr>
        <p:spPr>
          <a:xfrm flipV="1">
            <a:off x="4618641" y="3828813"/>
            <a:ext cx="906150" cy="1676070"/>
          </a:xfrm>
          <a:prstGeom prst="bentConnector3">
            <a:avLst>
              <a:gd name="adj1" fmla="val 50000"/>
            </a:avLst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524791" y="3634126"/>
            <a:ext cx="1752309" cy="2559519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514520" y="6337481"/>
            <a:ext cx="1752309" cy="410021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1727718" y="3144106"/>
            <a:ext cx="3187182" cy="1515126"/>
          </a:xfrm>
          <a:prstGeom prst="roundRect">
            <a:avLst>
              <a:gd name="adj" fmla="val 5786"/>
            </a:avLst>
          </a:prstGeom>
          <a:solidFill>
            <a:srgbClr val="CCFFCC"/>
          </a:solidFill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 tập dựa trên học liệu trong sách, kết nối với thực tiễn ở cấp độ liên hệ;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kiến tạo tri thức.</a:t>
            </a:r>
          </a:p>
        </p:txBody>
      </p:sp>
      <p:sp>
        <p:nvSpPr>
          <p:cNvPr id="46" name="Rounded Rectangle 25">
            <a:extLst>
              <a:ext uri="{FF2B5EF4-FFF2-40B4-BE49-F238E27FC236}">
                <a16:creationId xmlns:a16="http://schemas.microsoft.com/office/drawing/2014/main" id="{9CDD9804-08FC-44BD-9F6C-23C9338EA324}"/>
              </a:ext>
            </a:extLst>
          </p:cNvPr>
          <p:cNvSpPr/>
          <p:nvPr/>
        </p:nvSpPr>
        <p:spPr>
          <a:xfrm>
            <a:off x="5524791" y="2436488"/>
            <a:ext cx="1752309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tin BS</a:t>
            </a:r>
          </a:p>
        </p:txBody>
      </p:sp>
      <p:cxnSp>
        <p:nvCxnSpPr>
          <p:cNvPr id="47" name="Elbow Connector 34">
            <a:extLst>
              <a:ext uri="{FF2B5EF4-FFF2-40B4-BE49-F238E27FC236}">
                <a16:creationId xmlns:a16="http://schemas.microsoft.com/office/drawing/2014/main" id="{26E61CFD-9561-42A9-BCE7-76EB53EF3A97}"/>
              </a:ext>
            </a:extLst>
          </p:cNvPr>
          <p:cNvCxnSpPr>
            <a:endCxn id="46" idx="1"/>
          </p:cNvCxnSpPr>
          <p:nvPr/>
        </p:nvCxnSpPr>
        <p:spPr>
          <a:xfrm flipV="1">
            <a:off x="4618640" y="2626988"/>
            <a:ext cx="906151" cy="806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6C10FF59-66B6-47B8-A91C-BFE68CF1B54D}"/>
              </a:ext>
            </a:extLst>
          </p:cNvPr>
          <p:cNvSpPr/>
          <p:nvPr/>
        </p:nvSpPr>
        <p:spPr>
          <a:xfrm>
            <a:off x="5524791" y="2436488"/>
            <a:ext cx="1752309" cy="381000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1B0786-A6DF-4DA0-BA63-61C13C682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936" y="1966085"/>
            <a:ext cx="4146016" cy="309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82192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CẤU TRÚC BÀI HỌC</a:t>
            </a:r>
            <a:r>
              <a:rPr lang="en-US" sz="2800">
                <a:solidFill>
                  <a:srgbClr val="0000FF"/>
                </a:solidFill>
              </a:rPr>
              <a:t>_ Vai trò các hộp chức năng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40163" y="4532731"/>
            <a:ext cx="1944303" cy="1944303"/>
          </a:xfrm>
          <a:prstGeom prst="ellipse">
            <a:avLst/>
          </a:prstGeom>
          <a:solidFill>
            <a:srgbClr val="CCFFFF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HỌC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5565" y="1771145"/>
            <a:ext cx="1333500" cy="94814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 LIỆU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713641" y="4983961"/>
            <a:ext cx="1905000" cy="1041844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713640" y="1626080"/>
            <a:ext cx="1905000" cy="51797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NỘI DUNG CHÍNH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713640" y="2368806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BỔ TRỢ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524791" y="4181896"/>
            <a:ext cx="1540273" cy="3810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524791" y="4725479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hành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524791" y="5269062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Vận dụng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524791" y="5812645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 nối NL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524791" y="6356228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 nối NN</a:t>
            </a:r>
          </a:p>
        </p:txBody>
      </p:sp>
      <p:cxnSp>
        <p:nvCxnSpPr>
          <p:cNvPr id="36" name="Elbow Connector 35"/>
          <p:cNvCxnSpPr>
            <a:stCxn id="18" idx="3"/>
            <a:endCxn id="27" idx="1"/>
          </p:cNvCxnSpPr>
          <p:nvPr/>
        </p:nvCxnSpPr>
        <p:spPr>
          <a:xfrm flipV="1">
            <a:off x="4618641" y="4372396"/>
            <a:ext cx="906150" cy="1132487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8" idx="3"/>
            <a:endCxn id="28" idx="1"/>
          </p:cNvCxnSpPr>
          <p:nvPr/>
        </p:nvCxnSpPr>
        <p:spPr>
          <a:xfrm flipV="1">
            <a:off x="4618641" y="4915979"/>
            <a:ext cx="906150" cy="588904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8" idx="3"/>
            <a:endCxn id="29" idx="1"/>
          </p:cNvCxnSpPr>
          <p:nvPr/>
        </p:nvCxnSpPr>
        <p:spPr>
          <a:xfrm flipV="1">
            <a:off x="4618641" y="5459562"/>
            <a:ext cx="906150" cy="45321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8" idx="3"/>
            <a:endCxn id="30" idx="1"/>
          </p:cNvCxnSpPr>
          <p:nvPr/>
        </p:nvCxnSpPr>
        <p:spPr>
          <a:xfrm>
            <a:off x="4618641" y="5504883"/>
            <a:ext cx="906150" cy="498262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8" idx="3"/>
            <a:endCxn id="31" idx="1"/>
          </p:cNvCxnSpPr>
          <p:nvPr/>
        </p:nvCxnSpPr>
        <p:spPr>
          <a:xfrm>
            <a:off x="4618641" y="5504883"/>
            <a:ext cx="906150" cy="1041845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6" idx="3"/>
            <a:endCxn id="21" idx="1"/>
          </p:cNvCxnSpPr>
          <p:nvPr/>
        </p:nvCxnSpPr>
        <p:spPr>
          <a:xfrm flipV="1">
            <a:off x="1779065" y="1885068"/>
            <a:ext cx="934575" cy="3601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6" idx="3"/>
            <a:endCxn id="22" idx="1"/>
          </p:cNvCxnSpPr>
          <p:nvPr/>
        </p:nvCxnSpPr>
        <p:spPr>
          <a:xfrm>
            <a:off x="1779065" y="2245218"/>
            <a:ext cx="934575" cy="3825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" idx="0"/>
            <a:endCxn id="16" idx="2"/>
          </p:cNvCxnSpPr>
          <p:nvPr/>
        </p:nvCxnSpPr>
        <p:spPr>
          <a:xfrm flipV="1">
            <a:off x="1112315" y="2719291"/>
            <a:ext cx="0" cy="1813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" idx="6"/>
            <a:endCxn id="18" idx="1"/>
          </p:cNvCxnSpPr>
          <p:nvPr/>
        </p:nvCxnSpPr>
        <p:spPr>
          <a:xfrm>
            <a:off x="2084466" y="5504883"/>
            <a:ext cx="6291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524791" y="3638313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Khám phá</a:t>
            </a:r>
          </a:p>
        </p:txBody>
      </p:sp>
      <p:cxnSp>
        <p:nvCxnSpPr>
          <p:cNvPr id="42" name="Elbow Connector 41"/>
          <p:cNvCxnSpPr>
            <a:stCxn id="18" idx="3"/>
            <a:endCxn id="41" idx="1"/>
          </p:cNvCxnSpPr>
          <p:nvPr/>
        </p:nvCxnSpPr>
        <p:spPr>
          <a:xfrm flipV="1">
            <a:off x="4618641" y="3828813"/>
            <a:ext cx="906150" cy="1676070"/>
          </a:xfrm>
          <a:prstGeom prst="bentConnector3">
            <a:avLst>
              <a:gd name="adj1" fmla="val 50000"/>
            </a:avLst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524791" y="3634126"/>
            <a:ext cx="1752309" cy="2559519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514520" y="6337481"/>
            <a:ext cx="1752309" cy="410021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1727718" y="3144106"/>
            <a:ext cx="3187182" cy="1515126"/>
          </a:xfrm>
          <a:prstGeom prst="roundRect">
            <a:avLst>
              <a:gd name="adj" fmla="val 5786"/>
            </a:avLst>
          </a:prstGeom>
          <a:solidFill>
            <a:srgbClr val="CCFFCC"/>
          </a:solidFill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Trả lời các câu hỏi, thực hiện các bài tập liên quan tới kiến thức mới của bài học</a:t>
            </a: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phát triển kĩ năng nhận thức, khắc sâu kiến thức bài học</a:t>
            </a: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5" name="Rounded Rectangle 25">
            <a:extLst>
              <a:ext uri="{FF2B5EF4-FFF2-40B4-BE49-F238E27FC236}">
                <a16:creationId xmlns:a16="http://schemas.microsoft.com/office/drawing/2014/main" id="{2F0C3074-8DFB-4E0B-ABAD-8D68ADEAE5F2}"/>
              </a:ext>
            </a:extLst>
          </p:cNvPr>
          <p:cNvSpPr/>
          <p:nvPr/>
        </p:nvSpPr>
        <p:spPr>
          <a:xfrm>
            <a:off x="5524791" y="2436488"/>
            <a:ext cx="1752309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tin BS</a:t>
            </a:r>
          </a:p>
        </p:txBody>
      </p:sp>
      <p:cxnSp>
        <p:nvCxnSpPr>
          <p:cNvPr id="46" name="Elbow Connector 34">
            <a:extLst>
              <a:ext uri="{FF2B5EF4-FFF2-40B4-BE49-F238E27FC236}">
                <a16:creationId xmlns:a16="http://schemas.microsoft.com/office/drawing/2014/main" id="{60C6E1BD-0113-4DA6-B26A-D739B3F5FFEA}"/>
              </a:ext>
            </a:extLst>
          </p:cNvPr>
          <p:cNvCxnSpPr>
            <a:endCxn id="45" idx="1"/>
          </p:cNvCxnSpPr>
          <p:nvPr/>
        </p:nvCxnSpPr>
        <p:spPr>
          <a:xfrm flipV="1">
            <a:off x="4618640" y="2626988"/>
            <a:ext cx="906151" cy="806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23059FD-26A4-4C78-9259-CF0C8B840E22}"/>
              </a:ext>
            </a:extLst>
          </p:cNvPr>
          <p:cNvSpPr/>
          <p:nvPr/>
        </p:nvSpPr>
        <p:spPr>
          <a:xfrm>
            <a:off x="5524791" y="2436488"/>
            <a:ext cx="1752309" cy="381000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11AFF5-45D0-484A-8FBF-E8A3A65BD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186" y="1694078"/>
            <a:ext cx="4376521" cy="3219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13670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CẤU TRÚC BÀI HỌC</a:t>
            </a:r>
            <a:r>
              <a:rPr lang="en-US" sz="2800">
                <a:solidFill>
                  <a:srgbClr val="0000FF"/>
                </a:solidFill>
              </a:rPr>
              <a:t>_ Vai trò các hộp chức năng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40163" y="4532731"/>
            <a:ext cx="1944303" cy="1944303"/>
          </a:xfrm>
          <a:prstGeom prst="ellipse">
            <a:avLst/>
          </a:prstGeom>
          <a:solidFill>
            <a:srgbClr val="CCFFFF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HỌC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5565" y="1771145"/>
            <a:ext cx="1333500" cy="94814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 LIỆU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713641" y="4983961"/>
            <a:ext cx="1905000" cy="1041844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713640" y="1626080"/>
            <a:ext cx="1905000" cy="51797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NỘI DUNG CHÍNH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713640" y="2368806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BỔ TRỢ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524791" y="4181896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524791" y="4725479"/>
            <a:ext cx="1540273" cy="3810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hành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524791" y="5269062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Vận dụng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524791" y="5812645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 nối NL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524791" y="6356228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 nối NN</a:t>
            </a:r>
          </a:p>
        </p:txBody>
      </p:sp>
      <p:cxnSp>
        <p:nvCxnSpPr>
          <p:cNvPr id="36" name="Elbow Connector 35"/>
          <p:cNvCxnSpPr>
            <a:stCxn id="18" idx="3"/>
            <a:endCxn id="27" idx="1"/>
          </p:cNvCxnSpPr>
          <p:nvPr/>
        </p:nvCxnSpPr>
        <p:spPr>
          <a:xfrm flipV="1">
            <a:off x="4618641" y="4372396"/>
            <a:ext cx="906150" cy="1132487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8" idx="3"/>
            <a:endCxn id="28" idx="1"/>
          </p:cNvCxnSpPr>
          <p:nvPr/>
        </p:nvCxnSpPr>
        <p:spPr>
          <a:xfrm flipV="1">
            <a:off x="4618641" y="4915979"/>
            <a:ext cx="906150" cy="588904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8" idx="3"/>
            <a:endCxn id="29" idx="1"/>
          </p:cNvCxnSpPr>
          <p:nvPr/>
        </p:nvCxnSpPr>
        <p:spPr>
          <a:xfrm flipV="1">
            <a:off x="4618641" y="5459562"/>
            <a:ext cx="906150" cy="45321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8" idx="3"/>
            <a:endCxn id="30" idx="1"/>
          </p:cNvCxnSpPr>
          <p:nvPr/>
        </p:nvCxnSpPr>
        <p:spPr>
          <a:xfrm>
            <a:off x="4618641" y="5504883"/>
            <a:ext cx="906150" cy="498262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8" idx="3"/>
            <a:endCxn id="31" idx="1"/>
          </p:cNvCxnSpPr>
          <p:nvPr/>
        </p:nvCxnSpPr>
        <p:spPr>
          <a:xfrm>
            <a:off x="4618641" y="5504883"/>
            <a:ext cx="906150" cy="1041845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6" idx="3"/>
            <a:endCxn id="21" idx="1"/>
          </p:cNvCxnSpPr>
          <p:nvPr/>
        </p:nvCxnSpPr>
        <p:spPr>
          <a:xfrm flipV="1">
            <a:off x="1779065" y="1885068"/>
            <a:ext cx="934575" cy="3601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6" idx="3"/>
            <a:endCxn id="22" idx="1"/>
          </p:cNvCxnSpPr>
          <p:nvPr/>
        </p:nvCxnSpPr>
        <p:spPr>
          <a:xfrm>
            <a:off x="1779065" y="2245218"/>
            <a:ext cx="934575" cy="3825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" idx="0"/>
            <a:endCxn id="16" idx="2"/>
          </p:cNvCxnSpPr>
          <p:nvPr/>
        </p:nvCxnSpPr>
        <p:spPr>
          <a:xfrm flipV="1">
            <a:off x="1112315" y="2719291"/>
            <a:ext cx="0" cy="1813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" idx="6"/>
            <a:endCxn id="18" idx="1"/>
          </p:cNvCxnSpPr>
          <p:nvPr/>
        </p:nvCxnSpPr>
        <p:spPr>
          <a:xfrm>
            <a:off x="2084466" y="5504883"/>
            <a:ext cx="6291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524791" y="3638313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Khám phá</a:t>
            </a:r>
          </a:p>
        </p:txBody>
      </p:sp>
      <p:cxnSp>
        <p:nvCxnSpPr>
          <p:cNvPr id="42" name="Elbow Connector 41"/>
          <p:cNvCxnSpPr>
            <a:stCxn id="18" idx="3"/>
            <a:endCxn id="41" idx="1"/>
          </p:cNvCxnSpPr>
          <p:nvPr/>
        </p:nvCxnSpPr>
        <p:spPr>
          <a:xfrm flipV="1">
            <a:off x="4618641" y="3828813"/>
            <a:ext cx="906150" cy="1676070"/>
          </a:xfrm>
          <a:prstGeom prst="bentConnector3">
            <a:avLst>
              <a:gd name="adj1" fmla="val 50000"/>
            </a:avLst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524791" y="3634126"/>
            <a:ext cx="1752309" cy="2559519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514520" y="6337481"/>
            <a:ext cx="1752309" cy="410021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1727718" y="3144106"/>
            <a:ext cx="3187182" cy="1515126"/>
          </a:xfrm>
          <a:prstGeom prst="roundRect">
            <a:avLst>
              <a:gd name="adj" fmla="val 5786"/>
            </a:avLst>
          </a:prstGeom>
          <a:solidFill>
            <a:srgbClr val="CCFFCC"/>
          </a:solidFill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Hoạt động nhận biết, thao tác với vật liệu, dụng cụ, sản phẩm công nghệ nhằm kết nối lí thuyết với thực tế</a:t>
            </a: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hình thành và phát triển kĩ năng thao tác</a:t>
            </a: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6" name="Rounded Rectangle 25">
            <a:extLst>
              <a:ext uri="{FF2B5EF4-FFF2-40B4-BE49-F238E27FC236}">
                <a16:creationId xmlns:a16="http://schemas.microsoft.com/office/drawing/2014/main" id="{BE2D8769-D6AE-45F3-8AEE-1D7E0A3148E1}"/>
              </a:ext>
            </a:extLst>
          </p:cNvPr>
          <p:cNvSpPr/>
          <p:nvPr/>
        </p:nvSpPr>
        <p:spPr>
          <a:xfrm>
            <a:off x="5524791" y="2436488"/>
            <a:ext cx="1752309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tin BS</a:t>
            </a:r>
          </a:p>
        </p:txBody>
      </p:sp>
      <p:cxnSp>
        <p:nvCxnSpPr>
          <p:cNvPr id="47" name="Elbow Connector 34">
            <a:extLst>
              <a:ext uri="{FF2B5EF4-FFF2-40B4-BE49-F238E27FC236}">
                <a16:creationId xmlns:a16="http://schemas.microsoft.com/office/drawing/2014/main" id="{A932C9C2-192D-4F27-A463-251487646AA6}"/>
              </a:ext>
            </a:extLst>
          </p:cNvPr>
          <p:cNvCxnSpPr>
            <a:endCxn id="46" idx="1"/>
          </p:cNvCxnSpPr>
          <p:nvPr/>
        </p:nvCxnSpPr>
        <p:spPr>
          <a:xfrm flipV="1">
            <a:off x="4618640" y="2626988"/>
            <a:ext cx="906151" cy="806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BFE53DFA-13F4-4EEF-A177-0EC4F0A6FFD4}"/>
              </a:ext>
            </a:extLst>
          </p:cNvPr>
          <p:cNvSpPr/>
          <p:nvPr/>
        </p:nvSpPr>
        <p:spPr>
          <a:xfrm>
            <a:off x="5524791" y="2436488"/>
            <a:ext cx="1752309" cy="381000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04133D-AB26-417A-9BAB-F4BDAF55A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955" y="1901044"/>
            <a:ext cx="4168651" cy="2486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96864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CẤU TRÚC BÀI HỌC</a:t>
            </a:r>
            <a:r>
              <a:rPr lang="en-US" sz="2800">
                <a:solidFill>
                  <a:srgbClr val="0000FF"/>
                </a:solidFill>
              </a:rPr>
              <a:t>_ Vai trò các hộp chức năng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40163" y="4532731"/>
            <a:ext cx="1944303" cy="1944303"/>
          </a:xfrm>
          <a:prstGeom prst="ellipse">
            <a:avLst/>
          </a:prstGeom>
          <a:solidFill>
            <a:srgbClr val="CCFFFF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HỌC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5565" y="1771145"/>
            <a:ext cx="1333500" cy="94814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 LIỆU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713641" y="4983961"/>
            <a:ext cx="1905000" cy="1041844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713640" y="1626080"/>
            <a:ext cx="1905000" cy="51797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NỘI DUNG CHÍNH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713640" y="2368806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BỔ TRỢ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524791" y="4181896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524791" y="4725479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hành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524791" y="5269062"/>
            <a:ext cx="1540273" cy="3810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Vận dụng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524791" y="5812645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 nối NL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524791" y="6356228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 nối NN</a:t>
            </a:r>
          </a:p>
        </p:txBody>
      </p:sp>
      <p:cxnSp>
        <p:nvCxnSpPr>
          <p:cNvPr id="36" name="Elbow Connector 35"/>
          <p:cNvCxnSpPr>
            <a:stCxn id="18" idx="3"/>
            <a:endCxn id="27" idx="1"/>
          </p:cNvCxnSpPr>
          <p:nvPr/>
        </p:nvCxnSpPr>
        <p:spPr>
          <a:xfrm flipV="1">
            <a:off x="4618641" y="4372396"/>
            <a:ext cx="906150" cy="1132487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8" idx="3"/>
            <a:endCxn id="28" idx="1"/>
          </p:cNvCxnSpPr>
          <p:nvPr/>
        </p:nvCxnSpPr>
        <p:spPr>
          <a:xfrm flipV="1">
            <a:off x="4618641" y="4915979"/>
            <a:ext cx="906150" cy="588904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8" idx="3"/>
            <a:endCxn id="29" idx="1"/>
          </p:cNvCxnSpPr>
          <p:nvPr/>
        </p:nvCxnSpPr>
        <p:spPr>
          <a:xfrm flipV="1">
            <a:off x="4618641" y="5459562"/>
            <a:ext cx="906150" cy="45321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8" idx="3"/>
            <a:endCxn id="30" idx="1"/>
          </p:cNvCxnSpPr>
          <p:nvPr/>
        </p:nvCxnSpPr>
        <p:spPr>
          <a:xfrm>
            <a:off x="4618641" y="5504883"/>
            <a:ext cx="906150" cy="498262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8" idx="3"/>
            <a:endCxn id="31" idx="1"/>
          </p:cNvCxnSpPr>
          <p:nvPr/>
        </p:nvCxnSpPr>
        <p:spPr>
          <a:xfrm>
            <a:off x="4618641" y="5504883"/>
            <a:ext cx="906150" cy="1041845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6" idx="3"/>
            <a:endCxn id="21" idx="1"/>
          </p:cNvCxnSpPr>
          <p:nvPr/>
        </p:nvCxnSpPr>
        <p:spPr>
          <a:xfrm flipV="1">
            <a:off x="1779065" y="1885068"/>
            <a:ext cx="934575" cy="3601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6" idx="3"/>
            <a:endCxn id="22" idx="1"/>
          </p:cNvCxnSpPr>
          <p:nvPr/>
        </p:nvCxnSpPr>
        <p:spPr>
          <a:xfrm>
            <a:off x="1779065" y="2245218"/>
            <a:ext cx="934575" cy="3825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" idx="0"/>
            <a:endCxn id="16" idx="2"/>
          </p:cNvCxnSpPr>
          <p:nvPr/>
        </p:nvCxnSpPr>
        <p:spPr>
          <a:xfrm flipV="1">
            <a:off x="1112315" y="2719291"/>
            <a:ext cx="0" cy="1813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" idx="6"/>
            <a:endCxn id="18" idx="1"/>
          </p:cNvCxnSpPr>
          <p:nvPr/>
        </p:nvCxnSpPr>
        <p:spPr>
          <a:xfrm>
            <a:off x="2084466" y="5504883"/>
            <a:ext cx="6291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524791" y="3638313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Khám phá</a:t>
            </a:r>
          </a:p>
        </p:txBody>
      </p:sp>
      <p:cxnSp>
        <p:nvCxnSpPr>
          <p:cNvPr id="42" name="Elbow Connector 41"/>
          <p:cNvCxnSpPr>
            <a:stCxn id="18" idx="3"/>
            <a:endCxn id="41" idx="1"/>
          </p:cNvCxnSpPr>
          <p:nvPr/>
        </p:nvCxnSpPr>
        <p:spPr>
          <a:xfrm flipV="1">
            <a:off x="4618641" y="3828813"/>
            <a:ext cx="906150" cy="1676070"/>
          </a:xfrm>
          <a:prstGeom prst="bentConnector3">
            <a:avLst>
              <a:gd name="adj1" fmla="val 50000"/>
            </a:avLst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524791" y="3634126"/>
            <a:ext cx="1752309" cy="2559519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514520" y="6337481"/>
            <a:ext cx="1752309" cy="410021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1727718" y="3144106"/>
            <a:ext cx="3187182" cy="1515126"/>
          </a:xfrm>
          <a:prstGeom prst="roundRect">
            <a:avLst>
              <a:gd name="adj" fmla="val 5786"/>
            </a:avLst>
          </a:prstGeom>
          <a:solidFill>
            <a:srgbClr val="CCFFCC"/>
          </a:solidFill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hiện nhiệm vụ học tập phức hợp, gắn với thực tiễn; </a:t>
            </a:r>
          </a:p>
          <a:p>
            <a:pPr algn="just">
              <a:spcBef>
                <a:spcPts val="600"/>
              </a:spcBef>
            </a:pP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hình thành và phát triển năng lực đặc thù, kết nối bài học với thực tiễn ở cấp độ hành động.</a:t>
            </a:r>
          </a:p>
        </p:txBody>
      </p:sp>
      <p:sp>
        <p:nvSpPr>
          <p:cNvPr id="45" name="Rounded Rectangle 25">
            <a:extLst>
              <a:ext uri="{FF2B5EF4-FFF2-40B4-BE49-F238E27FC236}">
                <a16:creationId xmlns:a16="http://schemas.microsoft.com/office/drawing/2014/main" id="{4A2BA824-324B-4E99-9173-4CF43DE7449A}"/>
              </a:ext>
            </a:extLst>
          </p:cNvPr>
          <p:cNvSpPr/>
          <p:nvPr/>
        </p:nvSpPr>
        <p:spPr>
          <a:xfrm>
            <a:off x="5524791" y="2436488"/>
            <a:ext cx="1752309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tin BS</a:t>
            </a:r>
          </a:p>
        </p:txBody>
      </p:sp>
      <p:cxnSp>
        <p:nvCxnSpPr>
          <p:cNvPr id="46" name="Elbow Connector 34">
            <a:extLst>
              <a:ext uri="{FF2B5EF4-FFF2-40B4-BE49-F238E27FC236}">
                <a16:creationId xmlns:a16="http://schemas.microsoft.com/office/drawing/2014/main" id="{0F1F00BD-BE71-41FE-BB74-CFDDF6F6EDB3}"/>
              </a:ext>
            </a:extLst>
          </p:cNvPr>
          <p:cNvCxnSpPr>
            <a:endCxn id="45" idx="1"/>
          </p:cNvCxnSpPr>
          <p:nvPr/>
        </p:nvCxnSpPr>
        <p:spPr>
          <a:xfrm flipV="1">
            <a:off x="4618640" y="2626988"/>
            <a:ext cx="906151" cy="806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054B6AB0-2CD2-4E61-AF00-227BA8420194}"/>
              </a:ext>
            </a:extLst>
          </p:cNvPr>
          <p:cNvSpPr/>
          <p:nvPr/>
        </p:nvSpPr>
        <p:spPr>
          <a:xfrm>
            <a:off x="5524791" y="2436488"/>
            <a:ext cx="1752309" cy="381000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CAD692-72B5-4CC2-B596-4AE51DB16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243" y="2240949"/>
            <a:ext cx="46863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8EBCF4-E48D-4DCE-85B2-120DE75D9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243" y="3663300"/>
            <a:ext cx="4714875" cy="79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47E472-CD9F-4FE1-9EFC-4CFB2D414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7243" y="4983961"/>
            <a:ext cx="4733925" cy="809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21277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CẤU TRÚC BÀI HỌC</a:t>
            </a:r>
            <a:r>
              <a:rPr lang="en-US" sz="2800">
                <a:solidFill>
                  <a:srgbClr val="0000FF"/>
                </a:solidFill>
              </a:rPr>
              <a:t>_ Vai trò các hộp chức năng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40163" y="4532731"/>
            <a:ext cx="1944303" cy="1944303"/>
          </a:xfrm>
          <a:prstGeom prst="ellipse">
            <a:avLst/>
          </a:prstGeom>
          <a:solidFill>
            <a:srgbClr val="CCFFFF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HỌC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5565" y="1771145"/>
            <a:ext cx="1333500" cy="94814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 LIỆU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713641" y="4983961"/>
            <a:ext cx="1905000" cy="1041844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713640" y="1626080"/>
            <a:ext cx="1905000" cy="51797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NỘI DUNG CHÍNH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713640" y="2368806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BỔ TRỢ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524791" y="4181896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524791" y="4725479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hành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524791" y="5269062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Vận dụng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524791" y="5812645"/>
            <a:ext cx="1540273" cy="3810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 nối NL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524791" y="6356228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 nối NN</a:t>
            </a:r>
          </a:p>
        </p:txBody>
      </p:sp>
      <p:cxnSp>
        <p:nvCxnSpPr>
          <p:cNvPr id="36" name="Elbow Connector 35"/>
          <p:cNvCxnSpPr>
            <a:stCxn id="18" idx="3"/>
            <a:endCxn id="27" idx="1"/>
          </p:cNvCxnSpPr>
          <p:nvPr/>
        </p:nvCxnSpPr>
        <p:spPr>
          <a:xfrm flipV="1">
            <a:off x="4618641" y="4372396"/>
            <a:ext cx="906150" cy="1132487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8" idx="3"/>
            <a:endCxn id="28" idx="1"/>
          </p:cNvCxnSpPr>
          <p:nvPr/>
        </p:nvCxnSpPr>
        <p:spPr>
          <a:xfrm flipV="1">
            <a:off x="4618641" y="4915979"/>
            <a:ext cx="906150" cy="588904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8" idx="3"/>
            <a:endCxn id="29" idx="1"/>
          </p:cNvCxnSpPr>
          <p:nvPr/>
        </p:nvCxnSpPr>
        <p:spPr>
          <a:xfrm flipV="1">
            <a:off x="4618641" y="5459562"/>
            <a:ext cx="906150" cy="45321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8" idx="3"/>
            <a:endCxn id="30" idx="1"/>
          </p:cNvCxnSpPr>
          <p:nvPr/>
        </p:nvCxnSpPr>
        <p:spPr>
          <a:xfrm>
            <a:off x="4618641" y="5504883"/>
            <a:ext cx="906150" cy="498262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8" idx="3"/>
            <a:endCxn id="31" idx="1"/>
          </p:cNvCxnSpPr>
          <p:nvPr/>
        </p:nvCxnSpPr>
        <p:spPr>
          <a:xfrm>
            <a:off x="4618641" y="5504883"/>
            <a:ext cx="906150" cy="1041845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6" idx="3"/>
            <a:endCxn id="21" idx="1"/>
          </p:cNvCxnSpPr>
          <p:nvPr/>
        </p:nvCxnSpPr>
        <p:spPr>
          <a:xfrm flipV="1">
            <a:off x="1779065" y="1885068"/>
            <a:ext cx="934575" cy="3601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6" idx="3"/>
            <a:endCxn id="22" idx="1"/>
          </p:cNvCxnSpPr>
          <p:nvPr/>
        </p:nvCxnSpPr>
        <p:spPr>
          <a:xfrm>
            <a:off x="1779065" y="2245218"/>
            <a:ext cx="934575" cy="3825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" idx="0"/>
            <a:endCxn id="16" idx="2"/>
          </p:cNvCxnSpPr>
          <p:nvPr/>
        </p:nvCxnSpPr>
        <p:spPr>
          <a:xfrm flipV="1">
            <a:off x="1112315" y="2719291"/>
            <a:ext cx="0" cy="1813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" idx="6"/>
            <a:endCxn id="18" idx="1"/>
          </p:cNvCxnSpPr>
          <p:nvPr/>
        </p:nvCxnSpPr>
        <p:spPr>
          <a:xfrm>
            <a:off x="2084466" y="5504883"/>
            <a:ext cx="6291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524791" y="3638313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Khám phá</a:t>
            </a:r>
          </a:p>
        </p:txBody>
      </p:sp>
      <p:cxnSp>
        <p:nvCxnSpPr>
          <p:cNvPr id="42" name="Elbow Connector 41"/>
          <p:cNvCxnSpPr>
            <a:stCxn id="18" idx="3"/>
            <a:endCxn id="41" idx="1"/>
          </p:cNvCxnSpPr>
          <p:nvPr/>
        </p:nvCxnSpPr>
        <p:spPr>
          <a:xfrm flipV="1">
            <a:off x="4618641" y="3828813"/>
            <a:ext cx="906150" cy="1676070"/>
          </a:xfrm>
          <a:prstGeom prst="bentConnector3">
            <a:avLst>
              <a:gd name="adj1" fmla="val 50000"/>
            </a:avLst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524791" y="3634126"/>
            <a:ext cx="1752309" cy="2559519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514520" y="6337481"/>
            <a:ext cx="1752309" cy="410021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1727718" y="3144106"/>
            <a:ext cx="3187182" cy="1515126"/>
          </a:xfrm>
          <a:prstGeom prst="roundRect">
            <a:avLst>
              <a:gd name="adj" fmla="val 5786"/>
            </a:avLst>
          </a:prstGeom>
          <a:solidFill>
            <a:srgbClr val="CCFFCC"/>
          </a:solidFill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 tin về NL, nhiệm vụ học tập kết nối năng lực; </a:t>
            </a:r>
          </a:p>
          <a:p>
            <a:pPr algn="just">
              <a:spcBef>
                <a:spcPts val="600"/>
              </a:spcBef>
            </a:pP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góp phần hình thành và phát triển năng lực chung cốt lõi, năng lực công nghệ.</a:t>
            </a:r>
          </a:p>
        </p:txBody>
      </p:sp>
      <p:sp>
        <p:nvSpPr>
          <p:cNvPr id="46" name="Rounded Rectangle 25">
            <a:extLst>
              <a:ext uri="{FF2B5EF4-FFF2-40B4-BE49-F238E27FC236}">
                <a16:creationId xmlns:a16="http://schemas.microsoft.com/office/drawing/2014/main" id="{1B8724F1-8A58-4E15-B27E-E3E9A2E0A5C5}"/>
              </a:ext>
            </a:extLst>
          </p:cNvPr>
          <p:cNvSpPr/>
          <p:nvPr/>
        </p:nvSpPr>
        <p:spPr>
          <a:xfrm>
            <a:off x="5524791" y="2436488"/>
            <a:ext cx="1752309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tin BS</a:t>
            </a:r>
          </a:p>
        </p:txBody>
      </p:sp>
      <p:cxnSp>
        <p:nvCxnSpPr>
          <p:cNvPr id="47" name="Elbow Connector 34">
            <a:extLst>
              <a:ext uri="{FF2B5EF4-FFF2-40B4-BE49-F238E27FC236}">
                <a16:creationId xmlns:a16="http://schemas.microsoft.com/office/drawing/2014/main" id="{07E0FF05-0862-456C-8245-8D6ED6A91961}"/>
              </a:ext>
            </a:extLst>
          </p:cNvPr>
          <p:cNvCxnSpPr>
            <a:endCxn id="46" idx="1"/>
          </p:cNvCxnSpPr>
          <p:nvPr/>
        </p:nvCxnSpPr>
        <p:spPr>
          <a:xfrm flipV="1">
            <a:off x="4618640" y="2626988"/>
            <a:ext cx="906151" cy="806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64C28EB-0D54-498A-8848-C97E783D6BD3}"/>
              </a:ext>
            </a:extLst>
          </p:cNvPr>
          <p:cNvSpPr/>
          <p:nvPr/>
        </p:nvSpPr>
        <p:spPr>
          <a:xfrm>
            <a:off x="5524791" y="2436488"/>
            <a:ext cx="1752309" cy="381000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8AF759-2281-491F-BE95-EDDFADD8F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791" y="2250750"/>
            <a:ext cx="4550178" cy="75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B7880B-C9AA-4391-8208-1E2C31713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6363" y="3854776"/>
            <a:ext cx="4467034" cy="74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63899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2298" y="2391969"/>
            <a:ext cx="8024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riad Arabic" panose="01010101010101010101" pitchFamily="50" charset="-78"/>
              </a:rPr>
              <a:t>ĐỊNH HƯỚNG BIÊN SOẠN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riad Arabic" panose="01010101010101010101" pitchFamily="50" charset="-78"/>
              </a:rPr>
              <a:t>SÁCH GIÁO KHOA CÔNG NGHỆ 8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Myriad Arabic" panose="01010101010101010101" pitchFamily="50" charset="-78"/>
              </a:rPr>
              <a:t>BỘ SÁCH KẾT NỐI TRI THỨC VỚI CUỘC SỐNG</a:t>
            </a:r>
          </a:p>
        </p:txBody>
      </p:sp>
    </p:spTree>
    <p:extLst>
      <p:ext uri="{BB962C8B-B14F-4D97-AF65-F5344CB8AC3E}">
        <p14:creationId xmlns:p14="http://schemas.microsoft.com/office/powerpoint/2010/main" val="1031468582"/>
      </p:ext>
    </p:extLst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CẤU TRÚC BÀI HỌC</a:t>
            </a:r>
            <a:r>
              <a:rPr lang="en-US" sz="2800">
                <a:solidFill>
                  <a:srgbClr val="0000FF"/>
                </a:solidFill>
              </a:rPr>
              <a:t>_ Vai trò các hộp chức năng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40163" y="4532731"/>
            <a:ext cx="1944303" cy="1944303"/>
          </a:xfrm>
          <a:prstGeom prst="ellipse">
            <a:avLst/>
          </a:prstGeom>
          <a:solidFill>
            <a:srgbClr val="CCFFFF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HỌC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5565" y="1771145"/>
            <a:ext cx="1333500" cy="94814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 LIỆU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713641" y="4983961"/>
            <a:ext cx="1905000" cy="1041844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713640" y="1626080"/>
            <a:ext cx="1905000" cy="517976"/>
          </a:xfrm>
          <a:prstGeom prst="roundRect">
            <a:avLst/>
          </a:prstGeom>
          <a:solidFill>
            <a:srgbClr val="FFFFCC"/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NỘI DUNG CHÍNH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713640" y="2368806"/>
            <a:ext cx="1905000" cy="5179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63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 DUNG BỔ TRỢ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524791" y="4181896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524791" y="4725479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hành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524791" y="5269062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Vận dụng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524791" y="5812645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 nối NL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524791" y="6356228"/>
            <a:ext cx="1540273" cy="3810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 nối NN</a:t>
            </a:r>
          </a:p>
        </p:txBody>
      </p:sp>
      <p:cxnSp>
        <p:nvCxnSpPr>
          <p:cNvPr id="36" name="Elbow Connector 35"/>
          <p:cNvCxnSpPr>
            <a:stCxn id="18" idx="3"/>
            <a:endCxn id="27" idx="1"/>
          </p:cNvCxnSpPr>
          <p:nvPr/>
        </p:nvCxnSpPr>
        <p:spPr>
          <a:xfrm flipV="1">
            <a:off x="4618641" y="4372396"/>
            <a:ext cx="906150" cy="1132487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8" idx="3"/>
            <a:endCxn id="28" idx="1"/>
          </p:cNvCxnSpPr>
          <p:nvPr/>
        </p:nvCxnSpPr>
        <p:spPr>
          <a:xfrm flipV="1">
            <a:off x="4618641" y="4915979"/>
            <a:ext cx="906150" cy="588904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8" idx="3"/>
            <a:endCxn id="29" idx="1"/>
          </p:cNvCxnSpPr>
          <p:nvPr/>
        </p:nvCxnSpPr>
        <p:spPr>
          <a:xfrm flipV="1">
            <a:off x="4618641" y="5459562"/>
            <a:ext cx="906150" cy="45321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8" idx="3"/>
            <a:endCxn id="30" idx="1"/>
          </p:cNvCxnSpPr>
          <p:nvPr/>
        </p:nvCxnSpPr>
        <p:spPr>
          <a:xfrm>
            <a:off x="4618641" y="5504883"/>
            <a:ext cx="906150" cy="498262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8" idx="3"/>
            <a:endCxn id="31" idx="1"/>
          </p:cNvCxnSpPr>
          <p:nvPr/>
        </p:nvCxnSpPr>
        <p:spPr>
          <a:xfrm>
            <a:off x="4618641" y="5504883"/>
            <a:ext cx="906150" cy="1041845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6" idx="3"/>
            <a:endCxn id="21" idx="1"/>
          </p:cNvCxnSpPr>
          <p:nvPr/>
        </p:nvCxnSpPr>
        <p:spPr>
          <a:xfrm flipV="1">
            <a:off x="1779065" y="1885068"/>
            <a:ext cx="934575" cy="3601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6" idx="3"/>
            <a:endCxn id="22" idx="1"/>
          </p:cNvCxnSpPr>
          <p:nvPr/>
        </p:nvCxnSpPr>
        <p:spPr>
          <a:xfrm>
            <a:off x="1779065" y="2245218"/>
            <a:ext cx="934575" cy="3825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" idx="0"/>
            <a:endCxn id="16" idx="2"/>
          </p:cNvCxnSpPr>
          <p:nvPr/>
        </p:nvCxnSpPr>
        <p:spPr>
          <a:xfrm flipV="1">
            <a:off x="1112315" y="2719291"/>
            <a:ext cx="0" cy="1813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3" idx="6"/>
            <a:endCxn id="18" idx="1"/>
          </p:cNvCxnSpPr>
          <p:nvPr/>
        </p:nvCxnSpPr>
        <p:spPr>
          <a:xfrm>
            <a:off x="2084466" y="5504883"/>
            <a:ext cx="6291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524791" y="3638313"/>
            <a:ext cx="1540273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Khám phá</a:t>
            </a:r>
          </a:p>
        </p:txBody>
      </p:sp>
      <p:cxnSp>
        <p:nvCxnSpPr>
          <p:cNvPr id="42" name="Elbow Connector 41"/>
          <p:cNvCxnSpPr>
            <a:stCxn id="18" idx="3"/>
            <a:endCxn id="41" idx="1"/>
          </p:cNvCxnSpPr>
          <p:nvPr/>
        </p:nvCxnSpPr>
        <p:spPr>
          <a:xfrm flipV="1">
            <a:off x="4618641" y="3828813"/>
            <a:ext cx="906150" cy="1676070"/>
          </a:xfrm>
          <a:prstGeom prst="bentConnector3">
            <a:avLst>
              <a:gd name="adj1" fmla="val 50000"/>
            </a:avLst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524791" y="3634126"/>
            <a:ext cx="1752309" cy="2559519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514520" y="6337481"/>
            <a:ext cx="1752309" cy="410021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1727718" y="3144106"/>
            <a:ext cx="3187182" cy="1515126"/>
          </a:xfrm>
          <a:prstGeom prst="roundRect">
            <a:avLst>
              <a:gd name="adj" fmla="val 5786"/>
            </a:avLst>
          </a:prstGeom>
          <a:solidFill>
            <a:srgbClr val="CCFFCC"/>
          </a:solidFill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</a:pP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Giới thiệu về nghề nghiệp có liên quan tới nội dung học tập; </a:t>
            </a:r>
          </a:p>
          <a:p>
            <a:pPr algn="just">
              <a:spcBef>
                <a:spcPts val="600"/>
              </a:spcBef>
            </a:pP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en-US"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định hướng lựa chọn nghề nghiệp thuộc lĩnh vực kĩ thuật, công nghệ.</a:t>
            </a:r>
          </a:p>
        </p:txBody>
      </p:sp>
      <p:sp>
        <p:nvSpPr>
          <p:cNvPr id="45" name="Rounded Rectangle 25">
            <a:extLst>
              <a:ext uri="{FF2B5EF4-FFF2-40B4-BE49-F238E27FC236}">
                <a16:creationId xmlns:a16="http://schemas.microsoft.com/office/drawing/2014/main" id="{C5DAEB22-6C1D-4461-9C26-CE047157F200}"/>
              </a:ext>
            </a:extLst>
          </p:cNvPr>
          <p:cNvSpPr/>
          <p:nvPr/>
        </p:nvSpPr>
        <p:spPr>
          <a:xfrm>
            <a:off x="5524791" y="2436488"/>
            <a:ext cx="1752309" cy="38100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 </a:t>
            </a:r>
            <a:r>
              <a:rPr lang="en-US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tin BS</a:t>
            </a:r>
          </a:p>
        </p:txBody>
      </p:sp>
      <p:cxnSp>
        <p:nvCxnSpPr>
          <p:cNvPr id="46" name="Elbow Connector 34">
            <a:extLst>
              <a:ext uri="{FF2B5EF4-FFF2-40B4-BE49-F238E27FC236}">
                <a16:creationId xmlns:a16="http://schemas.microsoft.com/office/drawing/2014/main" id="{8620E295-B289-4B24-A75C-BC9909F0EDA1}"/>
              </a:ext>
            </a:extLst>
          </p:cNvPr>
          <p:cNvCxnSpPr>
            <a:endCxn id="45" idx="1"/>
          </p:cNvCxnSpPr>
          <p:nvPr/>
        </p:nvCxnSpPr>
        <p:spPr>
          <a:xfrm flipV="1">
            <a:off x="4618640" y="2626988"/>
            <a:ext cx="906151" cy="806"/>
          </a:xfrm>
          <a:prstGeom prst="bentConnector3">
            <a:avLst/>
          </a:prstGeom>
          <a:ln w="31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04604EB9-5479-4212-95CD-F47F59B938B1}"/>
              </a:ext>
            </a:extLst>
          </p:cNvPr>
          <p:cNvSpPr/>
          <p:nvPr/>
        </p:nvSpPr>
        <p:spPr>
          <a:xfrm>
            <a:off x="5524791" y="2436488"/>
            <a:ext cx="1752309" cy="381000"/>
          </a:xfrm>
          <a:prstGeom prst="rect">
            <a:avLst/>
          </a:prstGeom>
          <a:noFill/>
          <a:ln w="9525">
            <a:solidFill>
              <a:srgbClr val="0000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EE7379-3DDA-4350-B380-227F872E3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816" y="3636022"/>
            <a:ext cx="6704039" cy="1357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86886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8B0CBB-F01F-4A48-80F9-69E93E3FE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077" y="1604222"/>
            <a:ext cx="3566053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11EF4F-E488-405A-B4DF-2BE96184C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415" y="1604222"/>
            <a:ext cx="3560129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CẤU TRÚC BÀI HỌC</a:t>
            </a:r>
            <a:r>
              <a:rPr lang="en-US" sz="2800">
                <a:solidFill>
                  <a:srgbClr val="0000FF"/>
                </a:solidFill>
              </a:rPr>
              <a:t>_ Dự án học tập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0194" y="4759704"/>
            <a:ext cx="683394" cy="18288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380194" y="5697816"/>
            <a:ext cx="1152278" cy="18288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606690" y="1927458"/>
            <a:ext cx="721895" cy="18288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850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5" grpId="0" animBg="1"/>
      <p:bldP spid="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ĐIỂM MỚI NỔI BẬT CỦA SGK CÔNG NGHỆ 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23809284"/>
      </p:ext>
    </p:extLst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ĐIỂM MỚI NỔI BẬT</a:t>
            </a:r>
            <a:r>
              <a:rPr lang="en-US" sz="2800">
                <a:solidFill>
                  <a:srgbClr val="0000FF"/>
                </a:solidFill>
              </a:rPr>
              <a:t>_Giới thiệu chung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700000">
            <a:off x="4465255" y="2513735"/>
            <a:ext cx="3233256" cy="3201020"/>
          </a:xfrm>
          <a:prstGeom prst="roundRect">
            <a:avLst>
              <a:gd name="adj" fmla="val 7615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241943" y="2518854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GIÁO DỤC TÍCH HỢP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27943" y="2518854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CẤU TRÚC BÀI HỌC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41943" y="4423854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YẾU TỐ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SƯ PHẠM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527943" y="4423854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NỘI DUNG HỌC TẬP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79943" y="3929579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TƯ TƯỞNG BIÊN SOẠN</a:t>
            </a:r>
          </a:p>
        </p:txBody>
      </p:sp>
    </p:spTree>
    <p:extLst>
      <p:ext uri="{BB962C8B-B14F-4D97-AF65-F5344CB8AC3E}">
        <p14:creationId xmlns:p14="http://schemas.microsoft.com/office/powerpoint/2010/main" val="40434869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ĐIỂM MỚI NỔI BẬT</a:t>
            </a:r>
            <a:r>
              <a:rPr lang="en-US" sz="2800">
                <a:solidFill>
                  <a:srgbClr val="0000FF"/>
                </a:solidFill>
              </a:rPr>
              <a:t>_Tư tưởng biên soạn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700000">
            <a:off x="1023412" y="2526990"/>
            <a:ext cx="3233256" cy="3201020"/>
          </a:xfrm>
          <a:prstGeom prst="roundRect">
            <a:avLst>
              <a:gd name="adj" fmla="val 7615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00100" y="2532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GIÁO DỤC TÍCH HỢP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86100" y="2532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CẤU TRÚC BÀI HỌC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00100" y="4437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YẾU TỐ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SƯ PHẠM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86100" y="4437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NỘI DUNG HỌC TẬP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" y="3942834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00FF"/>
                </a:solidFill>
              </a:rPr>
              <a:t>TƯ TƯỞNG BIÊN SOẠN</a:t>
            </a:r>
          </a:p>
        </p:txBody>
      </p:sp>
      <p:sp>
        <p:nvSpPr>
          <p:cNvPr id="2" name="Rectangle 1"/>
          <p:cNvSpPr/>
          <p:nvPr/>
        </p:nvSpPr>
        <p:spPr>
          <a:xfrm>
            <a:off x="5791200" y="2532108"/>
            <a:ext cx="6032500" cy="3194779"/>
          </a:xfrm>
          <a:prstGeom prst="rect">
            <a:avLst/>
          </a:prstGeom>
          <a:solidFill>
            <a:srgbClr val="CCFFFF"/>
          </a:solidFill>
          <a:ln w="3175">
            <a:solidFill>
              <a:srgbClr val="00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 NỐI TRI THỨC VỚI CUỘC SỐNG</a:t>
            </a:r>
          </a:p>
          <a:p>
            <a:pPr algn="ctr">
              <a:lnSpc>
                <a:spcPct val="200000"/>
              </a:lnSpc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NHẸ NHÀNG – HẤP DẪN – THIẾT THỰC</a:t>
            </a:r>
          </a:p>
          <a:p>
            <a:pPr algn="ctr">
              <a:lnSpc>
                <a:spcPct val="200000"/>
              </a:lnSpc>
            </a:pPr>
            <a:r>
              <a:rPr lang="en-US" sz="2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PHÁT TRIỂN PHẨM CHẤT, NĂNG LỰC</a:t>
            </a:r>
          </a:p>
        </p:txBody>
      </p:sp>
    </p:spTree>
    <p:extLst>
      <p:ext uri="{BB962C8B-B14F-4D97-AF65-F5344CB8AC3E}">
        <p14:creationId xmlns:p14="http://schemas.microsoft.com/office/powerpoint/2010/main" val="18915435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ĐIỂM MỚI NỔI BẬT</a:t>
            </a:r>
            <a:r>
              <a:rPr lang="en-US" sz="2800">
                <a:solidFill>
                  <a:srgbClr val="0000FF"/>
                </a:solidFill>
              </a:rPr>
              <a:t>_Cấu trúc bài học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700000">
            <a:off x="1023412" y="2526990"/>
            <a:ext cx="3233256" cy="3201020"/>
          </a:xfrm>
          <a:prstGeom prst="roundRect">
            <a:avLst>
              <a:gd name="adj" fmla="val 7615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00100" y="2532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GIÁO DỤC TÍCH HỢP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86100" y="2532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CẤU TRÚC BÀI HỌC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00100" y="4437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YẾU TỐ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SƯ PHẠM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86100" y="4437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NỘI DUNG HỌC TẬP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" y="3942834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TƯ TƯỞNG BIÊN SOẠN</a:t>
            </a:r>
          </a:p>
        </p:txBody>
      </p:sp>
      <p:sp>
        <p:nvSpPr>
          <p:cNvPr id="2" name="Rectangle 1"/>
          <p:cNvSpPr/>
          <p:nvPr/>
        </p:nvSpPr>
        <p:spPr>
          <a:xfrm>
            <a:off x="5372099" y="1579609"/>
            <a:ext cx="6016625" cy="1533046"/>
          </a:xfrm>
          <a:prstGeom prst="rect">
            <a:avLst/>
          </a:prstGeom>
          <a:solidFill>
            <a:srgbClr val="CCFFFF"/>
          </a:solidFill>
          <a:ln w="3175">
            <a:solidFill>
              <a:srgbClr val="00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 LIỆU (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dung) + HOẠT ĐỘNG (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Sư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phạm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HỘP CHỨC NĂNG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PHÁT TRIỂN PHẨM CHẤT, NĂNG LỰC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6A9332AA-CE29-9B3F-5D4C-82942428A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448" y="3186544"/>
            <a:ext cx="4186994" cy="35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8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ĐIỂM MỚI NỔI BẬT</a:t>
            </a:r>
            <a:r>
              <a:rPr lang="en-US" sz="2800">
                <a:solidFill>
                  <a:srgbClr val="0000FF"/>
                </a:solidFill>
              </a:rPr>
              <a:t>_Nội dung học tập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700000">
            <a:off x="1023412" y="2526990"/>
            <a:ext cx="3233256" cy="3201020"/>
          </a:xfrm>
          <a:prstGeom prst="roundRect">
            <a:avLst>
              <a:gd name="adj" fmla="val 7615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00100" y="2532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GIÁO DỤC TÍCH HỢP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86100" y="2532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CẤU TRÚC BÀI HỌC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00100" y="4437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YẾU TỐ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SƯ PHẠM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86100" y="4437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NỘI DUNG HỌC TẬP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" y="3942834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TƯ TƯỞNG BIÊN SOẠN</a:t>
            </a:r>
          </a:p>
        </p:txBody>
      </p:sp>
      <p:sp>
        <p:nvSpPr>
          <p:cNvPr id="2" name="Rectangle 1"/>
          <p:cNvSpPr/>
          <p:nvPr/>
        </p:nvSpPr>
        <p:spPr>
          <a:xfrm>
            <a:off x="5606475" y="1684221"/>
            <a:ext cx="5689600" cy="2012182"/>
          </a:xfrm>
          <a:prstGeom prst="rect">
            <a:avLst/>
          </a:prstGeom>
          <a:solidFill>
            <a:srgbClr val="CCFFFF"/>
          </a:solidFill>
          <a:ln w="3175">
            <a:solidFill>
              <a:srgbClr val="00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CƠ BẢN – CẬP NHẬT – GẮN VỚI THỰC TIỄN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thuật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hóa</a:t>
            </a:r>
            <a:b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phổ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cấp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phổ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thông</a:t>
            </a:r>
            <a:endParaRPr lang="en-US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Gắn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dục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STEM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D8C85148-FB2A-2D33-CEEE-3C164C796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275" y="3832391"/>
            <a:ext cx="2086266" cy="268277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810521E1-F801-E4C7-36C4-C27C0F8F6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529" y="3867545"/>
            <a:ext cx="2099280" cy="2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318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ĐIỂM MỚI NỔI BẬT</a:t>
            </a:r>
            <a:r>
              <a:rPr lang="en-US" sz="2800">
                <a:solidFill>
                  <a:srgbClr val="0000FF"/>
                </a:solidFill>
              </a:rPr>
              <a:t>_Yếu tố sư phạm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700000">
            <a:off x="1023412" y="2526990"/>
            <a:ext cx="3233256" cy="3201020"/>
          </a:xfrm>
          <a:prstGeom prst="roundRect">
            <a:avLst>
              <a:gd name="adj" fmla="val 7615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00100" y="2532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GIÁO DỤC TÍCH HỢP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86100" y="2532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CẤU TRÚC BÀI HỌC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00100" y="4437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YẾU TỐ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SƯ PHẠM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86100" y="4437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NỘI DUNG HỌC TẬP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" y="3942834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TƯ TƯỞNG BIÊN SOẠN</a:t>
            </a:r>
          </a:p>
        </p:txBody>
      </p:sp>
      <p:sp>
        <p:nvSpPr>
          <p:cNvPr id="2" name="Rectangle 1"/>
          <p:cNvSpPr/>
          <p:nvPr/>
        </p:nvSpPr>
        <p:spPr>
          <a:xfrm>
            <a:off x="5372100" y="1680365"/>
            <a:ext cx="6032500" cy="1570836"/>
          </a:xfrm>
          <a:prstGeom prst="rect">
            <a:avLst/>
          </a:prstGeom>
          <a:solidFill>
            <a:srgbClr val="CCFFFF"/>
          </a:solidFill>
          <a:ln w="3175">
            <a:solidFill>
              <a:srgbClr val="00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DẪN NHẬP – HTKT – LT/TH – VẬN DỤNG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DỄ HỌC – DỄ DẠY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0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PHÁT TRIỂN PHẨM CHẤT, NĂNG LỰC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6B02170-A024-E36C-556F-176E304C8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700" y="3362036"/>
            <a:ext cx="2562868" cy="340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55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ĐIỂM MỚI NỔI BẬT</a:t>
            </a:r>
            <a:r>
              <a:rPr lang="en-US" sz="2800">
                <a:solidFill>
                  <a:srgbClr val="0000FF"/>
                </a:solidFill>
              </a:rPr>
              <a:t>_Giáo dục tích hợp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700000">
            <a:off x="1023412" y="2526990"/>
            <a:ext cx="3233256" cy="3201020"/>
          </a:xfrm>
          <a:prstGeom prst="roundRect">
            <a:avLst>
              <a:gd name="adj" fmla="val 7615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00100" y="2532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GIÁO DỤC TÍCH HỢP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96640" y="2532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CẤU TRÚC BÀI HỌC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00100" y="4437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YẾU TỐ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SƯ PHẠM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86100" y="4437109"/>
            <a:ext cx="1339174" cy="1289779"/>
          </a:xfrm>
          <a:prstGeom prst="roundRect">
            <a:avLst>
              <a:gd name="adj" fmla="val 14772"/>
            </a:avLst>
          </a:prstGeom>
          <a:solidFill>
            <a:srgbClr val="FFF4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NỘI DUNG HỌC TẬP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" y="3942834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TƯ TƯỞNG BIÊN SOẠN</a:t>
            </a:r>
          </a:p>
        </p:txBody>
      </p:sp>
      <p:sp>
        <p:nvSpPr>
          <p:cNvPr id="2" name="Rectangle 1"/>
          <p:cNvSpPr/>
          <p:nvPr/>
        </p:nvSpPr>
        <p:spPr>
          <a:xfrm>
            <a:off x="5125518" y="1687076"/>
            <a:ext cx="6698127" cy="1690065"/>
          </a:xfrm>
          <a:prstGeom prst="rect">
            <a:avLst/>
          </a:prstGeom>
          <a:solidFill>
            <a:srgbClr val="CCFFFF"/>
          </a:solidFill>
          <a:ln w="3175">
            <a:solidFill>
              <a:srgbClr val="00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GD HƯỚNG NGHIỆP – GD STEM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GD PHÁT TRIỂN BỀN VỮNG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GD BẢO VỆ MÔI TRƯỜNG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F604C53-ADE5-8245-A7F3-8FEB5E22D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335" y="3685655"/>
            <a:ext cx="2407267" cy="3113748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3AE6CD22-6475-05C4-3F03-E7E3DC9A9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1528" y="3852986"/>
            <a:ext cx="4190422" cy="24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279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41024" y="1600200"/>
            <a:ext cx="10157354" cy="990600"/>
          </a:xfrm>
        </p:spPr>
        <p:txBody>
          <a:bodyPr/>
          <a:lstStyle/>
          <a:p>
            <a:r>
              <a:rPr lang="en-US" sz="4000" dirty="0"/>
              <a:t>SGK CÔNG NGHỆ 8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55600" y="3175000"/>
            <a:ext cx="115062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None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en-US">
                <a:solidFill>
                  <a:srgbClr val="0000FF"/>
                </a:solidFill>
              </a:rPr>
              <a:t>KẾT NỐI TRI THỨC VỚI CUỘC SỐNG</a:t>
            </a:r>
          </a:p>
          <a:p>
            <a:pPr algn="ctr">
              <a:lnSpc>
                <a:spcPct val="130000"/>
              </a:lnSpc>
              <a:spcBef>
                <a:spcPts val="1200"/>
              </a:spcBef>
            </a:pPr>
            <a:r>
              <a:rPr lang="en-US" b="1">
                <a:solidFill>
                  <a:srgbClr val="FF0000"/>
                </a:solidFill>
              </a:rPr>
              <a:t>NHẸ NHÀNG – HẤP DẪN – THIẾT THỰC</a:t>
            </a:r>
          </a:p>
        </p:txBody>
      </p:sp>
    </p:spTree>
    <p:extLst>
      <p:ext uri="{BB962C8B-B14F-4D97-AF65-F5344CB8AC3E}">
        <p14:creationId xmlns:p14="http://schemas.microsoft.com/office/powerpoint/2010/main" val="21789739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QUAN ĐIỂM BIÊN SOẠN SGK CÔNG NGHỆ 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0377483"/>
      </p:ext>
    </p:extLst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847929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QUAN ĐIỂM BIÊN SOẠN SGK CÔNG NGHỆ 8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065588" y="3115382"/>
            <a:ext cx="1944303" cy="1944303"/>
          </a:xfrm>
          <a:prstGeom prst="ellipse">
            <a:avLst/>
          </a:prstGeom>
          <a:solidFill>
            <a:srgbClr val="FFFFCC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BIÊN SOẠN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4004" y="4257566"/>
            <a:ext cx="3515084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 NỐI THỰC TIỄN</a:t>
            </a:r>
            <a:b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“Kết nối tri thức với cuộc sống”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4003" y="3202007"/>
            <a:ext cx="3515084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BÁM SÁT CTGDPT 2018</a:t>
            </a:r>
            <a:b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CTTT, CT Công nghệ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4004" y="2146448"/>
            <a:ext cx="3515084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PHÁT TRIỂN PC, NL</a:t>
            </a:r>
          </a:p>
          <a:p>
            <a:pPr algn="ctr">
              <a:lnSpc>
                <a:spcPct val="130000"/>
              </a:lnSpc>
            </a:pP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 tư 33/2017/TT-BGDĐT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4004" y="5313125"/>
            <a:ext cx="3515084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DỄ DẠY – DỄ HỌC</a:t>
            </a:r>
            <a:b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Nhẹ nhàng – Hấp dẫn – Thiết thực</a:t>
            </a:r>
          </a:p>
        </p:txBody>
      </p:sp>
      <p:cxnSp>
        <p:nvCxnSpPr>
          <p:cNvPr id="13" name="Elbow Connector 12"/>
          <p:cNvCxnSpPr>
            <a:stCxn id="8" idx="3"/>
            <a:endCxn id="3" idx="0"/>
          </p:cNvCxnSpPr>
          <p:nvPr/>
        </p:nvCxnSpPr>
        <p:spPr>
          <a:xfrm>
            <a:off x="3669088" y="2512210"/>
            <a:ext cx="1368652" cy="60317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9" idx="3"/>
            <a:endCxn id="3" idx="4"/>
          </p:cNvCxnSpPr>
          <p:nvPr/>
        </p:nvCxnSpPr>
        <p:spPr>
          <a:xfrm flipV="1">
            <a:off x="3669088" y="5059685"/>
            <a:ext cx="1368652" cy="61920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7" idx="3"/>
            <a:endCxn id="3" idx="2"/>
          </p:cNvCxnSpPr>
          <p:nvPr/>
        </p:nvCxnSpPr>
        <p:spPr>
          <a:xfrm>
            <a:off x="3669087" y="3567769"/>
            <a:ext cx="396501" cy="51976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6" idx="3"/>
            <a:endCxn id="3" idx="2"/>
          </p:cNvCxnSpPr>
          <p:nvPr/>
        </p:nvCxnSpPr>
        <p:spPr>
          <a:xfrm flipV="1">
            <a:off x="3669088" y="4087534"/>
            <a:ext cx="396500" cy="53579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8033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QUAN ĐIỂM BIÊN SOẠN SGK CÔNG NGHỆ 8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065588" y="3115382"/>
            <a:ext cx="1944303" cy="1944303"/>
          </a:xfrm>
          <a:prstGeom prst="ellipse">
            <a:avLst/>
          </a:prstGeom>
          <a:solidFill>
            <a:srgbClr val="FFFFCC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BIÊN SOẠN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4004" y="4257566"/>
            <a:ext cx="3515084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 NỐI THỰC TIỄN</a:t>
            </a:r>
            <a:b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“Kết nối tri thức với cuộc sống”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4003" y="3202007"/>
            <a:ext cx="3515084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BÁM SÁT CTGDPT 2018</a:t>
            </a:r>
            <a:b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CTTT, CT Công nghệ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4004" y="2146448"/>
            <a:ext cx="3515084" cy="731524"/>
          </a:xfrm>
          <a:prstGeom prst="roundRect">
            <a:avLst/>
          </a:prstGeom>
          <a:solidFill>
            <a:srgbClr val="CCFFFF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PHÁT TRIỂN PC, NL</a:t>
            </a:r>
          </a:p>
          <a:p>
            <a:pPr algn="ctr">
              <a:lnSpc>
                <a:spcPct val="130000"/>
              </a:lnSpc>
            </a:pP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 tư 33/2017/TT-BGDĐT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4004" y="5313125"/>
            <a:ext cx="3515084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DỄ DẠY – DỄ HỌC</a:t>
            </a:r>
            <a:b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Nhẹ nhàng – Hấp dẫn – Thiết thực</a:t>
            </a:r>
          </a:p>
        </p:txBody>
      </p:sp>
      <p:cxnSp>
        <p:nvCxnSpPr>
          <p:cNvPr id="13" name="Elbow Connector 12"/>
          <p:cNvCxnSpPr>
            <a:stCxn id="8" idx="3"/>
            <a:endCxn id="3" idx="0"/>
          </p:cNvCxnSpPr>
          <p:nvPr/>
        </p:nvCxnSpPr>
        <p:spPr>
          <a:xfrm>
            <a:off x="3669088" y="2512210"/>
            <a:ext cx="1368652" cy="60317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9" idx="3"/>
            <a:endCxn id="3" idx="4"/>
          </p:cNvCxnSpPr>
          <p:nvPr/>
        </p:nvCxnSpPr>
        <p:spPr>
          <a:xfrm flipV="1">
            <a:off x="3669088" y="5059685"/>
            <a:ext cx="1368652" cy="61920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7" idx="3"/>
            <a:endCxn id="3" idx="2"/>
          </p:cNvCxnSpPr>
          <p:nvPr/>
        </p:nvCxnSpPr>
        <p:spPr>
          <a:xfrm>
            <a:off x="3669087" y="3567769"/>
            <a:ext cx="396501" cy="51976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6" idx="3"/>
            <a:endCxn id="3" idx="2"/>
          </p:cNvCxnSpPr>
          <p:nvPr/>
        </p:nvCxnSpPr>
        <p:spPr>
          <a:xfrm flipV="1">
            <a:off x="3669088" y="4087534"/>
            <a:ext cx="396500" cy="53579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853187" y="2813796"/>
            <a:ext cx="4995512" cy="2547474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vi-VN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iều kiện tiên quyết của SGK</a:t>
            </a: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vi-VN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êu cầu về nội dung, phương pháp giáo dục và đánh giá kết quả giáo dục</a:t>
            </a: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vi-VN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êu cầu về cấu trúc, ngôn ngữ sử dụng và hình thức trình bày SGK.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55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QUAN ĐIỂM BIÊN SOẠN SGK CÔNG NGHỆ 8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065588" y="3115382"/>
            <a:ext cx="1944303" cy="1944303"/>
          </a:xfrm>
          <a:prstGeom prst="ellipse">
            <a:avLst/>
          </a:prstGeom>
          <a:solidFill>
            <a:srgbClr val="FFFFCC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BIÊN SOẠN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</a:t>
            </a:r>
          </a:p>
        </p:txBody>
      </p:sp>
      <p:cxnSp>
        <p:nvCxnSpPr>
          <p:cNvPr id="13" name="Elbow Connector 12"/>
          <p:cNvCxnSpPr>
            <a:stCxn id="18" idx="3"/>
            <a:endCxn id="3" idx="0"/>
          </p:cNvCxnSpPr>
          <p:nvPr/>
        </p:nvCxnSpPr>
        <p:spPr>
          <a:xfrm>
            <a:off x="3669088" y="2512210"/>
            <a:ext cx="1368652" cy="60317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21" idx="3"/>
            <a:endCxn id="3" idx="4"/>
          </p:cNvCxnSpPr>
          <p:nvPr/>
        </p:nvCxnSpPr>
        <p:spPr>
          <a:xfrm flipV="1">
            <a:off x="3669088" y="5059685"/>
            <a:ext cx="1368652" cy="61920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6" idx="3"/>
            <a:endCxn id="3" idx="2"/>
          </p:cNvCxnSpPr>
          <p:nvPr/>
        </p:nvCxnSpPr>
        <p:spPr>
          <a:xfrm>
            <a:off x="3669087" y="3567769"/>
            <a:ext cx="396501" cy="51976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4" idx="3"/>
            <a:endCxn id="3" idx="2"/>
          </p:cNvCxnSpPr>
          <p:nvPr/>
        </p:nvCxnSpPr>
        <p:spPr>
          <a:xfrm flipV="1">
            <a:off x="3669088" y="4087534"/>
            <a:ext cx="396500" cy="53579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853187" y="2320366"/>
            <a:ext cx="4995512" cy="3534334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vi-V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hẩm chất chủ yếu, năng lực chung cốt lõi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CTTT.</a:t>
            </a:r>
          </a:p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vi-V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ục tiêu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vi-V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nội dung và yêu cầu cần đạt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CT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môn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nghệ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vi-V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vi-VN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ịnh hướng phương pháp, hình thức tổ chức dạy học và kiểm tra đánh giá trong dạy học công nghệ.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4004" y="4257566"/>
            <a:ext cx="3515084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 NỐI THỰC TIỄN</a:t>
            </a:r>
            <a:b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“Kết nối tri thức với cuộc sống”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54003" y="3202007"/>
            <a:ext cx="3515084" cy="731524"/>
          </a:xfrm>
          <a:prstGeom prst="roundRect">
            <a:avLst/>
          </a:prstGeom>
          <a:solidFill>
            <a:srgbClr val="CCFFFF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BÁM SÁT CTGDPT 2018</a:t>
            </a:r>
            <a:b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CTTT, CT Công nghệ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54004" y="2146448"/>
            <a:ext cx="3515084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PHÁT TRIỂN PC, NL</a:t>
            </a:r>
          </a:p>
          <a:p>
            <a:pPr algn="ctr">
              <a:lnSpc>
                <a:spcPct val="130000"/>
              </a:lnSpc>
            </a:pP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 tư 33/2017/TT-BGDĐT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54004" y="5313125"/>
            <a:ext cx="3515084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DỄ DẠY – DỄ HỌC</a:t>
            </a:r>
            <a:b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Nhẹ nhàng – Hấp dẫn – Thiết thực</a:t>
            </a:r>
          </a:p>
        </p:txBody>
      </p:sp>
    </p:spTree>
    <p:extLst>
      <p:ext uri="{BB962C8B-B14F-4D97-AF65-F5344CB8AC3E}">
        <p14:creationId xmlns:p14="http://schemas.microsoft.com/office/powerpoint/2010/main" val="27331901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QUAN ĐIỂM BIÊN SOẠN SGK CÔNG NGHỆ 8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065588" y="3115382"/>
            <a:ext cx="1944303" cy="1944303"/>
          </a:xfrm>
          <a:prstGeom prst="ellipse">
            <a:avLst/>
          </a:prstGeom>
          <a:solidFill>
            <a:srgbClr val="FFFFCC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BIÊN SOẠN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</a:t>
            </a:r>
          </a:p>
        </p:txBody>
      </p:sp>
      <p:cxnSp>
        <p:nvCxnSpPr>
          <p:cNvPr id="13" name="Elbow Connector 12"/>
          <p:cNvCxnSpPr>
            <a:stCxn id="18" idx="3"/>
            <a:endCxn id="3" idx="0"/>
          </p:cNvCxnSpPr>
          <p:nvPr/>
        </p:nvCxnSpPr>
        <p:spPr>
          <a:xfrm>
            <a:off x="3669088" y="2512210"/>
            <a:ext cx="1368652" cy="60317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21" idx="3"/>
            <a:endCxn id="3" idx="4"/>
          </p:cNvCxnSpPr>
          <p:nvPr/>
        </p:nvCxnSpPr>
        <p:spPr>
          <a:xfrm flipV="1">
            <a:off x="3669088" y="5059685"/>
            <a:ext cx="1368652" cy="61920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6" idx="3"/>
            <a:endCxn id="3" idx="2"/>
          </p:cNvCxnSpPr>
          <p:nvPr/>
        </p:nvCxnSpPr>
        <p:spPr>
          <a:xfrm>
            <a:off x="3669087" y="3567769"/>
            <a:ext cx="396501" cy="51976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4" idx="3"/>
            <a:endCxn id="3" idx="2"/>
          </p:cNvCxnSpPr>
          <p:nvPr/>
        </p:nvCxnSpPr>
        <p:spPr>
          <a:xfrm flipV="1">
            <a:off x="3669088" y="4087534"/>
            <a:ext cx="396500" cy="53579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853187" y="2146448"/>
            <a:ext cx="4995512" cy="3882170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vi-VN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ội dung học tập phù hợp với đặc điểm tâm sinh lí và trải nghiệm của học sinh</a:t>
            </a: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vi-VN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ập nhật những thành tự</a:t>
            </a: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vi-VN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của khoa học, công nghệ</a:t>
            </a: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trong mỗi bài học.</a:t>
            </a:r>
          </a:p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vi-VN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Coi trọng trải nghiệm, thực hành và vận dụng trong mỗi bài học</a:t>
            </a: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vi-VN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giúp học sinh giải quyết những vấn đề của cuộc sống.</a:t>
            </a:r>
            <a:endParaRPr lang="en-US" sz="20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mực – Khoa học – Hiện đại.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54004" y="4257566"/>
            <a:ext cx="3515084" cy="731524"/>
          </a:xfrm>
          <a:prstGeom prst="roundRect">
            <a:avLst/>
          </a:prstGeom>
          <a:solidFill>
            <a:srgbClr val="CCFFFF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 NỐI THỰC TIỄN</a:t>
            </a:r>
            <a:b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“Kết nối tri thức với cuộc sống”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54003" y="3202007"/>
            <a:ext cx="3515084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BÁM SÁT CTGDPT 2018</a:t>
            </a:r>
            <a:b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CTTT, CT Công nghệ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54004" y="2146448"/>
            <a:ext cx="3515084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PHÁT TRIỂN PC, NL</a:t>
            </a:r>
          </a:p>
          <a:p>
            <a:pPr algn="ctr">
              <a:lnSpc>
                <a:spcPct val="130000"/>
              </a:lnSpc>
            </a:pP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 tư 33/2017/TT-BGDĐT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54004" y="5313125"/>
            <a:ext cx="3515084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DỄ DẠY – DỄ HỌC</a:t>
            </a:r>
            <a:b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Nhẹ nhàng – Hấp dẫn – Thiết thực</a:t>
            </a:r>
          </a:p>
        </p:txBody>
      </p:sp>
    </p:spTree>
    <p:extLst>
      <p:ext uri="{BB962C8B-B14F-4D97-AF65-F5344CB8AC3E}">
        <p14:creationId xmlns:p14="http://schemas.microsoft.com/office/powerpoint/2010/main" val="40078685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QUAN ĐIỂM BIÊN SOẠN SGK CÔNG NGHỆ 8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4065588" y="3115382"/>
            <a:ext cx="1944303" cy="1944303"/>
          </a:xfrm>
          <a:prstGeom prst="ellipse">
            <a:avLst/>
          </a:prstGeom>
          <a:solidFill>
            <a:srgbClr val="FFFFCC"/>
          </a:solidFill>
          <a:ln>
            <a:solidFill>
              <a:srgbClr val="00B0F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BIÊN SOẠN</a:t>
            </a:r>
          </a:p>
          <a:p>
            <a:pPr algn="ctr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SGK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NGHỆ</a:t>
            </a:r>
          </a:p>
        </p:txBody>
      </p:sp>
      <p:cxnSp>
        <p:nvCxnSpPr>
          <p:cNvPr id="13" name="Elbow Connector 12"/>
          <p:cNvCxnSpPr>
            <a:stCxn id="18" idx="3"/>
            <a:endCxn id="3" idx="0"/>
          </p:cNvCxnSpPr>
          <p:nvPr/>
        </p:nvCxnSpPr>
        <p:spPr>
          <a:xfrm>
            <a:off x="3669088" y="2512210"/>
            <a:ext cx="1368652" cy="60317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21" idx="3"/>
            <a:endCxn id="3" idx="4"/>
          </p:cNvCxnSpPr>
          <p:nvPr/>
        </p:nvCxnSpPr>
        <p:spPr>
          <a:xfrm flipV="1">
            <a:off x="3669088" y="5059685"/>
            <a:ext cx="1368652" cy="61920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6" idx="3"/>
            <a:endCxn id="3" idx="2"/>
          </p:cNvCxnSpPr>
          <p:nvPr/>
        </p:nvCxnSpPr>
        <p:spPr>
          <a:xfrm>
            <a:off x="3669087" y="3567769"/>
            <a:ext cx="396501" cy="51976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4" idx="3"/>
            <a:endCxn id="3" idx="2"/>
          </p:cNvCxnSpPr>
          <p:nvPr/>
        </p:nvCxnSpPr>
        <p:spPr>
          <a:xfrm flipV="1">
            <a:off x="3669088" y="4087534"/>
            <a:ext cx="396500" cy="53579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853187" y="2650566"/>
            <a:ext cx="4995512" cy="2873934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NHẸ NHÀNG – HẤP DẪN – THIẾT THỰC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Tăng cường thực hành, trải nghiệm.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Thể hiện tư tưởng sư phạm tích cực.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Thúc đẩy giáo dục STEM và GDHN.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Tăng cường sử dụng kênh hình.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Tích hợp nội dung xuyên chương trình.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54004" y="4257566"/>
            <a:ext cx="3515084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KẾT NỐI THỰC TIỄN</a:t>
            </a:r>
            <a:b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“Kết nối tri thức với cuộc sống”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54003" y="3202007"/>
            <a:ext cx="3515084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BÁM SÁT CTGDPT 2018</a:t>
            </a:r>
            <a:b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CTTT, CT Công nghệ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54004" y="2146448"/>
            <a:ext cx="3515084" cy="731524"/>
          </a:xfrm>
          <a:prstGeom prst="roundRect">
            <a:avLst/>
          </a:prstGeom>
          <a:noFill/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PHÁT TRIỂN PC, NL</a:t>
            </a:r>
          </a:p>
          <a:p>
            <a:pPr algn="ctr">
              <a:lnSpc>
                <a:spcPct val="130000"/>
              </a:lnSpc>
            </a:pPr>
            <a:r>
              <a:rPr lang="en-US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 tư 33/2017/TT-BGDĐT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54004" y="5313125"/>
            <a:ext cx="3515084" cy="731524"/>
          </a:xfrm>
          <a:prstGeom prst="roundRect">
            <a:avLst/>
          </a:prstGeom>
          <a:solidFill>
            <a:srgbClr val="CCFFFF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DỄ DẠY – DỄ HỌC</a:t>
            </a:r>
            <a:br>
              <a:rPr lang="en-US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Nhẹ nhàng – Hấp dẫn – Thiết thực</a:t>
            </a:r>
          </a:p>
        </p:txBody>
      </p:sp>
    </p:spTree>
    <p:extLst>
      <p:ext uri="{BB962C8B-B14F-4D97-AF65-F5344CB8AC3E}">
        <p14:creationId xmlns:p14="http://schemas.microsoft.com/office/powerpoint/2010/main" val="11389460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emp_HNUE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1.potx" id="{4947AE79-0319-4AF2-B650-62A78847CF12}" vid="{E64D9C41-E9A3-4FF4-9577-140438A134FE}"/>
    </a:ext>
  </a:ext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1.potx" id="{4947AE79-0319-4AF2-B650-62A78847CF12}" vid="{20E1F546-B8CA-4860-B712-8ABD6360D439}"/>
    </a:ext>
  </a:extLst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1.potx" id="{4947AE79-0319-4AF2-B650-62A78847CF12}" vid="{571817C2-1D4F-4D75-B70E-59E6FBD59C62}"/>
    </a:ext>
  </a:extLst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Temp_HNUE</Template>
  <TotalTime>5363</TotalTime>
  <Words>2175</Words>
  <Application>Microsoft Office PowerPoint</Application>
  <PresentationFormat>Tùy chỉnh</PresentationFormat>
  <Paragraphs>385</Paragraphs>
  <Slides>40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40</vt:i4>
      </vt:variant>
    </vt:vector>
  </HeadingPairs>
  <TitlesOfParts>
    <vt:vector size="49" baseType="lpstr">
      <vt:lpstr>Arial</vt:lpstr>
      <vt:lpstr>Myriad Pro</vt:lpstr>
      <vt:lpstr>Open Sans Extrabold</vt:lpstr>
      <vt:lpstr>Tw Cen MT</vt:lpstr>
      <vt:lpstr>Wingdings</vt:lpstr>
      <vt:lpstr>Wingdings 2</vt:lpstr>
      <vt:lpstr>Temp_HNUE</vt:lpstr>
      <vt:lpstr>1_Diseño predeterminado</vt:lpstr>
      <vt:lpstr>Median</vt:lpstr>
      <vt:lpstr>Bản trình bày PowerPoint</vt:lpstr>
      <vt:lpstr>Bản trình bày PowerPoint</vt:lpstr>
      <vt:lpstr>Bản trình bày PowerPoint</vt:lpstr>
      <vt:lpstr>QUAN ĐIỂM BIÊN SOẠN SGK CÔNG NGHỆ 8</vt:lpstr>
      <vt:lpstr>QUAN ĐIỂM BIÊN SOẠN SGK CÔNG NGHỆ 8</vt:lpstr>
      <vt:lpstr>QUAN ĐIỂM BIÊN SOẠN SGK CÔNG NGHỆ 8</vt:lpstr>
      <vt:lpstr>QUAN ĐIỂM BIÊN SOẠN SGK CÔNG NGHỆ 8</vt:lpstr>
      <vt:lpstr>QUAN ĐIỂM BIÊN SOẠN SGK CÔNG NGHỆ 8</vt:lpstr>
      <vt:lpstr>QUAN ĐIỂM BIÊN SOẠN SGK CÔNG NGHỆ 8</vt:lpstr>
      <vt:lpstr>CẤU TRÚC SGK CÔNG NGHỆ 8</vt:lpstr>
      <vt:lpstr>CẤU TRÚC SGK CÔNG NGHỆ 8</vt:lpstr>
      <vt:lpstr>CẤU TRÚC SGK CÔNG NGHỆ 8</vt:lpstr>
      <vt:lpstr>CẤU TRÚC SGK CÔNG NGHỆ 8</vt:lpstr>
      <vt:lpstr>CẤU TRÚC SGK CÔNG NGHỆ 8</vt:lpstr>
      <vt:lpstr>CẤU TRÚC SGK CÔNG NGHỆ 8</vt:lpstr>
      <vt:lpstr>CẤU TRÚC SGK CÔNG NGHỆ 8</vt:lpstr>
      <vt:lpstr>CẤU TRÚC SGK CÔNG NGHỆ 8</vt:lpstr>
      <vt:lpstr>CẤU TRÚC SGK CÔNG NGHỆ 8</vt:lpstr>
      <vt:lpstr>CẤU TRÚC BÀI HỌC TRONG SGK CÔNG NGHỆ 8</vt:lpstr>
      <vt:lpstr>CẤU TRÚC BÀI HỌC_ Cấu trúc chung </vt:lpstr>
      <vt:lpstr>CẤU TRÚC BÀI HỌC_ Tuyến nội dung bổ trợ</vt:lpstr>
      <vt:lpstr>CẤU TRÚC BÀI HỌC_ Kênh Hoạt động</vt:lpstr>
      <vt:lpstr>CẤU TRÚC BÀI HỌC_ Vai trò các hộp chức năng</vt:lpstr>
      <vt:lpstr>CẤU TRÚC BÀI HỌC_ Vai trò các hộp chức năng</vt:lpstr>
      <vt:lpstr>CẤU TRÚC BÀI HỌC_ Vai trò các hộp chức năng</vt:lpstr>
      <vt:lpstr>CẤU TRÚC BÀI HỌC_ Vai trò các hộp chức năng</vt:lpstr>
      <vt:lpstr>CẤU TRÚC BÀI HỌC_ Vai trò các hộp chức năng</vt:lpstr>
      <vt:lpstr>CẤU TRÚC BÀI HỌC_ Vai trò các hộp chức năng</vt:lpstr>
      <vt:lpstr>CẤU TRÚC BÀI HỌC_ Vai trò các hộp chức năng</vt:lpstr>
      <vt:lpstr>CẤU TRÚC BÀI HỌC_ Vai trò các hộp chức năng</vt:lpstr>
      <vt:lpstr>CẤU TRÚC BÀI HỌC_ Dự án học tập</vt:lpstr>
      <vt:lpstr>ĐIỂM MỚI NỔI BẬT CỦA SGK CÔNG NGHỆ 8</vt:lpstr>
      <vt:lpstr>ĐIỂM MỚI NỔI BẬT_Giới thiệu chung</vt:lpstr>
      <vt:lpstr>ĐIỂM MỚI NỔI BẬT_Tư tưởng biên soạn</vt:lpstr>
      <vt:lpstr>ĐIỂM MỚI NỔI BẬT_Cấu trúc bài học</vt:lpstr>
      <vt:lpstr>ĐIỂM MỚI NỔI BẬT_Nội dung học tập</vt:lpstr>
      <vt:lpstr>ĐIỂM MỚI NỔI BẬT_Yếu tố sư phạm</vt:lpstr>
      <vt:lpstr>ĐIỂM MỚI NỔI BẬT_Giáo dục tích hợp</vt:lpstr>
      <vt:lpstr>SGK CÔNG NGHỆ 8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trình bồi dưỡng  dành cho giáo viên tin học ở tiểu học dạy môn tin học và công nghệ</dc:title>
  <dc:creator>Le Huy Hoang</dc:creator>
  <cp:lastModifiedBy>Đặng Thị Thu Hà</cp:lastModifiedBy>
  <cp:revision>280</cp:revision>
  <dcterms:created xsi:type="dcterms:W3CDTF">2018-10-02T14:53:53Z</dcterms:created>
  <dcterms:modified xsi:type="dcterms:W3CDTF">2023-02-11T16:14:38Z</dcterms:modified>
</cp:coreProperties>
</file>