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7" r:id="rId2"/>
    <p:sldId id="259" r:id="rId3"/>
    <p:sldId id="260" r:id="rId4"/>
    <p:sldId id="291" r:id="rId5"/>
    <p:sldId id="297" r:id="rId6"/>
    <p:sldId id="298" r:id="rId7"/>
    <p:sldId id="262" r:id="rId8"/>
    <p:sldId id="293" r:id="rId9"/>
    <p:sldId id="292" r:id="rId10"/>
    <p:sldId id="316" r:id="rId11"/>
    <p:sldId id="317" r:id="rId12"/>
    <p:sldId id="264" r:id="rId13"/>
    <p:sldId id="265" r:id="rId14"/>
    <p:sldId id="304" r:id="rId15"/>
    <p:sldId id="311" r:id="rId16"/>
    <p:sldId id="305" r:id="rId17"/>
    <p:sldId id="290" r:id="rId18"/>
    <p:sldId id="310" r:id="rId19"/>
    <p:sldId id="312" r:id="rId20"/>
    <p:sldId id="313" r:id="rId21"/>
    <p:sldId id="269" r:id="rId22"/>
    <p:sldId id="270" r:id="rId23"/>
    <p:sldId id="288" r:id="rId24"/>
    <p:sldId id="274" r:id="rId25"/>
    <p:sldId id="276" r:id="rId26"/>
    <p:sldId id="306" r:id="rId27"/>
    <p:sldId id="277" r:id="rId28"/>
    <p:sldId id="278" r:id="rId29"/>
    <p:sldId id="279" r:id="rId30"/>
    <p:sldId id="280" r:id="rId31"/>
    <p:sldId id="281" r:id="rId32"/>
    <p:sldId id="282" r:id="rId33"/>
    <p:sldId id="283" r:id="rId34"/>
    <p:sldId id="284" r:id="rId35"/>
    <p:sldId id="289" r:id="rId36"/>
    <p:sldId id="285" r:id="rId37"/>
  </p:sldIdLst>
  <p:sldSz cx="9906000" cy="6858000" type="A4"/>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1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5" d="100"/>
          <a:sy n="75" d="100"/>
        </p:scale>
        <p:origin x="894" y="54"/>
      </p:cViewPr>
      <p:guideLst>
        <p:guide orient="horz" pos="2160"/>
        <p:guide pos="31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340D21D-F9C8-4EE0-ACCE-571DEB2F304E}" type="datetimeFigureOut">
              <a:rPr lang="en-US" smtClean="0"/>
              <a:t>5/14/2021</a:t>
            </a:fld>
            <a:endParaRPr lang="en-US"/>
          </a:p>
        </p:txBody>
      </p:sp>
      <p:sp>
        <p:nvSpPr>
          <p:cNvPr id="4" name="Slide Image Placeholder 3"/>
          <p:cNvSpPr>
            <a:spLocks noGrp="1" noRot="1" noChangeAspect="1"/>
          </p:cNvSpPr>
          <p:nvPr>
            <p:ph type="sldImg" idx="2"/>
          </p:nvPr>
        </p:nvSpPr>
        <p:spPr>
          <a:xfrm>
            <a:off x="952500" y="685800"/>
            <a:ext cx="4953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2E05914-A140-41FB-931F-C0E0F35D61DD}" type="slidenum">
              <a:rPr lang="en-US" smtClean="0"/>
              <a:t>‹#›</a:t>
            </a:fld>
            <a:endParaRPr lang="en-US"/>
          </a:p>
        </p:txBody>
      </p:sp>
    </p:spTree>
    <p:extLst>
      <p:ext uri="{BB962C8B-B14F-4D97-AF65-F5344CB8AC3E}">
        <p14:creationId xmlns:p14="http://schemas.microsoft.com/office/powerpoint/2010/main" val="8824118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26"/>
            <a:ext cx="84201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5000D05-8D13-4B90-AE37-27F6A20ADB01}" type="datetimeFigureOut">
              <a:rPr lang="en-US" smtClean="0"/>
              <a:t>5/14/2021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E09F52-4E9B-4C96-8E3D-6F4ED1B62173}" type="slidenum">
              <a:rPr lang="en-US" smtClean="0"/>
              <a:t>‹#›</a:t>
            </a:fld>
            <a:endParaRPr lang="en-US"/>
          </a:p>
        </p:txBody>
      </p:sp>
    </p:spTree>
    <p:extLst>
      <p:ext uri="{BB962C8B-B14F-4D97-AF65-F5344CB8AC3E}">
        <p14:creationId xmlns:p14="http://schemas.microsoft.com/office/powerpoint/2010/main" val="31561693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000D05-8D13-4B90-AE37-27F6A20ADB01}" type="datetimeFigureOut">
              <a:rPr lang="en-US" smtClean="0"/>
              <a:t>5/14/2021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E09F52-4E9B-4C96-8E3D-6F4ED1B62173}" type="slidenum">
              <a:rPr lang="en-US" smtClean="0"/>
              <a:t>‹#›</a:t>
            </a:fld>
            <a:endParaRPr lang="en-US"/>
          </a:p>
        </p:txBody>
      </p:sp>
    </p:spTree>
    <p:extLst>
      <p:ext uri="{BB962C8B-B14F-4D97-AF65-F5344CB8AC3E}">
        <p14:creationId xmlns:p14="http://schemas.microsoft.com/office/powerpoint/2010/main" val="38903118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274639"/>
            <a:ext cx="222885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95300" y="274639"/>
            <a:ext cx="652145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000D05-8D13-4B90-AE37-27F6A20ADB01}" type="datetimeFigureOut">
              <a:rPr lang="en-US" smtClean="0"/>
              <a:t>5/14/2021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E09F52-4E9B-4C96-8E3D-6F4ED1B62173}" type="slidenum">
              <a:rPr lang="en-US" smtClean="0"/>
              <a:t>‹#›</a:t>
            </a:fld>
            <a:endParaRPr lang="en-US"/>
          </a:p>
        </p:txBody>
      </p:sp>
    </p:spTree>
    <p:extLst>
      <p:ext uri="{BB962C8B-B14F-4D97-AF65-F5344CB8AC3E}">
        <p14:creationId xmlns:p14="http://schemas.microsoft.com/office/powerpoint/2010/main" val="31952177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95300" y="274638"/>
            <a:ext cx="8915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95300" y="1600200"/>
            <a:ext cx="437515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035550" y="1600200"/>
            <a:ext cx="437515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95300" y="3938589"/>
            <a:ext cx="437515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5035550" y="3938589"/>
            <a:ext cx="437515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FBB4EB37-46F2-4848-89ED-707B73379CA5}" type="slidenum">
              <a:rPr lang="en-US"/>
              <a:pPr>
                <a:defRPr/>
              </a:pPr>
              <a:t>‹#›</a:t>
            </a:fld>
            <a:endParaRPr lang="en-US"/>
          </a:p>
        </p:txBody>
      </p:sp>
    </p:spTree>
    <p:extLst>
      <p:ext uri="{BB962C8B-B14F-4D97-AF65-F5344CB8AC3E}">
        <p14:creationId xmlns:p14="http://schemas.microsoft.com/office/powerpoint/2010/main" val="869254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000D05-8D13-4B90-AE37-27F6A20ADB01}" type="datetimeFigureOut">
              <a:rPr lang="en-US" smtClean="0"/>
              <a:t>5/14/2021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E09F52-4E9B-4C96-8E3D-6F4ED1B62173}" type="slidenum">
              <a:rPr lang="en-US" smtClean="0"/>
              <a:t>‹#›</a:t>
            </a:fld>
            <a:endParaRPr lang="en-US"/>
          </a:p>
        </p:txBody>
      </p:sp>
    </p:spTree>
    <p:extLst>
      <p:ext uri="{BB962C8B-B14F-4D97-AF65-F5344CB8AC3E}">
        <p14:creationId xmlns:p14="http://schemas.microsoft.com/office/powerpoint/2010/main" val="17825014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506" y="4406901"/>
            <a:ext cx="84201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5000D05-8D13-4B90-AE37-27F6A20ADB01}" type="datetimeFigureOut">
              <a:rPr lang="en-US" smtClean="0"/>
              <a:t>5/14/2021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E09F52-4E9B-4C96-8E3D-6F4ED1B62173}" type="slidenum">
              <a:rPr lang="en-US" smtClean="0"/>
              <a:t>‹#›</a:t>
            </a:fld>
            <a:endParaRPr lang="en-US"/>
          </a:p>
        </p:txBody>
      </p:sp>
    </p:spTree>
    <p:extLst>
      <p:ext uri="{BB962C8B-B14F-4D97-AF65-F5344CB8AC3E}">
        <p14:creationId xmlns:p14="http://schemas.microsoft.com/office/powerpoint/2010/main" val="10987758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9530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3555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5000D05-8D13-4B90-AE37-27F6A20ADB01}" type="datetimeFigureOut">
              <a:rPr lang="en-US" smtClean="0"/>
              <a:t>5/14/2021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E09F52-4E9B-4C96-8E3D-6F4ED1B62173}" type="slidenum">
              <a:rPr lang="en-US" smtClean="0"/>
              <a:t>‹#›</a:t>
            </a:fld>
            <a:endParaRPr lang="en-US"/>
          </a:p>
        </p:txBody>
      </p:sp>
    </p:spTree>
    <p:extLst>
      <p:ext uri="{BB962C8B-B14F-4D97-AF65-F5344CB8AC3E}">
        <p14:creationId xmlns:p14="http://schemas.microsoft.com/office/powerpoint/2010/main" val="19083638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5000D05-8D13-4B90-AE37-27F6A20ADB01}" type="datetimeFigureOut">
              <a:rPr lang="en-US" smtClean="0"/>
              <a:t>5/14/2021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0E09F52-4E9B-4C96-8E3D-6F4ED1B62173}" type="slidenum">
              <a:rPr lang="en-US" smtClean="0"/>
              <a:t>‹#›</a:t>
            </a:fld>
            <a:endParaRPr lang="en-US"/>
          </a:p>
        </p:txBody>
      </p:sp>
    </p:spTree>
    <p:extLst>
      <p:ext uri="{BB962C8B-B14F-4D97-AF65-F5344CB8AC3E}">
        <p14:creationId xmlns:p14="http://schemas.microsoft.com/office/powerpoint/2010/main" val="41624414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5000D05-8D13-4B90-AE37-27F6A20ADB01}" type="datetimeFigureOut">
              <a:rPr lang="en-US" smtClean="0"/>
              <a:t>5/14/2021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0E09F52-4E9B-4C96-8E3D-6F4ED1B62173}" type="slidenum">
              <a:rPr lang="en-US" smtClean="0"/>
              <a:t>‹#›</a:t>
            </a:fld>
            <a:endParaRPr lang="en-US"/>
          </a:p>
        </p:txBody>
      </p:sp>
    </p:spTree>
    <p:extLst>
      <p:ext uri="{BB962C8B-B14F-4D97-AF65-F5344CB8AC3E}">
        <p14:creationId xmlns:p14="http://schemas.microsoft.com/office/powerpoint/2010/main" val="21984674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000D05-8D13-4B90-AE37-27F6A20ADB01}" type="datetimeFigureOut">
              <a:rPr lang="en-US" smtClean="0"/>
              <a:t>5/14/2021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0E09F52-4E9B-4C96-8E3D-6F4ED1B62173}" type="slidenum">
              <a:rPr lang="en-US" smtClean="0"/>
              <a:t>‹#›</a:t>
            </a:fld>
            <a:endParaRPr lang="en-US"/>
          </a:p>
        </p:txBody>
      </p:sp>
    </p:spTree>
    <p:extLst>
      <p:ext uri="{BB962C8B-B14F-4D97-AF65-F5344CB8AC3E}">
        <p14:creationId xmlns:p14="http://schemas.microsoft.com/office/powerpoint/2010/main" val="10973490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006"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000D05-8D13-4B90-AE37-27F6A20ADB01}" type="datetimeFigureOut">
              <a:rPr lang="en-US" smtClean="0"/>
              <a:t>5/14/2021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E09F52-4E9B-4C96-8E3D-6F4ED1B62173}" type="slidenum">
              <a:rPr lang="en-US" smtClean="0"/>
              <a:t>‹#›</a:t>
            </a:fld>
            <a:endParaRPr lang="en-US"/>
          </a:p>
        </p:txBody>
      </p:sp>
    </p:spTree>
    <p:extLst>
      <p:ext uri="{BB962C8B-B14F-4D97-AF65-F5344CB8AC3E}">
        <p14:creationId xmlns:p14="http://schemas.microsoft.com/office/powerpoint/2010/main" val="920603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645" y="4800600"/>
            <a:ext cx="59436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000D05-8D13-4B90-AE37-27F6A20ADB01}" type="datetimeFigureOut">
              <a:rPr lang="en-US" smtClean="0"/>
              <a:t>5/14/2021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E09F52-4E9B-4C96-8E3D-6F4ED1B62173}" type="slidenum">
              <a:rPr lang="en-US" smtClean="0"/>
              <a:t>‹#›</a:t>
            </a:fld>
            <a:endParaRPr lang="en-US"/>
          </a:p>
        </p:txBody>
      </p:sp>
    </p:spTree>
    <p:extLst>
      <p:ext uri="{BB962C8B-B14F-4D97-AF65-F5344CB8AC3E}">
        <p14:creationId xmlns:p14="http://schemas.microsoft.com/office/powerpoint/2010/main" val="23076362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95300" y="1600201"/>
            <a:ext cx="89154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95300" y="6356351"/>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000D05-8D13-4B90-AE37-27F6A20ADB01}" type="datetimeFigureOut">
              <a:rPr lang="en-US" smtClean="0"/>
              <a:t>5/14/2021</a:t>
            </a:fld>
            <a:endParaRPr lang="en-US"/>
          </a:p>
        </p:txBody>
      </p:sp>
      <p:sp>
        <p:nvSpPr>
          <p:cNvPr id="5" name="Footer Placeholder 4"/>
          <p:cNvSpPr>
            <a:spLocks noGrp="1"/>
          </p:cNvSpPr>
          <p:nvPr>
            <p:ph type="ftr" sz="quarter" idx="3"/>
          </p:nvPr>
        </p:nvSpPr>
        <p:spPr>
          <a:xfrm>
            <a:off x="3384550" y="6356351"/>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099300" y="6356351"/>
            <a:ext cx="231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E09F52-4E9B-4C96-8E3D-6F4ED1B62173}" type="slidenum">
              <a:rPr lang="en-US" smtClean="0"/>
              <a:t>‹#›</a:t>
            </a:fld>
            <a:endParaRPr lang="en-US"/>
          </a:p>
        </p:txBody>
      </p:sp>
    </p:spTree>
    <p:extLst>
      <p:ext uri="{BB962C8B-B14F-4D97-AF65-F5344CB8AC3E}">
        <p14:creationId xmlns:p14="http://schemas.microsoft.com/office/powerpoint/2010/main" val="28235629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news.inetcenter.vn/?cmd=act:news|newsid:2470" TargetMode="Externa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15.w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22.gi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gif"/></Relationships>
</file>

<file path=ppt/slides/_rels/slide31.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28.gif"/></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12.xml"/><Relationship Id="rId1" Type="http://schemas.openxmlformats.org/officeDocument/2006/relationships/tags" Target="../tags/tag1.xml"/></Relationships>
</file>

<file path=ppt/slides/_rels/slide34.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slideLayout" Target="../slideLayouts/slideLayout2.xml"/><Relationship Id="rId1" Type="http://schemas.openxmlformats.org/officeDocument/2006/relationships/audio" Target="file:///C:\Documents%20and%20Settings\Tin%20Thanh%20Dat\Desktop\CO%20TRO\on%20nghia%20sinh%20thanh.mp3" TargetMode="External"/><Relationship Id="rId6" Type="http://schemas.openxmlformats.org/officeDocument/2006/relationships/image" Target="../media/image33.gif"/><Relationship Id="rId5" Type="http://schemas.openxmlformats.org/officeDocument/2006/relationships/image" Target="../media/image32.png"/><Relationship Id="rId4" Type="http://schemas.openxmlformats.org/officeDocument/2006/relationships/image" Target="../media/image31.gif"/></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image" Target="../media/image37.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icture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WordArt 3"/>
          <p:cNvSpPr>
            <a:spLocks noChangeArrowheads="1" noChangeShapeType="1" noTextEdit="1"/>
          </p:cNvSpPr>
          <p:nvPr/>
        </p:nvSpPr>
        <p:spPr bwMode="auto">
          <a:xfrm>
            <a:off x="838200" y="381000"/>
            <a:ext cx="8382000" cy="3119438"/>
          </a:xfrm>
          <a:prstGeom prst="rect">
            <a:avLst/>
          </a:prstGeom>
        </p:spPr>
        <p:txBody>
          <a:bodyPr wrap="none" fromWordArt="1">
            <a:prstTxWarp prst="textWave1">
              <a:avLst>
                <a:gd name="adj1" fmla="val 13005"/>
                <a:gd name="adj2" fmla="val 0"/>
              </a:avLst>
            </a:prstTxWarp>
          </a:bodyPr>
          <a:lstStyle/>
          <a:p>
            <a:pPr algn="ctr"/>
            <a:r>
              <a:rPr lang="en-US" sz="3600" b="1" kern="10" dirty="0">
                <a:ln w="9525">
                  <a:solidFill>
                    <a:srgbClr val="00FF00"/>
                  </a:solidFill>
                  <a:round/>
                  <a:headEnd/>
                  <a:tailEnd/>
                </a:ln>
                <a:solidFill>
                  <a:srgbClr val="FF0000"/>
                </a:solidFill>
                <a:effectLst>
                  <a:outerShdw dist="53882" dir="2700000" algn="ctr" rotWithShape="0">
                    <a:srgbClr val="C0C0C0">
                      <a:alpha val="79999"/>
                    </a:srgbClr>
                  </a:outerShdw>
                </a:effectLst>
                <a:latin typeface="Times New Roman"/>
                <a:cs typeface="Times New Roman"/>
              </a:rPr>
              <a:t>NHIỆT LIỆT CHÀO MỪNG</a:t>
            </a:r>
          </a:p>
          <a:p>
            <a:pPr algn="ctr"/>
            <a:r>
              <a:rPr lang="en-US" sz="3600" b="1" kern="10">
                <a:ln w="9525">
                  <a:solidFill>
                    <a:srgbClr val="00FF00"/>
                  </a:solidFill>
                  <a:round/>
                  <a:headEnd/>
                  <a:tailEnd/>
                </a:ln>
                <a:solidFill>
                  <a:srgbClr val="FF0000"/>
                </a:solidFill>
                <a:effectLst>
                  <a:outerShdw dist="53882" dir="2700000" algn="ctr" rotWithShape="0">
                    <a:srgbClr val="C0C0C0">
                      <a:alpha val="79999"/>
                    </a:srgbClr>
                  </a:outerShdw>
                </a:effectLst>
                <a:latin typeface="Times New Roman"/>
                <a:cs typeface="Times New Roman"/>
              </a:rPr>
              <a:t> CÁC THẦY </a:t>
            </a:r>
            <a:r>
              <a:rPr lang="en-US" sz="3600" b="1" kern="10" dirty="0">
                <a:ln w="9525">
                  <a:solidFill>
                    <a:srgbClr val="00FF00"/>
                  </a:solidFill>
                  <a:round/>
                  <a:headEnd/>
                  <a:tailEnd/>
                </a:ln>
                <a:solidFill>
                  <a:srgbClr val="FF0000"/>
                </a:solidFill>
                <a:effectLst>
                  <a:outerShdw dist="53882" dir="2700000" algn="ctr" rotWithShape="0">
                    <a:srgbClr val="C0C0C0">
                      <a:alpha val="79999"/>
                    </a:srgbClr>
                  </a:outerShdw>
                </a:effectLst>
                <a:latin typeface="Times New Roman"/>
                <a:cs typeface="Times New Roman"/>
              </a:rPr>
              <a:t>CÔ GIÁO</a:t>
            </a:r>
          </a:p>
          <a:p>
            <a:pPr algn="ctr"/>
            <a:r>
              <a:rPr lang="en-US" sz="3600" b="1" kern="10" dirty="0">
                <a:ln w="9525">
                  <a:solidFill>
                    <a:srgbClr val="00FF00"/>
                  </a:solidFill>
                  <a:round/>
                  <a:headEnd/>
                  <a:tailEnd/>
                </a:ln>
                <a:solidFill>
                  <a:srgbClr val="FF0000"/>
                </a:solidFill>
                <a:effectLst>
                  <a:outerShdw dist="53882" dir="2700000" algn="ctr" rotWithShape="0">
                    <a:srgbClr val="C0C0C0">
                      <a:alpha val="79999"/>
                    </a:srgbClr>
                  </a:outerShdw>
                </a:effectLst>
                <a:latin typeface="Times New Roman"/>
                <a:cs typeface="Times New Roman"/>
              </a:rPr>
              <a:t>VỀ DỰ GIỜ</a:t>
            </a:r>
          </a:p>
        </p:txBody>
      </p:sp>
      <p:sp>
        <p:nvSpPr>
          <p:cNvPr id="2052" name="WordArt 4"/>
          <p:cNvSpPr>
            <a:spLocks noChangeArrowheads="1" noChangeShapeType="1" noTextEdit="1"/>
          </p:cNvSpPr>
          <p:nvPr/>
        </p:nvSpPr>
        <p:spPr bwMode="auto">
          <a:xfrm>
            <a:off x="1752600" y="3733800"/>
            <a:ext cx="7086600" cy="1104900"/>
          </a:xfrm>
          <a:prstGeom prst="rect">
            <a:avLst/>
          </a:prstGeom>
        </p:spPr>
        <p:txBody>
          <a:bodyPr wrap="none" fromWordArt="1">
            <a:prstTxWarp prst="textPlain">
              <a:avLst>
                <a:gd name="adj" fmla="val 50000"/>
              </a:avLst>
            </a:prstTxWarp>
          </a:bodyPr>
          <a:lstStyle/>
          <a:p>
            <a:pPr algn="ctr"/>
            <a:r>
              <a:rPr lang="en-US" sz="3600" b="1" i="1" kern="10">
                <a:ln w="12700">
                  <a:solidFill>
                    <a:srgbClr val="FFFF00"/>
                  </a:solidFill>
                  <a:round/>
                  <a:headEnd/>
                  <a:tailEnd/>
                </a:ln>
                <a:solidFill>
                  <a:srgbClr val="0000FF"/>
                </a:solidFill>
                <a:effectLst>
                  <a:outerShdw dist="35921" dir="2700000" sy="50000" kx="2115830" algn="bl" rotWithShape="0">
                    <a:srgbClr val="C0C0C0">
                      <a:alpha val="79999"/>
                    </a:srgbClr>
                  </a:outerShdw>
                </a:effectLst>
                <a:latin typeface="Times New Roman"/>
                <a:cs typeface="Times New Roman"/>
              </a:rPr>
              <a:t>MÔN: GIÁO DỤC CÔNG DÂN</a:t>
            </a:r>
          </a:p>
          <a:p>
            <a:pPr algn="ctr"/>
            <a:r>
              <a:rPr lang="en-US" sz="3600" b="1" i="1" kern="10">
                <a:ln w="12700">
                  <a:solidFill>
                    <a:srgbClr val="FFFF00"/>
                  </a:solidFill>
                  <a:round/>
                  <a:headEnd/>
                  <a:tailEnd/>
                </a:ln>
                <a:solidFill>
                  <a:srgbClr val="0000FF"/>
                </a:solidFill>
                <a:effectLst>
                  <a:outerShdw dist="35921" dir="2700000" sy="50000" kx="2115830" algn="bl" rotWithShape="0">
                    <a:srgbClr val="C0C0C0">
                      <a:alpha val="79999"/>
                    </a:srgbClr>
                  </a:outerShdw>
                </a:effectLst>
                <a:latin typeface="Times New Roman"/>
                <a:cs typeface="Times New Roman"/>
              </a:rPr>
              <a:t>LỚP 8B</a:t>
            </a:r>
          </a:p>
        </p:txBody>
      </p:sp>
      <p:sp>
        <p:nvSpPr>
          <p:cNvPr id="2053" name="Text Box 5"/>
          <p:cNvSpPr txBox="1">
            <a:spLocks noChangeArrowheads="1"/>
          </p:cNvSpPr>
          <p:nvPr/>
        </p:nvSpPr>
        <p:spPr bwMode="auto">
          <a:xfrm>
            <a:off x="838200" y="5334001"/>
            <a:ext cx="8458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ct val="50000"/>
              </a:spcBef>
            </a:pPr>
            <a:r>
              <a:rPr lang="en-US" sz="3200" dirty="0">
                <a:solidFill>
                  <a:srgbClr val="0000FF"/>
                </a:solidFill>
                <a:latin typeface="Times New Roman" pitchFamily="18" charset="0"/>
              </a:rPr>
              <a:t>Giáo viên thực hiện: PHẠM THỊ KHUYẾN</a:t>
            </a:r>
          </a:p>
        </p:txBody>
      </p:sp>
      <p:sp>
        <p:nvSpPr>
          <p:cNvPr id="2054" name="Slide Number Placeholder 5"/>
          <p:cNvSpPr>
            <a:spLocks noGrp="1"/>
          </p:cNvSpPr>
          <p:nvPr>
            <p:ph type="sldNum" sz="quarter" idx="10"/>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F38C9B17-0E42-4697-990F-9A3C567F978E}" type="slidenum">
              <a:rPr lang="en-US"/>
              <a:pPr algn="r" eaLnBrk="1" hangingPunct="1"/>
              <a:t>1</a:t>
            </a:fld>
            <a:endParaRPr lang="en-US"/>
          </a:p>
        </p:txBody>
      </p:sp>
    </p:spTree>
    <p:extLst>
      <p:ext uri="{BB962C8B-B14F-4D97-AF65-F5344CB8AC3E}">
        <p14:creationId xmlns:p14="http://schemas.microsoft.com/office/powerpoint/2010/main" val="23525129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8"/>
          <p:cNvSpPr txBox="1">
            <a:spLocks noGrp="1" noChangeArrowheads="1"/>
          </p:cNvSpPr>
          <p:nvPr>
            <p:ph idx="1"/>
          </p:nvPr>
        </p:nvSpPr>
        <p:spPr bwMode="auto">
          <a:xfrm>
            <a:off x="381000" y="1"/>
            <a:ext cx="8316416" cy="5450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indent="276225">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endParaRPr lang="en-US" altLang="en-US" sz="2600" b="1">
              <a:solidFill>
                <a:srgbClr val="0066FF"/>
              </a:solidFill>
            </a:endParaRPr>
          </a:p>
          <a:p>
            <a:pPr indent="0">
              <a:buNone/>
            </a:pPr>
            <a:r>
              <a:rPr lang="en-US" altLang="en-US" sz="2400" b="1">
                <a:solidFill>
                  <a:srgbClr val="0066FF"/>
                </a:solidFill>
                <a:latin typeface="Times New Roman" panose="02020603050405020304" pitchFamily="18" charset="0"/>
                <a:cs typeface="Times New Roman" panose="02020603050405020304" pitchFamily="18" charset="0"/>
              </a:rPr>
              <a:t>                 Luật hôn nhân gia đình năm 2000</a:t>
            </a:r>
          </a:p>
          <a:p>
            <a:pPr indent="0">
              <a:buNone/>
            </a:pPr>
            <a:r>
              <a:rPr lang="en-US" altLang="en-US" sz="2400" b="1" i="1">
                <a:solidFill>
                  <a:srgbClr val="0000FF"/>
                </a:solidFill>
                <a:latin typeface="Times New Roman" panose="02020603050405020304" pitchFamily="18" charset="0"/>
                <a:cs typeface="Times New Roman" panose="02020603050405020304" pitchFamily="18" charset="0"/>
              </a:rPr>
              <a:t> </a:t>
            </a:r>
            <a:r>
              <a:rPr lang="en-US" altLang="en-US" sz="2400" b="1" u="sng">
                <a:solidFill>
                  <a:srgbClr val="0000FF"/>
                </a:solidFill>
                <a:latin typeface="Times New Roman" panose="02020603050405020304" pitchFamily="18" charset="0"/>
                <a:cs typeface="Times New Roman" panose="02020603050405020304" pitchFamily="18" charset="0"/>
              </a:rPr>
              <a:t>Điều 34:</a:t>
            </a:r>
            <a:r>
              <a:rPr lang="en-US" altLang="en-US" sz="2400" u="sng">
                <a:solidFill>
                  <a:srgbClr val="0000FF"/>
                </a:solidFill>
                <a:latin typeface="Times New Roman" panose="02020603050405020304" pitchFamily="18" charset="0"/>
                <a:cs typeface="Times New Roman" panose="02020603050405020304" pitchFamily="18" charset="0"/>
              </a:rPr>
              <a:t> </a:t>
            </a:r>
          </a:p>
          <a:p>
            <a:pPr indent="0" algn="just">
              <a:buNone/>
            </a:pPr>
            <a:r>
              <a:rPr lang="en-US" altLang="en-US" sz="2400">
                <a:solidFill>
                  <a:srgbClr val="0000FF"/>
                </a:solidFill>
                <a:latin typeface="Times New Roman" panose="02020603050405020304" pitchFamily="18" charset="0"/>
                <a:cs typeface="Times New Roman" panose="02020603050405020304" pitchFamily="18" charset="0"/>
              </a:rPr>
              <a:t>1.Cha, mẹ có nghĩa vụ và quyền thương yêu, trông nom, nuôi dưỡng, chăm sóc, bảo vệ quyền, lợi ích hợp pháp của con; tôn trọng ý kiến của con, chăm lo việc học tập và giáo dục để con phát triển lành mạnh về thể chất, trí tuệ và đạo đức, trở thành người con hiếu thảo của gia đình, công dân có ích cho xã hội.</a:t>
            </a:r>
          </a:p>
          <a:p>
            <a:pPr indent="0" algn="just">
              <a:buNone/>
            </a:pPr>
            <a:r>
              <a:rPr lang="en-US" altLang="en-US" sz="2400">
                <a:solidFill>
                  <a:srgbClr val="0000FF"/>
                </a:solidFill>
                <a:latin typeface="Times New Roman" panose="02020603050405020304" pitchFamily="18" charset="0"/>
                <a:cs typeface="Times New Roman" panose="02020603050405020304" pitchFamily="18" charset="0"/>
              </a:rPr>
              <a:t>2.Cha mẹ không được phân biệt đối xử giữa các con, không được lạm dụng sức lao động của con chưa thành niên; không được xúi giục, ép buộc con làm những việc trái pháp luật, đạo đức xã hội.</a:t>
            </a:r>
          </a:p>
          <a:p>
            <a:pPr>
              <a:spcBef>
                <a:spcPct val="50000"/>
              </a:spcBef>
            </a:pPr>
            <a:endParaRPr lang="en-US" altLang="en-US" sz="2600" b="1">
              <a:solidFill>
                <a:srgbClr val="0066FF"/>
              </a:solidFill>
            </a:endParaRPr>
          </a:p>
        </p:txBody>
      </p:sp>
    </p:spTree>
    <p:extLst>
      <p:ext uri="{BB962C8B-B14F-4D97-AF65-F5344CB8AC3E}">
        <p14:creationId xmlns:p14="http://schemas.microsoft.com/office/powerpoint/2010/main" val="795544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8"/>
          <p:cNvSpPr txBox="1">
            <a:spLocks noGrp="1" noChangeArrowheads="1"/>
          </p:cNvSpPr>
          <p:nvPr>
            <p:ph idx="1"/>
          </p:nvPr>
        </p:nvSpPr>
        <p:spPr bwMode="auto">
          <a:xfrm>
            <a:off x="381000" y="1"/>
            <a:ext cx="8820472" cy="5210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indent="276225">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endParaRPr lang="en-US" altLang="en-US" sz="2600" b="1">
              <a:solidFill>
                <a:srgbClr val="0066FF"/>
              </a:solidFill>
            </a:endParaRPr>
          </a:p>
          <a:p>
            <a:pPr indent="0">
              <a:buNone/>
            </a:pPr>
            <a:r>
              <a:rPr lang="en-US" altLang="en-US" sz="2400" b="1">
                <a:solidFill>
                  <a:srgbClr val="0066FF"/>
                </a:solidFill>
                <a:latin typeface="Times New Roman" panose="02020603050405020304" pitchFamily="18" charset="0"/>
                <a:cs typeface="Times New Roman" panose="02020603050405020304" pitchFamily="18" charset="0"/>
              </a:rPr>
              <a:t>                 Luật hôn nhân gia đình năm 2000</a:t>
            </a:r>
          </a:p>
          <a:p>
            <a:pPr indent="0">
              <a:buNone/>
            </a:pPr>
            <a:r>
              <a:rPr lang="en-US" altLang="en-US" sz="2400" b="1" i="1">
                <a:solidFill>
                  <a:srgbClr val="0000FF"/>
                </a:solidFill>
                <a:latin typeface="Times New Roman" panose="02020603050405020304" pitchFamily="18" charset="0"/>
                <a:cs typeface="Times New Roman" panose="02020603050405020304" pitchFamily="18" charset="0"/>
              </a:rPr>
              <a:t> </a:t>
            </a:r>
            <a:r>
              <a:rPr lang="en-US" altLang="en-US" sz="2400" b="1" u="sng">
                <a:solidFill>
                  <a:srgbClr val="0000FF"/>
                </a:solidFill>
                <a:latin typeface="Times New Roman" panose="02020603050405020304" pitchFamily="18" charset="0"/>
                <a:cs typeface="Times New Roman" panose="02020603050405020304" pitchFamily="18" charset="0"/>
              </a:rPr>
              <a:t>Điều 47:</a:t>
            </a:r>
            <a:r>
              <a:rPr lang="en-US" altLang="en-US" sz="2400" u="sng">
                <a:solidFill>
                  <a:srgbClr val="0000FF"/>
                </a:solidFill>
                <a:latin typeface="Times New Roman" panose="02020603050405020304" pitchFamily="18" charset="0"/>
                <a:cs typeface="Times New Roman" panose="02020603050405020304" pitchFamily="18" charset="0"/>
              </a:rPr>
              <a:t> </a:t>
            </a:r>
          </a:p>
          <a:p>
            <a:pPr indent="0" algn="just">
              <a:spcBef>
                <a:spcPct val="50000"/>
              </a:spcBef>
              <a:buNone/>
            </a:pPr>
            <a:r>
              <a:rPr lang="en-US" altLang="en-US" sz="2800">
                <a:solidFill>
                  <a:srgbClr val="0000FF"/>
                </a:solidFill>
                <a:latin typeface="Times New Roman" panose="02020603050405020304" pitchFamily="18" charset="0"/>
                <a:cs typeface="Times New Roman" panose="02020603050405020304" pitchFamily="18" charset="0"/>
              </a:rPr>
              <a:t>Ông bà nội, ngoại có nghĩa vụ và quyền trông nom, chăm sóc, giáo dục cháu, sống mẫu mực và nêu gương tốt cho con cháu. Trong trường hợp cháu chưa thành niên bị tàn tật, mất năng lực hành vi dân sự, không có khả năng lao động và không có tài sản để tự nuôi mình và không có người nuôi dưỡng thì ông, bà nội; ông, bà ngoại có nghĩa vụ nuôi dưỡng cháu.</a:t>
            </a:r>
          </a:p>
          <a:p>
            <a:pPr>
              <a:spcBef>
                <a:spcPct val="50000"/>
              </a:spcBef>
            </a:pPr>
            <a:endParaRPr lang="en-US" altLang="en-US" sz="2600" b="1">
              <a:solidFill>
                <a:srgbClr val="0066FF"/>
              </a:solidFill>
            </a:endParaRPr>
          </a:p>
        </p:txBody>
      </p:sp>
    </p:spTree>
    <p:extLst>
      <p:ext uri="{BB962C8B-B14F-4D97-AF65-F5344CB8AC3E}">
        <p14:creationId xmlns:p14="http://schemas.microsoft.com/office/powerpoint/2010/main" val="510099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idx="1"/>
          </p:nvPr>
        </p:nvSpPr>
        <p:spPr>
          <a:xfrm>
            <a:off x="381000" y="0"/>
            <a:ext cx="9144000" cy="6858000"/>
          </a:xfrm>
        </p:spPr>
        <p:txBody>
          <a:bodyPr/>
          <a:lstStyle/>
          <a:p>
            <a:pPr algn="just" eaLnBrk="1" hangingPunct="1">
              <a:buFontTx/>
              <a:buNone/>
            </a:pPr>
            <a:r>
              <a:rPr lang="en-US" sz="2800" b="1" dirty="0">
                <a:solidFill>
                  <a:srgbClr val="0000FF"/>
                </a:solidFill>
              </a:rPr>
              <a:t>* </a:t>
            </a:r>
            <a:r>
              <a:rPr lang="en-US" sz="2800" b="1" dirty="0">
                <a:solidFill>
                  <a:srgbClr val="0000FF"/>
                </a:solidFill>
                <a:latin typeface="Times New Roman" pitchFamily="18" charset="0"/>
                <a:cs typeface="Times New Roman" pitchFamily="18" charset="0"/>
              </a:rPr>
              <a:t>Em hãy đọc </a:t>
            </a:r>
            <a:r>
              <a:rPr lang="en-US" sz="2800" b="1">
                <a:solidFill>
                  <a:srgbClr val="0000FF"/>
                </a:solidFill>
                <a:latin typeface="Times New Roman" pitchFamily="18" charset="0"/>
                <a:cs typeface="Times New Roman" pitchFamily="18" charset="0"/>
              </a:rPr>
              <a:t>hai </a:t>
            </a:r>
            <a:r>
              <a:rPr lang="vi-VN" sz="2800" b="1">
                <a:solidFill>
                  <a:srgbClr val="0000FF"/>
                </a:solidFill>
                <a:latin typeface="Times New Roman" pitchFamily="18" charset="0"/>
                <a:cs typeface="Times New Roman" pitchFamily="18" charset="0"/>
              </a:rPr>
              <a:t>câu</a:t>
            </a:r>
            <a:r>
              <a:rPr lang="en-US" sz="2800" b="1" smtClean="0">
                <a:solidFill>
                  <a:srgbClr val="0000FF"/>
                </a:solidFill>
                <a:latin typeface="Times New Roman" pitchFamily="18" charset="0"/>
                <a:cs typeface="Times New Roman" pitchFamily="18" charset="0"/>
              </a:rPr>
              <a:t> </a:t>
            </a:r>
            <a:r>
              <a:rPr lang="en-US" sz="2800" b="1" dirty="0">
                <a:solidFill>
                  <a:srgbClr val="0000FF"/>
                </a:solidFill>
                <a:latin typeface="Times New Roman" pitchFamily="18" charset="0"/>
                <a:cs typeface="Times New Roman" pitchFamily="18" charset="0"/>
              </a:rPr>
              <a:t>chuyện sau:</a:t>
            </a:r>
          </a:p>
        </p:txBody>
      </p:sp>
      <p:sp>
        <p:nvSpPr>
          <p:cNvPr id="222211" name="Rectangle 3"/>
          <p:cNvSpPr>
            <a:spLocks noChangeArrowheads="1"/>
          </p:cNvSpPr>
          <p:nvPr/>
        </p:nvSpPr>
        <p:spPr bwMode="auto">
          <a:xfrm>
            <a:off x="609600" y="457201"/>
            <a:ext cx="8303840" cy="3816429"/>
          </a:xfrm>
          <a:prstGeom prst="rect">
            <a:avLst/>
          </a:prstGeom>
          <a:noFill/>
          <a:ln w="9525">
            <a:noFill/>
            <a:miter lim="800000"/>
            <a:headEnd/>
            <a:tailEnd/>
          </a:ln>
          <a:effectLst/>
        </p:spPr>
        <p:txBody>
          <a:bodyPr wrap="square">
            <a:spAutoFit/>
          </a:bodyPr>
          <a:lstStyle/>
          <a:p>
            <a:pPr algn="just">
              <a:tabLst>
                <a:tab pos="2178050" algn="l"/>
              </a:tabLst>
              <a:defRPr/>
            </a:pPr>
            <a:r>
              <a:rPr lang="en-US" sz="2200" b="1" dirty="0">
                <a:solidFill>
                  <a:srgbClr val="000000"/>
                </a:solidFill>
                <a:effectLst>
                  <a:outerShdw blurRad="38100" dist="38100" dir="2700000" algn="tl">
                    <a:srgbClr val="C0C0C0"/>
                  </a:outerShdw>
                </a:effectLst>
                <a:latin typeface="Times New Roman" pitchFamily="18" charset="0"/>
                <a:cs typeface="Times New Roman" pitchFamily="18" charset="0"/>
              </a:rPr>
              <a:t>1. Bố Tuấn đã mất, mẹ tần tảo nuôi hai anh em Tuấn ăn học. Ông bà nội của Tuấn đều đã già yếu. Tuấn lúc đó đang học lớp 6 đã xin mẹ về ở hẳn với ông bà. Từ đó, Tuấn đi học xa hơn, nhớ nhà, nhớ mẹ và em, nhưng thương ông bà, Tuấn cố gắng vượt mọi khó khăn. Hằng ngày, Tuấn dậy sớm nấu cơm, mời ông bà dậy ăn cơm, cho lợn gà ăn rồi mới đi học. Mùa đông, Tuấn đun nước cho ông bà tắm. Vào những ngày nắng ấm, Tuấn dắt ông dạo chơi trên đường làng hoặc đến thăm bà con họ hàng. Ban đêm, Tuấn bê chõng nằm cạnh giường ông bà để tiện giúp ông bà khi cần.   </a:t>
            </a:r>
          </a:p>
          <a:p>
            <a:pPr algn="just">
              <a:tabLst>
                <a:tab pos="2178050" algn="l"/>
              </a:tabLst>
              <a:defRPr/>
            </a:pPr>
            <a:r>
              <a:rPr lang="en-US" sz="2200" b="1" dirty="0">
                <a:solidFill>
                  <a:srgbClr val="000000"/>
                </a:solidFill>
                <a:effectLst>
                  <a:outerShdw blurRad="38100" dist="38100" dir="2700000" algn="tl">
                    <a:srgbClr val="C0C0C0"/>
                  </a:outerShdw>
                </a:effectLst>
                <a:latin typeface="Times New Roman" pitchFamily="18" charset="0"/>
                <a:cs typeface="Times New Roman" pitchFamily="18" charset="0"/>
              </a:rPr>
              <a:t>  Dù bận chăm sóc ông bà già yếu, Tuấn vẫn học giỏi và tham gia các hoạt động của trường.</a:t>
            </a:r>
          </a:p>
        </p:txBody>
      </p:sp>
      <p:sp>
        <p:nvSpPr>
          <p:cNvPr id="222212" name="Rectangle 4"/>
          <p:cNvSpPr>
            <a:spLocks noChangeArrowheads="1"/>
          </p:cNvSpPr>
          <p:nvPr/>
        </p:nvSpPr>
        <p:spPr bwMode="auto">
          <a:xfrm>
            <a:off x="533400" y="4267201"/>
            <a:ext cx="8380040" cy="2462213"/>
          </a:xfrm>
          <a:prstGeom prst="rect">
            <a:avLst/>
          </a:prstGeom>
          <a:noFill/>
          <a:ln w="9525">
            <a:noFill/>
            <a:miter lim="800000"/>
            <a:headEnd/>
            <a:tailEnd/>
          </a:ln>
          <a:effectLst/>
        </p:spPr>
        <p:txBody>
          <a:bodyPr wrap="square">
            <a:spAutoFit/>
          </a:bodyPr>
          <a:lstStyle/>
          <a:p>
            <a:pPr algn="just">
              <a:spcBef>
                <a:spcPct val="50000"/>
              </a:spcBef>
              <a:defRPr/>
            </a:pPr>
            <a:r>
              <a:rPr lang="en-US" sz="2200" b="1" dirty="0">
                <a:solidFill>
                  <a:srgbClr val="0000FF"/>
                </a:solidFill>
                <a:effectLst>
                  <a:outerShdw blurRad="38100" dist="38100" dir="2700000" algn="tl">
                    <a:srgbClr val="C0C0C0"/>
                  </a:outerShdw>
                </a:effectLst>
                <a:latin typeface="Times New Roman" pitchFamily="18" charset="0"/>
              </a:rPr>
              <a:t>2. Cụ Lam gần 80 tuổi, từ quê lên sống với người con trai cả ở thành phố. Số tiền bán nhà, vườn ở quê, anh con trai nói vay tạm của mẹ để xây nhà. Nhưng khi nhà xây xong, tất cả gia đình, con cái của anh ta ở tầng  trên, tầng một thì cho thuê, còn cụ Lam thì anh ta cho ở một mình dưới bếp. Hằng ngày, đến bữa cơm, anh ta sai con mang xuống cho mẹ bát cơm, và ít thức ăn. Cụ Lam sống mãi như thế, thấy buồn tủi quá, phải bỏ về quê sống với người con thứ.</a:t>
            </a:r>
          </a:p>
        </p:txBody>
      </p:sp>
    </p:spTree>
    <p:extLst>
      <p:ext uri="{BB962C8B-B14F-4D97-AF65-F5344CB8AC3E}">
        <p14:creationId xmlns:p14="http://schemas.microsoft.com/office/powerpoint/2010/main" val="38595620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22211"/>
                                        </p:tgtEl>
                                        <p:attrNameLst>
                                          <p:attrName>style.visibility</p:attrName>
                                        </p:attrNameLst>
                                      </p:cBhvr>
                                      <p:to>
                                        <p:strVal val="visible"/>
                                      </p:to>
                                    </p:set>
                                    <p:animEffect transition="in" filter="checkerboard(across)">
                                      <p:cBhvr>
                                        <p:cTn id="7" dur="500"/>
                                        <p:tgtEl>
                                          <p:spTgt spid="2222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22212"/>
                                        </p:tgtEl>
                                        <p:attrNameLst>
                                          <p:attrName>style.visibility</p:attrName>
                                        </p:attrNameLst>
                                      </p:cBhvr>
                                      <p:to>
                                        <p:strVal val="visible"/>
                                      </p:to>
                                    </p:set>
                                    <p:animEffect transition="in" filter="checkerboard(across)">
                                      <p:cBhvr>
                                        <p:cTn id="12" dur="500"/>
                                        <p:tgtEl>
                                          <p:spTgt spid="2222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211" grpId="0"/>
      <p:bldP spid="2222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704528" y="1844824"/>
            <a:ext cx="8287072" cy="257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vi-VN" sz="2800" b="1">
                <a:solidFill>
                  <a:srgbClr val="000066"/>
                </a:solidFill>
                <a:latin typeface="Times New Roman" pitchFamily="18" charset="0"/>
                <a:cs typeface="Times New Roman" pitchFamily="18" charset="0"/>
              </a:rPr>
              <a:t>Nhóm1,3</a:t>
            </a:r>
            <a:r>
              <a:rPr lang="en-US" sz="2800">
                <a:solidFill>
                  <a:srgbClr val="000066"/>
                </a:solidFill>
                <a:latin typeface="Times New Roman" pitchFamily="18" charset="0"/>
                <a:cs typeface="Times New Roman" pitchFamily="18" charset="0"/>
              </a:rPr>
              <a:t>: </a:t>
            </a:r>
            <a:r>
              <a:rPr lang="en-US" sz="2800" dirty="0">
                <a:solidFill>
                  <a:srgbClr val="000066"/>
                </a:solidFill>
                <a:latin typeface="Times New Roman" pitchFamily="18" charset="0"/>
                <a:cs typeface="Times New Roman" pitchFamily="18" charset="0"/>
              </a:rPr>
              <a:t>Em có đồng tình </a:t>
            </a:r>
            <a:r>
              <a:rPr lang="en-US" sz="2800">
                <a:solidFill>
                  <a:srgbClr val="000066"/>
                </a:solidFill>
                <a:latin typeface="Times New Roman" pitchFamily="18" charset="0"/>
                <a:cs typeface="Times New Roman" pitchFamily="18" charset="0"/>
              </a:rPr>
              <a:t>với </a:t>
            </a:r>
            <a:r>
              <a:rPr lang="vi-VN" sz="2800" smtClean="0">
                <a:solidFill>
                  <a:srgbClr val="000066"/>
                </a:solidFill>
                <a:latin typeface="Times New Roman" pitchFamily="18" charset="0"/>
                <a:cs typeface="Times New Roman" pitchFamily="18" charset="0"/>
              </a:rPr>
              <a:t>cách cư xử</a:t>
            </a:r>
            <a:r>
              <a:rPr lang="en-US" sz="2800" smtClean="0">
                <a:solidFill>
                  <a:srgbClr val="000066"/>
                </a:solidFill>
                <a:latin typeface="Times New Roman" pitchFamily="18" charset="0"/>
                <a:cs typeface="Times New Roman" pitchFamily="18" charset="0"/>
              </a:rPr>
              <a:t> </a:t>
            </a:r>
            <a:r>
              <a:rPr lang="en-US" sz="2800">
                <a:solidFill>
                  <a:srgbClr val="000066"/>
                </a:solidFill>
                <a:latin typeface="Times New Roman" pitchFamily="18" charset="0"/>
                <a:cs typeface="Times New Roman" pitchFamily="18" charset="0"/>
              </a:rPr>
              <a:t>của Tuấn với ông bà </a:t>
            </a:r>
            <a:r>
              <a:rPr lang="en-US" sz="2800" dirty="0">
                <a:solidFill>
                  <a:srgbClr val="000066"/>
                </a:solidFill>
                <a:latin typeface="Times New Roman" pitchFamily="18" charset="0"/>
                <a:cs typeface="Times New Roman" pitchFamily="18" charset="0"/>
              </a:rPr>
              <a:t>không? Vì </a:t>
            </a:r>
            <a:r>
              <a:rPr lang="en-US" sz="2800">
                <a:solidFill>
                  <a:srgbClr val="000066"/>
                </a:solidFill>
                <a:latin typeface="Times New Roman" pitchFamily="18" charset="0"/>
                <a:cs typeface="Times New Roman" pitchFamily="18" charset="0"/>
              </a:rPr>
              <a:t>sao?</a:t>
            </a:r>
          </a:p>
          <a:p>
            <a:pPr algn="just" eaLnBrk="1" hangingPunct="1"/>
            <a:endParaRPr lang="en-US" sz="2800" dirty="0">
              <a:solidFill>
                <a:srgbClr val="000066"/>
              </a:solidFill>
              <a:latin typeface="Times New Roman" pitchFamily="18" charset="0"/>
              <a:cs typeface="Times New Roman" pitchFamily="18" charset="0"/>
            </a:endParaRPr>
          </a:p>
          <a:p>
            <a:pPr algn="just"/>
            <a:r>
              <a:rPr lang="vi-VN" sz="2800" b="1">
                <a:solidFill>
                  <a:srgbClr val="000066"/>
                </a:solidFill>
                <a:latin typeface="Times New Roman" pitchFamily="18" charset="0"/>
                <a:cs typeface="Times New Roman" pitchFamily="18" charset="0"/>
              </a:rPr>
              <a:t>Nhóm 2,4</a:t>
            </a:r>
            <a:r>
              <a:rPr lang="en-US" sz="2800" b="1">
                <a:solidFill>
                  <a:srgbClr val="000066"/>
                </a:solidFill>
                <a:latin typeface="Times New Roman" pitchFamily="18" charset="0"/>
                <a:cs typeface="Times New Roman" pitchFamily="18" charset="0"/>
              </a:rPr>
              <a:t>:</a:t>
            </a:r>
            <a:r>
              <a:rPr lang="en-US" sz="2800">
                <a:solidFill>
                  <a:srgbClr val="000066"/>
                </a:solidFill>
                <a:latin typeface="Times New Roman" pitchFamily="18" charset="0"/>
                <a:cs typeface="Times New Roman" pitchFamily="18" charset="0"/>
              </a:rPr>
              <a:t>Em </a:t>
            </a:r>
            <a:r>
              <a:rPr lang="en-US" sz="2800" dirty="0">
                <a:solidFill>
                  <a:srgbClr val="000066"/>
                </a:solidFill>
                <a:latin typeface="Times New Roman" pitchFamily="18" charset="0"/>
                <a:cs typeface="Times New Roman" pitchFamily="18" charset="0"/>
              </a:rPr>
              <a:t>có đồng tình với cách cư </a:t>
            </a:r>
            <a:r>
              <a:rPr lang="en-US" sz="2800">
                <a:solidFill>
                  <a:srgbClr val="000066"/>
                </a:solidFill>
                <a:latin typeface="Times New Roman" pitchFamily="18" charset="0"/>
                <a:cs typeface="Times New Roman" pitchFamily="18" charset="0"/>
              </a:rPr>
              <a:t>xử của con trai cụ Lam </a:t>
            </a:r>
            <a:r>
              <a:rPr lang="en-US" sz="2800" dirty="0">
                <a:solidFill>
                  <a:srgbClr val="000066"/>
                </a:solidFill>
                <a:latin typeface="Times New Roman" pitchFamily="18" charset="0"/>
                <a:cs typeface="Times New Roman" pitchFamily="18" charset="0"/>
              </a:rPr>
              <a:t>không? Vì sao?</a:t>
            </a:r>
          </a:p>
        </p:txBody>
      </p:sp>
      <p:sp>
        <p:nvSpPr>
          <p:cNvPr id="4" name="Text Box 4"/>
          <p:cNvSpPr txBox="1">
            <a:spLocks noChangeArrowheads="1"/>
          </p:cNvSpPr>
          <p:nvPr/>
        </p:nvSpPr>
        <p:spPr bwMode="auto">
          <a:xfrm>
            <a:off x="1424608" y="395288"/>
            <a:ext cx="6696744" cy="523220"/>
          </a:xfrm>
          <a:prstGeom prst="rect">
            <a:avLst/>
          </a:prstGeom>
          <a:gradFill rotWithShape="1">
            <a:gsLst>
              <a:gs pos="0">
                <a:srgbClr val="FF3300"/>
              </a:gs>
              <a:gs pos="100000">
                <a:srgbClr val="FFFF00"/>
              </a:gs>
            </a:gsLst>
            <a:lin ang="5400000" scaled="1"/>
          </a:gradFill>
          <a:ln w="76200" cmpd="tri">
            <a:solidFill>
              <a:schemeClr val="tx1"/>
            </a:solidFill>
            <a:miter lim="800000"/>
            <a:headEnd/>
            <a:tailEnd/>
          </a:ln>
          <a:effectLst>
            <a:outerShdw blurRad="63500" dist="107763" dir="13500000" algn="ctr" rotWithShape="0">
              <a:schemeClr val="bg2">
                <a:alpha val="50000"/>
              </a:schemeClr>
            </a:outerShdw>
          </a:effectLst>
        </p:spPr>
        <p:txBody>
          <a:bodyPr wrap="square">
            <a:spAutoFit/>
          </a:bodyPr>
          <a:lstStyle/>
          <a:p>
            <a:pPr eaLnBrk="1" hangingPunct="1">
              <a:spcBef>
                <a:spcPct val="50000"/>
              </a:spcBef>
              <a:defRPr/>
            </a:pPr>
            <a:r>
              <a:rPr lang="en-US" sz="2800" b="1" dirty="0">
                <a:latin typeface="Arial" charset="0"/>
              </a:rPr>
              <a:t>HS thảo luận nhóm theo kĩ </a:t>
            </a:r>
            <a:r>
              <a:rPr lang="en-US" sz="2800" b="1">
                <a:latin typeface="Arial" charset="0"/>
              </a:rPr>
              <a:t>thuật XYZ </a:t>
            </a:r>
            <a:endParaRPr lang="en-US" sz="2800" b="1" dirty="0">
              <a:latin typeface="Arial" charset="0"/>
            </a:endParaRPr>
          </a:p>
        </p:txBody>
      </p:sp>
    </p:spTree>
    <p:extLst>
      <p:ext uri="{BB962C8B-B14F-4D97-AF65-F5344CB8AC3E}">
        <p14:creationId xmlns:p14="http://schemas.microsoft.com/office/powerpoint/2010/main" val="2089012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xit" presetSubtype="16" fill="hold" grpId="0" nodeType="clickEffect">
                                  <p:stCondLst>
                                    <p:cond delay="0"/>
                                  </p:stCondLst>
                                  <p:childTnLst>
                                    <p:animEffect transition="out" filter="diamond(in)">
                                      <p:cBhvr>
                                        <p:cTn id="16" dur="2000"/>
                                        <p:tgtEl>
                                          <p:spTgt spid="3">
                                            <p:txEl>
                                              <p:pRg st="0" end="0"/>
                                            </p:txEl>
                                          </p:spTgt>
                                        </p:tgtEl>
                                      </p:cBhvr>
                                    </p:animEffect>
                                    <p:set>
                                      <p:cBhvr>
                                        <p:cTn id="17" dur="1" fill="hold">
                                          <p:stCondLst>
                                            <p:cond delay="1999"/>
                                          </p:stCondLst>
                                        </p:cTn>
                                        <p:tgtEl>
                                          <p:spTgt spid="3">
                                            <p:txEl>
                                              <p:pRg st="0" end="0"/>
                                            </p:txEl>
                                          </p:spTgt>
                                        </p:tgtEl>
                                        <p:attrNameLst>
                                          <p:attrName>style.visibility</p:attrName>
                                        </p:attrNameLst>
                                      </p:cBhvr>
                                      <p:to>
                                        <p:strVal val="hidden"/>
                                      </p:to>
                                    </p:set>
                                  </p:childTnLst>
                                </p:cTn>
                              </p:par>
                              <p:par>
                                <p:cTn id="18" presetID="8" presetClass="exit" presetSubtype="16" fill="hold" grpId="0" nodeType="withEffect">
                                  <p:stCondLst>
                                    <p:cond delay="0"/>
                                  </p:stCondLst>
                                  <p:childTnLst>
                                    <p:animEffect transition="out" filter="diamond(in)">
                                      <p:cBhvr>
                                        <p:cTn id="19" dur="2000"/>
                                        <p:tgtEl>
                                          <p:spTgt spid="3">
                                            <p:txEl>
                                              <p:pRg st="2" end="2"/>
                                            </p:txEl>
                                          </p:spTgt>
                                        </p:tgtEl>
                                      </p:cBhvr>
                                    </p:animEffect>
                                    <p:set>
                                      <p:cBhvr>
                                        <p:cTn id="20" dur="1" fill="hold">
                                          <p:stCondLst>
                                            <p:cond delay="1999"/>
                                          </p:stCondLst>
                                        </p:cTn>
                                        <p:tgtEl>
                                          <p:spTgt spid="3">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txBox="1">
            <a:spLocks noChangeArrowheads="1"/>
          </p:cNvSpPr>
          <p:nvPr/>
        </p:nvSpPr>
        <p:spPr>
          <a:xfrm>
            <a:off x="381000" y="1295400"/>
            <a:ext cx="5029200" cy="55626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dirty="0">
                <a:solidFill>
                  <a:srgbClr val="FF0000"/>
                </a:solidFill>
                <a:latin typeface="Times New Roman" pitchFamily="18" charset="0"/>
                <a:cs typeface="Times New Roman" pitchFamily="18" charset="0"/>
              </a:rPr>
              <a:t>Xót thương cậu bé 3 tuổi rưỡi chăm mẹ chết mòn trên giường bệnh</a:t>
            </a:r>
            <a:br>
              <a:rPr lang="en-US" sz="2400" dirty="0">
                <a:solidFill>
                  <a:srgbClr val="FF0000"/>
                </a:solidFill>
                <a:latin typeface="Times New Roman" pitchFamily="18" charset="0"/>
                <a:cs typeface="Times New Roman" pitchFamily="18" charset="0"/>
              </a:rPr>
            </a:br>
            <a:r>
              <a:rPr lang="en-US" sz="2000" dirty="0">
                <a:latin typeface="Times New Roman" pitchFamily="18" charset="0"/>
                <a:cs typeface="Times New Roman" pitchFamily="18" charset="0"/>
              </a:rPr>
              <a:t/>
            </a:r>
            <a:br>
              <a:rPr lang="en-US" sz="2000" dirty="0">
                <a:latin typeface="Times New Roman" pitchFamily="18" charset="0"/>
                <a:cs typeface="Times New Roman" pitchFamily="18" charset="0"/>
              </a:rPr>
            </a:br>
            <a:r>
              <a:rPr lang="en-US" sz="2000" dirty="0">
                <a:solidFill>
                  <a:srgbClr val="000000"/>
                </a:solidFill>
                <a:latin typeface="Times New Roman" pitchFamily="18" charset="0"/>
                <a:cs typeface="Times New Roman" pitchFamily="18" charset="0"/>
              </a:rPr>
              <a:t>Trên chiếc giường ọp ẹp, ngày ngày cậu bé 3 tuổi rưỡi vừa bóp tay bóp chân, lúc lại lấy nước, pha sữa, bón cháo cho người mẹ nằm co quắp, teo tóp như một cái xác không hồn.</a:t>
            </a:r>
            <a:br>
              <a:rPr lang="en-US" sz="2000" dirty="0">
                <a:solidFill>
                  <a:srgbClr val="000000"/>
                </a:solidFill>
                <a:latin typeface="Times New Roman" pitchFamily="18" charset="0"/>
                <a:cs typeface="Times New Roman" pitchFamily="18" charset="0"/>
              </a:rPr>
            </a:br>
            <a:r>
              <a:rPr lang="en-US" sz="2000" dirty="0">
                <a:solidFill>
                  <a:srgbClr val="000000"/>
                </a:solidFill>
                <a:latin typeface="Times New Roman" pitchFamily="18" charset="0"/>
                <a:cs typeface="Times New Roman" pitchFamily="18" charset="0"/>
              </a:rPr>
              <a:t>Gần 1 năm nay, người dân ấp 7 xã Phú Ngọc huyện Định Quán (Đồng Nai) rơi nước mắt chứng kiến cảnh cậu bé Nguyễn Gia Huy (3 tuổi rưỡi) chăm sóc người mẹ bị cắt cụt tay phải, tay trái teo lại như một khúc xương khô và phải ăn nằm một chỗ chờ chết vì gãy đốt sống sau tai nạn giao thông. </a:t>
            </a:r>
            <a:br>
              <a:rPr lang="en-US" sz="2000" dirty="0">
                <a:solidFill>
                  <a:srgbClr val="000000"/>
                </a:solidFill>
                <a:latin typeface="Times New Roman" pitchFamily="18" charset="0"/>
                <a:cs typeface="Times New Roman" pitchFamily="18" charset="0"/>
              </a:rPr>
            </a:br>
            <a:endParaRPr lang="en-US" sz="2000" dirty="0">
              <a:solidFill>
                <a:srgbClr val="000000"/>
              </a:solidFill>
              <a:latin typeface="Times New Roman" pitchFamily="18" charset="0"/>
              <a:cs typeface="Times New Roman" pitchFamily="18" charset="0"/>
            </a:endParaRPr>
          </a:p>
        </p:txBody>
      </p:sp>
      <p:pic>
        <p:nvPicPr>
          <p:cNvPr id="3" name="Picture 6" descr="2521_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1295401"/>
            <a:ext cx="3867472" cy="517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922145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681097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495300" y="274638"/>
            <a:ext cx="8418140" cy="1143000"/>
          </a:xfrm>
          <a:ln>
            <a:solidFill>
              <a:schemeClr val="tx2"/>
            </a:solidFill>
            <a:miter lim="800000"/>
            <a:headEnd/>
            <a:tailEnd/>
          </a:ln>
        </p:spPr>
        <p:txBody>
          <a:bodyPr/>
          <a:lstStyle/>
          <a:p>
            <a:r>
              <a:rPr lang="vi-VN" altLang="en-US" smtClean="0">
                <a:solidFill>
                  <a:srgbClr val="FF0000"/>
                </a:solidFill>
                <a:latin typeface="Times New Roman" panose="02020603050405020304" pitchFamily="18" charset="0"/>
                <a:cs typeface="Times New Roman" panose="02020603050405020304" pitchFamily="18" charset="0"/>
              </a:rPr>
              <a:t>PHIẾU BÀI TẬP</a:t>
            </a:r>
            <a:endParaRPr lang="en-US" altLang="en-US" smtClean="0">
              <a:solidFill>
                <a:srgbClr val="FF0000"/>
              </a:solidFill>
              <a:latin typeface="Times New Roman" panose="02020603050405020304" pitchFamily="18" charset="0"/>
              <a:cs typeface="Times New Roman" panose="02020603050405020304" pitchFamily="18" charset="0"/>
            </a:endParaRPr>
          </a:p>
        </p:txBody>
      </p:sp>
      <p:sp>
        <p:nvSpPr>
          <p:cNvPr id="15363" name="Text Placeholder 2"/>
          <p:cNvSpPr>
            <a:spLocks noGrp="1"/>
          </p:cNvSpPr>
          <p:nvPr>
            <p:ph type="body" idx="1"/>
          </p:nvPr>
        </p:nvSpPr>
        <p:spPr>
          <a:ln>
            <a:solidFill>
              <a:schemeClr val="tx2"/>
            </a:solidFill>
            <a:miter lim="800000"/>
            <a:headEnd/>
            <a:tailEnd/>
          </a:ln>
        </p:spPr>
        <p:txBody>
          <a:bodyPr>
            <a:normAutofit fontScale="85000" lnSpcReduction="20000"/>
          </a:bodyPr>
          <a:lstStyle/>
          <a:p>
            <a:r>
              <a:rPr lang="vi-VN" altLang="en-US" smtClean="0">
                <a:latin typeface="Times New Roman" panose="02020603050405020304" pitchFamily="18" charset="0"/>
                <a:cs typeface="Times New Roman" panose="02020603050405020304" pitchFamily="18" charset="0"/>
              </a:rPr>
              <a:t>  </a:t>
            </a:r>
            <a:r>
              <a:rPr lang="en-US" altLang="en-US" sz="2600">
                <a:latin typeface="Times New Roman" panose="02020603050405020304" pitchFamily="18" charset="0"/>
                <a:cs typeface="Times New Roman" panose="02020603050405020304" pitchFamily="18" charset="0"/>
              </a:rPr>
              <a:t>Việc làm đúng của con cháu với cha </a:t>
            </a:r>
            <a:r>
              <a:rPr lang="vi-VN" altLang="en-US" sz="2600">
                <a:latin typeface="Times New Roman" panose="02020603050405020304" pitchFamily="18" charset="0"/>
                <a:cs typeface="Times New Roman" panose="02020603050405020304" pitchFamily="18" charset="0"/>
              </a:rPr>
              <a:t>mẹ, ông bà</a:t>
            </a:r>
            <a:endParaRPr lang="en-US" altLang="en-US" sz="2600">
              <a:latin typeface="Times New Roman" panose="02020603050405020304" pitchFamily="18" charset="0"/>
              <a:cs typeface="Times New Roman" panose="02020603050405020304" pitchFamily="18" charset="0"/>
            </a:endParaRPr>
          </a:p>
        </p:txBody>
      </p:sp>
      <p:sp>
        <p:nvSpPr>
          <p:cNvPr id="15364" name="Content Placeholder 3"/>
          <p:cNvSpPr>
            <a:spLocks noGrp="1"/>
          </p:cNvSpPr>
          <p:nvPr>
            <p:ph sz="half" idx="2"/>
          </p:nvPr>
        </p:nvSpPr>
        <p:spPr>
          <a:ln>
            <a:solidFill>
              <a:schemeClr val="tx2"/>
            </a:solidFill>
            <a:miter lim="800000"/>
            <a:headEnd/>
            <a:tailEnd/>
          </a:ln>
        </p:spPr>
        <p:txBody>
          <a:bodyPr/>
          <a:lstStyle/>
          <a:p>
            <a:r>
              <a:rPr lang="en-US" altLang="en-US" smtClean="0">
                <a:latin typeface="Times New Roman" panose="02020603050405020304" pitchFamily="18" charset="0"/>
                <a:cs typeface="Times New Roman" panose="02020603050405020304" pitchFamily="18" charset="0"/>
              </a:rPr>
              <a:t>Chăm sóc khi cha mẹ, ông bà ốm đau</a:t>
            </a:r>
          </a:p>
          <a:p>
            <a:r>
              <a:rPr lang="en-US" altLang="en-US" smtClean="0">
                <a:latin typeface="Times New Roman" panose="02020603050405020304" pitchFamily="18" charset="0"/>
                <a:cs typeface="Times New Roman" panose="02020603050405020304" pitchFamily="18" charset="0"/>
              </a:rPr>
              <a:t>Thường xuyên hỏi thăm, trò chuyện với ông bà, cha mẹ</a:t>
            </a:r>
          </a:p>
          <a:p>
            <a:r>
              <a:rPr lang="en-US" altLang="en-US" smtClean="0">
                <a:latin typeface="Times New Roman" panose="02020603050405020304" pitchFamily="18" charset="0"/>
                <a:cs typeface="Times New Roman" panose="02020603050405020304" pitchFamily="18" charset="0"/>
              </a:rPr>
              <a:t>Đưa cha mẹ, ông bà đi khám, chữa bệnh</a:t>
            </a:r>
          </a:p>
          <a:p>
            <a:r>
              <a:rPr lang="en-US" altLang="en-US" smtClean="0">
                <a:latin typeface="Times New Roman" panose="02020603050405020304" pitchFamily="18" charset="0"/>
                <a:cs typeface="Times New Roman" panose="02020603050405020304" pitchFamily="18" charset="0"/>
              </a:rPr>
              <a:t>Lễ phép, vâng lời cha mẹ, ông bà…</a:t>
            </a:r>
          </a:p>
        </p:txBody>
      </p:sp>
      <p:sp>
        <p:nvSpPr>
          <p:cNvPr id="15365" name="Text Placeholder 4"/>
          <p:cNvSpPr>
            <a:spLocks noGrp="1"/>
          </p:cNvSpPr>
          <p:nvPr>
            <p:ph type="body" sz="quarter" idx="3"/>
          </p:nvPr>
        </p:nvSpPr>
        <p:spPr>
          <a:xfrm>
            <a:off x="5032111" y="1535113"/>
            <a:ext cx="4241369" cy="639762"/>
          </a:xfrm>
          <a:ln>
            <a:solidFill>
              <a:schemeClr val="tx2"/>
            </a:solidFill>
            <a:miter lim="800000"/>
            <a:headEnd/>
            <a:tailEnd/>
          </a:ln>
        </p:spPr>
        <p:txBody>
          <a:bodyPr>
            <a:normAutofit fontScale="85000" lnSpcReduction="20000"/>
          </a:bodyPr>
          <a:lstStyle/>
          <a:p>
            <a:r>
              <a:rPr lang="vi-VN" altLang="en-US" smtClean="0">
                <a:latin typeface="Times New Roman" panose="02020603050405020304" pitchFamily="18" charset="0"/>
                <a:cs typeface="Times New Roman" panose="02020603050405020304" pitchFamily="18" charset="0"/>
              </a:rPr>
              <a:t>     </a:t>
            </a:r>
            <a:r>
              <a:rPr lang="en-US" altLang="en-US" sz="2600">
                <a:latin typeface="Times New Roman" panose="02020603050405020304" pitchFamily="18" charset="0"/>
                <a:cs typeface="Times New Roman" panose="02020603050405020304" pitchFamily="18" charset="0"/>
              </a:rPr>
              <a:t>Việc làm chưa đúng</a:t>
            </a:r>
            <a:r>
              <a:rPr lang="vi-VN" altLang="en-US" sz="2600">
                <a:latin typeface="Times New Roman" panose="02020603050405020304" pitchFamily="18" charset="0"/>
                <a:cs typeface="Times New Roman" panose="02020603050405020304" pitchFamily="18" charset="0"/>
              </a:rPr>
              <a:t> của con cháu với cha mẹ, ông bà</a:t>
            </a:r>
            <a:endParaRPr lang="en-US" altLang="en-US" sz="2600">
              <a:latin typeface="Times New Roman" panose="02020603050405020304" pitchFamily="18" charset="0"/>
              <a:cs typeface="Times New Roman" panose="02020603050405020304" pitchFamily="18" charset="0"/>
            </a:endParaRPr>
          </a:p>
        </p:txBody>
      </p:sp>
      <p:sp>
        <p:nvSpPr>
          <p:cNvPr id="15366" name="Content Placeholder 5"/>
          <p:cNvSpPr>
            <a:spLocks noGrp="1"/>
          </p:cNvSpPr>
          <p:nvPr>
            <p:ph sz="quarter" idx="4"/>
          </p:nvPr>
        </p:nvSpPr>
        <p:spPr>
          <a:xfrm>
            <a:off x="5032111" y="2174875"/>
            <a:ext cx="4241369" cy="3951288"/>
          </a:xfrm>
          <a:ln>
            <a:solidFill>
              <a:schemeClr val="tx2"/>
            </a:solidFill>
            <a:miter lim="800000"/>
            <a:headEnd/>
            <a:tailEnd/>
          </a:ln>
        </p:spPr>
        <p:txBody>
          <a:bodyPr/>
          <a:lstStyle/>
          <a:p>
            <a:r>
              <a:rPr lang="en-US" altLang="en-US" smtClean="0">
                <a:latin typeface="Times New Roman" panose="02020603050405020304" pitchFamily="18" charset="0"/>
                <a:cs typeface="Times New Roman" panose="02020603050405020304" pitchFamily="18" charset="0"/>
              </a:rPr>
              <a:t>Cãi lời cha mẹ, ông bà</a:t>
            </a:r>
          </a:p>
          <a:p>
            <a:r>
              <a:rPr lang="en-US" altLang="en-US" smtClean="0">
                <a:latin typeface="Times New Roman" panose="02020603050405020304" pitchFamily="18" charset="0"/>
                <a:cs typeface="Times New Roman" panose="02020603050405020304" pitchFamily="18" charset="0"/>
              </a:rPr>
              <a:t>Ngược đãi, xúc phạm cha mẹ, ông bà</a:t>
            </a:r>
          </a:p>
          <a:p>
            <a:r>
              <a:rPr lang="en-US" altLang="en-US" smtClean="0">
                <a:latin typeface="Times New Roman" panose="02020603050405020304" pitchFamily="18" charset="0"/>
                <a:cs typeface="Times New Roman" panose="02020603050405020304" pitchFamily="18" charset="0"/>
              </a:rPr>
              <a:t>Xa lánh cha mẹ, ông bà </a:t>
            </a:r>
          </a:p>
          <a:p>
            <a:r>
              <a:rPr lang="en-US" altLang="en-US" smtClean="0">
                <a:latin typeface="Times New Roman" panose="02020603050405020304" pitchFamily="18" charset="0"/>
                <a:cs typeface="Times New Roman" panose="02020603050405020304" pitchFamily="18" charset="0"/>
              </a:rPr>
              <a:t>Không chăm nom, chăm sóc cha mẹ, ông bà</a:t>
            </a:r>
          </a:p>
          <a:p>
            <a:r>
              <a:rPr lang="en-US" altLang="en-US" smtClean="0">
                <a:latin typeface="Times New Roman" panose="02020603050405020304" pitchFamily="18" charset="0"/>
                <a:cs typeface="Times New Roman" panose="02020603050405020304" pitchFamily="18" charset="0"/>
              </a:rPr>
              <a:t>Xa vào các tệ nạn xã hội làm ông bà, cha mẹ buồn phiền….</a:t>
            </a:r>
          </a:p>
        </p:txBody>
      </p:sp>
    </p:spTree>
    <p:extLst>
      <p:ext uri="{BB962C8B-B14F-4D97-AF65-F5344CB8AC3E}">
        <p14:creationId xmlns:p14="http://schemas.microsoft.com/office/powerpoint/2010/main" val="52991611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lip - Cha mẹ đã cho bạn gì  (3)-Segment1(00_01_45-00_05_1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60512" y="260648"/>
            <a:ext cx="8640960" cy="6192688"/>
          </a:xfrm>
          <a:prstGeom prst="rect">
            <a:avLst/>
          </a:prstGeom>
        </p:spPr>
      </p:pic>
    </p:spTree>
    <p:extLst>
      <p:ext uri="{BB962C8B-B14F-4D97-AF65-F5344CB8AC3E}">
        <p14:creationId xmlns:p14="http://schemas.microsoft.com/office/powerpoint/2010/main" val="6272167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90909">
                <p:cTn id="7" fill="hold" display="0">
                  <p:stCondLst>
                    <p:cond delay="indefinite"/>
                  </p:stCondLst>
                </p:cTn>
                <p:tgtEl>
                  <p:spTgt spid="2"/>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2"/>
          <p:cNvSpPr>
            <a:spLocks noChangeArrowheads="1"/>
          </p:cNvSpPr>
          <p:nvPr/>
        </p:nvSpPr>
        <p:spPr bwMode="auto">
          <a:xfrm>
            <a:off x="1101436" y="397164"/>
            <a:ext cx="8028028" cy="3823924"/>
          </a:xfrm>
          <a:prstGeom prst="rect">
            <a:avLst/>
          </a:prstGeom>
          <a:noFill/>
          <a:ln w="9525">
            <a:noFill/>
            <a:miter lim="800000"/>
            <a:headEnd/>
            <a:tailEnd/>
          </a:ln>
          <a:effectLst/>
        </p:spPr>
        <p:txBody>
          <a:bodyPr anchor="b"/>
          <a:lstStyle/>
          <a:p>
            <a:pPr>
              <a:lnSpc>
                <a:spcPct val="90000"/>
              </a:lnSpc>
              <a:defRPr/>
            </a:pPr>
            <a:endParaRPr lang="vi-VN" sz="2400" b="1">
              <a:solidFill>
                <a:srgbClr val="000000"/>
              </a:solidFill>
              <a:latin typeface="Times New Roman" pitchFamily="18" charset="0"/>
            </a:endParaRPr>
          </a:p>
          <a:p>
            <a:pPr>
              <a:lnSpc>
                <a:spcPct val="90000"/>
              </a:lnSpc>
              <a:defRPr/>
            </a:pPr>
            <a:endParaRPr lang="vi-VN" sz="2400" b="1">
              <a:solidFill>
                <a:srgbClr val="000000"/>
              </a:solidFill>
              <a:latin typeface="Times New Roman" pitchFamily="18" charset="0"/>
            </a:endParaRPr>
          </a:p>
          <a:p>
            <a:pPr>
              <a:lnSpc>
                <a:spcPct val="90000"/>
              </a:lnSpc>
              <a:defRPr/>
            </a:pPr>
            <a:endParaRPr lang="vi-VN" sz="2400" b="1">
              <a:solidFill>
                <a:srgbClr val="000000"/>
              </a:solidFill>
              <a:latin typeface="Times New Roman" pitchFamily="18" charset="0"/>
            </a:endParaRPr>
          </a:p>
          <a:p>
            <a:pPr>
              <a:lnSpc>
                <a:spcPct val="90000"/>
              </a:lnSpc>
              <a:defRPr/>
            </a:pPr>
            <a:r>
              <a:rPr lang="es-ES" sz="2400" b="1">
                <a:solidFill>
                  <a:srgbClr val="000000"/>
                </a:solidFill>
                <a:latin typeface="Times New Roman" pitchFamily="18" charset="0"/>
              </a:rPr>
              <a:t>Điều 35</a:t>
            </a:r>
            <a:r>
              <a:rPr lang="es-ES" sz="2400">
                <a:solidFill>
                  <a:srgbClr val="000000"/>
                </a:solidFill>
                <a:latin typeface="Times New Roman" pitchFamily="18" charset="0"/>
              </a:rPr>
              <a:t>.- </a:t>
            </a:r>
            <a:r>
              <a:rPr lang="vi-VN" sz="2400" b="1">
                <a:solidFill>
                  <a:srgbClr val="000000"/>
                </a:solidFill>
                <a:latin typeface="Times New Roman" pitchFamily="18" charset="0"/>
              </a:rPr>
              <a:t>Luật hôn nhân gia đình năm 2000</a:t>
            </a:r>
          </a:p>
          <a:p>
            <a:pPr>
              <a:lnSpc>
                <a:spcPct val="90000"/>
              </a:lnSpc>
              <a:defRPr/>
            </a:pPr>
            <a:r>
              <a:rPr lang="es-ES" sz="2400">
                <a:solidFill>
                  <a:srgbClr val="000000"/>
                </a:solidFill>
                <a:latin typeface="Times New Roman" pitchFamily="18" charset="0"/>
              </a:rPr>
              <a:t> </a:t>
            </a:r>
            <a:r>
              <a:rPr lang="es-ES" sz="2400" b="1">
                <a:solidFill>
                  <a:srgbClr val="000000"/>
                </a:solidFill>
                <a:latin typeface="Times New Roman" pitchFamily="18" charset="0"/>
              </a:rPr>
              <a:t>Nghĩa </a:t>
            </a:r>
            <a:r>
              <a:rPr lang="es-ES" sz="2400" b="1" dirty="0">
                <a:solidFill>
                  <a:srgbClr val="000000"/>
                </a:solidFill>
                <a:latin typeface="Times New Roman" pitchFamily="18" charset="0"/>
              </a:rPr>
              <a:t>vụ và quyền của con</a:t>
            </a:r>
            <a:r>
              <a:rPr lang="es-ES" sz="2400" dirty="0">
                <a:solidFill>
                  <a:srgbClr val="000000"/>
                </a:solidFill>
                <a:latin typeface="Times New Roman" pitchFamily="18" charset="0"/>
              </a:rPr>
              <a:t> </a:t>
            </a:r>
            <a:br>
              <a:rPr lang="es-ES" sz="2400" dirty="0">
                <a:solidFill>
                  <a:srgbClr val="000000"/>
                </a:solidFill>
                <a:latin typeface="Times New Roman" pitchFamily="18" charset="0"/>
              </a:rPr>
            </a:br>
            <a:r>
              <a:rPr lang="es-ES" sz="2400" dirty="0">
                <a:solidFill>
                  <a:srgbClr val="000000"/>
                </a:solidFill>
                <a:latin typeface="Times New Roman" pitchFamily="18" charset="0"/>
              </a:rPr>
              <a:t>- Con có bổn phận yêu quý, kính trọng, biết ơn, hiếu thảo với cha mẹ, lắng nghe những lời khuyên bảo đúng đắn của cha mẹ, giữ gìn danh dự, truyền thống tốt đẹp của gia đình.</a:t>
            </a:r>
            <a:br>
              <a:rPr lang="es-ES" sz="2400" dirty="0">
                <a:solidFill>
                  <a:srgbClr val="000000"/>
                </a:solidFill>
                <a:latin typeface="Times New Roman" pitchFamily="18" charset="0"/>
              </a:rPr>
            </a:br>
            <a:r>
              <a:rPr lang="es-ES" sz="2400" dirty="0">
                <a:solidFill>
                  <a:srgbClr val="000000"/>
                </a:solidFill>
                <a:latin typeface="Times New Roman" pitchFamily="18" charset="0"/>
              </a:rPr>
              <a:t>- Con có nghĩa vụ và quyền chăm sóc, nuôi dưỡng cha mẹ.</a:t>
            </a:r>
            <a:br>
              <a:rPr lang="es-ES" sz="2400" dirty="0">
                <a:solidFill>
                  <a:srgbClr val="000000"/>
                </a:solidFill>
                <a:latin typeface="Times New Roman" pitchFamily="18" charset="0"/>
              </a:rPr>
            </a:br>
            <a:r>
              <a:rPr lang="es-ES" sz="2400" dirty="0">
                <a:solidFill>
                  <a:srgbClr val="000000"/>
                </a:solidFill>
                <a:latin typeface="Times New Roman" pitchFamily="18" charset="0"/>
              </a:rPr>
              <a:t>- Nghiêm cấm con có hành vi ngược đãi, hành hạ, xúc phạm cha </a:t>
            </a:r>
            <a:r>
              <a:rPr lang="es-ES" sz="2400">
                <a:solidFill>
                  <a:srgbClr val="000000"/>
                </a:solidFill>
                <a:latin typeface="Times New Roman" pitchFamily="18" charset="0"/>
              </a:rPr>
              <a:t>mẹ</a:t>
            </a:r>
            <a:r>
              <a:rPr lang="en-US" sz="2400" b="1">
                <a:solidFill>
                  <a:schemeClr val="tx2"/>
                </a:solidFill>
                <a:effectLst>
                  <a:outerShdw blurRad="38100" dist="38100" dir="2700000" algn="tl">
                    <a:srgbClr val="C0C0C0"/>
                  </a:outerShdw>
                </a:effectLst>
                <a:latin typeface="Times New Roman" pitchFamily="18" charset="0"/>
              </a:rPr>
              <a:t> </a:t>
            </a:r>
            <a:r>
              <a:rPr lang="vi-VN" sz="2400">
                <a:latin typeface="Times New Roman" pitchFamily="18" charset="0"/>
              </a:rPr>
              <a:t>.</a:t>
            </a:r>
            <a:r>
              <a:rPr lang="vi-VN" sz="2400" b="1">
                <a:solidFill>
                  <a:schemeClr val="tx2"/>
                </a:solidFill>
                <a:effectLst>
                  <a:outerShdw blurRad="38100" dist="38100" dir="2700000" algn="tl">
                    <a:srgbClr val="C0C0C0"/>
                  </a:outerShdw>
                </a:effectLst>
                <a:latin typeface="Times New Roman" pitchFamily="18" charset="0"/>
              </a:rPr>
              <a:t> </a:t>
            </a:r>
            <a:endParaRPr lang="en-US" sz="2400" b="1">
              <a:solidFill>
                <a:schemeClr val="tx2"/>
              </a:solidFill>
              <a:effectLst>
                <a:outerShdw blurRad="38100" dist="38100" dir="2700000" algn="tl">
                  <a:srgbClr val="C0C0C0"/>
                </a:outerShdw>
              </a:effectLst>
              <a:latin typeface="Times New Roman" pitchFamily="18" charset="0"/>
            </a:endParaRPr>
          </a:p>
        </p:txBody>
      </p:sp>
      <p:sp>
        <p:nvSpPr>
          <p:cNvPr id="3" name="Rectangle 12"/>
          <p:cNvSpPr>
            <a:spLocks noChangeArrowheads="1"/>
          </p:cNvSpPr>
          <p:nvPr/>
        </p:nvSpPr>
        <p:spPr bwMode="auto">
          <a:xfrm>
            <a:off x="1101436" y="2924944"/>
            <a:ext cx="8575964" cy="3456384"/>
          </a:xfrm>
          <a:prstGeom prst="rect">
            <a:avLst/>
          </a:prstGeom>
          <a:noFill/>
          <a:ln w="9525">
            <a:noFill/>
            <a:miter lim="800000"/>
            <a:headEnd/>
            <a:tailEnd/>
          </a:ln>
          <a:effectLst/>
        </p:spPr>
        <p:txBody>
          <a:bodyPr anchor="b"/>
          <a:lstStyle/>
          <a:p>
            <a:pPr eaLnBrk="1" hangingPunct="1">
              <a:lnSpc>
                <a:spcPct val="90000"/>
              </a:lnSpc>
              <a:defRPr/>
            </a:pPr>
            <a:endParaRPr lang="en-US" sz="2800" b="1" dirty="0">
              <a:solidFill>
                <a:schemeClr val="tx2"/>
              </a:solidFill>
              <a:effectLst>
                <a:outerShdw blurRad="38100" dist="38100" dir="2700000" algn="tl">
                  <a:srgbClr val="C0C0C0"/>
                </a:outerShdw>
              </a:effectLst>
              <a:latin typeface="Times New Roman" pitchFamily="18" charset="0"/>
            </a:endParaRPr>
          </a:p>
        </p:txBody>
      </p:sp>
    </p:spTree>
    <p:extLst>
      <p:ext uri="{BB962C8B-B14F-4D97-AF65-F5344CB8AC3E}">
        <p14:creationId xmlns:p14="http://schemas.microsoft.com/office/powerpoint/2010/main" val="205436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nodePh="1">
                                  <p:stCondLst>
                                    <p:cond delay="0"/>
                                  </p:stCondLst>
                                  <p:endCondLst>
                                    <p:cond evt="begin" delay="0">
                                      <p:tn val="10"/>
                                    </p:cond>
                                  </p:end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5"/>
          <p:cNvSpPr>
            <a:spLocks noGrp="1" noChangeArrowheads="1"/>
          </p:cNvSpPr>
          <p:nvPr>
            <p:ph type="subTitle" idx="1"/>
          </p:nvPr>
        </p:nvSpPr>
        <p:spPr>
          <a:xfrm>
            <a:off x="762000" y="762000"/>
            <a:ext cx="8151440" cy="5867400"/>
          </a:xfrm>
        </p:spPr>
        <p:txBody>
          <a:bodyPr>
            <a:normAutofit lnSpcReduction="10000"/>
          </a:bodyPr>
          <a:lstStyle/>
          <a:p>
            <a:pPr algn="l" eaLnBrk="1" hangingPunct="1"/>
            <a:r>
              <a:rPr lang="es-ES" sz="2400" b="1">
                <a:solidFill>
                  <a:srgbClr val="000000"/>
                </a:solidFill>
                <a:latin typeface="Times New Roman" pitchFamily="18" charset="0"/>
              </a:rPr>
              <a:t>Điều 11 Nghị định 87/2001/NĐ-CP ngày 21/11/2001 của Chính phủ về xử phạt vi phạm hành chính trong lĩnh vực hôn nhân gia đình quy định</a:t>
            </a:r>
            <a:r>
              <a:rPr lang="es-ES" sz="2400" b="1" i="1">
                <a:solidFill>
                  <a:srgbClr val="000000"/>
                </a:solidFill>
                <a:latin typeface="Times New Roman" pitchFamily="18" charset="0"/>
              </a:rPr>
              <a:t/>
            </a:r>
            <a:br>
              <a:rPr lang="es-ES" sz="2400" b="1" i="1">
                <a:solidFill>
                  <a:srgbClr val="000000"/>
                </a:solidFill>
                <a:latin typeface="Times New Roman" pitchFamily="18" charset="0"/>
              </a:rPr>
            </a:br>
            <a:r>
              <a:rPr lang="es-ES" sz="2400" i="1">
                <a:solidFill>
                  <a:srgbClr val="000000"/>
                </a:solidFill>
                <a:latin typeface="Times New Roman" pitchFamily="18" charset="0"/>
              </a:rPr>
              <a:t>“Phạt tiền từ 200.000đ - 500.000đ đối với hành vi ngược đãi, hành hạ ông bà, cha mẹ, người có công nuôi dưỡng mình, các thành viên khác trong gia đình nhưng chưa gây hậu quả nghiêm trọng”.</a:t>
            </a:r>
            <a:r>
              <a:rPr lang="es-ES" sz="2400">
                <a:solidFill>
                  <a:srgbClr val="000000"/>
                </a:solidFill>
                <a:latin typeface="Times New Roman" pitchFamily="18" charset="0"/>
              </a:rPr>
              <a:t/>
            </a:r>
            <a:br>
              <a:rPr lang="es-ES" sz="2400">
                <a:solidFill>
                  <a:srgbClr val="000000"/>
                </a:solidFill>
                <a:latin typeface="Times New Roman" pitchFamily="18" charset="0"/>
              </a:rPr>
            </a:br>
            <a:r>
              <a:rPr lang="es-ES" sz="2400">
                <a:solidFill>
                  <a:srgbClr val="000000"/>
                </a:solidFill>
                <a:latin typeface="Times New Roman" pitchFamily="18" charset="0"/>
              </a:rPr>
              <a:t>Khi người có hành vi ngược đãi cha, mẹ đã bị xử phạt hành chính mà vẫn tiếp tục có hành vi ngược đãi cha, mẹ mình thì sẽ bị xử lý hình sự theo quy định tại </a:t>
            </a:r>
          </a:p>
          <a:p>
            <a:pPr algn="l" eaLnBrk="1" hangingPunct="1"/>
            <a:r>
              <a:rPr lang="es-ES" sz="2400" b="1">
                <a:solidFill>
                  <a:srgbClr val="000000"/>
                </a:solidFill>
                <a:latin typeface="Times New Roman" pitchFamily="18" charset="0"/>
              </a:rPr>
              <a:t>Điều 151 Bộ luật hình sự - Tội ngược đãi hoặc hành hạ ông bà, cha mẹ, vợ chồng, con, cháu, người có công nuôi dưỡng mình : </a:t>
            </a:r>
            <a:r>
              <a:rPr lang="es-ES" sz="2400">
                <a:solidFill>
                  <a:srgbClr val="000000"/>
                </a:solidFill>
                <a:latin typeface="Times New Roman" pitchFamily="18" charset="0"/>
              </a:rPr>
              <a:t>“Người nào ngược đãi hoặc hành hạ ông bà, cha mẹ, vợ chồng, con, cháu hoặc người có công nuôi dưỡng mình gây hậu quả nghiêm trọng hoặc đã bị xử phạt hành chính về hành vi này mà còn vi phạm, thì bị phạt cảnh cáo, cải tạo không giam giữ đến ba năm hoặc phạt  tù từ ba tháng đến ba năm”.</a:t>
            </a:r>
            <a:endParaRPr lang="en-US" sz="2400">
              <a:solidFill>
                <a:srgbClr val="000000"/>
              </a:solidFill>
              <a:latin typeface="Times New Roman" pitchFamily="18" charset="0"/>
            </a:endParaRPr>
          </a:p>
        </p:txBody>
      </p:sp>
      <p:pic>
        <p:nvPicPr>
          <p:cNvPr id="32772" name="Picture 8"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8153400" y="1"/>
            <a:ext cx="1371600" cy="220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9730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3"/>
          <p:cNvSpPr>
            <a:spLocks noGrp="1" noChangeArrowheads="1"/>
          </p:cNvSpPr>
          <p:nvPr>
            <p:ph idx="1"/>
          </p:nvPr>
        </p:nvSpPr>
        <p:spPr>
          <a:xfrm>
            <a:off x="381000" y="-76200"/>
            <a:ext cx="9144000" cy="6629400"/>
          </a:xfrm>
        </p:spPr>
        <p:txBody>
          <a:bodyPr/>
          <a:lstStyle/>
          <a:p>
            <a:pPr lvl="4" eaLnBrk="1" hangingPunct="1">
              <a:buFontTx/>
              <a:buNone/>
            </a:pPr>
            <a:r>
              <a:rPr lang="en-US" sz="2800" dirty="0">
                <a:latin typeface="Times New Roman" pitchFamily="18" charset="0"/>
                <a:cs typeface="Times New Roman" pitchFamily="18" charset="0"/>
              </a:rPr>
              <a:t>Quan sát một số hình ảnh về gia đình </a:t>
            </a:r>
          </a:p>
        </p:txBody>
      </p:sp>
      <p:sp>
        <p:nvSpPr>
          <p:cNvPr id="13315" name="Text Box 5"/>
          <p:cNvSpPr txBox="1">
            <a:spLocks noChangeArrowheads="1"/>
          </p:cNvSpPr>
          <p:nvPr/>
        </p:nvSpPr>
        <p:spPr bwMode="auto">
          <a:xfrm>
            <a:off x="5394326" y="5270500"/>
            <a:ext cx="186013" cy="369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2075" tIns="46038" rIns="92075" bIns="46038">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atin typeface=".VnTime" pitchFamily="34" charset="0"/>
            </a:endParaRPr>
          </a:p>
        </p:txBody>
      </p:sp>
      <p:sp>
        <p:nvSpPr>
          <p:cNvPr id="52230" name="AutoShape 6"/>
          <p:cNvSpPr>
            <a:spLocks noChangeArrowheads="1"/>
          </p:cNvSpPr>
          <p:nvPr/>
        </p:nvSpPr>
        <p:spPr bwMode="auto">
          <a:xfrm>
            <a:off x="5448300" y="6199188"/>
            <a:ext cx="3314700" cy="506412"/>
          </a:xfrm>
          <a:prstGeom prst="horizontalScroll">
            <a:avLst>
              <a:gd name="adj" fmla="val 12500"/>
            </a:avLst>
          </a:prstGeom>
          <a:gradFill rotWithShape="1">
            <a:gsLst>
              <a:gs pos="0">
                <a:srgbClr val="00FF00"/>
              </a:gs>
              <a:gs pos="50000">
                <a:schemeClr val="bg1"/>
              </a:gs>
              <a:gs pos="100000">
                <a:srgbClr val="00FF00"/>
              </a:gs>
            </a:gsLst>
            <a:lin ang="2700000" scaled="1"/>
          </a:gradFill>
          <a:ln w="9525">
            <a:solidFill>
              <a:schemeClr val="tx1"/>
            </a:solidFill>
            <a:round/>
            <a:headEnd/>
            <a:tailEnd/>
          </a:ln>
          <a:effectLst/>
        </p:spPr>
        <p:txBody>
          <a:bodyPr wrap="none" lIns="92075" tIns="46038" rIns="92075" bIns="46038" anchor="ctr"/>
          <a:lstStyle/>
          <a:p>
            <a:pPr algn="ctr">
              <a:defRPr/>
            </a:pPr>
            <a:r>
              <a:rPr lang="en-US" dirty="0">
                <a:solidFill>
                  <a:srgbClr val="FF0000"/>
                </a:solidFill>
                <a:latin typeface="Times New Roman" pitchFamily="18" charset="0"/>
              </a:rPr>
              <a:t>Biết chăm sóc ông bà  </a:t>
            </a:r>
          </a:p>
        </p:txBody>
      </p:sp>
      <p:sp>
        <p:nvSpPr>
          <p:cNvPr id="52231" name="AutoShape 7"/>
          <p:cNvSpPr>
            <a:spLocks noChangeArrowheads="1"/>
          </p:cNvSpPr>
          <p:nvPr/>
        </p:nvSpPr>
        <p:spPr bwMode="auto">
          <a:xfrm>
            <a:off x="5562600" y="2895600"/>
            <a:ext cx="3429000" cy="482600"/>
          </a:xfrm>
          <a:prstGeom prst="horizontalScroll">
            <a:avLst>
              <a:gd name="adj" fmla="val 12500"/>
            </a:avLst>
          </a:prstGeom>
          <a:gradFill rotWithShape="1">
            <a:gsLst>
              <a:gs pos="0">
                <a:srgbClr val="00FF00"/>
              </a:gs>
              <a:gs pos="50000">
                <a:schemeClr val="bg1"/>
              </a:gs>
              <a:gs pos="100000">
                <a:srgbClr val="00FF00"/>
              </a:gs>
            </a:gsLst>
            <a:lin ang="2700000" scaled="1"/>
          </a:gradFill>
          <a:ln w="9525">
            <a:solidFill>
              <a:schemeClr val="tx1"/>
            </a:solidFill>
            <a:round/>
            <a:headEnd/>
            <a:tailEnd/>
          </a:ln>
          <a:effectLst/>
        </p:spPr>
        <p:txBody>
          <a:bodyPr wrap="none" lIns="92075" tIns="46038" rIns="92075" bIns="46038" anchor="ctr"/>
          <a:lstStyle/>
          <a:p>
            <a:pPr algn="ctr">
              <a:defRPr/>
            </a:pPr>
            <a:r>
              <a:rPr lang="en-US" dirty="0">
                <a:solidFill>
                  <a:srgbClr val="FF0000"/>
                </a:solidFill>
                <a:latin typeface="Times New Roman" pitchFamily="18" charset="0"/>
              </a:rPr>
              <a:t>Gia đình hạnh phúc</a:t>
            </a:r>
          </a:p>
        </p:txBody>
      </p:sp>
      <p:sp>
        <p:nvSpPr>
          <p:cNvPr id="52232" name="AutoShape 8"/>
          <p:cNvSpPr>
            <a:spLocks noChangeArrowheads="1"/>
          </p:cNvSpPr>
          <p:nvPr/>
        </p:nvSpPr>
        <p:spPr bwMode="auto">
          <a:xfrm>
            <a:off x="685800" y="6215064"/>
            <a:ext cx="3429000" cy="566737"/>
          </a:xfrm>
          <a:prstGeom prst="horizontalScroll">
            <a:avLst>
              <a:gd name="adj" fmla="val 12500"/>
            </a:avLst>
          </a:prstGeom>
          <a:gradFill rotWithShape="1">
            <a:gsLst>
              <a:gs pos="0">
                <a:srgbClr val="00FF00"/>
              </a:gs>
              <a:gs pos="50000">
                <a:schemeClr val="bg1"/>
              </a:gs>
              <a:gs pos="100000">
                <a:srgbClr val="00FF00"/>
              </a:gs>
            </a:gsLst>
            <a:lin ang="2700000" scaled="1"/>
          </a:gradFill>
          <a:ln w="9525">
            <a:solidFill>
              <a:schemeClr val="tx1"/>
            </a:solidFill>
            <a:round/>
            <a:headEnd/>
            <a:tailEnd/>
          </a:ln>
          <a:effectLst/>
        </p:spPr>
        <p:txBody>
          <a:bodyPr wrap="none" lIns="92075" tIns="46038" rIns="92075" bIns="46038" anchor="ctr"/>
          <a:lstStyle/>
          <a:p>
            <a:pPr algn="ctr">
              <a:defRPr/>
            </a:pPr>
            <a:r>
              <a:rPr lang="en-US" dirty="0">
                <a:solidFill>
                  <a:srgbClr val="FF0000"/>
                </a:solidFill>
                <a:latin typeface="Times New Roman" pitchFamily="18" charset="0"/>
              </a:rPr>
              <a:t>Quét  nhà  giúp cha mẹ</a:t>
            </a:r>
          </a:p>
        </p:txBody>
      </p:sp>
      <p:pic>
        <p:nvPicPr>
          <p:cNvPr id="13319" name="Picture 9" descr="Image-01"/>
          <p:cNvPicPr>
            <a:picLocks noChangeAspect="1" noChangeArrowheads="1"/>
          </p:cNvPicPr>
          <p:nvPr/>
        </p:nvPicPr>
        <p:blipFill>
          <a:blip r:embed="rId2">
            <a:lum contrast="42000"/>
            <a:extLst>
              <a:ext uri="{28A0092B-C50C-407E-A947-70E740481C1C}">
                <a14:useLocalDpi xmlns:a14="http://schemas.microsoft.com/office/drawing/2010/main" val="0"/>
              </a:ext>
            </a:extLst>
          </a:blip>
          <a:srcRect/>
          <a:stretch>
            <a:fillRect/>
          </a:stretch>
        </p:blipFill>
        <p:spPr bwMode="auto">
          <a:xfrm>
            <a:off x="4724400" y="3429000"/>
            <a:ext cx="48006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10" descr="Image-20"/>
          <p:cNvPicPr>
            <a:picLocks noChangeAspect="1" noChangeArrowheads="1"/>
          </p:cNvPicPr>
          <p:nvPr/>
        </p:nvPicPr>
        <p:blipFill>
          <a:blip r:embed="rId3">
            <a:lum contrast="42000"/>
            <a:extLst>
              <a:ext uri="{28A0092B-C50C-407E-A947-70E740481C1C}">
                <a14:useLocalDpi xmlns:a14="http://schemas.microsoft.com/office/drawing/2010/main" val="0"/>
              </a:ext>
            </a:extLst>
          </a:blip>
          <a:srcRect/>
          <a:stretch>
            <a:fillRect/>
          </a:stretch>
        </p:blipFill>
        <p:spPr bwMode="auto">
          <a:xfrm>
            <a:off x="381000" y="3352800"/>
            <a:ext cx="43434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11" descr="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1100" y="403225"/>
            <a:ext cx="3467100" cy="219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7" name="AutoShape 13"/>
          <p:cNvSpPr>
            <a:spLocks noChangeArrowheads="1"/>
          </p:cNvSpPr>
          <p:nvPr/>
        </p:nvSpPr>
        <p:spPr bwMode="auto">
          <a:xfrm>
            <a:off x="685800" y="2895600"/>
            <a:ext cx="3429000" cy="482600"/>
          </a:xfrm>
          <a:prstGeom prst="horizontalScroll">
            <a:avLst>
              <a:gd name="adj" fmla="val 12500"/>
            </a:avLst>
          </a:prstGeom>
          <a:gradFill rotWithShape="1">
            <a:gsLst>
              <a:gs pos="0">
                <a:srgbClr val="00FF00"/>
              </a:gs>
              <a:gs pos="50000">
                <a:schemeClr val="bg1"/>
              </a:gs>
              <a:gs pos="100000">
                <a:srgbClr val="00FF00"/>
              </a:gs>
            </a:gsLst>
            <a:lin ang="2700000" scaled="1"/>
          </a:gradFill>
          <a:ln w="9525">
            <a:solidFill>
              <a:schemeClr val="tx1"/>
            </a:solidFill>
            <a:round/>
            <a:headEnd/>
            <a:tailEnd/>
          </a:ln>
          <a:effectLst/>
        </p:spPr>
        <p:txBody>
          <a:bodyPr wrap="none" lIns="92075" tIns="46038" rIns="92075" bIns="46038" anchor="ctr"/>
          <a:lstStyle/>
          <a:p>
            <a:pPr algn="ctr">
              <a:defRPr/>
            </a:pPr>
            <a:r>
              <a:rPr lang="en-US" sz="1600">
                <a:solidFill>
                  <a:srgbClr val="FF0000"/>
                </a:solidFill>
                <a:latin typeface="Times New Roman" pitchFamily="18" charset="0"/>
              </a:rPr>
              <a:t>Mẹ nuôi con</a:t>
            </a:r>
          </a:p>
        </p:txBody>
      </p:sp>
      <p:sp>
        <p:nvSpPr>
          <p:cNvPr id="13323" name="Rectangle 14"/>
          <p:cNvSpPr>
            <a:spLocks noChangeArrowheads="1"/>
          </p:cNvSpPr>
          <p:nvPr/>
        </p:nvSpPr>
        <p:spPr bwMode="auto">
          <a:xfrm>
            <a:off x="2286001" y="2651125"/>
            <a:ext cx="564257"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2075" tIns="46038" rIns="92075" bIns="46038">
            <a:spAutoFit/>
          </a:bodyPr>
          <a:lstStyle/>
          <a:p>
            <a:r>
              <a:rPr lang="en-US" sz="2000">
                <a:solidFill>
                  <a:srgbClr val="FF0000"/>
                </a:solidFill>
                <a:latin typeface="Times New Roman" pitchFamily="18" charset="0"/>
              </a:rPr>
              <a:t>H.1</a:t>
            </a:r>
          </a:p>
        </p:txBody>
      </p:sp>
      <p:sp>
        <p:nvSpPr>
          <p:cNvPr id="13324" name="Rectangle 15"/>
          <p:cNvSpPr>
            <a:spLocks noChangeArrowheads="1"/>
          </p:cNvSpPr>
          <p:nvPr/>
        </p:nvSpPr>
        <p:spPr bwMode="auto">
          <a:xfrm>
            <a:off x="6629401" y="2651125"/>
            <a:ext cx="564257"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2075" tIns="46038" rIns="92075" bIns="46038">
            <a:spAutoFit/>
          </a:bodyPr>
          <a:lstStyle/>
          <a:p>
            <a:r>
              <a:rPr lang="en-US" sz="2000">
                <a:solidFill>
                  <a:srgbClr val="FF0000"/>
                </a:solidFill>
                <a:latin typeface="Times New Roman" pitchFamily="18" charset="0"/>
              </a:rPr>
              <a:t>H.2</a:t>
            </a:r>
          </a:p>
        </p:txBody>
      </p:sp>
      <p:sp>
        <p:nvSpPr>
          <p:cNvPr id="13325" name="Rectangle 16"/>
          <p:cNvSpPr>
            <a:spLocks noChangeArrowheads="1"/>
          </p:cNvSpPr>
          <p:nvPr/>
        </p:nvSpPr>
        <p:spPr bwMode="auto">
          <a:xfrm>
            <a:off x="2159001" y="6003925"/>
            <a:ext cx="564257"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2075" tIns="46038" rIns="92075" bIns="46038">
            <a:spAutoFit/>
          </a:bodyPr>
          <a:lstStyle/>
          <a:p>
            <a:r>
              <a:rPr lang="en-US" sz="2000">
                <a:solidFill>
                  <a:srgbClr val="FF0000"/>
                </a:solidFill>
                <a:latin typeface="Times New Roman" pitchFamily="18" charset="0"/>
              </a:rPr>
              <a:t>H.3</a:t>
            </a:r>
          </a:p>
        </p:txBody>
      </p:sp>
      <p:sp>
        <p:nvSpPr>
          <p:cNvPr id="13326" name="Rectangle 17"/>
          <p:cNvSpPr>
            <a:spLocks noChangeArrowheads="1"/>
          </p:cNvSpPr>
          <p:nvPr/>
        </p:nvSpPr>
        <p:spPr bwMode="auto">
          <a:xfrm>
            <a:off x="6629401" y="5927725"/>
            <a:ext cx="564257"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2075" tIns="46038" rIns="92075" bIns="46038">
            <a:spAutoFit/>
          </a:bodyPr>
          <a:lstStyle/>
          <a:p>
            <a:r>
              <a:rPr lang="en-US" sz="2000">
                <a:solidFill>
                  <a:srgbClr val="FF0000"/>
                </a:solidFill>
                <a:latin typeface="Times New Roman" pitchFamily="18" charset="0"/>
              </a:rPr>
              <a:t>H.4</a:t>
            </a:r>
          </a:p>
        </p:txBody>
      </p:sp>
      <p:pic>
        <p:nvPicPr>
          <p:cNvPr id="13327" name="irc_mi" descr="day-con-ngoan-bi-quyet-thong-minh-chon-sach-hay-cho-tre-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381000"/>
            <a:ext cx="38100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44" name="AutoShape 20"/>
          <p:cNvSpPr>
            <a:spLocks noChangeArrowheads="1"/>
          </p:cNvSpPr>
          <p:nvPr/>
        </p:nvSpPr>
        <p:spPr bwMode="auto">
          <a:xfrm>
            <a:off x="685800" y="2901950"/>
            <a:ext cx="3429000" cy="482600"/>
          </a:xfrm>
          <a:prstGeom prst="horizontalScroll">
            <a:avLst>
              <a:gd name="adj" fmla="val 12500"/>
            </a:avLst>
          </a:prstGeom>
          <a:gradFill rotWithShape="1">
            <a:gsLst>
              <a:gs pos="0">
                <a:srgbClr val="00FF00"/>
              </a:gs>
              <a:gs pos="50000">
                <a:schemeClr val="bg1"/>
              </a:gs>
              <a:gs pos="100000">
                <a:srgbClr val="00FF00"/>
              </a:gs>
            </a:gsLst>
            <a:lin ang="2700000" scaled="1"/>
          </a:gradFill>
          <a:ln w="9525">
            <a:solidFill>
              <a:schemeClr val="tx1"/>
            </a:solidFill>
            <a:round/>
            <a:headEnd/>
            <a:tailEnd/>
          </a:ln>
          <a:effectLst/>
        </p:spPr>
        <p:txBody>
          <a:bodyPr wrap="none" lIns="92075" tIns="46038" rIns="92075" bIns="46038" anchor="ctr"/>
          <a:lstStyle/>
          <a:p>
            <a:pPr algn="ctr">
              <a:defRPr/>
            </a:pPr>
            <a:r>
              <a:rPr lang="en-US" sz="1600">
                <a:solidFill>
                  <a:srgbClr val="FF0000"/>
                </a:solidFill>
                <a:latin typeface="Times New Roman" pitchFamily="18" charset="0"/>
              </a:rPr>
              <a:t>Mẹ nuôi con</a:t>
            </a:r>
          </a:p>
        </p:txBody>
      </p:sp>
      <p:pic>
        <p:nvPicPr>
          <p:cNvPr id="13329" name="irc_mi" descr="day-con-ngoan-bi-quyet-thong-minh-chon-sach-hay-cho-tre-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381000"/>
            <a:ext cx="38100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47" name="AutoShape 23"/>
          <p:cNvSpPr>
            <a:spLocks noChangeArrowheads="1"/>
          </p:cNvSpPr>
          <p:nvPr/>
        </p:nvSpPr>
        <p:spPr bwMode="auto">
          <a:xfrm>
            <a:off x="685800" y="2901950"/>
            <a:ext cx="3429000" cy="482600"/>
          </a:xfrm>
          <a:prstGeom prst="horizontalScroll">
            <a:avLst>
              <a:gd name="adj" fmla="val 12500"/>
            </a:avLst>
          </a:prstGeom>
          <a:gradFill rotWithShape="1">
            <a:gsLst>
              <a:gs pos="0">
                <a:srgbClr val="00FF00"/>
              </a:gs>
              <a:gs pos="50000">
                <a:schemeClr val="bg1"/>
              </a:gs>
              <a:gs pos="100000">
                <a:srgbClr val="00FF00"/>
              </a:gs>
            </a:gsLst>
            <a:lin ang="2700000" scaled="1"/>
          </a:gradFill>
          <a:ln w="9525">
            <a:solidFill>
              <a:schemeClr val="tx1"/>
            </a:solidFill>
            <a:round/>
            <a:headEnd/>
            <a:tailEnd/>
          </a:ln>
          <a:effectLst/>
        </p:spPr>
        <p:txBody>
          <a:bodyPr wrap="none" lIns="92075" tIns="46038" rIns="92075" bIns="46038" anchor="ctr"/>
          <a:lstStyle/>
          <a:p>
            <a:pPr algn="ctr">
              <a:defRPr/>
            </a:pPr>
            <a:r>
              <a:rPr lang="en-US" sz="1600">
                <a:solidFill>
                  <a:srgbClr val="FF0000"/>
                </a:solidFill>
                <a:latin typeface="Times New Roman" pitchFamily="18" charset="0"/>
              </a:rPr>
              <a:t>Mẹ nuôi con</a:t>
            </a:r>
          </a:p>
        </p:txBody>
      </p:sp>
      <p:pic>
        <p:nvPicPr>
          <p:cNvPr id="13331" name="Picture 25" descr="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48200" y="381000"/>
            <a:ext cx="48768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2" name="irc_mi" descr="day-con-ngoan-bi-quyet-thong-minh-chon-sach-hay-cho-tre-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381000"/>
            <a:ext cx="42672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51" name="AutoShape 27"/>
          <p:cNvSpPr>
            <a:spLocks noChangeArrowheads="1"/>
          </p:cNvSpPr>
          <p:nvPr/>
        </p:nvSpPr>
        <p:spPr bwMode="auto">
          <a:xfrm>
            <a:off x="685800" y="2879725"/>
            <a:ext cx="3429000" cy="482600"/>
          </a:xfrm>
          <a:prstGeom prst="horizontalScroll">
            <a:avLst>
              <a:gd name="adj" fmla="val 12500"/>
            </a:avLst>
          </a:prstGeom>
          <a:gradFill rotWithShape="1">
            <a:gsLst>
              <a:gs pos="0">
                <a:srgbClr val="00FF00"/>
              </a:gs>
              <a:gs pos="50000">
                <a:schemeClr val="bg1"/>
              </a:gs>
              <a:gs pos="100000">
                <a:srgbClr val="00FF00"/>
              </a:gs>
            </a:gsLst>
            <a:lin ang="2700000" scaled="1"/>
          </a:gradFill>
          <a:ln w="9525">
            <a:solidFill>
              <a:schemeClr val="tx1"/>
            </a:solidFill>
            <a:round/>
            <a:headEnd/>
            <a:tailEnd/>
          </a:ln>
          <a:effectLst/>
        </p:spPr>
        <p:txBody>
          <a:bodyPr wrap="none" lIns="92075" tIns="46038" rIns="92075" bIns="46038" anchor="ctr"/>
          <a:lstStyle/>
          <a:p>
            <a:pPr algn="ctr">
              <a:defRPr/>
            </a:pPr>
            <a:r>
              <a:rPr lang="en-US" dirty="0">
                <a:solidFill>
                  <a:srgbClr val="FF0000"/>
                </a:solidFill>
                <a:latin typeface="Times New Roman" pitchFamily="18" charset="0"/>
              </a:rPr>
              <a:t>Mẹ nuôi con</a:t>
            </a:r>
          </a:p>
        </p:txBody>
      </p:sp>
    </p:spTree>
    <p:extLst>
      <p:ext uri="{BB962C8B-B14F-4D97-AF65-F5344CB8AC3E}">
        <p14:creationId xmlns:p14="http://schemas.microsoft.com/office/powerpoint/2010/main" val="35446940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52227">
                                            <p:txEl>
                                              <p:pRg st="0" end="0"/>
                                            </p:txEl>
                                          </p:spTgt>
                                        </p:tgtEl>
                                        <p:attrNameLst>
                                          <p:attrName>style.visibility</p:attrName>
                                        </p:attrNameLst>
                                      </p:cBhvr>
                                      <p:to>
                                        <p:strVal val="visible"/>
                                      </p:to>
                                    </p:set>
                                    <p:animEffect transition="in" filter="blinds(horizontal)">
                                      <p:cBhvr>
                                        <p:cTn id="7" dur="500"/>
                                        <p:tgtEl>
                                          <p:spTgt spid="522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0"/>
            <a:ext cx="8820472" cy="7391400"/>
          </a:xfrm>
        </p:spPr>
        <p:txBody>
          <a:bodyPr>
            <a:normAutofit fontScale="90000"/>
          </a:bodyPr>
          <a:lstStyle/>
          <a:p>
            <a:pPr algn="l" eaLnBrk="1" hangingPunct="1">
              <a:defRPr/>
            </a:pPr>
            <a:r>
              <a:rPr lang="en-US" sz="2400" dirty="0">
                <a:solidFill>
                  <a:srgbClr val="000000"/>
                </a:solidFill>
                <a:latin typeface="Times New Roman" pitchFamily="18" charset="0"/>
                <a:cs typeface="Times New Roman" pitchFamily="18" charset="0"/>
              </a:rPr>
              <a:t/>
            </a:r>
            <a:br>
              <a:rPr lang="en-US" sz="2400" dirty="0">
                <a:solidFill>
                  <a:srgbClr val="000000"/>
                </a:solidFill>
                <a:latin typeface="Times New Roman" pitchFamily="18" charset="0"/>
                <a:cs typeface="Times New Roman" pitchFamily="18" charset="0"/>
              </a:rPr>
            </a:br>
            <a:r>
              <a:rPr lang="en-US" sz="2400" dirty="0">
                <a:solidFill>
                  <a:srgbClr val="000000"/>
                </a:solidFill>
                <a:latin typeface="Times New Roman" pitchFamily="18" charset="0"/>
                <a:cs typeface="Times New Roman" pitchFamily="18" charset="0"/>
              </a:rPr>
              <a:t/>
            </a:r>
            <a:br>
              <a:rPr lang="en-US" sz="2400" dirty="0">
                <a:solidFill>
                  <a:srgbClr val="000000"/>
                </a:solidFill>
                <a:latin typeface="Times New Roman" pitchFamily="18" charset="0"/>
                <a:cs typeface="Times New Roman" pitchFamily="18" charset="0"/>
              </a:rPr>
            </a:br>
            <a:r>
              <a:rPr lang="en-US" sz="2400" dirty="0">
                <a:solidFill>
                  <a:srgbClr val="000000"/>
                </a:solidFill>
                <a:latin typeface="Times New Roman" pitchFamily="18" charset="0"/>
                <a:cs typeface="Times New Roman" pitchFamily="18" charset="0"/>
              </a:rPr>
              <a:t/>
            </a:r>
            <a:br>
              <a:rPr lang="en-US" sz="2400" dirty="0">
                <a:solidFill>
                  <a:srgbClr val="000000"/>
                </a:solidFill>
                <a:latin typeface="Times New Roman" pitchFamily="18" charset="0"/>
                <a:cs typeface="Times New Roman" pitchFamily="18" charset="0"/>
              </a:rPr>
            </a:br>
            <a:r>
              <a:rPr lang="en-US" sz="2400" dirty="0">
                <a:solidFill>
                  <a:srgbClr val="000000"/>
                </a:solidFill>
                <a:latin typeface="Times New Roman" pitchFamily="18" charset="0"/>
                <a:cs typeface="Times New Roman" pitchFamily="18" charset="0"/>
              </a:rPr>
              <a:t>          </a:t>
            </a:r>
            <a:r>
              <a:rPr lang="en-US" sz="2700" b="1" dirty="0" err="1">
                <a:solidFill>
                  <a:srgbClr val="FF0000"/>
                </a:solidFill>
                <a:latin typeface="Times New Roman" pitchFamily="18" charset="0"/>
                <a:cs typeface="Times New Roman" pitchFamily="18" charset="0"/>
              </a:rPr>
              <a:t>Quốc</a:t>
            </a:r>
            <a:r>
              <a:rPr lang="en-US" sz="2700" b="1" dirty="0">
                <a:solidFill>
                  <a:srgbClr val="FF0000"/>
                </a:solidFill>
                <a:latin typeface="Times New Roman" pitchFamily="18" charset="0"/>
                <a:cs typeface="Times New Roman" pitchFamily="18" charset="0"/>
              </a:rPr>
              <a:t> </a:t>
            </a:r>
            <a:r>
              <a:rPr lang="en-US" sz="2700" b="1" dirty="0" err="1">
                <a:solidFill>
                  <a:srgbClr val="FF0000"/>
                </a:solidFill>
                <a:latin typeface="Times New Roman" pitchFamily="18" charset="0"/>
                <a:cs typeface="Times New Roman" pitchFamily="18" charset="0"/>
              </a:rPr>
              <a:t>triều</a:t>
            </a:r>
            <a:r>
              <a:rPr lang="en-US" sz="2700" b="1" dirty="0">
                <a:solidFill>
                  <a:srgbClr val="FF0000"/>
                </a:solidFill>
                <a:latin typeface="Times New Roman" pitchFamily="18" charset="0"/>
                <a:cs typeface="Times New Roman" pitchFamily="18" charset="0"/>
              </a:rPr>
              <a:t> </a:t>
            </a:r>
            <a:r>
              <a:rPr lang="en-US" sz="2700" b="1" dirty="0" err="1">
                <a:solidFill>
                  <a:srgbClr val="FF0000"/>
                </a:solidFill>
                <a:latin typeface="Times New Roman" pitchFamily="18" charset="0"/>
                <a:cs typeface="Times New Roman" pitchFamily="18" charset="0"/>
              </a:rPr>
              <a:t>hình</a:t>
            </a:r>
            <a:r>
              <a:rPr lang="en-US" sz="2700" b="1" dirty="0">
                <a:solidFill>
                  <a:srgbClr val="FF0000"/>
                </a:solidFill>
                <a:latin typeface="Times New Roman" pitchFamily="18" charset="0"/>
                <a:cs typeface="Times New Roman" pitchFamily="18" charset="0"/>
              </a:rPr>
              <a:t> </a:t>
            </a:r>
            <a:r>
              <a:rPr lang="en-US" sz="2700" b="1" dirty="0" err="1">
                <a:solidFill>
                  <a:srgbClr val="FF0000"/>
                </a:solidFill>
                <a:latin typeface="Times New Roman" pitchFamily="18" charset="0"/>
                <a:cs typeface="Times New Roman" pitchFamily="18" charset="0"/>
              </a:rPr>
              <a:t>luật</a:t>
            </a:r>
            <a:r>
              <a:rPr lang="en-US" sz="2700" b="1" dirty="0">
                <a:solidFill>
                  <a:srgbClr val="FF0000"/>
                </a:solidFill>
                <a:latin typeface="Times New Roman" pitchFamily="18" charset="0"/>
                <a:cs typeface="Times New Roman" pitchFamily="18" charset="0"/>
              </a:rPr>
              <a:t> (</a:t>
            </a:r>
            <a:r>
              <a:rPr lang="en-US" sz="2700" b="1" dirty="0" err="1">
                <a:solidFill>
                  <a:srgbClr val="FF0000"/>
                </a:solidFill>
                <a:latin typeface="Times New Roman" pitchFamily="18" charset="0"/>
                <a:cs typeface="Times New Roman" pitchFamily="18" charset="0"/>
              </a:rPr>
              <a:t>Luật</a:t>
            </a:r>
            <a:r>
              <a:rPr lang="en-US" sz="2700" b="1" dirty="0">
                <a:solidFill>
                  <a:srgbClr val="FF0000"/>
                </a:solidFill>
                <a:latin typeface="Times New Roman" pitchFamily="18" charset="0"/>
                <a:cs typeface="Times New Roman" pitchFamily="18" charset="0"/>
              </a:rPr>
              <a:t> </a:t>
            </a:r>
            <a:r>
              <a:rPr lang="en-US" sz="2700" b="1" dirty="0" err="1">
                <a:solidFill>
                  <a:srgbClr val="FF0000"/>
                </a:solidFill>
                <a:latin typeface="Times New Roman" pitchFamily="18" charset="0"/>
                <a:cs typeface="Times New Roman" pitchFamily="18" charset="0"/>
              </a:rPr>
              <a:t>Hồng</a:t>
            </a:r>
            <a:r>
              <a:rPr lang="en-US" sz="2700" b="1" dirty="0">
                <a:solidFill>
                  <a:srgbClr val="FF0000"/>
                </a:solidFill>
                <a:latin typeface="Times New Roman" pitchFamily="18" charset="0"/>
                <a:cs typeface="Times New Roman" pitchFamily="18" charset="0"/>
              </a:rPr>
              <a:t> </a:t>
            </a:r>
            <a:r>
              <a:rPr lang="en-US" sz="2700" b="1" dirty="0" err="1">
                <a:solidFill>
                  <a:srgbClr val="FF0000"/>
                </a:solidFill>
                <a:latin typeface="Times New Roman" pitchFamily="18" charset="0"/>
                <a:cs typeface="Times New Roman" pitchFamily="18" charset="0"/>
              </a:rPr>
              <a:t>đức</a:t>
            </a:r>
            <a:r>
              <a:rPr lang="en-US" sz="2700" b="1" dirty="0">
                <a:solidFill>
                  <a:srgbClr val="FF0000"/>
                </a:solidFill>
                <a:latin typeface="Times New Roman" pitchFamily="18" charset="0"/>
                <a:cs typeface="Times New Roman" pitchFamily="18" charset="0"/>
              </a:rPr>
              <a:t>)</a:t>
            </a:r>
            <a:r>
              <a:rPr lang="en-US" sz="2700" dirty="0">
                <a:solidFill>
                  <a:srgbClr val="FF0000"/>
                </a:solidFill>
                <a:latin typeface="Times New Roman" pitchFamily="18" charset="0"/>
                <a:cs typeface="Times New Roman" pitchFamily="18" charset="0"/>
              </a:rPr>
              <a:t> </a:t>
            </a:r>
            <a:r>
              <a:rPr lang="en-US" sz="2700" dirty="0" err="1">
                <a:solidFill>
                  <a:srgbClr val="FF0000"/>
                </a:solidFill>
                <a:latin typeface="Times New Roman" pitchFamily="18" charset="0"/>
                <a:cs typeface="Times New Roman" pitchFamily="18" charset="0"/>
              </a:rPr>
              <a:t>khoản</a:t>
            </a:r>
            <a:r>
              <a:rPr lang="en-US" sz="2700" dirty="0">
                <a:solidFill>
                  <a:srgbClr val="FF0000"/>
                </a:solidFill>
                <a:latin typeface="Times New Roman" pitchFamily="18" charset="0"/>
                <a:cs typeface="Times New Roman" pitchFamily="18" charset="0"/>
              </a:rPr>
              <a:t> 7 </a:t>
            </a:r>
            <a:r>
              <a:rPr lang="en-US" sz="2700" dirty="0" err="1">
                <a:solidFill>
                  <a:srgbClr val="FF0000"/>
                </a:solidFill>
                <a:latin typeface="Times New Roman" pitchFamily="18" charset="0"/>
                <a:cs typeface="Times New Roman" pitchFamily="18" charset="0"/>
              </a:rPr>
              <a:t>điều</a:t>
            </a:r>
            <a:r>
              <a:rPr lang="en-US" sz="2700" dirty="0">
                <a:solidFill>
                  <a:srgbClr val="FF0000"/>
                </a:solidFill>
                <a:latin typeface="Times New Roman" pitchFamily="18" charset="0"/>
                <a:cs typeface="Times New Roman" pitchFamily="18" charset="0"/>
              </a:rPr>
              <a:t> 2</a:t>
            </a:r>
            <a:r>
              <a:rPr lang="en-US" sz="2700" dirty="0">
                <a:solidFill>
                  <a:srgbClr val="000000"/>
                </a:solidFill>
                <a:latin typeface="Times New Roman" pitchFamily="18" charset="0"/>
                <a:cs typeface="Times New Roman" pitchFamily="18" charset="0"/>
              </a:rPr>
              <a:t>:</a:t>
            </a:r>
            <a:br>
              <a:rPr lang="en-US" sz="2700" dirty="0">
                <a:solidFill>
                  <a:srgbClr val="000000"/>
                </a:solidFill>
                <a:latin typeface="Times New Roman" pitchFamily="18" charset="0"/>
                <a:cs typeface="Times New Roman" pitchFamily="18" charset="0"/>
              </a:rPr>
            </a:b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bất</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hiếu</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là</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một</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thập</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ác</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mười</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tội</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ác</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Bất</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hiếu</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là</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tố</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cáo</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rủa</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mắng</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ông</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bà</a:t>
            </a:r>
            <a:r>
              <a:rPr lang="en-US" sz="2400" dirty="0">
                <a:solidFill>
                  <a:srgbClr val="000000"/>
                </a:solidFill>
                <a:latin typeface="Times New Roman" pitchFamily="18" charset="0"/>
                <a:cs typeface="Times New Roman" pitchFamily="18" charset="0"/>
              </a:rPr>
              <a:t>, cha </a:t>
            </a:r>
            <a:r>
              <a:rPr lang="en-US" sz="2400" dirty="0" err="1">
                <a:solidFill>
                  <a:srgbClr val="000000"/>
                </a:solidFill>
                <a:latin typeface="Times New Roman" pitchFamily="18" charset="0"/>
                <a:cs typeface="Times New Roman" pitchFamily="18" charset="0"/>
              </a:rPr>
              <a:t>mẹ</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trái</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lời</a:t>
            </a:r>
            <a:r>
              <a:rPr lang="en-US" sz="2400" dirty="0">
                <a:solidFill>
                  <a:srgbClr val="000000"/>
                </a:solidFill>
                <a:latin typeface="Times New Roman" pitchFamily="18" charset="0"/>
                <a:cs typeface="Times New Roman" pitchFamily="18" charset="0"/>
              </a:rPr>
              <a:t> cha </a:t>
            </a:r>
            <a:r>
              <a:rPr lang="en-US" sz="2400" dirty="0" err="1">
                <a:solidFill>
                  <a:srgbClr val="000000"/>
                </a:solidFill>
                <a:latin typeface="Times New Roman" pitchFamily="18" charset="0"/>
                <a:cs typeface="Times New Roman" pitchFamily="18" charset="0"/>
              </a:rPr>
              <a:t>mẹ</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dạy</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bảo</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nuôi</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nấng</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thiếu</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thốn</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có</a:t>
            </a:r>
            <a:r>
              <a:rPr lang="en-US" sz="2400" dirty="0">
                <a:solidFill>
                  <a:srgbClr val="000000"/>
                </a:solidFill>
                <a:latin typeface="Times New Roman" pitchFamily="18" charset="0"/>
                <a:cs typeface="Times New Roman" pitchFamily="18" charset="0"/>
              </a:rPr>
              <a:t> tang cha </a:t>
            </a:r>
            <a:r>
              <a:rPr lang="en-US" sz="2400" dirty="0" err="1">
                <a:solidFill>
                  <a:srgbClr val="000000"/>
                </a:solidFill>
                <a:latin typeface="Times New Roman" pitchFamily="18" charset="0"/>
                <a:cs typeface="Times New Roman" pitchFamily="18" charset="0"/>
              </a:rPr>
              <a:t>mẹ</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mà</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lấy</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vợ</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lấy</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chồng</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vui</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chơi</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ăn</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mặc</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như</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thường</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có</a:t>
            </a:r>
            <a:r>
              <a:rPr lang="en-US" sz="2400" dirty="0">
                <a:solidFill>
                  <a:srgbClr val="000000"/>
                </a:solidFill>
                <a:latin typeface="Times New Roman" pitchFamily="18" charset="0"/>
                <a:cs typeface="Times New Roman" pitchFamily="18" charset="0"/>
              </a:rPr>
              <a:t> tang </a:t>
            </a:r>
            <a:r>
              <a:rPr lang="en-US" sz="2400" dirty="0" err="1">
                <a:solidFill>
                  <a:srgbClr val="000000"/>
                </a:solidFill>
                <a:latin typeface="Times New Roman" pitchFamily="18" charset="0"/>
                <a:cs typeface="Times New Roman" pitchFamily="18" charset="0"/>
              </a:rPr>
              <a:t>ông</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bà</a:t>
            </a:r>
            <a:r>
              <a:rPr lang="en-US" sz="2400" dirty="0">
                <a:solidFill>
                  <a:srgbClr val="000000"/>
                </a:solidFill>
                <a:latin typeface="Times New Roman" pitchFamily="18" charset="0"/>
                <a:cs typeface="Times New Roman" pitchFamily="18" charset="0"/>
              </a:rPr>
              <a:t>, cha </a:t>
            </a:r>
            <a:r>
              <a:rPr lang="en-US" sz="2400" dirty="0" err="1">
                <a:solidFill>
                  <a:srgbClr val="000000"/>
                </a:solidFill>
                <a:latin typeface="Times New Roman" pitchFamily="18" charset="0"/>
                <a:cs typeface="Times New Roman" pitchFamily="18" charset="0"/>
              </a:rPr>
              <a:t>mẹ</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mà</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giấu</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không</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cử</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ai</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không</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tổ</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chức</a:t>
            </a:r>
            <a:r>
              <a:rPr lang="en-US" sz="2400" dirty="0">
                <a:solidFill>
                  <a:srgbClr val="000000"/>
                </a:solidFill>
                <a:latin typeface="Times New Roman" pitchFamily="18" charset="0"/>
                <a:cs typeface="Times New Roman" pitchFamily="18" charset="0"/>
              </a:rPr>
              <a:t> tang </a:t>
            </a:r>
            <a:r>
              <a:rPr lang="en-US" sz="2400" dirty="0" err="1">
                <a:solidFill>
                  <a:srgbClr val="000000"/>
                </a:solidFill>
                <a:latin typeface="Times New Roman" pitchFamily="18" charset="0"/>
                <a:cs typeface="Times New Roman" pitchFamily="18" charset="0"/>
              </a:rPr>
              <a:t>lễ</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nói</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dối</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là</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ông</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bà</a:t>
            </a:r>
            <a:r>
              <a:rPr lang="en-US" sz="2400" dirty="0">
                <a:solidFill>
                  <a:srgbClr val="000000"/>
                </a:solidFill>
                <a:latin typeface="Times New Roman" pitchFamily="18" charset="0"/>
                <a:cs typeface="Times New Roman" pitchFamily="18" charset="0"/>
              </a:rPr>
              <a:t>, cha </a:t>
            </a:r>
            <a:r>
              <a:rPr lang="en-US" sz="2400" dirty="0" err="1">
                <a:solidFill>
                  <a:srgbClr val="000000"/>
                </a:solidFill>
                <a:latin typeface="Times New Roman" pitchFamily="18" charset="0"/>
                <a:cs typeface="Times New Roman" pitchFamily="18" charset="0"/>
              </a:rPr>
              <a:t>mẹ</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chết</a:t>
            </a:r>
            <a:r>
              <a:rPr lang="en-US" sz="2400" dirty="0">
                <a:solidFill>
                  <a:srgbClr val="000000"/>
                </a:solidFill>
                <a:latin typeface="Times New Roman" pitchFamily="18" charset="0"/>
                <a:cs typeface="Times New Roman" pitchFamily="18" charset="0"/>
              </a:rPr>
              <a:t>”.</a:t>
            </a:r>
            <a:br>
              <a:rPr lang="en-US" sz="2400" dirty="0">
                <a:solidFill>
                  <a:srgbClr val="000000"/>
                </a:solidFill>
                <a:latin typeface="Times New Roman" pitchFamily="18" charset="0"/>
                <a:cs typeface="Times New Roman" pitchFamily="18" charset="0"/>
              </a:rPr>
            </a:b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khi</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ông</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bà</a:t>
            </a:r>
            <a:r>
              <a:rPr lang="en-US" sz="2400" dirty="0">
                <a:solidFill>
                  <a:srgbClr val="000000"/>
                </a:solidFill>
                <a:latin typeface="Times New Roman" pitchFamily="18" charset="0"/>
                <a:cs typeface="Times New Roman" pitchFamily="18" charset="0"/>
              </a:rPr>
              <a:t>, cha </a:t>
            </a:r>
            <a:r>
              <a:rPr lang="en-US" sz="2400" dirty="0" err="1">
                <a:solidFill>
                  <a:srgbClr val="000000"/>
                </a:solidFill>
                <a:latin typeface="Times New Roman" pitchFamily="18" charset="0"/>
                <a:cs typeface="Times New Roman" pitchFamily="18" charset="0"/>
              </a:rPr>
              <a:t>mẹ</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còn</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sống</a:t>
            </a:r>
            <a:r>
              <a:rPr lang="en-US" sz="2400" dirty="0">
                <a:solidFill>
                  <a:srgbClr val="000000"/>
                </a:solidFill>
                <a:latin typeface="Times New Roman" pitchFamily="18" charset="0"/>
                <a:cs typeface="Times New Roman" pitchFamily="18" charset="0"/>
              </a:rPr>
              <a:t>, con </a:t>
            </a:r>
            <a:r>
              <a:rPr lang="en-US" sz="2400" dirty="0" err="1">
                <a:solidFill>
                  <a:srgbClr val="000000"/>
                </a:solidFill>
                <a:latin typeface="Times New Roman" pitchFamily="18" charset="0"/>
                <a:cs typeface="Times New Roman" pitchFamily="18" charset="0"/>
              </a:rPr>
              <a:t>cháu</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phải</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tôn</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kính</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phụng</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dưỡng</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vâng</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lời</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bảo</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vệ</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ông</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bà</a:t>
            </a:r>
            <a:r>
              <a:rPr lang="en-US" sz="2400" dirty="0">
                <a:solidFill>
                  <a:srgbClr val="000000"/>
                </a:solidFill>
                <a:latin typeface="Times New Roman" pitchFamily="18" charset="0"/>
                <a:cs typeface="Times New Roman" pitchFamily="18" charset="0"/>
              </a:rPr>
              <a:t> cha </a:t>
            </a:r>
            <a:r>
              <a:rPr lang="en-US" sz="2400" dirty="0" err="1">
                <a:solidFill>
                  <a:srgbClr val="000000"/>
                </a:solidFill>
                <a:latin typeface="Times New Roman" pitchFamily="18" charset="0"/>
                <a:cs typeface="Times New Roman" pitchFamily="18" charset="0"/>
              </a:rPr>
              <a:t>mẹ</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nếu</a:t>
            </a:r>
            <a:r>
              <a:rPr lang="en-US" sz="2400" dirty="0">
                <a:solidFill>
                  <a:srgbClr val="000000"/>
                </a:solidFill>
                <a:latin typeface="Times New Roman" pitchFamily="18" charset="0"/>
                <a:cs typeface="Times New Roman" pitchFamily="18" charset="0"/>
              </a:rPr>
              <a:t> vi </a:t>
            </a:r>
            <a:r>
              <a:rPr lang="en-US" sz="2400" dirty="0" err="1">
                <a:solidFill>
                  <a:srgbClr val="000000"/>
                </a:solidFill>
                <a:latin typeface="Times New Roman" pitchFamily="18" charset="0"/>
                <a:cs typeface="Times New Roman" pitchFamily="18" charset="0"/>
              </a:rPr>
              <a:t>phạm</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sẽ</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bị</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xử</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phạt</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cụ</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thể</a:t>
            </a:r>
            <a:r>
              <a:rPr lang="en-US" sz="2400" dirty="0">
                <a:solidFill>
                  <a:srgbClr val="000000"/>
                </a:solidFill>
                <a:latin typeface="Times New Roman" pitchFamily="18" charset="0"/>
                <a:cs typeface="Times New Roman" pitchFamily="18" charset="0"/>
              </a:rPr>
              <a:t>:</a:t>
            </a:r>
            <a:br>
              <a:rPr lang="en-US" sz="2400" dirty="0">
                <a:solidFill>
                  <a:srgbClr val="000000"/>
                </a:solidFill>
                <a:latin typeface="Times New Roman" pitchFamily="18" charset="0"/>
                <a:cs typeface="Times New Roman" pitchFamily="18" charset="0"/>
              </a:rPr>
            </a:br>
            <a:r>
              <a:rPr lang="en-US" sz="2400"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Nếu</a:t>
            </a:r>
            <a:r>
              <a:rPr lang="en-US" sz="2400" b="1" dirty="0">
                <a:solidFill>
                  <a:srgbClr val="000000"/>
                </a:solidFill>
                <a:latin typeface="Times New Roman" pitchFamily="18" charset="0"/>
                <a:cs typeface="Times New Roman" pitchFamily="18" charset="0"/>
              </a:rPr>
              <a:t> con </a:t>
            </a:r>
            <a:r>
              <a:rPr lang="en-US" sz="2400" b="1" dirty="0" err="1">
                <a:solidFill>
                  <a:srgbClr val="000000"/>
                </a:solidFill>
                <a:latin typeface="Times New Roman" pitchFamily="18" charset="0"/>
                <a:cs typeface="Times New Roman" pitchFamily="18" charset="0"/>
              </a:rPr>
              <a:t>cháu</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trái</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lời</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dạy</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bảo</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và</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không</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phụng</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dưỡng</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bề</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trên</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mà</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bị</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ông</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bà</a:t>
            </a:r>
            <a:r>
              <a:rPr lang="en-US" sz="2400" b="1" dirty="0">
                <a:solidFill>
                  <a:srgbClr val="000000"/>
                </a:solidFill>
                <a:latin typeface="Times New Roman" pitchFamily="18" charset="0"/>
                <a:cs typeface="Times New Roman" pitchFamily="18" charset="0"/>
              </a:rPr>
              <a:t>, cha </a:t>
            </a:r>
            <a:r>
              <a:rPr lang="en-US" sz="2400" b="1" dirty="0" err="1">
                <a:solidFill>
                  <a:srgbClr val="000000"/>
                </a:solidFill>
                <a:latin typeface="Times New Roman" pitchFamily="18" charset="0"/>
                <a:cs typeface="Times New Roman" pitchFamily="18" charset="0"/>
              </a:rPr>
              <a:t>mẹ</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trình</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lên</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quan</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thì</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xử</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tội</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đồ</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làm</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khao</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đinh</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phục</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dịch</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quân</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đội</a:t>
            </a:r>
            <a:r>
              <a:rPr lang="en-US" sz="2400" b="1" dirty="0">
                <a:solidFill>
                  <a:srgbClr val="000000"/>
                </a:solidFill>
                <a:latin typeface="Times New Roman" pitchFamily="18" charset="0"/>
                <a:cs typeface="Times New Roman" pitchFamily="18" charset="0"/>
              </a:rPr>
              <a:t>); con </a:t>
            </a:r>
            <a:r>
              <a:rPr lang="en-US" sz="2400" b="1" dirty="0" err="1">
                <a:solidFill>
                  <a:srgbClr val="000000"/>
                </a:solidFill>
                <a:latin typeface="Times New Roman" pitchFamily="18" charset="0"/>
                <a:cs typeface="Times New Roman" pitchFamily="18" charset="0"/>
              </a:rPr>
              <a:t>nuôi</a:t>
            </a:r>
            <a:r>
              <a:rPr lang="en-US" sz="2400" b="1" dirty="0">
                <a:solidFill>
                  <a:srgbClr val="000000"/>
                </a:solidFill>
                <a:latin typeface="Times New Roman" pitchFamily="18" charset="0"/>
                <a:cs typeface="Times New Roman" pitchFamily="18" charset="0"/>
              </a:rPr>
              <a:t>, con </a:t>
            </a:r>
            <a:r>
              <a:rPr lang="en-US" sz="2400" b="1" dirty="0" err="1">
                <a:solidFill>
                  <a:srgbClr val="000000"/>
                </a:solidFill>
                <a:latin typeface="Times New Roman" pitchFamily="18" charset="0"/>
                <a:cs typeface="Times New Roman" pitchFamily="18" charset="0"/>
              </a:rPr>
              <a:t>kế</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mà</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thất</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hiếu</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với</a:t>
            </a:r>
            <a:r>
              <a:rPr lang="en-US" sz="2400" b="1" dirty="0">
                <a:solidFill>
                  <a:srgbClr val="000000"/>
                </a:solidFill>
                <a:latin typeface="Times New Roman" pitchFamily="18" charset="0"/>
                <a:cs typeface="Times New Roman" pitchFamily="18" charset="0"/>
              </a:rPr>
              <a:t> cha </a:t>
            </a:r>
            <a:r>
              <a:rPr lang="en-US" sz="2400" b="1" dirty="0" err="1">
                <a:solidFill>
                  <a:srgbClr val="000000"/>
                </a:solidFill>
                <a:latin typeface="Times New Roman" pitchFamily="18" charset="0"/>
                <a:cs typeface="Times New Roman" pitchFamily="18" charset="0"/>
              </a:rPr>
              <a:t>nuôi</a:t>
            </a:r>
            <a:r>
              <a:rPr lang="en-US" sz="2400" b="1" dirty="0">
                <a:solidFill>
                  <a:srgbClr val="000000"/>
                </a:solidFill>
                <a:latin typeface="Times New Roman" pitchFamily="18" charset="0"/>
                <a:cs typeface="Times New Roman" pitchFamily="18" charset="0"/>
              </a:rPr>
              <a:t>, cha </a:t>
            </a:r>
            <a:r>
              <a:rPr lang="en-US" sz="2400" b="1" dirty="0" err="1">
                <a:solidFill>
                  <a:srgbClr val="000000"/>
                </a:solidFill>
                <a:latin typeface="Times New Roman" pitchFamily="18" charset="0"/>
                <a:cs typeface="Times New Roman" pitchFamily="18" charset="0"/>
              </a:rPr>
              <a:t>kế</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thì</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xử</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phạm</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tội</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trên</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một</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bậc</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và</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mất</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những</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tài</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sản</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đã</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chia</a:t>
            </a:r>
            <a:r>
              <a:rPr lang="en-US" sz="2400" b="1" dirty="0">
                <a:solidFill>
                  <a:srgbClr val="000000"/>
                </a:solidFill>
                <a:latin typeface="Times New Roman" pitchFamily="18" charset="0"/>
                <a:cs typeface="Times New Roman" pitchFamily="18" charset="0"/>
              </a:rPr>
              <a:t>.</a:t>
            </a:r>
            <a:br>
              <a:rPr lang="en-US" sz="2400" b="1" dirty="0">
                <a:solidFill>
                  <a:srgbClr val="000000"/>
                </a:solidFill>
                <a:latin typeface="Times New Roman" pitchFamily="18" charset="0"/>
                <a:cs typeface="Times New Roman" pitchFamily="18" charset="0"/>
              </a:rPr>
            </a:b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Lăng</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mạ</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ông</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bà</a:t>
            </a:r>
            <a:r>
              <a:rPr lang="en-US" sz="2400" b="1" dirty="0">
                <a:solidFill>
                  <a:srgbClr val="000000"/>
                </a:solidFill>
                <a:latin typeface="Times New Roman" pitchFamily="18" charset="0"/>
                <a:cs typeface="Times New Roman" pitchFamily="18" charset="0"/>
              </a:rPr>
              <a:t>, cha </a:t>
            </a:r>
            <a:r>
              <a:rPr lang="en-US" sz="2400" b="1" dirty="0" err="1">
                <a:solidFill>
                  <a:srgbClr val="000000"/>
                </a:solidFill>
                <a:latin typeface="Times New Roman" pitchFamily="18" charset="0"/>
                <a:cs typeface="Times New Roman" pitchFamily="18" charset="0"/>
              </a:rPr>
              <a:t>mẹ</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thì</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xử</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tội</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lưu</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châu</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ngoài</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đánh</a:t>
            </a:r>
            <a:r>
              <a:rPr lang="en-US" sz="2400" b="1" dirty="0">
                <a:solidFill>
                  <a:srgbClr val="000000"/>
                </a:solidFill>
                <a:latin typeface="Times New Roman" pitchFamily="18" charset="0"/>
                <a:cs typeface="Times New Roman" pitchFamily="18" charset="0"/>
              </a:rPr>
              <a:t> 90 </a:t>
            </a:r>
            <a:r>
              <a:rPr lang="en-US" sz="2400" b="1" dirty="0" err="1">
                <a:solidFill>
                  <a:srgbClr val="000000"/>
                </a:solidFill>
                <a:latin typeface="Times New Roman" pitchFamily="18" charset="0"/>
                <a:cs typeface="Times New Roman" pitchFamily="18" charset="0"/>
              </a:rPr>
              <a:t>trượng</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thích</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vào</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mặt</a:t>
            </a:r>
            <a:r>
              <a:rPr lang="en-US" sz="2400" b="1" dirty="0">
                <a:solidFill>
                  <a:srgbClr val="000000"/>
                </a:solidFill>
                <a:latin typeface="Times New Roman" pitchFamily="18" charset="0"/>
                <a:cs typeface="Times New Roman" pitchFamily="18" charset="0"/>
              </a:rPr>
              <a:t> 8 </a:t>
            </a:r>
            <a:r>
              <a:rPr lang="en-US" sz="2400" b="1" dirty="0" err="1">
                <a:solidFill>
                  <a:srgbClr val="000000"/>
                </a:solidFill>
                <a:latin typeface="Times New Roman" pitchFamily="18" charset="0"/>
                <a:cs typeface="Times New Roman" pitchFamily="18" charset="0"/>
              </a:rPr>
              <a:t>chữ</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bắt</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đeo</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xiềng</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hai</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vòng</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đày</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đi</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làm</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việc</a:t>
            </a:r>
            <a:r>
              <a:rPr lang="en-US" sz="2400" b="1" dirty="0">
                <a:solidFill>
                  <a:srgbClr val="000000"/>
                </a:solidFill>
                <a:latin typeface="Times New Roman" pitchFamily="18" charset="0"/>
                <a:cs typeface="Times New Roman" pitchFamily="18" charset="0"/>
              </a:rPr>
              <a:t> ở </a:t>
            </a:r>
            <a:r>
              <a:rPr lang="en-US" sz="2400" b="1" dirty="0" err="1">
                <a:solidFill>
                  <a:srgbClr val="000000"/>
                </a:solidFill>
                <a:latin typeface="Times New Roman" pitchFamily="18" charset="0"/>
                <a:cs typeface="Times New Roman" pitchFamily="18" charset="0"/>
              </a:rPr>
              <a:t>xứ</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Bố</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Chính</a:t>
            </a:r>
            <a:r>
              <a:rPr lang="en-US" sz="2400" b="1" dirty="0">
                <a:solidFill>
                  <a:srgbClr val="000000"/>
                </a:solidFill>
                <a:latin typeface="Times New Roman" pitchFamily="18" charset="0"/>
                <a:cs typeface="Times New Roman" pitchFamily="18" charset="0"/>
              </a:rPr>
              <a:t> – nay </a:t>
            </a:r>
            <a:r>
              <a:rPr lang="en-US" sz="2400" b="1" dirty="0" err="1">
                <a:solidFill>
                  <a:srgbClr val="000000"/>
                </a:solidFill>
                <a:latin typeface="Times New Roman" pitchFamily="18" charset="0"/>
                <a:cs typeface="Times New Roman" pitchFamily="18" charset="0"/>
              </a:rPr>
              <a:t>thuộc</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Quảng</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Bình</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đánh</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thì</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xử</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lưu</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châu</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xa</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đánh</a:t>
            </a:r>
            <a:r>
              <a:rPr lang="en-US" sz="2400" b="1" dirty="0">
                <a:solidFill>
                  <a:srgbClr val="000000"/>
                </a:solidFill>
                <a:latin typeface="Times New Roman" pitchFamily="18" charset="0"/>
                <a:cs typeface="Times New Roman" pitchFamily="18" charset="0"/>
              </a:rPr>
              <a:t> 100 </a:t>
            </a:r>
            <a:r>
              <a:rPr lang="en-US" sz="2400" b="1" dirty="0" err="1">
                <a:solidFill>
                  <a:srgbClr val="000000"/>
                </a:solidFill>
                <a:latin typeface="Times New Roman" pitchFamily="18" charset="0"/>
                <a:cs typeface="Times New Roman" pitchFamily="18" charset="0"/>
              </a:rPr>
              <a:t>trượng</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thích</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vào</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mặt</a:t>
            </a:r>
            <a:r>
              <a:rPr lang="en-US" sz="2400" b="1" dirty="0">
                <a:solidFill>
                  <a:srgbClr val="000000"/>
                </a:solidFill>
                <a:latin typeface="Times New Roman" pitchFamily="18" charset="0"/>
                <a:cs typeface="Times New Roman" pitchFamily="18" charset="0"/>
              </a:rPr>
              <a:t> 10 </a:t>
            </a:r>
            <a:r>
              <a:rPr lang="en-US" sz="2400" b="1" dirty="0" err="1">
                <a:solidFill>
                  <a:srgbClr val="000000"/>
                </a:solidFill>
                <a:latin typeface="Times New Roman" pitchFamily="18" charset="0"/>
                <a:cs typeface="Times New Roman" pitchFamily="18" charset="0"/>
              </a:rPr>
              <a:t>chữ</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bắt</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đeo</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xiềng</a:t>
            </a:r>
            <a:r>
              <a:rPr lang="en-US" sz="2400" b="1" dirty="0">
                <a:solidFill>
                  <a:srgbClr val="000000"/>
                </a:solidFill>
                <a:latin typeface="Times New Roman" pitchFamily="18" charset="0"/>
                <a:cs typeface="Times New Roman" pitchFamily="18" charset="0"/>
              </a:rPr>
              <a:t> 3 </a:t>
            </a:r>
            <a:r>
              <a:rPr lang="en-US" sz="2400" b="1" dirty="0" err="1">
                <a:solidFill>
                  <a:srgbClr val="000000"/>
                </a:solidFill>
                <a:latin typeface="Times New Roman" pitchFamily="18" charset="0"/>
                <a:cs typeface="Times New Roman" pitchFamily="18" charset="0"/>
              </a:rPr>
              <a:t>vòng</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đày</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đi</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làm</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việc</a:t>
            </a:r>
            <a:r>
              <a:rPr lang="en-US" sz="2400" b="1" dirty="0">
                <a:solidFill>
                  <a:srgbClr val="000000"/>
                </a:solidFill>
                <a:latin typeface="Times New Roman" pitchFamily="18" charset="0"/>
                <a:cs typeface="Times New Roman" pitchFamily="18" charset="0"/>
              </a:rPr>
              <a:t> ở </a:t>
            </a:r>
            <a:r>
              <a:rPr lang="en-US" sz="2400" b="1" dirty="0" err="1">
                <a:solidFill>
                  <a:srgbClr val="000000"/>
                </a:solidFill>
                <a:latin typeface="Times New Roman" pitchFamily="18" charset="0"/>
                <a:cs typeface="Times New Roman" pitchFamily="18" charset="0"/>
              </a:rPr>
              <a:t>các</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xứ</a:t>
            </a:r>
            <a:r>
              <a:rPr lang="en-US" sz="2400" b="1" dirty="0">
                <a:solidFill>
                  <a:srgbClr val="000000"/>
                </a:solidFill>
                <a:latin typeface="Times New Roman" pitchFamily="18" charset="0"/>
                <a:cs typeface="Times New Roman" pitchFamily="18" charset="0"/>
              </a:rPr>
              <a:t> Cao </a:t>
            </a:r>
            <a:r>
              <a:rPr lang="en-US" sz="2400" b="1" dirty="0" err="1">
                <a:solidFill>
                  <a:srgbClr val="000000"/>
                </a:solidFill>
                <a:latin typeface="Times New Roman" pitchFamily="18" charset="0"/>
                <a:cs typeface="Times New Roman" pitchFamily="18" charset="0"/>
              </a:rPr>
              <a:t>Bằng</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đánh</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bị</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thương</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thì</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xử</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thắt</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cổ</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vì</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lầm</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lỡ</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mà</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làm</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chết</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thì</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xử</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tội</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lưu</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châu</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ngoài</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bị</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thương</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thì</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xử</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tội</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đồ</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làm</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chủng</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điền</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binh</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Điều</a:t>
            </a:r>
            <a:r>
              <a:rPr lang="en-US" sz="2400" b="1" dirty="0">
                <a:solidFill>
                  <a:srgbClr val="000000"/>
                </a:solidFill>
                <a:latin typeface="Times New Roman" pitchFamily="18" charset="0"/>
                <a:cs typeface="Times New Roman" pitchFamily="18" charset="0"/>
              </a:rPr>
              <a:t> 11, </a:t>
            </a:r>
            <a:r>
              <a:rPr lang="en-US" sz="2400" b="1" dirty="0" err="1">
                <a:solidFill>
                  <a:srgbClr val="000000"/>
                </a:solidFill>
                <a:latin typeface="Times New Roman" pitchFamily="18" charset="0"/>
                <a:cs typeface="Times New Roman" pitchFamily="18" charset="0"/>
              </a:rPr>
              <a:t>Chương</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Đấu</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tụng</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quyển</a:t>
            </a:r>
            <a:r>
              <a:rPr lang="en-US" sz="2400" b="1" dirty="0">
                <a:solidFill>
                  <a:srgbClr val="000000"/>
                </a:solidFill>
                <a:latin typeface="Times New Roman" pitchFamily="18" charset="0"/>
                <a:cs typeface="Times New Roman" pitchFamily="18" charset="0"/>
              </a:rPr>
              <a:t> IV).</a:t>
            </a:r>
            <a:br>
              <a:rPr lang="en-US" sz="2400" b="1" dirty="0">
                <a:solidFill>
                  <a:srgbClr val="000000"/>
                </a:solidFill>
                <a:latin typeface="Times New Roman" pitchFamily="18" charset="0"/>
                <a:cs typeface="Times New Roman" pitchFamily="18" charset="0"/>
              </a:rPr>
            </a:br>
            <a:r>
              <a:rPr lang="en-US" sz="2400" dirty="0">
                <a:solidFill>
                  <a:srgbClr val="000000"/>
                </a:solidFill>
                <a:latin typeface="Times New Roman" pitchFamily="18" charset="0"/>
                <a:cs typeface="Times New Roman" pitchFamily="18" charset="0"/>
              </a:rPr>
              <a:t/>
            </a:r>
            <a:br>
              <a:rPr lang="en-US" sz="2400" dirty="0">
                <a:solidFill>
                  <a:srgbClr val="000000"/>
                </a:solidFill>
                <a:latin typeface="Times New Roman" pitchFamily="18" charset="0"/>
                <a:cs typeface="Times New Roman" pitchFamily="18" charset="0"/>
              </a:rPr>
            </a:br>
            <a:r>
              <a:rPr lang="en-US" sz="2400" dirty="0">
                <a:solidFill>
                  <a:srgbClr val="000000"/>
                </a:solidFill>
                <a:latin typeface="Times New Roman" pitchFamily="18" charset="0"/>
                <a:cs typeface="Times New Roman" pitchFamily="18" charset="0"/>
              </a:rPr>
              <a:t>- </a:t>
            </a:r>
            <a:br>
              <a:rPr lang="en-US" sz="2400" dirty="0">
                <a:solidFill>
                  <a:srgbClr val="000000"/>
                </a:solidFill>
                <a:latin typeface="Times New Roman" pitchFamily="18" charset="0"/>
                <a:cs typeface="Times New Roman" pitchFamily="18" charset="0"/>
              </a:rPr>
            </a:br>
            <a:endParaRPr lang="en-US" sz="2400"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97370022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txBox="1">
            <a:spLocks noChangeArrowheads="1"/>
          </p:cNvSpPr>
          <p:nvPr/>
        </p:nvSpPr>
        <p:spPr>
          <a:xfrm>
            <a:off x="381000" y="548680"/>
            <a:ext cx="5257800" cy="619268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en-US" sz="2800" dirty="0">
                <a:solidFill>
                  <a:srgbClr val="FF0000"/>
                </a:solidFill>
                <a:latin typeface="Times New Roman" pitchFamily="18" charset="0"/>
              </a:rPr>
              <a:t>Con gái hùa với chồng nhét bùn vào mồm mẹ</a:t>
            </a:r>
            <a:br>
              <a:rPr lang="en-US" sz="2800" dirty="0">
                <a:solidFill>
                  <a:srgbClr val="FF0000"/>
                </a:solidFill>
                <a:latin typeface="Times New Roman" pitchFamily="18" charset="0"/>
              </a:rPr>
            </a:br>
            <a:r>
              <a:rPr lang="en-US" sz="2800" dirty="0">
                <a:solidFill>
                  <a:srgbClr val="000000"/>
                </a:solidFill>
                <a:latin typeface="Times New Roman" pitchFamily="18" charset="0"/>
              </a:rPr>
              <a:t/>
            </a:r>
            <a:br>
              <a:rPr lang="en-US" sz="2800" dirty="0">
                <a:solidFill>
                  <a:srgbClr val="000000"/>
                </a:solidFill>
                <a:latin typeface="Times New Roman" pitchFamily="18" charset="0"/>
              </a:rPr>
            </a:br>
            <a:r>
              <a:rPr lang="en-US" sz="2800" dirty="0">
                <a:solidFill>
                  <a:srgbClr val="000000"/>
                </a:solidFill>
                <a:latin typeface="Times New Roman" pitchFamily="18" charset="0"/>
              </a:rPr>
              <a:t>Thời gian gần đây người dân thôn Cao Xá (Đức Thượng, Hoài Đức) đi đâu cũng bàn tán chuyện bà Nhưng bị vợ chồng cô con gái cả đánh và nhét bùn đất vào mồm.</a:t>
            </a:r>
            <a:br>
              <a:rPr lang="en-US" sz="2800" dirty="0">
                <a:solidFill>
                  <a:srgbClr val="000000"/>
                </a:solidFill>
                <a:latin typeface="Times New Roman" pitchFamily="18" charset="0"/>
              </a:rPr>
            </a:br>
            <a:r>
              <a:rPr lang="en-US" sz="2800" dirty="0">
                <a:solidFill>
                  <a:srgbClr val="000000"/>
                </a:solidFill>
                <a:latin typeface="Times New Roman" pitchFamily="18" charset="0"/>
              </a:rPr>
              <a:t>Vừa đến đầu thôn Cao Xá hỏi nhà bà Phan Thị Nhưng, mấy bác đang ngồi ở quán nước đầu làng đã xúm lại ngay: </a:t>
            </a:r>
            <a:r>
              <a:rPr lang="en-US" sz="2800" i="1" dirty="0">
                <a:solidFill>
                  <a:srgbClr val="000000"/>
                </a:solidFill>
                <a:latin typeface="Times New Roman" pitchFamily="18" charset="0"/>
              </a:rPr>
              <a:t>“Có phải chú hỏi nhà bà Nhưng bị con gái và con rể đánh và </a:t>
            </a:r>
            <a:r>
              <a:rPr lang="en-US" sz="2800" i="1">
                <a:solidFill>
                  <a:srgbClr val="000000"/>
                </a:solidFill>
                <a:latin typeface="Times New Roman" pitchFamily="18" charset="0"/>
              </a:rPr>
              <a:t>nhét </a:t>
            </a:r>
            <a:r>
              <a:rPr lang="vi-VN" sz="2800" i="1">
                <a:solidFill>
                  <a:srgbClr val="000000"/>
                </a:solidFill>
                <a:latin typeface="Times New Roman" pitchFamily="18" charset="0"/>
              </a:rPr>
              <a:t>đất</a:t>
            </a:r>
            <a:r>
              <a:rPr lang="en-US" sz="2800" i="1" smtClean="0">
                <a:solidFill>
                  <a:srgbClr val="000000"/>
                </a:solidFill>
                <a:latin typeface="Times New Roman" pitchFamily="18" charset="0"/>
              </a:rPr>
              <a:t> </a:t>
            </a:r>
            <a:r>
              <a:rPr lang="en-US" sz="2800" i="1" dirty="0">
                <a:solidFill>
                  <a:srgbClr val="000000"/>
                </a:solidFill>
                <a:latin typeface="Times New Roman" pitchFamily="18" charset="0"/>
              </a:rPr>
              <a:t>vào mồm không?”.</a:t>
            </a:r>
          </a:p>
        </p:txBody>
      </p:sp>
      <p:pic>
        <p:nvPicPr>
          <p:cNvPr id="3" name="Picture 6" descr="Con re nhet bun dat vao mom me vo gay xon xao du l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5529064" y="548680"/>
            <a:ext cx="3384376" cy="5904656"/>
          </a:xfrm>
          <a:prstGeom prst="rect">
            <a:avLst/>
          </a:prstGeom>
        </p:spPr>
      </p:pic>
    </p:spTree>
    <p:extLst>
      <p:ext uri="{BB962C8B-B14F-4D97-AF65-F5344CB8AC3E}">
        <p14:creationId xmlns:p14="http://schemas.microsoft.com/office/powerpoint/2010/main" val="141147813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609600" y="1600200"/>
            <a:ext cx="4419600" cy="433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spcBef>
                <a:spcPct val="50000"/>
              </a:spcBef>
            </a:pPr>
            <a:r>
              <a:rPr lang="en-US" sz="2400" b="1" dirty="0">
                <a:solidFill>
                  <a:srgbClr val="0000FF"/>
                </a:solidFill>
                <a:latin typeface="Times New Roman" pitchFamily="18" charset="0"/>
              </a:rPr>
              <a:t>Hành vi rợn người của nghịch tử chặt xác cha mình.</a:t>
            </a:r>
          </a:p>
          <a:p>
            <a:pPr>
              <a:spcBef>
                <a:spcPct val="50000"/>
              </a:spcBef>
            </a:pPr>
            <a:r>
              <a:rPr lang="en-US" sz="2400" b="1" dirty="0">
                <a:solidFill>
                  <a:srgbClr val="000000"/>
                </a:solidFill>
                <a:latin typeface="Times New Roman" pitchFamily="18" charset="0"/>
              </a:rPr>
              <a:t> </a:t>
            </a:r>
            <a:r>
              <a:rPr lang="en-US" sz="2400" dirty="0">
                <a:solidFill>
                  <a:srgbClr val="000000"/>
                </a:solidFill>
                <a:latin typeface="Times New Roman" pitchFamily="18" charset="0"/>
              </a:rPr>
              <a:t>Ngày 13/5, Cơ quan cảnh sát điều tra, Công an tỉnh Hải Dương, đã khởi tố và bắt tạm giam bị can Nghiêm Viết Thành, kẻ đã nhẫn tâm giết bố đẻ và chặt thành nhiều mảnh. Trước khi bị “tóm", tên tội phạm 18 tuổi này đã có những hành vi man rợ để đánh lạc hướng cơ quan điều tra.</a:t>
            </a:r>
          </a:p>
        </p:txBody>
      </p:sp>
      <p:pic>
        <p:nvPicPr>
          <p:cNvPr id="3" name="Picture 3" descr="bat%20hieu">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7192" y="1371600"/>
            <a:ext cx="4244280" cy="5153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509508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569400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5"/>
          <p:cNvSpPr>
            <a:spLocks noGrp="1" noChangeArrowheads="1"/>
          </p:cNvSpPr>
          <p:nvPr>
            <p:ph type="subTitle" idx="1"/>
          </p:nvPr>
        </p:nvSpPr>
        <p:spPr>
          <a:xfrm>
            <a:off x="381000" y="0"/>
            <a:ext cx="8676456" cy="5661248"/>
          </a:xfrm>
        </p:spPr>
        <p:txBody>
          <a:bodyPr>
            <a:normAutofit/>
          </a:bodyPr>
          <a:lstStyle/>
          <a:p>
            <a:pPr algn="l" eaLnBrk="1" hangingPunct="1">
              <a:lnSpc>
                <a:spcPct val="80000"/>
              </a:lnSpc>
            </a:pPr>
            <a:endParaRPr lang="es-ES" sz="2400" dirty="0">
              <a:solidFill>
                <a:srgbClr val="FF0000"/>
              </a:solidFill>
              <a:latin typeface="Times New Roman" pitchFamily="18" charset="0"/>
            </a:endParaRPr>
          </a:p>
          <a:p>
            <a:pPr eaLnBrk="1" hangingPunct="1">
              <a:lnSpc>
                <a:spcPct val="80000"/>
              </a:lnSpc>
            </a:pPr>
            <a:r>
              <a:rPr lang="es-ES" sz="2400" dirty="0">
                <a:solidFill>
                  <a:srgbClr val="FF0000"/>
                </a:solidFill>
                <a:latin typeface="Times New Roman" pitchFamily="18" charset="0"/>
              </a:rPr>
              <a:t>Em gái lái ôtô đâm thẳng vào anh trai</a:t>
            </a:r>
          </a:p>
          <a:p>
            <a:pPr algn="l" eaLnBrk="1" hangingPunct="1">
              <a:lnSpc>
                <a:spcPct val="80000"/>
              </a:lnSpc>
            </a:pPr>
            <a:r>
              <a:rPr lang="es-ES" sz="2400" dirty="0">
                <a:solidFill>
                  <a:srgbClr val="000000"/>
                </a:solidFill>
                <a:latin typeface="Times New Roman" pitchFamily="18" charset="0"/>
              </a:rPr>
              <a:t>Ngày 16/11/2012, Công an huyện Từ Liêm, Hà Nội đã điều tra vụ giết người, bắt Lương Thị Kim Lan (SN 1967, trú tại 92 Quang Trung, Hà Đông) để làm rõ. </a:t>
            </a:r>
            <a:br>
              <a:rPr lang="es-ES" sz="2400" dirty="0">
                <a:solidFill>
                  <a:srgbClr val="000000"/>
                </a:solidFill>
                <a:latin typeface="Times New Roman" pitchFamily="18" charset="0"/>
              </a:rPr>
            </a:br>
            <a:r>
              <a:rPr lang="es-ES" sz="2400" dirty="0">
                <a:solidFill>
                  <a:srgbClr val="000000"/>
                </a:solidFill>
                <a:latin typeface="Times New Roman" pitchFamily="18" charset="0"/>
              </a:rPr>
              <a:t>Theo điều tra ban đầu, do mâu thuẫn gia đình giữa Lan với anh trai là Lương Đình Tuấn (SN 1960, trú cùng nhà), khoảng 11h30 ngày 15/11, Lan điều khiển xe ô tô, biển kiểm soát 30Z-3524 trên đường liên xã Xuân Phương, Từ Liêm đến địa phận thôn Ngọc Mạch, Xuân Phương, Từ Liêm.</a:t>
            </a:r>
            <a:br>
              <a:rPr lang="es-ES" sz="2400" dirty="0">
                <a:solidFill>
                  <a:srgbClr val="000000"/>
                </a:solidFill>
                <a:latin typeface="Times New Roman" pitchFamily="18" charset="0"/>
              </a:rPr>
            </a:br>
            <a:r>
              <a:rPr lang="en-US" sz="2400" dirty="0">
                <a:solidFill>
                  <a:srgbClr val="000000"/>
                </a:solidFill>
                <a:latin typeface="Times New Roman" pitchFamily="18" charset="0"/>
              </a:rPr>
              <a:t>Tại đây, phát hiện anh Tuấn đang đi bộ ngược chiều, Lan lái xe đâm thẳng vào anh Tuấn, hất anh này lên nắp ca pô xe. </a:t>
            </a:r>
          </a:p>
          <a:p>
            <a:pPr algn="l" eaLnBrk="1" hangingPunct="1">
              <a:lnSpc>
                <a:spcPct val="80000"/>
              </a:lnSpc>
            </a:pPr>
            <a:r>
              <a:rPr lang="en-US" sz="2400" dirty="0">
                <a:solidFill>
                  <a:srgbClr val="000000"/>
                </a:solidFill>
                <a:latin typeface="Times New Roman" pitchFamily="18" charset="0"/>
              </a:rPr>
              <a:t>Lan tiếp tục cho xe chạy hàng chục km theo đường Lê Đức Thọ. </a:t>
            </a:r>
          </a:p>
          <a:p>
            <a:pPr algn="l" eaLnBrk="1" hangingPunct="1">
              <a:lnSpc>
                <a:spcPct val="80000"/>
              </a:lnSpc>
            </a:pPr>
            <a:r>
              <a:rPr lang="en-US" sz="2400" dirty="0">
                <a:solidFill>
                  <a:srgbClr val="000000"/>
                </a:solidFill>
                <a:latin typeface="Times New Roman" pitchFamily="18" charset="0"/>
              </a:rPr>
              <a:t>Lúc đó, Công an huyện Từ Liêm cùng nhân dân đã phát hiện, đuổi bắt. Đến địa phận Mỹ Đình, Từ Liêm đã ép Lan dừng xe, bắt giữ Lan. Bị hất lên nắp ca pô, anh Tuấn bị thương nhẹ</a:t>
            </a:r>
            <a:r>
              <a:rPr lang="en-US" sz="2400">
                <a:solidFill>
                  <a:srgbClr val="000000"/>
                </a:solidFill>
                <a:latin typeface="Times New Roman" pitchFamily="18" charset="0"/>
              </a:rPr>
              <a:t>. </a:t>
            </a:r>
            <a:endParaRPr lang="en-US" sz="2400" dirty="0">
              <a:solidFill>
                <a:srgbClr val="000000"/>
              </a:solidFill>
              <a:latin typeface="Times New Roman" pitchFamily="18" charset="0"/>
            </a:endParaRPr>
          </a:p>
        </p:txBody>
      </p:sp>
    </p:spTree>
    <p:extLst>
      <p:ext uri="{BB962C8B-B14F-4D97-AF65-F5344CB8AC3E}">
        <p14:creationId xmlns:p14="http://schemas.microsoft.com/office/powerpoint/2010/main" val="11058523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Text Box 2"/>
          <p:cNvSpPr txBox="1">
            <a:spLocks noChangeArrowheads="1"/>
          </p:cNvSpPr>
          <p:nvPr/>
        </p:nvSpPr>
        <p:spPr bwMode="auto">
          <a:xfrm>
            <a:off x="381000" y="1"/>
            <a:ext cx="9144000" cy="396875"/>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a:spAutoFit/>
          </a:bodyPr>
          <a:lstStyle/>
          <a:p>
            <a:pPr algn="ctr">
              <a:spcBef>
                <a:spcPct val="50000"/>
              </a:spcBef>
              <a:defRPr/>
            </a:pPr>
            <a:r>
              <a:rPr lang="en-US" sz="2000" b="1">
                <a:solidFill>
                  <a:schemeClr val="bg1"/>
                </a:solidFill>
                <a:latin typeface="Times New Roman" panose="02020603050405020304" pitchFamily="18" charset="0"/>
                <a:cs typeface="Times New Roman" panose="02020603050405020304" pitchFamily="18" charset="0"/>
              </a:rPr>
              <a:t>Bài 12 Quyền và nghĩa vụ của công dân trong gia đình</a:t>
            </a:r>
            <a:endParaRPr lang="en-US" sz="2000" b="1" i="1" dirty="0">
              <a:solidFill>
                <a:schemeClr val="bg1"/>
              </a:solidFill>
              <a:latin typeface="Times New Roman" panose="02020603050405020304" pitchFamily="18" charset="0"/>
              <a:cs typeface="Times New Roman" panose="02020603050405020304" pitchFamily="18" charset="0"/>
            </a:endParaRPr>
          </a:p>
        </p:txBody>
      </p:sp>
      <p:pic>
        <p:nvPicPr>
          <p:cNvPr id="230403" name="Picture 3"/>
          <p:cNvPicPr>
            <a:picLocks noChangeAspect="1" noChangeArrowheads="1"/>
          </p:cNvPicPr>
          <p:nvPr/>
        </p:nvPicPr>
        <p:blipFill>
          <a:blip r:embed="rId2">
            <a:extLst>
              <a:ext uri="{28A0092B-C50C-407E-A947-70E740481C1C}">
                <a14:useLocalDpi xmlns:a14="http://schemas.microsoft.com/office/drawing/2010/main" val="0"/>
              </a:ext>
            </a:extLst>
          </a:blip>
          <a:srcRect l="12500" t="28906" r="14375" b="23438"/>
          <a:stretch>
            <a:fillRect/>
          </a:stretch>
        </p:blipFill>
        <p:spPr bwMode="auto">
          <a:xfrm>
            <a:off x="381000" y="457200"/>
            <a:ext cx="8915400" cy="6096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30410" name="Rectangle 10"/>
          <p:cNvSpPr>
            <a:spLocks noChangeArrowheads="1"/>
          </p:cNvSpPr>
          <p:nvPr/>
        </p:nvSpPr>
        <p:spPr bwMode="auto">
          <a:xfrm>
            <a:off x="3505200" y="4572000"/>
            <a:ext cx="1219200" cy="1295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en-US">
                <a:solidFill>
                  <a:schemeClr val="bg1"/>
                </a:solidFill>
              </a:rPr>
              <a:t>5</a:t>
            </a:r>
          </a:p>
        </p:txBody>
      </p:sp>
      <p:sp>
        <p:nvSpPr>
          <p:cNvPr id="230411" name="Rectangle 11"/>
          <p:cNvSpPr>
            <a:spLocks noChangeArrowheads="1"/>
          </p:cNvSpPr>
          <p:nvPr/>
        </p:nvSpPr>
        <p:spPr bwMode="auto">
          <a:xfrm>
            <a:off x="381000" y="4648200"/>
            <a:ext cx="3124200" cy="2209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en-US">
                <a:solidFill>
                  <a:schemeClr val="bg1"/>
                </a:solidFill>
              </a:rPr>
              <a:t>6</a:t>
            </a:r>
          </a:p>
        </p:txBody>
      </p:sp>
      <p:sp>
        <p:nvSpPr>
          <p:cNvPr id="230412" name="Rectangle 12"/>
          <p:cNvSpPr>
            <a:spLocks noChangeArrowheads="1"/>
          </p:cNvSpPr>
          <p:nvPr/>
        </p:nvSpPr>
        <p:spPr bwMode="auto">
          <a:xfrm>
            <a:off x="3505200" y="2209800"/>
            <a:ext cx="1447800" cy="1143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en-US">
                <a:solidFill>
                  <a:schemeClr val="bg1"/>
                </a:solidFill>
              </a:rPr>
              <a:t>7</a:t>
            </a:r>
          </a:p>
        </p:txBody>
      </p:sp>
      <p:sp>
        <p:nvSpPr>
          <p:cNvPr id="230413" name="Rectangle 13"/>
          <p:cNvSpPr>
            <a:spLocks noChangeArrowheads="1"/>
          </p:cNvSpPr>
          <p:nvPr/>
        </p:nvSpPr>
        <p:spPr bwMode="auto">
          <a:xfrm>
            <a:off x="381000" y="990600"/>
            <a:ext cx="3124200" cy="2209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en-US">
                <a:solidFill>
                  <a:schemeClr val="bg1"/>
                </a:solidFill>
              </a:rPr>
              <a:t>8</a:t>
            </a:r>
          </a:p>
        </p:txBody>
      </p:sp>
      <p:sp>
        <p:nvSpPr>
          <p:cNvPr id="230414" name="Rectangle 14"/>
          <p:cNvSpPr>
            <a:spLocks noChangeArrowheads="1"/>
          </p:cNvSpPr>
          <p:nvPr/>
        </p:nvSpPr>
        <p:spPr bwMode="auto">
          <a:xfrm>
            <a:off x="5029200" y="4572000"/>
            <a:ext cx="990600" cy="1219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en-US">
                <a:solidFill>
                  <a:schemeClr val="bg1"/>
                </a:solidFill>
              </a:rPr>
              <a:t>9</a:t>
            </a:r>
          </a:p>
        </p:txBody>
      </p:sp>
      <p:sp>
        <p:nvSpPr>
          <p:cNvPr id="230415" name="Rectangle 15"/>
          <p:cNvSpPr>
            <a:spLocks noChangeArrowheads="1"/>
          </p:cNvSpPr>
          <p:nvPr/>
        </p:nvSpPr>
        <p:spPr bwMode="auto">
          <a:xfrm>
            <a:off x="6019800" y="4495800"/>
            <a:ext cx="3505200" cy="2362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en-US">
                <a:solidFill>
                  <a:schemeClr val="bg1"/>
                </a:solidFill>
              </a:rPr>
              <a:t>10</a:t>
            </a:r>
          </a:p>
        </p:txBody>
      </p:sp>
      <p:sp>
        <p:nvSpPr>
          <p:cNvPr id="15372" name="Slide Number Placeholder 15"/>
          <p:cNvSpPr>
            <a:spLocks noGrp="1"/>
          </p:cNvSpPr>
          <p:nvPr>
            <p:ph type="sldNum" sz="quarter" idx="10"/>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7881DE95-E5B3-41B8-A8E4-3DCE55574F64}" type="slidenum">
              <a:rPr lang="en-US"/>
              <a:pPr algn="r" eaLnBrk="1" hangingPunct="1"/>
              <a:t>25</a:t>
            </a:fld>
            <a:endParaRPr lang="en-US"/>
          </a:p>
        </p:txBody>
      </p:sp>
    </p:spTree>
    <p:extLst>
      <p:ext uri="{BB962C8B-B14F-4D97-AF65-F5344CB8AC3E}">
        <p14:creationId xmlns:p14="http://schemas.microsoft.com/office/powerpoint/2010/main" val="4686341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30403"/>
                                        </p:tgtEl>
                                        <p:attrNameLst>
                                          <p:attrName>style.visibility</p:attrName>
                                        </p:attrNameLst>
                                      </p:cBhvr>
                                      <p:to>
                                        <p:strVal val="visible"/>
                                      </p:to>
                                    </p:set>
                                    <p:animEffect transition="in" filter="blinds(horizontal)">
                                      <p:cBhvr>
                                        <p:cTn id="7" dur="500"/>
                                        <p:tgtEl>
                                          <p:spTgt spid="23040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xit" presetSubtype="8" fill="hold" grpId="0" nodeType="clickEffect">
                                  <p:stCondLst>
                                    <p:cond delay="0"/>
                                  </p:stCondLst>
                                  <p:childTnLst>
                                    <p:anim calcmode="lin" valueType="num">
                                      <p:cBhvr additive="base">
                                        <p:cTn id="11" dur="2000"/>
                                        <p:tgtEl>
                                          <p:spTgt spid="230410"/>
                                        </p:tgtEl>
                                        <p:attrNameLst>
                                          <p:attrName>ppt_x</p:attrName>
                                        </p:attrNameLst>
                                      </p:cBhvr>
                                      <p:tavLst>
                                        <p:tav tm="0">
                                          <p:val>
                                            <p:strVal val="ppt_x"/>
                                          </p:val>
                                        </p:tav>
                                        <p:tav tm="100000">
                                          <p:val>
                                            <p:strVal val="0-ppt_w/2"/>
                                          </p:val>
                                        </p:tav>
                                      </p:tavLst>
                                    </p:anim>
                                    <p:anim calcmode="lin" valueType="num">
                                      <p:cBhvr additive="base">
                                        <p:cTn id="12" dur="2000"/>
                                        <p:tgtEl>
                                          <p:spTgt spid="230410"/>
                                        </p:tgtEl>
                                        <p:attrNameLst>
                                          <p:attrName>ppt_y</p:attrName>
                                        </p:attrNameLst>
                                      </p:cBhvr>
                                      <p:tavLst>
                                        <p:tav tm="0">
                                          <p:val>
                                            <p:strVal val="ppt_y"/>
                                          </p:val>
                                        </p:tav>
                                        <p:tav tm="100000">
                                          <p:val>
                                            <p:strVal val="ppt_y"/>
                                          </p:val>
                                        </p:tav>
                                      </p:tavLst>
                                    </p:anim>
                                    <p:set>
                                      <p:cBhvr>
                                        <p:cTn id="13" dur="1" fill="hold">
                                          <p:stCondLst>
                                            <p:cond delay="1999"/>
                                          </p:stCondLst>
                                        </p:cTn>
                                        <p:tgtEl>
                                          <p:spTgt spid="230410"/>
                                        </p:tgtEl>
                                        <p:attrNameLst>
                                          <p:attrName>style.visibility</p:attrName>
                                        </p:attrNameLst>
                                      </p:cBhvr>
                                      <p:to>
                                        <p:strVal val="hidden"/>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xit" presetSubtype="8" fill="hold" grpId="0" nodeType="clickEffect">
                                  <p:stCondLst>
                                    <p:cond delay="0"/>
                                  </p:stCondLst>
                                  <p:childTnLst>
                                    <p:anim calcmode="lin" valueType="num">
                                      <p:cBhvr additive="base">
                                        <p:cTn id="17" dur="2000"/>
                                        <p:tgtEl>
                                          <p:spTgt spid="230412"/>
                                        </p:tgtEl>
                                        <p:attrNameLst>
                                          <p:attrName>ppt_x</p:attrName>
                                        </p:attrNameLst>
                                      </p:cBhvr>
                                      <p:tavLst>
                                        <p:tav tm="0">
                                          <p:val>
                                            <p:strVal val="ppt_x"/>
                                          </p:val>
                                        </p:tav>
                                        <p:tav tm="100000">
                                          <p:val>
                                            <p:strVal val="0-ppt_w/2"/>
                                          </p:val>
                                        </p:tav>
                                      </p:tavLst>
                                    </p:anim>
                                    <p:anim calcmode="lin" valueType="num">
                                      <p:cBhvr additive="base">
                                        <p:cTn id="18" dur="2000"/>
                                        <p:tgtEl>
                                          <p:spTgt spid="230412"/>
                                        </p:tgtEl>
                                        <p:attrNameLst>
                                          <p:attrName>ppt_y</p:attrName>
                                        </p:attrNameLst>
                                      </p:cBhvr>
                                      <p:tavLst>
                                        <p:tav tm="0">
                                          <p:val>
                                            <p:strVal val="ppt_y"/>
                                          </p:val>
                                        </p:tav>
                                        <p:tav tm="100000">
                                          <p:val>
                                            <p:strVal val="ppt_y"/>
                                          </p:val>
                                        </p:tav>
                                      </p:tavLst>
                                    </p:anim>
                                    <p:set>
                                      <p:cBhvr>
                                        <p:cTn id="19" dur="1" fill="hold">
                                          <p:stCondLst>
                                            <p:cond delay="1999"/>
                                          </p:stCondLst>
                                        </p:cTn>
                                        <p:tgtEl>
                                          <p:spTgt spid="230412"/>
                                        </p:tgtEl>
                                        <p:attrNameLst>
                                          <p:attrName>style.visibility</p:attrName>
                                        </p:attrNameLst>
                                      </p:cBhvr>
                                      <p:to>
                                        <p:strVal val="hidden"/>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xit" presetSubtype="4" fill="hold" grpId="0" nodeType="clickEffect">
                                  <p:stCondLst>
                                    <p:cond delay="0"/>
                                  </p:stCondLst>
                                  <p:childTnLst>
                                    <p:anim calcmode="lin" valueType="num">
                                      <p:cBhvr additive="base">
                                        <p:cTn id="23" dur="2000"/>
                                        <p:tgtEl>
                                          <p:spTgt spid="230414"/>
                                        </p:tgtEl>
                                        <p:attrNameLst>
                                          <p:attrName>ppt_x</p:attrName>
                                        </p:attrNameLst>
                                      </p:cBhvr>
                                      <p:tavLst>
                                        <p:tav tm="0">
                                          <p:val>
                                            <p:strVal val="ppt_x"/>
                                          </p:val>
                                        </p:tav>
                                        <p:tav tm="100000">
                                          <p:val>
                                            <p:strVal val="ppt_x"/>
                                          </p:val>
                                        </p:tav>
                                      </p:tavLst>
                                    </p:anim>
                                    <p:anim calcmode="lin" valueType="num">
                                      <p:cBhvr additive="base">
                                        <p:cTn id="24" dur="2000"/>
                                        <p:tgtEl>
                                          <p:spTgt spid="230414"/>
                                        </p:tgtEl>
                                        <p:attrNameLst>
                                          <p:attrName>ppt_y</p:attrName>
                                        </p:attrNameLst>
                                      </p:cBhvr>
                                      <p:tavLst>
                                        <p:tav tm="0">
                                          <p:val>
                                            <p:strVal val="ppt_y"/>
                                          </p:val>
                                        </p:tav>
                                        <p:tav tm="100000">
                                          <p:val>
                                            <p:strVal val="1+ppt_h/2"/>
                                          </p:val>
                                        </p:tav>
                                      </p:tavLst>
                                    </p:anim>
                                    <p:set>
                                      <p:cBhvr>
                                        <p:cTn id="25" dur="1" fill="hold">
                                          <p:stCondLst>
                                            <p:cond delay="1999"/>
                                          </p:stCondLst>
                                        </p:cTn>
                                        <p:tgtEl>
                                          <p:spTgt spid="230414"/>
                                        </p:tgtEl>
                                        <p:attrNameLst>
                                          <p:attrName>style.visibility</p:attrName>
                                        </p:attrNameLst>
                                      </p:cBhvr>
                                      <p:to>
                                        <p:strVal val="hidden"/>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xit" presetSubtype="8" fill="hold" grpId="0" nodeType="clickEffect">
                                  <p:stCondLst>
                                    <p:cond delay="0"/>
                                  </p:stCondLst>
                                  <p:childTnLst>
                                    <p:anim calcmode="lin" valueType="num">
                                      <p:cBhvr additive="base">
                                        <p:cTn id="29" dur="2000"/>
                                        <p:tgtEl>
                                          <p:spTgt spid="230411"/>
                                        </p:tgtEl>
                                        <p:attrNameLst>
                                          <p:attrName>ppt_x</p:attrName>
                                        </p:attrNameLst>
                                      </p:cBhvr>
                                      <p:tavLst>
                                        <p:tav tm="0">
                                          <p:val>
                                            <p:strVal val="ppt_x"/>
                                          </p:val>
                                        </p:tav>
                                        <p:tav tm="100000">
                                          <p:val>
                                            <p:strVal val="0-ppt_w/2"/>
                                          </p:val>
                                        </p:tav>
                                      </p:tavLst>
                                    </p:anim>
                                    <p:anim calcmode="lin" valueType="num">
                                      <p:cBhvr additive="base">
                                        <p:cTn id="30" dur="2000"/>
                                        <p:tgtEl>
                                          <p:spTgt spid="230411"/>
                                        </p:tgtEl>
                                        <p:attrNameLst>
                                          <p:attrName>ppt_y</p:attrName>
                                        </p:attrNameLst>
                                      </p:cBhvr>
                                      <p:tavLst>
                                        <p:tav tm="0">
                                          <p:val>
                                            <p:strVal val="ppt_y"/>
                                          </p:val>
                                        </p:tav>
                                        <p:tav tm="100000">
                                          <p:val>
                                            <p:strVal val="ppt_y"/>
                                          </p:val>
                                        </p:tav>
                                      </p:tavLst>
                                    </p:anim>
                                    <p:set>
                                      <p:cBhvr>
                                        <p:cTn id="31" dur="1" fill="hold">
                                          <p:stCondLst>
                                            <p:cond delay="1999"/>
                                          </p:stCondLst>
                                        </p:cTn>
                                        <p:tgtEl>
                                          <p:spTgt spid="230411"/>
                                        </p:tgtEl>
                                        <p:attrNameLst>
                                          <p:attrName>style.visibility</p:attrName>
                                        </p:attrNameLst>
                                      </p:cBhvr>
                                      <p:to>
                                        <p:strVal val="hidden"/>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xit" presetSubtype="8" fill="hold" grpId="0" nodeType="clickEffect">
                                  <p:stCondLst>
                                    <p:cond delay="0"/>
                                  </p:stCondLst>
                                  <p:childTnLst>
                                    <p:anim calcmode="lin" valueType="num">
                                      <p:cBhvr additive="base">
                                        <p:cTn id="35" dur="2000"/>
                                        <p:tgtEl>
                                          <p:spTgt spid="230413"/>
                                        </p:tgtEl>
                                        <p:attrNameLst>
                                          <p:attrName>ppt_x</p:attrName>
                                        </p:attrNameLst>
                                      </p:cBhvr>
                                      <p:tavLst>
                                        <p:tav tm="0">
                                          <p:val>
                                            <p:strVal val="ppt_x"/>
                                          </p:val>
                                        </p:tav>
                                        <p:tav tm="100000">
                                          <p:val>
                                            <p:strVal val="0-ppt_w/2"/>
                                          </p:val>
                                        </p:tav>
                                      </p:tavLst>
                                    </p:anim>
                                    <p:anim calcmode="lin" valueType="num">
                                      <p:cBhvr additive="base">
                                        <p:cTn id="36" dur="2000"/>
                                        <p:tgtEl>
                                          <p:spTgt spid="230413"/>
                                        </p:tgtEl>
                                        <p:attrNameLst>
                                          <p:attrName>ppt_y</p:attrName>
                                        </p:attrNameLst>
                                      </p:cBhvr>
                                      <p:tavLst>
                                        <p:tav tm="0">
                                          <p:val>
                                            <p:strVal val="ppt_y"/>
                                          </p:val>
                                        </p:tav>
                                        <p:tav tm="100000">
                                          <p:val>
                                            <p:strVal val="ppt_y"/>
                                          </p:val>
                                        </p:tav>
                                      </p:tavLst>
                                    </p:anim>
                                    <p:set>
                                      <p:cBhvr>
                                        <p:cTn id="37" dur="1" fill="hold">
                                          <p:stCondLst>
                                            <p:cond delay="1999"/>
                                          </p:stCondLst>
                                        </p:cTn>
                                        <p:tgtEl>
                                          <p:spTgt spid="230413"/>
                                        </p:tgtEl>
                                        <p:attrNameLst>
                                          <p:attrName>style.visibility</p:attrName>
                                        </p:attrNameLst>
                                      </p:cBhvr>
                                      <p:to>
                                        <p:strVal val="hidden"/>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xit" presetSubtype="2" fill="hold" grpId="0" nodeType="clickEffect">
                                  <p:stCondLst>
                                    <p:cond delay="0"/>
                                  </p:stCondLst>
                                  <p:childTnLst>
                                    <p:anim calcmode="lin" valueType="num">
                                      <p:cBhvr additive="base">
                                        <p:cTn id="41" dur="2000"/>
                                        <p:tgtEl>
                                          <p:spTgt spid="230415"/>
                                        </p:tgtEl>
                                        <p:attrNameLst>
                                          <p:attrName>ppt_x</p:attrName>
                                        </p:attrNameLst>
                                      </p:cBhvr>
                                      <p:tavLst>
                                        <p:tav tm="0">
                                          <p:val>
                                            <p:strVal val="ppt_x"/>
                                          </p:val>
                                        </p:tav>
                                        <p:tav tm="100000">
                                          <p:val>
                                            <p:strVal val="1+ppt_w/2"/>
                                          </p:val>
                                        </p:tav>
                                      </p:tavLst>
                                    </p:anim>
                                    <p:anim calcmode="lin" valueType="num">
                                      <p:cBhvr additive="base">
                                        <p:cTn id="42" dur="2000"/>
                                        <p:tgtEl>
                                          <p:spTgt spid="230415"/>
                                        </p:tgtEl>
                                        <p:attrNameLst>
                                          <p:attrName>ppt_y</p:attrName>
                                        </p:attrNameLst>
                                      </p:cBhvr>
                                      <p:tavLst>
                                        <p:tav tm="0">
                                          <p:val>
                                            <p:strVal val="ppt_y"/>
                                          </p:val>
                                        </p:tav>
                                        <p:tav tm="100000">
                                          <p:val>
                                            <p:strVal val="ppt_y"/>
                                          </p:val>
                                        </p:tav>
                                      </p:tavLst>
                                    </p:anim>
                                    <p:set>
                                      <p:cBhvr>
                                        <p:cTn id="43" dur="1" fill="hold">
                                          <p:stCondLst>
                                            <p:cond delay="1999"/>
                                          </p:stCondLst>
                                        </p:cTn>
                                        <p:tgtEl>
                                          <p:spTgt spid="2304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410" grpId="0" animBg="1"/>
      <p:bldP spid="230411" grpId="0" animBg="1"/>
      <p:bldP spid="230412" grpId="0" animBg="1"/>
      <p:bldP spid="230413" grpId="0" animBg="1"/>
      <p:bldP spid="230414" grpId="0" animBg="1"/>
      <p:bldP spid="2304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a:spLocks noChangeArrowheads="1"/>
          </p:cNvSpPr>
          <p:nvPr/>
        </p:nvSpPr>
        <p:spPr bwMode="auto">
          <a:xfrm>
            <a:off x="838200" y="457200"/>
            <a:ext cx="83058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en-US" altLang="en-US">
              <a:latin typeface=".VnTime" pitchFamily="34" charset="0"/>
            </a:endParaRPr>
          </a:p>
        </p:txBody>
      </p:sp>
      <p:sp>
        <p:nvSpPr>
          <p:cNvPr id="18435" name="Rectangle 4"/>
          <p:cNvSpPr>
            <a:spLocks noChangeArrowheads="1"/>
          </p:cNvSpPr>
          <p:nvPr/>
        </p:nvSpPr>
        <p:spPr bwMode="auto">
          <a:xfrm>
            <a:off x="838200" y="533400"/>
            <a:ext cx="8305800" cy="590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a:solidFill>
                  <a:srgbClr val="FF0000"/>
                </a:solidFill>
              </a:rPr>
              <a:t>Bài tập trắc nghiệm:</a:t>
            </a:r>
          </a:p>
          <a:p>
            <a:pPr algn="ctr" eaLnBrk="1" hangingPunct="1">
              <a:spcBef>
                <a:spcPct val="0"/>
              </a:spcBef>
              <a:buFontTx/>
              <a:buNone/>
            </a:pPr>
            <a:endParaRPr lang="en-US" altLang="en-US" sz="1000" b="1">
              <a:solidFill>
                <a:srgbClr val="FF0000"/>
              </a:solidFill>
            </a:endParaRPr>
          </a:p>
          <a:p>
            <a:pPr eaLnBrk="1" hangingPunct="1">
              <a:spcBef>
                <a:spcPct val="0"/>
              </a:spcBef>
              <a:buFontTx/>
              <a:buNone/>
            </a:pPr>
            <a:r>
              <a:rPr lang="en-US" altLang="en-US" sz="1800" b="1"/>
              <a:t>Khoanh tròn những việc làm đúng với quy định của pháp luật  về quyền và nghĩa vụ của các thành viên trong gia đình sau đây:</a:t>
            </a:r>
          </a:p>
          <a:p>
            <a:pPr algn="just" eaLnBrk="1" hangingPunct="1">
              <a:spcBef>
                <a:spcPct val="0"/>
              </a:spcBef>
              <a:buFontTx/>
              <a:buNone/>
            </a:pPr>
            <a:endParaRPr lang="en-US" altLang="en-US" sz="900" b="1"/>
          </a:p>
          <a:p>
            <a:pPr algn="just" eaLnBrk="1" hangingPunct="1">
              <a:lnSpc>
                <a:spcPct val="140000"/>
              </a:lnSpc>
              <a:spcBef>
                <a:spcPct val="0"/>
              </a:spcBef>
              <a:buFontTx/>
              <a:buAutoNum type="arabicPeriod"/>
            </a:pPr>
            <a:r>
              <a:rPr lang="en-US" altLang="en-US" sz="1800" b="1"/>
              <a:t>Đi thưa về </a:t>
            </a:r>
            <a:r>
              <a:rPr lang="vi-VN" altLang="en-US" sz="1800" b="1"/>
              <a:t>chào.</a:t>
            </a:r>
            <a:endParaRPr lang="en-US" altLang="en-US" sz="1800" b="1"/>
          </a:p>
          <a:p>
            <a:pPr algn="just" eaLnBrk="1" hangingPunct="1">
              <a:lnSpc>
                <a:spcPct val="140000"/>
              </a:lnSpc>
              <a:spcBef>
                <a:spcPct val="0"/>
              </a:spcBef>
              <a:buFontTx/>
              <a:buAutoNum type="arabicPeriod"/>
            </a:pPr>
            <a:r>
              <a:rPr lang="en-US" altLang="en-US" sz="1800" b="1"/>
              <a:t>Nói dối ông bà để đi </a:t>
            </a:r>
            <a:r>
              <a:rPr lang="vi-VN" altLang="en-US" sz="1800" b="1"/>
              <a:t>chơi.</a:t>
            </a:r>
            <a:r>
              <a:rPr lang="en-US" altLang="en-US" sz="1800" b="1"/>
              <a:t> </a:t>
            </a:r>
          </a:p>
          <a:p>
            <a:pPr algn="just" eaLnBrk="1" hangingPunct="1">
              <a:lnSpc>
                <a:spcPct val="140000"/>
              </a:lnSpc>
              <a:spcBef>
                <a:spcPct val="0"/>
              </a:spcBef>
              <a:buFontTx/>
              <a:buAutoNum type="arabicPeriod"/>
            </a:pPr>
            <a:r>
              <a:rPr lang="en-US" altLang="en-US" sz="1800" b="1"/>
              <a:t>Chăm sóc cha mẹ khi ốm </a:t>
            </a:r>
            <a:r>
              <a:rPr lang="vi-VN" altLang="en-US" sz="1800" b="1"/>
              <a:t>đau.</a:t>
            </a:r>
            <a:endParaRPr lang="en-US" altLang="en-US" sz="1800" b="1"/>
          </a:p>
          <a:p>
            <a:pPr algn="just" eaLnBrk="1" hangingPunct="1">
              <a:lnSpc>
                <a:spcPct val="140000"/>
              </a:lnSpc>
              <a:spcBef>
                <a:spcPct val="0"/>
              </a:spcBef>
              <a:buFontTx/>
              <a:buAutoNum type="arabicPeriod"/>
            </a:pPr>
            <a:r>
              <a:rPr lang="en-US" altLang="en-US" sz="1800" b="1"/>
              <a:t>Động viên an ủi, tâm sự với con </a:t>
            </a:r>
            <a:r>
              <a:rPr lang="vi-VN" altLang="en-US" sz="1800" b="1"/>
              <a:t>cái.</a:t>
            </a:r>
            <a:endParaRPr lang="en-US" altLang="en-US" sz="1800" b="1"/>
          </a:p>
          <a:p>
            <a:pPr algn="just" eaLnBrk="1" hangingPunct="1">
              <a:lnSpc>
                <a:spcPct val="140000"/>
              </a:lnSpc>
              <a:spcBef>
                <a:spcPct val="0"/>
              </a:spcBef>
              <a:buFontTx/>
              <a:buAutoNum type="arabicPeriod"/>
            </a:pPr>
            <a:r>
              <a:rPr lang="en-US" altLang="en-US" sz="1800" b="1"/>
              <a:t>Anh em hòa </a:t>
            </a:r>
            <a:r>
              <a:rPr lang="vi-VN" altLang="en-US" sz="1800" b="1"/>
              <a:t>thuận.</a:t>
            </a:r>
            <a:endParaRPr lang="en-US" altLang="en-US" sz="1800" b="1"/>
          </a:p>
          <a:p>
            <a:pPr algn="just" eaLnBrk="1" hangingPunct="1">
              <a:lnSpc>
                <a:spcPct val="140000"/>
              </a:lnSpc>
              <a:spcBef>
                <a:spcPct val="0"/>
              </a:spcBef>
              <a:buFontTx/>
              <a:buAutoNum type="arabicPeriod"/>
            </a:pPr>
            <a:r>
              <a:rPr lang="en-US" altLang="en-US" sz="1800" b="1"/>
              <a:t>Quá nuông chiều con </a:t>
            </a:r>
            <a:r>
              <a:rPr lang="vi-VN" altLang="en-US" sz="1800" b="1"/>
              <a:t>cháu.</a:t>
            </a:r>
            <a:endParaRPr lang="en-US" altLang="en-US" sz="1800" b="1"/>
          </a:p>
          <a:p>
            <a:pPr algn="just" eaLnBrk="1" hangingPunct="1">
              <a:lnSpc>
                <a:spcPct val="140000"/>
              </a:lnSpc>
              <a:spcBef>
                <a:spcPct val="0"/>
              </a:spcBef>
              <a:buFontTx/>
              <a:buAutoNum type="arabicPeriod"/>
            </a:pPr>
            <a:r>
              <a:rPr lang="en-US" altLang="en-US" sz="1800" b="1"/>
              <a:t>Hành hạ con riêng của vợ hoặc </a:t>
            </a:r>
            <a:r>
              <a:rPr lang="vi-VN" altLang="en-US" sz="1800" b="1"/>
              <a:t>chồng.</a:t>
            </a:r>
            <a:r>
              <a:rPr lang="en-US" altLang="en-US" sz="1800" b="1"/>
              <a:t> </a:t>
            </a:r>
          </a:p>
          <a:p>
            <a:pPr algn="just" eaLnBrk="1" hangingPunct="1">
              <a:lnSpc>
                <a:spcPct val="140000"/>
              </a:lnSpc>
              <a:spcBef>
                <a:spcPct val="0"/>
              </a:spcBef>
              <a:buFontTx/>
              <a:buAutoNum type="arabicPeriod"/>
            </a:pPr>
            <a:r>
              <a:rPr lang="en-US" altLang="en-US" sz="1800" b="1"/>
              <a:t>Phát huy truyền thống gia </a:t>
            </a:r>
            <a:r>
              <a:rPr lang="vi-VN" altLang="en-US" sz="1800" b="1"/>
              <a:t>đình.</a:t>
            </a:r>
            <a:r>
              <a:rPr lang="en-US" altLang="en-US" sz="1800" b="1"/>
              <a:t>  </a:t>
            </a:r>
          </a:p>
          <a:p>
            <a:pPr algn="just" eaLnBrk="1" hangingPunct="1">
              <a:lnSpc>
                <a:spcPct val="140000"/>
              </a:lnSpc>
              <a:spcBef>
                <a:spcPct val="0"/>
              </a:spcBef>
              <a:buFontTx/>
              <a:buAutoNum type="arabicPeriod"/>
            </a:pPr>
            <a:r>
              <a:rPr lang="en-US" altLang="en-US" sz="1800" b="1"/>
              <a:t>Con cháu không vâng lời  ông bà, cha </a:t>
            </a:r>
            <a:r>
              <a:rPr lang="vi-VN" altLang="en-US" sz="1800" b="1"/>
              <a:t>mẹ.</a:t>
            </a:r>
            <a:endParaRPr lang="en-US" altLang="en-US" sz="1800" b="1"/>
          </a:p>
          <a:p>
            <a:pPr algn="just" eaLnBrk="1" hangingPunct="1">
              <a:lnSpc>
                <a:spcPct val="140000"/>
              </a:lnSpc>
              <a:spcBef>
                <a:spcPct val="0"/>
              </a:spcBef>
              <a:buFontTx/>
              <a:buAutoNum type="arabicPeriod"/>
            </a:pPr>
            <a:r>
              <a:rPr lang="en-US" altLang="en-US" sz="1800" b="1"/>
              <a:t> Anh chị em tị nạnh </a:t>
            </a:r>
            <a:r>
              <a:rPr lang="vi-VN" altLang="en-US" sz="1800" b="1"/>
              <a:t>nhau.</a:t>
            </a:r>
            <a:r>
              <a:rPr lang="en-US" altLang="en-US" sz="1800" b="1"/>
              <a:t> </a:t>
            </a:r>
          </a:p>
          <a:p>
            <a:pPr algn="just" eaLnBrk="1" hangingPunct="1">
              <a:lnSpc>
                <a:spcPct val="140000"/>
              </a:lnSpc>
              <a:spcBef>
                <a:spcPct val="0"/>
              </a:spcBef>
              <a:buFontTx/>
              <a:buAutoNum type="arabicPeriod"/>
            </a:pPr>
            <a:r>
              <a:rPr lang="en-US" altLang="en-US" sz="1800" b="1"/>
              <a:t> Con cháu đùn đẩy nhau việc chăm sóc, phụng dưỡng ông bà, cha </a:t>
            </a:r>
            <a:r>
              <a:rPr lang="vi-VN" altLang="en-US" sz="1800" b="1"/>
              <a:t>mẹ.</a:t>
            </a:r>
            <a:r>
              <a:rPr lang="en-US" altLang="en-US" sz="1800" b="1"/>
              <a:t> </a:t>
            </a:r>
          </a:p>
          <a:p>
            <a:pPr algn="just" eaLnBrk="1" hangingPunct="1">
              <a:lnSpc>
                <a:spcPct val="140000"/>
              </a:lnSpc>
              <a:spcBef>
                <a:spcPct val="0"/>
              </a:spcBef>
              <a:buFontTx/>
              <a:buAutoNum type="arabicPeriod"/>
            </a:pPr>
            <a:r>
              <a:rPr lang="en-US" altLang="en-US" sz="1800" b="1"/>
              <a:t> Biết vâng lời ông bà, cha mẹ.</a:t>
            </a:r>
          </a:p>
        </p:txBody>
      </p:sp>
      <p:sp>
        <p:nvSpPr>
          <p:cNvPr id="18436" name="Text Box 7"/>
          <p:cNvSpPr txBox="1">
            <a:spLocks noChangeArrowheads="1"/>
          </p:cNvSpPr>
          <p:nvPr/>
        </p:nvSpPr>
        <p:spPr bwMode="auto">
          <a:xfrm>
            <a:off x="838200" y="2867026"/>
            <a:ext cx="4191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800" b="1">
              <a:latin typeface=".VnTimeH" pitchFamily="34" charset="0"/>
            </a:endParaRPr>
          </a:p>
        </p:txBody>
      </p:sp>
      <p:sp>
        <p:nvSpPr>
          <p:cNvPr id="18437" name="Text Box 9"/>
          <p:cNvSpPr txBox="1">
            <a:spLocks noChangeArrowheads="1"/>
          </p:cNvSpPr>
          <p:nvPr/>
        </p:nvSpPr>
        <p:spPr bwMode="auto">
          <a:xfrm>
            <a:off x="4800600" y="2790826"/>
            <a:ext cx="4343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800" b="1">
              <a:latin typeface=".VnTimeH" pitchFamily="34" charset="0"/>
            </a:endParaRPr>
          </a:p>
        </p:txBody>
      </p:sp>
      <p:sp>
        <p:nvSpPr>
          <p:cNvPr id="201739" name="Oval 11"/>
          <p:cNvSpPr>
            <a:spLocks noChangeArrowheads="1"/>
          </p:cNvSpPr>
          <p:nvPr/>
        </p:nvSpPr>
        <p:spPr bwMode="auto">
          <a:xfrm>
            <a:off x="838200" y="1828800"/>
            <a:ext cx="304800" cy="304800"/>
          </a:xfrm>
          <a:prstGeom prst="ellipse">
            <a:avLst/>
          </a:pr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01740" name="Oval 12"/>
          <p:cNvSpPr>
            <a:spLocks noChangeArrowheads="1"/>
          </p:cNvSpPr>
          <p:nvPr/>
        </p:nvSpPr>
        <p:spPr bwMode="auto">
          <a:xfrm>
            <a:off x="838200" y="2600325"/>
            <a:ext cx="304800" cy="304800"/>
          </a:xfrm>
          <a:prstGeom prst="ellipse">
            <a:avLst/>
          </a:pr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01741" name="Oval 13"/>
          <p:cNvSpPr>
            <a:spLocks noChangeArrowheads="1"/>
          </p:cNvSpPr>
          <p:nvPr/>
        </p:nvSpPr>
        <p:spPr bwMode="auto">
          <a:xfrm>
            <a:off x="838200" y="2990850"/>
            <a:ext cx="304800" cy="304800"/>
          </a:xfrm>
          <a:prstGeom prst="ellipse">
            <a:avLst/>
          </a:pr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01742" name="Oval 14"/>
          <p:cNvSpPr>
            <a:spLocks noChangeArrowheads="1"/>
          </p:cNvSpPr>
          <p:nvPr/>
        </p:nvSpPr>
        <p:spPr bwMode="auto">
          <a:xfrm>
            <a:off x="838200" y="3376613"/>
            <a:ext cx="304800" cy="304800"/>
          </a:xfrm>
          <a:prstGeom prst="ellipse">
            <a:avLst/>
          </a:pr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01743" name="Oval 15"/>
          <p:cNvSpPr>
            <a:spLocks noChangeArrowheads="1"/>
          </p:cNvSpPr>
          <p:nvPr/>
        </p:nvSpPr>
        <p:spPr bwMode="auto">
          <a:xfrm>
            <a:off x="838200" y="4529138"/>
            <a:ext cx="304800" cy="304800"/>
          </a:xfrm>
          <a:prstGeom prst="ellipse">
            <a:avLst/>
          </a:pr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01744" name="Oval 16"/>
          <p:cNvSpPr>
            <a:spLocks noChangeArrowheads="1"/>
          </p:cNvSpPr>
          <p:nvPr/>
        </p:nvSpPr>
        <p:spPr bwMode="auto">
          <a:xfrm>
            <a:off x="904875" y="6072188"/>
            <a:ext cx="304800" cy="304800"/>
          </a:xfrm>
          <a:prstGeom prst="ellipse">
            <a:avLst/>
          </a:pr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Tree>
    <p:extLst>
      <p:ext uri="{BB962C8B-B14F-4D97-AF65-F5344CB8AC3E}">
        <p14:creationId xmlns:p14="http://schemas.microsoft.com/office/powerpoint/2010/main" val="2773940739"/>
      </p:ext>
    </p:extLst>
  </p:cSld>
  <p:clrMapOvr>
    <a:masterClrMapping/>
  </p:clrMapOvr>
  <p:transition>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1739"/>
                                        </p:tgtEl>
                                        <p:attrNameLst>
                                          <p:attrName>style.visibility</p:attrName>
                                        </p:attrNameLst>
                                      </p:cBhvr>
                                      <p:to>
                                        <p:strVal val="visible"/>
                                      </p:to>
                                    </p:set>
                                    <p:animEffect transition="in" filter="blinds(horizontal)">
                                      <p:cBhvr>
                                        <p:cTn id="7" dur="500"/>
                                        <p:tgtEl>
                                          <p:spTgt spid="20173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01740"/>
                                        </p:tgtEl>
                                        <p:attrNameLst>
                                          <p:attrName>style.visibility</p:attrName>
                                        </p:attrNameLst>
                                      </p:cBhvr>
                                      <p:to>
                                        <p:strVal val="visible"/>
                                      </p:to>
                                    </p:set>
                                    <p:animEffect transition="in" filter="blinds(horizontal)">
                                      <p:cBhvr>
                                        <p:cTn id="10" dur="500"/>
                                        <p:tgtEl>
                                          <p:spTgt spid="201740"/>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01741"/>
                                        </p:tgtEl>
                                        <p:attrNameLst>
                                          <p:attrName>style.visibility</p:attrName>
                                        </p:attrNameLst>
                                      </p:cBhvr>
                                      <p:to>
                                        <p:strVal val="visible"/>
                                      </p:to>
                                    </p:set>
                                    <p:animEffect transition="in" filter="blinds(horizontal)">
                                      <p:cBhvr>
                                        <p:cTn id="13" dur="500"/>
                                        <p:tgtEl>
                                          <p:spTgt spid="201741"/>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201742"/>
                                        </p:tgtEl>
                                        <p:attrNameLst>
                                          <p:attrName>style.visibility</p:attrName>
                                        </p:attrNameLst>
                                      </p:cBhvr>
                                      <p:to>
                                        <p:strVal val="visible"/>
                                      </p:to>
                                    </p:set>
                                    <p:animEffect transition="in" filter="blinds(horizontal)">
                                      <p:cBhvr>
                                        <p:cTn id="16" dur="500"/>
                                        <p:tgtEl>
                                          <p:spTgt spid="201742"/>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201743"/>
                                        </p:tgtEl>
                                        <p:attrNameLst>
                                          <p:attrName>style.visibility</p:attrName>
                                        </p:attrNameLst>
                                      </p:cBhvr>
                                      <p:to>
                                        <p:strVal val="visible"/>
                                      </p:to>
                                    </p:set>
                                    <p:animEffect transition="in" filter="blinds(horizontal)">
                                      <p:cBhvr>
                                        <p:cTn id="19" dur="500"/>
                                        <p:tgtEl>
                                          <p:spTgt spid="201743"/>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201744"/>
                                        </p:tgtEl>
                                        <p:attrNameLst>
                                          <p:attrName>style.visibility</p:attrName>
                                        </p:attrNameLst>
                                      </p:cBhvr>
                                      <p:to>
                                        <p:strVal val="visible"/>
                                      </p:to>
                                    </p:set>
                                    <p:animEffect transition="in" filter="blinds(horizontal)">
                                      <p:cBhvr>
                                        <p:cTn id="22" dur="500"/>
                                        <p:tgtEl>
                                          <p:spTgt spid="2017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739" grpId="0" animBg="1"/>
      <p:bldP spid="201740" grpId="0" animBg="1"/>
      <p:bldP spid="201741" grpId="0" animBg="1"/>
      <p:bldP spid="201742" grpId="0" animBg="1"/>
      <p:bldP spid="201743" grpId="0" animBg="1"/>
      <p:bldP spid="20174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4"/>
          <p:cNvSpPr>
            <a:spLocks noChangeArrowheads="1"/>
          </p:cNvSpPr>
          <p:nvPr/>
        </p:nvSpPr>
        <p:spPr bwMode="auto">
          <a:xfrm>
            <a:off x="381000" y="0"/>
            <a:ext cx="9144000" cy="1447800"/>
          </a:xfrm>
          <a:prstGeom prst="rect">
            <a:avLst/>
          </a:prstGeom>
          <a:gradFill rotWithShape="1">
            <a:gsLst>
              <a:gs pos="0">
                <a:srgbClr val="00CC00"/>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pitchFamily="34" charset="0"/>
            </a:endParaRPr>
          </a:p>
        </p:txBody>
      </p:sp>
      <p:sp>
        <p:nvSpPr>
          <p:cNvPr id="29699" name="Rectangle 3"/>
          <p:cNvSpPr>
            <a:spLocks noChangeArrowheads="1"/>
          </p:cNvSpPr>
          <p:nvPr/>
        </p:nvSpPr>
        <p:spPr bwMode="auto">
          <a:xfrm>
            <a:off x="381000" y="5410200"/>
            <a:ext cx="9144000" cy="1447800"/>
          </a:xfrm>
          <a:prstGeom prst="rect">
            <a:avLst/>
          </a:prstGeom>
          <a:gradFill rotWithShape="1">
            <a:gsLst>
              <a:gs pos="0">
                <a:schemeClr val="bg1"/>
              </a:gs>
              <a:gs pos="100000">
                <a:srgbClr val="00CC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pitchFamily="34" charset="0"/>
            </a:endParaRPr>
          </a:p>
        </p:txBody>
      </p:sp>
      <p:sp>
        <p:nvSpPr>
          <p:cNvPr id="29700" name="WordArt 5"/>
          <p:cNvSpPr>
            <a:spLocks noChangeArrowheads="1" noChangeShapeType="1" noTextEdit="1"/>
          </p:cNvSpPr>
          <p:nvPr/>
        </p:nvSpPr>
        <p:spPr bwMode="auto">
          <a:xfrm>
            <a:off x="914400" y="457200"/>
            <a:ext cx="7024688" cy="3810000"/>
          </a:xfrm>
          <a:prstGeom prst="rect">
            <a:avLst/>
          </a:prstGeom>
        </p:spPr>
        <p:txBody>
          <a:bodyPr wrap="none" fromWordArt="1">
            <a:prstTxWarp prst="textCascadeUp">
              <a:avLst>
                <a:gd name="adj" fmla="val 44444"/>
              </a:avLst>
            </a:prstTxWarp>
            <a:scene3d>
              <a:camera prst="legacyPerspectiveFront">
                <a:rot lat="20519984"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Times New Roman"/>
                <a:cs typeface="Times New Roman"/>
              </a:rPr>
              <a:t>Đuổi hình bắt chữ!!!</a:t>
            </a:r>
          </a:p>
        </p:txBody>
      </p:sp>
      <p:sp>
        <p:nvSpPr>
          <p:cNvPr id="29701" name="WordArt 6"/>
          <p:cNvSpPr>
            <a:spLocks noChangeArrowheads="1" noChangeShapeType="1" noTextEdit="1"/>
          </p:cNvSpPr>
          <p:nvPr/>
        </p:nvSpPr>
        <p:spPr bwMode="auto">
          <a:xfrm>
            <a:off x="762000" y="4343400"/>
            <a:ext cx="8382000" cy="1219200"/>
          </a:xfrm>
          <a:prstGeom prst="rect">
            <a:avLst/>
          </a:prstGeom>
        </p:spPr>
        <p:txBody>
          <a:bodyPr wrap="none" fromWordArt="1">
            <a:prstTxWarp prst="textPlain">
              <a:avLst>
                <a:gd name="adj" fmla="val 50000"/>
              </a:avLst>
            </a:prstTxWarp>
          </a:bodyPr>
          <a:lstStyle/>
          <a:p>
            <a:pPr algn="ctr"/>
            <a:r>
              <a:rPr lang="vi-VN" sz="3600" b="1" kern="10">
                <a:ln w="12700">
                  <a:solidFill>
                    <a:srgbClr val="054697"/>
                  </a:solidFill>
                  <a:round/>
                  <a:headEnd/>
                  <a:tailEnd/>
                </a:ln>
                <a:solidFill>
                  <a:srgbClr val="FFFF00"/>
                </a:solidFill>
                <a:effectLst>
                  <a:outerShdw dist="20320" dir="1799969" algn="tl" rotWithShape="0">
                    <a:srgbClr val="000000">
                      <a:alpha val="39998"/>
                    </a:srgbClr>
                  </a:outerShdw>
                </a:effectLst>
                <a:latin typeface="Times New Roman"/>
                <a:cs typeface="Times New Roman"/>
              </a:rPr>
              <a:t>Nhìn hình để tìm ra câu ca dao, tục ngữ</a:t>
            </a:r>
          </a:p>
          <a:p>
            <a:pPr algn="ctr"/>
            <a:r>
              <a:rPr lang="vi-VN" sz="3600" b="1" kern="10">
                <a:ln w="12700">
                  <a:solidFill>
                    <a:srgbClr val="054697"/>
                  </a:solidFill>
                  <a:round/>
                  <a:headEnd/>
                  <a:tailEnd/>
                </a:ln>
                <a:solidFill>
                  <a:srgbClr val="FFFF00"/>
                </a:solidFill>
                <a:effectLst>
                  <a:outerShdw dist="20320" dir="1799969" algn="tl" rotWithShape="0">
                    <a:srgbClr val="000000">
                      <a:alpha val="39998"/>
                    </a:srgbClr>
                  </a:outerShdw>
                </a:effectLst>
                <a:latin typeface="Times New Roman"/>
                <a:cs typeface="Times New Roman"/>
              </a:rPr>
              <a:t>có nội dung tương ứng</a:t>
            </a:r>
            <a:endParaRPr lang="en-US" sz="3600" b="1" kern="10">
              <a:ln w="12700">
                <a:solidFill>
                  <a:srgbClr val="054697"/>
                </a:solidFill>
                <a:round/>
                <a:headEnd/>
                <a:tailEnd/>
              </a:ln>
              <a:solidFill>
                <a:srgbClr val="FFFF00"/>
              </a:solidFill>
              <a:effectLst>
                <a:outerShdw dist="20320" dir="1799969" algn="tl" rotWithShape="0">
                  <a:srgbClr val="000000">
                    <a:alpha val="39998"/>
                  </a:srgbClr>
                </a:outerShdw>
              </a:effectLst>
              <a:latin typeface="Times New Roman"/>
              <a:cs typeface="Times New Roman"/>
            </a:endParaRPr>
          </a:p>
        </p:txBody>
      </p:sp>
      <p:pic>
        <p:nvPicPr>
          <p:cNvPr id="29702" name="Picture 7"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0"/>
            <a:ext cx="1524000" cy="151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Picture 8" descr="POINSET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01000" y="5462588"/>
            <a:ext cx="1524000" cy="139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685356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Hai 002"/>
          <p:cNvPicPr>
            <a:picLocks noChangeAspect="1" noChangeArrowheads="1"/>
          </p:cNvPicPr>
          <p:nvPr/>
        </p:nvPicPr>
        <p:blipFill>
          <a:blip r:embed="rId2" cstate="print">
            <a:lum bright="-36000"/>
            <a:extLst>
              <a:ext uri="{28A0092B-C50C-407E-A947-70E740481C1C}">
                <a14:useLocalDpi xmlns:a14="http://schemas.microsoft.com/office/drawing/2010/main" val="0"/>
              </a:ext>
            </a:extLst>
          </a:blip>
          <a:srcRect/>
          <a:stretch>
            <a:fillRect/>
          </a:stretch>
        </p:blipFill>
        <p:spPr bwMode="auto">
          <a:xfrm>
            <a:off x="381000" y="0"/>
            <a:ext cx="9144000" cy="4343400"/>
          </a:xfrm>
          <a:prstGeom prst="rect">
            <a:avLst/>
          </a:prstGeom>
          <a:noFill/>
          <a:ln w="38100">
            <a:solidFill>
              <a:srgbClr val="FF0066"/>
            </a:solidFill>
            <a:miter lim="800000"/>
            <a:headEnd/>
            <a:tailEnd/>
          </a:ln>
          <a:extLst>
            <a:ext uri="{909E8E84-426E-40DD-AFC4-6F175D3DCCD1}">
              <a14:hiddenFill xmlns:a14="http://schemas.microsoft.com/office/drawing/2010/main">
                <a:solidFill>
                  <a:srgbClr val="FFFFFF"/>
                </a:solidFill>
              </a14:hiddenFill>
            </a:ext>
          </a:extLst>
        </p:spPr>
      </p:pic>
      <p:sp>
        <p:nvSpPr>
          <p:cNvPr id="7" name="Text Box 5"/>
          <p:cNvSpPr txBox="1">
            <a:spLocks noChangeArrowheads="1"/>
          </p:cNvSpPr>
          <p:nvPr/>
        </p:nvSpPr>
        <p:spPr bwMode="auto">
          <a:xfrm>
            <a:off x="339726" y="4419600"/>
            <a:ext cx="9185275" cy="2654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2800" b="1">
                <a:solidFill>
                  <a:srgbClr val="0000FF"/>
                </a:solidFill>
                <a:latin typeface="Calibri" pitchFamily="34" charset="0"/>
              </a:rPr>
              <a:t>Công cha như núi Thái Sơn,</a:t>
            </a:r>
          </a:p>
          <a:p>
            <a:pPr algn="ctr" eaLnBrk="1" hangingPunct="1"/>
            <a:r>
              <a:rPr lang="en-US" sz="2800" b="1">
                <a:solidFill>
                  <a:srgbClr val="0000FF"/>
                </a:solidFill>
                <a:latin typeface="Calibri" pitchFamily="34" charset="0"/>
              </a:rPr>
              <a:t>   Nghĩa mẹ như nước trong nguồn chảy ra.</a:t>
            </a:r>
          </a:p>
          <a:p>
            <a:pPr algn="ctr" eaLnBrk="1" hangingPunct="1"/>
            <a:r>
              <a:rPr lang="en-US" sz="2800" b="1">
                <a:solidFill>
                  <a:srgbClr val="0000FF"/>
                </a:solidFill>
                <a:latin typeface="Calibri" pitchFamily="34" charset="0"/>
              </a:rPr>
              <a:t>           Một lòng thờ mẹ kính cha,</a:t>
            </a:r>
          </a:p>
          <a:p>
            <a:pPr algn="ctr" eaLnBrk="1" hangingPunct="1"/>
            <a:r>
              <a:rPr lang="en-US" sz="2800" b="1">
                <a:solidFill>
                  <a:srgbClr val="0000FF"/>
                </a:solidFill>
                <a:latin typeface="Calibri" pitchFamily="34" charset="0"/>
              </a:rPr>
              <a:t>   Cho tròn chữ hiếu mới là đạo con.</a:t>
            </a:r>
          </a:p>
          <a:p>
            <a:pPr algn="ctr" eaLnBrk="1" hangingPunct="1"/>
            <a:endParaRPr lang="en-US" sz="2800" b="1">
              <a:solidFill>
                <a:srgbClr val="0000FF"/>
              </a:solidFill>
              <a:latin typeface="Calibri" pitchFamily="34" charset="0"/>
            </a:endParaRPr>
          </a:p>
          <a:p>
            <a:pPr algn="ctr" eaLnBrk="1" hangingPunct="1"/>
            <a:endParaRPr lang="en-US" sz="2800" b="1">
              <a:solidFill>
                <a:srgbClr val="0000FF"/>
              </a:solidFill>
              <a:latin typeface="Calibri" pitchFamily="34" charset="0"/>
            </a:endParaRPr>
          </a:p>
        </p:txBody>
      </p:sp>
      <p:pic>
        <p:nvPicPr>
          <p:cNvPr id="30724" name="Picture 10" descr="ani-237"/>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53400" y="5029200"/>
            <a:ext cx="13716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35785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9" descr="61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219200"/>
            <a:ext cx="5486400" cy="290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AutoShape 20"/>
          <p:cNvSpPr>
            <a:spLocks noChangeArrowheads="1"/>
          </p:cNvSpPr>
          <p:nvPr/>
        </p:nvSpPr>
        <p:spPr bwMode="auto">
          <a:xfrm flipH="1">
            <a:off x="4724400" y="0"/>
            <a:ext cx="1905000" cy="1981200"/>
          </a:xfrm>
          <a:prstGeom prst="cloudCallout">
            <a:avLst>
              <a:gd name="adj1" fmla="val 43000"/>
              <a:gd name="adj2" fmla="val 68431"/>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algn="ctr"/>
            <a:r>
              <a:rPr lang="en-US">
                <a:latin typeface="Calibri" pitchFamily="34" charset="0"/>
              </a:rPr>
              <a:t>Ch</a:t>
            </a:r>
            <a:r>
              <a:rPr lang="vi-VN"/>
              <a:t>úng</a:t>
            </a:r>
            <a:r>
              <a:rPr lang="en-US">
                <a:latin typeface="Calibri" pitchFamily="34" charset="0"/>
              </a:rPr>
              <a:t> m</a:t>
            </a:r>
            <a:r>
              <a:rPr lang="vi-VN"/>
              <a:t>ình cùng mẹ đi chơi nào</a:t>
            </a:r>
          </a:p>
        </p:txBody>
      </p:sp>
      <p:sp>
        <p:nvSpPr>
          <p:cNvPr id="6" name="Text Box 5"/>
          <p:cNvSpPr txBox="1">
            <a:spLocks noChangeArrowheads="1"/>
          </p:cNvSpPr>
          <p:nvPr/>
        </p:nvSpPr>
        <p:spPr bwMode="auto">
          <a:xfrm>
            <a:off x="381001" y="4724401"/>
            <a:ext cx="77819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3200">
                <a:solidFill>
                  <a:srgbClr val="7030A0"/>
                </a:solidFill>
                <a:latin typeface="Times New Roman" pitchFamily="18" charset="0"/>
                <a:cs typeface="Times New Roman" pitchFamily="18" charset="0"/>
              </a:rPr>
              <a:t>       Khôn ngoan đối đáp người ngoài</a:t>
            </a:r>
          </a:p>
          <a:p>
            <a:pPr algn="ctr" eaLnBrk="1" hangingPunct="1">
              <a:spcBef>
                <a:spcPct val="50000"/>
              </a:spcBef>
            </a:pPr>
            <a:r>
              <a:rPr lang="en-US" sz="3200">
                <a:solidFill>
                  <a:srgbClr val="7030A0"/>
                </a:solidFill>
                <a:latin typeface="Times New Roman" pitchFamily="18" charset="0"/>
                <a:cs typeface="Times New Roman" pitchFamily="18" charset="0"/>
              </a:rPr>
              <a:t>       Gà cùng một mẹ chớ hoài đá nhau</a:t>
            </a:r>
          </a:p>
        </p:txBody>
      </p:sp>
      <p:pic>
        <p:nvPicPr>
          <p:cNvPr id="31749" name="Picture 4"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248691" flipV="1">
            <a:off x="-628650" y="1042988"/>
            <a:ext cx="3962400" cy="189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3"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177863" flipV="1">
            <a:off x="6656388" y="3995738"/>
            <a:ext cx="3962400" cy="174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22811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4338" name="imgb" descr="kinh_120571127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0"/>
            <a:ext cx="41148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imgb" descr="giadinh2708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0"/>
            <a:ext cx="50292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18" descr="Cau hoi"/>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09600" y="4038600"/>
            <a:ext cx="609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Rectangle 7"/>
          <p:cNvSpPr>
            <a:spLocks noChangeArrowheads="1"/>
          </p:cNvSpPr>
          <p:nvPr/>
        </p:nvSpPr>
        <p:spPr bwMode="auto">
          <a:xfrm>
            <a:off x="762000" y="4038600"/>
            <a:ext cx="381000" cy="5334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14342" name="Rectangle 12"/>
          <p:cNvSpPr>
            <a:spLocks noChangeArrowheads="1"/>
          </p:cNvSpPr>
          <p:nvPr/>
        </p:nvSpPr>
        <p:spPr bwMode="auto">
          <a:xfrm>
            <a:off x="381000" y="6248400"/>
            <a:ext cx="9144000" cy="609600"/>
          </a:xfrm>
          <a:prstGeom prst="rect">
            <a:avLst/>
          </a:prstGeom>
          <a:solidFill>
            <a:schemeClr val="accent1"/>
          </a:solidFill>
          <a:ln w="9525">
            <a:solidFill>
              <a:schemeClr val="tx1"/>
            </a:solidFill>
            <a:miter lim="800000"/>
            <a:headEnd/>
            <a:tailEnd/>
          </a:ln>
        </p:spPr>
        <p:txBody>
          <a:bodyPr wrap="none" anchor="ctr"/>
          <a:lstStyle/>
          <a:p>
            <a:pPr algn="ctr"/>
            <a:r>
              <a:rPr lang="en-US" sz="2400" dirty="0">
                <a:latin typeface="Times New Roman" pitchFamily="18" charset="0"/>
                <a:cs typeface="Times New Roman" pitchFamily="18" charset="0"/>
              </a:rPr>
              <a:t>Gia đình hiếu thảo</a:t>
            </a:r>
          </a:p>
        </p:txBody>
      </p:sp>
    </p:spTree>
    <p:extLst>
      <p:ext uri="{BB962C8B-B14F-4D97-AF65-F5344CB8AC3E}">
        <p14:creationId xmlns:p14="http://schemas.microsoft.com/office/powerpoint/2010/main" val="241145919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1447800" y="4876801"/>
            <a:ext cx="6934200" cy="925513"/>
          </a:xfrm>
          <a:prstGeom prst="rect">
            <a:avLst/>
          </a:prstGeom>
          <a:noFill/>
          <a:ln w="9525">
            <a:noFill/>
            <a:miter lim="800000"/>
            <a:headEnd/>
            <a:tailEnd/>
          </a:ln>
          <a:effectLst/>
        </p:spPr>
        <p:txBody>
          <a:bodyPr>
            <a:spAutoFit/>
          </a:bodyPr>
          <a:lstStyle/>
          <a:p>
            <a:pPr algn="ctr">
              <a:spcBef>
                <a:spcPct val="10000"/>
              </a:spcBef>
              <a:defRPr/>
            </a:pPr>
            <a:r>
              <a:rPr lang="en-US" sz="2600" dirty="0" err="1">
                <a:solidFill>
                  <a:srgbClr val="FF0000"/>
                </a:solidFill>
                <a:effectLst>
                  <a:outerShdw blurRad="38100" dist="38100" dir="2700000" algn="tl">
                    <a:srgbClr val="FFFFFF"/>
                  </a:outerShdw>
                </a:effectLst>
              </a:rPr>
              <a:t>Cá</a:t>
            </a:r>
            <a:r>
              <a:rPr lang="en-US" sz="2600" dirty="0">
                <a:solidFill>
                  <a:srgbClr val="FF0000"/>
                </a:solidFill>
                <a:effectLst>
                  <a:outerShdw blurRad="38100" dist="38100" dir="2700000" algn="tl">
                    <a:srgbClr val="FFFFFF"/>
                  </a:outerShdw>
                </a:effectLst>
              </a:rPr>
              <a:t> </a:t>
            </a:r>
            <a:r>
              <a:rPr lang="en-US" sz="2600" dirty="0" err="1">
                <a:solidFill>
                  <a:srgbClr val="FF0000"/>
                </a:solidFill>
                <a:effectLst>
                  <a:outerShdw blurRad="38100" dist="38100" dir="2700000" algn="tl">
                    <a:srgbClr val="FFFFFF"/>
                  </a:outerShdw>
                </a:effectLst>
              </a:rPr>
              <a:t>không</a:t>
            </a:r>
            <a:r>
              <a:rPr lang="en-US" sz="2600" dirty="0">
                <a:solidFill>
                  <a:srgbClr val="FF0000"/>
                </a:solidFill>
                <a:effectLst>
                  <a:outerShdw blurRad="38100" dist="38100" dir="2700000" algn="tl">
                    <a:srgbClr val="FFFFFF"/>
                  </a:outerShdw>
                </a:effectLst>
              </a:rPr>
              <a:t> </a:t>
            </a:r>
            <a:r>
              <a:rPr lang="en-US" sz="2600" dirty="0" err="1">
                <a:solidFill>
                  <a:srgbClr val="FF0000"/>
                </a:solidFill>
                <a:effectLst>
                  <a:outerShdw blurRad="38100" dist="38100" dir="2700000" algn="tl">
                    <a:srgbClr val="FFFFFF"/>
                  </a:outerShdw>
                </a:effectLst>
              </a:rPr>
              <a:t>ăn</a:t>
            </a:r>
            <a:r>
              <a:rPr lang="en-US" sz="2600" dirty="0">
                <a:solidFill>
                  <a:srgbClr val="FF0000"/>
                </a:solidFill>
                <a:effectLst>
                  <a:outerShdw blurRad="38100" dist="38100" dir="2700000" algn="tl">
                    <a:srgbClr val="FFFFFF"/>
                  </a:outerShdw>
                </a:effectLst>
              </a:rPr>
              <a:t> </a:t>
            </a:r>
            <a:r>
              <a:rPr lang="en-US" sz="2600" dirty="0" err="1">
                <a:solidFill>
                  <a:srgbClr val="FF0000"/>
                </a:solidFill>
                <a:effectLst>
                  <a:outerShdw blurRad="38100" dist="38100" dir="2700000" algn="tl">
                    <a:srgbClr val="FFFFFF"/>
                  </a:outerShdw>
                </a:effectLst>
              </a:rPr>
              <a:t>muối</a:t>
            </a:r>
            <a:r>
              <a:rPr lang="en-US" sz="2600" dirty="0">
                <a:solidFill>
                  <a:srgbClr val="FF0000"/>
                </a:solidFill>
                <a:effectLst>
                  <a:outerShdw blurRad="38100" dist="38100" dir="2700000" algn="tl">
                    <a:srgbClr val="FFFFFF"/>
                  </a:outerShdw>
                </a:effectLst>
              </a:rPr>
              <a:t> </a:t>
            </a:r>
            <a:r>
              <a:rPr lang="en-US" sz="2600" dirty="0" err="1">
                <a:solidFill>
                  <a:srgbClr val="FF0000"/>
                </a:solidFill>
                <a:effectLst>
                  <a:outerShdw blurRad="38100" dist="38100" dir="2700000" algn="tl">
                    <a:srgbClr val="FFFFFF"/>
                  </a:outerShdw>
                </a:effectLst>
              </a:rPr>
              <a:t>cá</a:t>
            </a:r>
            <a:r>
              <a:rPr lang="en-US" sz="2600" dirty="0">
                <a:solidFill>
                  <a:srgbClr val="FF0000"/>
                </a:solidFill>
                <a:effectLst>
                  <a:outerShdw blurRad="38100" dist="38100" dir="2700000" algn="tl">
                    <a:srgbClr val="FFFFFF"/>
                  </a:outerShdw>
                </a:effectLst>
              </a:rPr>
              <a:t> </a:t>
            </a:r>
            <a:r>
              <a:rPr lang="en-US" sz="2600" dirty="0" err="1">
                <a:solidFill>
                  <a:srgbClr val="FF0000"/>
                </a:solidFill>
                <a:effectLst>
                  <a:outerShdw blurRad="38100" dist="38100" dir="2700000" algn="tl">
                    <a:srgbClr val="FFFFFF"/>
                  </a:outerShdw>
                </a:effectLst>
              </a:rPr>
              <a:t>ươn</a:t>
            </a:r>
            <a:r>
              <a:rPr lang="en-US" sz="2600" dirty="0">
                <a:solidFill>
                  <a:srgbClr val="FF0000"/>
                </a:solidFill>
                <a:effectLst>
                  <a:outerShdw blurRad="38100" dist="38100" dir="2700000" algn="tl">
                    <a:srgbClr val="FFFFFF"/>
                  </a:outerShdw>
                </a:effectLst>
              </a:rPr>
              <a:t>.</a:t>
            </a:r>
          </a:p>
          <a:p>
            <a:pPr algn="ctr">
              <a:spcBef>
                <a:spcPct val="10000"/>
              </a:spcBef>
              <a:defRPr/>
            </a:pPr>
            <a:r>
              <a:rPr lang="en-US" sz="2600" dirty="0">
                <a:solidFill>
                  <a:srgbClr val="FF0000"/>
                </a:solidFill>
                <a:effectLst>
                  <a:outerShdw blurRad="38100" dist="38100" dir="2700000" algn="tl">
                    <a:srgbClr val="FFFFFF"/>
                  </a:outerShdw>
                </a:effectLst>
              </a:rPr>
              <a:t>Con </a:t>
            </a:r>
            <a:r>
              <a:rPr lang="en-US" sz="2600" dirty="0" err="1">
                <a:solidFill>
                  <a:srgbClr val="FF0000"/>
                </a:solidFill>
                <a:effectLst>
                  <a:outerShdw blurRad="38100" dist="38100" dir="2700000" algn="tl">
                    <a:srgbClr val="FFFFFF"/>
                  </a:outerShdw>
                </a:effectLst>
              </a:rPr>
              <a:t>cãi</a:t>
            </a:r>
            <a:r>
              <a:rPr lang="en-US" sz="2600" dirty="0">
                <a:solidFill>
                  <a:srgbClr val="FF0000"/>
                </a:solidFill>
                <a:effectLst>
                  <a:outerShdw blurRad="38100" dist="38100" dir="2700000" algn="tl">
                    <a:srgbClr val="FFFFFF"/>
                  </a:outerShdw>
                </a:effectLst>
              </a:rPr>
              <a:t> cha </a:t>
            </a:r>
            <a:r>
              <a:rPr lang="en-US" sz="2600" dirty="0" err="1">
                <a:solidFill>
                  <a:srgbClr val="FF0000"/>
                </a:solidFill>
                <a:effectLst>
                  <a:outerShdw blurRad="38100" dist="38100" dir="2700000" algn="tl">
                    <a:srgbClr val="FFFFFF"/>
                  </a:outerShdw>
                </a:effectLst>
              </a:rPr>
              <a:t>mẹ</a:t>
            </a:r>
            <a:r>
              <a:rPr lang="en-US" sz="2600" dirty="0">
                <a:solidFill>
                  <a:srgbClr val="FF0000"/>
                </a:solidFill>
                <a:effectLst>
                  <a:outerShdw blurRad="38100" dist="38100" dir="2700000" algn="tl">
                    <a:srgbClr val="FFFFFF"/>
                  </a:outerShdw>
                </a:effectLst>
              </a:rPr>
              <a:t> </a:t>
            </a:r>
            <a:r>
              <a:rPr lang="en-US" sz="2600" dirty="0" err="1">
                <a:solidFill>
                  <a:srgbClr val="FF0000"/>
                </a:solidFill>
                <a:effectLst>
                  <a:outerShdw blurRad="38100" dist="38100" dir="2700000" algn="tl">
                    <a:srgbClr val="FFFFFF"/>
                  </a:outerShdw>
                </a:effectLst>
              </a:rPr>
              <a:t>trăm</a:t>
            </a:r>
            <a:r>
              <a:rPr lang="en-US" sz="2600" dirty="0">
                <a:solidFill>
                  <a:srgbClr val="FF0000"/>
                </a:solidFill>
                <a:effectLst>
                  <a:outerShdw blurRad="38100" dist="38100" dir="2700000" algn="tl">
                    <a:srgbClr val="FFFFFF"/>
                  </a:outerShdw>
                </a:effectLst>
              </a:rPr>
              <a:t> </a:t>
            </a:r>
            <a:r>
              <a:rPr lang="en-US" sz="2600" dirty="0" err="1">
                <a:solidFill>
                  <a:srgbClr val="FF0000"/>
                </a:solidFill>
                <a:effectLst>
                  <a:outerShdw blurRad="38100" dist="38100" dir="2700000" algn="tl">
                    <a:srgbClr val="FFFFFF"/>
                  </a:outerShdw>
                </a:effectLst>
              </a:rPr>
              <a:t>đường</a:t>
            </a:r>
            <a:r>
              <a:rPr lang="en-US" sz="2600" dirty="0">
                <a:solidFill>
                  <a:srgbClr val="FF0000"/>
                </a:solidFill>
                <a:effectLst>
                  <a:outerShdw blurRad="38100" dist="38100" dir="2700000" algn="tl">
                    <a:srgbClr val="FFFFFF"/>
                  </a:outerShdw>
                </a:effectLst>
              </a:rPr>
              <a:t> con </a:t>
            </a:r>
            <a:r>
              <a:rPr lang="en-US" sz="2600" dirty="0" err="1">
                <a:solidFill>
                  <a:srgbClr val="FF0000"/>
                </a:solidFill>
                <a:effectLst>
                  <a:outerShdw blurRad="38100" dist="38100" dir="2700000" algn="tl">
                    <a:srgbClr val="FFFFFF"/>
                  </a:outerShdw>
                </a:effectLst>
              </a:rPr>
              <a:t>hư</a:t>
            </a:r>
            <a:endParaRPr lang="en-US" sz="2600" dirty="0">
              <a:solidFill>
                <a:srgbClr val="FF0000"/>
              </a:solidFill>
              <a:effectLst>
                <a:outerShdw blurRad="38100" dist="38100" dir="2700000" algn="tl">
                  <a:srgbClr val="FFFFFF"/>
                </a:outerShdw>
              </a:effectLst>
            </a:endParaRPr>
          </a:p>
        </p:txBody>
      </p:sp>
      <p:pic>
        <p:nvPicPr>
          <p:cNvPr id="32771" name="Picture 3" descr="ca ho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143000"/>
            <a:ext cx="23622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Oval 5"/>
          <p:cNvSpPr>
            <a:spLocks noChangeArrowheads="1"/>
          </p:cNvSpPr>
          <p:nvPr/>
        </p:nvSpPr>
        <p:spPr bwMode="auto">
          <a:xfrm>
            <a:off x="3810000" y="1892300"/>
            <a:ext cx="1981200" cy="1752600"/>
          </a:xfrm>
          <a:prstGeom prst="ellipse">
            <a:avLst/>
          </a:prstGeom>
          <a:solidFill>
            <a:schemeClr val="accent1"/>
          </a:solidFill>
          <a:ln w="9525">
            <a:solidFill>
              <a:schemeClr val="tx1"/>
            </a:solidFill>
            <a:round/>
            <a:headEnd/>
            <a:tailEnd/>
          </a:ln>
        </p:spPr>
        <p:txBody>
          <a:bodyPr wrap="none" anchor="ctr"/>
          <a:lstStyle/>
          <a:p>
            <a:pPr algn="ctr"/>
            <a:r>
              <a:rPr lang="en-US" sz="3200">
                <a:latin typeface="Calibri" pitchFamily="34" charset="0"/>
              </a:rPr>
              <a:t>MUỐI</a:t>
            </a:r>
          </a:p>
        </p:txBody>
      </p:sp>
      <p:sp>
        <p:nvSpPr>
          <p:cNvPr id="32773" name="Line 6"/>
          <p:cNvSpPr>
            <a:spLocks noChangeShapeType="1"/>
          </p:cNvSpPr>
          <p:nvPr/>
        </p:nvSpPr>
        <p:spPr bwMode="auto">
          <a:xfrm>
            <a:off x="4737100" y="836614"/>
            <a:ext cx="0" cy="865187"/>
          </a:xfrm>
          <a:prstGeom prst="line">
            <a:avLst/>
          </a:prstGeom>
          <a:noFill/>
          <a:ln w="57150">
            <a:solidFill>
              <a:srgbClr val="FF006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2774" name="Line 7"/>
          <p:cNvSpPr>
            <a:spLocks noChangeShapeType="1"/>
          </p:cNvSpPr>
          <p:nvPr/>
        </p:nvSpPr>
        <p:spPr bwMode="auto">
          <a:xfrm flipH="1">
            <a:off x="3352800" y="835025"/>
            <a:ext cx="1384300" cy="973138"/>
          </a:xfrm>
          <a:prstGeom prst="line">
            <a:avLst/>
          </a:prstGeom>
          <a:noFill/>
          <a:ln w="57150">
            <a:solidFill>
              <a:srgbClr val="FF006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2775" name="Line 8"/>
          <p:cNvSpPr>
            <a:spLocks noChangeShapeType="1"/>
          </p:cNvSpPr>
          <p:nvPr/>
        </p:nvSpPr>
        <p:spPr bwMode="auto">
          <a:xfrm>
            <a:off x="4737100" y="836614"/>
            <a:ext cx="1968500" cy="915987"/>
          </a:xfrm>
          <a:prstGeom prst="line">
            <a:avLst/>
          </a:prstGeom>
          <a:noFill/>
          <a:ln w="57150">
            <a:solidFill>
              <a:srgbClr val="FF006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32776" name="Picture 22" descr="big_172350_19_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1820863"/>
            <a:ext cx="2374900" cy="25146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32777" name="Picture 24" descr="dolphin_cl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1752600"/>
            <a:ext cx="1752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8" name="AutoShape 27"/>
          <p:cNvSpPr>
            <a:spLocks noChangeArrowheads="1"/>
          </p:cNvSpPr>
          <p:nvPr/>
        </p:nvSpPr>
        <p:spPr bwMode="auto">
          <a:xfrm>
            <a:off x="8077200" y="1752600"/>
            <a:ext cx="1143000" cy="1295400"/>
          </a:xfrm>
          <a:prstGeom prst="wedgeRoundRectCallout">
            <a:avLst>
              <a:gd name="adj1" fmla="val -95694"/>
              <a:gd name="adj2" fmla="val 29532"/>
              <a:gd name="adj3" fmla="val 16667"/>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a:r>
              <a:rPr lang="vi-VN"/>
              <a:t>Cho mình xin tí muối </a:t>
            </a:r>
          </a:p>
        </p:txBody>
      </p:sp>
      <p:sp>
        <p:nvSpPr>
          <p:cNvPr id="5" name="AutoShape 15"/>
          <p:cNvSpPr>
            <a:spLocks noChangeArrowheads="1"/>
          </p:cNvSpPr>
          <p:nvPr/>
        </p:nvSpPr>
        <p:spPr bwMode="auto">
          <a:xfrm>
            <a:off x="8001001" y="5638801"/>
            <a:ext cx="403225" cy="392113"/>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a:defRPr/>
            </a:pPr>
            <a:endParaRPr lang="en-US"/>
          </a:p>
        </p:txBody>
      </p:sp>
      <p:sp>
        <p:nvSpPr>
          <p:cNvPr id="3" name="AutoShape 15"/>
          <p:cNvSpPr>
            <a:spLocks noChangeArrowheads="1"/>
          </p:cNvSpPr>
          <p:nvPr/>
        </p:nvSpPr>
        <p:spPr bwMode="auto">
          <a:xfrm>
            <a:off x="6248401" y="6248401"/>
            <a:ext cx="403225" cy="392113"/>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a:defRPr/>
            </a:pPr>
            <a:endParaRPr lang="en-US"/>
          </a:p>
        </p:txBody>
      </p:sp>
      <p:sp>
        <p:nvSpPr>
          <p:cNvPr id="4" name="AutoShape 15"/>
          <p:cNvSpPr>
            <a:spLocks noChangeArrowheads="1"/>
          </p:cNvSpPr>
          <p:nvPr/>
        </p:nvSpPr>
        <p:spPr bwMode="auto">
          <a:xfrm>
            <a:off x="7391401" y="6324601"/>
            <a:ext cx="403225" cy="392113"/>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a:defRPr/>
            </a:pPr>
            <a:endParaRPr lang="en-US"/>
          </a:p>
        </p:txBody>
      </p:sp>
      <p:sp>
        <p:nvSpPr>
          <p:cNvPr id="10" name="AutoShape 15"/>
          <p:cNvSpPr>
            <a:spLocks noChangeArrowheads="1"/>
          </p:cNvSpPr>
          <p:nvPr/>
        </p:nvSpPr>
        <p:spPr bwMode="auto">
          <a:xfrm>
            <a:off x="7772401" y="6019801"/>
            <a:ext cx="403225" cy="392113"/>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a:defRPr/>
            </a:pPr>
            <a:endParaRPr lang="en-US"/>
          </a:p>
        </p:txBody>
      </p:sp>
      <p:sp>
        <p:nvSpPr>
          <p:cNvPr id="11" name="AutoShape 15"/>
          <p:cNvSpPr>
            <a:spLocks noChangeArrowheads="1"/>
          </p:cNvSpPr>
          <p:nvPr/>
        </p:nvSpPr>
        <p:spPr bwMode="auto">
          <a:xfrm>
            <a:off x="6858001" y="6324601"/>
            <a:ext cx="403225" cy="392113"/>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a:defRPr/>
            </a:pPr>
            <a:endParaRPr lang="en-US"/>
          </a:p>
        </p:txBody>
      </p:sp>
    </p:spTree>
    <p:extLst>
      <p:ext uri="{BB962C8B-B14F-4D97-AF65-F5344CB8AC3E}">
        <p14:creationId xmlns:p14="http://schemas.microsoft.com/office/powerpoint/2010/main" val="36786697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4" descr="Hai 001"/>
          <p:cNvPicPr>
            <a:picLocks noChangeAspect="1" noChangeArrowheads="1"/>
          </p:cNvPicPr>
          <p:nvPr/>
        </p:nvPicPr>
        <p:blipFill>
          <a:blip r:embed="rId2" cstate="print">
            <a:lum bright="-30000" contrast="-24000"/>
            <a:extLst>
              <a:ext uri="{28A0092B-C50C-407E-A947-70E740481C1C}">
                <a14:useLocalDpi xmlns:a14="http://schemas.microsoft.com/office/drawing/2010/main" val="0"/>
              </a:ext>
            </a:extLst>
          </a:blip>
          <a:srcRect/>
          <a:stretch>
            <a:fillRect/>
          </a:stretch>
        </p:blipFill>
        <p:spPr bwMode="auto">
          <a:xfrm>
            <a:off x="381000" y="0"/>
            <a:ext cx="9144000" cy="5772150"/>
          </a:xfrm>
          <a:prstGeom prst="rect">
            <a:avLst/>
          </a:prstGeom>
          <a:noFill/>
          <a:ln w="38100">
            <a:solidFill>
              <a:srgbClr val="FF0066"/>
            </a:solidFill>
            <a:miter lim="800000"/>
            <a:headEnd/>
            <a:tailEnd/>
          </a:ln>
          <a:extLst>
            <a:ext uri="{909E8E84-426E-40DD-AFC4-6F175D3DCCD1}">
              <a14:hiddenFill xmlns:a14="http://schemas.microsoft.com/office/drawing/2010/main">
                <a:solidFill>
                  <a:srgbClr val="FFFFFF"/>
                </a:solidFill>
              </a14:hiddenFill>
            </a:ext>
          </a:extLst>
        </p:spPr>
      </p:pic>
      <p:sp>
        <p:nvSpPr>
          <p:cNvPr id="3" name="Text Box 18"/>
          <p:cNvSpPr txBox="1">
            <a:spLocks noChangeArrowheads="1"/>
          </p:cNvSpPr>
          <p:nvPr/>
        </p:nvSpPr>
        <p:spPr bwMode="auto">
          <a:xfrm>
            <a:off x="1828800" y="6096000"/>
            <a:ext cx="632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400">
                <a:solidFill>
                  <a:srgbClr val="0000FF"/>
                </a:solidFill>
                <a:latin typeface="Calibri" pitchFamily="34" charset="0"/>
              </a:rPr>
              <a:t>Thuận Vợ thuận Chồng tát biển Đông cũng cạn</a:t>
            </a:r>
          </a:p>
        </p:txBody>
      </p:sp>
      <p:pic>
        <p:nvPicPr>
          <p:cNvPr id="33796" name="Picture 22" descr="bel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610600" y="228600"/>
            <a:ext cx="768350"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4" descr="Sach  dong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5943600"/>
            <a:ext cx="1295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8762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Box 23"/>
          <p:cNvSpPr txBox="1">
            <a:spLocks noChangeArrowheads="1"/>
          </p:cNvSpPr>
          <p:nvPr/>
        </p:nvSpPr>
        <p:spPr bwMode="auto">
          <a:xfrm>
            <a:off x="914400" y="4876800"/>
            <a:ext cx="83058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800">
                <a:latin typeface="Times New Roman" pitchFamily="18" charset="0"/>
                <a:cs typeface="Times New Roman" pitchFamily="18" charset="0"/>
              </a:rPr>
              <a:t>          </a:t>
            </a:r>
            <a:r>
              <a:rPr lang="en-US" sz="2800">
                <a:solidFill>
                  <a:srgbClr val="0000FF"/>
                </a:solidFill>
                <a:latin typeface="Times New Roman" pitchFamily="18" charset="0"/>
                <a:cs typeface="Times New Roman" pitchFamily="18" charset="0"/>
              </a:rPr>
              <a:t>Bầu ơi thương lấy bí cùng</a:t>
            </a:r>
          </a:p>
          <a:p>
            <a:pPr eaLnBrk="1" hangingPunct="1">
              <a:spcBef>
                <a:spcPct val="50000"/>
              </a:spcBef>
            </a:pPr>
            <a:r>
              <a:rPr lang="en-US" sz="2800">
                <a:solidFill>
                  <a:srgbClr val="0000FF"/>
                </a:solidFill>
                <a:latin typeface="Times New Roman" pitchFamily="18" charset="0"/>
                <a:cs typeface="Times New Roman" pitchFamily="18" charset="0"/>
              </a:rPr>
              <a:t>Tuy rằng khác giống nhưng chung một giàn</a:t>
            </a:r>
          </a:p>
        </p:txBody>
      </p:sp>
      <p:pic>
        <p:nvPicPr>
          <p:cNvPr id="3481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609600"/>
            <a:ext cx="5715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Cloud Callout 17"/>
          <p:cNvSpPr/>
          <p:nvPr/>
        </p:nvSpPr>
        <p:spPr>
          <a:xfrm>
            <a:off x="7162800" y="2362200"/>
            <a:ext cx="2133600" cy="990600"/>
          </a:xfrm>
          <a:prstGeom prst="cloudCallout">
            <a:avLst>
              <a:gd name="adj1" fmla="val -74042"/>
              <a:gd name="adj2" fmla="val 8838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err="1">
                <a:solidFill>
                  <a:schemeClr val="tx1"/>
                </a:solidFill>
              </a:rPr>
              <a:t>Bầu</a:t>
            </a:r>
            <a:r>
              <a:rPr lang="en-US" dirty="0">
                <a:solidFill>
                  <a:schemeClr val="tx1"/>
                </a:solidFill>
              </a:rPr>
              <a:t> </a:t>
            </a:r>
            <a:r>
              <a:rPr lang="en-US" dirty="0" err="1">
                <a:solidFill>
                  <a:schemeClr val="tx1"/>
                </a:solidFill>
              </a:rPr>
              <a:t>ơi</a:t>
            </a:r>
            <a:r>
              <a:rPr lang="en-US" dirty="0">
                <a:solidFill>
                  <a:schemeClr val="tx1"/>
                </a:solidFill>
              </a:rPr>
              <a:t> </a:t>
            </a:r>
            <a:r>
              <a:rPr lang="en-US" dirty="0" err="1">
                <a:solidFill>
                  <a:schemeClr val="tx1"/>
                </a:solidFill>
              </a:rPr>
              <a:t>Bí</a:t>
            </a:r>
            <a:r>
              <a:rPr lang="en-US" dirty="0">
                <a:solidFill>
                  <a:schemeClr val="tx1"/>
                </a:solidFill>
              </a:rPr>
              <a:t> </a:t>
            </a:r>
            <a:r>
              <a:rPr lang="en-US" dirty="0" err="1">
                <a:solidFill>
                  <a:schemeClr val="tx1"/>
                </a:solidFill>
              </a:rPr>
              <a:t>nè</a:t>
            </a:r>
            <a:r>
              <a:rPr lang="en-US" dirty="0">
                <a:solidFill>
                  <a:schemeClr val="tx1"/>
                </a:solidFill>
              </a:rPr>
              <a:t> ^^!</a:t>
            </a:r>
          </a:p>
        </p:txBody>
      </p:sp>
    </p:spTree>
    <p:extLst>
      <p:ext uri="{BB962C8B-B14F-4D97-AF65-F5344CB8AC3E}">
        <p14:creationId xmlns:p14="http://schemas.microsoft.com/office/powerpoint/2010/main" val="25045850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21" name="Text Box 17"/>
          <p:cNvSpPr txBox="1">
            <a:spLocks noChangeArrowheads="1"/>
          </p:cNvSpPr>
          <p:nvPr/>
        </p:nvSpPr>
        <p:spPr bwMode="auto">
          <a:xfrm>
            <a:off x="1295400" y="5392739"/>
            <a:ext cx="7924800"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t>       </a:t>
            </a:r>
            <a:r>
              <a:rPr lang="en-US" sz="2800">
                <a:solidFill>
                  <a:srgbClr val="0000FF"/>
                </a:solidFill>
                <a:latin typeface="Times New Roman" pitchFamily="18" charset="0"/>
                <a:cs typeface="Times New Roman" pitchFamily="18" charset="0"/>
              </a:rPr>
              <a:t>Anh em như thể tay chân</a:t>
            </a:r>
          </a:p>
          <a:p>
            <a:pPr eaLnBrk="1" hangingPunct="1">
              <a:spcBef>
                <a:spcPct val="50000"/>
              </a:spcBef>
            </a:pPr>
            <a:r>
              <a:rPr lang="en-US" sz="2800">
                <a:solidFill>
                  <a:srgbClr val="0000FF"/>
                </a:solidFill>
                <a:latin typeface="Times New Roman" pitchFamily="18" charset="0"/>
                <a:cs typeface="Times New Roman" pitchFamily="18" charset="0"/>
              </a:rPr>
              <a:t>Rách lành đùm bọc dở hay đỡ đần</a:t>
            </a:r>
          </a:p>
        </p:txBody>
      </p:sp>
      <p:pic>
        <p:nvPicPr>
          <p:cNvPr id="35843" name="FOfficeDoc1"/>
          <p:cNvPicPr>
            <a:picLocks noChangeAspect="1" noChangeArrowheads="1"/>
          </p:cNvPicPr>
          <p:nvPr>
            <p:custDataLst>
              <p:tags r:id="rId1"/>
            </p:custDataLst>
          </p:nvPr>
        </p:nvPicPr>
        <p:blipFill>
          <a:blip r:embed="rId3">
            <a:extLst>
              <a:ext uri="{28A0092B-C50C-407E-A947-70E740481C1C}">
                <a14:useLocalDpi xmlns:a14="http://schemas.microsoft.com/office/drawing/2010/main" val="0"/>
              </a:ext>
            </a:extLst>
          </a:blip>
          <a:srcRect/>
          <a:stretch>
            <a:fillRect/>
          </a:stretch>
        </p:blipFill>
        <p:spPr bwMode="auto">
          <a:xfrm>
            <a:off x="381000" y="1"/>
            <a:ext cx="7772400" cy="531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77216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7121"/>
                                        </p:tgtEl>
                                        <p:attrNameLst>
                                          <p:attrName>style.visibility</p:attrName>
                                        </p:attrNameLst>
                                      </p:cBhvr>
                                      <p:to>
                                        <p:strVal val="visible"/>
                                      </p:to>
                                    </p:set>
                                    <p:animEffect transition="in" filter="blinds(horizontal)">
                                      <p:cBhvr>
                                        <p:cTn id="7" dur="500"/>
                                        <p:tgtEl>
                                          <p:spTgt spid="47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2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body" idx="1"/>
          </p:nvPr>
        </p:nvSpPr>
        <p:spPr>
          <a:xfrm>
            <a:off x="990600" y="1981200"/>
            <a:ext cx="8229600" cy="3581400"/>
          </a:xfrm>
        </p:spPr>
        <p:txBody>
          <a:bodyPr/>
          <a:lstStyle/>
          <a:p>
            <a:pPr marL="0" indent="0">
              <a:buNone/>
            </a:pPr>
            <a:r>
              <a:rPr lang="en-US" smtClean="0">
                <a:solidFill>
                  <a:srgbClr val="0000FF"/>
                </a:solidFill>
                <a:latin typeface="Times New Roman" pitchFamily="18" charset="0"/>
                <a:cs typeface="Times New Roman" pitchFamily="18" charset="0"/>
              </a:rPr>
              <a:t>* Bài cũ:</a:t>
            </a:r>
          </a:p>
          <a:p>
            <a:pPr eaLnBrk="1" hangingPunct="1">
              <a:buFontTx/>
              <a:buChar char="-"/>
            </a:pPr>
            <a:r>
              <a:rPr lang="en-US" smtClean="0">
                <a:solidFill>
                  <a:srgbClr val="0000FF"/>
                </a:solidFill>
                <a:latin typeface="Times New Roman" pitchFamily="18" charset="0"/>
                <a:cs typeface="Times New Roman" pitchFamily="18" charset="0"/>
              </a:rPr>
              <a:t>Làm </a:t>
            </a:r>
            <a:r>
              <a:rPr lang="en-US" dirty="0" smtClean="0">
                <a:solidFill>
                  <a:srgbClr val="0000FF"/>
                </a:solidFill>
                <a:latin typeface="Times New Roman" pitchFamily="18" charset="0"/>
                <a:cs typeface="Times New Roman" pitchFamily="18" charset="0"/>
              </a:rPr>
              <a:t>tất cả bài tập SGK.</a:t>
            </a:r>
          </a:p>
          <a:p>
            <a:pPr eaLnBrk="1" hangingPunct="1">
              <a:buFontTx/>
              <a:buChar char="-"/>
            </a:pPr>
            <a:r>
              <a:rPr lang="en-US" dirty="0" smtClean="0">
                <a:solidFill>
                  <a:srgbClr val="0000FF"/>
                </a:solidFill>
                <a:latin typeface="Times New Roman" pitchFamily="18" charset="0"/>
                <a:cs typeface="Times New Roman" pitchFamily="18" charset="0"/>
              </a:rPr>
              <a:t>Sưu tầm ca dao, tục ngữ nói về gia </a:t>
            </a:r>
            <a:r>
              <a:rPr lang="en-US" smtClean="0">
                <a:solidFill>
                  <a:srgbClr val="0000FF"/>
                </a:solidFill>
                <a:latin typeface="Times New Roman" pitchFamily="18" charset="0"/>
                <a:cs typeface="Times New Roman" pitchFamily="18" charset="0"/>
              </a:rPr>
              <a:t>đình.</a:t>
            </a:r>
          </a:p>
          <a:p>
            <a:pPr marL="0" indent="0">
              <a:buNone/>
            </a:pPr>
            <a:r>
              <a:rPr lang="en-US" smtClean="0">
                <a:solidFill>
                  <a:srgbClr val="0000FF"/>
                </a:solidFill>
                <a:latin typeface="Times New Roman" pitchFamily="18" charset="0"/>
                <a:cs typeface="Times New Roman" pitchFamily="18" charset="0"/>
              </a:rPr>
              <a:t>* Bài mới:</a:t>
            </a:r>
            <a:endParaRPr lang="en-US" dirty="0" smtClean="0">
              <a:solidFill>
                <a:srgbClr val="0000FF"/>
              </a:solidFill>
              <a:latin typeface="Times New Roman" pitchFamily="18" charset="0"/>
              <a:cs typeface="Times New Roman" pitchFamily="18" charset="0"/>
            </a:endParaRPr>
          </a:p>
          <a:p>
            <a:pPr marL="0" indent="0">
              <a:buNone/>
            </a:pPr>
            <a:r>
              <a:rPr lang="vi-VN" smtClean="0">
                <a:solidFill>
                  <a:srgbClr val="0000FF"/>
                </a:solidFill>
                <a:latin typeface="Times New Roman" pitchFamily="18" charset="0"/>
                <a:cs typeface="Times New Roman" pitchFamily="18" charset="0"/>
              </a:rPr>
              <a:t>Ôn</a:t>
            </a:r>
            <a:r>
              <a:rPr lang="en-US" smtClean="0">
                <a:solidFill>
                  <a:srgbClr val="0000FF"/>
                </a:solidFill>
                <a:latin typeface="Times New Roman" pitchFamily="18" charset="0"/>
                <a:cs typeface="Times New Roman" pitchFamily="18" charset="0"/>
              </a:rPr>
              <a:t> tập HKI: Ôn</a:t>
            </a:r>
            <a:r>
              <a:rPr lang="vi-VN" smtClean="0">
                <a:solidFill>
                  <a:srgbClr val="0000FF"/>
                </a:solidFill>
                <a:latin typeface="Times New Roman" pitchFamily="18" charset="0"/>
                <a:cs typeface="Times New Roman" pitchFamily="18" charset="0"/>
              </a:rPr>
              <a:t> lại kiến thức</a:t>
            </a:r>
            <a:r>
              <a:rPr lang="en-US" smtClean="0">
                <a:solidFill>
                  <a:srgbClr val="0000FF"/>
                </a:solidFill>
                <a:latin typeface="Times New Roman" pitchFamily="18" charset="0"/>
                <a:cs typeface="Times New Roman" pitchFamily="18" charset="0"/>
              </a:rPr>
              <a:t> </a:t>
            </a:r>
            <a:r>
              <a:rPr lang="en-US" dirty="0" smtClean="0">
                <a:solidFill>
                  <a:srgbClr val="0000FF"/>
                </a:solidFill>
                <a:latin typeface="Times New Roman" pitchFamily="18" charset="0"/>
                <a:cs typeface="Times New Roman" pitchFamily="18" charset="0"/>
              </a:rPr>
              <a:t>từ bài 1 đến </a:t>
            </a:r>
            <a:r>
              <a:rPr lang="en-US" smtClean="0">
                <a:solidFill>
                  <a:srgbClr val="0000FF"/>
                </a:solidFill>
                <a:latin typeface="Times New Roman" pitchFamily="18" charset="0"/>
                <a:cs typeface="Times New Roman" pitchFamily="18" charset="0"/>
              </a:rPr>
              <a:t>bài 12.</a:t>
            </a:r>
            <a:endParaRPr lang="en-US" dirty="0" smtClean="0">
              <a:solidFill>
                <a:srgbClr val="0000FF"/>
              </a:solidFill>
              <a:latin typeface="Times New Roman" pitchFamily="18" charset="0"/>
              <a:cs typeface="Times New Roman" pitchFamily="18" charset="0"/>
            </a:endParaRPr>
          </a:p>
        </p:txBody>
      </p:sp>
      <p:grpSp>
        <p:nvGrpSpPr>
          <p:cNvPr id="36867" name="Group 3"/>
          <p:cNvGrpSpPr>
            <a:grpSpLocks/>
          </p:cNvGrpSpPr>
          <p:nvPr/>
        </p:nvGrpSpPr>
        <p:grpSpPr bwMode="auto">
          <a:xfrm>
            <a:off x="381000" y="1"/>
            <a:ext cx="9220200" cy="6977063"/>
            <a:chOff x="-48" y="-27"/>
            <a:chExt cx="5808" cy="4395"/>
          </a:xfrm>
        </p:grpSpPr>
        <p:pic>
          <p:nvPicPr>
            <p:cNvPr id="36871" name="Picture 4"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 y="-27"/>
              <a:ext cx="48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2" name="Picture 5"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5280" y="3408"/>
              <a:ext cx="48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3" name="Picture 6"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265" y="3568"/>
              <a:ext cx="960" cy="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4" name="Picture 7"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4964" y="271"/>
              <a:ext cx="1056" cy="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6875" name="Group 8"/>
            <p:cNvGrpSpPr>
              <a:grpSpLocks/>
            </p:cNvGrpSpPr>
            <p:nvPr/>
          </p:nvGrpSpPr>
          <p:grpSpPr bwMode="auto">
            <a:xfrm>
              <a:off x="423" y="-9"/>
              <a:ext cx="4905" cy="96"/>
              <a:chOff x="480" y="0"/>
              <a:chExt cx="4905" cy="96"/>
            </a:xfrm>
          </p:grpSpPr>
          <p:sp>
            <p:nvSpPr>
              <p:cNvPr id="36904" name="AutoShape 9"/>
              <p:cNvSpPr>
                <a:spLocks noChangeArrowheads="1"/>
              </p:cNvSpPr>
              <p:nvPr/>
            </p:nvSpPr>
            <p:spPr bwMode="auto">
              <a:xfrm>
                <a:off x="480"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36905" name="AutoShape 10"/>
              <p:cNvSpPr>
                <a:spLocks noChangeArrowheads="1"/>
              </p:cNvSpPr>
              <p:nvPr/>
            </p:nvSpPr>
            <p:spPr bwMode="auto">
              <a:xfrm>
                <a:off x="891"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36906" name="AutoShape 11"/>
              <p:cNvSpPr>
                <a:spLocks noChangeArrowheads="1"/>
              </p:cNvSpPr>
              <p:nvPr/>
            </p:nvSpPr>
            <p:spPr bwMode="auto">
              <a:xfrm>
                <a:off x="1305"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36907" name="AutoShape 12"/>
              <p:cNvSpPr>
                <a:spLocks noChangeArrowheads="1"/>
              </p:cNvSpPr>
              <p:nvPr/>
            </p:nvSpPr>
            <p:spPr bwMode="auto">
              <a:xfrm>
                <a:off x="1719"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36908" name="AutoShape 13"/>
              <p:cNvSpPr>
                <a:spLocks noChangeArrowheads="1"/>
              </p:cNvSpPr>
              <p:nvPr/>
            </p:nvSpPr>
            <p:spPr bwMode="auto">
              <a:xfrm>
                <a:off x="2124"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36909" name="AutoShape 14"/>
              <p:cNvSpPr>
                <a:spLocks noChangeArrowheads="1"/>
              </p:cNvSpPr>
              <p:nvPr/>
            </p:nvSpPr>
            <p:spPr bwMode="auto">
              <a:xfrm>
                <a:off x="2535"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36910" name="AutoShape 15"/>
              <p:cNvSpPr>
                <a:spLocks noChangeArrowheads="1"/>
              </p:cNvSpPr>
              <p:nvPr/>
            </p:nvSpPr>
            <p:spPr bwMode="auto">
              <a:xfrm>
                <a:off x="2949"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36911" name="AutoShape 16"/>
              <p:cNvSpPr>
                <a:spLocks noChangeArrowheads="1"/>
              </p:cNvSpPr>
              <p:nvPr/>
            </p:nvSpPr>
            <p:spPr bwMode="auto">
              <a:xfrm>
                <a:off x="3360"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36912" name="AutoShape 17"/>
              <p:cNvSpPr>
                <a:spLocks noChangeArrowheads="1"/>
              </p:cNvSpPr>
              <p:nvPr/>
            </p:nvSpPr>
            <p:spPr bwMode="auto">
              <a:xfrm>
                <a:off x="3774"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36913" name="AutoShape 18"/>
              <p:cNvSpPr>
                <a:spLocks noChangeArrowheads="1"/>
              </p:cNvSpPr>
              <p:nvPr/>
            </p:nvSpPr>
            <p:spPr bwMode="auto">
              <a:xfrm>
                <a:off x="4185"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36914" name="AutoShape 19"/>
              <p:cNvSpPr>
                <a:spLocks noChangeArrowheads="1"/>
              </p:cNvSpPr>
              <p:nvPr/>
            </p:nvSpPr>
            <p:spPr bwMode="auto">
              <a:xfrm>
                <a:off x="4599"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36915" name="AutoShape 20"/>
              <p:cNvSpPr>
                <a:spLocks noChangeArrowheads="1"/>
              </p:cNvSpPr>
              <p:nvPr/>
            </p:nvSpPr>
            <p:spPr bwMode="auto">
              <a:xfrm>
                <a:off x="5001"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grpSp>
        <p:grpSp>
          <p:nvGrpSpPr>
            <p:cNvPr id="36876" name="Group 21"/>
            <p:cNvGrpSpPr>
              <a:grpSpLocks/>
            </p:cNvGrpSpPr>
            <p:nvPr/>
          </p:nvGrpSpPr>
          <p:grpSpPr bwMode="auto">
            <a:xfrm>
              <a:off x="432" y="4215"/>
              <a:ext cx="4905" cy="96"/>
              <a:chOff x="480" y="0"/>
              <a:chExt cx="4905" cy="96"/>
            </a:xfrm>
          </p:grpSpPr>
          <p:sp>
            <p:nvSpPr>
              <p:cNvPr id="36892" name="AutoShape 22"/>
              <p:cNvSpPr>
                <a:spLocks noChangeArrowheads="1"/>
              </p:cNvSpPr>
              <p:nvPr/>
            </p:nvSpPr>
            <p:spPr bwMode="auto">
              <a:xfrm>
                <a:off x="480"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36893" name="AutoShape 23"/>
              <p:cNvSpPr>
                <a:spLocks noChangeArrowheads="1"/>
              </p:cNvSpPr>
              <p:nvPr/>
            </p:nvSpPr>
            <p:spPr bwMode="auto">
              <a:xfrm>
                <a:off x="891"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36894" name="AutoShape 24"/>
              <p:cNvSpPr>
                <a:spLocks noChangeArrowheads="1"/>
              </p:cNvSpPr>
              <p:nvPr/>
            </p:nvSpPr>
            <p:spPr bwMode="auto">
              <a:xfrm>
                <a:off x="1305"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36895" name="AutoShape 25"/>
              <p:cNvSpPr>
                <a:spLocks noChangeArrowheads="1"/>
              </p:cNvSpPr>
              <p:nvPr/>
            </p:nvSpPr>
            <p:spPr bwMode="auto">
              <a:xfrm>
                <a:off x="1719"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36896" name="AutoShape 26"/>
              <p:cNvSpPr>
                <a:spLocks noChangeArrowheads="1"/>
              </p:cNvSpPr>
              <p:nvPr/>
            </p:nvSpPr>
            <p:spPr bwMode="auto">
              <a:xfrm>
                <a:off x="2124"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36897" name="AutoShape 27"/>
              <p:cNvSpPr>
                <a:spLocks noChangeArrowheads="1"/>
              </p:cNvSpPr>
              <p:nvPr/>
            </p:nvSpPr>
            <p:spPr bwMode="auto">
              <a:xfrm>
                <a:off x="2535"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36898" name="AutoShape 28"/>
              <p:cNvSpPr>
                <a:spLocks noChangeArrowheads="1"/>
              </p:cNvSpPr>
              <p:nvPr/>
            </p:nvSpPr>
            <p:spPr bwMode="auto">
              <a:xfrm>
                <a:off x="2949"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36899" name="AutoShape 29"/>
              <p:cNvSpPr>
                <a:spLocks noChangeArrowheads="1"/>
              </p:cNvSpPr>
              <p:nvPr/>
            </p:nvSpPr>
            <p:spPr bwMode="auto">
              <a:xfrm>
                <a:off x="3360"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36900" name="AutoShape 30"/>
              <p:cNvSpPr>
                <a:spLocks noChangeArrowheads="1"/>
              </p:cNvSpPr>
              <p:nvPr/>
            </p:nvSpPr>
            <p:spPr bwMode="auto">
              <a:xfrm>
                <a:off x="3774"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36901" name="AutoShape 31"/>
              <p:cNvSpPr>
                <a:spLocks noChangeArrowheads="1"/>
              </p:cNvSpPr>
              <p:nvPr/>
            </p:nvSpPr>
            <p:spPr bwMode="auto">
              <a:xfrm>
                <a:off x="4185"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36902" name="AutoShape 32"/>
              <p:cNvSpPr>
                <a:spLocks noChangeArrowheads="1"/>
              </p:cNvSpPr>
              <p:nvPr/>
            </p:nvSpPr>
            <p:spPr bwMode="auto">
              <a:xfrm>
                <a:off x="4599"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36903" name="AutoShape 33"/>
              <p:cNvSpPr>
                <a:spLocks noChangeArrowheads="1"/>
              </p:cNvSpPr>
              <p:nvPr/>
            </p:nvSpPr>
            <p:spPr bwMode="auto">
              <a:xfrm>
                <a:off x="5001"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grpSp>
        <p:grpSp>
          <p:nvGrpSpPr>
            <p:cNvPr id="36877" name="Group 34"/>
            <p:cNvGrpSpPr>
              <a:grpSpLocks/>
            </p:cNvGrpSpPr>
            <p:nvPr/>
          </p:nvGrpSpPr>
          <p:grpSpPr bwMode="auto">
            <a:xfrm>
              <a:off x="0" y="528"/>
              <a:ext cx="96" cy="3216"/>
              <a:chOff x="-2" y="865"/>
              <a:chExt cx="96" cy="2439"/>
            </a:xfrm>
          </p:grpSpPr>
          <p:sp>
            <p:nvSpPr>
              <p:cNvPr id="36886" name="AutoShape 35"/>
              <p:cNvSpPr>
                <a:spLocks noChangeArrowheads="1"/>
              </p:cNvSpPr>
              <p:nvPr/>
            </p:nvSpPr>
            <p:spPr bwMode="auto">
              <a:xfrm rot="5400000">
                <a:off x="-146" y="1009"/>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36887" name="AutoShape 36"/>
              <p:cNvSpPr>
                <a:spLocks noChangeArrowheads="1"/>
              </p:cNvSpPr>
              <p:nvPr/>
            </p:nvSpPr>
            <p:spPr bwMode="auto">
              <a:xfrm rot="5400000">
                <a:off x="-146" y="142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36888" name="AutoShape 37"/>
              <p:cNvSpPr>
                <a:spLocks noChangeArrowheads="1"/>
              </p:cNvSpPr>
              <p:nvPr/>
            </p:nvSpPr>
            <p:spPr bwMode="auto">
              <a:xfrm rot="5400000">
                <a:off x="-146" y="1834"/>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36889" name="AutoShape 38"/>
              <p:cNvSpPr>
                <a:spLocks noChangeArrowheads="1"/>
              </p:cNvSpPr>
              <p:nvPr/>
            </p:nvSpPr>
            <p:spPr bwMode="auto">
              <a:xfrm rot="5400000">
                <a:off x="-146" y="2248"/>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36890" name="AutoShape 39"/>
              <p:cNvSpPr>
                <a:spLocks noChangeArrowheads="1"/>
              </p:cNvSpPr>
              <p:nvPr/>
            </p:nvSpPr>
            <p:spPr bwMode="auto">
              <a:xfrm rot="5400000">
                <a:off x="-146" y="2653"/>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36891" name="AutoShape 40"/>
              <p:cNvSpPr>
                <a:spLocks noChangeArrowheads="1"/>
              </p:cNvSpPr>
              <p:nvPr/>
            </p:nvSpPr>
            <p:spPr bwMode="auto">
              <a:xfrm rot="5400000">
                <a:off x="-146" y="3064"/>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grpSp>
        <p:grpSp>
          <p:nvGrpSpPr>
            <p:cNvPr id="36878" name="Group 41"/>
            <p:cNvGrpSpPr>
              <a:grpSpLocks/>
            </p:cNvGrpSpPr>
            <p:nvPr/>
          </p:nvGrpSpPr>
          <p:grpSpPr bwMode="auto">
            <a:xfrm>
              <a:off x="5616" y="768"/>
              <a:ext cx="144" cy="3120"/>
              <a:chOff x="-2" y="865"/>
              <a:chExt cx="96" cy="2439"/>
            </a:xfrm>
          </p:grpSpPr>
          <p:sp>
            <p:nvSpPr>
              <p:cNvPr id="36880" name="AutoShape 42"/>
              <p:cNvSpPr>
                <a:spLocks noChangeArrowheads="1"/>
              </p:cNvSpPr>
              <p:nvPr/>
            </p:nvSpPr>
            <p:spPr bwMode="auto">
              <a:xfrm rot="5400000">
                <a:off x="-146" y="1009"/>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36881" name="AutoShape 43"/>
              <p:cNvSpPr>
                <a:spLocks noChangeArrowheads="1"/>
              </p:cNvSpPr>
              <p:nvPr/>
            </p:nvSpPr>
            <p:spPr bwMode="auto">
              <a:xfrm rot="5400000">
                <a:off x="-146" y="1420"/>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36882" name="AutoShape 44"/>
              <p:cNvSpPr>
                <a:spLocks noChangeArrowheads="1"/>
              </p:cNvSpPr>
              <p:nvPr/>
            </p:nvSpPr>
            <p:spPr bwMode="auto">
              <a:xfrm rot="5400000">
                <a:off x="-146" y="1834"/>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36883" name="AutoShape 45"/>
              <p:cNvSpPr>
                <a:spLocks noChangeArrowheads="1"/>
              </p:cNvSpPr>
              <p:nvPr/>
            </p:nvSpPr>
            <p:spPr bwMode="auto">
              <a:xfrm rot="5400000">
                <a:off x="-146" y="2248"/>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36884" name="AutoShape 46"/>
              <p:cNvSpPr>
                <a:spLocks noChangeArrowheads="1"/>
              </p:cNvSpPr>
              <p:nvPr/>
            </p:nvSpPr>
            <p:spPr bwMode="auto">
              <a:xfrm rot="5400000">
                <a:off x="-146" y="2653"/>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sp>
            <p:nvSpPr>
              <p:cNvPr id="36885" name="AutoShape 47"/>
              <p:cNvSpPr>
                <a:spLocks noChangeArrowheads="1"/>
              </p:cNvSpPr>
              <p:nvPr/>
            </p:nvSpPr>
            <p:spPr bwMode="auto">
              <a:xfrm rot="5400000">
                <a:off x="-146" y="3064"/>
                <a:ext cx="384" cy="96"/>
              </a:xfrm>
              <a:prstGeom prst="sun">
                <a:avLst>
                  <a:gd name="adj" fmla="val 25000"/>
                </a:avLst>
              </a:prstGeom>
              <a:solidFill>
                <a:srgbClr val="00FFFF"/>
              </a:solidFill>
              <a:ln w="9525">
                <a:solidFill>
                  <a:srgbClr val="FF00FF"/>
                </a:solidFill>
                <a:miter lim="800000"/>
                <a:headEnd/>
                <a:tailEnd/>
              </a:ln>
            </p:spPr>
            <p:txBody>
              <a:bodyPr wrap="none" anchor="ctr"/>
              <a:lstStyle/>
              <a:p>
                <a:endParaRPr lang="en-US"/>
              </a:p>
            </p:txBody>
          </p:sp>
        </p:grpSp>
        <p:pic>
          <p:nvPicPr>
            <p:cNvPr id="36879" name="Picture 48" descr="star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448" y="144"/>
              <a:ext cx="312" cy="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7393" name="on nghia sinh thanh.mp3">
            <a:hlinkClick r:id="" action="ppaction://media"/>
          </p:cNvPr>
          <p:cNvPicPr>
            <a:picLocks noRot="1" noChangeAspect="1" noChangeArrowheads="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TextBox 49"/>
          <p:cNvSpPr txBox="1">
            <a:spLocks noChangeArrowheads="1"/>
          </p:cNvSpPr>
          <p:nvPr/>
        </p:nvSpPr>
        <p:spPr bwMode="auto">
          <a:xfrm>
            <a:off x="2057400" y="609601"/>
            <a:ext cx="640080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4400" b="1">
                <a:solidFill>
                  <a:srgbClr val="FF3300"/>
                </a:solidFill>
                <a:latin typeface="Times New Roman" pitchFamily="18" charset="0"/>
                <a:cs typeface="Times New Roman" pitchFamily="18" charset="0"/>
              </a:rPr>
              <a:t>Chuẩn bị bài ở nhà:</a:t>
            </a:r>
          </a:p>
          <a:p>
            <a:pPr eaLnBrk="1" hangingPunct="1"/>
            <a:endParaRPr lang="en-US" sz="4400"/>
          </a:p>
        </p:txBody>
      </p:sp>
      <p:pic>
        <p:nvPicPr>
          <p:cNvPr id="36870" name="Picture 6" descr="xc_24010209l"/>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429000" y="5126142"/>
            <a:ext cx="3124200" cy="1427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630648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57346">
                                            <p:txEl>
                                              <p:pRg st="1" end="1"/>
                                            </p:txEl>
                                          </p:spTgt>
                                        </p:tgtEl>
                                        <p:attrNameLst>
                                          <p:attrName>style.visibility</p:attrName>
                                        </p:attrNameLst>
                                      </p:cBhvr>
                                      <p:to>
                                        <p:strVal val="visible"/>
                                      </p:to>
                                    </p:set>
                                    <p:anim calcmode="lin" valueType="num">
                                      <p:cBhvr>
                                        <p:cTn id="7" dur="500" fill="hold"/>
                                        <p:tgtEl>
                                          <p:spTgt spid="57346">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57346">
                                            <p:txEl>
                                              <p:pRg st="1" end="1"/>
                                            </p:txEl>
                                          </p:spTgt>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57346">
                                            <p:txEl>
                                              <p:pRg st="0" end="0"/>
                                            </p:txEl>
                                          </p:spTgt>
                                        </p:tgtEl>
                                        <p:attrNameLst>
                                          <p:attrName>style.visibility</p:attrName>
                                        </p:attrNameLst>
                                      </p:cBhvr>
                                      <p:to>
                                        <p:strVal val="visible"/>
                                      </p:to>
                                    </p:set>
                                    <p:anim calcmode="lin" valueType="num">
                                      <p:cBhvr>
                                        <p:cTn id="11" dur="500" fill="hold"/>
                                        <p:tgtEl>
                                          <p:spTgt spid="57346">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57346">
                                            <p:txEl>
                                              <p:pRg st="0" end="0"/>
                                            </p:txEl>
                                          </p:spTgt>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57346">
                                            <p:txEl>
                                              <p:pRg st="2" end="2"/>
                                            </p:txEl>
                                          </p:spTgt>
                                        </p:tgtEl>
                                        <p:attrNameLst>
                                          <p:attrName>style.visibility</p:attrName>
                                        </p:attrNameLst>
                                      </p:cBhvr>
                                      <p:to>
                                        <p:strVal val="visible"/>
                                      </p:to>
                                    </p:set>
                                    <p:anim calcmode="lin" valueType="num">
                                      <p:cBhvr>
                                        <p:cTn id="15" dur="500" fill="hold"/>
                                        <p:tgtEl>
                                          <p:spTgt spid="57346">
                                            <p:txEl>
                                              <p:pRg st="2" end="2"/>
                                            </p:txEl>
                                          </p:spTgt>
                                        </p:tgtEl>
                                        <p:attrNameLst>
                                          <p:attrName>ppt_w</p:attrName>
                                        </p:attrNameLst>
                                      </p:cBhvr>
                                      <p:tavLst>
                                        <p:tav tm="0">
                                          <p:val>
                                            <p:fltVal val="0"/>
                                          </p:val>
                                        </p:tav>
                                        <p:tav tm="100000">
                                          <p:val>
                                            <p:strVal val="#ppt_w"/>
                                          </p:val>
                                        </p:tav>
                                      </p:tavLst>
                                    </p:anim>
                                    <p:anim calcmode="lin" valueType="num">
                                      <p:cBhvr>
                                        <p:cTn id="16" dur="500" fill="hold"/>
                                        <p:tgtEl>
                                          <p:spTgt spid="57346">
                                            <p:txEl>
                                              <p:pRg st="2" end="2"/>
                                            </p:txEl>
                                          </p:spTgt>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57346">
                                            <p:txEl>
                                              <p:pRg st="3" end="3"/>
                                            </p:txEl>
                                          </p:spTgt>
                                        </p:tgtEl>
                                        <p:attrNameLst>
                                          <p:attrName>style.visibility</p:attrName>
                                        </p:attrNameLst>
                                      </p:cBhvr>
                                      <p:to>
                                        <p:strVal val="visible"/>
                                      </p:to>
                                    </p:set>
                                    <p:anim calcmode="lin" valueType="num">
                                      <p:cBhvr>
                                        <p:cTn id="19" dur="500" fill="hold"/>
                                        <p:tgtEl>
                                          <p:spTgt spid="57346">
                                            <p:txEl>
                                              <p:pRg st="3" end="3"/>
                                            </p:txEl>
                                          </p:spTgt>
                                        </p:tgtEl>
                                        <p:attrNameLst>
                                          <p:attrName>ppt_w</p:attrName>
                                        </p:attrNameLst>
                                      </p:cBhvr>
                                      <p:tavLst>
                                        <p:tav tm="0">
                                          <p:val>
                                            <p:fltVal val="0"/>
                                          </p:val>
                                        </p:tav>
                                        <p:tav tm="100000">
                                          <p:val>
                                            <p:strVal val="#ppt_w"/>
                                          </p:val>
                                        </p:tav>
                                      </p:tavLst>
                                    </p:anim>
                                    <p:anim calcmode="lin" valueType="num">
                                      <p:cBhvr>
                                        <p:cTn id="20" dur="500" fill="hold"/>
                                        <p:tgtEl>
                                          <p:spTgt spid="57346">
                                            <p:txEl>
                                              <p:pRg st="3" end="3"/>
                                            </p:txEl>
                                          </p:spTgt>
                                        </p:tgtEl>
                                        <p:attrNameLst>
                                          <p:attrName>ppt_h</p:attrName>
                                        </p:attrNameLst>
                                      </p:cBhvr>
                                      <p:tavLst>
                                        <p:tav tm="0">
                                          <p:val>
                                            <p:flt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57346">
                                            <p:txEl>
                                              <p:pRg st="4" end="4"/>
                                            </p:txEl>
                                          </p:spTgt>
                                        </p:tgtEl>
                                        <p:attrNameLst>
                                          <p:attrName>style.visibility</p:attrName>
                                        </p:attrNameLst>
                                      </p:cBhvr>
                                      <p:to>
                                        <p:strVal val="visible"/>
                                      </p:to>
                                    </p:set>
                                    <p:anim calcmode="lin" valueType="num">
                                      <p:cBhvr>
                                        <p:cTn id="23" dur="500" fill="hold"/>
                                        <p:tgtEl>
                                          <p:spTgt spid="57346">
                                            <p:txEl>
                                              <p:pRg st="4" end="4"/>
                                            </p:txEl>
                                          </p:spTgt>
                                        </p:tgtEl>
                                        <p:attrNameLst>
                                          <p:attrName>ppt_w</p:attrName>
                                        </p:attrNameLst>
                                      </p:cBhvr>
                                      <p:tavLst>
                                        <p:tav tm="0">
                                          <p:val>
                                            <p:fltVal val="0"/>
                                          </p:val>
                                        </p:tav>
                                        <p:tav tm="100000">
                                          <p:val>
                                            <p:strVal val="#ppt_w"/>
                                          </p:val>
                                        </p:tav>
                                      </p:tavLst>
                                    </p:anim>
                                    <p:anim calcmode="lin" valueType="num">
                                      <p:cBhvr>
                                        <p:cTn id="24" dur="500" fill="hold"/>
                                        <p:tgtEl>
                                          <p:spTgt spid="57346">
                                            <p:txEl>
                                              <p:pRg st="4" end="4"/>
                                            </p:txEl>
                                          </p:spTgt>
                                        </p:tgtEl>
                                        <p:attrNameLst>
                                          <p:attrName>ppt_h</p:attrName>
                                        </p:attrNameLst>
                                      </p:cBhvr>
                                      <p:tavLst>
                                        <p:tav tm="0">
                                          <p:val>
                                            <p:fltVal val="0"/>
                                          </p:val>
                                        </p:tav>
                                        <p:tav tm="100000">
                                          <p:val>
                                            <p:strVal val="#ppt_h"/>
                                          </p:val>
                                        </p:tav>
                                      </p:tavLst>
                                    </p:anim>
                                  </p:childTnLst>
                                </p:cTn>
                              </p:par>
                              <p:par>
                                <p:cTn id="25" presetID="1" presetClass="mediacall" presetSubtype="0" fill="hold" nodeType="withEffect">
                                  <p:stCondLst>
                                    <p:cond delay="0"/>
                                  </p:stCondLst>
                                  <p:childTnLst>
                                    <p:cmd type="call" cmd="playFrom(0.0)">
                                      <p:cBhvr>
                                        <p:cTn id="26" dur="1" fill="hold"/>
                                        <p:tgtEl>
                                          <p:spTgt spid="5739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2">
                <p:cTn id="27" repeatCount="indefinite" fill="hold" display="0">
                  <p:stCondLst>
                    <p:cond delay="indefinite"/>
                  </p:stCondLst>
                  <p:endCondLst>
                    <p:cond evt="onPrev" delay="0">
                      <p:tgtEl>
                        <p:sldTgt/>
                      </p:tgtEl>
                    </p:cond>
                    <p:cond evt="onStopAudio" delay="0">
                      <p:tgtEl>
                        <p:sldTgt/>
                      </p:tgtEl>
                    </p:cond>
                  </p:endCondLst>
                </p:cTn>
                <p:tgtEl>
                  <p:spTgt spid="5739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hoconbaythatxa">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930275" y="476673"/>
            <a:ext cx="8045450" cy="5649491"/>
          </a:xfrm>
        </p:spPr>
      </p:pic>
    </p:spTree>
    <p:extLst>
      <p:ext uri="{BB962C8B-B14F-4D97-AF65-F5344CB8AC3E}">
        <p14:creationId xmlns:p14="http://schemas.microsoft.com/office/powerpoint/2010/main" val="6647499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78788">
                <p:cTn id="7" fill="hold" display="0">
                  <p:stCondLst>
                    <p:cond delay="indefinite"/>
                  </p:stCondLst>
                </p:cTn>
                <p:tgtEl>
                  <p:spTgt spid="4"/>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C:\Users\LAMPHU~1\AppData\Local\Temp\Rar$DR44.680\background-20\background-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Picture 4" descr="b3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6200" y="1828800"/>
            <a:ext cx="17526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6" descr="0036"/>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09600" y="4419601"/>
            <a:ext cx="1066800"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7" descr="0036"/>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4953001"/>
            <a:ext cx="1066800"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8" descr="0036"/>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5257801"/>
            <a:ext cx="1066800"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5" name="Picture 9" descr="0036"/>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5410201"/>
            <a:ext cx="1066800"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6" name="Picture 10" descr="0036"/>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5562601"/>
            <a:ext cx="1066800"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7" name="Picture 11" descr="0036"/>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5486401"/>
            <a:ext cx="1066800"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8" name="WordArt 12"/>
          <p:cNvSpPr>
            <a:spLocks noChangeArrowheads="1" noChangeShapeType="1" noTextEdit="1"/>
          </p:cNvSpPr>
          <p:nvPr/>
        </p:nvSpPr>
        <p:spPr bwMode="auto">
          <a:xfrm>
            <a:off x="1981200" y="609601"/>
            <a:ext cx="6629400" cy="3954463"/>
          </a:xfrm>
          <a:prstGeom prst="rect">
            <a:avLst/>
          </a:prstGeom>
        </p:spPr>
        <p:txBody>
          <a:bodyPr spcFirstLastPara="1" wrap="none" fromWordArt="1">
            <a:prstTxWarp prst="textArchUp">
              <a:avLst>
                <a:gd name="adj" fmla="val 10800004"/>
              </a:avLst>
            </a:prstTxWarp>
          </a:bodyPr>
          <a:lstStyle/>
          <a:p>
            <a:pPr algn="ctr"/>
            <a:r>
              <a:rPr lang="en-US" sz="3600" b="1" kern="10">
                <a:ln w="9525">
                  <a:solidFill>
                    <a:srgbClr val="FF3300"/>
                  </a:solidFill>
                  <a:round/>
                  <a:headEnd/>
                  <a:tailEnd/>
                </a:ln>
                <a:solidFill>
                  <a:srgbClr val="FF3300"/>
                </a:solidFill>
                <a:latin typeface="Times New Roman"/>
                <a:cs typeface="Times New Roman"/>
              </a:rPr>
              <a:t>TIẾT HỌC KẾT THÚC</a:t>
            </a:r>
          </a:p>
        </p:txBody>
      </p:sp>
      <p:sp>
        <p:nvSpPr>
          <p:cNvPr id="37899" name="Text Box 13"/>
          <p:cNvSpPr txBox="1">
            <a:spLocks noChangeArrowheads="1"/>
          </p:cNvSpPr>
          <p:nvPr/>
        </p:nvSpPr>
        <p:spPr bwMode="auto">
          <a:xfrm>
            <a:off x="1676400" y="2438400"/>
            <a:ext cx="7315200"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4800" b="1">
                <a:solidFill>
                  <a:srgbClr val="CC00FF"/>
                </a:solidFill>
              </a:rPr>
              <a:t>CHÚC QUÝ THẦY CÔ VÀ CÁC EM HỌC SINH </a:t>
            </a:r>
          </a:p>
          <a:p>
            <a:pPr algn="ctr" eaLnBrk="1" hangingPunct="1">
              <a:spcBef>
                <a:spcPct val="50000"/>
              </a:spcBef>
            </a:pPr>
            <a:r>
              <a:rPr lang="en-US" sz="4800" b="1">
                <a:solidFill>
                  <a:srgbClr val="CC00FF"/>
                </a:solidFill>
              </a:rPr>
              <a:t>SỨC KHỎE!</a:t>
            </a:r>
          </a:p>
        </p:txBody>
      </p:sp>
    </p:spTree>
    <p:extLst>
      <p:ext uri="{BB962C8B-B14F-4D97-AF65-F5344CB8AC3E}">
        <p14:creationId xmlns:p14="http://schemas.microsoft.com/office/powerpoint/2010/main" val="32847817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Oval 2"/>
          <p:cNvSpPr>
            <a:spLocks noChangeArrowheads="1"/>
          </p:cNvSpPr>
          <p:nvPr/>
        </p:nvSpPr>
        <p:spPr bwMode="auto">
          <a:xfrm>
            <a:off x="1371600" y="0"/>
            <a:ext cx="3276600" cy="1371600"/>
          </a:xfrm>
          <a:prstGeom prst="ellipse">
            <a:avLst/>
          </a:prstGeom>
          <a:solidFill>
            <a:schemeClr val="accent1"/>
          </a:solidFill>
          <a:ln w="9525">
            <a:solidFill>
              <a:schemeClr val="tx1"/>
            </a:solidFill>
            <a:round/>
            <a:headEnd/>
            <a:tailEnd/>
          </a:ln>
        </p:spPr>
        <p:txBody>
          <a:bodyPr wrap="none" anchor="ctr"/>
          <a:lstStyle/>
          <a:p>
            <a:pPr algn="ctr"/>
            <a:r>
              <a:rPr lang="en-US" sz="2000" b="1" dirty="0">
                <a:latin typeface="Times New Roman" pitchFamily="18" charset="0"/>
                <a:cs typeface="Times New Roman" pitchFamily="18" charset="0"/>
              </a:rPr>
              <a:t>QUYỀN VÀ NGHĨA VỤ </a:t>
            </a:r>
          </a:p>
          <a:p>
            <a:pPr algn="ctr"/>
            <a:r>
              <a:rPr lang="en-US" sz="2000" b="1" dirty="0">
                <a:latin typeface="Times New Roman" pitchFamily="18" charset="0"/>
                <a:cs typeface="Times New Roman" pitchFamily="18" charset="0"/>
              </a:rPr>
              <a:t>CỦA CÔNG DÂN</a:t>
            </a:r>
          </a:p>
          <a:p>
            <a:pPr algn="ctr"/>
            <a:r>
              <a:rPr lang="en-US" sz="2000" b="1" dirty="0">
                <a:latin typeface="Times New Roman" pitchFamily="18" charset="0"/>
                <a:cs typeface="Times New Roman" pitchFamily="18" charset="0"/>
              </a:rPr>
              <a:t>TRONG GĐ</a:t>
            </a:r>
          </a:p>
        </p:txBody>
      </p:sp>
      <p:sp>
        <p:nvSpPr>
          <p:cNvPr id="238595" name="AutoShape 3"/>
          <p:cNvSpPr>
            <a:spLocks noChangeArrowheads="1"/>
          </p:cNvSpPr>
          <p:nvPr/>
        </p:nvSpPr>
        <p:spPr bwMode="auto">
          <a:xfrm>
            <a:off x="381000" y="1600200"/>
            <a:ext cx="2743200" cy="685800"/>
          </a:xfrm>
          <a:prstGeom prst="flowChartTerminator">
            <a:avLst/>
          </a:prstGeom>
          <a:solidFill>
            <a:schemeClr val="accent1"/>
          </a:solidFill>
          <a:ln w="9525">
            <a:solidFill>
              <a:schemeClr val="tx1"/>
            </a:solidFill>
            <a:miter lim="800000"/>
            <a:headEnd/>
            <a:tailEnd/>
          </a:ln>
        </p:spPr>
        <p:txBody>
          <a:bodyPr wrap="none" anchor="ctr"/>
          <a:lstStyle/>
          <a:p>
            <a:pPr algn="ctr"/>
            <a:r>
              <a:rPr lang="en-US" sz="2000" b="1" dirty="0">
                <a:latin typeface="Times New Roman" pitchFamily="18" charset="0"/>
                <a:cs typeface="Times New Roman" pitchFamily="18" charset="0"/>
              </a:rPr>
              <a:t>ĐẶT VẤN ĐỀ</a:t>
            </a:r>
          </a:p>
        </p:txBody>
      </p:sp>
      <p:sp>
        <p:nvSpPr>
          <p:cNvPr id="238596" name="AutoShape 4"/>
          <p:cNvSpPr>
            <a:spLocks noChangeArrowheads="1"/>
          </p:cNvSpPr>
          <p:nvPr/>
        </p:nvSpPr>
        <p:spPr bwMode="auto">
          <a:xfrm>
            <a:off x="2362200" y="3048000"/>
            <a:ext cx="2743200" cy="685800"/>
          </a:xfrm>
          <a:prstGeom prst="flowChartTerminator">
            <a:avLst/>
          </a:prstGeom>
          <a:solidFill>
            <a:schemeClr val="accent1"/>
          </a:solidFill>
          <a:ln w="9525">
            <a:solidFill>
              <a:schemeClr val="tx1"/>
            </a:solidFill>
            <a:miter lim="800000"/>
            <a:headEnd/>
            <a:tailEnd/>
          </a:ln>
        </p:spPr>
        <p:txBody>
          <a:bodyPr wrap="none" anchor="ctr"/>
          <a:lstStyle/>
          <a:p>
            <a:pPr algn="ctr"/>
            <a:r>
              <a:rPr lang="en-US" sz="2000" b="1" dirty="0">
                <a:latin typeface="Times New Roman" pitchFamily="18" charset="0"/>
                <a:cs typeface="Times New Roman" pitchFamily="18" charset="0"/>
              </a:rPr>
              <a:t>BÀI HỌC</a:t>
            </a:r>
          </a:p>
        </p:txBody>
      </p:sp>
      <p:sp>
        <p:nvSpPr>
          <p:cNvPr id="238597" name="AutoShape 5"/>
          <p:cNvSpPr>
            <a:spLocks noChangeArrowheads="1"/>
          </p:cNvSpPr>
          <p:nvPr/>
        </p:nvSpPr>
        <p:spPr bwMode="auto">
          <a:xfrm>
            <a:off x="6172200" y="4221088"/>
            <a:ext cx="2971800" cy="720080"/>
          </a:xfrm>
          <a:prstGeom prst="flowChartTerminator">
            <a:avLst/>
          </a:prstGeom>
          <a:solidFill>
            <a:schemeClr val="accent1"/>
          </a:solidFill>
          <a:ln w="9525">
            <a:solidFill>
              <a:schemeClr val="tx1"/>
            </a:solidFill>
            <a:miter lim="800000"/>
            <a:headEnd/>
            <a:tailEnd/>
          </a:ln>
        </p:spPr>
        <p:txBody>
          <a:bodyPr wrap="none" anchor="ctr"/>
          <a:lstStyle/>
          <a:p>
            <a:pPr algn="ctr"/>
            <a:r>
              <a:rPr lang="en-US" b="1" dirty="0">
                <a:latin typeface="Times New Roman" pitchFamily="18" charset="0"/>
                <a:cs typeface="Times New Roman" pitchFamily="18" charset="0"/>
              </a:rPr>
              <a:t>3/QUYỀN VÀ NGHĨA VỤ</a:t>
            </a:r>
          </a:p>
          <a:p>
            <a:pPr algn="ctr"/>
            <a:r>
              <a:rPr lang="en-US" b="1" dirty="0">
                <a:latin typeface="Times New Roman" pitchFamily="18" charset="0"/>
                <a:cs typeface="Times New Roman" pitchFamily="18" charset="0"/>
              </a:rPr>
              <a:t>CỦA ANH , CHỊ EM</a:t>
            </a:r>
          </a:p>
        </p:txBody>
      </p:sp>
      <p:sp>
        <p:nvSpPr>
          <p:cNvPr id="238599" name="AutoShape 7"/>
          <p:cNvSpPr>
            <a:spLocks noChangeArrowheads="1"/>
          </p:cNvSpPr>
          <p:nvPr/>
        </p:nvSpPr>
        <p:spPr bwMode="auto">
          <a:xfrm>
            <a:off x="6019800" y="2286000"/>
            <a:ext cx="2971800" cy="638944"/>
          </a:xfrm>
          <a:prstGeom prst="flowChartTerminator">
            <a:avLst/>
          </a:prstGeom>
          <a:solidFill>
            <a:schemeClr val="accent1"/>
          </a:solidFill>
          <a:ln w="9525">
            <a:solidFill>
              <a:schemeClr val="tx1"/>
            </a:solidFill>
            <a:miter lim="800000"/>
            <a:headEnd/>
            <a:tailEnd/>
          </a:ln>
        </p:spPr>
        <p:txBody>
          <a:bodyPr wrap="none" anchor="ctr"/>
          <a:lstStyle/>
          <a:p>
            <a:pPr algn="ctr"/>
            <a:r>
              <a:rPr lang="en-US" b="1" dirty="0">
                <a:latin typeface="Times New Roman" pitchFamily="18" charset="0"/>
                <a:cs typeface="Times New Roman" pitchFamily="18" charset="0"/>
              </a:rPr>
              <a:t>1/QUYỀN VÀ NGHĨA VỤ</a:t>
            </a:r>
          </a:p>
          <a:p>
            <a:pPr algn="ctr"/>
            <a:r>
              <a:rPr lang="en-US" b="1" dirty="0">
                <a:latin typeface="Times New Roman" pitchFamily="18" charset="0"/>
                <a:cs typeface="Times New Roman" pitchFamily="18" charset="0"/>
              </a:rPr>
              <a:t>CỦA CHA MẸ,ÔNG BÀ</a:t>
            </a:r>
          </a:p>
        </p:txBody>
      </p:sp>
      <p:sp>
        <p:nvSpPr>
          <p:cNvPr id="238600" name="AutoShape 8"/>
          <p:cNvSpPr>
            <a:spLocks noChangeArrowheads="1"/>
          </p:cNvSpPr>
          <p:nvPr/>
        </p:nvSpPr>
        <p:spPr bwMode="auto">
          <a:xfrm>
            <a:off x="6096000" y="3212976"/>
            <a:ext cx="2971800" cy="720080"/>
          </a:xfrm>
          <a:prstGeom prst="flowChartTerminator">
            <a:avLst/>
          </a:prstGeom>
          <a:solidFill>
            <a:schemeClr val="accent1"/>
          </a:solidFill>
          <a:ln w="9525">
            <a:solidFill>
              <a:schemeClr val="tx1"/>
            </a:solidFill>
            <a:miter lim="800000"/>
            <a:headEnd/>
            <a:tailEnd/>
          </a:ln>
        </p:spPr>
        <p:txBody>
          <a:bodyPr wrap="none" anchor="ctr"/>
          <a:lstStyle/>
          <a:p>
            <a:pPr algn="ctr"/>
            <a:r>
              <a:rPr lang="en-US" b="1" dirty="0">
                <a:latin typeface="Times New Roman" pitchFamily="18" charset="0"/>
                <a:cs typeface="Times New Roman" pitchFamily="18" charset="0"/>
              </a:rPr>
              <a:t>2/QUYỀN VÀ NGHĨA VỤ</a:t>
            </a:r>
          </a:p>
          <a:p>
            <a:pPr algn="ctr"/>
            <a:r>
              <a:rPr lang="en-US" b="1" dirty="0">
                <a:latin typeface="Times New Roman" pitchFamily="18" charset="0"/>
                <a:cs typeface="Times New Roman" pitchFamily="18" charset="0"/>
              </a:rPr>
              <a:t>CỦA CON, CHÁU</a:t>
            </a:r>
          </a:p>
        </p:txBody>
      </p:sp>
      <p:sp>
        <p:nvSpPr>
          <p:cNvPr id="238601" name="AutoShape 9"/>
          <p:cNvSpPr>
            <a:spLocks noChangeArrowheads="1"/>
          </p:cNvSpPr>
          <p:nvPr/>
        </p:nvSpPr>
        <p:spPr bwMode="auto">
          <a:xfrm>
            <a:off x="3657600" y="5589240"/>
            <a:ext cx="5638800" cy="887760"/>
          </a:xfrm>
          <a:prstGeom prst="flowChartTerminator">
            <a:avLst/>
          </a:prstGeom>
          <a:solidFill>
            <a:schemeClr val="accent1"/>
          </a:solidFill>
          <a:ln w="9525">
            <a:solidFill>
              <a:schemeClr val="tx1"/>
            </a:solidFill>
            <a:miter lim="800000"/>
            <a:headEnd/>
            <a:tailEnd/>
          </a:ln>
        </p:spPr>
        <p:txBody>
          <a:bodyPr wrap="none" anchor="ctr"/>
          <a:lstStyle/>
          <a:p>
            <a:pPr algn="ctr"/>
            <a:r>
              <a:rPr lang="en-US" b="1" dirty="0">
                <a:solidFill>
                  <a:srgbClr val="FF0000"/>
                </a:solidFill>
                <a:latin typeface="Times New Roman" pitchFamily="18" charset="0"/>
                <a:cs typeface="Times New Roman" pitchFamily="18" charset="0"/>
              </a:rPr>
              <a:t>B. Ý NGHĨA CỦA QUYỀN</a:t>
            </a:r>
          </a:p>
          <a:p>
            <a:pPr algn="ctr"/>
            <a:r>
              <a:rPr lang="en-US" b="1" dirty="0">
                <a:solidFill>
                  <a:srgbClr val="FF0000"/>
                </a:solidFill>
                <a:latin typeface="Times New Roman" pitchFamily="18" charset="0"/>
                <a:cs typeface="Times New Roman" pitchFamily="18" charset="0"/>
              </a:rPr>
              <a:t> VÀ NGHĨA VỤ CỦA CÔNG DÂN TRONG GĐ</a:t>
            </a:r>
          </a:p>
        </p:txBody>
      </p:sp>
      <p:sp>
        <p:nvSpPr>
          <p:cNvPr id="238602" name="AutoShape 10"/>
          <p:cNvSpPr>
            <a:spLocks noChangeArrowheads="1"/>
          </p:cNvSpPr>
          <p:nvPr/>
        </p:nvSpPr>
        <p:spPr bwMode="auto">
          <a:xfrm>
            <a:off x="4572000" y="1143000"/>
            <a:ext cx="4953000" cy="609600"/>
          </a:xfrm>
          <a:prstGeom prst="flowChartTerminator">
            <a:avLst/>
          </a:prstGeom>
          <a:solidFill>
            <a:schemeClr val="accent1"/>
          </a:solidFill>
          <a:ln w="9525">
            <a:solidFill>
              <a:schemeClr val="tx1"/>
            </a:solidFill>
            <a:miter lim="800000"/>
            <a:headEnd/>
            <a:tailEnd/>
          </a:ln>
        </p:spPr>
        <p:txBody>
          <a:bodyPr wrap="none" anchor="ctr"/>
          <a:lstStyle/>
          <a:p>
            <a:pPr marL="342900" indent="-342900" algn="ctr"/>
            <a:r>
              <a:rPr lang="en-US" b="1" dirty="0">
                <a:solidFill>
                  <a:srgbClr val="FF0000"/>
                </a:solidFill>
                <a:latin typeface="Times New Roman" pitchFamily="18" charset="0"/>
                <a:cs typeface="Times New Roman" pitchFamily="18" charset="0"/>
              </a:rPr>
              <a:t>A. QUYỀN VÀ NGHĨA VỤ CỦA </a:t>
            </a:r>
          </a:p>
          <a:p>
            <a:pPr marL="342900" indent="-342900" algn="ctr"/>
            <a:r>
              <a:rPr lang="en-US" b="1" dirty="0">
                <a:solidFill>
                  <a:srgbClr val="FF0000"/>
                </a:solidFill>
                <a:latin typeface="Times New Roman" pitchFamily="18" charset="0"/>
                <a:cs typeface="Times New Roman" pitchFamily="18" charset="0"/>
              </a:rPr>
              <a:t>CÔNG DÂN</a:t>
            </a:r>
          </a:p>
        </p:txBody>
      </p:sp>
    </p:spTree>
    <p:extLst>
      <p:ext uri="{BB962C8B-B14F-4D97-AF65-F5344CB8AC3E}">
        <p14:creationId xmlns:p14="http://schemas.microsoft.com/office/powerpoint/2010/main" val="10133303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38594"/>
                                        </p:tgtEl>
                                        <p:attrNameLst>
                                          <p:attrName>style.visibility</p:attrName>
                                        </p:attrNameLst>
                                      </p:cBhvr>
                                      <p:to>
                                        <p:strVal val="visible"/>
                                      </p:to>
                                    </p:set>
                                    <p:animEffect transition="in" filter="box(in)">
                                      <p:cBhvr>
                                        <p:cTn id="7" dur="500"/>
                                        <p:tgtEl>
                                          <p:spTgt spid="2385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38595"/>
                                        </p:tgtEl>
                                        <p:attrNameLst>
                                          <p:attrName>style.visibility</p:attrName>
                                        </p:attrNameLst>
                                      </p:cBhvr>
                                      <p:to>
                                        <p:strVal val="visible"/>
                                      </p:to>
                                    </p:set>
                                    <p:animEffect transition="in" filter="box(in)">
                                      <p:cBhvr>
                                        <p:cTn id="12" dur="500"/>
                                        <p:tgtEl>
                                          <p:spTgt spid="23859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38596"/>
                                        </p:tgtEl>
                                        <p:attrNameLst>
                                          <p:attrName>style.visibility</p:attrName>
                                        </p:attrNameLst>
                                      </p:cBhvr>
                                      <p:to>
                                        <p:strVal val="visible"/>
                                      </p:to>
                                    </p:set>
                                    <p:animEffect transition="in" filter="checkerboard(across)">
                                      <p:cBhvr>
                                        <p:cTn id="17" dur="500"/>
                                        <p:tgtEl>
                                          <p:spTgt spid="23859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238602"/>
                                        </p:tgtEl>
                                        <p:attrNameLst>
                                          <p:attrName>style.visibility</p:attrName>
                                        </p:attrNameLst>
                                      </p:cBhvr>
                                      <p:to>
                                        <p:strVal val="visible"/>
                                      </p:to>
                                    </p:set>
                                    <p:animEffect transition="in" filter="diamond(in)">
                                      <p:cBhvr>
                                        <p:cTn id="22" dur="500"/>
                                        <p:tgtEl>
                                          <p:spTgt spid="23860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238599"/>
                                        </p:tgtEl>
                                        <p:attrNameLst>
                                          <p:attrName>style.visibility</p:attrName>
                                        </p:attrNameLst>
                                      </p:cBhvr>
                                      <p:to>
                                        <p:strVal val="visible"/>
                                      </p:to>
                                    </p:set>
                                    <p:animEffect transition="in" filter="checkerboard(across)">
                                      <p:cBhvr>
                                        <p:cTn id="27" dur="500"/>
                                        <p:tgtEl>
                                          <p:spTgt spid="23859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238600"/>
                                        </p:tgtEl>
                                        <p:attrNameLst>
                                          <p:attrName>style.visibility</p:attrName>
                                        </p:attrNameLst>
                                      </p:cBhvr>
                                      <p:to>
                                        <p:strVal val="visible"/>
                                      </p:to>
                                    </p:set>
                                    <p:animEffect transition="in" filter="checkerboard(across)">
                                      <p:cBhvr>
                                        <p:cTn id="32" dur="500"/>
                                        <p:tgtEl>
                                          <p:spTgt spid="23860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238597"/>
                                        </p:tgtEl>
                                        <p:attrNameLst>
                                          <p:attrName>style.visibility</p:attrName>
                                        </p:attrNameLst>
                                      </p:cBhvr>
                                      <p:to>
                                        <p:strVal val="visible"/>
                                      </p:to>
                                    </p:set>
                                    <p:animEffect transition="in" filter="blinds(horizontal)">
                                      <p:cBhvr>
                                        <p:cTn id="37" dur="500"/>
                                        <p:tgtEl>
                                          <p:spTgt spid="238597"/>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238601"/>
                                        </p:tgtEl>
                                        <p:attrNameLst>
                                          <p:attrName>style.visibility</p:attrName>
                                        </p:attrNameLst>
                                      </p:cBhvr>
                                      <p:to>
                                        <p:strVal val="visible"/>
                                      </p:to>
                                    </p:set>
                                    <p:animEffect transition="in" filter="blinds(horizontal)">
                                      <p:cBhvr>
                                        <p:cTn id="42" dur="500"/>
                                        <p:tgtEl>
                                          <p:spTgt spid="2386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594" grpId="0" animBg="1"/>
      <p:bldP spid="238595" grpId="0" animBg="1"/>
      <p:bldP spid="238596" grpId="0" animBg="1"/>
      <p:bldP spid="238597" grpId="0" animBg="1"/>
      <p:bldP spid="238599" grpId="0" animBg="1"/>
      <p:bldP spid="238600" grpId="0" animBg="1"/>
      <p:bldP spid="238601" grpId="0" animBg="1"/>
      <p:bldP spid="23860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1905000" y="395288"/>
            <a:ext cx="6288360" cy="523220"/>
          </a:xfrm>
          <a:prstGeom prst="rect">
            <a:avLst/>
          </a:prstGeom>
          <a:gradFill rotWithShape="1">
            <a:gsLst>
              <a:gs pos="0">
                <a:srgbClr val="FF3300"/>
              </a:gs>
              <a:gs pos="100000">
                <a:srgbClr val="FFFF00"/>
              </a:gs>
            </a:gsLst>
            <a:lin ang="5400000" scaled="1"/>
          </a:gradFill>
          <a:ln w="76200" cmpd="tri">
            <a:solidFill>
              <a:schemeClr val="tx1"/>
            </a:solidFill>
            <a:miter lim="800000"/>
            <a:headEnd/>
            <a:tailEnd/>
          </a:ln>
          <a:effectLst>
            <a:outerShdw blurRad="63500" dist="107763" dir="13500000" algn="ctr" rotWithShape="0">
              <a:schemeClr val="bg2">
                <a:alpha val="50000"/>
              </a:schemeClr>
            </a:outerShdw>
          </a:effectLst>
        </p:spPr>
        <p:txBody>
          <a:bodyPr wrap="square">
            <a:spAutoFit/>
          </a:bodyPr>
          <a:lstStyle/>
          <a:p>
            <a:pPr eaLnBrk="1" hangingPunct="1">
              <a:spcBef>
                <a:spcPct val="50000"/>
              </a:spcBef>
              <a:defRPr/>
            </a:pPr>
            <a:r>
              <a:rPr lang="vi-VN" sz="2800" b="1">
                <a:latin typeface="Arial" charset="0"/>
              </a:rPr>
              <a:t>           PHIẾU HỌC TẬP</a:t>
            </a:r>
            <a:endParaRPr lang="en-US" sz="2800" b="1" dirty="0">
              <a:latin typeface="Arial" charset="0"/>
            </a:endParaRPr>
          </a:p>
        </p:txBody>
      </p:sp>
      <p:sp>
        <p:nvSpPr>
          <p:cNvPr id="4" name="Rectangle 3"/>
          <p:cNvSpPr/>
          <p:nvPr/>
        </p:nvSpPr>
        <p:spPr>
          <a:xfrm>
            <a:off x="1064568" y="1997839"/>
            <a:ext cx="7488832" cy="3600986"/>
          </a:xfrm>
          <a:prstGeom prst="rect">
            <a:avLst/>
          </a:prstGeom>
        </p:spPr>
        <p:txBody>
          <a:bodyPr wrap="square">
            <a:spAutoFit/>
          </a:bodyPr>
          <a:lstStyle/>
          <a:p>
            <a:pPr algn="just">
              <a:spcBef>
                <a:spcPct val="50000"/>
              </a:spcBef>
            </a:pPr>
            <a:r>
              <a:rPr lang="en-US" altLang="en-US" sz="2400" b="1" u="sng">
                <a:solidFill>
                  <a:srgbClr val="0066FF"/>
                </a:solidFill>
                <a:latin typeface="Times New Roman" panose="02020603050405020304" pitchFamily="18" charset="0"/>
              </a:rPr>
              <a:t>Bài tập 3</a:t>
            </a:r>
            <a:r>
              <a:rPr lang="vi-VN" altLang="en-US" sz="2400" b="1" u="sng">
                <a:solidFill>
                  <a:srgbClr val="0066FF"/>
                </a:solidFill>
                <a:latin typeface="Times New Roman" panose="02020603050405020304" pitchFamily="18" charset="0"/>
              </a:rPr>
              <a:t> SGK/33</a:t>
            </a:r>
            <a:r>
              <a:rPr lang="en-US" altLang="en-US" sz="2400" b="1" u="sng">
                <a:solidFill>
                  <a:srgbClr val="0066FF"/>
                </a:solidFill>
                <a:latin typeface="Times New Roman" panose="02020603050405020304" pitchFamily="18" charset="0"/>
              </a:rPr>
              <a:t>:</a:t>
            </a:r>
            <a:r>
              <a:rPr lang="en-US" altLang="en-US" sz="2400" b="1">
                <a:solidFill>
                  <a:srgbClr val="0066FF"/>
                </a:solidFill>
                <a:latin typeface="Times New Roman" panose="02020603050405020304" pitchFamily="18" charset="0"/>
              </a:rPr>
              <a:t> </a:t>
            </a:r>
            <a:endParaRPr lang="vi-VN" altLang="en-US" sz="2400" b="1">
              <a:solidFill>
                <a:srgbClr val="0066FF"/>
              </a:solidFill>
              <a:latin typeface="Times New Roman" panose="02020603050405020304" pitchFamily="18" charset="0"/>
            </a:endParaRPr>
          </a:p>
          <a:p>
            <a:pPr algn="just">
              <a:spcBef>
                <a:spcPct val="50000"/>
              </a:spcBef>
            </a:pPr>
            <a:r>
              <a:rPr lang="en-US" altLang="en-US" sz="2400" b="1">
                <a:solidFill>
                  <a:srgbClr val="0066FF"/>
                </a:solidFill>
                <a:latin typeface="Times New Roman" panose="02020603050405020304" pitchFamily="18" charset="0"/>
              </a:rPr>
              <a:t>Chi là một nữ sinh lớp 8. Một lần, Chi nhận lời đi chơi xa với một nhóm bạn cùng lớp. Bố mẹ Chi biết chuyện đó can ngăn và không cho Chi đi với lí do nhà trường không tổ chức và cô giáo chủ nhiệm không đi cùng. Chi vùng vằng, giận dỗi và cho rằng cha mẹ đã xâm phạm quyền tự do của Chi.  Theo em, ai đúng, ai sai trong trường hợp này? Vì sao? Nếu em là Chi thì em sẽ ứng xử như thế nào? </a:t>
            </a:r>
            <a:endParaRPr lang="vi-VN" altLang="en-US" sz="2400" b="1">
              <a:solidFill>
                <a:srgbClr val="0066FF"/>
              </a:solidFill>
              <a:latin typeface="Times New Roman" panose="02020603050405020304" pitchFamily="18" charset="0"/>
            </a:endParaRPr>
          </a:p>
        </p:txBody>
      </p:sp>
    </p:spTree>
    <p:extLst>
      <p:ext uri="{BB962C8B-B14F-4D97-AF65-F5344CB8AC3E}">
        <p14:creationId xmlns:p14="http://schemas.microsoft.com/office/powerpoint/2010/main" val="126421500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40632" y="1124745"/>
            <a:ext cx="6768752" cy="3046988"/>
          </a:xfrm>
          <a:prstGeom prst="rect">
            <a:avLst/>
          </a:prstGeom>
        </p:spPr>
        <p:txBody>
          <a:bodyPr wrap="square">
            <a:spAutoFit/>
          </a:bodyPr>
          <a:lstStyle/>
          <a:p>
            <a:pPr algn="just">
              <a:spcBef>
                <a:spcPct val="50000"/>
              </a:spcBef>
            </a:pPr>
            <a:r>
              <a:rPr lang="en-US" altLang="en-US" sz="2400" b="1">
                <a:solidFill>
                  <a:srgbClr val="FF3399"/>
                </a:solidFill>
                <a:latin typeface="Times New Roman" panose="02020603050405020304" pitchFamily="18" charset="0"/>
              </a:rPr>
              <a:t>- Bố mẹ Chi đúng, vì họ không xâm phạm quyền tự do của con vì cha mẹ có nghĩa vụ và quyền quản lí trông nom con.</a:t>
            </a:r>
          </a:p>
          <a:p>
            <a:pPr algn="just">
              <a:spcBef>
                <a:spcPct val="50000"/>
              </a:spcBef>
            </a:pPr>
            <a:r>
              <a:rPr lang="en-US" altLang="en-US" sz="2400" b="1">
                <a:solidFill>
                  <a:srgbClr val="FF3399"/>
                </a:solidFill>
                <a:latin typeface="Times New Roman" panose="02020603050405020304" pitchFamily="18" charset="0"/>
              </a:rPr>
              <a:t>- Chi sai, vì không tôn trọng ý kiến của cha mẹ.</a:t>
            </a:r>
          </a:p>
          <a:p>
            <a:pPr algn="just">
              <a:spcBef>
                <a:spcPct val="50000"/>
              </a:spcBef>
            </a:pPr>
            <a:r>
              <a:rPr lang="en-US" altLang="en-US" sz="2400" b="1">
                <a:solidFill>
                  <a:srgbClr val="FF3399"/>
                </a:solidFill>
                <a:latin typeface="Times New Roman" panose="02020603050405020304" pitchFamily="18" charset="0"/>
              </a:rPr>
              <a:t>- Cách cư xử đúng là </a:t>
            </a:r>
            <a:r>
              <a:rPr lang="en-US" altLang="en-US" sz="2400" b="1" smtClean="0">
                <a:solidFill>
                  <a:srgbClr val="FF3399"/>
                </a:solidFill>
                <a:latin typeface="Times New Roman" panose="02020603050405020304" pitchFamily="18" charset="0"/>
              </a:rPr>
              <a:t>Chi nghe </a:t>
            </a:r>
            <a:r>
              <a:rPr lang="en-US" altLang="en-US" sz="2400" b="1">
                <a:solidFill>
                  <a:srgbClr val="FF3399"/>
                </a:solidFill>
                <a:latin typeface="Times New Roman" panose="02020603050405020304" pitchFamily="18" charset="0"/>
              </a:rPr>
              <a:t>lời cha mẹ, không đi chơi xa mà không có cô giáo, nhà trường quản lí, nên giải thích cho nhóm bạn hiểu.</a:t>
            </a:r>
          </a:p>
        </p:txBody>
      </p:sp>
    </p:spTree>
    <p:extLst>
      <p:ext uri="{BB962C8B-B14F-4D97-AF65-F5344CB8AC3E}">
        <p14:creationId xmlns:p14="http://schemas.microsoft.com/office/powerpoint/2010/main" val="26891606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2" descr="Ảnh0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528" y="260648"/>
            <a:ext cx="8515672" cy="6264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4692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xit" presetSubtype="16" fill="hold" nodeType="clickEffect">
                                  <p:stCondLst>
                                    <p:cond delay="0"/>
                                  </p:stCondLst>
                                  <p:childTnLst>
                                    <p:animEffect transition="out" filter="box(in)">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4" name="Picture 4" descr="Bo me danh dap con gai 7 tuo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512" y="116632"/>
            <a:ext cx="441960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6" name="Text Box 6"/>
          <p:cNvSpPr txBox="1">
            <a:spLocks noChangeArrowheads="1"/>
          </p:cNvSpPr>
          <p:nvPr/>
        </p:nvSpPr>
        <p:spPr bwMode="auto">
          <a:xfrm>
            <a:off x="2438400" y="2667001"/>
            <a:ext cx="3886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p>
        </p:txBody>
      </p:sp>
      <p:sp>
        <p:nvSpPr>
          <p:cNvPr id="204807" name="Text Box 7"/>
          <p:cNvSpPr txBox="1">
            <a:spLocks noChangeArrowheads="1"/>
          </p:cNvSpPr>
          <p:nvPr/>
        </p:nvSpPr>
        <p:spPr bwMode="auto">
          <a:xfrm>
            <a:off x="5529064" y="1268761"/>
            <a:ext cx="3429000" cy="507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en-US" altLang="en-US" sz="2400">
                <a:latin typeface="Times New Roman" panose="02020603050405020304" pitchFamily="18" charset="0"/>
                <a:cs typeface="Times New Roman" panose="02020603050405020304" pitchFamily="18" charset="0"/>
              </a:rPr>
              <a:t>Mỗi khi làm không vừa lòng, bé Bùi Thị Anh, học sinh lớp 2/1, trường tiểu học Phú Hòa 1 (thị xã Thủ Dầu Một, Bình Dương) bị cha mẹ lấy bình rượu đập vào đầu, dùng dây điện, gậy tre... để dạy dỗ. Công an từng 3 lần lập biên bản vì hành vi đánh con của cặp vợ chồng này. </a:t>
            </a:r>
            <a:br>
              <a:rPr lang="en-US" altLang="en-US" sz="2400">
                <a:latin typeface="Times New Roman" panose="02020603050405020304" pitchFamily="18" charset="0"/>
                <a:cs typeface="Times New Roman" panose="02020603050405020304" pitchFamily="18" charset="0"/>
              </a:rPr>
            </a:br>
            <a:r>
              <a:rPr lang="en-US" altLang="en-US" sz="2400">
                <a:latin typeface="Times New Roman" panose="02020603050405020304" pitchFamily="18" charset="0"/>
                <a:cs typeface="Times New Roman" panose="02020603050405020304" pitchFamily="18" charset="0"/>
              </a:rPr>
              <a:t/>
            </a:r>
            <a:br>
              <a:rPr lang="en-US" altLang="en-US" sz="2400">
                <a:latin typeface="Times New Roman" panose="02020603050405020304" pitchFamily="18" charset="0"/>
                <a:cs typeface="Times New Roman" panose="02020603050405020304" pitchFamily="18" charset="0"/>
              </a:rPr>
            </a:br>
            <a:r>
              <a:rPr lang="en-US" altLang="en-US"/>
              <a:t/>
            </a:r>
            <a:br>
              <a:rPr lang="en-US" altLang="en-US"/>
            </a:br>
            <a:endParaRPr lang="en-US" altLang="en-US"/>
          </a:p>
        </p:txBody>
      </p:sp>
    </p:spTree>
    <p:extLst>
      <p:ext uri="{BB962C8B-B14F-4D97-AF65-F5344CB8AC3E}">
        <p14:creationId xmlns:p14="http://schemas.microsoft.com/office/powerpoint/2010/main" val="108784203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686" y="692696"/>
            <a:ext cx="44196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30" name="Text Box 6"/>
          <p:cNvSpPr txBox="1">
            <a:spLocks noChangeArrowheads="1"/>
          </p:cNvSpPr>
          <p:nvPr/>
        </p:nvSpPr>
        <p:spPr bwMode="auto">
          <a:xfrm>
            <a:off x="4921099" y="692696"/>
            <a:ext cx="4648200" cy="5016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en-US" altLang="en-US" sz="2000">
                <a:latin typeface="Times New Roman" panose="02020603050405020304" pitchFamily="18" charset="0"/>
                <a:cs typeface="Times New Roman" panose="02020603050405020304" pitchFamily="18" charset="0"/>
              </a:rPr>
              <a:t>Bị cha mẹ đánh dã man vì… không chịu lấy chồng</a:t>
            </a:r>
          </a:p>
          <a:p>
            <a:pPr algn="just"/>
            <a:r>
              <a:rPr lang="en-US" altLang="en-US" sz="2000">
                <a:latin typeface="Times New Roman" panose="02020603050405020304" pitchFamily="18" charset="0"/>
                <a:cs typeface="Times New Roman" panose="02020603050405020304" pitchFamily="18" charset="0"/>
              </a:rPr>
              <a:t>Sáng 27/9, Công an phường 7 và Công an TP Tuy Hòa (Phú Yên) lập biên bản vụ một thiếu nữ bị hành hạ dã man. Cô gái này đã bị cha mẹ  đánh đập, bị nhốt, bỏ đói, rạch dao lam lên lưng rồi… đốt bằng cồn.</a:t>
            </a:r>
          </a:p>
          <a:p>
            <a:pPr algn="just"/>
            <a:r>
              <a:rPr lang="en-US" altLang="en-US" sz="2000">
                <a:latin typeface="Times New Roman" panose="02020603050405020304" pitchFamily="18" charset="0"/>
                <a:cs typeface="Times New Roman" panose="02020603050405020304" pitchFamily="18" charset="0"/>
              </a:rPr>
              <a:t>Nạn nhân là Mai Thị Diễm Phương, 18 tuổi, ngụ 17/2 Chu Văn An, khu phố Bà Triệu, phường 7. Sau khi lấy lời khai ban đầu, Phương được một người bà con đưa đến BV Đa khoa Phú Yên cấp cứu trong tình trạng lưng, mông bị bỏng nặng, toàn thân đau nhức. Các bác sĩ cho biết Phương đang bị nhiễm trùng rất nặng, có nguy cơ hoại tử nhiều </a:t>
            </a:r>
          </a:p>
        </p:txBody>
      </p:sp>
    </p:spTree>
    <p:extLst>
      <p:ext uri="{BB962C8B-B14F-4D97-AF65-F5344CB8AC3E}">
        <p14:creationId xmlns:p14="http://schemas.microsoft.com/office/powerpoint/2010/main" val="45124353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SWIFFPOINTPLAYERTAG" val="{577f8ca8-7131-11d4-8460-525400eb897b}"/>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530</TotalTime>
  <Words>1837</Words>
  <Application>Microsoft Office PowerPoint</Application>
  <PresentationFormat>A4 Paper (210x297 mm)</PresentationFormat>
  <Paragraphs>144</Paragraphs>
  <Slides>36</Slides>
  <Notes>0</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.VnTime</vt:lpstr>
      <vt:lpstr>.VnTimeH</vt: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PHIẾU BÀI TẬP</vt:lpstr>
      <vt:lpstr>PowerPoint Presentation</vt:lpstr>
      <vt:lpstr>PowerPoint Presentation</vt:lpstr>
      <vt:lpstr>PowerPoint Presentation</vt:lpstr>
      <vt:lpstr>             Quốc triều hình luật (Luật Hồng đức) khoản 7 điều 2:  bất hiếu là một “thập ác” (mười tội ác). “Bất hiếu là tố cáo, rủa mắng ông bà, cha mẹ, trái lời cha mẹ dạy bảo; nuôi nấng thiếu thốn, có tang cha mẹ mà lấy vợ lấy chồng, vui chơi ăn mặc như thường; có tang ông bà, cha mẹ mà giấu, không cử ai (không tổ chức tang lễ); nói dối là ông bà, cha mẹ chết”. - khi ông bà, cha mẹ còn sống, con cháu phải tôn kính, phụng dưỡng, vâng lời, bảo vệ ông bà cha mẹ, nếu vi phạm sẽ bị xử phạt, cụ thể:  Nếu con cháu trái lời dạy bảo và không phụng dưỡng bề trên mà bị ông bà, cha mẹ trình lên quan thì xử tội đồ làm khao đinh (phục dịch quân đội); con nuôi, con kế mà thất hiếu với cha nuôi, cha kế thì xử phạm tội trên một bậc và mất những tài sản đã chia. - Lăng mạ ông bà, cha mẹ thì xử tội lưu châu ngoài (đánh 90 trượng, thích vào mặt 8 chữ, bắt đeo xiềng hai vòng, đày đi làm việc ở xứ Bố Chính – nay thuộc Quảng Bình); đánh thì xử lưu châu xa (đánh 100 trượng, thích vào mặt 10 chữ, bắt đeo xiềng 3 vòng, đày đi làm việc ở các xứ Cao Bằng); đánh bị thương thì xử thắt cổ; vì lầm lỡ mà làm chết thì xử tội lưu châu ngoài; bị thương thì xử tội đồ làm chủng điền binh (Điều 11, Chương Đấu tụng quyển IV).  -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Phan Danh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Dang Le Phan Danh</dc:creator>
  <cp:lastModifiedBy>ThienIT</cp:lastModifiedBy>
  <cp:revision>56</cp:revision>
  <dcterms:created xsi:type="dcterms:W3CDTF">2020-12-16T13:07:43Z</dcterms:created>
  <dcterms:modified xsi:type="dcterms:W3CDTF">2021-05-13T17:13:36Z</dcterms:modified>
</cp:coreProperties>
</file>