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7" r:id="rId1"/>
    <p:sldMasterId id="2147484357" r:id="rId2"/>
  </p:sldMasterIdLst>
  <p:notesMasterIdLst>
    <p:notesMasterId r:id="rId17"/>
  </p:notesMasterIdLst>
  <p:sldIdLst>
    <p:sldId id="3180" r:id="rId3"/>
    <p:sldId id="3181" r:id="rId4"/>
    <p:sldId id="3187" r:id="rId5"/>
    <p:sldId id="3189" r:id="rId6"/>
    <p:sldId id="3184" r:id="rId7"/>
    <p:sldId id="3190" r:id="rId8"/>
    <p:sldId id="3192" r:id="rId9"/>
    <p:sldId id="3191" r:id="rId10"/>
    <p:sldId id="3193" r:id="rId11"/>
    <p:sldId id="3194" r:id="rId12"/>
    <p:sldId id="3197" r:id="rId13"/>
    <p:sldId id="3198" r:id="rId14"/>
    <p:sldId id="3196" r:id="rId15"/>
    <p:sldId id="3195" r:id="rId16"/>
  </p:sldIdLst>
  <p:sldSz cx="12192000" cy="6858000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523"/>
    <a:srgbClr val="F23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50"/>
    <p:restoredTop sz="94699"/>
  </p:normalViewPr>
  <p:slideViewPr>
    <p:cSldViewPr>
      <p:cViewPr varScale="1">
        <p:scale>
          <a:sx n="83" d="100"/>
          <a:sy n="83" d="100"/>
        </p:scale>
        <p:origin x="898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5ECB628-D850-0C41-A1A3-D609FE3E799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AD4993C-670B-E94C-A530-664AB13BFA6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EF959132-0003-3441-B4F7-A0DE6B2F6C2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2002B25-38DB-6A46-8540-410B32331BE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D8F77733-2895-894E-B236-2BDA197F36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F5D35103-B752-C04F-8E09-E4CA3283BE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D0D6CE-88C1-1344-8722-B7CECEF515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5212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5428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0306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768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22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2650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5378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2117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D1455DD5-D0A5-8344-8064-21C071704208}"/>
              </a:ext>
            </a:extLst>
          </p:cNvPr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F9B0F83-BB75-4446-B3BB-D7199DF94250}"/>
              </a:ext>
            </a:extLst>
          </p:cNvPr>
          <p:cNvSpPr/>
          <p:nvPr/>
        </p:nvSpPr>
        <p:spPr>
          <a:xfrm>
            <a:off x="-2117" y="-1588"/>
            <a:ext cx="12194117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A838BBB-063D-7047-8376-4D6CA38AB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FE68C2A-EF48-E048-BF45-05142F86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0C07F0C-D931-1C44-80B4-203011996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F674E2-905A-644F-8C37-F4D9BBEC1AEE}" type="slidenum">
              <a:rPr lang="en-US" altLang="en-VN"/>
              <a:pPr>
                <a:defRPr/>
              </a:pPr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717012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8A672-0262-F141-B1E8-996FB4E93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1CDE1-FF80-0143-96DD-4F328F48D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B13FE-07CC-CE4E-9D49-0CBC18BB5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39B77-A23B-BE43-8C76-A2290BAAB7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02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A9753-6534-8842-B791-567776CB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A647B-79FC-5E46-96C9-68C7D152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16B77-78F7-C94D-A3C1-0F5D6EA44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CEE4C-351D-AB46-A84E-DA4EC76BA1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055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03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4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8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5B73C-89C8-3145-83C9-C38E3D93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BE9D6-794D-AB47-A3C0-7479BC3A9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BA7CB-B34E-F440-A669-A349C8F41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E8CA6-5F91-0D46-8098-1566513729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07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84CE1B54-0993-6C47-8C7C-24B4C4A60BE4}"/>
              </a:ext>
            </a:extLst>
          </p:cNvPr>
          <p:cNvSpPr/>
          <p:nvPr/>
        </p:nvSpPr>
        <p:spPr>
          <a:xfrm>
            <a:off x="-2117" y="-1588"/>
            <a:ext cx="12194117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7FEC68C7-9C71-6041-83F8-3C9DA419B93D}"/>
              </a:ext>
            </a:extLst>
          </p:cNvPr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B7B46FD-DC3D-2540-9701-BD7ABA948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00C5B29-6C00-3745-99E2-A1DE01BDD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6510B8-A66C-CE4D-8C69-0E74B033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88E15B-604E-5F44-A963-351EEA012DFA}" type="slidenum">
              <a:rPr lang="en-US" altLang="en-VN"/>
              <a:pPr>
                <a:defRPr/>
              </a:pPr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46403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685CB6-B5A3-DB43-B10F-2454ACDC2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386F6-E991-E94C-B478-0B92E9C37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4620BE-7D69-8E42-AAD1-012E28A74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3B30D-5B9E-7840-B872-AE11C603AB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15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24FBE62-18AF-AE4C-B1B4-0CD6A583B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5D63461-0EA6-C74B-A6E4-EC374F598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D185BB-5B31-434C-98EF-AE35D8093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E8FBD-5358-2C45-B8BE-B922A45C9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05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621851A-122A-3549-85AB-1E1A8A62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63C8DD-DB36-ED4F-93DA-D0832AC92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C24976-87C4-B344-A43B-D162822E8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E9F4D-610D-9B45-B011-9C197EB41F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06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C457F5D-9134-034B-B2C4-FB09C74CA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8BF4B3B-8B7E-2A41-BCD0-D8C15AC43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8994CA-37D0-6C41-8872-F91BE6730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98058-EB52-BB47-83CC-4FFF70AB46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288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A571DA62-053C-6843-B39C-47824B6C0168}"/>
              </a:ext>
            </a:extLst>
          </p:cNvPr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5BF0797F-6978-8D46-873E-CC1553E92782}"/>
              </a:ext>
            </a:extLst>
          </p:cNvPr>
          <p:cNvSpPr/>
          <p:nvPr/>
        </p:nvSpPr>
        <p:spPr>
          <a:xfrm rot="5400000">
            <a:off x="1720851" y="-1720850"/>
            <a:ext cx="6858000" cy="102997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B5BA6CDB-D9E7-CA48-BA91-106E3BF4A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004CE73-AAC5-E94C-BA19-26BE8DCE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D41E0DD-CB33-9249-958C-BA48E065C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E8CEEC7-BD65-4148-A211-3CA7451E8228}" type="slidenum">
              <a:rPr lang="en-US" altLang="en-VN"/>
              <a:pPr>
                <a:defRPr/>
              </a:pPr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94011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0921E427-DC5F-9346-A817-06E20A1702F1}"/>
              </a:ext>
            </a:extLst>
          </p:cNvPr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D365220-4964-FD48-AD1C-E2E6DA5EBCA1}"/>
              </a:ext>
            </a:extLst>
          </p:cNvPr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0CBB2F6-0295-0D4C-A84E-93BC72BC13A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C1AD166-C65C-1B44-9947-2AD0149DA4C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AFFB1AC-CEC2-8242-A6F2-24E3349911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7774FA-1D6D-7847-8133-B3201D492A16}" type="slidenum">
              <a:rPr lang="en-US" altLang="en-VN"/>
              <a:pPr>
                <a:defRPr/>
              </a:pPr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640145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0D4EEF90-1941-0145-A4FA-2A5FFA445821}"/>
              </a:ext>
            </a:extLst>
          </p:cNvPr>
          <p:cNvSpPr/>
          <p:nvPr/>
        </p:nvSpPr>
        <p:spPr>
          <a:xfrm>
            <a:off x="-4233" y="5051426"/>
            <a:ext cx="4766733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480F5DC-105C-2C42-9945-DBBA059D5C2A}"/>
              </a:ext>
            </a:extLst>
          </p:cNvPr>
          <p:cNvSpPr/>
          <p:nvPr/>
        </p:nvSpPr>
        <p:spPr>
          <a:xfrm>
            <a:off x="-2117" y="5051426"/>
            <a:ext cx="12194117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D0042-1A9A-894A-BDAA-F8FC31F5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4" y="365126"/>
            <a:ext cx="10028767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989" name="Text Placeholder 2">
            <a:extLst>
              <a:ext uri="{FF2B5EF4-FFF2-40B4-BE49-F238E27FC236}">
                <a16:creationId xmlns:a16="http://schemas.microsoft.com/office/drawing/2014/main" id="{7533AF74-FA75-6942-99FF-E817AFBD5D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6434" y="1100138"/>
            <a:ext cx="1002876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VN"/>
              <a:t>Click to edit Master text styles</a:t>
            </a:r>
          </a:p>
          <a:p>
            <a:pPr lvl="1"/>
            <a:r>
              <a:rPr lang="en-US" altLang="en-VN"/>
              <a:t>Second level</a:t>
            </a:r>
          </a:p>
          <a:p>
            <a:pPr lvl="2"/>
            <a:r>
              <a:rPr lang="en-US" altLang="en-VN"/>
              <a:t>Third level</a:t>
            </a:r>
          </a:p>
          <a:p>
            <a:pPr lvl="3"/>
            <a:r>
              <a:rPr lang="en-US" altLang="en-VN"/>
              <a:t>Fourth level</a:t>
            </a:r>
          </a:p>
          <a:p>
            <a:pPr lvl="4"/>
            <a:r>
              <a:rPr lang="en-US" altLang="en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62FBD-C6D4-3D42-80BF-0898B401B7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9140000">
            <a:off x="268818" y="5870576"/>
            <a:ext cx="2901949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AC189-8E94-0944-A528-E3BF0B4DB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90533" y="6284914"/>
            <a:ext cx="6299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96297-7CBB-814E-AA84-B67BB8855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1400" y="6170614"/>
            <a:ext cx="670984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822705-DAF1-5547-BC12-8D652CC1CE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18" r:id="rId2"/>
    <p:sldLayoutId id="2147484352" r:id="rId3"/>
    <p:sldLayoutId id="2147484319" r:id="rId4"/>
    <p:sldLayoutId id="2147484320" r:id="rId5"/>
    <p:sldLayoutId id="2147484321" r:id="rId6"/>
    <p:sldLayoutId id="2147484322" r:id="rId7"/>
    <p:sldLayoutId id="2147484353" r:id="rId8"/>
    <p:sldLayoutId id="2147484354" r:id="rId9"/>
    <p:sldLayoutId id="2147484323" r:id="rId10"/>
    <p:sldLayoutId id="2147484324" r:id="rId11"/>
    <p:sldLayoutId id="214748435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08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9" r:id="rId2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1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11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E7763A9-6F24-6D4F-BB02-AF1099E9CD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2"/>
          <a:stretch/>
        </p:blipFill>
        <p:spPr>
          <a:xfrm>
            <a:off x="0" y="-612"/>
            <a:ext cx="12192000" cy="6858612"/>
          </a:xfrm>
          <a:prstGeom prst="rect">
            <a:avLst/>
          </a:prstGeom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764218AB-1048-3443-82A4-009C1C0832AC}"/>
              </a:ext>
            </a:extLst>
          </p:cNvPr>
          <p:cNvSpPr/>
          <p:nvPr/>
        </p:nvSpPr>
        <p:spPr>
          <a:xfrm>
            <a:off x="1143000" y="1440124"/>
            <a:ext cx="6705600" cy="3534289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9B6090AF-BB1D-1F40-BE77-55DB4DFDA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78345"/>
            <a:ext cx="7467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en-US" sz="7200" b="1" dirty="0" err="1">
                <a:solidFill>
                  <a:schemeClr val="accent3">
                    <a:lumMod val="75000"/>
                  </a:schemeClr>
                </a:solidFill>
                <a:latin typeface="#9Slide05 SVNClementine" panose="020F0502020204030203" pitchFamily="34" charset="77"/>
              </a:rPr>
              <a:t>Ôn</a:t>
            </a:r>
            <a:r>
              <a:rPr lang="en-US" altLang="en-US" sz="7200" b="1" dirty="0">
                <a:solidFill>
                  <a:schemeClr val="accent3">
                    <a:lumMod val="75000"/>
                  </a:schemeClr>
                </a:solidFill>
                <a:latin typeface="#9Slide05 SVNClementine" panose="020F0502020204030203" pitchFamily="34" charset="77"/>
              </a:rPr>
              <a:t> </a:t>
            </a:r>
            <a:r>
              <a:rPr lang="en-US" altLang="en-US" sz="7200" b="1" dirty="0" err="1">
                <a:solidFill>
                  <a:schemeClr val="accent3">
                    <a:lumMod val="75000"/>
                  </a:schemeClr>
                </a:solidFill>
                <a:latin typeface="#9Slide05 SVNClementine" panose="020F0502020204030203" pitchFamily="34" charset="77"/>
              </a:rPr>
              <a:t>tập</a:t>
            </a:r>
            <a:r>
              <a:rPr lang="en-US" altLang="en-US" sz="7200" b="1" dirty="0">
                <a:solidFill>
                  <a:schemeClr val="accent3">
                    <a:lumMod val="75000"/>
                  </a:schemeClr>
                </a:solidFill>
                <a:latin typeface="#9Slide05 SVNClementine" panose="020F0502020204030203" pitchFamily="34" charset="77"/>
              </a:rPr>
              <a:t> </a:t>
            </a:r>
            <a:r>
              <a:rPr lang="en-US" altLang="en-US" sz="7200" b="1" dirty="0" err="1">
                <a:solidFill>
                  <a:schemeClr val="accent3">
                    <a:lumMod val="75000"/>
                  </a:schemeClr>
                </a:solidFill>
                <a:latin typeface="#9Slide05 SVNClementine" panose="020F0502020204030203" pitchFamily="34" charset="77"/>
              </a:rPr>
              <a:t>về</a:t>
            </a:r>
            <a:r>
              <a:rPr lang="en-US" altLang="en-US" sz="7200" b="1" dirty="0">
                <a:solidFill>
                  <a:schemeClr val="accent3">
                    <a:lumMod val="75000"/>
                  </a:schemeClr>
                </a:solidFill>
                <a:latin typeface="#9Slide05 SVNClementine" panose="020F0502020204030203" pitchFamily="34" charset="77"/>
              </a:rPr>
              <a:t> 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en-US" sz="7200" b="1" dirty="0" err="1">
                <a:solidFill>
                  <a:schemeClr val="accent3">
                    <a:lumMod val="75000"/>
                  </a:schemeClr>
                </a:solidFill>
                <a:latin typeface="#9Slide05 SVNClementine" panose="020F0502020204030203" pitchFamily="34" charset="77"/>
              </a:rPr>
              <a:t>số</a:t>
            </a:r>
            <a:r>
              <a:rPr lang="en-US" altLang="en-US" sz="7200" b="1" dirty="0">
                <a:solidFill>
                  <a:schemeClr val="accent3">
                    <a:lumMod val="75000"/>
                  </a:schemeClr>
                </a:solidFill>
                <a:latin typeface="#9Slide05 SVNClementine" panose="020F0502020204030203" pitchFamily="34" charset="77"/>
              </a:rPr>
              <a:t> </a:t>
            </a:r>
            <a:r>
              <a:rPr lang="en-US" altLang="en-US" sz="7200" b="1" dirty="0" err="1">
                <a:solidFill>
                  <a:schemeClr val="accent3">
                    <a:lumMod val="75000"/>
                  </a:schemeClr>
                </a:solidFill>
                <a:latin typeface="#9Slide05 SVNClementine" panose="020F0502020204030203" pitchFamily="34" charset="77"/>
              </a:rPr>
              <a:t>thập</a:t>
            </a:r>
            <a:r>
              <a:rPr lang="en-US" altLang="en-US" sz="7200" b="1" dirty="0">
                <a:solidFill>
                  <a:schemeClr val="accent3">
                    <a:lumMod val="75000"/>
                  </a:schemeClr>
                </a:solidFill>
                <a:latin typeface="#9Slide05 SVNClementine" panose="020F0502020204030203" pitchFamily="34" charset="77"/>
              </a:rPr>
              <a:t> </a:t>
            </a:r>
            <a:r>
              <a:rPr lang="en-US" altLang="en-US" sz="7200" b="1" dirty="0" err="1">
                <a:solidFill>
                  <a:schemeClr val="accent3">
                    <a:lumMod val="75000"/>
                  </a:schemeClr>
                </a:solidFill>
                <a:latin typeface="#9Slide05 SVNClementine" panose="020F0502020204030203" pitchFamily="34" charset="77"/>
              </a:rPr>
              <a:t>phân</a:t>
            </a:r>
            <a:endParaRPr lang="en-US" altLang="en-US" sz="7200" b="1" dirty="0">
              <a:solidFill>
                <a:schemeClr val="accent3">
                  <a:lumMod val="75000"/>
                </a:schemeClr>
              </a:solidFill>
              <a:latin typeface="#9Slide05 SVNClementine" panose="020F0502020204030203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BB08F2-D0C6-B540-91FF-B9238C1EBA02}"/>
              </a:ext>
            </a:extLst>
          </p:cNvPr>
          <p:cNvSpPr txBox="1"/>
          <p:nvPr/>
        </p:nvSpPr>
        <p:spPr>
          <a:xfrm>
            <a:off x="3200400" y="425868"/>
            <a:ext cx="3109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id-ID" sz="5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60FD6-2C37-0A47-B20C-EE6BA9354248}"/>
              </a:ext>
            </a:extLst>
          </p:cNvPr>
          <p:cNvSpPr txBox="1"/>
          <p:nvPr/>
        </p:nvSpPr>
        <p:spPr>
          <a:xfrm>
            <a:off x="4375169" y="4624890"/>
            <a:ext cx="3441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SVNAngellife" panose="02000500000000020003" pitchFamily="2" charset="0"/>
              </a:rPr>
              <a:t>Trang 150</a:t>
            </a:r>
            <a:endParaRPr lang="id-ID" sz="3600" b="1" dirty="0">
              <a:solidFill>
                <a:schemeClr val="accent2">
                  <a:lumMod val="75000"/>
                </a:schemeClr>
              </a:solidFill>
              <a:latin typeface="#9Slide05 SVNAngellife" panose="02000500000000020003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53794" y="200797"/>
            <a:ext cx="11533505" cy="6477001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84BC4BAB-A51F-814A-B802-224C1677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518" y="619432"/>
            <a:ext cx="861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Bài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4.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Viết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các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sau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dưới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dạng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thập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phân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5EDB1228-A4D7-874A-91E5-464B6BA92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955" y="1937308"/>
            <a:ext cx="6956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a) </a:t>
            </a:r>
          </a:p>
        </p:txBody>
      </p:sp>
      <p:sp>
        <p:nvSpPr>
          <p:cNvPr id="59" name="Text Box 50">
            <a:extLst>
              <a:ext uri="{FF2B5EF4-FFF2-40B4-BE49-F238E27FC236}">
                <a16:creationId xmlns:a16="http://schemas.microsoft.com/office/drawing/2014/main" id="{4617BD01-283C-7F4B-AD99-2CACA2FA0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849" y="3380728"/>
            <a:ext cx="8432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b)</a:t>
            </a:r>
          </a:p>
        </p:txBody>
      </p:sp>
      <p:pic>
        <p:nvPicPr>
          <p:cNvPr id="61" name="图片 24" descr="卡通人物&#10;&#10;描述已自动生成">
            <a:extLst>
              <a:ext uri="{FF2B5EF4-FFF2-40B4-BE49-F238E27FC236}">
                <a16:creationId xmlns:a16="http://schemas.microsoft.com/office/drawing/2014/main" id="{8FF6D244-FECB-C948-B054-65617BBAF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698" y="1813481"/>
            <a:ext cx="3532096" cy="47097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9DD17B-B05A-8342-B391-38EB9FEF643B}"/>
                  </a:ext>
                </a:extLst>
              </p:cNvPr>
              <p:cNvSpPr txBox="1"/>
              <p:nvPr/>
            </p:nvSpPr>
            <p:spPr>
              <a:xfrm>
                <a:off x="2331129" y="1813335"/>
                <a:ext cx="58349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9DD17B-B05A-8342-B391-38EB9FEF6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129" y="1813335"/>
                <a:ext cx="583493" cy="925190"/>
              </a:xfrm>
              <a:prstGeom prst="rect">
                <a:avLst/>
              </a:prstGeom>
              <a:blipFill>
                <a:blip r:embed="rId5"/>
                <a:stretch>
                  <a:fillRect l="-14894" r="-14894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BD0882F-506A-3242-8C68-6C64BD4A63A7}"/>
                  </a:ext>
                </a:extLst>
              </p:cNvPr>
              <p:cNvSpPr txBox="1"/>
              <p:nvPr/>
            </p:nvSpPr>
            <p:spPr>
              <a:xfrm>
                <a:off x="3427898" y="1813335"/>
                <a:ext cx="82875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BD0882F-506A-3242-8C68-6C64BD4A6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898" y="1813335"/>
                <a:ext cx="828753" cy="925190"/>
              </a:xfrm>
              <a:prstGeom prst="rect">
                <a:avLst/>
              </a:prstGeom>
              <a:blipFill>
                <a:blip r:embed="rId6"/>
                <a:stretch>
                  <a:fillRect l="-10448" r="-10448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23FE2E3-1E75-4140-80D8-CDDBCE446157}"/>
                  </a:ext>
                </a:extLst>
              </p:cNvPr>
              <p:cNvSpPr txBox="1"/>
              <p:nvPr/>
            </p:nvSpPr>
            <p:spPr>
              <a:xfrm>
                <a:off x="4752293" y="1813335"/>
                <a:ext cx="1142429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23FE2E3-1E75-4140-80D8-CDDBCE446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293" y="1813335"/>
                <a:ext cx="1142429" cy="935192"/>
              </a:xfrm>
              <a:prstGeom prst="rect">
                <a:avLst/>
              </a:prstGeom>
              <a:blipFill>
                <a:blip r:embed="rId7"/>
                <a:stretch>
                  <a:fillRect l="-7692" t="-1333" r="-7692" b="-1333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91A3941-B016-AE41-8D4D-30251BC895C8}"/>
                  </a:ext>
                </a:extLst>
              </p:cNvPr>
              <p:cNvSpPr txBox="1"/>
              <p:nvPr/>
            </p:nvSpPr>
            <p:spPr>
              <a:xfrm>
                <a:off x="6397289" y="1785805"/>
                <a:ext cx="1074012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𝟐𝟎𝟎𝟐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91A3941-B016-AE41-8D4D-30251BC89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289" y="1785805"/>
                <a:ext cx="1074012" cy="925190"/>
              </a:xfrm>
              <a:prstGeom prst="rect">
                <a:avLst/>
              </a:prstGeom>
              <a:blipFill>
                <a:blip r:embed="rId8"/>
                <a:stretch>
                  <a:fillRect l="-8140" t="-1351" r="-8140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94C0DF6-1B06-B841-BAEC-E82BEA00618A}"/>
                  </a:ext>
                </a:extLst>
              </p:cNvPr>
              <p:cNvSpPr txBox="1"/>
              <p:nvPr/>
            </p:nvSpPr>
            <p:spPr>
              <a:xfrm>
                <a:off x="2331128" y="3210520"/>
                <a:ext cx="338234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94C0DF6-1B06-B841-BAEC-E82BEA006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128" y="3210520"/>
                <a:ext cx="338234" cy="921984"/>
              </a:xfrm>
              <a:prstGeom prst="rect">
                <a:avLst/>
              </a:prstGeom>
              <a:blipFill>
                <a:blip r:embed="rId9"/>
                <a:stretch>
                  <a:fillRect l="-25000" r="-25000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EDB7BDA-4EB9-E040-821A-9C0913C0A1FD}"/>
                  </a:ext>
                </a:extLst>
              </p:cNvPr>
              <p:cNvSpPr txBox="1"/>
              <p:nvPr/>
            </p:nvSpPr>
            <p:spPr>
              <a:xfrm>
                <a:off x="3495223" y="3210520"/>
                <a:ext cx="33823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EDB7BDA-4EB9-E040-821A-9C0913C0A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223" y="3210520"/>
                <a:ext cx="338234" cy="925190"/>
              </a:xfrm>
              <a:prstGeom prst="rect">
                <a:avLst/>
              </a:prstGeom>
              <a:blipFill>
                <a:blip r:embed="rId10"/>
                <a:stretch>
                  <a:fillRect l="-29630" r="-29630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736CD90-D4CC-564F-93FA-9FBB25A2540D}"/>
                  </a:ext>
                </a:extLst>
              </p:cNvPr>
              <p:cNvSpPr txBox="1"/>
              <p:nvPr/>
            </p:nvSpPr>
            <p:spPr>
              <a:xfrm>
                <a:off x="4659318" y="3210520"/>
                <a:ext cx="338234" cy="9221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736CD90-D4CC-564F-93FA-9FBB25A25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318" y="3210520"/>
                <a:ext cx="338234" cy="922176"/>
              </a:xfrm>
              <a:prstGeom prst="rect">
                <a:avLst/>
              </a:prstGeom>
              <a:blipFill>
                <a:blip r:embed="rId11"/>
                <a:stretch>
                  <a:fillRect l="-25000" r="-25000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4F24FCD-05EF-5F43-B6EB-6D81948AE178}"/>
                  </a:ext>
                </a:extLst>
              </p:cNvPr>
              <p:cNvSpPr txBox="1"/>
              <p:nvPr/>
            </p:nvSpPr>
            <p:spPr>
              <a:xfrm>
                <a:off x="5823413" y="3210520"/>
                <a:ext cx="651909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4F24FCD-05EF-5F43-B6EB-6D81948AE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413" y="3210520"/>
                <a:ext cx="651909" cy="921984"/>
              </a:xfrm>
              <a:prstGeom prst="rect">
                <a:avLst/>
              </a:prstGeom>
              <a:blipFill>
                <a:blip r:embed="rId12"/>
                <a:stretch>
                  <a:fillRect l="-13462" r="-13462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1C0069A-A302-5446-94E9-0FC893387308}"/>
              </a:ext>
            </a:extLst>
          </p:cNvPr>
          <p:cNvSpPr txBox="1"/>
          <p:nvPr/>
        </p:nvSpPr>
        <p:spPr>
          <a:xfrm>
            <a:off x="3048143" y="1983542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41E7772-68BE-4946-8B33-CE0DFEAADB97}"/>
              </a:ext>
            </a:extLst>
          </p:cNvPr>
          <p:cNvSpPr txBox="1"/>
          <p:nvPr/>
        </p:nvSpPr>
        <p:spPr>
          <a:xfrm>
            <a:off x="4393634" y="1956012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8ACFA97-472E-0843-999C-D8760B8EDA1B}"/>
              </a:ext>
            </a:extLst>
          </p:cNvPr>
          <p:cNvSpPr txBox="1"/>
          <p:nvPr/>
        </p:nvSpPr>
        <p:spPr>
          <a:xfrm>
            <a:off x="5964558" y="1983541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E4B04EB-9234-684F-8F4B-9BFA44E3A10C}"/>
              </a:ext>
            </a:extLst>
          </p:cNvPr>
          <p:cNvSpPr txBox="1"/>
          <p:nvPr/>
        </p:nvSpPr>
        <p:spPr>
          <a:xfrm>
            <a:off x="5323507" y="3302807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79DE288-5612-A549-8017-F5B2D9841597}"/>
              </a:ext>
            </a:extLst>
          </p:cNvPr>
          <p:cNvSpPr txBox="1"/>
          <p:nvPr/>
        </p:nvSpPr>
        <p:spPr>
          <a:xfrm>
            <a:off x="4082201" y="3311983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E8F5E4C-69AD-F04F-A11F-A6D9EC40CEEC}"/>
              </a:ext>
            </a:extLst>
          </p:cNvPr>
          <p:cNvSpPr txBox="1"/>
          <p:nvPr/>
        </p:nvSpPr>
        <p:spPr>
          <a:xfrm>
            <a:off x="2903579" y="3315207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36966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1"/>
      <p:bldP spid="59" grpId="1"/>
      <p:bldP spid="2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3" grpId="0"/>
      <p:bldP spid="69" grpId="0"/>
      <p:bldP spid="70" grpId="0"/>
      <p:bldP spid="71" grpId="0"/>
      <p:bldP spid="72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6405" y="342434"/>
            <a:ext cx="11533505" cy="6477001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84BC4BAB-A51F-814A-B802-224C1677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518" y="619432"/>
            <a:ext cx="861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Bài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4.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Viết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các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sau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dưới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dạng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thập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phân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5EDB1228-A4D7-874A-91E5-464B6BA92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235" y="1601103"/>
            <a:ext cx="6956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a) </a:t>
            </a:r>
          </a:p>
        </p:txBody>
      </p:sp>
      <p:pic>
        <p:nvPicPr>
          <p:cNvPr id="61" name="图片 24" descr="卡通人物&#10;&#10;描述已自动生成">
            <a:extLst>
              <a:ext uri="{FF2B5EF4-FFF2-40B4-BE49-F238E27FC236}">
                <a16:creationId xmlns:a16="http://schemas.microsoft.com/office/drawing/2014/main" id="{8FF6D244-FECB-C948-B054-65617BBAF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6648" y="196046"/>
            <a:ext cx="2253137" cy="30043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9DD17B-B05A-8342-B391-38EB9FEF643B}"/>
                  </a:ext>
                </a:extLst>
              </p:cNvPr>
              <p:cNvSpPr txBox="1"/>
              <p:nvPr/>
            </p:nvSpPr>
            <p:spPr>
              <a:xfrm>
                <a:off x="2655409" y="1477130"/>
                <a:ext cx="58349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9DD17B-B05A-8342-B391-38EB9FEF6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409" y="1477130"/>
                <a:ext cx="583493" cy="925190"/>
              </a:xfrm>
              <a:prstGeom prst="rect">
                <a:avLst/>
              </a:prstGeom>
              <a:blipFill>
                <a:blip r:embed="rId5"/>
                <a:stretch>
                  <a:fillRect l="-17391" t="-1351" r="-17391" b="-1216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BD0882F-506A-3242-8C68-6C64BD4A63A7}"/>
                  </a:ext>
                </a:extLst>
              </p:cNvPr>
              <p:cNvSpPr txBox="1"/>
              <p:nvPr/>
            </p:nvSpPr>
            <p:spPr>
              <a:xfrm>
                <a:off x="3752178" y="1477130"/>
                <a:ext cx="82875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BD0882F-506A-3242-8C68-6C64BD4A6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178" y="1477130"/>
                <a:ext cx="828753" cy="925190"/>
              </a:xfrm>
              <a:prstGeom prst="rect">
                <a:avLst/>
              </a:prstGeom>
              <a:blipFill>
                <a:blip r:embed="rId6"/>
                <a:stretch>
                  <a:fillRect l="-10606" t="-1351" r="-12121" b="-1216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23FE2E3-1E75-4140-80D8-CDDBCE446157}"/>
                  </a:ext>
                </a:extLst>
              </p:cNvPr>
              <p:cNvSpPr txBox="1"/>
              <p:nvPr/>
            </p:nvSpPr>
            <p:spPr>
              <a:xfrm>
                <a:off x="5076573" y="1477130"/>
                <a:ext cx="1142429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23FE2E3-1E75-4140-80D8-CDDBCE446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573" y="1477130"/>
                <a:ext cx="1142429" cy="935192"/>
              </a:xfrm>
              <a:prstGeom prst="rect">
                <a:avLst/>
              </a:prstGeom>
              <a:blipFill>
                <a:blip r:embed="rId7"/>
                <a:stretch>
                  <a:fillRect l="-6593" t="-1333" r="-7692" b="-1333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91A3941-B016-AE41-8D4D-30251BC895C8}"/>
                  </a:ext>
                </a:extLst>
              </p:cNvPr>
              <p:cNvSpPr txBox="1"/>
              <p:nvPr/>
            </p:nvSpPr>
            <p:spPr>
              <a:xfrm>
                <a:off x="6721569" y="1449600"/>
                <a:ext cx="1074012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𝟐𝟎𝟎𝟐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91A3941-B016-AE41-8D4D-30251BC89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569" y="1449600"/>
                <a:ext cx="1074012" cy="925190"/>
              </a:xfrm>
              <a:prstGeom prst="rect">
                <a:avLst/>
              </a:prstGeom>
              <a:blipFill>
                <a:blip r:embed="rId8"/>
                <a:stretch>
                  <a:fillRect l="-8235" t="-1351" r="-9412" b="-1216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1C0069A-A302-5446-94E9-0FC893387308}"/>
              </a:ext>
            </a:extLst>
          </p:cNvPr>
          <p:cNvSpPr txBox="1"/>
          <p:nvPr/>
        </p:nvSpPr>
        <p:spPr>
          <a:xfrm>
            <a:off x="3372423" y="1647337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41E7772-68BE-4946-8B33-CE0DFEAADB97}"/>
              </a:ext>
            </a:extLst>
          </p:cNvPr>
          <p:cNvSpPr txBox="1"/>
          <p:nvPr/>
        </p:nvSpPr>
        <p:spPr>
          <a:xfrm>
            <a:off x="4717914" y="1619807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8ACFA97-472E-0843-999C-D8760B8EDA1B}"/>
              </a:ext>
            </a:extLst>
          </p:cNvPr>
          <p:cNvSpPr txBox="1"/>
          <p:nvPr/>
        </p:nvSpPr>
        <p:spPr>
          <a:xfrm>
            <a:off x="6288838" y="1647336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7E99B48-CA1D-4B47-B166-2305EA9FE77A}"/>
                  </a:ext>
                </a:extLst>
              </p:cNvPr>
              <p:cNvSpPr txBox="1"/>
              <p:nvPr/>
            </p:nvSpPr>
            <p:spPr>
              <a:xfrm>
                <a:off x="2009538" y="3505885"/>
                <a:ext cx="931118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7E99B48-CA1D-4B47-B166-2305EA9FE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538" y="3505885"/>
                <a:ext cx="931118" cy="925190"/>
              </a:xfrm>
              <a:prstGeom prst="rect">
                <a:avLst/>
              </a:prstGeom>
              <a:blipFill>
                <a:blip r:embed="rId9"/>
                <a:stretch>
                  <a:fillRect t="-1370" b="-1369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A52CED9-C575-DF4A-B84F-515CBEAA06D6}"/>
              </a:ext>
            </a:extLst>
          </p:cNvPr>
          <p:cNvSpPr txBox="1"/>
          <p:nvPr/>
        </p:nvSpPr>
        <p:spPr>
          <a:xfrm>
            <a:off x="3162843" y="3676093"/>
            <a:ext cx="1555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 0,3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92ADD1-C462-384F-BF54-59C4A5BD368E}"/>
              </a:ext>
            </a:extLst>
          </p:cNvPr>
          <p:cNvSpPr txBox="1"/>
          <p:nvPr/>
        </p:nvSpPr>
        <p:spPr>
          <a:xfrm>
            <a:off x="8088827" y="3706986"/>
            <a:ext cx="1555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 0,03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30EC81-6BEB-9E4F-8BCF-B34EAD4EF990}"/>
              </a:ext>
            </a:extLst>
          </p:cNvPr>
          <p:cNvSpPr txBox="1"/>
          <p:nvPr/>
        </p:nvSpPr>
        <p:spPr>
          <a:xfrm>
            <a:off x="3120696" y="5286200"/>
            <a:ext cx="1555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 4,25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98D4FC-52D7-4246-944F-7532571A13D8}"/>
              </a:ext>
            </a:extLst>
          </p:cNvPr>
          <p:cNvSpPr txBox="1"/>
          <p:nvPr/>
        </p:nvSpPr>
        <p:spPr>
          <a:xfrm>
            <a:off x="8088827" y="5317092"/>
            <a:ext cx="1555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 2,002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415A8E8-D60A-9A41-B286-AF5627CDB7E1}"/>
                  </a:ext>
                </a:extLst>
              </p:cNvPr>
              <p:cNvSpPr txBox="1"/>
              <p:nvPr/>
            </p:nvSpPr>
            <p:spPr>
              <a:xfrm>
                <a:off x="6981866" y="3536777"/>
                <a:ext cx="82875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415A8E8-D60A-9A41-B286-AF5627CDB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866" y="3536777"/>
                <a:ext cx="828753" cy="925190"/>
              </a:xfrm>
              <a:prstGeom prst="rect">
                <a:avLst/>
              </a:prstGeom>
              <a:blipFill>
                <a:blip r:embed="rId10"/>
                <a:stretch>
                  <a:fillRect l="-10606" t="-1351" r="-12121" b="-1216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55214E-06BA-094B-997E-B25EA82760E0}"/>
                  </a:ext>
                </a:extLst>
              </p:cNvPr>
              <p:cNvSpPr txBox="1"/>
              <p:nvPr/>
            </p:nvSpPr>
            <p:spPr>
              <a:xfrm>
                <a:off x="1832631" y="5043847"/>
                <a:ext cx="1142429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V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55214E-06BA-094B-997E-B25EA8276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631" y="5043847"/>
                <a:ext cx="1142429" cy="935192"/>
              </a:xfrm>
              <a:prstGeom prst="rect">
                <a:avLst/>
              </a:prstGeom>
              <a:blipFill>
                <a:blip r:embed="rId11"/>
                <a:stretch>
                  <a:fillRect l="-7692" r="-7692" b="-1333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44A2174-CEB4-3440-BA07-9242115B6661}"/>
                  </a:ext>
                </a:extLst>
              </p:cNvPr>
              <p:cNvSpPr txBox="1"/>
              <p:nvPr/>
            </p:nvSpPr>
            <p:spPr>
              <a:xfrm>
                <a:off x="6857431" y="5084741"/>
                <a:ext cx="1074012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𝟐𝟎𝟎𝟐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44A2174-CEB4-3440-BA07-9242115B6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431" y="5084741"/>
                <a:ext cx="1074012" cy="925190"/>
              </a:xfrm>
              <a:prstGeom prst="rect">
                <a:avLst/>
              </a:prstGeom>
              <a:blipFill>
                <a:blip r:embed="rId12"/>
                <a:stretch>
                  <a:fillRect l="-9412" t="-1351" r="-8235" b="-1216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16">
            <a:extLst>
              <a:ext uri="{FF2B5EF4-FFF2-40B4-BE49-F238E27FC236}">
                <a16:creationId xmlns:a16="http://schemas.microsoft.com/office/drawing/2014/main" id="{0D2CF896-D853-DB48-A55B-9134195A3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214" y="2881715"/>
            <a:ext cx="198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339933"/>
                </a:solidFill>
                <a:cs typeface="Calibri" panose="020F0502020204030204" pitchFamily="34" charset="0"/>
              </a:rPr>
              <a:t>Bài</a:t>
            </a:r>
            <a:r>
              <a:rPr lang="en-US" altLang="en-US" b="1" dirty="0">
                <a:solidFill>
                  <a:srgbClr val="339933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339933"/>
                </a:solidFill>
                <a:cs typeface="Calibri" panose="020F0502020204030204" pitchFamily="34" charset="0"/>
              </a:rPr>
              <a:t>giải</a:t>
            </a:r>
            <a:endParaRPr lang="en-US" altLang="en-US" b="1" dirty="0">
              <a:solidFill>
                <a:srgbClr val="339933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4306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23" grpId="0"/>
      <p:bldP spid="24" grpId="0"/>
      <p:bldP spid="25" grpId="0"/>
      <p:bldP spid="26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9247" y="343535"/>
            <a:ext cx="11533505" cy="6477001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84BC4BAB-A51F-814A-B802-224C1677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518" y="619432"/>
            <a:ext cx="861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Bài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4.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Viết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các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sau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dưới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dạng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thập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phân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61" name="图片 24" descr="卡通人物&#10;&#10;描述已自动生成">
            <a:extLst>
              <a:ext uri="{FF2B5EF4-FFF2-40B4-BE49-F238E27FC236}">
                <a16:creationId xmlns:a16="http://schemas.microsoft.com/office/drawing/2014/main" id="{8FF6D244-FECB-C948-B054-65617BBAF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6648" y="196046"/>
            <a:ext cx="2253137" cy="30043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52CED9-C575-DF4A-B84F-515CBEAA06D6}"/>
              </a:ext>
            </a:extLst>
          </p:cNvPr>
          <p:cNvSpPr txBox="1"/>
          <p:nvPr/>
        </p:nvSpPr>
        <p:spPr>
          <a:xfrm>
            <a:off x="3676836" y="3826278"/>
            <a:ext cx="1555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 0,25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92ADD1-C462-384F-BF54-59C4A5BD368E}"/>
              </a:ext>
            </a:extLst>
          </p:cNvPr>
          <p:cNvSpPr txBox="1"/>
          <p:nvPr/>
        </p:nvSpPr>
        <p:spPr>
          <a:xfrm>
            <a:off x="9586681" y="3874035"/>
            <a:ext cx="1555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 0,6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30EC81-6BEB-9E4F-8BCF-B34EAD4EF990}"/>
              </a:ext>
            </a:extLst>
          </p:cNvPr>
          <p:cNvSpPr txBox="1"/>
          <p:nvPr/>
        </p:nvSpPr>
        <p:spPr>
          <a:xfrm>
            <a:off x="3711463" y="5323407"/>
            <a:ext cx="1555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 0,875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98D4FC-52D7-4246-944F-7532571A13D8}"/>
              </a:ext>
            </a:extLst>
          </p:cNvPr>
          <p:cNvSpPr txBox="1"/>
          <p:nvPr/>
        </p:nvSpPr>
        <p:spPr>
          <a:xfrm>
            <a:off x="9698762" y="5548843"/>
            <a:ext cx="1555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 1,5</a:t>
            </a:r>
          </a:p>
        </p:txBody>
      </p:sp>
      <p:sp>
        <p:nvSpPr>
          <p:cNvPr id="31" name="Text Box 16">
            <a:extLst>
              <a:ext uri="{FF2B5EF4-FFF2-40B4-BE49-F238E27FC236}">
                <a16:creationId xmlns:a16="http://schemas.microsoft.com/office/drawing/2014/main" id="{0D2CF896-D853-DB48-A55B-9134195A3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452" y="2722319"/>
            <a:ext cx="198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339933"/>
                </a:solidFill>
                <a:cs typeface="Calibri" panose="020F0502020204030204" pitchFamily="34" charset="0"/>
              </a:rPr>
              <a:t>Bài</a:t>
            </a:r>
            <a:r>
              <a:rPr lang="en-US" altLang="en-US" b="1" dirty="0">
                <a:solidFill>
                  <a:srgbClr val="339933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339933"/>
                </a:solidFill>
                <a:cs typeface="Calibri" panose="020F0502020204030204" pitchFamily="34" charset="0"/>
              </a:rPr>
              <a:t>giải</a:t>
            </a:r>
            <a:endParaRPr lang="en-US" altLang="en-US" b="1" dirty="0">
              <a:solidFill>
                <a:srgbClr val="339933"/>
              </a:solidFill>
              <a:cs typeface="Calibri" panose="020F0502020204030204" pitchFamily="34" charset="0"/>
            </a:endParaRPr>
          </a:p>
        </p:txBody>
      </p:sp>
      <p:sp>
        <p:nvSpPr>
          <p:cNvPr id="22" name="Text Box 50">
            <a:extLst>
              <a:ext uri="{FF2B5EF4-FFF2-40B4-BE49-F238E27FC236}">
                <a16:creationId xmlns:a16="http://schemas.microsoft.com/office/drawing/2014/main" id="{7083BB53-7BAC-3942-8465-3FEE0E87E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1106" y="1563995"/>
            <a:ext cx="8432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A8AE827-4D95-3E4A-878C-D42D08C4BBF9}"/>
                  </a:ext>
                </a:extLst>
              </p:cNvPr>
              <p:cNvSpPr txBox="1"/>
              <p:nvPr/>
            </p:nvSpPr>
            <p:spPr>
              <a:xfrm>
                <a:off x="3104385" y="1393787"/>
                <a:ext cx="338234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A8AE827-4D95-3E4A-878C-D42D08C4B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385" y="1393787"/>
                <a:ext cx="338234" cy="921984"/>
              </a:xfrm>
              <a:prstGeom prst="rect">
                <a:avLst/>
              </a:prstGeom>
              <a:blipFill>
                <a:blip r:embed="rId5"/>
                <a:stretch>
                  <a:fillRect l="-25000" t="-1351" r="-25000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D8B84F4-4856-244C-9746-AD8D7413F7ED}"/>
                  </a:ext>
                </a:extLst>
              </p:cNvPr>
              <p:cNvSpPr txBox="1"/>
              <p:nvPr/>
            </p:nvSpPr>
            <p:spPr>
              <a:xfrm>
                <a:off x="4268480" y="1393787"/>
                <a:ext cx="33823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D8B84F4-4856-244C-9746-AD8D7413F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480" y="1393787"/>
                <a:ext cx="338234" cy="925190"/>
              </a:xfrm>
              <a:prstGeom prst="rect">
                <a:avLst/>
              </a:prstGeom>
              <a:blipFill>
                <a:blip r:embed="rId6"/>
                <a:stretch>
                  <a:fillRect l="-29630" t="-1351" r="-29630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D256EEB-21BC-5B4A-9CD4-593FE261E9CE}"/>
                  </a:ext>
                </a:extLst>
              </p:cNvPr>
              <p:cNvSpPr txBox="1"/>
              <p:nvPr/>
            </p:nvSpPr>
            <p:spPr>
              <a:xfrm>
                <a:off x="5432575" y="1393787"/>
                <a:ext cx="338234" cy="9221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D256EEB-21BC-5B4A-9CD4-593FE261E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575" y="1393787"/>
                <a:ext cx="338234" cy="922176"/>
              </a:xfrm>
              <a:prstGeom prst="rect">
                <a:avLst/>
              </a:prstGeom>
              <a:blipFill>
                <a:blip r:embed="rId7"/>
                <a:stretch>
                  <a:fillRect l="-25000" t="-1351" r="-25000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EB199B7-9F4F-5B40-8421-A66737AA781D}"/>
                  </a:ext>
                </a:extLst>
              </p:cNvPr>
              <p:cNvSpPr txBox="1"/>
              <p:nvPr/>
            </p:nvSpPr>
            <p:spPr>
              <a:xfrm>
                <a:off x="6596670" y="1393787"/>
                <a:ext cx="651909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EB199B7-9F4F-5B40-8421-A66737AA7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670" y="1393787"/>
                <a:ext cx="651909" cy="921984"/>
              </a:xfrm>
              <a:prstGeom prst="rect">
                <a:avLst/>
              </a:prstGeom>
              <a:blipFill>
                <a:blip r:embed="rId8"/>
                <a:stretch>
                  <a:fillRect l="-13462" t="-1351" r="-13462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8FA0327C-0B79-BD40-B259-61A02AFC8BED}"/>
              </a:ext>
            </a:extLst>
          </p:cNvPr>
          <p:cNvSpPr txBox="1"/>
          <p:nvPr/>
        </p:nvSpPr>
        <p:spPr>
          <a:xfrm>
            <a:off x="6096764" y="1486074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10DF9BE-D4B7-5B46-9B5E-70A01AE39DFE}"/>
              </a:ext>
            </a:extLst>
          </p:cNvPr>
          <p:cNvSpPr txBox="1"/>
          <p:nvPr/>
        </p:nvSpPr>
        <p:spPr>
          <a:xfrm>
            <a:off x="4855458" y="1495250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C792CF2-DE96-914D-B0D6-F2D6D521BE9F}"/>
              </a:ext>
            </a:extLst>
          </p:cNvPr>
          <p:cNvSpPr txBox="1"/>
          <p:nvPr/>
        </p:nvSpPr>
        <p:spPr>
          <a:xfrm>
            <a:off x="3676836" y="1498474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4A42E66-7CCA-A440-8A9E-E7F61373E5AE}"/>
                  </a:ext>
                </a:extLst>
              </p:cNvPr>
              <p:cNvSpPr txBox="1"/>
              <p:nvPr/>
            </p:nvSpPr>
            <p:spPr>
              <a:xfrm>
                <a:off x="1520562" y="3636410"/>
                <a:ext cx="338234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4A42E66-7CCA-A440-8A9E-E7F61373E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562" y="3636410"/>
                <a:ext cx="338234" cy="921984"/>
              </a:xfrm>
              <a:prstGeom prst="rect">
                <a:avLst/>
              </a:prstGeom>
              <a:blipFill>
                <a:blip r:embed="rId9"/>
                <a:stretch>
                  <a:fillRect l="-25000" t="-1351" r="-28571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21D86D-D81E-5D40-9AC3-8F0B789A6B23}"/>
                  </a:ext>
                </a:extLst>
              </p:cNvPr>
              <p:cNvSpPr txBox="1"/>
              <p:nvPr/>
            </p:nvSpPr>
            <p:spPr>
              <a:xfrm>
                <a:off x="7433972" y="3636189"/>
                <a:ext cx="33823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21D86D-D81E-5D40-9AC3-8F0B789A6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972" y="3636189"/>
                <a:ext cx="338234" cy="925190"/>
              </a:xfrm>
              <a:prstGeom prst="rect">
                <a:avLst/>
              </a:prstGeom>
              <a:blipFill>
                <a:blip r:embed="rId10"/>
                <a:stretch>
                  <a:fillRect l="-29630" t="-1351" r="-33333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394F4FA-F7DD-B544-A263-3C0C59581ECD}"/>
                  </a:ext>
                </a:extLst>
              </p:cNvPr>
              <p:cNvSpPr txBox="1"/>
              <p:nvPr/>
            </p:nvSpPr>
            <p:spPr>
              <a:xfrm>
                <a:off x="1505475" y="5117499"/>
                <a:ext cx="338234" cy="9221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394F4FA-F7DD-B544-A263-3C0C59581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475" y="5117499"/>
                <a:ext cx="338234" cy="922176"/>
              </a:xfrm>
              <a:prstGeom prst="rect">
                <a:avLst/>
              </a:prstGeom>
              <a:blipFill>
                <a:blip r:embed="rId11"/>
                <a:stretch>
                  <a:fillRect l="-29630" r="-29630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99879EC-AD0B-CB4E-8C81-B10E3E84862D}"/>
                  </a:ext>
                </a:extLst>
              </p:cNvPr>
              <p:cNvSpPr txBox="1"/>
              <p:nvPr/>
            </p:nvSpPr>
            <p:spPr>
              <a:xfrm>
                <a:off x="2136892" y="3582036"/>
                <a:ext cx="1555071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99879EC-AD0B-CB4E-8C81-B10E3E848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892" y="3582036"/>
                <a:ext cx="1555071" cy="1027525"/>
              </a:xfrm>
              <a:prstGeom prst="rect">
                <a:avLst/>
              </a:prstGeom>
              <a:blipFill>
                <a:blip r:embed="rId12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B1C711E9-56EE-A84B-A3BB-D4F9FF82CD94}"/>
              </a:ext>
            </a:extLst>
          </p:cNvPr>
          <p:cNvSpPr txBox="1"/>
          <p:nvPr/>
        </p:nvSpPr>
        <p:spPr>
          <a:xfrm>
            <a:off x="1988861" y="3846752"/>
            <a:ext cx="423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en-VN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D288E9A-F263-5B49-B7E2-A97035153884}"/>
                  </a:ext>
                </a:extLst>
              </p:cNvPr>
              <p:cNvSpPr txBox="1"/>
              <p:nvPr/>
            </p:nvSpPr>
            <p:spPr>
              <a:xfrm>
                <a:off x="8088827" y="3582036"/>
                <a:ext cx="1555071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D288E9A-F263-5B49-B7E2-A97035153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827" y="3582036"/>
                <a:ext cx="1555071" cy="1027525"/>
              </a:xfrm>
              <a:prstGeom prst="rect">
                <a:avLst/>
              </a:prstGeom>
              <a:blipFill>
                <a:blip r:embed="rId1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86533FE5-BC34-AA45-BE84-9E5C91F9A82C}"/>
              </a:ext>
            </a:extLst>
          </p:cNvPr>
          <p:cNvSpPr txBox="1"/>
          <p:nvPr/>
        </p:nvSpPr>
        <p:spPr>
          <a:xfrm>
            <a:off x="7940796" y="3846752"/>
            <a:ext cx="423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en-VN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D96E921-B2D8-D448-AD31-1B7A73CBFB7E}"/>
                  </a:ext>
                </a:extLst>
              </p:cNvPr>
              <p:cNvSpPr txBox="1"/>
              <p:nvPr/>
            </p:nvSpPr>
            <p:spPr>
              <a:xfrm>
                <a:off x="7120297" y="5409983"/>
                <a:ext cx="651909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V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D96E921-B2D8-D448-AD31-1B7A73CBF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297" y="5409983"/>
                <a:ext cx="651909" cy="921984"/>
              </a:xfrm>
              <a:prstGeom prst="rect">
                <a:avLst/>
              </a:prstGeom>
              <a:blipFill>
                <a:blip r:embed="rId14"/>
                <a:stretch>
                  <a:fillRect l="-13462" r="-15385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DF630BA-C221-EC4C-AF7C-E4CC0334485C}"/>
                  </a:ext>
                </a:extLst>
              </p:cNvPr>
              <p:cNvSpPr txBox="1"/>
              <p:nvPr/>
            </p:nvSpPr>
            <p:spPr>
              <a:xfrm>
                <a:off x="8198531" y="5289752"/>
                <a:ext cx="1555071" cy="1059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𝟏</m:t>
                      </m:r>
                      <m:f>
                        <m:fPr>
                          <m:ctrlPr>
                            <a:rPr lang="en-VN" sz="3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DF630BA-C221-EC4C-AF7C-E4CC03344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531" y="5289752"/>
                <a:ext cx="1555071" cy="1059970"/>
              </a:xfrm>
              <a:prstGeom prst="rect">
                <a:avLst/>
              </a:prstGeom>
              <a:blipFill>
                <a:blip r:embed="rId15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E6B8489C-13F5-154D-815A-A62E35F7E73F}"/>
              </a:ext>
            </a:extLst>
          </p:cNvPr>
          <p:cNvSpPr txBox="1"/>
          <p:nvPr/>
        </p:nvSpPr>
        <p:spPr>
          <a:xfrm>
            <a:off x="8050500" y="5554468"/>
            <a:ext cx="423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en-VN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7BFF36B-0D05-534C-842F-2DACC99E46E6}"/>
                  </a:ext>
                </a:extLst>
              </p:cNvPr>
              <p:cNvSpPr txBox="1"/>
              <p:nvPr/>
            </p:nvSpPr>
            <p:spPr>
              <a:xfrm>
                <a:off x="2232447" y="5112269"/>
                <a:ext cx="1555071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𝟖𝟕𝟓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7BFF36B-0D05-534C-842F-2DACC99E4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447" y="5112269"/>
                <a:ext cx="1555071" cy="1027525"/>
              </a:xfrm>
              <a:prstGeom prst="rect">
                <a:avLst/>
              </a:prstGeom>
              <a:blipFill>
                <a:blip r:embed="rId1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C56708F6-7927-1745-A319-98145CBD6AF5}"/>
              </a:ext>
            </a:extLst>
          </p:cNvPr>
          <p:cNvSpPr txBox="1"/>
          <p:nvPr/>
        </p:nvSpPr>
        <p:spPr>
          <a:xfrm>
            <a:off x="2020596" y="5333644"/>
            <a:ext cx="423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2602229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25" grpId="0"/>
      <p:bldP spid="31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73675" y="469650"/>
            <a:ext cx="11533505" cy="501675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695DE5E-DB08-BF4D-A956-05759ACD3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581" y="1701970"/>
            <a:ext cx="665018" cy="2308324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cs typeface="Calibri" panose="020F0502020204030204" pitchFamily="34" charset="0"/>
              </a:rPr>
              <a:t>&gt;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cs typeface="Calibri" panose="020F0502020204030204" pitchFamily="34" charset="0"/>
              </a:rPr>
              <a:t>&lt;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cs typeface="Calibri" panose="020F0502020204030204" pitchFamily="34" charset="0"/>
              </a:rPr>
              <a:t>=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A3E2C7B-4662-B84C-9E07-B1185A1FA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291" y="780215"/>
            <a:ext cx="12735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cs typeface="Calibri" panose="020F0502020204030204" pitchFamily="34" charset="0"/>
              </a:rPr>
              <a:t>Bài</a:t>
            </a:r>
            <a:r>
              <a:rPr lang="en-US" altLang="en-US" sz="3600" b="1" dirty="0">
                <a:cs typeface="Calibri" panose="020F0502020204030204" pitchFamily="34" charset="0"/>
              </a:rPr>
              <a:t> 5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9D5648FF-67AD-E241-B53A-BA81F1D7D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1468" y="2472094"/>
            <a:ext cx="9975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3565E999-BACA-244E-971A-0D9E9F9B4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046" y="1812089"/>
            <a:ext cx="487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78,6  ………   78,59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A9F2FA54-DB30-0244-B5F8-A684FD984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5655" y="3185693"/>
            <a:ext cx="36452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9,478  ………   9,48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EDC6FF67-CDFD-814F-9B73-79685823B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048" y="1817056"/>
            <a:ext cx="487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28,300  ………   28,3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008CF5D5-F9A2-8443-950D-4C6D16C8B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4953" y="3141540"/>
            <a:ext cx="487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0,916  ………   0,906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D5BC01A4-4926-FA4A-93F7-AE353AC50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758" y="1704037"/>
            <a:ext cx="8866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99"/>
                </a:solidFill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4200921B-91DA-164F-A93F-8011A9BEF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500" y="3045538"/>
            <a:ext cx="8866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3399"/>
                </a:solidFill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2BB3AFA0-0E73-C645-9C8B-A6271E0BF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148" y="1730559"/>
            <a:ext cx="8866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3399"/>
                </a:solidFill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E4FE3D21-B6DE-6E49-BD4A-9CF469D36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1946" y="3029369"/>
            <a:ext cx="8866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3399"/>
                </a:solidFill>
                <a:cs typeface="Calibri" panose="020F0502020204030204" pitchFamily="34" charset="0"/>
              </a:rPr>
              <a:t>&gt;</a:t>
            </a:r>
          </a:p>
        </p:txBody>
      </p:sp>
      <p:pic>
        <p:nvPicPr>
          <p:cNvPr id="18" name="图片 23" descr="微信截图_20211009134020">
            <a:extLst>
              <a:ext uri="{FF2B5EF4-FFF2-40B4-BE49-F238E27FC236}">
                <a16:creationId xmlns:a16="http://schemas.microsoft.com/office/drawing/2014/main" id="{C116FDB0-3513-5249-A02C-06A104C83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998" y="3614144"/>
            <a:ext cx="2163445" cy="353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3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>
            <a:extLst>
              <a:ext uri="{FF2B5EF4-FFF2-40B4-BE49-F238E27FC236}">
                <a16:creationId xmlns:a16="http://schemas.microsoft.com/office/drawing/2014/main" id="{70BFA486-5863-5848-9B39-57E791074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941" y="381000"/>
            <a:ext cx="74676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en-US" sz="11500" b="1" dirty="0" err="1">
                <a:solidFill>
                  <a:schemeClr val="accent5">
                    <a:lumMod val="50000"/>
                  </a:schemeClr>
                </a:solidFill>
                <a:latin typeface="#9Slide05 SVNClementine" panose="020F0502020204030203" pitchFamily="34" charset="77"/>
              </a:rPr>
              <a:t>Dặn</a:t>
            </a:r>
            <a:r>
              <a:rPr lang="en-US" altLang="en-US" sz="11500" b="1" dirty="0">
                <a:solidFill>
                  <a:schemeClr val="accent5">
                    <a:lumMod val="50000"/>
                  </a:schemeClr>
                </a:solidFill>
                <a:latin typeface="#9Slide05 SVNClementine" panose="020F0502020204030203" pitchFamily="34" charset="77"/>
              </a:rPr>
              <a:t> </a:t>
            </a:r>
            <a:r>
              <a:rPr lang="en-US" altLang="en-US" sz="11500" b="1" dirty="0" err="1">
                <a:solidFill>
                  <a:schemeClr val="accent5">
                    <a:lumMod val="50000"/>
                  </a:schemeClr>
                </a:solidFill>
                <a:latin typeface="#9Slide05 SVNClementine" panose="020F0502020204030203" pitchFamily="34" charset="77"/>
              </a:rPr>
              <a:t>dò</a:t>
            </a:r>
            <a:endParaRPr lang="en-US" altLang="en-US" sz="11500" b="1" dirty="0">
              <a:solidFill>
                <a:schemeClr val="accent5">
                  <a:lumMod val="50000"/>
                </a:schemeClr>
              </a:solidFill>
              <a:latin typeface="#9Slide05 SVNClementine" panose="020F0502020204030203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C648F-2C33-C04D-8C23-9BC2541BB940}"/>
              </a:ext>
            </a:extLst>
          </p:cNvPr>
          <p:cNvSpPr txBox="1"/>
          <p:nvPr/>
        </p:nvSpPr>
        <p:spPr>
          <a:xfrm>
            <a:off x="1369541" y="2367171"/>
            <a:ext cx="701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>
                <a:latin typeface="#9SLIDE03 ALLROUNDGOTHIC DEMI" panose="020B0703020202020104" pitchFamily="34" charset="77"/>
              </a:rPr>
              <a:t>Chuẩn bị bài: </a:t>
            </a:r>
          </a:p>
          <a:p>
            <a:pPr algn="ctr"/>
            <a:r>
              <a:rPr lang="en-VN" sz="4400" dirty="0">
                <a:solidFill>
                  <a:srgbClr val="C00000"/>
                </a:solidFill>
                <a:latin typeface="#9SLIDE03 ALLROUNDGOTHIC DEMI" panose="020B0703020202020104" pitchFamily="34" charset="77"/>
              </a:rPr>
              <a:t>Ôn tập số thập phân (tiếp theo)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6353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074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3" name="组合 8">
            <a:extLst>
              <a:ext uri="{FF2B5EF4-FFF2-40B4-BE49-F238E27FC236}">
                <a16:creationId xmlns:a16="http://schemas.microsoft.com/office/drawing/2014/main" id="{59FE2AEF-6BB7-2847-BDF3-D95ADFD8F16A}"/>
              </a:ext>
            </a:extLst>
          </p:cNvPr>
          <p:cNvGrpSpPr/>
          <p:nvPr/>
        </p:nvGrpSpPr>
        <p:grpSpPr>
          <a:xfrm>
            <a:off x="24764" y="1895145"/>
            <a:ext cx="11481435" cy="2051685"/>
            <a:chOff x="-2723" y="269"/>
            <a:chExt cx="18081" cy="3231"/>
          </a:xfrm>
        </p:grpSpPr>
        <p:sp>
          <p:nvSpPr>
            <p:cNvPr id="34" name="圆角矩形 7">
              <a:extLst>
                <a:ext uri="{FF2B5EF4-FFF2-40B4-BE49-F238E27FC236}">
                  <a16:creationId xmlns:a16="http://schemas.microsoft.com/office/drawing/2014/main" id="{BCD48285-2F9F-4540-A79A-923BDF05EB6A}"/>
                </a:ext>
              </a:extLst>
            </p:cNvPr>
            <p:cNvSpPr/>
            <p:nvPr/>
          </p:nvSpPr>
          <p:spPr>
            <a:xfrm>
              <a:off x="207" y="1676"/>
              <a:ext cx="14742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endParaRPr lang="zh-CN" altLang="en-US" sz="3200" b="1" spc="-300" dirty="0">
                <a:solidFill>
                  <a:srgbClr val="5F7700"/>
                </a:solidFill>
                <a:effectLst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sp>
          <p:nvSpPr>
            <p:cNvPr id="35" name="圆角矩形 5">
              <a:extLst>
                <a:ext uri="{FF2B5EF4-FFF2-40B4-BE49-F238E27FC236}">
                  <a16:creationId xmlns:a16="http://schemas.microsoft.com/office/drawing/2014/main" id="{BEF45A6C-7A6B-B443-8DF6-EF4EF731EB29}"/>
                </a:ext>
              </a:extLst>
            </p:cNvPr>
            <p:cNvSpPr/>
            <p:nvPr/>
          </p:nvSpPr>
          <p:spPr>
            <a:xfrm>
              <a:off x="-107" y="911"/>
              <a:ext cx="15465" cy="1773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VN" altLang="en-VN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Ôn lại kiến thức về đọc, viết, so sánh các số thập phân.</a:t>
              </a:r>
            </a:p>
          </p:txBody>
        </p:sp>
        <p:pic>
          <p:nvPicPr>
            <p:cNvPr id="36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8B4B934D-996B-224E-98B9-32B73BFD03D9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840000">
              <a:off x="-2723" y="269"/>
              <a:ext cx="3231" cy="3231"/>
            </a:xfrm>
            <a:prstGeom prst="rect">
              <a:avLst/>
            </a:prstGeom>
          </p:spPr>
        </p:pic>
      </p:grpSp>
      <p:grpSp>
        <p:nvGrpSpPr>
          <p:cNvPr id="37" name="组合 20">
            <a:extLst>
              <a:ext uri="{FF2B5EF4-FFF2-40B4-BE49-F238E27FC236}">
                <a16:creationId xmlns:a16="http://schemas.microsoft.com/office/drawing/2014/main" id="{B1EC4A2F-76AF-F14D-95DE-7FDC9E91EE07}"/>
              </a:ext>
            </a:extLst>
          </p:cNvPr>
          <p:cNvGrpSpPr/>
          <p:nvPr/>
        </p:nvGrpSpPr>
        <p:grpSpPr>
          <a:xfrm>
            <a:off x="6572" y="3918152"/>
            <a:ext cx="11499627" cy="2041525"/>
            <a:chOff x="-1058" y="439"/>
            <a:chExt cx="17706" cy="3215"/>
          </a:xfrm>
        </p:grpSpPr>
        <p:sp>
          <p:nvSpPr>
            <p:cNvPr id="38" name="圆角矩形 21">
              <a:extLst>
                <a:ext uri="{FF2B5EF4-FFF2-40B4-BE49-F238E27FC236}">
                  <a16:creationId xmlns:a16="http://schemas.microsoft.com/office/drawing/2014/main" id="{7EB7E582-2A69-EB4C-A05F-E5385AC715DF}"/>
                </a:ext>
              </a:extLst>
            </p:cNvPr>
            <p:cNvSpPr/>
            <p:nvPr/>
          </p:nvSpPr>
          <p:spPr>
            <a:xfrm>
              <a:off x="1844" y="1631"/>
              <a:ext cx="14372" cy="1558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A0CC3F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39" name="圆角矩形 22">
              <a:extLst>
                <a:ext uri="{FF2B5EF4-FFF2-40B4-BE49-F238E27FC236}">
                  <a16:creationId xmlns:a16="http://schemas.microsoft.com/office/drawing/2014/main" id="{02E7396B-FB30-A244-8933-71AB54A94F6A}"/>
                </a:ext>
              </a:extLst>
            </p:cNvPr>
            <p:cNvSpPr/>
            <p:nvPr/>
          </p:nvSpPr>
          <p:spPr>
            <a:xfrm>
              <a:off x="1544" y="1095"/>
              <a:ext cx="15104" cy="1903"/>
            </a:xfrm>
            <a:prstGeom prst="roundRect">
              <a:avLst>
                <a:gd name="adj" fmla="val 50000"/>
              </a:avLst>
            </a:prstGeom>
            <a:solidFill>
              <a:srgbClr val="5F7700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VN" altLang="en-VN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Rèn kĩ năng đọc, viết, so sánh số thập phân, viết phân số, hỗn số dưới dạng số thập phân.</a:t>
              </a:r>
            </a:p>
          </p:txBody>
        </p:sp>
        <p:pic>
          <p:nvPicPr>
            <p:cNvPr id="40" name="图片 23" descr="卡通人物&#10;&#10;中度可信度描述已自动生成">
              <a:extLst>
                <a:ext uri="{FF2B5EF4-FFF2-40B4-BE49-F238E27FC236}">
                  <a16:creationId xmlns:a16="http://schemas.microsoft.com/office/drawing/2014/main" id="{912B321E-10D0-E141-910C-60584B6AB56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840000">
              <a:off x="-1058" y="439"/>
              <a:ext cx="3215" cy="321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47623A3-55B3-7C48-B5C5-299CC0EB412F}"/>
              </a:ext>
            </a:extLst>
          </p:cNvPr>
          <p:cNvSpPr txBox="1"/>
          <p:nvPr/>
        </p:nvSpPr>
        <p:spPr>
          <a:xfrm>
            <a:off x="3059350" y="741903"/>
            <a:ext cx="7073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600" b="1" dirty="0">
                <a:solidFill>
                  <a:srgbClr val="F49523"/>
                </a:solidFill>
                <a:latin typeface="#9Slide07 Deepika" panose="02000507000000020004" pitchFamily="2" charset="0"/>
              </a:rPr>
              <a:t>Yêu cầu cần đạt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56354" y="275273"/>
            <a:ext cx="11935646" cy="6403483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FF4B992-4E5E-8D41-8015-C58701FF0B47}"/>
              </a:ext>
            </a:extLst>
          </p:cNvPr>
          <p:cNvSpPr/>
          <p:nvPr/>
        </p:nvSpPr>
        <p:spPr>
          <a:xfrm>
            <a:off x="3515590" y="728474"/>
            <a:ext cx="8132750" cy="20177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pic>
        <p:nvPicPr>
          <p:cNvPr id="2" name="图片 1" descr="微信截图_202110091129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62" y="3199447"/>
            <a:ext cx="3195955" cy="3383280"/>
          </a:xfrm>
          <a:prstGeom prst="rect">
            <a:avLst/>
          </a:prstGeom>
        </p:spPr>
      </p:pic>
      <p:sp>
        <p:nvSpPr>
          <p:cNvPr id="14" name="Text Box 5">
            <a:extLst>
              <a:ext uri="{FF2B5EF4-FFF2-40B4-BE49-F238E27FC236}">
                <a16:creationId xmlns:a16="http://schemas.microsoft.com/office/drawing/2014/main" id="{F2EC16AF-B9A2-C44B-9238-BA3C6D7DA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5590" y="899129"/>
            <a:ext cx="80799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1.Tìm </a:t>
            </a:r>
            <a:r>
              <a:rPr lang="en-US" altLang="en-US" b="1" dirty="0" err="1"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cs typeface="Calibri" panose="020F0502020204030204" pitchFamily="34" charset="0"/>
              </a:rPr>
              <a:t>bé</a:t>
            </a: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cs typeface="Calibri" panose="020F0502020204030204" pitchFamily="34" charset="0"/>
              </a:rPr>
              <a:t>nhất</a:t>
            </a: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cs typeface="Calibri" panose="020F0502020204030204" pitchFamily="34" charset="0"/>
              </a:rPr>
              <a:t>trong</a:t>
            </a: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cs typeface="Calibri" panose="020F0502020204030204" pitchFamily="34" charset="0"/>
              </a:rPr>
              <a:t>các</a:t>
            </a: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cs typeface="Calibri" panose="020F0502020204030204" pitchFamily="34" charset="0"/>
              </a:rPr>
              <a:t>thập</a:t>
            </a: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cs typeface="Calibri" panose="020F0502020204030204" pitchFamily="34" charset="0"/>
              </a:rPr>
              <a:t>phân</a:t>
            </a: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cs typeface="Calibri" panose="020F0502020204030204" pitchFamily="34" charset="0"/>
              </a:rPr>
              <a:t>sau</a:t>
            </a:r>
            <a:r>
              <a:rPr lang="en-US" altLang="en-US" b="1" dirty="0"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0DE95013-BEF2-1842-B12E-B1702F5D5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540" y="1903623"/>
            <a:ext cx="77520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>
                <a:cs typeface="Calibri" panose="020F0502020204030204" pitchFamily="34" charset="0"/>
              </a:rPr>
              <a:t>4,7 ;      12,9 ;       2,5 ;         5,2 ;          12,6</a:t>
            </a:r>
          </a:p>
        </p:txBody>
      </p:sp>
      <p:sp>
        <p:nvSpPr>
          <p:cNvPr id="18" name="Oval 7">
            <a:extLst>
              <a:ext uri="{FF2B5EF4-FFF2-40B4-BE49-F238E27FC236}">
                <a16:creationId xmlns:a16="http://schemas.microsoft.com/office/drawing/2014/main" id="{567ABFA3-897A-554C-91FD-F8BF8B96A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852699"/>
            <a:ext cx="1144756" cy="797558"/>
          </a:xfrm>
          <a:prstGeom prst="ellips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VN">
              <a:cs typeface="Calibri" panose="020F0502020204030204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36462BA1-D998-C545-9627-3F529F56F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562" y="4137801"/>
            <a:ext cx="519545" cy="2062103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&gt;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&lt;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876F2EBD-0F99-D044-97E3-7CA4C3339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663" y="3293384"/>
            <a:ext cx="5705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2.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89EE93A6-06DA-1C41-9BE2-26275AC2A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729" y="3921930"/>
            <a:ext cx="53240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cs typeface="Calibri" panose="020F0502020204030204" pitchFamily="34" charset="0"/>
              </a:rPr>
              <a:t>95,8  ………   95,97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38EC59DB-6721-C049-A40B-F5748FAF2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6301" y="4703037"/>
            <a:ext cx="53240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cs typeface="Calibri" panose="020F0502020204030204" pitchFamily="34" charset="0"/>
              </a:rPr>
              <a:t>3,678  ………   3,68</a:t>
            </a:r>
          </a:p>
        </p:txBody>
      </p:sp>
      <p:sp>
        <p:nvSpPr>
          <p:cNvPr id="24" name="Text Box 13">
            <a:extLst>
              <a:ext uri="{FF2B5EF4-FFF2-40B4-BE49-F238E27FC236}">
                <a16:creationId xmlns:a16="http://schemas.microsoft.com/office/drawing/2014/main" id="{592D06D6-B737-0147-A67E-DE3A4B53F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729" y="5463594"/>
            <a:ext cx="53240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cs typeface="Calibri" panose="020F0502020204030204" pitchFamily="34" charset="0"/>
              </a:rPr>
              <a:t>6,030  ………   6,0300</a:t>
            </a: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407B8547-2A3B-9442-9742-93E3457F9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746" y="3821627"/>
            <a:ext cx="9680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FF3399"/>
                </a:solidFill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27" name="Text Box 15">
            <a:extLst>
              <a:ext uri="{FF2B5EF4-FFF2-40B4-BE49-F238E27FC236}">
                <a16:creationId xmlns:a16="http://schemas.microsoft.com/office/drawing/2014/main" id="{7C7CCD94-46F4-9647-A2A5-FF56CCAD3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7306" y="4513014"/>
            <a:ext cx="9680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28" name="Text Box 16">
            <a:extLst>
              <a:ext uri="{FF2B5EF4-FFF2-40B4-BE49-F238E27FC236}">
                <a16:creationId xmlns:a16="http://schemas.microsoft.com/office/drawing/2014/main" id="{44DF5EE7-2E75-BB4F-B6A6-61D58EE1E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9410" y="5351625"/>
            <a:ext cx="9680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FF3399"/>
                </a:solidFill>
                <a:cs typeface="Calibri" panose="020F0502020204030204" pitchFamily="34" charset="0"/>
              </a:rPr>
              <a:t>=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BC68585-8236-3A4A-92C3-7DA4B61A77D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3" y="913100"/>
            <a:ext cx="2426922" cy="20038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7" grpId="0"/>
      <p:bldP spid="18" grpId="0" animBg="1"/>
      <p:bldP spid="19" grpId="0" animBg="1"/>
      <p:bldP spid="20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>
            <a:extLst>
              <a:ext uri="{FF2B5EF4-FFF2-40B4-BE49-F238E27FC236}">
                <a16:creationId xmlns:a16="http://schemas.microsoft.com/office/drawing/2014/main" id="{70BFA486-5863-5848-9B39-57E791074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78345"/>
            <a:ext cx="74676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en-US" sz="11500" b="1" dirty="0" err="1">
                <a:solidFill>
                  <a:schemeClr val="accent5">
                    <a:lumMod val="50000"/>
                  </a:schemeClr>
                </a:solidFill>
                <a:latin typeface="#9Slide05 SVNClementine" panose="020F0502020204030203" pitchFamily="34" charset="77"/>
              </a:rPr>
              <a:t>Thực</a:t>
            </a:r>
            <a:r>
              <a:rPr lang="en-US" altLang="en-US" sz="11500" b="1" dirty="0">
                <a:solidFill>
                  <a:schemeClr val="accent5">
                    <a:lumMod val="50000"/>
                  </a:schemeClr>
                </a:solidFill>
                <a:latin typeface="#9Slide05 SVNClementine" panose="020F0502020204030203" pitchFamily="34" charset="77"/>
              </a:rPr>
              <a:t> </a:t>
            </a:r>
            <a:r>
              <a:rPr lang="en-US" altLang="en-US" sz="11500" b="1" dirty="0" err="1">
                <a:solidFill>
                  <a:schemeClr val="accent5">
                    <a:lumMod val="50000"/>
                  </a:schemeClr>
                </a:solidFill>
                <a:latin typeface="#9Slide05 SVNClementine" panose="020F0502020204030203" pitchFamily="34" charset="77"/>
              </a:rPr>
              <a:t>hành</a:t>
            </a:r>
            <a:endParaRPr lang="en-US" altLang="en-US" sz="11500" b="1" dirty="0">
              <a:solidFill>
                <a:schemeClr val="accent5">
                  <a:lumMod val="50000"/>
                </a:schemeClr>
              </a:solidFill>
              <a:latin typeface="#9Slide05 SVNClementine" panose="020F0502020204030203" pitchFamily="34" charset="77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34914" y="190499"/>
            <a:ext cx="11533505" cy="6477001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6" descr="微信截图_202110091331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5033" y="2495175"/>
            <a:ext cx="3414532" cy="3429000"/>
          </a:xfrm>
          <a:prstGeom prst="rect">
            <a:avLst/>
          </a:prstGeom>
        </p:spPr>
      </p:pic>
      <p:sp>
        <p:nvSpPr>
          <p:cNvPr id="14" name="Text Box 5">
            <a:extLst>
              <a:ext uri="{FF2B5EF4-FFF2-40B4-BE49-F238E27FC236}">
                <a16:creationId xmlns:a16="http://schemas.microsoft.com/office/drawing/2014/main" id="{0EB70ED6-7FFF-E546-8F58-62D2161B5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442" y="513263"/>
            <a:ext cx="98213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Bài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1.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Đọc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thập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phân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;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nêu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nguyên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,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thập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phân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và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giá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trị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theo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vị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trí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của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mỗi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chữ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trong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đó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F7E77C99-D5E2-274C-BA32-143C3A1A7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58" y="1795546"/>
            <a:ext cx="91440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63,42 ;            99,99 ;           81,325 ;             7,081</a:t>
            </a:r>
          </a:p>
        </p:txBody>
      </p:sp>
      <p:graphicFrame>
        <p:nvGraphicFramePr>
          <p:cNvPr id="19" name="Group 268">
            <a:extLst>
              <a:ext uri="{FF2B5EF4-FFF2-40B4-BE49-F238E27FC236}">
                <a16:creationId xmlns:a16="http://schemas.microsoft.com/office/drawing/2014/main" id="{611F96C9-4C7C-CF48-9066-B92663937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372242"/>
              </p:ext>
            </p:extLst>
          </p:nvPr>
        </p:nvGraphicFramePr>
        <p:xfrm>
          <a:off x="1630604" y="2757056"/>
          <a:ext cx="9821334" cy="3733800"/>
        </p:xfrm>
        <a:graphic>
          <a:graphicData uri="http://schemas.openxmlformats.org/drawingml/2006/table">
            <a:tbl>
              <a:tblPr/>
              <a:tblGrid>
                <a:gridCol w="2876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0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2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12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92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33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en-US" b="1" dirty="0" err="1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Chục</a:t>
                      </a:r>
                      <a:r>
                        <a:rPr lang="en-US" altLang="en-US" b="1" dirty="0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en-US" b="1" dirty="0" err="1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Đơn</a:t>
                      </a:r>
                      <a:r>
                        <a:rPr lang="en-US" altLang="en-US" b="1" dirty="0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en-US" b="1" dirty="0" err="1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vị</a:t>
                      </a:r>
                      <a:endParaRPr lang="en-US" altLang="en-US" b="1" dirty="0">
                        <a:solidFill>
                          <a:srgbClr val="F2309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en-US" b="1" dirty="0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en-US" b="1" dirty="0" err="1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Phần</a:t>
                      </a:r>
                      <a:r>
                        <a:rPr lang="en-US" altLang="en-US" b="1" dirty="0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en-US" b="1" dirty="0" err="1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mười</a:t>
                      </a:r>
                      <a:endParaRPr lang="en-US" altLang="en-US" b="1" dirty="0">
                        <a:solidFill>
                          <a:srgbClr val="F2309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en-US" b="1" dirty="0" err="1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Phần</a:t>
                      </a:r>
                      <a:r>
                        <a:rPr lang="en-US" altLang="en-US" b="1" dirty="0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en-US" b="1" dirty="0" err="1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trăm</a:t>
                      </a:r>
                      <a:endParaRPr lang="en-US" altLang="en-US" b="1" dirty="0">
                        <a:solidFill>
                          <a:srgbClr val="F2309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en-US" b="1" dirty="0" err="1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Phần</a:t>
                      </a:r>
                      <a:r>
                        <a:rPr lang="en-US" altLang="en-US" b="1" dirty="0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en-US" b="1" dirty="0" err="1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nghìn</a:t>
                      </a:r>
                      <a:endParaRPr lang="en-US" altLang="en-US" b="1" dirty="0">
                        <a:solidFill>
                          <a:srgbClr val="F2309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Line 195">
            <a:extLst>
              <a:ext uri="{FF2B5EF4-FFF2-40B4-BE49-F238E27FC236}">
                <a16:creationId xmlns:a16="http://schemas.microsoft.com/office/drawing/2014/main" id="{E124638C-242E-D749-A30A-6E18DABE89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4101" y="2786811"/>
            <a:ext cx="2455333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 Box 228">
            <a:extLst>
              <a:ext uri="{FF2B5EF4-FFF2-40B4-BE49-F238E27FC236}">
                <a16:creationId xmlns:a16="http://schemas.microsoft.com/office/drawing/2014/main" id="{943FEC05-8735-2E4C-9B82-3112DA028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1101" y="2806759"/>
            <a:ext cx="14393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3399"/>
                </a:solidFill>
                <a:cs typeface="Calibri" panose="020F0502020204030204" pitchFamily="34" charset="0"/>
              </a:rPr>
              <a:t>Hàng</a:t>
            </a:r>
            <a:endParaRPr lang="en-US" altLang="en-US" sz="2800" b="1" dirty="0">
              <a:solidFill>
                <a:srgbClr val="FF3399"/>
              </a:solidFill>
              <a:cs typeface="Calibri" panose="020F0502020204030204" pitchFamily="34" charset="0"/>
            </a:endParaRPr>
          </a:p>
        </p:txBody>
      </p:sp>
      <p:sp>
        <p:nvSpPr>
          <p:cNvPr id="22" name="Text Box 229">
            <a:extLst>
              <a:ext uri="{FF2B5EF4-FFF2-40B4-BE49-F238E27FC236}">
                <a16:creationId xmlns:a16="http://schemas.microsoft.com/office/drawing/2014/main" id="{09788D16-9377-3540-9063-AD758593F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604" y="3368285"/>
            <a:ext cx="2116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3399"/>
                </a:solidFill>
                <a:cs typeface="Calibri" panose="020F0502020204030204" pitchFamily="34" charset="0"/>
              </a:rPr>
              <a:t>Số</a:t>
            </a:r>
            <a:r>
              <a:rPr lang="en-US" altLang="en-US" sz="2400" b="1" dirty="0">
                <a:solidFill>
                  <a:srgbClr val="FF3399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3399"/>
                </a:solidFill>
                <a:cs typeface="Calibri" panose="020F0502020204030204" pitchFamily="34" charset="0"/>
              </a:rPr>
              <a:t>thập</a:t>
            </a:r>
            <a:r>
              <a:rPr lang="en-US" altLang="en-US" sz="2400" b="1" dirty="0">
                <a:solidFill>
                  <a:srgbClr val="FF3399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3399"/>
                </a:solidFill>
                <a:cs typeface="Calibri" panose="020F0502020204030204" pitchFamily="34" charset="0"/>
              </a:rPr>
              <a:t>phân</a:t>
            </a:r>
            <a:endParaRPr lang="en-US" altLang="en-US" sz="2400" b="1" dirty="0">
              <a:solidFill>
                <a:srgbClr val="FF3399"/>
              </a:solidFill>
              <a:cs typeface="Calibri" panose="020F0502020204030204" pitchFamily="34" charset="0"/>
            </a:endParaRPr>
          </a:p>
        </p:txBody>
      </p:sp>
      <p:sp>
        <p:nvSpPr>
          <p:cNvPr id="23" name="Text Box 240">
            <a:extLst>
              <a:ext uri="{FF2B5EF4-FFF2-40B4-BE49-F238E27FC236}">
                <a16:creationId xmlns:a16="http://schemas.microsoft.com/office/drawing/2014/main" id="{863D4508-E829-BF4D-8703-D9F22D66D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602" y="3976256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cs typeface="Calibri" panose="020F0502020204030204" pitchFamily="34" charset="0"/>
              </a:rPr>
              <a:t>63,42</a:t>
            </a:r>
          </a:p>
        </p:txBody>
      </p:sp>
      <p:sp>
        <p:nvSpPr>
          <p:cNvPr id="24" name="Text Box 245">
            <a:extLst>
              <a:ext uri="{FF2B5EF4-FFF2-40B4-BE49-F238E27FC236}">
                <a16:creationId xmlns:a16="http://schemas.microsoft.com/office/drawing/2014/main" id="{C160D3FB-6826-F94F-845D-BE4D45F48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402" y="4585856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cs typeface="Calibri" panose="020F0502020204030204" pitchFamily="34" charset="0"/>
              </a:rPr>
              <a:t>99,99</a:t>
            </a:r>
          </a:p>
        </p:txBody>
      </p:sp>
      <p:sp>
        <p:nvSpPr>
          <p:cNvPr id="25" name="Text Box 246">
            <a:extLst>
              <a:ext uri="{FF2B5EF4-FFF2-40B4-BE49-F238E27FC236}">
                <a16:creationId xmlns:a16="http://schemas.microsoft.com/office/drawing/2014/main" id="{DF1B0883-B100-304D-8EFE-292A90E2E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402" y="5271656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cs typeface="Calibri" panose="020F0502020204030204" pitchFamily="34" charset="0"/>
              </a:rPr>
              <a:t>81,325</a:t>
            </a:r>
          </a:p>
        </p:txBody>
      </p:sp>
      <p:sp>
        <p:nvSpPr>
          <p:cNvPr id="27" name="Text Box 247">
            <a:extLst>
              <a:ext uri="{FF2B5EF4-FFF2-40B4-BE49-F238E27FC236}">
                <a16:creationId xmlns:a16="http://schemas.microsoft.com/office/drawing/2014/main" id="{81BEDF95-007F-F848-B918-D31F78DB9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402" y="5881256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cs typeface="Calibri" panose="020F0502020204030204" pitchFamily="34" charset="0"/>
              </a:rPr>
              <a:t>7,081</a:t>
            </a:r>
          </a:p>
        </p:txBody>
      </p:sp>
      <p:sp>
        <p:nvSpPr>
          <p:cNvPr id="28" name="Text Box 248">
            <a:extLst>
              <a:ext uri="{FF2B5EF4-FFF2-40B4-BE49-F238E27FC236}">
                <a16:creationId xmlns:a16="http://schemas.microsoft.com/office/drawing/2014/main" id="{EFB67A1C-03A1-D946-80A2-8C014CEEC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559" y="3948065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9" name="Text Box 249">
            <a:extLst>
              <a:ext uri="{FF2B5EF4-FFF2-40B4-BE49-F238E27FC236}">
                <a16:creationId xmlns:a16="http://schemas.microsoft.com/office/drawing/2014/main" id="{2247FF32-2F69-EC45-B159-3C4F4698D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591" y="3948065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0" name="Text Box 250">
            <a:extLst>
              <a:ext uri="{FF2B5EF4-FFF2-40B4-BE49-F238E27FC236}">
                <a16:creationId xmlns:a16="http://schemas.microsoft.com/office/drawing/2014/main" id="{538C94BA-08B0-C24D-852B-8FABD5700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5418" y="3931446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 4</a:t>
            </a:r>
          </a:p>
        </p:txBody>
      </p:sp>
      <p:sp>
        <p:nvSpPr>
          <p:cNvPr id="31" name="Text Box 251">
            <a:extLst>
              <a:ext uri="{FF2B5EF4-FFF2-40B4-BE49-F238E27FC236}">
                <a16:creationId xmlns:a16="http://schemas.microsoft.com/office/drawing/2014/main" id="{2225A4E1-322B-DB44-BA1C-7D5A66596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4563" y="3956589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Calibri" panose="020F0502020204030204" pitchFamily="34" charset="0"/>
              </a:rPr>
              <a:t> 2</a:t>
            </a:r>
          </a:p>
        </p:txBody>
      </p:sp>
      <p:sp>
        <p:nvSpPr>
          <p:cNvPr id="32" name="Text Box 252">
            <a:extLst>
              <a:ext uri="{FF2B5EF4-FFF2-40B4-BE49-F238E27FC236}">
                <a16:creationId xmlns:a16="http://schemas.microsoft.com/office/drawing/2014/main" id="{7ECF0C1F-199E-B144-900B-F74058B77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935" y="4608951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Calibri" panose="020F0502020204030204" pitchFamily="34" charset="0"/>
              </a:rPr>
              <a:t>9</a:t>
            </a:r>
          </a:p>
        </p:txBody>
      </p:sp>
      <p:sp>
        <p:nvSpPr>
          <p:cNvPr id="33" name="Text Box 253">
            <a:extLst>
              <a:ext uri="{FF2B5EF4-FFF2-40B4-BE49-F238E27FC236}">
                <a16:creationId xmlns:a16="http://schemas.microsoft.com/office/drawing/2014/main" id="{25DFF45A-2AF9-E24A-BDBA-39F88880F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063" y="4577989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Calibri" panose="020F0502020204030204" pitchFamily="34" charset="0"/>
              </a:rPr>
              <a:t>9</a:t>
            </a:r>
          </a:p>
        </p:txBody>
      </p:sp>
      <p:sp>
        <p:nvSpPr>
          <p:cNvPr id="34" name="Text Box 254">
            <a:extLst>
              <a:ext uri="{FF2B5EF4-FFF2-40B4-BE49-F238E27FC236}">
                <a16:creationId xmlns:a16="http://schemas.microsoft.com/office/drawing/2014/main" id="{EF7E1E06-E5C7-094C-84A2-705D35211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8544" y="4577989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Calibri" panose="020F0502020204030204" pitchFamily="34" charset="0"/>
              </a:rPr>
              <a:t>9</a:t>
            </a:r>
          </a:p>
        </p:txBody>
      </p:sp>
      <p:sp>
        <p:nvSpPr>
          <p:cNvPr id="35" name="Text Box 255">
            <a:extLst>
              <a:ext uri="{FF2B5EF4-FFF2-40B4-BE49-F238E27FC236}">
                <a16:creationId xmlns:a16="http://schemas.microsoft.com/office/drawing/2014/main" id="{DF662AC2-E65E-B741-BDD1-E85E8F244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2314" y="4608951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Calibri" panose="020F0502020204030204" pitchFamily="34" charset="0"/>
              </a:rPr>
              <a:t>9</a:t>
            </a:r>
          </a:p>
        </p:txBody>
      </p:sp>
      <p:sp>
        <p:nvSpPr>
          <p:cNvPr id="36" name="Text Box 256">
            <a:extLst>
              <a:ext uri="{FF2B5EF4-FFF2-40B4-BE49-F238E27FC236}">
                <a16:creationId xmlns:a16="http://schemas.microsoft.com/office/drawing/2014/main" id="{EB167364-51B3-AA41-B4C4-19C47ACA1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400" y="5238875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7" name="Text Box 257">
            <a:extLst>
              <a:ext uri="{FF2B5EF4-FFF2-40B4-BE49-F238E27FC236}">
                <a16:creationId xmlns:a16="http://schemas.microsoft.com/office/drawing/2014/main" id="{2EB4E39D-4665-3942-B817-135E6AD8F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249" y="5271656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8" name="Text Box 258">
            <a:extLst>
              <a:ext uri="{FF2B5EF4-FFF2-40B4-BE49-F238E27FC236}">
                <a16:creationId xmlns:a16="http://schemas.microsoft.com/office/drawing/2014/main" id="{7D31107C-0A52-0E42-8FFE-290B3BAAA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8544" y="5261934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9" name="Text Box 259">
            <a:extLst>
              <a:ext uri="{FF2B5EF4-FFF2-40B4-BE49-F238E27FC236}">
                <a16:creationId xmlns:a16="http://schemas.microsoft.com/office/drawing/2014/main" id="{280B54E4-640E-474D-A6A4-25CB125E8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5399" y="5238875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0" name="Text Box 260">
            <a:extLst>
              <a:ext uri="{FF2B5EF4-FFF2-40B4-BE49-F238E27FC236}">
                <a16:creationId xmlns:a16="http://schemas.microsoft.com/office/drawing/2014/main" id="{37D561EE-8B33-174F-890D-1076EDC12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401" y="5895111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1" name="Text Box 262">
            <a:extLst>
              <a:ext uri="{FF2B5EF4-FFF2-40B4-BE49-F238E27FC236}">
                <a16:creationId xmlns:a16="http://schemas.microsoft.com/office/drawing/2014/main" id="{C952AEF3-8A79-594D-81F8-67979818D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4733" y="5924675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2" name="Text Box 263">
            <a:extLst>
              <a:ext uri="{FF2B5EF4-FFF2-40B4-BE49-F238E27FC236}">
                <a16:creationId xmlns:a16="http://schemas.microsoft.com/office/drawing/2014/main" id="{78F50393-9896-444C-96CD-FC0C2559F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5400" y="5924675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3" name="Text Box 264">
            <a:extLst>
              <a:ext uri="{FF2B5EF4-FFF2-40B4-BE49-F238E27FC236}">
                <a16:creationId xmlns:a16="http://schemas.microsoft.com/office/drawing/2014/main" id="{9D1908B6-0423-D34D-B7ED-F872B42B0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5271" y="5895111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Text Box 265">
            <a:extLst>
              <a:ext uri="{FF2B5EF4-FFF2-40B4-BE49-F238E27FC236}">
                <a16:creationId xmlns:a16="http://schemas.microsoft.com/office/drawing/2014/main" id="{19E6FFD3-1870-FE48-B565-DDE308E95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4904" y="5258729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65033" y="304800"/>
            <a:ext cx="11458848" cy="62484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6955155" cy="2273935"/>
            <a:chOff x="-213" y="0"/>
            <a:chExt cx="10953" cy="3581"/>
          </a:xfrm>
        </p:grpSpPr>
        <p:sp>
          <p:nvSpPr>
            <p:cNvPr id="6" name="圆角矩形 5"/>
            <p:cNvSpPr/>
            <p:nvPr/>
          </p:nvSpPr>
          <p:spPr>
            <a:xfrm>
              <a:off x="2132" y="1004"/>
              <a:ext cx="8608" cy="1457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Cách</a:t>
              </a:r>
              <a:r>
                <a:rPr lang="en-US" altLang="zh-CN" sz="40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000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đọc</a:t>
              </a:r>
              <a:r>
                <a:rPr lang="en-US" altLang="zh-CN" sz="40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000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số</a:t>
              </a:r>
              <a:r>
                <a:rPr lang="en-US" altLang="zh-CN" sz="40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000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thập</a:t>
              </a:r>
              <a:r>
                <a:rPr lang="en-US" altLang="zh-CN" sz="40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000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phân</a:t>
              </a:r>
              <a:endParaRPr lang="zh-CN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14" name="组合 15">
            <a:extLst>
              <a:ext uri="{FF2B5EF4-FFF2-40B4-BE49-F238E27FC236}">
                <a16:creationId xmlns:a16="http://schemas.microsoft.com/office/drawing/2014/main" id="{D07B5D8B-9C7A-3446-9B2F-EE8F4BFFBF11}"/>
              </a:ext>
            </a:extLst>
          </p:cNvPr>
          <p:cNvGrpSpPr/>
          <p:nvPr/>
        </p:nvGrpSpPr>
        <p:grpSpPr>
          <a:xfrm>
            <a:off x="1514475" y="1902273"/>
            <a:ext cx="9662751" cy="4711425"/>
            <a:chOff x="1220" y="2234"/>
            <a:chExt cx="10845" cy="7898"/>
          </a:xfrm>
        </p:grpSpPr>
        <p:sp>
          <p:nvSpPr>
            <p:cNvPr id="19" name="云形 14">
              <a:extLst>
                <a:ext uri="{FF2B5EF4-FFF2-40B4-BE49-F238E27FC236}">
                  <a16:creationId xmlns:a16="http://schemas.microsoft.com/office/drawing/2014/main" id="{91211F24-0C42-1340-809F-5314BCE0240F}"/>
                </a:ext>
              </a:extLst>
            </p:cNvPr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5F770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  <p:sp>
          <p:nvSpPr>
            <p:cNvPr id="21" name="云形 6">
              <a:extLst>
                <a:ext uri="{FF2B5EF4-FFF2-40B4-BE49-F238E27FC236}">
                  <a16:creationId xmlns:a16="http://schemas.microsoft.com/office/drawing/2014/main" id="{D6A503AA-030C-DB4E-B678-4CA9AC85D225}"/>
                </a:ext>
              </a:extLst>
            </p:cNvPr>
            <p:cNvSpPr/>
            <p:nvPr/>
          </p:nvSpPr>
          <p:spPr>
            <a:xfrm>
              <a:off x="1253" y="2234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rgbClr val="5F77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F7700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B780E79-EC5D-6D47-B3DB-DF9CAC1246D5}"/>
              </a:ext>
            </a:extLst>
          </p:cNvPr>
          <p:cNvSpPr txBox="1"/>
          <p:nvPr/>
        </p:nvSpPr>
        <p:spPr>
          <a:xfrm>
            <a:off x="2852965" y="2488370"/>
            <a:ext cx="6781800" cy="2970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thập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Ta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lượt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thấp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phẩy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thập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34914" y="190499"/>
            <a:ext cx="11533505" cy="6477001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5" name="图片 1" descr="微信截图_20211009142047">
            <a:extLst>
              <a:ext uri="{FF2B5EF4-FFF2-40B4-BE49-F238E27FC236}">
                <a16:creationId xmlns:a16="http://schemas.microsoft.com/office/drawing/2014/main" id="{7022CCE2-C554-0244-B91B-7859225E0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28" y="352046"/>
            <a:ext cx="1486179" cy="2476870"/>
          </a:xfrm>
          <a:prstGeom prst="rect">
            <a:avLst/>
          </a:prstGeom>
        </p:spPr>
      </p:pic>
      <p:sp>
        <p:nvSpPr>
          <p:cNvPr id="46" name="Text Box 5">
            <a:extLst>
              <a:ext uri="{FF2B5EF4-FFF2-40B4-BE49-F238E27FC236}">
                <a16:creationId xmlns:a16="http://schemas.microsoft.com/office/drawing/2014/main" id="{9F84461C-C99F-7340-AFFF-9322D6354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151" y="762000"/>
            <a:ext cx="510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Bài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2.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Viết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thập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phân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có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7" name="Text Box 7">
            <a:extLst>
              <a:ext uri="{FF2B5EF4-FFF2-40B4-BE49-F238E27FC236}">
                <a16:creationId xmlns:a16="http://schemas.microsoft.com/office/drawing/2014/main" id="{2B988CAF-9882-D146-9EDC-0CDAF0710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251" y="1602332"/>
            <a:ext cx="100193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cs typeface="Calibri" panose="020F0502020204030204" pitchFamily="34" charset="0"/>
              </a:rPr>
              <a:t>a) </a:t>
            </a:r>
            <a:r>
              <a:rPr lang="en-US" altLang="en-US" dirty="0" err="1">
                <a:cs typeface="Calibri" panose="020F0502020204030204" pitchFamily="34" charset="0"/>
              </a:rPr>
              <a:t>Tám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đơn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vị</a:t>
            </a:r>
            <a:r>
              <a:rPr lang="en-US" altLang="en-US" dirty="0"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cs typeface="Calibri" panose="020F0502020204030204" pitchFamily="34" charset="0"/>
              </a:rPr>
              <a:t>sáu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phần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mười</a:t>
            </a:r>
            <a:r>
              <a:rPr lang="en-US" altLang="en-US" dirty="0"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cs typeface="Calibri" panose="020F0502020204030204" pitchFamily="34" charset="0"/>
              </a:rPr>
              <a:t>năm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phần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trăm</a:t>
            </a:r>
            <a:r>
              <a:rPr lang="en-US" altLang="en-US" dirty="0">
                <a:cs typeface="Calibri" panose="020F0502020204030204" pitchFamily="34" charset="0"/>
              </a:rPr>
              <a:t> (</a:t>
            </a:r>
            <a:r>
              <a:rPr lang="en-US" altLang="en-US" dirty="0" err="1">
                <a:cs typeface="Calibri" panose="020F0502020204030204" pitchFamily="34" charset="0"/>
              </a:rPr>
              <a:t>tức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là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tám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đơn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vị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và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sáu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mươi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lăm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phần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trăm</a:t>
            </a:r>
            <a:r>
              <a:rPr lang="en-US" altLang="en-US" dirty="0"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48" name="Text Box 8">
            <a:extLst>
              <a:ext uri="{FF2B5EF4-FFF2-40B4-BE49-F238E27FC236}">
                <a16:creationId xmlns:a16="http://schemas.microsoft.com/office/drawing/2014/main" id="{765C68E2-72F9-534A-A74C-C1F427803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253" y="3157913"/>
            <a:ext cx="1011783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Calibri" panose="020F0502020204030204" pitchFamily="34" charset="0"/>
              </a:rPr>
              <a:t>b) </a:t>
            </a:r>
            <a:r>
              <a:rPr lang="en-US" altLang="en-US" dirty="0" err="1">
                <a:cs typeface="Calibri" panose="020F0502020204030204" pitchFamily="34" charset="0"/>
              </a:rPr>
              <a:t>Bảy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mươi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hai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đơn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vị</a:t>
            </a:r>
            <a:r>
              <a:rPr lang="en-US" altLang="en-US" dirty="0"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cs typeface="Calibri" panose="020F0502020204030204" pitchFamily="34" charset="0"/>
              </a:rPr>
              <a:t>bốn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phần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mười</a:t>
            </a:r>
            <a:r>
              <a:rPr lang="en-US" altLang="en-US" dirty="0"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cs typeface="Calibri" panose="020F0502020204030204" pitchFamily="34" charset="0"/>
              </a:rPr>
              <a:t>chín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phần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trăm</a:t>
            </a:r>
            <a:r>
              <a:rPr lang="en-US" altLang="en-US" dirty="0"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cs typeface="Calibri" panose="020F0502020204030204" pitchFamily="34" charset="0"/>
              </a:rPr>
              <a:t>ba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phần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nghìn</a:t>
            </a:r>
            <a:r>
              <a:rPr lang="en-US" altLang="en-US" dirty="0">
                <a:cs typeface="Calibri" panose="020F0502020204030204" pitchFamily="34" charset="0"/>
              </a:rPr>
              <a:t> (</a:t>
            </a:r>
            <a:r>
              <a:rPr lang="en-US" altLang="en-US" dirty="0" err="1">
                <a:cs typeface="Calibri" panose="020F0502020204030204" pitchFamily="34" charset="0"/>
              </a:rPr>
              <a:t>tức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là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bảy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mươi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hai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đơn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vị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và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bốn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trăm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chín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mươi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ba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phần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nghìn</a:t>
            </a:r>
            <a:r>
              <a:rPr lang="en-US" altLang="en-US" dirty="0"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49" name="Text Box 9">
            <a:extLst>
              <a:ext uri="{FF2B5EF4-FFF2-40B4-BE49-F238E27FC236}">
                <a16:creationId xmlns:a16="http://schemas.microsoft.com/office/drawing/2014/main" id="{869B263B-3DE9-5242-A77E-4B7FA6A6F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750" y="5410200"/>
            <a:ext cx="64067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cs typeface="Calibri" panose="020F0502020204030204" pitchFamily="34" charset="0"/>
              </a:rPr>
              <a:t>c ) </a:t>
            </a:r>
            <a:r>
              <a:rPr lang="en-US" altLang="en-US" dirty="0" err="1">
                <a:cs typeface="Calibri" panose="020F0502020204030204" pitchFamily="34" charset="0"/>
              </a:rPr>
              <a:t>Không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đơn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vị</a:t>
            </a:r>
            <a:r>
              <a:rPr lang="en-US" altLang="en-US" dirty="0"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cs typeface="Calibri" panose="020F0502020204030204" pitchFamily="34" charset="0"/>
              </a:rPr>
              <a:t>bốn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phần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trăm</a:t>
            </a:r>
            <a:r>
              <a:rPr lang="en-US" altLang="en-US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0" name="Text Box 11">
            <a:extLst>
              <a:ext uri="{FF2B5EF4-FFF2-40B4-BE49-F238E27FC236}">
                <a16:creationId xmlns:a16="http://schemas.microsoft.com/office/drawing/2014/main" id="{09AE3D5B-2C7E-884F-9E2E-4EA1744A6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174860"/>
            <a:ext cx="170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chemeClr val="hlink"/>
                </a:solidFill>
                <a:cs typeface="Calibri" panose="020F0502020204030204" pitchFamily="34" charset="0"/>
              </a:rPr>
              <a:t>8,65</a:t>
            </a:r>
            <a:endParaRPr lang="en-US" altLang="en-US" b="1" dirty="0">
              <a:solidFill>
                <a:schemeClr val="hlink"/>
              </a:solidFill>
              <a:cs typeface="Calibri" panose="020F0502020204030204" pitchFamily="34" charset="0"/>
            </a:endParaRPr>
          </a:p>
        </p:txBody>
      </p:sp>
      <p:sp>
        <p:nvSpPr>
          <p:cNvPr id="51" name="Text Box 12">
            <a:extLst>
              <a:ext uri="{FF2B5EF4-FFF2-40B4-BE49-F238E27FC236}">
                <a16:creationId xmlns:a16="http://schemas.microsoft.com/office/drawing/2014/main" id="{BF0FA2C6-7B4E-4C4C-80AF-6199215D0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4212073"/>
            <a:ext cx="170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hlink"/>
                </a:solidFill>
                <a:cs typeface="Calibri" panose="020F0502020204030204" pitchFamily="34" charset="0"/>
              </a:rPr>
              <a:t>72,493</a:t>
            </a:r>
          </a:p>
        </p:txBody>
      </p:sp>
      <p:sp>
        <p:nvSpPr>
          <p:cNvPr id="52" name="Text Box 13">
            <a:extLst>
              <a:ext uri="{FF2B5EF4-FFF2-40B4-BE49-F238E27FC236}">
                <a16:creationId xmlns:a16="http://schemas.microsoft.com/office/drawing/2014/main" id="{5860FDB2-A157-7441-9922-3819B1BC5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526" y="5492491"/>
            <a:ext cx="170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hlink"/>
                </a:solidFill>
                <a:cs typeface="Calibri" panose="020F0502020204030204" pitchFamily="34" charset="0"/>
              </a:rPr>
              <a:t>0,04</a:t>
            </a:r>
          </a:p>
        </p:txBody>
      </p:sp>
    </p:spTree>
    <p:extLst>
      <p:ext uri="{BB962C8B-B14F-4D97-AF65-F5344CB8AC3E}">
        <p14:creationId xmlns:p14="http://schemas.microsoft.com/office/powerpoint/2010/main" val="29218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65033" y="304800"/>
            <a:ext cx="11458848" cy="62484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41102" y="-26850"/>
            <a:ext cx="6955155" cy="2273935"/>
            <a:chOff x="-213" y="0"/>
            <a:chExt cx="10953" cy="3581"/>
          </a:xfrm>
        </p:grpSpPr>
        <p:sp>
          <p:nvSpPr>
            <p:cNvPr id="6" name="圆角矩形 5"/>
            <p:cNvSpPr/>
            <p:nvPr/>
          </p:nvSpPr>
          <p:spPr>
            <a:xfrm>
              <a:off x="2132" y="1004"/>
              <a:ext cx="8608" cy="1457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Cách</a:t>
              </a:r>
              <a:r>
                <a:rPr lang="en-US" altLang="zh-CN" sz="40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000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viết</a:t>
              </a:r>
              <a:r>
                <a:rPr lang="en-US" altLang="zh-CN" sz="40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000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số</a:t>
              </a:r>
              <a:r>
                <a:rPr lang="en-US" altLang="zh-CN" sz="40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000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thập</a:t>
              </a:r>
              <a:r>
                <a:rPr lang="en-US" altLang="zh-CN" sz="40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000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phân</a:t>
              </a:r>
              <a:endParaRPr lang="zh-CN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14" name="组合 15">
            <a:extLst>
              <a:ext uri="{FF2B5EF4-FFF2-40B4-BE49-F238E27FC236}">
                <a16:creationId xmlns:a16="http://schemas.microsoft.com/office/drawing/2014/main" id="{D07B5D8B-9C7A-3446-9B2F-EE8F4BFFBF11}"/>
              </a:ext>
            </a:extLst>
          </p:cNvPr>
          <p:cNvGrpSpPr/>
          <p:nvPr/>
        </p:nvGrpSpPr>
        <p:grpSpPr>
          <a:xfrm>
            <a:off x="1427191" y="1841775"/>
            <a:ext cx="9662751" cy="4711425"/>
            <a:chOff x="1220" y="2234"/>
            <a:chExt cx="10845" cy="7898"/>
          </a:xfrm>
        </p:grpSpPr>
        <p:sp>
          <p:nvSpPr>
            <p:cNvPr id="19" name="云形 14">
              <a:extLst>
                <a:ext uri="{FF2B5EF4-FFF2-40B4-BE49-F238E27FC236}">
                  <a16:creationId xmlns:a16="http://schemas.microsoft.com/office/drawing/2014/main" id="{91211F24-0C42-1340-809F-5314BCE0240F}"/>
                </a:ext>
              </a:extLst>
            </p:cNvPr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5F770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  <p:sp>
          <p:nvSpPr>
            <p:cNvPr id="21" name="云形 6">
              <a:extLst>
                <a:ext uri="{FF2B5EF4-FFF2-40B4-BE49-F238E27FC236}">
                  <a16:creationId xmlns:a16="http://schemas.microsoft.com/office/drawing/2014/main" id="{D6A503AA-030C-DB4E-B678-4CA9AC85D225}"/>
                </a:ext>
              </a:extLst>
            </p:cNvPr>
            <p:cNvSpPr/>
            <p:nvPr/>
          </p:nvSpPr>
          <p:spPr>
            <a:xfrm>
              <a:off x="1253" y="2234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rgbClr val="5F77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F7700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B780E79-EC5D-6D47-B3DB-DF9CAC1246D5}"/>
              </a:ext>
            </a:extLst>
          </p:cNvPr>
          <p:cNvSpPr txBox="1"/>
          <p:nvPr/>
        </p:nvSpPr>
        <p:spPr>
          <a:xfrm>
            <a:off x="2852964" y="2488370"/>
            <a:ext cx="7434035" cy="2970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viết một số thập phân, ta viết lần lượt từ hàng cao đến hàng thấp: trước hết viết phần nguyên, viết dấu phẩy, sau đó viết phần thập phân.</a:t>
            </a:r>
            <a:endParaRPr lang="en-US" altLang="en-US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426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34914" y="190499"/>
            <a:ext cx="11533505" cy="6477001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33A01A7A-7C72-5647-BACA-4CCB0D3F9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681" y="568611"/>
            <a:ext cx="100610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Bài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3.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Viết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thêm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chữ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0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vào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bên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phải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thập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phân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của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mỗi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thập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phân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để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các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thập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phân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dưới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đây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đều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có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hai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chữ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ở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thập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phân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B77540BB-2302-284A-9AFF-A7B095B15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285999"/>
            <a:ext cx="167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74,6  ;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C895E0A9-4AA6-3B4F-AA1F-AA1F9F5D2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285999"/>
            <a:ext cx="167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cs typeface="Calibri" panose="020F0502020204030204" pitchFamily="34" charset="0"/>
              </a:rPr>
              <a:t>284,3  ;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9CC9F114-1B92-CD44-9D1B-D3BF8172A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285999"/>
            <a:ext cx="198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401,25  ;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41175F53-2194-9D49-A9A0-505FE451E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285999"/>
            <a:ext cx="106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104.</a:t>
            </a: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D26C65E2-0590-9841-A099-F963B8016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399" y="3205989"/>
            <a:ext cx="198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339933"/>
                </a:solidFill>
                <a:cs typeface="Calibri" panose="020F0502020204030204" pitchFamily="34" charset="0"/>
              </a:rPr>
              <a:t>Bài</a:t>
            </a:r>
            <a:r>
              <a:rPr lang="en-US" altLang="en-US" b="1" dirty="0">
                <a:solidFill>
                  <a:srgbClr val="339933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339933"/>
                </a:solidFill>
                <a:cs typeface="Calibri" panose="020F0502020204030204" pitchFamily="34" charset="0"/>
              </a:rPr>
              <a:t>giải</a:t>
            </a:r>
            <a:endParaRPr lang="en-US" altLang="en-US" b="1" dirty="0">
              <a:solidFill>
                <a:srgbClr val="339933"/>
              </a:solidFill>
              <a:cs typeface="Calibri" panose="020F0502020204030204" pitchFamily="34" charset="0"/>
            </a:endParaRP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DD329B68-BCD9-7F4A-96DE-8B49F7397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2243" y="4037315"/>
            <a:ext cx="376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  74,6  = ……. …</a:t>
            </a: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7A4CCC6C-FE79-5A47-9023-B589FB0E2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2243" y="4799315"/>
            <a:ext cx="376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284,3  = ……. …</a:t>
            </a: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CC321DF5-9281-ED4C-8E49-44A5E250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642" y="4037315"/>
            <a:ext cx="4371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cs typeface="Calibri" panose="020F0502020204030204" pitchFamily="34" charset="0"/>
              </a:rPr>
              <a:t>401,25 = ……. …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EF31FE23-1F5B-5F4F-8B1A-B744418F4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424" y="4801863"/>
            <a:ext cx="4371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     104 = ……. …</a:t>
            </a: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4B0461D0-3062-0E4E-B259-A95492F52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323" y="4027358"/>
            <a:ext cx="16764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Calibri" panose="020F0502020204030204" pitchFamily="34" charset="0"/>
              </a:rPr>
              <a:t>74,60</a:t>
            </a: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8C851DA4-AFAB-EE48-A1BD-CAF07509E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47" y="4795996"/>
            <a:ext cx="1593358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cs typeface="Calibri" panose="020F0502020204030204" pitchFamily="34" charset="0"/>
              </a:rPr>
              <a:t>284,30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5C932FC4-5DDA-7B41-8640-6E97BAE7E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16" y="4037315"/>
            <a:ext cx="19812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cs typeface="Calibri" panose="020F0502020204030204" pitchFamily="34" charset="0"/>
              </a:rPr>
              <a:t> 401,25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9DEFFCF3-B5AD-234B-AC04-DE42B09F3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4062" y="4825002"/>
            <a:ext cx="19812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cs typeface="Calibri" panose="020F0502020204030204" pitchFamily="34" charset="0"/>
              </a:rPr>
              <a:t>104,00</a:t>
            </a:r>
          </a:p>
        </p:txBody>
      </p:sp>
      <p:pic>
        <p:nvPicPr>
          <p:cNvPr id="27" name="图片 20" descr="微信截图_20211009112821">
            <a:extLst>
              <a:ext uri="{FF2B5EF4-FFF2-40B4-BE49-F238E27FC236}">
                <a16:creationId xmlns:a16="http://schemas.microsoft.com/office/drawing/2014/main" id="{D3F7F8B1-F648-6740-B541-636C36E08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32" y="3260439"/>
            <a:ext cx="24574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9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9&quot;/&gt;&lt;/object&gt;&lt;object type=&quot;3&quot; unique_id=&quot;10004&quot;&gt;&lt;property id=&quot;20148&quot; value=&quot;5&quot;/&gt;&lt;property id=&quot;20300&quot; value=&quot;Slide 2&quot;/&gt;&lt;property id=&quot;20307&quot; value=&quot;270&quot;/&gt;&lt;/object&gt;&lt;object type=&quot;3&quot; unique_id=&quot;10005&quot;&gt;&lt;property id=&quot;20148&quot; value=&quot;5&quot;/&gt;&lt;property id=&quot;20300&quot; value=&quot;Slide 3&quot;/&gt;&lt;property id=&quot;20307&quot; value=&quot;268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56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1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012&quot;&gt;&lt;property id=&quot;20148&quot; value=&quot;5&quot;/&gt;&lt;property id=&quot;20300&quot; value=&quot;Slide 10&quot;/&gt;&lt;property id=&quot;20307&quot; value=&quot;260&quot;/&gt;&lt;/object&gt;&lt;object type=&quot;3&quot; unique_id=&quot;10013&quot;&gt;&lt;property id=&quot;20148&quot; value=&quot;5&quot;/&gt;&lt;property id=&quot;20300&quot; value=&quot;Slide 11&quot;/&gt;&lt;property id=&quot;20307&quot; value=&quot;264&quot;/&gt;&lt;/object&gt;&lt;object type=&quot;3&quot; unique_id=&quot;10014&quot;&gt;&lt;property id=&quot;20148&quot; value=&quot;5&quot;/&gt;&lt;property id=&quot;20300&quot; value=&quot;Slide 12&quot;/&gt;&lt;property id=&quot;20307&quot; value=&quot;271&quot;/&gt;&lt;/object&gt;&lt;object type=&quot;3&quot; unique_id=&quot;10015&quot;&gt;&lt;property id=&quot;20148&quot; value=&quot;5&quot;/&gt;&lt;property id=&quot;20300&quot; value=&quot;Slide 13&quot;/&gt;&lt;property id=&quot;20307&quot; value=&quot;272&quot;/&gt;&lt;/object&gt;&lt;/object&gt;&lt;object type=&quot;8&quot; unique_id=&quot;1003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4730</TotalTime>
  <Words>543</Words>
  <Application>Microsoft Office PowerPoint</Application>
  <PresentationFormat>Widescreen</PresentationFormat>
  <Paragraphs>168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宋体</vt:lpstr>
      <vt:lpstr>#9SLIDE03 ALLROUNDGOTHIC DEMI</vt:lpstr>
      <vt:lpstr>#9Slide05 SVNAngellife</vt:lpstr>
      <vt:lpstr>#9Slide05 SVNClementine</vt:lpstr>
      <vt:lpstr>#9Slide07 Deepika</vt:lpstr>
      <vt:lpstr>Arial</vt:lpstr>
      <vt:lpstr>Calibri</vt:lpstr>
      <vt:lpstr>Cambria Math</vt:lpstr>
      <vt:lpstr>等线</vt:lpstr>
      <vt:lpstr>Franklin Gothic Book</vt:lpstr>
      <vt:lpstr>Franklin Gothic Medium</vt:lpstr>
      <vt:lpstr>Open Sans Light</vt:lpstr>
      <vt:lpstr>Tahoma</vt:lpstr>
      <vt:lpstr>Times New Roman</vt:lpstr>
      <vt:lpstr>Tunga</vt:lpstr>
      <vt:lpstr>Wingdings</vt:lpstr>
      <vt:lpstr>字魂189号-星岩乐黑体</vt:lpstr>
      <vt:lpstr>方正正中黑简体</vt:lpstr>
      <vt:lpstr>Angles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56</cp:revision>
  <dcterms:created xsi:type="dcterms:W3CDTF">2010-03-24T08:03:41Z</dcterms:created>
  <dcterms:modified xsi:type="dcterms:W3CDTF">2022-04-05T02:15:41Z</dcterms:modified>
</cp:coreProperties>
</file>