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8" r:id="rId3"/>
    <p:sldId id="258" r:id="rId4"/>
    <p:sldId id="259" r:id="rId5"/>
    <p:sldId id="269" r:id="rId6"/>
    <p:sldId id="260" r:id="rId7"/>
    <p:sldId id="283" r:id="rId8"/>
    <p:sldId id="286" r:id="rId9"/>
    <p:sldId id="287" r:id="rId10"/>
    <p:sldId id="284" r:id="rId11"/>
    <p:sldId id="288" r:id="rId12"/>
    <p:sldId id="264" r:id="rId13"/>
    <p:sldId id="275" r:id="rId14"/>
    <p:sldId id="266" r:id="rId15"/>
    <p:sldId id="285" r:id="rId16"/>
    <p:sldId id="270" r:id="rId17"/>
    <p:sldId id="273" r:id="rId18"/>
    <p:sldId id="289" r:id="rId19"/>
    <p:sldId id="282" r:id="rId20"/>
    <p:sldId id="290" r:id="rId21"/>
  </p:sldIdLst>
  <p:sldSz cx="12192000" cy="6858000"/>
  <p:notesSz cx="6858000" cy="9144000"/>
  <p:embeddedFontLst>
    <p:embeddedFont>
      <p:font typeface="#9Slide03 Montserrat ExtraBold" panose="00000900000000000000" pitchFamily="2" charset="0"/>
      <p:bold r:id="rId22"/>
    </p:embeddedFont>
    <p:embeddedFont>
      <p:font typeface="#9Slide05 Aphrodite Pro" panose="02000000000000000000" pitchFamily="2" charset="0"/>
      <p:regular r:id="rId23"/>
    </p:embeddedFont>
    <p:embeddedFont>
      <p:font typeface="#9Slide07 Altus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SVN-Bear" panose="02040603050506020204" pitchFamily="18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UTM Aptima" panose="02040603050506020204" pitchFamily="18" charset="0"/>
      <p:regular r:id="rId32"/>
      <p:bold r:id="rId33"/>
      <p:italic r:id="rId34"/>
      <p:boldItalic r:id="rId35"/>
    </p:embeddedFont>
    <p:embeddedFont>
      <p:font typeface="UTM Arruba KT" panose="02040603050506020204" pitchFamily="18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UTM French Vanilla" panose="02040603050506020204" pitchFamily="18" charset="0"/>
      <p:regular r:id="rId41"/>
    </p:embeddedFont>
    <p:embeddedFont>
      <p:font typeface="UTM Isadora" panose="02040603050506020204" pitchFamily="18" charset="0"/>
      <p:regular r:id="rId42"/>
      <p:bold r:id="rId43"/>
    </p:embeddedFont>
    <p:embeddedFont>
      <p:font typeface="UTM Loko" panose="02040603050506020204" pitchFamily="18" charset="0"/>
      <p:regular r:id="rId44"/>
    </p:embeddedFont>
    <p:embeddedFont>
      <p:font typeface="UVN Bai Sau Nang" panose="04030905020802020C03" pitchFamily="82" charset="0"/>
      <p:regular r:id="rId45"/>
    </p:embeddedFont>
    <p:embeddedFont>
      <p:font typeface="UVN Banh Mi" pitchFamily="2" charset="0"/>
      <p:regular r:id="rId46"/>
    </p:embeddedFont>
    <p:embeddedFont>
      <p:font typeface="UVN Binh Duong" pitchFamily="2" charset="0"/>
      <p:regular r:id="rId4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EE6EB"/>
    <a:srgbClr val="EB96A1"/>
    <a:srgbClr val="A50021"/>
    <a:srgbClr val="60C2DC"/>
    <a:srgbClr val="EEF3FA"/>
    <a:srgbClr val="FDD8E0"/>
    <a:srgbClr val="FCBFCC"/>
    <a:srgbClr val="F4C8CD"/>
    <a:srgbClr val="E98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4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31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998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592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22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9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90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0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66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15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47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66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7FBEE5-6409-48D2-8E06-759983A7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E8E4-E48A-4505-81F4-0079BB111320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436DF2-ADB3-43C7-83B4-3E2815C7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20849C-2B6E-429F-BDC6-3AB855FD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0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36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6EAD-2461-4B99-A538-6D20493E0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E8E4-E48A-4505-81F4-0079BB111320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24004A-9EBD-4147-90D2-E795E30F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D96D49-9DB6-47E8-BC5A-37E85C541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1A6A1-992E-4CAA-86FA-E61734BE4BB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E2C5A6-CDEE-E10E-A8C0-9548A4360A1F}"/>
              </a:ext>
            </a:extLst>
          </p:cNvPr>
          <p:cNvSpPr txBox="1"/>
          <p:nvPr userDrawn="1"/>
        </p:nvSpPr>
        <p:spPr>
          <a:xfrm>
            <a:off x="9982200" y="382026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84388-1C57-F82D-D342-E22FB456CB3D}"/>
              </a:ext>
            </a:extLst>
          </p:cNvPr>
          <p:cNvSpPr txBox="1"/>
          <p:nvPr userDrawn="1"/>
        </p:nvSpPr>
        <p:spPr>
          <a:xfrm>
            <a:off x="233274" y="7344435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9978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59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0.jp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23D7AD81-CC5D-4366-AB16-E532894DC8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7143">
            <a:off x="6170463" y="1399912"/>
            <a:ext cx="6454305" cy="36425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CC96DA-24A8-4674-B264-C507B17345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30" y="876298"/>
            <a:ext cx="2126894" cy="31408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946" y="419873"/>
            <a:ext cx="964941" cy="6480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15" y="120896"/>
            <a:ext cx="2107283" cy="29629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97416" y="917221"/>
            <a:ext cx="3820970" cy="769441"/>
            <a:chOff x="5979695" y="3120182"/>
            <a:chExt cx="3820970" cy="769441"/>
          </a:xfrm>
        </p:grpSpPr>
        <p:sp>
          <p:nvSpPr>
            <p:cNvPr id="9" name="Rounded Rectangle 8"/>
            <p:cNvSpPr/>
            <p:nvPr/>
          </p:nvSpPr>
          <p:spPr>
            <a:xfrm>
              <a:off x="5979695" y="3120182"/>
              <a:ext cx="3248526" cy="76944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69959" y="3120182"/>
              <a:ext cx="36307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r>
                <a:rPr lang="en-US" sz="4400" dirty="0">
                  <a:solidFill>
                    <a:srgbClr val="FFC000"/>
                  </a:solidFill>
                  <a:latin typeface="UVN Binh Duong" pitchFamily="2" charset="0"/>
                </a:rPr>
                <a:t>CHÍNH TẢ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42228" y="1722052"/>
            <a:ext cx="391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Bear" panose="02040603050506020204" pitchFamily="18" charset="0"/>
              </a:rPr>
              <a:t>(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Bear" panose="02040603050506020204" pitchFamily="18" charset="0"/>
              </a:rPr>
              <a:t>Nghe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Bear" panose="02040603050506020204" pitchFamily="18" charset="0"/>
              </a:rPr>
              <a:t> –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Bear" panose="02040603050506020204" pitchFamily="18" charset="0"/>
              </a:rPr>
              <a:t>viết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Bear" panose="02040603050506020204" pitchFamily="18" charset="0"/>
              </a:rPr>
              <a:t>)</a:t>
            </a:r>
          </a:p>
        </p:txBody>
      </p:sp>
      <p:sp>
        <p:nvSpPr>
          <p:cNvPr id="14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1285804" y="3141307"/>
            <a:ext cx="600375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noProof="0">
                <a:ln w="38100">
                  <a:noFill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3 Montserrat ExtraBold" panose="00000900000000000000" pitchFamily="2" charset="0"/>
                <a:ea typeface="inpin heiti" panose="00000500000000000000"/>
                <a:sym typeface="inpin heiti" panose="00000500000000000000" pitchFamily="2" charset="-122"/>
              </a:rPr>
              <a:t>Dế Mèn</a:t>
            </a:r>
            <a:endParaRPr kumimoji="0" lang="en-US" altLang="zh-CN" sz="8800" b="1" i="0" u="none" strike="noStrike" kern="1200" cap="none" spc="0" normalizeH="0" baseline="0" noProof="0" dirty="0">
              <a:ln w="38100">
                <a:noFill/>
              </a:ln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#9Slide03 Montserrat ExtraBold" panose="00000900000000000000" pitchFamily="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16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2972832" y="3950266"/>
            <a:ext cx="743623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>
                <a:ln w="38100">
                  <a:noFill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rench Vanilla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</a:t>
            </a:r>
            <a:r>
              <a:rPr lang="en-US" altLang="zh-CN" sz="8800" b="1">
                <a:ln w="38100">
                  <a:noFill/>
                </a:ln>
                <a:solidFill>
                  <a:srgbClr val="A5002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rench Vanilla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b</a:t>
            </a:r>
            <a:r>
              <a:rPr lang="en-US" altLang="zh-CN" sz="8800" b="1" noProof="0">
                <a:ln w="38100">
                  <a:noFill/>
                </a:ln>
                <a:solidFill>
                  <a:srgbClr val="A5002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French Vanilla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ênh vực kẻ yếu</a:t>
            </a:r>
            <a:endParaRPr kumimoji="0" lang="en-US" altLang="zh-CN" sz="8800" b="1" i="0" u="none" strike="noStrike" kern="1200" cap="none" spc="0" normalizeH="0" baseline="0" noProof="0" dirty="0">
              <a:ln w="38100">
                <a:noFill/>
              </a:ln>
              <a:solidFill>
                <a:srgbClr val="A5002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French Vanilla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148" y="3829775"/>
            <a:ext cx="1900062" cy="275173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4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4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">
            <a:extLst>
              <a:ext uri="{FF2B5EF4-FFF2-40B4-BE49-F238E27FC236}">
                <a16:creationId xmlns:a16="http://schemas.microsoft.com/office/drawing/2014/main" id="{23D7AD81-CC5D-4366-AB16-E532894DC8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8215">
            <a:off x="5803450" y="461425"/>
            <a:ext cx="6454305" cy="36425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599" y="1181100"/>
            <a:ext cx="7336488" cy="3492626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353172" y="1031966"/>
            <a:ext cx="2670328" cy="1699594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2062352" y="1406102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1" y="1968000"/>
            <a:ext cx="3924022" cy="3924022"/>
          </a:xfrm>
          <a:prstGeom prst="rect">
            <a:avLst/>
          </a:prstGeom>
        </p:spPr>
      </p:pic>
      <p:grpSp>
        <p:nvGrpSpPr>
          <p:cNvPr id="17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3130378" y="2646754"/>
            <a:ext cx="4964316" cy="1871794"/>
            <a:chOff x="2808525" y="873043"/>
            <a:chExt cx="4895106" cy="2612055"/>
          </a:xfrm>
        </p:grpSpPr>
        <p:grpSp>
          <p:nvGrpSpPr>
            <p:cNvPr id="25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2808525" y="931698"/>
              <a:ext cx="4895106" cy="1603080"/>
              <a:chOff x="3975380" y="1083236"/>
              <a:chExt cx="4895106" cy="1603080"/>
            </a:xfrm>
          </p:grpSpPr>
          <p:sp>
            <p:nvSpPr>
              <p:cNvPr id="29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3975380" y="1083236"/>
                <a:ext cx="4873476" cy="1546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6600" b="1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NGHE – VIẾT</a:t>
                </a:r>
                <a:endParaRPr kumimoji="0" lang="zh-CN" altLang="en-US" sz="66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30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3998592" y="1140127"/>
                <a:ext cx="4871894" cy="1546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6600" noProof="0" dirty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NGHE – VIẾT</a:t>
                </a: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26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2156" cy="2612055"/>
              <a:chOff x="3771007" y="1083236"/>
              <a:chExt cx="182156" cy="2612055"/>
            </a:xfrm>
          </p:grpSpPr>
          <p:sp>
            <p:nvSpPr>
              <p:cNvPr id="27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2156" cy="25984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6"/>
                <a:ext cx="182156" cy="25984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6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2671D72-D365-43AF-B692-F51732DD6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-433334" y="7093"/>
            <a:ext cx="3779460" cy="2132877"/>
          </a:xfrm>
          <a:prstGeom prst="rect">
            <a:avLst/>
          </a:prstGeom>
        </p:spPr>
      </p:pic>
      <p:pic>
        <p:nvPicPr>
          <p:cNvPr id="40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73624" y="-378712"/>
            <a:ext cx="1775571" cy="16200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90622E-36C0-4B02-AAA4-2CB7880AA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18" y="1023268"/>
            <a:ext cx="11711564" cy="5598890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0835901D-9724-4959-A575-E203FB990D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8" r="4383"/>
          <a:stretch/>
        </p:blipFill>
        <p:spPr>
          <a:xfrm>
            <a:off x="8325620" y="4771343"/>
            <a:ext cx="3866380" cy="2386613"/>
          </a:xfrm>
          <a:prstGeom prst="rect">
            <a:avLst/>
          </a:prstGeom>
        </p:spPr>
      </p:pic>
      <p:pic>
        <p:nvPicPr>
          <p:cNvPr id="3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44" y="117565"/>
            <a:ext cx="6258011" cy="1376162"/>
          </a:xfrm>
          <a:prstGeom prst="rect">
            <a:avLst/>
          </a:prstGeom>
        </p:spPr>
      </p:pic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2095744" y="396424"/>
            <a:ext cx="71564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4400" b="1">
                <a:solidFill>
                  <a:schemeClr val="accent4">
                    <a:lumMod val="75000"/>
                  </a:schemeClr>
                </a:solidFill>
                <a:latin typeface="UTM French Vanilla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Dế Mèn bênh vực kẻ yếu</a:t>
            </a:r>
            <a:endParaRPr lang="en-US" altLang="zh-CN" sz="4400" b="1" dirty="0">
              <a:solidFill>
                <a:schemeClr val="accent4">
                  <a:lumMod val="75000"/>
                </a:schemeClr>
              </a:solidFill>
              <a:latin typeface="UTM French Vanilla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8" name="Text Box 9"/>
          <p:cNvSpPr txBox="1"/>
          <p:nvPr/>
        </p:nvSpPr>
        <p:spPr>
          <a:xfrm>
            <a:off x="914399" y="1608378"/>
            <a:ext cx="10398035" cy="46166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 hôm, qua một vùng cỏ xước xanh d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i, tôi chợt nghe tiếng khóc tỉ tê.</a:t>
            </a:r>
            <a:r>
              <a:rPr lang="en-US"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Đi v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i bước nữa, tôi gặp chị Nh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Trò ngồi gục đầu bên tảng đá cuội.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Chị Nh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Trò đã bé nhỏ lại gầy yếu quá, người bự những phấn</a:t>
            </a:r>
            <a:r>
              <a:rPr lang="en-US"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như mới lột. Chị mặc áo thâm d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i, đôi chỗ chấm điểm v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ng, hai cánh mỏng như cánh bướm non, lại ngắn chùn chùn. Hình như cánh yếu quá, chưa quen mở, m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cho dù có khỏe cũng chẳng bay được xa. Tôi đến gần, chị Nh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Trò vẫn khóc.</a:t>
            </a:r>
          </a:p>
          <a:p>
            <a:pPr>
              <a:spcBef>
                <a:spcPct val="50000"/>
              </a:spcBef>
            </a:pPr>
            <a:endParaRPr sz="3200" dirty="0">
              <a:solidFill>
                <a:srgbClr val="0033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518349" y="5645426"/>
            <a:ext cx="3581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800" i="1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Theo Tô Hoài </a:t>
            </a:r>
            <a:endParaRPr lang="en-US" sz="2800" b="1" dirty="0">
              <a:solidFill>
                <a:schemeClr val="tx1"/>
              </a:solidFill>
              <a:latin typeface="UTM Aptima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4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6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7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775593" y="1991165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775593" y="3308145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775593" y="4625125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30 cm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06" y="2370251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552449" y="3713132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9013370" y="3180788"/>
            <a:ext cx="1029462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F2D777-9E57-4878-8763-480531FAB54A}"/>
              </a:ext>
            </a:extLst>
          </p:cNvPr>
          <p:cNvGrpSpPr/>
          <p:nvPr/>
        </p:nvGrpSpPr>
        <p:grpSpPr>
          <a:xfrm>
            <a:off x="3744090" y="-359230"/>
            <a:ext cx="4703820" cy="2340429"/>
            <a:chOff x="879443" y="1787261"/>
            <a:chExt cx="4703820" cy="2989979"/>
          </a:xfrm>
        </p:grpSpPr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762D5912-E310-421D-8C51-BFC3BCD2C862}"/>
                </a:ext>
              </a:extLst>
            </p:cNvPr>
            <p:cNvGrpSpPr/>
            <p:nvPr/>
          </p:nvGrpSpPr>
          <p:grpSpPr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19" name="图片 4">
                <a:extLst>
                  <a:ext uri="{FF2B5EF4-FFF2-40B4-BE49-F238E27FC236}">
                    <a16:creationId xmlns:a16="http://schemas.microsoft.com/office/drawing/2014/main" id="{7CA26F87-BECD-49EB-AE00-DEA415069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8" b="25158"/>
              <a:stretch/>
            </p:blipFill>
            <p:spPr>
              <a:xfrm>
                <a:off x="834764" y="380993"/>
                <a:ext cx="5959576" cy="4562367"/>
              </a:xfrm>
              <a:prstGeom prst="rect">
                <a:avLst/>
              </a:prstGeom>
            </p:spPr>
          </p:pic>
          <p:sp>
            <p:nvSpPr>
              <p:cNvPr id="20" name="矩形: 圆角 5">
                <a:extLst>
                  <a:ext uri="{FF2B5EF4-FFF2-40B4-BE49-F238E27FC236}">
                    <a16:creationId xmlns:a16="http://schemas.microsoft.com/office/drawing/2014/main" id="{9043D60E-898B-4599-AF1B-A23D03EAA8A9}"/>
                  </a:ext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14364535-92CC-4131-A22C-01E11E1C53E2}"/>
                </a:ext>
              </a:extLst>
            </p:cNvPr>
            <p:cNvSpPr txBox="1"/>
            <p:nvPr/>
          </p:nvSpPr>
          <p:spPr>
            <a:xfrm>
              <a:off x="1516715" y="2905849"/>
              <a:ext cx="3572892" cy="15334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UTM Aptim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21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22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  <p:pic>
        <p:nvPicPr>
          <p:cNvPr id="24" name="Picture 23" descr="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96" y="397161"/>
            <a:ext cx="4718648" cy="6542318"/>
          </a:xfrm>
          <a:prstGeom prst="rect">
            <a:avLst/>
          </a:prstGeom>
        </p:spPr>
      </p:pic>
      <p:sp>
        <p:nvSpPr>
          <p:cNvPr id="25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935459" y="100933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8278984 w 6414337"/>
              <a:gd name="connsiteY0" fmla="*/ 1539728 h 3001887"/>
              <a:gd name="connsiteX1" fmla="*/ 8195598 w 6414337"/>
              <a:gd name="connsiteY1" fmla="*/ 1623114 h 3001887"/>
              <a:gd name="connsiteX2" fmla="*/ 8112212 w 6414337"/>
              <a:gd name="connsiteY2" fmla="*/ 1539728 h 3001887"/>
              <a:gd name="connsiteX3" fmla="*/ 8195598 w 6414337"/>
              <a:gd name="connsiteY3" fmla="*/ 1456342 h 3001887"/>
              <a:gd name="connsiteX4" fmla="*/ 8278984 w 6414337"/>
              <a:gd name="connsiteY4" fmla="*/ 1539728 h 3001887"/>
              <a:gd name="connsiteX0" fmla="*/ 7824057 w 6414337"/>
              <a:gd name="connsiteY0" fmla="*/ 1535543 h 3001887"/>
              <a:gd name="connsiteX1" fmla="*/ 7657285 w 6414337"/>
              <a:gd name="connsiteY1" fmla="*/ 1702315 h 3001887"/>
              <a:gd name="connsiteX2" fmla="*/ 7490513 w 6414337"/>
              <a:gd name="connsiteY2" fmla="*/ 1535543 h 3001887"/>
              <a:gd name="connsiteX3" fmla="*/ 7657285 w 6414337"/>
              <a:gd name="connsiteY3" fmla="*/ 1368771 h 3001887"/>
              <a:gd name="connsiteX4" fmla="*/ 7824057 w 6414337"/>
              <a:gd name="connsiteY4" fmla="*/ 1535543 h 3001887"/>
              <a:gd name="connsiteX0" fmla="*/ 7202364 w 6414337"/>
              <a:gd name="connsiteY0" fmla="*/ 1530061 h 3001887"/>
              <a:gd name="connsiteX1" fmla="*/ 6952207 w 6414337"/>
              <a:gd name="connsiteY1" fmla="*/ 1780218 h 3001887"/>
              <a:gd name="connsiteX2" fmla="*/ 6702050 w 6414337"/>
              <a:gd name="connsiteY2" fmla="*/ 1530061 h 3001887"/>
              <a:gd name="connsiteX3" fmla="*/ 6952207 w 6414337"/>
              <a:gd name="connsiteY3" fmla="*/ 1279904 h 3001887"/>
              <a:gd name="connsiteX4" fmla="*/ 7202364 w 6414337"/>
              <a:gd name="connsiteY4" fmla="*/ 1530061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8278984" y="1539728"/>
                </a:moveTo>
                <a:cubicBezTo>
                  <a:pt x="8274719" y="1588753"/>
                  <a:pt x="8238150" y="1625643"/>
                  <a:pt x="8195598" y="1623114"/>
                </a:cubicBezTo>
                <a:cubicBezTo>
                  <a:pt x="8140076" y="1622606"/>
                  <a:pt x="8105882" y="1587064"/>
                  <a:pt x="8112212" y="1539728"/>
                </a:cubicBezTo>
                <a:cubicBezTo>
                  <a:pt x="8116184" y="1485485"/>
                  <a:pt x="8147387" y="1458787"/>
                  <a:pt x="8195598" y="1456342"/>
                </a:cubicBezTo>
                <a:cubicBezTo>
                  <a:pt x="8243645" y="1457277"/>
                  <a:pt x="8279889" y="1500795"/>
                  <a:pt x="8278984" y="1539728"/>
                </a:cubicBezTo>
                <a:close/>
              </a:path>
              <a:path w="6414337" h="3001887" fill="none" extrusionOk="0">
                <a:moveTo>
                  <a:pt x="7824057" y="1535543"/>
                </a:moveTo>
                <a:cubicBezTo>
                  <a:pt x="7831530" y="1621594"/>
                  <a:pt x="7769176" y="1695950"/>
                  <a:pt x="7657285" y="1702315"/>
                </a:cubicBezTo>
                <a:cubicBezTo>
                  <a:pt x="7575466" y="1695575"/>
                  <a:pt x="7471749" y="1618389"/>
                  <a:pt x="7490513" y="1535543"/>
                </a:cubicBezTo>
                <a:cubicBezTo>
                  <a:pt x="7494565" y="1444812"/>
                  <a:pt x="7576058" y="1354844"/>
                  <a:pt x="7657285" y="1368771"/>
                </a:cubicBezTo>
                <a:cubicBezTo>
                  <a:pt x="7757066" y="1351990"/>
                  <a:pt x="7830627" y="1422018"/>
                  <a:pt x="7824057" y="1535543"/>
                </a:cubicBezTo>
                <a:close/>
              </a:path>
              <a:path w="6414337" h="3001887" fill="none" extrusionOk="0">
                <a:moveTo>
                  <a:pt x="7202364" y="1530061"/>
                </a:moveTo>
                <a:cubicBezTo>
                  <a:pt x="7228609" y="1674648"/>
                  <a:pt x="7096015" y="1783874"/>
                  <a:pt x="6952207" y="1780218"/>
                </a:cubicBezTo>
                <a:cubicBezTo>
                  <a:pt x="6814233" y="1771689"/>
                  <a:pt x="6694028" y="1647296"/>
                  <a:pt x="6702050" y="1530061"/>
                </a:cubicBezTo>
                <a:cubicBezTo>
                  <a:pt x="6708639" y="1402082"/>
                  <a:pt x="6812942" y="1268265"/>
                  <a:pt x="6952207" y="1279904"/>
                </a:cubicBezTo>
                <a:cubicBezTo>
                  <a:pt x="7085419" y="1287114"/>
                  <a:pt x="7180535" y="1386284"/>
                  <a:pt x="7202364" y="1530061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8278984" y="1539728"/>
                </a:moveTo>
                <a:cubicBezTo>
                  <a:pt x="8282792" y="1593435"/>
                  <a:pt x="8249969" y="1624614"/>
                  <a:pt x="8195598" y="1623114"/>
                </a:cubicBezTo>
                <a:cubicBezTo>
                  <a:pt x="8153881" y="1619676"/>
                  <a:pt x="8109414" y="1580237"/>
                  <a:pt x="8112212" y="1539728"/>
                </a:cubicBezTo>
                <a:cubicBezTo>
                  <a:pt x="8115584" y="1493736"/>
                  <a:pt x="8151322" y="1451654"/>
                  <a:pt x="8195598" y="1456342"/>
                </a:cubicBezTo>
                <a:cubicBezTo>
                  <a:pt x="8249501" y="1449426"/>
                  <a:pt x="8275905" y="1487084"/>
                  <a:pt x="8278984" y="1539728"/>
                </a:cubicBezTo>
                <a:close/>
              </a:path>
              <a:path w="6414337" h="3001887" stroke="0" extrusionOk="0">
                <a:moveTo>
                  <a:pt x="7824057" y="1535543"/>
                </a:moveTo>
                <a:cubicBezTo>
                  <a:pt x="7806647" y="1614129"/>
                  <a:pt x="7741502" y="1706603"/>
                  <a:pt x="7657285" y="1702315"/>
                </a:cubicBezTo>
                <a:cubicBezTo>
                  <a:pt x="7567725" y="1710227"/>
                  <a:pt x="7504408" y="1641565"/>
                  <a:pt x="7490513" y="1535543"/>
                </a:cubicBezTo>
                <a:cubicBezTo>
                  <a:pt x="7501000" y="1441331"/>
                  <a:pt x="7582203" y="1364585"/>
                  <a:pt x="7657285" y="1368771"/>
                </a:cubicBezTo>
                <a:cubicBezTo>
                  <a:pt x="7737386" y="1386050"/>
                  <a:pt x="7836710" y="1448386"/>
                  <a:pt x="7824057" y="1535543"/>
                </a:cubicBezTo>
                <a:close/>
              </a:path>
              <a:path w="6414337" h="3001887" stroke="0" extrusionOk="0">
                <a:moveTo>
                  <a:pt x="7202364" y="1530061"/>
                </a:moveTo>
                <a:cubicBezTo>
                  <a:pt x="7202776" y="1664134"/>
                  <a:pt x="7093518" y="1779364"/>
                  <a:pt x="6952207" y="1780218"/>
                </a:cubicBezTo>
                <a:cubicBezTo>
                  <a:pt x="6837922" y="1784247"/>
                  <a:pt x="6668741" y="1674799"/>
                  <a:pt x="6702050" y="1530061"/>
                </a:cubicBezTo>
                <a:cubicBezTo>
                  <a:pt x="6692749" y="1380120"/>
                  <a:pt x="6799780" y="1295605"/>
                  <a:pt x="6952207" y="1279904"/>
                </a:cubicBezTo>
                <a:cubicBezTo>
                  <a:pt x="7084039" y="1279342"/>
                  <a:pt x="7187116" y="1419132"/>
                  <a:pt x="7202364" y="1530061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77770"/>
                      <a:gd name="adj2" fmla="val 129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FF5050"/>
                </a:solidFill>
                <a:effectLst/>
                <a:latin typeface="UVN Binh Duong" pitchFamily="2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0712"/>
            <a:ext cx="2928257" cy="29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6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6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3" y="-1620457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7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pic>
        <p:nvPicPr>
          <p:cNvPr id="8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3834" y="1272284"/>
            <a:ext cx="4718648" cy="5935406"/>
          </a:xfrm>
          <a:prstGeom prst="rect">
            <a:avLst/>
          </a:prstGeom>
        </p:spPr>
      </p:pic>
      <p:sp>
        <p:nvSpPr>
          <p:cNvPr id="10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4985654" y="183177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-129121 w 6414337"/>
              <a:gd name="connsiteY0" fmla="*/ 2632655 h 3001887"/>
              <a:gd name="connsiteX1" fmla="*/ -212507 w 6414337"/>
              <a:gd name="connsiteY1" fmla="*/ 2716041 h 3001887"/>
              <a:gd name="connsiteX2" fmla="*/ -295893 w 6414337"/>
              <a:gd name="connsiteY2" fmla="*/ 2632655 h 3001887"/>
              <a:gd name="connsiteX3" fmla="*/ -212507 w 6414337"/>
              <a:gd name="connsiteY3" fmla="*/ 2549269 h 3001887"/>
              <a:gd name="connsiteX4" fmla="*/ -129121 w 6414337"/>
              <a:gd name="connsiteY4" fmla="*/ 2632655 h 3001887"/>
              <a:gd name="connsiteX0" fmla="*/ 168516 w 6414337"/>
              <a:gd name="connsiteY0" fmla="*/ 2561750 h 3001887"/>
              <a:gd name="connsiteX1" fmla="*/ 1744 w 6414337"/>
              <a:gd name="connsiteY1" fmla="*/ 2728522 h 3001887"/>
              <a:gd name="connsiteX2" fmla="*/ -165028 w 6414337"/>
              <a:gd name="connsiteY2" fmla="*/ 2561750 h 3001887"/>
              <a:gd name="connsiteX3" fmla="*/ 1744 w 6414337"/>
              <a:gd name="connsiteY3" fmla="*/ 2394978 h 3001887"/>
              <a:gd name="connsiteX4" fmla="*/ 168516 w 6414337"/>
              <a:gd name="connsiteY4" fmla="*/ 2561750 h 3001887"/>
              <a:gd name="connsiteX0" fmla="*/ 624479 w 6414337"/>
              <a:gd name="connsiteY0" fmla="*/ 2438449 h 3001887"/>
              <a:gd name="connsiteX1" fmla="*/ 374322 w 6414337"/>
              <a:gd name="connsiteY1" fmla="*/ 2688606 h 3001887"/>
              <a:gd name="connsiteX2" fmla="*/ 124165 w 6414337"/>
              <a:gd name="connsiteY2" fmla="*/ 2438449 h 3001887"/>
              <a:gd name="connsiteX3" fmla="*/ 374322 w 6414337"/>
              <a:gd name="connsiteY3" fmla="*/ 2188292 h 3001887"/>
              <a:gd name="connsiteX4" fmla="*/ 624479 w 6414337"/>
              <a:gd name="connsiteY4" fmla="*/ 2438449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-129121" y="2632655"/>
                </a:moveTo>
                <a:cubicBezTo>
                  <a:pt x="-133386" y="2681680"/>
                  <a:pt x="-169955" y="2718570"/>
                  <a:pt x="-212507" y="2716041"/>
                </a:cubicBezTo>
                <a:cubicBezTo>
                  <a:pt x="-268029" y="2715533"/>
                  <a:pt x="-302223" y="2679991"/>
                  <a:pt x="-295893" y="2632655"/>
                </a:cubicBezTo>
                <a:cubicBezTo>
                  <a:pt x="-291921" y="2578412"/>
                  <a:pt x="-260718" y="2551714"/>
                  <a:pt x="-212507" y="2549269"/>
                </a:cubicBezTo>
                <a:cubicBezTo>
                  <a:pt x="-164460" y="2550204"/>
                  <a:pt x="-128216" y="2593722"/>
                  <a:pt x="-129121" y="2632655"/>
                </a:cubicBezTo>
                <a:close/>
              </a:path>
              <a:path w="6414337" h="3001887" fill="none" extrusionOk="0">
                <a:moveTo>
                  <a:pt x="168516" y="2561750"/>
                </a:moveTo>
                <a:cubicBezTo>
                  <a:pt x="175989" y="2647801"/>
                  <a:pt x="113635" y="2722157"/>
                  <a:pt x="1744" y="2728522"/>
                </a:cubicBezTo>
                <a:cubicBezTo>
                  <a:pt x="-80075" y="2721782"/>
                  <a:pt x="-183792" y="2644596"/>
                  <a:pt x="-165028" y="2561750"/>
                </a:cubicBezTo>
                <a:cubicBezTo>
                  <a:pt x="-160976" y="2471019"/>
                  <a:pt x="-79483" y="2381051"/>
                  <a:pt x="1744" y="2394978"/>
                </a:cubicBezTo>
                <a:cubicBezTo>
                  <a:pt x="101525" y="2378197"/>
                  <a:pt x="175086" y="2448225"/>
                  <a:pt x="168516" y="2561750"/>
                </a:cubicBezTo>
                <a:close/>
              </a:path>
              <a:path w="6414337" h="3001887" fill="none" extrusionOk="0">
                <a:moveTo>
                  <a:pt x="624479" y="2438449"/>
                </a:moveTo>
                <a:cubicBezTo>
                  <a:pt x="650724" y="2583036"/>
                  <a:pt x="518130" y="2692262"/>
                  <a:pt x="374322" y="2688606"/>
                </a:cubicBezTo>
                <a:cubicBezTo>
                  <a:pt x="236348" y="2680077"/>
                  <a:pt x="116143" y="2555684"/>
                  <a:pt x="124165" y="2438449"/>
                </a:cubicBezTo>
                <a:cubicBezTo>
                  <a:pt x="130754" y="2310470"/>
                  <a:pt x="235057" y="2176653"/>
                  <a:pt x="374322" y="2188292"/>
                </a:cubicBezTo>
                <a:cubicBezTo>
                  <a:pt x="507534" y="2195502"/>
                  <a:pt x="602650" y="2294672"/>
                  <a:pt x="624479" y="2438449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-129121" y="2632655"/>
                </a:moveTo>
                <a:cubicBezTo>
                  <a:pt x="-125313" y="2686362"/>
                  <a:pt x="-158136" y="2717541"/>
                  <a:pt x="-212507" y="2716041"/>
                </a:cubicBezTo>
                <a:cubicBezTo>
                  <a:pt x="-254224" y="2712603"/>
                  <a:pt x="-298691" y="2673164"/>
                  <a:pt x="-295893" y="2632655"/>
                </a:cubicBezTo>
                <a:cubicBezTo>
                  <a:pt x="-292521" y="2586663"/>
                  <a:pt x="-256783" y="2544581"/>
                  <a:pt x="-212507" y="2549269"/>
                </a:cubicBezTo>
                <a:cubicBezTo>
                  <a:pt x="-158604" y="2542353"/>
                  <a:pt x="-132200" y="2580011"/>
                  <a:pt x="-129121" y="2632655"/>
                </a:cubicBezTo>
                <a:close/>
              </a:path>
              <a:path w="6414337" h="3001887" stroke="0" extrusionOk="0">
                <a:moveTo>
                  <a:pt x="168516" y="2561750"/>
                </a:moveTo>
                <a:cubicBezTo>
                  <a:pt x="151106" y="2640336"/>
                  <a:pt x="85961" y="2732810"/>
                  <a:pt x="1744" y="2728522"/>
                </a:cubicBezTo>
                <a:cubicBezTo>
                  <a:pt x="-87816" y="2736434"/>
                  <a:pt x="-151133" y="2667772"/>
                  <a:pt x="-165028" y="2561750"/>
                </a:cubicBezTo>
                <a:cubicBezTo>
                  <a:pt x="-154541" y="2467538"/>
                  <a:pt x="-73338" y="2390792"/>
                  <a:pt x="1744" y="2394978"/>
                </a:cubicBezTo>
                <a:cubicBezTo>
                  <a:pt x="81845" y="2412257"/>
                  <a:pt x="181169" y="2474593"/>
                  <a:pt x="168516" y="2561750"/>
                </a:cubicBezTo>
                <a:close/>
              </a:path>
              <a:path w="6414337" h="3001887" stroke="0" extrusionOk="0">
                <a:moveTo>
                  <a:pt x="624479" y="2438449"/>
                </a:moveTo>
                <a:cubicBezTo>
                  <a:pt x="624891" y="2572522"/>
                  <a:pt x="515633" y="2687752"/>
                  <a:pt x="374322" y="2688606"/>
                </a:cubicBezTo>
                <a:cubicBezTo>
                  <a:pt x="260037" y="2692635"/>
                  <a:pt x="90856" y="2583187"/>
                  <a:pt x="124165" y="2438449"/>
                </a:cubicBezTo>
                <a:cubicBezTo>
                  <a:pt x="114864" y="2288508"/>
                  <a:pt x="221895" y="2203993"/>
                  <a:pt x="374322" y="2188292"/>
                </a:cubicBezTo>
                <a:cubicBezTo>
                  <a:pt x="506154" y="2187730"/>
                  <a:pt x="609231" y="2327520"/>
                  <a:pt x="624479" y="2438449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-53313"/>
                      <a:gd name="adj2" fmla="val 377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Sửa </a:t>
            </a:r>
          </a:p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lỗi sai</a:t>
            </a:r>
            <a:endParaRPr lang="en-US" sz="8000" b="1" dirty="0">
              <a:ln/>
              <a:gradFill flip="none" rotWithShape="1">
                <a:gsLst>
                  <a:gs pos="0">
                    <a:srgbClr val="36778B">
                      <a:shade val="30000"/>
                      <a:satMod val="115000"/>
                    </a:srgbClr>
                  </a:gs>
                  <a:gs pos="43000">
                    <a:srgbClr val="3D869D"/>
                  </a:gs>
                  <a:gs pos="88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/>
              <a:latin typeface="UVN Binh Duong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543" y="3857832"/>
            <a:ext cx="2928257" cy="2928257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7C8C44F-F669-4797-BBC0-52CA4729B5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59" y="2773288"/>
            <a:ext cx="1595439" cy="6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9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id="{23D7AD81-CC5D-4366-AB16-E532894DC8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8215">
            <a:off x="5803450" y="461425"/>
            <a:ext cx="6454305" cy="36425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599" y="1181100"/>
            <a:ext cx="7336488" cy="3492626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353172" y="1031966"/>
            <a:ext cx="2670328" cy="1699594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2062352" y="1406102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EB96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B96A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1" y="1968000"/>
            <a:ext cx="3924022" cy="3924022"/>
          </a:xfrm>
          <a:prstGeom prst="rect">
            <a:avLst/>
          </a:prstGeom>
        </p:spPr>
      </p:pic>
      <p:grpSp>
        <p:nvGrpSpPr>
          <p:cNvPr id="17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3661777" y="2529187"/>
            <a:ext cx="3902324" cy="2656624"/>
            <a:chOff x="3332515" y="873043"/>
            <a:chExt cx="3847919" cy="3707274"/>
          </a:xfrm>
        </p:grpSpPr>
        <p:grpSp>
          <p:nvGrpSpPr>
            <p:cNvPr id="25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3332515" y="931698"/>
              <a:ext cx="3847919" cy="1885496"/>
              <a:chOff x="4499370" y="1083236"/>
              <a:chExt cx="3847919" cy="1885496"/>
            </a:xfrm>
          </p:grpSpPr>
          <p:sp>
            <p:nvSpPr>
              <p:cNvPr id="29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4499370" y="1083236"/>
                <a:ext cx="3825500" cy="1846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8000" b="1" noProof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BÀI TẬP</a:t>
                </a:r>
                <a:endParaRPr kumimoji="0" lang="zh-CN" altLang="en-US" sz="80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30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4521789" y="1121895"/>
                <a:ext cx="3825500" cy="18468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8000" noProof="0">
                    <a:solidFill>
                      <a:srgbClr val="EB96A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BÀI TẬP</a:t>
                </a:r>
                <a:endPara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EB96A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26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2156" cy="3707274"/>
              <a:chOff x="3771007" y="1083236"/>
              <a:chExt cx="182156" cy="3707274"/>
            </a:xfrm>
          </p:grpSpPr>
          <p:sp>
            <p:nvSpPr>
              <p:cNvPr id="27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2156" cy="3693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6"/>
                <a:ext cx="182156" cy="3693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185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43" y="152615"/>
            <a:ext cx="6945925" cy="13761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2080360" y="541125"/>
            <a:ext cx="6215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557602" y="-537985"/>
            <a:ext cx="3493862" cy="3021231"/>
            <a:chOff x="7976840" y="118239"/>
            <a:chExt cx="3493862" cy="3021231"/>
          </a:xfrm>
        </p:grpSpPr>
        <p:pic>
          <p:nvPicPr>
            <p:cNvPr id="10" name="Picture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118239"/>
              <a:ext cx="3493862" cy="30212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8872691" y="1372012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hay n</a:t>
              </a:r>
            </a:p>
          </p:txBody>
        </p:sp>
      </p:grpSp>
      <p:pic>
        <p:nvPicPr>
          <p:cNvPr id="13" name="图片 7">
            <a:extLst>
              <a:ext uri="{FF2B5EF4-FFF2-40B4-BE49-F238E27FC236}">
                <a16:creationId xmlns:a16="http://schemas.microsoft.com/office/drawing/2014/main" id="{D131BE97-6B0B-43F1-ADAD-836F72B0EB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19690" r="8549" b="16377"/>
          <a:stretch/>
        </p:blipFill>
        <p:spPr>
          <a:xfrm>
            <a:off x="-859809" y="791327"/>
            <a:ext cx="12911273" cy="6306233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 Box 7"/>
          <p:cNvSpPr txBox="1"/>
          <p:nvPr/>
        </p:nvSpPr>
        <p:spPr>
          <a:xfrm>
            <a:off x="1411705" y="2357385"/>
            <a:ext cx="9047747" cy="41088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dirty="0">
                <a:solidFill>
                  <a:schemeClr val="tx1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sz="3600" dirty="0">
                <a:solidFill>
                  <a:schemeClr val="tx1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Không thể …ẫn lộn chị Chấm với bất cứ người nào khác. Chị có một thân hình … ở nang rất cân đối. Hai cánh tay béo … ẳn, chắc …ịch. Đôi …ông mày không tỉa bao giờ, mọc …òa xòa tự nhiên, …àm cho đôi mắt sắc sảo của chị dịu dàng đi.</a:t>
            </a:r>
          </a:p>
          <a:p>
            <a:pPr algn="just">
              <a:spcBef>
                <a:spcPct val="50000"/>
              </a:spcBef>
            </a:pPr>
            <a:r>
              <a:rPr lang="en-US" sz="3000" i="1">
                <a:solidFill>
                  <a:schemeClr val="tx1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sz="3000" i="1">
                <a:solidFill>
                  <a:schemeClr val="tx1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sz="3000">
                <a:solidFill>
                  <a:schemeClr val="tx1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solidFill>
                  <a:schemeClr val="tx1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ĐÀO VŨ</a:t>
            </a:r>
          </a:p>
        </p:txBody>
      </p:sp>
      <p:sp>
        <p:nvSpPr>
          <p:cNvPr id="18" name="Text Box 30"/>
          <p:cNvSpPr txBox="1"/>
          <p:nvPr/>
        </p:nvSpPr>
        <p:spPr>
          <a:xfrm>
            <a:off x="4546915" y="2343149"/>
            <a:ext cx="24391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9" name="Text Box 32"/>
          <p:cNvSpPr txBox="1"/>
          <p:nvPr/>
        </p:nvSpPr>
        <p:spPr>
          <a:xfrm>
            <a:off x="9692216" y="2885836"/>
            <a:ext cx="509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0" name="Text Box 33"/>
          <p:cNvSpPr txBox="1"/>
          <p:nvPr/>
        </p:nvSpPr>
        <p:spPr>
          <a:xfrm>
            <a:off x="9209541" y="3442990"/>
            <a:ext cx="24391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1" name="Text Box 34"/>
          <p:cNvSpPr txBox="1"/>
          <p:nvPr/>
        </p:nvSpPr>
        <p:spPr>
          <a:xfrm>
            <a:off x="2505322" y="3996796"/>
            <a:ext cx="3438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2" name="Text Box 35"/>
          <p:cNvSpPr txBox="1"/>
          <p:nvPr/>
        </p:nvSpPr>
        <p:spPr>
          <a:xfrm>
            <a:off x="4663147" y="3995385"/>
            <a:ext cx="24391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3" name="Text Box 36"/>
          <p:cNvSpPr txBox="1"/>
          <p:nvPr/>
        </p:nvSpPr>
        <p:spPr>
          <a:xfrm>
            <a:off x="2509833" y="4562608"/>
            <a:ext cx="24391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4" name="Text Box 37"/>
          <p:cNvSpPr txBox="1"/>
          <p:nvPr/>
        </p:nvSpPr>
        <p:spPr>
          <a:xfrm>
            <a:off x="6176863" y="4572002"/>
            <a:ext cx="223931" cy="646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556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43" y="152615"/>
            <a:ext cx="5828189" cy="1376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2536685" y="51753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 3: Giải câu đố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310549" y="1513432"/>
            <a:ext cx="9310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Tên một vật bắt đầu bằng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516559" y="2403499"/>
            <a:ext cx="8654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  <a:cs typeface="Times New Roman" panose="02020603050405020304" pitchFamily="18" charset="0"/>
              </a:rPr>
              <a:t>Muốn tìm Nam, Bắc, Đông, Tây</a:t>
            </a:r>
          </a:p>
          <a:p>
            <a:r>
              <a:rPr lang="en-US" sz="3600">
                <a:latin typeface="UTM Avo" panose="02040603050506020204" pitchFamily="18" charset="0"/>
                <a:cs typeface="Times New Roman" panose="02020603050405020304" pitchFamily="18" charset="0"/>
              </a:rPr>
              <a:t>Nhìn mặt tôi, sẽ biết ngay hướng nào.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7414006" y="3603828"/>
            <a:ext cx="2693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UTM Avo" panose="02040603050506020204" pitchFamily="18" charset="0"/>
                <a:cs typeface="Times New Roman" panose="02020603050405020304" pitchFamily="18" charset="0"/>
              </a:rPr>
              <a:t>(Là cái gì?)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895" l="100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19643">
            <a:off x="1506500" y="3212993"/>
            <a:ext cx="3306131" cy="36698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52284" y="4046878"/>
            <a:ext cx="3714199" cy="2551167"/>
            <a:chOff x="5152284" y="4046878"/>
            <a:chExt cx="3714199" cy="2551167"/>
          </a:xfrm>
        </p:grpSpPr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F1E513E4-DAD0-4D82-A4FA-2248A7AAA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284" y="4046878"/>
              <a:ext cx="3714199" cy="255116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12F102-71E7-48B1-92BF-AA43F7A926D6}"/>
                </a:ext>
              </a:extLst>
            </p:cNvPr>
            <p:cNvSpPr txBox="1"/>
            <p:nvPr/>
          </p:nvSpPr>
          <p:spPr>
            <a:xfrm>
              <a:off x="5719246" y="4804157"/>
              <a:ext cx="24469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La bàn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8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43" y="152615"/>
            <a:ext cx="5828189" cy="1376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2536685" y="517530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>
                <a:latin typeface="UTM Avo" panose="02040603050506020204" pitchFamily="18" charset="0"/>
                <a:cs typeface="Times New Roman" panose="02020603050405020304" pitchFamily="18" charset="0"/>
              </a:rPr>
              <a:t> 3: Giải câu đố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451666" y="1498000"/>
            <a:ext cx="11288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 Tên một loài hoa chứa tiếng có vần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</a:t>
            </a:r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hoặc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ang</a:t>
            </a:r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641891" y="2309934"/>
            <a:ext cx="8449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  <a:cs typeface="Times New Roman" panose="02020603050405020304" pitchFamily="18" charset="0"/>
              </a:rPr>
              <a:t>Hoa gì trắng xóa núi đồi</a:t>
            </a:r>
          </a:p>
          <a:p>
            <a:r>
              <a:rPr lang="en-US" sz="3600">
                <a:latin typeface="UTM Avo" panose="02040603050506020204" pitchFamily="18" charset="0"/>
                <a:cs typeface="Times New Roman" panose="02020603050405020304" pitchFamily="18" charset="0"/>
              </a:rPr>
              <a:t>Bản làng thêm đẹp khi trời vào xuân.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7405860" y="3490898"/>
            <a:ext cx="2887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UTM Avo" panose="02040603050506020204" pitchFamily="18" charset="0"/>
                <a:cs typeface="Times New Roman" panose="02020603050405020304" pitchFamily="18" charset="0"/>
              </a:rPr>
              <a:t>(Là hoa gì?)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50" y="3737422"/>
            <a:ext cx="4576918" cy="3019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" name="Group 14"/>
          <p:cNvGrpSpPr/>
          <p:nvPr/>
        </p:nvGrpSpPr>
        <p:grpSpPr>
          <a:xfrm>
            <a:off x="5698732" y="4137229"/>
            <a:ext cx="3714199" cy="2551167"/>
            <a:chOff x="5152284" y="4046878"/>
            <a:chExt cx="3714199" cy="2551167"/>
          </a:xfrm>
        </p:grpSpPr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F1E513E4-DAD0-4D82-A4FA-2248A7AAA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2284" y="4046878"/>
              <a:ext cx="3714199" cy="255116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12F102-71E7-48B1-92BF-AA43F7A926D6}"/>
                </a:ext>
              </a:extLst>
            </p:cNvPr>
            <p:cNvSpPr txBox="1"/>
            <p:nvPr/>
          </p:nvSpPr>
          <p:spPr>
            <a:xfrm>
              <a:off x="5719245" y="4804157"/>
              <a:ext cx="29595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Hoa ban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3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24449"/>
            <a:ext cx="12192000" cy="18335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CC96DA-24A8-4674-B264-C507B1734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30" y="876298"/>
            <a:ext cx="2126894" cy="314081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B684-E767-449C-9C46-8DC07FF7B1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946" y="419873"/>
            <a:ext cx="964941" cy="6480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727" y="1471069"/>
            <a:ext cx="1723430" cy="93846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474" y="917221"/>
            <a:ext cx="2107283" cy="29629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9621" y="2212193"/>
            <a:ext cx="8325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chemeClr val="accent3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Arruba KT" panose="0204060305050602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42658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 65"/>
          <p:cNvSpPr/>
          <p:nvPr/>
        </p:nvSpPr>
        <p:spPr>
          <a:xfrm flipH="1" flipV="1">
            <a:off x="4209344" y="-18177"/>
            <a:ext cx="7936569" cy="3759958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2" name="任意多边形 65"/>
          <p:cNvSpPr/>
          <p:nvPr/>
        </p:nvSpPr>
        <p:spPr>
          <a:xfrm flipH="1" flipV="1">
            <a:off x="6128222" y="17050"/>
            <a:ext cx="604805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任意多边形 65"/>
          <p:cNvSpPr/>
          <p:nvPr/>
        </p:nvSpPr>
        <p:spPr>
          <a:xfrm flipV="1">
            <a:off x="8136" y="0"/>
            <a:ext cx="7936569" cy="3759958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0" name="任意多边形 65"/>
          <p:cNvSpPr/>
          <p:nvPr/>
        </p:nvSpPr>
        <p:spPr>
          <a:xfrm flipV="1">
            <a:off x="-4693" y="-35252"/>
            <a:ext cx="604805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70" y="248250"/>
            <a:ext cx="4701361" cy="13761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645" y="6467164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行业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模板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http://www.1ppt.com/hangye/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6" name="文本框 39">
            <a:extLst>
              <a:ext uri="{FF2B5EF4-FFF2-40B4-BE49-F238E27FC236}">
                <a16:creationId xmlns:a16="http://schemas.microsoft.com/office/drawing/2014/main" id="{CA5ACC2A-6F95-43A7-A190-DDD7BD9F4718}"/>
              </a:ext>
            </a:extLst>
          </p:cNvPr>
          <p:cNvSpPr txBox="1"/>
          <p:nvPr/>
        </p:nvSpPr>
        <p:spPr>
          <a:xfrm>
            <a:off x="3324004" y="417947"/>
            <a:ext cx="5333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60C2D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rench Vanilla" panose="02040603050506020204" pitchFamily="18" charset="0"/>
                <a:cs typeface="+mn-ea"/>
                <a:sym typeface="+mn-lt"/>
              </a:rPr>
              <a:t>Yêu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60C2DC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rench Vanilla" panose="02040603050506020204" pitchFamily="18" charset="0"/>
                <a:cs typeface="+mn-ea"/>
                <a:sym typeface="+mn-lt"/>
              </a:rPr>
              <a:t> cầu cần đạt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French Vanilla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4B5AE69-6087-4FC0-86FC-FCBEDD661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780" y="1341277"/>
            <a:ext cx="2200275" cy="387667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8990" y="1341277"/>
            <a:ext cx="5586410" cy="3019425"/>
            <a:chOff x="818990" y="1341277"/>
            <a:chExt cx="5586410" cy="301942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1DF2810-8639-44E5-86CD-321AA36A8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990" y="1341277"/>
              <a:ext cx="5586410" cy="30194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476102" y="1805659"/>
              <a:ext cx="849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0070C0"/>
                  </a:solidFill>
                  <a:latin typeface="#9Slide03 Montserrat ExtraBold" panose="00000900000000000000" pitchFamily="2" charset="0"/>
                </a:rPr>
                <a:t>01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91804" y="2286645"/>
              <a:ext cx="423873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>
                  <a:latin typeface="UTM French Vanilla" panose="02040603050506020204" pitchFamily="18" charset="0"/>
                </a:rPr>
                <a:t> </a:t>
              </a:r>
              <a:r>
                <a:rPr lang="pt-BR" sz="2800">
                  <a:solidFill>
                    <a:srgbClr val="002060"/>
                  </a:solidFill>
                  <a:latin typeface="UTM French Vanilla" panose="02040603050506020204" pitchFamily="18" charset="0"/>
                </a:rPr>
                <a:t>Nghe - viết và trình bày đúng bài chính tả</a:t>
              </a:r>
              <a:r>
                <a:rPr lang="nl-NL" sz="2800">
                  <a:solidFill>
                    <a:srgbClr val="002060"/>
                  </a:solidFill>
                  <a:latin typeface="UTM French Vanilla" panose="02040603050506020204" pitchFamily="18" charset="0"/>
                </a:rPr>
                <a:t> theo hình thức đoạn văn xuôi; không mắc quá 5 lỗi trong bài.</a:t>
              </a:r>
              <a:endParaRPr lang="en-US" sz="2800">
                <a:solidFill>
                  <a:srgbClr val="002060"/>
                </a:solidFill>
                <a:latin typeface="UTM French Vanilla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74910" y="3019113"/>
            <a:ext cx="5586410" cy="3019425"/>
            <a:chOff x="818990" y="1341277"/>
            <a:chExt cx="5586410" cy="3019425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51DF2810-8639-44E5-86CD-321AA36A8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990" y="1341277"/>
              <a:ext cx="5586410" cy="30194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76102" y="1805659"/>
              <a:ext cx="849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chemeClr val="accent6">
                      <a:lumMod val="75000"/>
                    </a:schemeClr>
                  </a:solidFill>
                  <a:latin typeface="#9Slide03 Montserrat ExtraBold" panose="00000900000000000000" pitchFamily="2" charset="0"/>
                </a:rPr>
                <a:t>02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11895" y="2560166"/>
              <a:ext cx="42387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>
                  <a:latin typeface="UTM French Vanilla" panose="02040603050506020204" pitchFamily="18" charset="0"/>
                </a:rPr>
                <a:t> </a:t>
              </a:r>
              <a:r>
                <a:rPr lang="nl-NL" sz="2800">
                  <a:solidFill>
                    <a:schemeClr val="accent5">
                      <a:lumMod val="75000"/>
                    </a:schemeClr>
                  </a:solidFill>
                  <a:latin typeface="UTM French Vanilla" panose="02040603050506020204" pitchFamily="18" charset="0"/>
                </a:rPr>
                <a:t>Làm đúng bài tập chính tả 2a phân biệt l/n. BT 3a giải câu đố.</a:t>
              </a:r>
              <a:endParaRPr lang="en-US" sz="4000">
                <a:solidFill>
                  <a:schemeClr val="accent5">
                    <a:lumMod val="75000"/>
                  </a:schemeClr>
                </a:solidFill>
                <a:latin typeface="UTM French Vanilla" panose="02040603050506020204" pitchFamily="18" charset="0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7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20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284630" y="212569"/>
            <a:ext cx="5033578" cy="51936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/>
        </p:nvSpPr>
        <p:spPr>
          <a:xfrm>
            <a:off x="7940104" y="5285041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/>
        </p:nvSpPr>
        <p:spPr>
          <a:xfrm>
            <a:off x="-179204" y="2427972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/>
        </p:nvSpPr>
        <p:spPr>
          <a:xfrm>
            <a:off x="452456" y="3615120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/>
        </p:nvSpPr>
        <p:spPr>
          <a:xfrm>
            <a:off x="449900" y="3236106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420195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BA5E1EF-ECEC-49FC-974E-980CE4E3BB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531" y="1882698"/>
            <a:ext cx="9698396" cy="49987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1E513E4-DAD0-4D82-A4FA-2248A7AAA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901" y="524728"/>
            <a:ext cx="3714199" cy="2551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4543469" y="1419552"/>
            <a:ext cx="293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zh-CN" sz="3600" b="1" noProof="0">
                <a:solidFill>
                  <a:srgbClr val="60C2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Montserrat ExtraBold" panose="00000900000000000000" pitchFamily="2" charset="0"/>
                <a:cs typeface="+mn-ea"/>
                <a:sym typeface="+mn-lt"/>
              </a:rPr>
              <a:t>NỘI DUNG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60C2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Montserrat ExtraBold" panose="00000900000000000000" pitchFamily="2" charset="0"/>
              <a:cs typeface="+mn-ea"/>
              <a:sym typeface="+mn-lt"/>
            </a:endParaRPr>
          </a:p>
        </p:txBody>
      </p:sp>
      <p:pic>
        <p:nvPicPr>
          <p:cNvPr id="19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67493" y="843047"/>
            <a:ext cx="1775571" cy="16200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43446" y="2248977"/>
            <a:ext cx="4177602" cy="2036723"/>
            <a:chOff x="1443446" y="2248977"/>
            <a:chExt cx="4177602" cy="203672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96521AD-C111-479F-A277-800D36DA2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29352">
              <a:off x="1780670" y="2694450"/>
              <a:ext cx="3741652" cy="15912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1443446" y="3123124"/>
              <a:ext cx="417760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Tìm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hiểu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bài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454325" y="2248977"/>
              <a:ext cx="1784576" cy="970084"/>
              <a:chOff x="1254473" y="1113430"/>
              <a:chExt cx="1983670" cy="1142683"/>
            </a:xfrm>
          </p:grpSpPr>
          <p:grpSp>
            <p:nvGrpSpPr>
              <p:cNvPr id="34" name="组合 226">
                <a:extLst>
                  <a:ext uri="{FF2B5EF4-FFF2-40B4-BE49-F238E27FC236}">
                    <a16:creationId xmlns:a16="http://schemas.microsoft.com/office/drawing/2014/main" id="{6AADC884-BF35-43D0-BEE5-73EFDB3037DA}"/>
                  </a:ext>
                </a:extLst>
              </p:cNvPr>
              <p:cNvGrpSpPr/>
              <p:nvPr/>
            </p:nvGrpSpPr>
            <p:grpSpPr>
              <a:xfrm>
                <a:off x="1254473" y="1113430"/>
                <a:ext cx="1862063" cy="1142683"/>
                <a:chOff x="8726219" y="-661205"/>
                <a:chExt cx="2154936" cy="1322409"/>
              </a:xfrm>
            </p:grpSpPr>
            <p:sp>
              <p:nvSpPr>
                <p:cNvPr id="36" name="任意多边形 227">
                  <a:extLst>
                    <a:ext uri="{FF2B5EF4-FFF2-40B4-BE49-F238E27FC236}">
                      <a16:creationId xmlns:a16="http://schemas.microsoft.com/office/drawing/2014/main" id="{A730D124-97EC-423B-B1F8-E7016A54BA28}"/>
                    </a:ext>
                  </a:extLst>
                </p:cNvPr>
                <p:cNvSpPr/>
                <p:nvPr/>
              </p:nvSpPr>
              <p:spPr>
                <a:xfrm rot="21387068">
                  <a:off x="8737941" y="-661205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outerShdw blurRad="215900" dist="76200" dir="6600000" algn="t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37" name="任意多边形 228">
                  <a:extLst>
                    <a:ext uri="{FF2B5EF4-FFF2-40B4-BE49-F238E27FC236}">
                      <a16:creationId xmlns:a16="http://schemas.microsoft.com/office/drawing/2014/main" id="{B3D03377-2B78-426E-A502-E3FA17FD2B87}"/>
                    </a:ext>
                  </a:extLst>
                </p:cNvPr>
                <p:cNvSpPr/>
                <p:nvPr/>
              </p:nvSpPr>
              <p:spPr>
                <a:xfrm rot="21387068">
                  <a:off x="8726219" y="-661204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innerShdw blurRad="355600" dist="114300" dir="3600000">
                    <a:srgbClr val="19B4C9">
                      <a:alpha val="32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1DF097C-253D-4C7F-BA4A-D533A8374A36}"/>
                  </a:ext>
                </a:extLst>
              </p:cNvPr>
              <p:cNvSpPr txBox="1"/>
              <p:nvPr/>
            </p:nvSpPr>
            <p:spPr>
              <a:xfrm>
                <a:off x="1634908" y="1314704"/>
                <a:ext cx="1603235" cy="906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4400" dirty="0">
                    <a:solidFill>
                      <a:schemeClr val="accent4">
                        <a:lumMod val="50000"/>
                      </a:schemeClr>
                    </a:solidFill>
                    <a:latin typeface="UTM Loko" panose="02040603050506020204" pitchFamily="18" charset="0"/>
                  </a:rPr>
                  <a:t>01</a:t>
                </a:r>
                <a:endParaRPr lang="en-US" sz="44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UTM Loko" panose="02040603050506020204" pitchFamily="18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443446" y="4005612"/>
            <a:ext cx="4567649" cy="2001646"/>
            <a:chOff x="1443446" y="4005612"/>
            <a:chExt cx="4567649" cy="2001646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E836E4D-5090-4F26-A33C-9232D083B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1227" y="4406725"/>
              <a:ext cx="3378773" cy="16005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1443446" y="4914429"/>
              <a:ext cx="456764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Từ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khó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625451" y="4005612"/>
              <a:ext cx="1784576" cy="970084"/>
              <a:chOff x="1254473" y="1113430"/>
              <a:chExt cx="1983670" cy="1142683"/>
            </a:xfrm>
          </p:grpSpPr>
          <p:grpSp>
            <p:nvGrpSpPr>
              <p:cNvPr id="39" name="组合 226">
                <a:extLst>
                  <a:ext uri="{FF2B5EF4-FFF2-40B4-BE49-F238E27FC236}">
                    <a16:creationId xmlns:a16="http://schemas.microsoft.com/office/drawing/2014/main" id="{6AADC884-BF35-43D0-BEE5-73EFDB3037DA}"/>
                  </a:ext>
                </a:extLst>
              </p:cNvPr>
              <p:cNvGrpSpPr/>
              <p:nvPr/>
            </p:nvGrpSpPr>
            <p:grpSpPr>
              <a:xfrm>
                <a:off x="1254473" y="1113430"/>
                <a:ext cx="1862063" cy="1142683"/>
                <a:chOff x="8726219" y="-661205"/>
                <a:chExt cx="2154936" cy="1322409"/>
              </a:xfrm>
            </p:grpSpPr>
            <p:sp>
              <p:nvSpPr>
                <p:cNvPr id="41" name="任意多边形 227">
                  <a:extLst>
                    <a:ext uri="{FF2B5EF4-FFF2-40B4-BE49-F238E27FC236}">
                      <a16:creationId xmlns:a16="http://schemas.microsoft.com/office/drawing/2014/main" id="{A730D124-97EC-423B-B1F8-E7016A54BA28}"/>
                    </a:ext>
                  </a:extLst>
                </p:cNvPr>
                <p:cNvSpPr/>
                <p:nvPr/>
              </p:nvSpPr>
              <p:spPr>
                <a:xfrm rot="21387068">
                  <a:off x="8737941" y="-661205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outerShdw blurRad="215900" dist="76200" dir="6600000" algn="t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42" name="任意多边形 228">
                  <a:extLst>
                    <a:ext uri="{FF2B5EF4-FFF2-40B4-BE49-F238E27FC236}">
                      <a16:creationId xmlns:a16="http://schemas.microsoft.com/office/drawing/2014/main" id="{B3D03377-2B78-426E-A502-E3FA17FD2B87}"/>
                    </a:ext>
                  </a:extLst>
                </p:cNvPr>
                <p:cNvSpPr/>
                <p:nvPr/>
              </p:nvSpPr>
              <p:spPr>
                <a:xfrm rot="21387068">
                  <a:off x="8726219" y="-661204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innerShdw blurRad="355600" dist="114300" dir="3600000">
                    <a:srgbClr val="19B4C9">
                      <a:alpha val="32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1DF097C-253D-4C7F-BA4A-D533A8374A36}"/>
                  </a:ext>
                </a:extLst>
              </p:cNvPr>
              <p:cNvSpPr txBox="1"/>
              <p:nvPr/>
            </p:nvSpPr>
            <p:spPr>
              <a:xfrm>
                <a:off x="1634908" y="1314704"/>
                <a:ext cx="1603235" cy="906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4400">
                    <a:solidFill>
                      <a:schemeClr val="accent4">
                        <a:lumMod val="50000"/>
                      </a:schemeClr>
                    </a:solidFill>
                    <a:latin typeface="UTM Loko" panose="02040603050506020204" pitchFamily="18" charset="0"/>
                  </a:rPr>
                  <a:t>02</a:t>
                </a:r>
                <a:endParaRPr lang="en-US" sz="44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UTM Loko" panose="02040603050506020204" pitchFamily="18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011095" y="2127375"/>
            <a:ext cx="4662118" cy="2097144"/>
            <a:chOff x="6011095" y="2127375"/>
            <a:chExt cx="4662118" cy="209714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9ECF90B-9C39-4021-A416-38BE96B3F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5642">
              <a:off x="6336676" y="2672797"/>
              <a:ext cx="3748564" cy="155172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6011095" y="2956163"/>
              <a:ext cx="4662118" cy="8577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Nghe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–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viết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539411" y="2127375"/>
              <a:ext cx="1784576" cy="970084"/>
              <a:chOff x="1254473" y="1113430"/>
              <a:chExt cx="1983670" cy="1142683"/>
            </a:xfrm>
          </p:grpSpPr>
          <p:grpSp>
            <p:nvGrpSpPr>
              <p:cNvPr id="44" name="组合 226">
                <a:extLst>
                  <a:ext uri="{FF2B5EF4-FFF2-40B4-BE49-F238E27FC236}">
                    <a16:creationId xmlns:a16="http://schemas.microsoft.com/office/drawing/2014/main" id="{6AADC884-BF35-43D0-BEE5-73EFDB3037DA}"/>
                  </a:ext>
                </a:extLst>
              </p:cNvPr>
              <p:cNvGrpSpPr/>
              <p:nvPr/>
            </p:nvGrpSpPr>
            <p:grpSpPr>
              <a:xfrm>
                <a:off x="1254473" y="1113430"/>
                <a:ext cx="1862063" cy="1142683"/>
                <a:chOff x="8726219" y="-661205"/>
                <a:chExt cx="2154936" cy="1322409"/>
              </a:xfrm>
            </p:grpSpPr>
            <p:sp>
              <p:nvSpPr>
                <p:cNvPr id="46" name="任意多边形 227">
                  <a:extLst>
                    <a:ext uri="{FF2B5EF4-FFF2-40B4-BE49-F238E27FC236}">
                      <a16:creationId xmlns:a16="http://schemas.microsoft.com/office/drawing/2014/main" id="{A730D124-97EC-423B-B1F8-E7016A54BA28}"/>
                    </a:ext>
                  </a:extLst>
                </p:cNvPr>
                <p:cNvSpPr/>
                <p:nvPr/>
              </p:nvSpPr>
              <p:spPr>
                <a:xfrm rot="21387068">
                  <a:off x="8737941" y="-661205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outerShdw blurRad="215900" dist="76200" dir="6600000" algn="t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47" name="任意多边形 228">
                  <a:extLst>
                    <a:ext uri="{FF2B5EF4-FFF2-40B4-BE49-F238E27FC236}">
                      <a16:creationId xmlns:a16="http://schemas.microsoft.com/office/drawing/2014/main" id="{B3D03377-2B78-426E-A502-E3FA17FD2B87}"/>
                    </a:ext>
                  </a:extLst>
                </p:cNvPr>
                <p:cNvSpPr/>
                <p:nvPr/>
              </p:nvSpPr>
              <p:spPr>
                <a:xfrm rot="21387068">
                  <a:off x="8726219" y="-661204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innerShdw blurRad="355600" dist="114300" dir="3600000">
                    <a:srgbClr val="19B4C9">
                      <a:alpha val="32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1DF097C-253D-4C7F-BA4A-D533A8374A36}"/>
                  </a:ext>
                </a:extLst>
              </p:cNvPr>
              <p:cNvSpPr txBox="1"/>
              <p:nvPr/>
            </p:nvSpPr>
            <p:spPr>
              <a:xfrm>
                <a:off x="1634908" y="1314704"/>
                <a:ext cx="1603235" cy="906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4400">
                    <a:solidFill>
                      <a:schemeClr val="accent4">
                        <a:lumMod val="50000"/>
                      </a:schemeClr>
                    </a:solidFill>
                    <a:latin typeface="UTM Loko" panose="02040603050506020204" pitchFamily="18" charset="0"/>
                  </a:rPr>
                  <a:t>03</a:t>
                </a:r>
                <a:endParaRPr lang="en-US" sz="44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UTM Loko" panose="02040603050506020204" pitchFamily="18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5927133" y="3842068"/>
            <a:ext cx="4567649" cy="2048849"/>
            <a:chOff x="5927133" y="3842068"/>
            <a:chExt cx="4567649" cy="204884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883A44F-030E-4D8B-A2E5-5C7AFA05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82431">
              <a:off x="6405875" y="4372469"/>
              <a:ext cx="3551715" cy="151844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5927133" y="4722246"/>
              <a:ext cx="456764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Bài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tập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566388" y="3842068"/>
              <a:ext cx="1784576" cy="970084"/>
              <a:chOff x="1254473" y="1113430"/>
              <a:chExt cx="1983670" cy="1142683"/>
            </a:xfrm>
          </p:grpSpPr>
          <p:grpSp>
            <p:nvGrpSpPr>
              <p:cNvPr id="49" name="组合 226">
                <a:extLst>
                  <a:ext uri="{FF2B5EF4-FFF2-40B4-BE49-F238E27FC236}">
                    <a16:creationId xmlns:a16="http://schemas.microsoft.com/office/drawing/2014/main" id="{6AADC884-BF35-43D0-BEE5-73EFDB3037DA}"/>
                  </a:ext>
                </a:extLst>
              </p:cNvPr>
              <p:cNvGrpSpPr/>
              <p:nvPr/>
            </p:nvGrpSpPr>
            <p:grpSpPr>
              <a:xfrm>
                <a:off x="1254473" y="1113430"/>
                <a:ext cx="1862063" cy="1142683"/>
                <a:chOff x="8726219" y="-661205"/>
                <a:chExt cx="2154936" cy="1322409"/>
              </a:xfrm>
            </p:grpSpPr>
            <p:sp>
              <p:nvSpPr>
                <p:cNvPr id="51" name="任意多边形 227">
                  <a:extLst>
                    <a:ext uri="{FF2B5EF4-FFF2-40B4-BE49-F238E27FC236}">
                      <a16:creationId xmlns:a16="http://schemas.microsoft.com/office/drawing/2014/main" id="{A730D124-97EC-423B-B1F8-E7016A54BA28}"/>
                    </a:ext>
                  </a:extLst>
                </p:cNvPr>
                <p:cNvSpPr/>
                <p:nvPr/>
              </p:nvSpPr>
              <p:spPr>
                <a:xfrm rot="21387068">
                  <a:off x="8737941" y="-661205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outerShdw blurRad="215900" dist="76200" dir="6600000" algn="t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2" name="任意多边形 228">
                  <a:extLst>
                    <a:ext uri="{FF2B5EF4-FFF2-40B4-BE49-F238E27FC236}">
                      <a16:creationId xmlns:a16="http://schemas.microsoft.com/office/drawing/2014/main" id="{B3D03377-2B78-426E-A502-E3FA17FD2B87}"/>
                    </a:ext>
                  </a:extLst>
                </p:cNvPr>
                <p:cNvSpPr/>
                <p:nvPr/>
              </p:nvSpPr>
              <p:spPr>
                <a:xfrm rot="21387068">
                  <a:off x="8726219" y="-661204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innerShdw blurRad="355600" dist="114300" dir="3600000">
                    <a:srgbClr val="19B4C9">
                      <a:alpha val="32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1DF097C-253D-4C7F-BA4A-D533A8374A36}"/>
                  </a:ext>
                </a:extLst>
              </p:cNvPr>
              <p:cNvSpPr txBox="1"/>
              <p:nvPr/>
            </p:nvSpPr>
            <p:spPr>
              <a:xfrm>
                <a:off x="1634908" y="1314704"/>
                <a:ext cx="1603235" cy="906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4400">
                    <a:solidFill>
                      <a:schemeClr val="accent4">
                        <a:lumMod val="50000"/>
                      </a:schemeClr>
                    </a:solidFill>
                    <a:latin typeface="UTM Loko" panose="02040603050506020204" pitchFamily="18" charset="0"/>
                  </a:rPr>
                  <a:t>04</a:t>
                </a:r>
                <a:endParaRPr lang="en-US" sz="4400" b="0" i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UTM Loko" panose="020406030505060202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18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">
            <a:extLst>
              <a:ext uri="{FF2B5EF4-FFF2-40B4-BE49-F238E27FC236}">
                <a16:creationId xmlns:a16="http://schemas.microsoft.com/office/drawing/2014/main" id="{23D7AD81-CC5D-4366-AB16-E532894DC8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8215">
            <a:off x="5803450" y="461425"/>
            <a:ext cx="6454305" cy="36425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62" y="1181100"/>
            <a:ext cx="7336488" cy="3492626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353172" y="1031966"/>
            <a:ext cx="2670328" cy="1699594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2062352" y="1406102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01</a:t>
            </a:r>
          </a:p>
        </p:txBody>
      </p:sp>
      <p:grpSp>
        <p:nvGrpSpPr>
          <p:cNvPr id="9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3139338" y="2786241"/>
            <a:ext cx="4791183" cy="1579406"/>
            <a:chOff x="2893881" y="873043"/>
            <a:chExt cx="4724387" cy="2204032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2893881" y="931698"/>
              <a:ext cx="4724387" cy="1417377"/>
              <a:chOff x="4060736" y="1083236"/>
              <a:chExt cx="4724387" cy="1417377"/>
            </a:xfrm>
          </p:grpSpPr>
          <p:sp>
            <p:nvSpPr>
              <p:cNvPr id="15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4060736" y="1083236"/>
                <a:ext cx="4702763" cy="1417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6000" b="1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TÌM HIỂU BÀI</a:t>
                </a:r>
                <a:endParaRPr lang="zh-CN" altLang="en-US" sz="60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7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4083940" y="1083274"/>
                <a:ext cx="4701183" cy="1417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6000" dirty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TÌM HIỂU BÀI</a:t>
                </a:r>
                <a:endParaRPr lang="zh-CN" altLang="en-US" sz="6000" dirty="0">
                  <a:solidFill>
                    <a:schemeClr val="accent2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12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2156" cy="2204032"/>
              <a:chOff x="3771007" y="1083236"/>
              <a:chExt cx="182156" cy="2204032"/>
            </a:xfrm>
          </p:grpSpPr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2156" cy="2190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96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4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6"/>
                <a:ext cx="182156" cy="2190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96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1" y="1968000"/>
            <a:ext cx="3924022" cy="39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2671D72-D365-43AF-B692-F51732DD6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-433334" y="7093"/>
            <a:ext cx="3779460" cy="2132877"/>
          </a:xfrm>
          <a:prstGeom prst="rect">
            <a:avLst/>
          </a:prstGeom>
        </p:spPr>
      </p:pic>
      <p:pic>
        <p:nvPicPr>
          <p:cNvPr id="40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73624" y="-378712"/>
            <a:ext cx="1775571" cy="16200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90622E-36C0-4B02-AAA4-2CB7880AA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18" y="1023268"/>
            <a:ext cx="11711564" cy="5598890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0835901D-9724-4959-A575-E203FB990D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8" r="4383"/>
          <a:stretch/>
        </p:blipFill>
        <p:spPr>
          <a:xfrm>
            <a:off x="8325620" y="4771343"/>
            <a:ext cx="3866380" cy="2386613"/>
          </a:xfrm>
          <a:prstGeom prst="rect">
            <a:avLst/>
          </a:prstGeom>
        </p:spPr>
      </p:pic>
      <p:pic>
        <p:nvPicPr>
          <p:cNvPr id="3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44" y="117565"/>
            <a:ext cx="6258011" cy="1376162"/>
          </a:xfrm>
          <a:prstGeom prst="rect">
            <a:avLst/>
          </a:prstGeom>
        </p:spPr>
      </p:pic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2095744" y="396424"/>
            <a:ext cx="71564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4400" b="1">
                <a:solidFill>
                  <a:schemeClr val="accent4">
                    <a:lumMod val="75000"/>
                  </a:schemeClr>
                </a:solidFill>
                <a:latin typeface="UTM French Vanilla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Dế Mèn bênh vực kẻ yếu</a:t>
            </a:r>
            <a:endParaRPr lang="en-US" altLang="zh-CN" sz="4400" b="1" dirty="0">
              <a:solidFill>
                <a:schemeClr val="accent4">
                  <a:lumMod val="75000"/>
                </a:schemeClr>
              </a:solidFill>
              <a:latin typeface="UTM French Vanilla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8" name="Text Box 9"/>
          <p:cNvSpPr txBox="1"/>
          <p:nvPr/>
        </p:nvSpPr>
        <p:spPr>
          <a:xfrm>
            <a:off x="914399" y="1608378"/>
            <a:ext cx="10398035" cy="46166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 hôm, qua một vùng cỏ xước xanh d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i, tôi chợt nghe tiếng khóc tỉ tê.</a:t>
            </a:r>
            <a:r>
              <a:rPr lang="en-US"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Đi v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i bước nữa, tôi gặp chị Nh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Trò ngồi gục đầu bên tảng đá cuội.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Chị Nh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Trò đã bé nhỏ lại gầy yếu quá, người bự những phấn</a:t>
            </a:r>
            <a:r>
              <a:rPr lang="en-US"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như mới lột. Chị mặc áo thâm d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i, đôi chỗ chấm điểm v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ng, hai cánh mỏng như cánh bướm non, lại ngắn chùn chùn. Hình như cánh yếu quá, chưa quen mở, m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cho dù có khỏe cũng chẳng bay được xa. Tôi đến gần, chị Nh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Trò vẫn khóc.</a:t>
            </a:r>
          </a:p>
          <a:p>
            <a:pPr>
              <a:spcBef>
                <a:spcPct val="50000"/>
              </a:spcBef>
            </a:pPr>
            <a:endParaRPr sz="3200" dirty="0">
              <a:solidFill>
                <a:srgbClr val="0033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518349" y="5645426"/>
            <a:ext cx="3581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800" i="1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Theo Tô Hoài </a:t>
            </a:r>
            <a:endParaRPr lang="en-US" sz="2800" b="1" dirty="0">
              <a:solidFill>
                <a:schemeClr val="tx1"/>
              </a:solidFill>
              <a:latin typeface="UTM Aptima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5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58E485-13FD-450D-ACB6-AD82AD851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022" y="2129624"/>
            <a:ext cx="6645392" cy="4303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B052A-8451-4EEC-8B6B-D58456E1B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1627" l="3171" r="98415">
                        <a14:foregroundMark x1="21707" y1="57895" x2="21707" y2="57895"/>
                        <a14:foregroundMark x1="45854" y1="63876" x2="45854" y2="63876"/>
                        <a14:foregroundMark x1="55732" y1="50478" x2="55732" y2="50478"/>
                        <a14:foregroundMark x1="90244" y1="71770" x2="90244" y2="71770"/>
                        <a14:foregroundMark x1="89268" y1="84450" x2="89268" y2="84450"/>
                        <a14:foregroundMark x1="80244" y1="88038" x2="80244" y2="88038"/>
                        <a14:foregroundMark x1="68293" y1="89952" x2="68293" y2="89952"/>
                        <a14:foregroundMark x1="50732" y1="89713" x2="50732" y2="89713"/>
                        <a14:foregroundMark x1="44634" y1="89474" x2="44634" y2="89474"/>
                        <a14:foregroundMark x1="40976" y1="87560" x2="40976" y2="87560"/>
                        <a14:foregroundMark x1="33171" y1="83493" x2="33171" y2="83493"/>
                        <a14:foregroundMark x1="20610" y1="87081" x2="20610" y2="87081"/>
                        <a14:foregroundMark x1="17073" y1="88756" x2="15488" y2="87560"/>
                        <a14:foregroundMark x1="10488" y1="77990" x2="9878" y2="77512"/>
                        <a14:foregroundMark x1="4878" y1="75837" x2="4878" y2="75837"/>
                        <a14:foregroundMark x1="7927" y1="59569" x2="7927" y2="59569"/>
                        <a14:foregroundMark x1="9268" y1="48804" x2="9268" y2="48804"/>
                        <a14:foregroundMark x1="16098" y1="51675" x2="16341" y2="52632"/>
                        <a14:foregroundMark x1="23537" y1="57177" x2="23537" y2="57177"/>
                        <a14:foregroundMark x1="29878" y1="54545" x2="37683" y2="51914"/>
                        <a14:foregroundMark x1="55244" y1="43541" x2="58780" y2="42584"/>
                        <a14:foregroundMark x1="58659" y1="51914" x2="56341" y2="59091"/>
                        <a14:foregroundMark x1="57683" y1="60048" x2="64634" y2="58134"/>
                        <a14:foregroundMark x1="73537" y1="52871" x2="74878" y2="51675"/>
                        <a14:foregroundMark x1="77073" y1="49043" x2="83537" y2="48804"/>
                        <a14:foregroundMark x1="85000" y1="48804" x2="85610" y2="48804"/>
                        <a14:foregroundMark x1="86220" y1="51196" x2="88293" y2="55981"/>
                        <a14:foregroundMark x1="88902" y1="56459" x2="90122" y2="59091"/>
                        <a14:foregroundMark x1="91951" y1="63158" x2="91951" y2="63158"/>
                        <a14:foregroundMark x1="94878" y1="70096" x2="94878" y2="70096"/>
                        <a14:foregroundMark x1="95000" y1="70096" x2="95000" y2="70096"/>
                        <a14:foregroundMark x1="95366" y1="70096" x2="95488" y2="71053"/>
                        <a14:foregroundMark x1="94390" y1="78469" x2="93171" y2="78947"/>
                        <a14:foregroundMark x1="88415" y1="79426" x2="85244" y2="79426"/>
                        <a14:foregroundMark x1="75122" y1="75598" x2="72439" y2="75598"/>
                        <a14:foregroundMark x1="64268" y1="72488" x2="32927" y2="81818"/>
                        <a14:foregroundMark x1="32927" y1="81818" x2="13049" y2="70096"/>
                        <a14:foregroundMark x1="13049" y1="70096" x2="35976" y2="66746"/>
                        <a14:foregroundMark x1="35976" y1="66746" x2="44878" y2="69139"/>
                        <a14:foregroundMark x1="75122" y1="55981" x2="80366" y2="72727"/>
                        <a14:foregroundMark x1="80366" y1="72727" x2="78780" y2="58852"/>
                        <a14:foregroundMark x1="93914" y1="80727" x2="95000" y2="82297"/>
                        <a14:foregroundMark x1="78780" y1="58852" x2="93755" y2="80497"/>
                        <a14:foregroundMark x1="95000" y1="82297" x2="89878" y2="57177"/>
                        <a14:foregroundMark x1="89878" y1="57177" x2="87073" y2="59569"/>
                        <a14:foregroundMark x1="78537" y1="74880" x2="79268" y2="78947"/>
                        <a14:foregroundMark x1="78415" y1="87560" x2="78415" y2="87560"/>
                        <a14:foregroundMark x1="70488" y1="85646" x2="70488" y2="85646"/>
                        <a14:foregroundMark x1="85244" y1="92105" x2="85244" y2="92105"/>
                        <a14:foregroundMark x1="94756" y1="80861" x2="94756" y2="80861"/>
                        <a14:foregroundMark x1="96829" y1="71053" x2="96829" y2="71053"/>
                        <a14:foregroundMark x1="98415" y1="71053" x2="98415" y2="71053"/>
                        <a14:foregroundMark x1="19146" y1="70574" x2="19146" y2="70574"/>
                        <a14:foregroundMark x1="12805" y1="59091" x2="12805" y2="59091"/>
                        <a14:foregroundMark x1="10976" y1="52871" x2="10976" y2="52871"/>
                        <a14:foregroundMark x1="9268" y1="46890" x2="9268" y2="46890"/>
                        <a14:foregroundMark x1="6220" y1="67943" x2="6220" y2="67943"/>
                        <a14:foregroundMark x1="3659" y1="69139" x2="3659" y2="69139"/>
                        <a14:foregroundMark x1="5366" y1="75120" x2="5244" y2="73684"/>
                        <a14:foregroundMark x1="4390" y1="77751" x2="4390" y2="77751"/>
                        <a14:foregroundMark x1="3780" y1="80622" x2="3780" y2="80622"/>
                        <a14:foregroundMark x1="3293" y1="85885" x2="3293" y2="85885"/>
                        <a14:foregroundMark x1="6829" y1="85167" x2="6829" y2="85167"/>
                        <a14:foregroundMark x1="10244" y1="83732" x2="10854" y2="83732"/>
                        <a14:foregroundMark x1="10244" y1="83732" x2="10244" y2="83732"/>
                        <a14:foregroundMark x1="4390" y1="55024" x2="4390" y2="55024"/>
                        <a14:foregroundMark x1="3171" y1="61722" x2="3171" y2="61722"/>
                        <a14:foregroundMark x1="35976" y1="11244" x2="35976" y2="11244"/>
                        <a14:foregroundMark x1="43415" y1="8134" x2="43415" y2="8134"/>
                        <a14:foregroundMark x1="57683" y1="10526" x2="57683" y2="10526"/>
                        <a14:foregroundMark x1="57683" y1="7895" x2="57683" y2="7895"/>
                        <a14:backgroundMark x1="4268" y1="82057" x2="4268" y2="82057"/>
                        <a14:backgroundMark x1="1829" y1="55024" x2="1829" y2="55024"/>
                        <a14:backgroundMark x1="610" y1="61483" x2="610" y2="61483"/>
                        <a14:backgroundMark x1="3171" y1="61483" x2="3171" y2="61483"/>
                        <a14:backgroundMark x1="854" y1="79426" x2="854" y2="79426"/>
                        <a14:backgroundMark x1="3902" y1="85885" x2="3902" y2="85885"/>
                        <a14:backgroundMark x1="5732" y1="86603" x2="5732" y2="86603"/>
                        <a14:backgroundMark x1="854" y1="67943" x2="854" y2="67943"/>
                        <a14:backgroundMark x1="97317" y1="53110" x2="97317" y2="53110"/>
                        <a14:backgroundMark x1="99268" y1="60526" x2="99268" y2="60526"/>
                        <a14:backgroundMark x1="98293" y1="83732" x2="98293" y2="83732"/>
                        <a14:backgroundMark x1="90854" y1="85646" x2="92317" y2="85646"/>
                        <a14:backgroundMark x1="98415" y1="79665" x2="98415" y2="79665"/>
                        <a14:backgroundMark x1="99756" y1="66029" x2="99756" y2="66029"/>
                        <a14:backgroundMark x1="98780" y1="72010" x2="98780" y2="72010"/>
                        <a14:backgroundMark x1="732" y1="71770" x2="732" y2="74163"/>
                        <a14:backgroundMark x1="4146" y1="87560" x2="4146" y2="87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39265" y="-469366"/>
            <a:ext cx="7249588" cy="2901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1B052A-8451-4EEC-8B6B-D58456E1B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1627" l="3171" r="98415">
                        <a14:foregroundMark x1="21707" y1="57895" x2="21707" y2="57895"/>
                        <a14:foregroundMark x1="45854" y1="63876" x2="45854" y2="63876"/>
                        <a14:foregroundMark x1="55732" y1="50478" x2="55732" y2="50478"/>
                        <a14:foregroundMark x1="90244" y1="71770" x2="90244" y2="71770"/>
                        <a14:foregroundMark x1="89268" y1="84450" x2="89268" y2="84450"/>
                        <a14:foregroundMark x1="80244" y1="88038" x2="80244" y2="88038"/>
                        <a14:foregroundMark x1="68293" y1="89952" x2="68293" y2="89952"/>
                        <a14:foregroundMark x1="50732" y1="89713" x2="50732" y2="89713"/>
                        <a14:foregroundMark x1="44634" y1="89474" x2="44634" y2="89474"/>
                        <a14:foregroundMark x1="40976" y1="87560" x2="40976" y2="87560"/>
                        <a14:foregroundMark x1="33171" y1="83493" x2="33171" y2="83493"/>
                        <a14:foregroundMark x1="20610" y1="87081" x2="20610" y2="87081"/>
                        <a14:foregroundMark x1="17073" y1="88756" x2="15488" y2="87560"/>
                        <a14:foregroundMark x1="10488" y1="77990" x2="9878" y2="77512"/>
                        <a14:foregroundMark x1="4878" y1="75837" x2="4878" y2="75837"/>
                        <a14:foregroundMark x1="7927" y1="59569" x2="7927" y2="59569"/>
                        <a14:foregroundMark x1="9268" y1="48804" x2="9268" y2="48804"/>
                        <a14:foregroundMark x1="16098" y1="51675" x2="16341" y2="52632"/>
                        <a14:foregroundMark x1="23537" y1="57177" x2="23537" y2="57177"/>
                        <a14:foregroundMark x1="29878" y1="54545" x2="37683" y2="51914"/>
                        <a14:foregroundMark x1="55244" y1="43541" x2="58780" y2="42584"/>
                        <a14:foregroundMark x1="58659" y1="51914" x2="56341" y2="59091"/>
                        <a14:foregroundMark x1="57683" y1="60048" x2="64634" y2="58134"/>
                        <a14:foregroundMark x1="73537" y1="52871" x2="74878" y2="51675"/>
                        <a14:foregroundMark x1="77073" y1="49043" x2="83537" y2="48804"/>
                        <a14:foregroundMark x1="85000" y1="48804" x2="85610" y2="48804"/>
                        <a14:foregroundMark x1="86220" y1="51196" x2="88293" y2="55981"/>
                        <a14:foregroundMark x1="88902" y1="56459" x2="90122" y2="59091"/>
                        <a14:foregroundMark x1="91951" y1="63158" x2="91951" y2="63158"/>
                        <a14:foregroundMark x1="94878" y1="70096" x2="94878" y2="70096"/>
                        <a14:foregroundMark x1="95000" y1="70096" x2="95000" y2="70096"/>
                        <a14:foregroundMark x1="95366" y1="70096" x2="95488" y2="71053"/>
                        <a14:foregroundMark x1="94390" y1="78469" x2="93171" y2="78947"/>
                        <a14:foregroundMark x1="88415" y1="79426" x2="85244" y2="79426"/>
                        <a14:foregroundMark x1="75122" y1="75598" x2="72439" y2="75598"/>
                        <a14:foregroundMark x1="64268" y1="72488" x2="32927" y2="81818"/>
                        <a14:foregroundMark x1="32927" y1="81818" x2="13049" y2="70096"/>
                        <a14:foregroundMark x1="13049" y1="70096" x2="35976" y2="66746"/>
                        <a14:foregroundMark x1="35976" y1="66746" x2="44878" y2="69139"/>
                        <a14:foregroundMark x1="75122" y1="55981" x2="80366" y2="72727"/>
                        <a14:foregroundMark x1="80366" y1="72727" x2="78780" y2="58852"/>
                        <a14:foregroundMark x1="93914" y1="80727" x2="95000" y2="82297"/>
                        <a14:foregroundMark x1="78780" y1="58852" x2="93755" y2="80497"/>
                        <a14:foregroundMark x1="95000" y1="82297" x2="89878" y2="57177"/>
                        <a14:foregroundMark x1="89878" y1="57177" x2="87073" y2="59569"/>
                        <a14:foregroundMark x1="78537" y1="74880" x2="79268" y2="78947"/>
                        <a14:foregroundMark x1="78415" y1="87560" x2="78415" y2="87560"/>
                        <a14:foregroundMark x1="70488" y1="85646" x2="70488" y2="85646"/>
                        <a14:foregroundMark x1="85244" y1="92105" x2="85244" y2="92105"/>
                        <a14:foregroundMark x1="94756" y1="80861" x2="94756" y2="80861"/>
                        <a14:foregroundMark x1="96829" y1="71053" x2="96829" y2="71053"/>
                        <a14:foregroundMark x1="98415" y1="71053" x2="98415" y2="71053"/>
                        <a14:foregroundMark x1="19146" y1="70574" x2="19146" y2="70574"/>
                        <a14:foregroundMark x1="12805" y1="59091" x2="12805" y2="59091"/>
                        <a14:foregroundMark x1="10976" y1="52871" x2="10976" y2="52871"/>
                        <a14:foregroundMark x1="9268" y1="46890" x2="9268" y2="46890"/>
                        <a14:foregroundMark x1="6220" y1="67943" x2="6220" y2="67943"/>
                        <a14:foregroundMark x1="3659" y1="69139" x2="3659" y2="69139"/>
                        <a14:foregroundMark x1="5366" y1="75120" x2="5244" y2="73684"/>
                        <a14:foregroundMark x1="4390" y1="77751" x2="4390" y2="77751"/>
                        <a14:foregroundMark x1="3780" y1="80622" x2="3780" y2="80622"/>
                        <a14:foregroundMark x1="3293" y1="85885" x2="3293" y2="85885"/>
                        <a14:foregroundMark x1="6829" y1="85167" x2="6829" y2="85167"/>
                        <a14:foregroundMark x1="10244" y1="83732" x2="10854" y2="83732"/>
                        <a14:foregroundMark x1="10244" y1="83732" x2="10244" y2="83732"/>
                        <a14:foregroundMark x1="4390" y1="55024" x2="4390" y2="55024"/>
                        <a14:foregroundMark x1="3171" y1="61722" x2="3171" y2="61722"/>
                        <a14:foregroundMark x1="35976" y1="11244" x2="35976" y2="11244"/>
                        <a14:foregroundMark x1="43415" y1="8134" x2="43415" y2="8134"/>
                        <a14:foregroundMark x1="57683" y1="10526" x2="57683" y2="10526"/>
                        <a14:foregroundMark x1="57683" y1="7895" x2="57683" y2="7895"/>
                        <a14:backgroundMark x1="4268" y1="82057" x2="4268" y2="82057"/>
                        <a14:backgroundMark x1="1829" y1="55024" x2="1829" y2="55024"/>
                        <a14:backgroundMark x1="610" y1="61483" x2="610" y2="61483"/>
                        <a14:backgroundMark x1="3171" y1="61483" x2="3171" y2="61483"/>
                        <a14:backgroundMark x1="854" y1="79426" x2="854" y2="79426"/>
                        <a14:backgroundMark x1="3902" y1="85885" x2="3902" y2="85885"/>
                        <a14:backgroundMark x1="5732" y1="86603" x2="5732" y2="86603"/>
                        <a14:backgroundMark x1="854" y1="67943" x2="854" y2="67943"/>
                        <a14:backgroundMark x1="97317" y1="53110" x2="97317" y2="53110"/>
                        <a14:backgroundMark x1="99268" y1="60526" x2="99268" y2="60526"/>
                        <a14:backgroundMark x1="98293" y1="83732" x2="98293" y2="83732"/>
                        <a14:backgroundMark x1="90854" y1="85646" x2="92317" y2="85646"/>
                        <a14:backgroundMark x1="98415" y1="79665" x2="98415" y2="79665"/>
                        <a14:backgroundMark x1="99756" y1="66029" x2="99756" y2="66029"/>
                        <a14:backgroundMark x1="98780" y1="72010" x2="98780" y2="72010"/>
                        <a14:backgroundMark x1="732" y1="71770" x2="732" y2="74163"/>
                        <a14:backgroundMark x1="4146" y1="87560" x2="4146" y2="87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80614" y="-784786"/>
            <a:ext cx="7249588" cy="29019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5858" y="2432551"/>
            <a:ext cx="3924022" cy="392402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65027" y="690389"/>
            <a:ext cx="7902054" cy="1126873"/>
            <a:chOff x="1665027" y="690389"/>
            <a:chExt cx="7902054" cy="1126873"/>
          </a:xfrm>
        </p:grpSpPr>
        <p:sp>
          <p:nvSpPr>
            <p:cNvPr id="17" name="Rounded Rectangle 16"/>
            <p:cNvSpPr/>
            <p:nvPr/>
          </p:nvSpPr>
          <p:spPr>
            <a:xfrm>
              <a:off x="1665027" y="690389"/>
              <a:ext cx="7656394" cy="1126873"/>
            </a:xfrm>
            <a:prstGeom prst="roundRect">
              <a:avLst/>
            </a:prstGeom>
            <a:solidFill>
              <a:srgbClr val="FEE6EB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2440237" y="881869"/>
              <a:ext cx="712684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HP001 4H" charset="-127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HP001 4H" charset="-127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HP001 4H" charset="-127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HP001 4H" charset="-127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HP001 4H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P001 4H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P001 4H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P001 4H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HP001 4H" charset="-127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CA" altLang="en-US" b="1">
                  <a:solidFill>
                    <a:srgbClr val="002060"/>
                  </a:solidFill>
                  <a:latin typeface="UTM Avo" panose="02040603050506020204" pitchFamily="18" charset="0"/>
                </a:rPr>
                <a:t>Đoạn văn kể về điều gì?</a:t>
              </a:r>
              <a:endParaRPr lang="en-CA" altLang="en-US" sz="4000" b="1" i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28405" y="3202963"/>
            <a:ext cx="50366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sz="2800" b="1">
                <a:solidFill>
                  <a:srgbClr val="FF5050"/>
                </a:solidFill>
                <a:latin typeface="UTM Avo" panose="02040603050506020204" pitchFamily="18" charset="0"/>
              </a:rPr>
              <a:t>Đoạn viết cho biết hoàn cảnh Dế Mèn gặp Nhà Trò, hình dáng yếu ớt, đáng thương của Nhà Trò.</a:t>
            </a:r>
            <a:endParaRPr lang="en-US" sz="2800" b="1">
              <a:solidFill>
                <a:srgbClr val="FF5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1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">
            <a:extLst>
              <a:ext uri="{FF2B5EF4-FFF2-40B4-BE49-F238E27FC236}">
                <a16:creationId xmlns:a16="http://schemas.microsoft.com/office/drawing/2014/main" id="{23D7AD81-CC5D-4366-AB16-E532894DC8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8215">
            <a:off x="5803450" y="461425"/>
            <a:ext cx="6454305" cy="36425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7E1FE3-56D7-4C2A-A59C-C640D1667E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62" y="1181100"/>
            <a:ext cx="7336488" cy="3492626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353172" y="1031966"/>
            <a:ext cx="2670328" cy="1699594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2062352" y="1406102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1" y="1968000"/>
            <a:ext cx="3924022" cy="3924022"/>
          </a:xfrm>
          <a:prstGeom prst="rect">
            <a:avLst/>
          </a:prstGeom>
        </p:spPr>
      </p:pic>
      <p:grpSp>
        <p:nvGrpSpPr>
          <p:cNvPr id="16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3880585" y="2646754"/>
            <a:ext cx="3463099" cy="1597721"/>
            <a:chOff x="3548271" y="873043"/>
            <a:chExt cx="3414818" cy="2229592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3548271" y="931698"/>
              <a:ext cx="3414818" cy="1693838"/>
              <a:chOff x="4715126" y="1083236"/>
              <a:chExt cx="3414818" cy="1693838"/>
            </a:xfrm>
          </p:grpSpPr>
          <p:sp>
            <p:nvSpPr>
              <p:cNvPr id="23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4715126" y="1083236"/>
                <a:ext cx="3393982" cy="1675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TỪ</a:t>
                </a:r>
                <a:r>
                  <a:rPr kumimoji="0" lang="en-US" altLang="zh-CN" sz="7200" b="1" i="0" u="none" strike="noStrike" kern="1200" cap="none" spc="0" normalizeH="0" noProof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 KHÓ</a:t>
                </a:r>
                <a:endParaRPr kumimoji="0" lang="zh-CN" altLang="en-US" sz="72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24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4739124" y="1102040"/>
                <a:ext cx="3390820" cy="1675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dirty="0">
                    <a:solidFill>
                      <a:schemeClr val="accent1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TỪ KHÓ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20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22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2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2671D72-D365-43AF-B692-F51732DD6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-433334" y="7093"/>
            <a:ext cx="3779460" cy="2132877"/>
          </a:xfrm>
          <a:prstGeom prst="rect">
            <a:avLst/>
          </a:prstGeom>
        </p:spPr>
      </p:pic>
      <p:pic>
        <p:nvPicPr>
          <p:cNvPr id="40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73624" y="-378712"/>
            <a:ext cx="1775571" cy="16200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90622E-36C0-4B02-AAA4-2CB7880AA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18" y="1023268"/>
            <a:ext cx="11711564" cy="5598890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0835901D-9724-4959-A575-E203FB990D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8" r="4383"/>
          <a:stretch/>
        </p:blipFill>
        <p:spPr>
          <a:xfrm>
            <a:off x="8325620" y="4771343"/>
            <a:ext cx="3866380" cy="2386613"/>
          </a:xfrm>
          <a:prstGeom prst="rect">
            <a:avLst/>
          </a:prstGeom>
        </p:spPr>
      </p:pic>
      <p:pic>
        <p:nvPicPr>
          <p:cNvPr id="3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44" y="117565"/>
            <a:ext cx="6258011" cy="1376162"/>
          </a:xfrm>
          <a:prstGeom prst="rect">
            <a:avLst/>
          </a:prstGeom>
        </p:spPr>
      </p:pic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2095744" y="396424"/>
            <a:ext cx="71564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/>
            <a:r>
              <a:rPr lang="en-US" altLang="zh-CN" sz="4400" b="1">
                <a:solidFill>
                  <a:schemeClr val="accent4">
                    <a:lumMod val="75000"/>
                  </a:schemeClr>
                </a:solidFill>
                <a:latin typeface="UTM French Vanilla" panose="020406030505060202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Dế Mèn bênh vực kẻ yếu</a:t>
            </a:r>
            <a:endParaRPr lang="en-US" altLang="zh-CN" sz="4400" b="1" dirty="0">
              <a:solidFill>
                <a:schemeClr val="accent4">
                  <a:lumMod val="75000"/>
                </a:schemeClr>
              </a:solidFill>
              <a:latin typeface="UTM French Vanilla" panose="020406030505060202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8" name="Text Box 9"/>
          <p:cNvSpPr txBox="1"/>
          <p:nvPr/>
        </p:nvSpPr>
        <p:spPr>
          <a:xfrm>
            <a:off x="914399" y="1608378"/>
            <a:ext cx="10398035" cy="46166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 hôm, qua một vùng cỏ xước xanh d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i, tôi chợt nghe tiếng khóc tỉ tê.</a:t>
            </a:r>
            <a:r>
              <a:rPr lang="en-US"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Đi v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i bước nữa, tôi gặp chị Nh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Trò ngồi gục đầu bên tảng đá cuội.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Chị Nh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Trò đã bé nhỏ lại gầy yếu quá, người bự những phấn</a:t>
            </a:r>
            <a:r>
              <a:rPr lang="en-US"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như mới lột. Chị mặc áo thâm d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i, đôi chỗ chấm điểm v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ng, hai cánh mỏng như cánh bướm non, lại ngắn chùn chùn. Hình như cánh yếu quá, chưa quen mở, m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cho dù có khỏe cũng chẳng bay được xa. Tôi đến gần, chị Nh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33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Trò vẫn khóc.</a:t>
            </a:r>
          </a:p>
          <a:p>
            <a:pPr>
              <a:spcBef>
                <a:spcPct val="50000"/>
              </a:spcBef>
            </a:pPr>
            <a:endParaRPr sz="3200" dirty="0">
              <a:solidFill>
                <a:srgbClr val="0033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518349" y="5645426"/>
            <a:ext cx="3581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800" i="1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Theo Tô Hoài </a:t>
            </a:r>
            <a:endParaRPr lang="en-US" sz="2800" b="1" dirty="0">
              <a:solidFill>
                <a:schemeClr val="tx1"/>
              </a:solidFill>
              <a:latin typeface="UTM Aptima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687126" y="2139970"/>
            <a:ext cx="118872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24470" y="2606269"/>
            <a:ext cx="64008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79269" y="2592166"/>
            <a:ext cx="118872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16947" y="3657145"/>
            <a:ext cx="118872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29041" y="4530603"/>
            <a:ext cx="2468880" cy="0"/>
          </a:xfrm>
          <a:prstGeom prst="line">
            <a:avLst/>
          </a:prstGeom>
          <a:ln w="3492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90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FB13FFE-AF5B-4CBA-9F44-2656E7AF0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7895"/>
            <a:ext cx="12192000" cy="1833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B052A-8451-4EEC-8B6B-D58456E1B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95" b="91627" l="3171" r="98415">
                        <a14:foregroundMark x1="21707" y1="57895" x2="21707" y2="57895"/>
                        <a14:foregroundMark x1="45854" y1="63876" x2="45854" y2="63876"/>
                        <a14:foregroundMark x1="55732" y1="50478" x2="55732" y2="50478"/>
                        <a14:foregroundMark x1="90244" y1="71770" x2="90244" y2="71770"/>
                        <a14:foregroundMark x1="89268" y1="84450" x2="89268" y2="84450"/>
                        <a14:foregroundMark x1="80244" y1="88038" x2="80244" y2="88038"/>
                        <a14:foregroundMark x1="68293" y1="89952" x2="68293" y2="89952"/>
                        <a14:foregroundMark x1="50732" y1="89713" x2="50732" y2="89713"/>
                        <a14:foregroundMark x1="44634" y1="89474" x2="44634" y2="89474"/>
                        <a14:foregroundMark x1="40976" y1="87560" x2="40976" y2="87560"/>
                        <a14:foregroundMark x1="33171" y1="83493" x2="33171" y2="83493"/>
                        <a14:foregroundMark x1="20610" y1="87081" x2="20610" y2="87081"/>
                        <a14:foregroundMark x1="17073" y1="88756" x2="15488" y2="87560"/>
                        <a14:foregroundMark x1="10488" y1="77990" x2="9878" y2="77512"/>
                        <a14:foregroundMark x1="4878" y1="75837" x2="4878" y2="75837"/>
                        <a14:foregroundMark x1="7927" y1="59569" x2="7927" y2="59569"/>
                        <a14:foregroundMark x1="9268" y1="48804" x2="9268" y2="48804"/>
                        <a14:foregroundMark x1="16098" y1="51675" x2="16341" y2="52632"/>
                        <a14:foregroundMark x1="23537" y1="57177" x2="23537" y2="57177"/>
                        <a14:foregroundMark x1="29878" y1="54545" x2="37683" y2="51914"/>
                        <a14:foregroundMark x1="55244" y1="43541" x2="58780" y2="42584"/>
                        <a14:foregroundMark x1="58659" y1="51914" x2="56341" y2="59091"/>
                        <a14:foregroundMark x1="57683" y1="60048" x2="64634" y2="58134"/>
                        <a14:foregroundMark x1="73537" y1="52871" x2="74878" y2="51675"/>
                        <a14:foregroundMark x1="77073" y1="49043" x2="83537" y2="48804"/>
                        <a14:foregroundMark x1="85000" y1="48804" x2="85610" y2="48804"/>
                        <a14:foregroundMark x1="86220" y1="51196" x2="88293" y2="55981"/>
                        <a14:foregroundMark x1="88902" y1="56459" x2="90122" y2="59091"/>
                        <a14:foregroundMark x1="91951" y1="63158" x2="91951" y2="63158"/>
                        <a14:foregroundMark x1="94878" y1="70096" x2="94878" y2="70096"/>
                        <a14:foregroundMark x1="95000" y1="70096" x2="95000" y2="70096"/>
                        <a14:foregroundMark x1="95366" y1="70096" x2="95488" y2="71053"/>
                        <a14:foregroundMark x1="94390" y1="78469" x2="93171" y2="78947"/>
                        <a14:foregroundMark x1="88415" y1="79426" x2="85244" y2="79426"/>
                        <a14:foregroundMark x1="75122" y1="75598" x2="72439" y2="75598"/>
                        <a14:foregroundMark x1="64268" y1="72488" x2="32927" y2="81818"/>
                        <a14:foregroundMark x1="32927" y1="81818" x2="13049" y2="70096"/>
                        <a14:foregroundMark x1="13049" y1="70096" x2="35976" y2="66746"/>
                        <a14:foregroundMark x1="35976" y1="66746" x2="44878" y2="69139"/>
                        <a14:foregroundMark x1="75122" y1="55981" x2="80366" y2="72727"/>
                        <a14:foregroundMark x1="80366" y1="72727" x2="78780" y2="58852"/>
                        <a14:foregroundMark x1="93914" y1="80727" x2="95000" y2="82297"/>
                        <a14:foregroundMark x1="78780" y1="58852" x2="93755" y2="80497"/>
                        <a14:foregroundMark x1="95000" y1="82297" x2="89878" y2="57177"/>
                        <a14:foregroundMark x1="89878" y1="57177" x2="87073" y2="59569"/>
                        <a14:foregroundMark x1="78537" y1="74880" x2="79268" y2="78947"/>
                        <a14:foregroundMark x1="78415" y1="87560" x2="78415" y2="87560"/>
                        <a14:foregroundMark x1="70488" y1="85646" x2="70488" y2="85646"/>
                        <a14:foregroundMark x1="85244" y1="92105" x2="85244" y2="92105"/>
                        <a14:foregroundMark x1="94756" y1="80861" x2="94756" y2="80861"/>
                        <a14:foregroundMark x1="96829" y1="71053" x2="96829" y2="71053"/>
                        <a14:foregroundMark x1="98415" y1="71053" x2="98415" y2="71053"/>
                        <a14:foregroundMark x1="19146" y1="70574" x2="19146" y2="70574"/>
                        <a14:foregroundMark x1="12805" y1="59091" x2="12805" y2="59091"/>
                        <a14:foregroundMark x1="10976" y1="52871" x2="10976" y2="52871"/>
                        <a14:foregroundMark x1="9268" y1="46890" x2="9268" y2="46890"/>
                        <a14:foregroundMark x1="6220" y1="67943" x2="6220" y2="67943"/>
                        <a14:foregroundMark x1="3659" y1="69139" x2="3659" y2="69139"/>
                        <a14:foregroundMark x1="5366" y1="75120" x2="5244" y2="73684"/>
                        <a14:foregroundMark x1="4390" y1="77751" x2="4390" y2="77751"/>
                        <a14:foregroundMark x1="3780" y1="80622" x2="3780" y2="80622"/>
                        <a14:foregroundMark x1="3293" y1="85885" x2="3293" y2="85885"/>
                        <a14:foregroundMark x1="6829" y1="85167" x2="6829" y2="85167"/>
                        <a14:foregroundMark x1="10244" y1="83732" x2="10854" y2="83732"/>
                        <a14:foregroundMark x1="10244" y1="83732" x2="10244" y2="83732"/>
                        <a14:foregroundMark x1="4390" y1="55024" x2="4390" y2="55024"/>
                        <a14:foregroundMark x1="3171" y1="61722" x2="3171" y2="61722"/>
                        <a14:foregroundMark x1="35976" y1="11244" x2="35976" y2="11244"/>
                        <a14:foregroundMark x1="43415" y1="8134" x2="43415" y2="8134"/>
                        <a14:foregroundMark x1="57683" y1="10526" x2="57683" y2="10526"/>
                        <a14:foregroundMark x1="57683" y1="7895" x2="57683" y2="7895"/>
                        <a14:backgroundMark x1="4268" y1="82057" x2="4268" y2="82057"/>
                        <a14:backgroundMark x1="1829" y1="55024" x2="1829" y2="55024"/>
                        <a14:backgroundMark x1="610" y1="61483" x2="610" y2="61483"/>
                        <a14:backgroundMark x1="3171" y1="61483" x2="3171" y2="61483"/>
                        <a14:backgroundMark x1="854" y1="79426" x2="854" y2="79426"/>
                        <a14:backgroundMark x1="3902" y1="85885" x2="3902" y2="85885"/>
                        <a14:backgroundMark x1="5732" y1="86603" x2="5732" y2="86603"/>
                        <a14:backgroundMark x1="854" y1="67943" x2="854" y2="67943"/>
                        <a14:backgroundMark x1="97317" y1="53110" x2="97317" y2="53110"/>
                        <a14:backgroundMark x1="99268" y1="60526" x2="99268" y2="60526"/>
                        <a14:backgroundMark x1="98293" y1="83732" x2="98293" y2="83732"/>
                        <a14:backgroundMark x1="90854" y1="85646" x2="92317" y2="85646"/>
                        <a14:backgroundMark x1="98415" y1="79665" x2="98415" y2="79665"/>
                        <a14:backgroundMark x1="99756" y1="66029" x2="99756" y2="66029"/>
                        <a14:backgroundMark x1="98780" y1="72010" x2="98780" y2="72010"/>
                        <a14:backgroundMark x1="732" y1="71770" x2="732" y2="74163"/>
                        <a14:backgroundMark x1="4146" y1="87560" x2="4146" y2="87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39265" y="-469366"/>
            <a:ext cx="7249588" cy="2901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1B052A-8451-4EEC-8B6B-D58456E1B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95" b="91627" l="3171" r="98415">
                        <a14:foregroundMark x1="21707" y1="57895" x2="21707" y2="57895"/>
                        <a14:foregroundMark x1="45854" y1="63876" x2="45854" y2="63876"/>
                        <a14:foregroundMark x1="55732" y1="50478" x2="55732" y2="50478"/>
                        <a14:foregroundMark x1="90244" y1="71770" x2="90244" y2="71770"/>
                        <a14:foregroundMark x1="89268" y1="84450" x2="89268" y2="84450"/>
                        <a14:foregroundMark x1="80244" y1="88038" x2="80244" y2="88038"/>
                        <a14:foregroundMark x1="68293" y1="89952" x2="68293" y2="89952"/>
                        <a14:foregroundMark x1="50732" y1="89713" x2="50732" y2="89713"/>
                        <a14:foregroundMark x1="44634" y1="89474" x2="44634" y2="89474"/>
                        <a14:foregroundMark x1="40976" y1="87560" x2="40976" y2="87560"/>
                        <a14:foregroundMark x1="33171" y1="83493" x2="33171" y2="83493"/>
                        <a14:foregroundMark x1="20610" y1="87081" x2="20610" y2="87081"/>
                        <a14:foregroundMark x1="17073" y1="88756" x2="15488" y2="87560"/>
                        <a14:foregroundMark x1="10488" y1="77990" x2="9878" y2="77512"/>
                        <a14:foregroundMark x1="4878" y1="75837" x2="4878" y2="75837"/>
                        <a14:foregroundMark x1="7927" y1="59569" x2="7927" y2="59569"/>
                        <a14:foregroundMark x1="9268" y1="48804" x2="9268" y2="48804"/>
                        <a14:foregroundMark x1="16098" y1="51675" x2="16341" y2="52632"/>
                        <a14:foregroundMark x1="23537" y1="57177" x2="23537" y2="57177"/>
                        <a14:foregroundMark x1="29878" y1="54545" x2="37683" y2="51914"/>
                        <a14:foregroundMark x1="55244" y1="43541" x2="58780" y2="42584"/>
                        <a14:foregroundMark x1="58659" y1="51914" x2="56341" y2="59091"/>
                        <a14:foregroundMark x1="57683" y1="60048" x2="64634" y2="58134"/>
                        <a14:foregroundMark x1="73537" y1="52871" x2="74878" y2="51675"/>
                        <a14:foregroundMark x1="77073" y1="49043" x2="83537" y2="48804"/>
                        <a14:foregroundMark x1="85000" y1="48804" x2="85610" y2="48804"/>
                        <a14:foregroundMark x1="86220" y1="51196" x2="88293" y2="55981"/>
                        <a14:foregroundMark x1="88902" y1="56459" x2="90122" y2="59091"/>
                        <a14:foregroundMark x1="91951" y1="63158" x2="91951" y2="63158"/>
                        <a14:foregroundMark x1="94878" y1="70096" x2="94878" y2="70096"/>
                        <a14:foregroundMark x1="95000" y1="70096" x2="95000" y2="70096"/>
                        <a14:foregroundMark x1="95366" y1="70096" x2="95488" y2="71053"/>
                        <a14:foregroundMark x1="94390" y1="78469" x2="93171" y2="78947"/>
                        <a14:foregroundMark x1="88415" y1="79426" x2="85244" y2="79426"/>
                        <a14:foregroundMark x1="75122" y1="75598" x2="72439" y2="75598"/>
                        <a14:foregroundMark x1="64268" y1="72488" x2="32927" y2="81818"/>
                        <a14:foregroundMark x1="32927" y1="81818" x2="13049" y2="70096"/>
                        <a14:foregroundMark x1="13049" y1="70096" x2="35976" y2="66746"/>
                        <a14:foregroundMark x1="35976" y1="66746" x2="44878" y2="69139"/>
                        <a14:foregroundMark x1="75122" y1="55981" x2="80366" y2="72727"/>
                        <a14:foregroundMark x1="80366" y1="72727" x2="78780" y2="58852"/>
                        <a14:foregroundMark x1="93914" y1="80727" x2="95000" y2="82297"/>
                        <a14:foregroundMark x1="78780" y1="58852" x2="93755" y2="80497"/>
                        <a14:foregroundMark x1="95000" y1="82297" x2="89878" y2="57177"/>
                        <a14:foregroundMark x1="89878" y1="57177" x2="87073" y2="59569"/>
                        <a14:foregroundMark x1="78537" y1="74880" x2="79268" y2="78947"/>
                        <a14:foregroundMark x1="78415" y1="87560" x2="78415" y2="87560"/>
                        <a14:foregroundMark x1="70488" y1="85646" x2="70488" y2="85646"/>
                        <a14:foregroundMark x1="85244" y1="92105" x2="85244" y2="92105"/>
                        <a14:foregroundMark x1="94756" y1="80861" x2="94756" y2="80861"/>
                        <a14:foregroundMark x1="96829" y1="71053" x2="96829" y2="71053"/>
                        <a14:foregroundMark x1="98415" y1="71053" x2="98415" y2="71053"/>
                        <a14:foregroundMark x1="19146" y1="70574" x2="19146" y2="70574"/>
                        <a14:foregroundMark x1="12805" y1="59091" x2="12805" y2="59091"/>
                        <a14:foregroundMark x1="10976" y1="52871" x2="10976" y2="52871"/>
                        <a14:foregroundMark x1="9268" y1="46890" x2="9268" y2="46890"/>
                        <a14:foregroundMark x1="6220" y1="67943" x2="6220" y2="67943"/>
                        <a14:foregroundMark x1="3659" y1="69139" x2="3659" y2="69139"/>
                        <a14:foregroundMark x1="5366" y1="75120" x2="5244" y2="73684"/>
                        <a14:foregroundMark x1="4390" y1="77751" x2="4390" y2="77751"/>
                        <a14:foregroundMark x1="3780" y1="80622" x2="3780" y2="80622"/>
                        <a14:foregroundMark x1="3293" y1="85885" x2="3293" y2="85885"/>
                        <a14:foregroundMark x1="6829" y1="85167" x2="6829" y2="85167"/>
                        <a14:foregroundMark x1="10244" y1="83732" x2="10854" y2="83732"/>
                        <a14:foregroundMark x1="10244" y1="83732" x2="10244" y2="83732"/>
                        <a14:foregroundMark x1="4390" y1="55024" x2="4390" y2="55024"/>
                        <a14:foregroundMark x1="3171" y1="61722" x2="3171" y2="61722"/>
                        <a14:foregroundMark x1="35976" y1="11244" x2="35976" y2="11244"/>
                        <a14:foregroundMark x1="43415" y1="8134" x2="43415" y2="8134"/>
                        <a14:foregroundMark x1="57683" y1="10526" x2="57683" y2="10526"/>
                        <a14:foregroundMark x1="57683" y1="7895" x2="57683" y2="7895"/>
                        <a14:backgroundMark x1="4268" y1="82057" x2="4268" y2="82057"/>
                        <a14:backgroundMark x1="1829" y1="55024" x2="1829" y2="55024"/>
                        <a14:backgroundMark x1="610" y1="61483" x2="610" y2="61483"/>
                        <a14:backgroundMark x1="3171" y1="61483" x2="3171" y2="61483"/>
                        <a14:backgroundMark x1="854" y1="79426" x2="854" y2="79426"/>
                        <a14:backgroundMark x1="3902" y1="85885" x2="3902" y2="85885"/>
                        <a14:backgroundMark x1="5732" y1="86603" x2="5732" y2="86603"/>
                        <a14:backgroundMark x1="854" y1="67943" x2="854" y2="67943"/>
                        <a14:backgroundMark x1="97317" y1="53110" x2="97317" y2="53110"/>
                        <a14:backgroundMark x1="99268" y1="60526" x2="99268" y2="60526"/>
                        <a14:backgroundMark x1="98293" y1="83732" x2="98293" y2="83732"/>
                        <a14:backgroundMark x1="90854" y1="85646" x2="92317" y2="85646"/>
                        <a14:backgroundMark x1="98415" y1="79665" x2="98415" y2="79665"/>
                        <a14:backgroundMark x1="99756" y1="66029" x2="99756" y2="66029"/>
                        <a14:backgroundMark x1="98780" y1="72010" x2="98780" y2="72010"/>
                        <a14:backgroundMark x1="732" y1="71770" x2="732" y2="74163"/>
                        <a14:backgroundMark x1="4146" y1="87560" x2="4146" y2="87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80614" y="-784786"/>
            <a:ext cx="7249588" cy="290191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25090" y="690389"/>
            <a:ext cx="5527343" cy="1126873"/>
          </a:xfrm>
          <a:prstGeom prst="roundRect">
            <a:avLst/>
          </a:prstGeom>
          <a:solidFill>
            <a:srgbClr val="FEE6EB"/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6A8FED-57AD-4759-8F50-90E41D198F77}"/>
              </a:ext>
            </a:extLst>
          </p:cNvPr>
          <p:cNvSpPr txBox="1"/>
          <p:nvPr/>
        </p:nvSpPr>
        <p:spPr>
          <a:xfrm>
            <a:off x="1702479" y="832246"/>
            <a:ext cx="7766956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rPr>
              <a:t>Luyện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rPr>
              <a:t> </a:t>
            </a:r>
            <a:r>
              <a:rPr kumimoji="0" lang="en-US" alt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rPr>
              <a:t>viết</a:t>
            </a:r>
            <a:r>
              <a:rPr kumimoji="0" lang="en-US" altLang="en-US" sz="50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rPr>
              <a:t> </a:t>
            </a:r>
            <a:r>
              <a:rPr kumimoji="0" lang="en-US" alt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rPr>
              <a:t>từ</a:t>
            </a:r>
            <a:r>
              <a:rPr kumimoji="0" lang="en-US" altLang="en-US" sz="50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rPr>
              <a:t> </a:t>
            </a:r>
            <a:r>
              <a:rPr kumimoji="0" lang="en-US" alt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rPr>
              <a:t>khó</a:t>
            </a:r>
            <a:endParaRPr kumimoji="0" lang="en-US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N Banh Mi" pitchFamily="2" charset="0"/>
              <a:ea typeface="微软雅黑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729343" y="1928128"/>
            <a:ext cx="3481700" cy="1594774"/>
            <a:chOff x="1436916" y="1638283"/>
            <a:chExt cx="3481700" cy="1594774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6C693E2-B21D-42EB-9725-B9B649D52469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1965447" y="2127185"/>
              <a:ext cx="27579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>
                  <a:solidFill>
                    <a:srgbClr val="00206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cỏ xước</a:t>
              </a:r>
              <a:endParaRPr lang="zh-CN" altLang="en-US" sz="4000" b="1" dirty="0">
                <a:solidFill>
                  <a:srgbClr val="002060"/>
                </a:solidFill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FF0003-3525-4836-A6CD-DD65FC66AD3B}"/>
              </a:ext>
            </a:extLst>
          </p:cNvPr>
          <p:cNvGrpSpPr/>
          <p:nvPr/>
        </p:nvGrpSpPr>
        <p:grpSpPr>
          <a:xfrm>
            <a:off x="8068048" y="1892743"/>
            <a:ext cx="3481700" cy="1594774"/>
            <a:chOff x="1436916" y="1638283"/>
            <a:chExt cx="3481700" cy="1594774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DBF8415F-7F53-4D57-ACDD-C4B1727ED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4BD4F3-03A0-4DC1-9AF9-2251A434AE3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chemeClr val="accent2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ACF2E2-9EB8-4F6E-9816-037F22069846}"/>
                </a:ext>
              </a:extLst>
            </p:cNvPr>
            <p:cNvSpPr txBox="1"/>
            <p:nvPr/>
          </p:nvSpPr>
          <p:spPr>
            <a:xfrm>
              <a:off x="1797920" y="2112426"/>
              <a:ext cx="27579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>
                  <a:solidFill>
                    <a:srgbClr val="00206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tỉ tê</a:t>
              </a:r>
              <a:endParaRPr lang="zh-CN" altLang="en-US" sz="4000" b="1" dirty="0">
                <a:solidFill>
                  <a:srgbClr val="002060"/>
                </a:solidFill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3A42BC8-8254-41A8-BF57-230425B7F05E}"/>
              </a:ext>
            </a:extLst>
          </p:cNvPr>
          <p:cNvGrpSpPr/>
          <p:nvPr/>
        </p:nvGrpSpPr>
        <p:grpSpPr>
          <a:xfrm>
            <a:off x="730208" y="3630406"/>
            <a:ext cx="3481700" cy="1594774"/>
            <a:chOff x="1436916" y="1638283"/>
            <a:chExt cx="3481700" cy="1594774"/>
          </a:xfrm>
        </p:grpSpPr>
        <p:pic>
          <p:nvPicPr>
            <p:cNvPr id="25" name="图片 4">
              <a:extLst>
                <a:ext uri="{FF2B5EF4-FFF2-40B4-BE49-F238E27FC236}">
                  <a16:creationId xmlns:a16="http://schemas.microsoft.com/office/drawing/2014/main" id="{1FC52788-F2F9-4240-B30A-F3DD1D9D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0827AD4-8A76-4094-97AD-6E2CEBEA031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569A88-F0C8-4FF7-A496-1649CFEDF807}"/>
                </a:ext>
              </a:extLst>
            </p:cNvPr>
            <p:cNvSpPr txBox="1"/>
            <p:nvPr/>
          </p:nvSpPr>
          <p:spPr>
            <a:xfrm>
              <a:off x="2049879" y="2180343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solidFill>
                    <a:srgbClr val="00206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Nhà Trò</a:t>
              </a:r>
              <a:endParaRPr lang="zh-CN" alt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93292-1927-4F67-9397-E3F75BBE01FC}"/>
              </a:ext>
            </a:extLst>
          </p:cNvPr>
          <p:cNvGrpSpPr/>
          <p:nvPr/>
        </p:nvGrpSpPr>
        <p:grpSpPr>
          <a:xfrm>
            <a:off x="8067181" y="3589592"/>
            <a:ext cx="3481700" cy="1594774"/>
            <a:chOff x="1436916" y="1638283"/>
            <a:chExt cx="3481700" cy="1594774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9ED62469-9B90-490A-B6B5-88A8DCD0B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E36870-6D59-49D4-812B-4A5C0D85BCF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49B544-AC6A-432B-938C-DE3DB640BE81}"/>
                </a:ext>
              </a:extLst>
            </p:cNvPr>
            <p:cNvSpPr txBox="1"/>
            <p:nvPr/>
          </p:nvSpPr>
          <p:spPr>
            <a:xfrm>
              <a:off x="1965447" y="2073280"/>
              <a:ext cx="27579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000" b="1">
                  <a:solidFill>
                    <a:srgbClr val="00206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gầy yếu</a:t>
              </a:r>
              <a:endParaRPr lang="zh-CN" altLang="en-US" sz="4000" b="1" dirty="0">
                <a:solidFill>
                  <a:srgbClr val="002060"/>
                </a:solidFill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0CB233-CE93-4657-AC36-F4DD7CB3135C}"/>
              </a:ext>
            </a:extLst>
          </p:cNvPr>
          <p:cNvGrpSpPr/>
          <p:nvPr/>
        </p:nvGrpSpPr>
        <p:grpSpPr>
          <a:xfrm>
            <a:off x="3898487" y="4841481"/>
            <a:ext cx="5106015" cy="1794800"/>
            <a:chOff x="1436916" y="1638283"/>
            <a:chExt cx="3936902" cy="1594774"/>
          </a:xfrm>
        </p:grpSpPr>
        <p:pic>
          <p:nvPicPr>
            <p:cNvPr id="33" name="图片 4">
              <a:extLst>
                <a:ext uri="{FF2B5EF4-FFF2-40B4-BE49-F238E27FC236}">
                  <a16:creationId xmlns:a16="http://schemas.microsoft.com/office/drawing/2014/main" id="{58598836-CC9C-495F-A7B0-C8372898C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936902" cy="1594774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CF7FD09-4768-4669-86FC-5315BC0C832A}"/>
                </a:ext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A66B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F160FD-2377-4A11-ACB3-453E07AEE045}"/>
                </a:ext>
              </a:extLst>
            </p:cNvPr>
            <p:cNvSpPr txBox="1"/>
            <p:nvPr/>
          </p:nvSpPr>
          <p:spPr>
            <a:xfrm>
              <a:off x="1997690" y="2166790"/>
              <a:ext cx="3177878" cy="574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>
                  <a:solidFill>
                    <a:srgbClr val="00206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ngắn chùn chùn</a:t>
              </a:r>
              <a:endParaRPr lang="zh-CN" altLang="en-US" sz="3600" b="1" dirty="0">
                <a:solidFill>
                  <a:srgbClr val="002060"/>
                </a:solidFill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36" name="图片 4">
            <a:extLst>
              <a:ext uri="{FF2B5EF4-FFF2-40B4-BE49-F238E27FC236}">
                <a16:creationId xmlns:a16="http://schemas.microsoft.com/office/drawing/2014/main" id="{5C228B91-11DD-4BF6-A9C1-3A096E1D9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093" y="2628314"/>
            <a:ext cx="1648375" cy="18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C7F6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0C7F6"/>
      </a:hlink>
      <a:folHlink>
        <a:srgbClr val="BFBFBF"/>
      </a:folHlink>
    </a:clrScheme>
    <a:fontScheme name="0rffrmmn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C7F6"/>
    </a:accent1>
    <a:accent2>
      <a:srgbClr val="00A4E6"/>
    </a:accent2>
    <a:accent3>
      <a:srgbClr val="00B0D3"/>
    </a:accent3>
    <a:accent4>
      <a:srgbClr val="3ABFC4"/>
    </a:accent4>
    <a:accent5>
      <a:srgbClr val="21C0D7"/>
    </a:accent5>
    <a:accent6>
      <a:srgbClr val="55D4FA"/>
    </a:accent6>
    <a:hlink>
      <a:srgbClr val="00C7F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835</Words>
  <Application>Microsoft Office PowerPoint</Application>
  <PresentationFormat>Widescreen</PresentationFormat>
  <Paragraphs>99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UTM French Vanilla</vt:lpstr>
      <vt:lpstr>HP001 4 hàng</vt:lpstr>
      <vt:lpstr>SVN-Newton</vt:lpstr>
      <vt:lpstr>#9Slide05 Aphrodite Pro</vt:lpstr>
      <vt:lpstr>UVN Binh Duong</vt:lpstr>
      <vt:lpstr>#9Slide07 Altus</vt:lpstr>
      <vt:lpstr>#9Slide07 HoneyCream</vt:lpstr>
      <vt:lpstr>UTM Isadora</vt:lpstr>
      <vt:lpstr>UTM Aptima</vt:lpstr>
      <vt:lpstr>UVN Banh Mi</vt:lpstr>
      <vt:lpstr>UVN Bai Sau Nang</vt:lpstr>
      <vt:lpstr>Arial</vt:lpstr>
      <vt:lpstr>Microsoft YaHei</vt:lpstr>
      <vt:lpstr>inpin heiti</vt:lpstr>
      <vt:lpstr>UTM Loko</vt:lpstr>
      <vt:lpstr>#9Slide03 Montserrat ExtraBold</vt:lpstr>
      <vt:lpstr>UTM Avo</vt:lpstr>
      <vt:lpstr>UTM Arruba KT</vt:lpstr>
      <vt:lpstr>Times New Roman</vt:lpstr>
      <vt:lpstr>SVN-Bear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BICHTRAN</dc:creator>
  <cp:keywords>MĂNGNON</cp:keywords>
  <dc:description>www.freeppt7.com</dc:description>
  <cp:lastModifiedBy>Nguyễn Thị Diệu Hiền_GV</cp:lastModifiedBy>
  <cp:revision>59</cp:revision>
  <dcterms:created xsi:type="dcterms:W3CDTF">2018-02-07T08:36:30Z</dcterms:created>
  <dcterms:modified xsi:type="dcterms:W3CDTF">2022-08-13T15:49:08Z</dcterms:modified>
</cp:coreProperties>
</file>