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61" r:id="rId2"/>
    <p:sldId id="284" r:id="rId3"/>
    <p:sldId id="292" r:id="rId4"/>
    <p:sldId id="262" r:id="rId5"/>
    <p:sldId id="267" r:id="rId6"/>
    <p:sldId id="278" r:id="rId7"/>
    <p:sldId id="258" r:id="rId8"/>
    <p:sldId id="279" r:id="rId9"/>
    <p:sldId id="276" r:id="rId10"/>
    <p:sldId id="263" r:id="rId11"/>
    <p:sldId id="287" r:id="rId12"/>
    <p:sldId id="293" r:id="rId13"/>
    <p:sldId id="294" r:id="rId14"/>
    <p:sldId id="295" r:id="rId15"/>
    <p:sldId id="264" r:id="rId16"/>
    <p:sldId id="291" r:id="rId17"/>
    <p:sldId id="296" r:id="rId18"/>
    <p:sldId id="269" r:id="rId19"/>
    <p:sldId id="268" r:id="rId20"/>
    <p:sldId id="289" r:id="rId21"/>
    <p:sldId id="297" r:id="rId22"/>
  </p:sldIdLst>
  <p:sldSz cx="12192000" cy="6858000"/>
  <p:notesSz cx="6858000" cy="9144000"/>
  <p:embeddedFontLst>
    <p:embeddedFont>
      <p:font typeface="UTM ViceroyJF" panose="02040603050506020204" pitchFamily="18" charset="0"/>
      <p:regular r:id="rId24"/>
    </p:embeddedFont>
    <p:embeddedFont>
      <p:font typeface="#9Slide07 IcielNabila" pitchFamily="2" charset="0"/>
      <p:regular r:id="rId25"/>
    </p:embeddedFont>
    <p:embeddedFont>
      <p:font typeface="UTM Aptima" panose="02040603050506020204" pitchFamily="18" charset="0"/>
      <p:regular r:id="rId26"/>
      <p:bold r:id="rId27"/>
      <p:italic r:id="rId28"/>
      <p:boldItalic r:id="rId29"/>
    </p:embeddedFont>
    <p:embeddedFont>
      <p:font typeface="#9Slide07 HoneyCream" pitchFamily="2" charset="0"/>
      <p:regular r:id="rId30"/>
    </p:embeddedFont>
    <p:embeddedFont>
      <p:font typeface="SVN-Poky's" panose="020B0606040200020203" pitchFamily="34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Guanine" panose="02040603050506020204" pitchFamily="18" charset="0"/>
      <p:regular r:id="rId33"/>
    </p:embeddedFont>
    <p:embeddedFont>
      <p:font typeface="#9Slide07 Altus" pitchFamily="2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#9Slide05 SVNVictoria" panose="02000503000000020003" pitchFamily="2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UTM Showcard" panose="02040603050506020204" pitchFamily="18" charset="0"/>
      <p:regular r:id="rId44"/>
    </p:embeddedFont>
    <p:embeddedFont>
      <p:font typeface="#9Slide07 Cadena" panose="02000503000000020004" pitchFamily="2" charset="0"/>
      <p:bold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7036"/>
    <a:srgbClr val="FF6600"/>
    <a:srgbClr val="53C2E8"/>
    <a:srgbClr val="75E0FF"/>
    <a:srgbClr val="66D0EF"/>
    <a:srgbClr val="72D3EF"/>
    <a:srgbClr val="77D0F6"/>
    <a:srgbClr val="A16535"/>
    <a:srgbClr val="B3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439" autoAdjust="0"/>
  </p:normalViewPr>
  <p:slideViewPr>
    <p:cSldViewPr snapToGrid="0">
      <p:cViewPr>
        <p:scale>
          <a:sx n="44" d="100"/>
          <a:sy n="44" d="100"/>
        </p:scale>
        <p:origin x="1740" y="7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40CA-86A6-4239-A5A2-527AC284977D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8856-C0B6-4D71-80BF-27FACA1489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1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5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99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822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277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2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3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1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434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2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90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34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43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14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2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7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28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2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75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4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90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5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1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2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58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DB008-BBA3-4CCF-BD23-FD2D6F7801A9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2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8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4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78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smtClean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2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2.jp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1.jpg"/><Relationship Id="rId5" Type="http://schemas.openxmlformats.org/officeDocument/2006/relationships/image" Target="../media/image44.jpeg"/><Relationship Id="rId10" Type="http://schemas.openxmlformats.org/officeDocument/2006/relationships/image" Target="../media/image50.jpeg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jpeg"/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11" Type="http://schemas.openxmlformats.org/officeDocument/2006/relationships/image" Target="../media/image42.jpg"/><Relationship Id="rId5" Type="http://schemas.openxmlformats.org/officeDocument/2006/relationships/image" Target="../media/image20.png"/><Relationship Id="rId15" Type="http://schemas.openxmlformats.org/officeDocument/2006/relationships/image" Target="../media/image32.jpeg"/><Relationship Id="rId10" Type="http://schemas.openxmlformats.org/officeDocument/2006/relationships/image" Target="../media/image17.gif"/><Relationship Id="rId4" Type="http://schemas.openxmlformats.org/officeDocument/2006/relationships/image" Target="../media/image53.png"/><Relationship Id="rId9" Type="http://schemas.openxmlformats.org/officeDocument/2006/relationships/image" Target="../media/image13.pn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jpe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13.png"/><Relationship Id="rId4" Type="http://schemas.openxmlformats.org/officeDocument/2006/relationships/image" Target="../media/image52.png"/><Relationship Id="rId9" Type="http://schemas.openxmlformats.org/officeDocument/2006/relationships/image" Target="../media/image41.svg"/><Relationship Id="rId1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7.sv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13.png"/><Relationship Id="rId4" Type="http://schemas.openxmlformats.org/officeDocument/2006/relationships/image" Target="../media/image52.png"/><Relationship Id="rId9" Type="http://schemas.openxmlformats.org/officeDocument/2006/relationships/image" Target="../media/image41.svg"/><Relationship Id="rId1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jpeg"/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7.gif"/><Relationship Id="rId5" Type="http://schemas.openxmlformats.org/officeDocument/2006/relationships/image" Target="../media/image53.png"/><Relationship Id="rId15" Type="http://schemas.openxmlformats.org/officeDocument/2006/relationships/image" Target="../media/image54.png"/><Relationship Id="rId10" Type="http://schemas.openxmlformats.org/officeDocument/2006/relationships/image" Target="../media/image13.png"/><Relationship Id="rId4" Type="http://schemas.openxmlformats.org/officeDocument/2006/relationships/image" Target="../media/image52.png"/><Relationship Id="rId9" Type="http://schemas.openxmlformats.org/officeDocument/2006/relationships/image" Target="../media/image41.sv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notesSlide" Target="../notesSlides/notesSlide16.xml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6.png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11" Type="http://schemas.openxmlformats.org/officeDocument/2006/relationships/image" Target="../media/image45.jpeg"/><Relationship Id="rId5" Type="http://schemas.openxmlformats.org/officeDocument/2006/relationships/image" Target="../media/image57.png"/><Relationship Id="rId15" Type="http://schemas.openxmlformats.org/officeDocument/2006/relationships/image" Target="../media/image59.png"/><Relationship Id="rId10" Type="http://schemas.openxmlformats.org/officeDocument/2006/relationships/image" Target="../media/image44.jpeg"/><Relationship Id="rId4" Type="http://schemas.openxmlformats.org/officeDocument/2006/relationships/image" Target="../media/image56.png"/><Relationship Id="rId9" Type="http://schemas.openxmlformats.org/officeDocument/2006/relationships/image" Target="../media/image43.jpeg"/><Relationship Id="rId1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5.jpe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6.png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48.png"/><Relationship Id="rId15" Type="http://schemas.openxmlformats.org/officeDocument/2006/relationships/image" Target="../media/image59.png"/><Relationship Id="rId10" Type="http://schemas.openxmlformats.org/officeDocument/2006/relationships/image" Target="../media/image45.jpeg"/><Relationship Id="rId4" Type="http://schemas.openxmlformats.org/officeDocument/2006/relationships/image" Target="../media/image11.png"/><Relationship Id="rId9" Type="http://schemas.openxmlformats.org/officeDocument/2006/relationships/image" Target="../media/image44.jpeg"/><Relationship Id="rId1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64.png"/><Relationship Id="rId5" Type="http://schemas.openxmlformats.org/officeDocument/2006/relationships/image" Target="../media/image15.png"/><Relationship Id="rId10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4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gif"/><Relationship Id="rId3" Type="http://schemas.openxmlformats.org/officeDocument/2006/relationships/tags" Target="../tags/tag6.xml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png"/><Relationship Id="rId1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5.jpeg"/><Relationship Id="rId4" Type="http://schemas.openxmlformats.org/officeDocument/2006/relationships/image" Target="../media/image12.png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7.gif"/><Relationship Id="rId5" Type="http://schemas.openxmlformats.org/officeDocument/2006/relationships/image" Target="../media/image18.gif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45.jpeg"/><Relationship Id="rId5" Type="http://schemas.openxmlformats.org/officeDocument/2006/relationships/image" Target="../media/image41.png"/><Relationship Id="rId15" Type="http://schemas.openxmlformats.org/officeDocument/2006/relationships/image" Target="../media/image64.svg"/><Relationship Id="rId10" Type="http://schemas.openxmlformats.org/officeDocument/2006/relationships/image" Target="../media/image44.jpeg"/><Relationship Id="rId4" Type="http://schemas.openxmlformats.org/officeDocument/2006/relationships/image" Target="../media/image31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3.jpeg"/><Relationship Id="rId3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11" Type="http://schemas.openxmlformats.org/officeDocument/2006/relationships/image" Target="../media/image17.gif"/><Relationship Id="rId15" Type="http://schemas.openxmlformats.org/officeDocument/2006/relationships/image" Target="../media/image45.jpe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F8A62A1-98CD-4C17-B5F2-7D76E19D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4" y="2611398"/>
            <a:ext cx="7406639" cy="47171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02" y="831270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3990453" y="4302085"/>
            <a:ext cx="1341755" cy="13709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64805" y="478837"/>
            <a:ext cx="5557520" cy="2193758"/>
            <a:chOff x="3143182" y="-294435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182" y="-294435"/>
              <a:ext cx="5557520" cy="2193758"/>
            </a:xfrm>
            <a:prstGeom prst="rect">
              <a:avLst/>
            </a:prstGeom>
          </p:spPr>
        </p:pic>
        <p:sp>
          <p:nvSpPr>
            <p:cNvPr id="13" name="Rectangles 10">
              <a:extLst>
                <a:ext uri="{FF2B5EF4-FFF2-40B4-BE49-F238E27FC236}">
                  <a16:creationId xmlns:a16="http://schemas.microsoft.com/office/drawing/2014/main" id="{97363D51-E54B-478C-A530-C554CC96680D}"/>
                </a:ext>
              </a:extLst>
            </p:cNvPr>
            <p:cNvSpPr/>
            <p:nvPr/>
          </p:nvSpPr>
          <p:spPr>
            <a:xfrm>
              <a:off x="4154417" y="104500"/>
              <a:ext cx="36049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6000" b="1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ViceroyJF" panose="02040603050506020204" charset="0"/>
                  <a:cs typeface="UTM ViceroyJF" panose="02040603050506020204" charset="0"/>
                </a:rPr>
                <a:t>Kể chuyện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6" y="3251984"/>
            <a:ext cx="5548182" cy="3120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199923" y="2780880"/>
            <a:ext cx="6966479" cy="1862048"/>
            <a:chOff x="3267440" y="2296830"/>
            <a:chExt cx="6966479" cy="1862048"/>
          </a:xfrm>
        </p:grpSpPr>
        <p:sp>
          <p:nvSpPr>
            <p:cNvPr id="4" name="TextBox 3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  <a:endParaRPr lang="en-US" sz="11500" b="1">
                <a:ln w="133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Victoria" panose="02000503000000020003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  <a:endParaRPr lang="en-US" sz="11500" b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Victoria" panose="02000503000000020003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5024" y="5004903"/>
            <a:ext cx="7691515" cy="3666435"/>
            <a:chOff x="1783268" y="5156374"/>
            <a:chExt cx="5930538" cy="3666435"/>
          </a:xfrm>
        </p:grpSpPr>
        <p:sp>
          <p:nvSpPr>
            <p:cNvPr id="5" name="TextBox 4"/>
            <p:cNvSpPr txBox="1"/>
            <p:nvPr/>
          </p:nvSpPr>
          <p:spPr>
            <a:xfrm>
              <a:off x="1783269" y="5156374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1450">
                    <a:solidFill>
                      <a:srgbClr val="75E0FF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3268" y="5191046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</p:grpSp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168332" y="335243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13403 C 0.10313 0.12084 0.13399 0.08311 0.1737 0.07107 C 0.21393 0.05973 0.25169 0.06088 0.30664 0.0625 C 0.36198 0.06343 0.43776 0.08357 0.5043 0.07871 C 0.57149 0.07315 0.65117 0.06019 0.70729 0.03102 C 0.76341 0.00186 0.80078 -0.03727 0.84154 -0.09583 C 0.88229 -0.15486 0.92904 -0.275 0.95222 -0.32152 " pathEditMode="relative" rAng="0" ptsTypes="AAAAAAA">
                                      <p:cBhvr>
                                        <p:cTn id="4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97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五角星 44">
            <a:extLst>
              <a:ext uri="{FF2B5EF4-FFF2-40B4-BE49-F238E27FC236}">
                <a16:creationId xmlns:a16="http://schemas.microsoft.com/office/drawing/2014/main" id="{578C8316-4535-419F-863D-8CA06A1CC518}"/>
              </a:ext>
            </a:extLst>
          </p:cNvPr>
          <p:cNvSpPr/>
          <p:nvPr/>
        </p:nvSpPr>
        <p:spPr>
          <a:xfrm rot="19967404">
            <a:off x="9911197" y="1537209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45">
            <a:extLst>
              <a:ext uri="{FF2B5EF4-FFF2-40B4-BE49-F238E27FC236}">
                <a16:creationId xmlns:a16="http://schemas.microsoft.com/office/drawing/2014/main" id="{62C1C6FE-AE15-4B75-9A75-8CF826A63CB7}"/>
              </a:ext>
            </a:extLst>
          </p:cNvPr>
          <p:cNvSpPr/>
          <p:nvPr/>
        </p:nvSpPr>
        <p:spPr>
          <a:xfrm>
            <a:off x="9027806" y="1925047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五角星 46">
            <a:extLst>
              <a:ext uri="{FF2B5EF4-FFF2-40B4-BE49-F238E27FC236}">
                <a16:creationId xmlns:a16="http://schemas.microsoft.com/office/drawing/2014/main" id="{D908DFA3-EC02-483C-A2CB-1EBA092E9E8A}"/>
              </a:ext>
            </a:extLst>
          </p:cNvPr>
          <p:cNvSpPr/>
          <p:nvPr/>
        </p:nvSpPr>
        <p:spPr>
          <a:xfrm>
            <a:off x="10807288" y="1922126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五角星 50">
            <a:extLst>
              <a:ext uri="{FF2B5EF4-FFF2-40B4-BE49-F238E27FC236}">
                <a16:creationId xmlns:a16="http://schemas.microsoft.com/office/drawing/2014/main" id="{84A8AB04-DB86-4CB5-BC5E-1B23A134902E}"/>
              </a:ext>
            </a:extLst>
          </p:cNvPr>
          <p:cNvSpPr/>
          <p:nvPr/>
        </p:nvSpPr>
        <p:spPr>
          <a:xfrm rot="19922997">
            <a:off x="11001511" y="1540021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4C6EF0B-FD12-437C-A7A3-4D096D5B07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D1E55-541A-4FCC-AF57-A780035FE1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924" y="949362"/>
            <a:ext cx="1727788" cy="1727788"/>
          </a:xfrm>
          <a:prstGeom prst="rect">
            <a:avLst/>
          </a:prstGeom>
        </p:spPr>
      </p:pic>
      <p:pic>
        <p:nvPicPr>
          <p:cNvPr id="21" name="Picture 5" descr="C:\Users\Administrator\Desktop\小鸟.png">
            <a:extLst>
              <a:ext uri="{FF2B5EF4-FFF2-40B4-BE49-F238E27FC236}">
                <a16:creationId xmlns:a16="http://schemas.microsoft.com/office/drawing/2014/main" id="{556D02F0-DC82-4A5D-B27B-FFBC3DA0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0460" y="879020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huồng luồng.jpg">
            <a:extLst>
              <a:ext uri="{FF2B5EF4-FFF2-40B4-BE49-F238E27FC236}">
                <a16:creationId xmlns:a16="http://schemas.microsoft.com/office/drawing/2014/main" id="{E3E87364-C8DE-4F19-9F70-84B712022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784" y="1322712"/>
            <a:ext cx="5088918" cy="510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8CC910D6-574B-4F0A-B30D-8EE78DFE51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3" y="1457771"/>
            <a:ext cx="5355598" cy="356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56FAE514-5DC5-4377-B92F-2008F4DC6D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560" y="4763249"/>
            <a:ext cx="3379127" cy="2152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738" y="5531000"/>
            <a:ext cx="327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AB7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Giao long</a:t>
            </a:r>
            <a:endParaRPr lang="en-US" sz="4000" b="1">
              <a:solidFill>
                <a:srgbClr val="AB70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48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21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4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79167E-6 0.00487 C -0.01133 0.00602 -0.02097 0.01042 -0.0323 0.01181 C -0.04375 0.01667 -0.0543 0.0176 -0.06628 0.01899 C -0.17123 0.01667 -0.17318 0.0294 -0.23282 0.00741 C -0.23894 0.00139 -0.24037 -0.00347 -0.2461 -0.0118 C -0.25508 -0.025 -0.26459 -0.03865 -0.27722 -0.04351 C -0.30977 -0.075 -0.38438 -0.06226 -0.40782 -0.0625 C -0.41745 -0.06643 -0.42748 -0.06759 -0.43711 -0.07129 C -0.44323 -0.07361 -0.44883 -0.07638 -0.45508 -0.07801 C -0.46381 -0.08333 -0.47344 -0.08865 -0.48256 -0.09074 C -0.49688 -0.10069 -0.51146 -0.10949 -0.52696 -0.11551 C -0.53256 -0.11736 -0.53711 -0.12199 -0.54219 -0.12546 C -0.55391 -0.13217 -0.5681 -0.1375 -0.58099 -0.14074 C -0.61029 -0.13912 -0.63868 -0.1375 -0.66797 -0.13888 C -0.68112 -0.14537 -0.69441 -0.15092 -0.70678 -0.15995 C -0.71237 -0.16388 -0.71771 -0.16828 -0.72396 -0.1706 C -0.73568 -0.18078 -0.72175 -0.1699 -0.73321 -0.17592 C -0.73842 -0.1787 -0.74336 -0.18402 -0.74844 -0.18703 C -0.75391 -0.19074 -0.7504 -0.18657 -0.75508 -0.19004 C -0.76394 -0.19652 -0.77292 -0.20254 -0.78243 -0.20671 C -0.79102 -0.21458 -0.80027 -0.22291 -0.8099 -0.22847 C -0.81706 -0.23888 -0.82839 -0.24444 -0.83451 -0.25717 C -0.83581 -0.26018 -0.83737 -0.26273 -0.83829 -0.26551 C -0.83881 -0.26782 -0.8392 -0.27037 -0.84011 -0.27245 C -0.84245 -0.27801 -0.84623 -0.28217 -0.8487 -0.28773 C -0.85417 -0.29976 -0.85873 -0.30648 -0.86563 -0.31689 " pathEditMode="relative" rAng="0" ptsTypes="AAAAAAAAAAAAAAAAAAAAAAAAAA">
                                          <p:cBhvr>
                                            <p:cTn id="21" dur="6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281" y="-1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4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3" grpId="1" animBg="1"/>
          <p:bldP spid="24" grpId="0" animBg="1"/>
          <p:bldP spid="25" grpId="0" animBg="1"/>
          <p:bldP spid="25" grpId="1" animBg="1"/>
          <p:bldP spid="26" grpId="0" animBg="1"/>
          <p:bldP spid="26" grpId="1" animBg="1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10171192" y="2087066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10914115" y="2543043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1046641" y="217033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10310111" y="2839720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Picture 2" descr="Ke chuye_3"/>
          <p:cNvPicPr>
            <a:picLocks noChangeAspect="1"/>
          </p:cNvPicPr>
          <p:nvPr/>
        </p:nvPicPr>
        <p:blipFill>
          <a:blip r:embed="rId15">
            <a:lum contrast="12000"/>
          </a:blip>
          <a:stretch>
            <a:fillRect/>
          </a:stretch>
        </p:blipFill>
        <p:spPr>
          <a:xfrm>
            <a:off x="3671459" y="692411"/>
            <a:ext cx="8030601" cy="524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3671459" y="5941709"/>
            <a:ext cx="8193886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 người đối xử với b</a:t>
              </a:r>
              <a:r>
                <a:rPr lang="vi-VN" sz="32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cụ như thế 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643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e chuye_2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488314" y="756170"/>
            <a:ext cx="8120985" cy="541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1104428"/>
            <a:chOff x="3671459" y="5941709"/>
            <a:chExt cx="8193886" cy="1104428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chia tay b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cụ dặn mẹ con b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góa điều gì?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407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e chuye_1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163391" y="689414"/>
            <a:ext cx="8627406" cy="550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 gì xảy ra trong đêm lễ hội?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163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Ke chuye_0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3538410" y="467791"/>
            <a:ext cx="8153332" cy="559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86" y="2514557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30830" y="105399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38">
            <a:off x="386503" y="92552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8985408" y="35468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0041665" y="413252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8317674" y="456272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86106" y="5941709"/>
            <a:ext cx="9007845" cy="786147"/>
            <a:chOff x="3671459" y="5941709"/>
            <a:chExt cx="8193886" cy="786147"/>
          </a:xfrm>
        </p:grpSpPr>
        <p:pic>
          <p:nvPicPr>
            <p:cNvPr id="32" name="图片 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778" r="3560" b="1866"/>
            <a:stretch>
              <a:fillRect/>
            </a:stretch>
          </p:blipFill>
          <p:spPr bwMode="auto">
            <a:xfrm>
              <a:off x="3671459" y="5941709"/>
              <a:ext cx="8193886" cy="78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37323" y="6067408"/>
              <a:ext cx="746215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 Ba Bể được hình thành như thế nào?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043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2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mountain, river&#10;&#10;Description automatically generated">
            <a:extLst>
              <a:ext uri="{FF2B5EF4-FFF2-40B4-BE49-F238E27FC236}">
                <a16:creationId xmlns:a16="http://schemas.microsoft.com/office/drawing/2014/main" id="{8170CDE8-2DAF-4EF3-881E-FF36C186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1" y="114081"/>
            <a:ext cx="9543606" cy="6138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B95998-5E12-4342-910D-A6F1CFF8B697}"/>
              </a:ext>
            </a:extLst>
          </p:cNvPr>
          <p:cNvSpPr txBox="1">
            <a:spLocks/>
          </p:cNvSpPr>
          <p:nvPr/>
        </p:nvSpPr>
        <p:spPr>
          <a:xfrm>
            <a:off x="4225796" y="6096584"/>
            <a:ext cx="4069118" cy="960438"/>
          </a:xfrm>
          <a:prstGeom prst="rect">
            <a:avLst/>
          </a:prstGeom>
          <a:ln/>
        </p:spPr>
        <p:txBody>
          <a:bodyPr vert="horz" wrap="square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Gò Bà Góa</a:t>
            </a: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66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782AFD5-09FE-40E2-9E62-43893DFF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342" y="3208070"/>
            <a:ext cx="2729954" cy="31623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CB24BC-FFF6-4C06-88C6-25355E182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7325"/>
            <a:ext cx="12192000" cy="39506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6947" y="2335719"/>
            <a:ext cx="952725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dirty="0" smtClean="0">
                <a:solidFill>
                  <a:srgbClr val="00FF00"/>
                </a:solidFill>
                <a:latin typeface="UTM Guanine" panose="02040603050506020204" pitchFamily="18" charset="0"/>
              </a:rPr>
              <a:t>THI  </a:t>
            </a:r>
            <a:r>
              <a:rPr lang="en-US" sz="4400" smtClean="0">
                <a:solidFill>
                  <a:srgbClr val="00FF00"/>
                </a:solidFill>
                <a:latin typeface="UTM Guanine" panose="02040603050506020204" pitchFamily="18" charset="0"/>
              </a:rPr>
              <a:t>KỂ </a:t>
            </a:r>
            <a:r>
              <a:rPr lang="en-US" sz="4400" smtClean="0">
                <a:solidFill>
                  <a:srgbClr val="00FF00"/>
                </a:solidFill>
                <a:latin typeface="UTM Guanine" panose="02040603050506020204" pitchFamily="18" charset="0"/>
              </a:rPr>
              <a:t>CHUYỆN THEO TRANH </a:t>
            </a:r>
            <a:endParaRPr lang="en-US" sz="4400" dirty="0">
              <a:solidFill>
                <a:srgbClr val="00FF00"/>
              </a:solidFill>
              <a:latin typeface="UTM Guanine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3" b="89934" l="3222" r="98637">
                        <a14:foregroundMark x1="9211" y1="14622" x2="9211" y2="14622"/>
                        <a14:foregroundMark x1="8261" y1="47245" x2="10822" y2="55694"/>
                        <a14:foregroundMark x1="6609" y1="51359" x2="7559" y2="56650"/>
                        <a14:foregroundMark x1="6609" y1="51359" x2="6609" y2="51359"/>
                        <a14:foregroundMark x1="10409" y1="72079" x2="8261" y2="75018"/>
                        <a14:foregroundMark x1="16274" y1="71859" x2="18422" y2="74504"/>
                        <a14:foregroundMark x1="28872" y1="81999" x2="30525" y2="84864"/>
                        <a14:foregroundMark x1="33912" y1="78619" x2="35275" y2="80309"/>
                        <a14:foregroundMark x1="47997" y1="47686" x2="47336" y2="56870"/>
                        <a14:foregroundMark x1="71871" y1="18222" x2="73110" y2="76194"/>
                        <a14:foregroundMark x1="68360" y1="43350" x2="66997" y2="75974"/>
                        <a14:foregroundMark x1="60512" y1="33431" x2="64312" y2="44306"/>
                        <a14:foregroundMark x1="64684" y1="40926" x2="67699" y2="49155"/>
                        <a14:foregroundMark x1="86948" y1="41220" x2="89674" y2="85599"/>
                        <a14:foregroundMark x1="83271" y1="80088" x2="80834" y2="85599"/>
                        <a14:foregroundMark x1="80297" y1="77663" x2="78521" y2="82219"/>
                        <a14:foregroundMark x1="85171" y1="84423" x2="87898" y2="85819"/>
                        <a14:foregroundMark x1="56836" y1="47245" x2="56010" y2="48200"/>
                        <a14:backgroundMark x1="42586" y1="45775" x2="41347" y2="55400"/>
                        <a14:backgroundMark x1="64147" y1="35856" x2="66460" y2="41220"/>
                        <a14:backgroundMark x1="41347" y1="36150" x2="41347" y2="37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1" y="3347480"/>
            <a:ext cx="7137048" cy="4011402"/>
          </a:xfrm>
          <a:prstGeom prst="rect">
            <a:avLst/>
          </a:prstGeom>
        </p:spPr>
      </p:pic>
      <p:sp>
        <p:nvSpPr>
          <p:cNvPr id="15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25" name="图片 87">
            <a:extLst>
              <a:ext uri="{FF2B5EF4-FFF2-40B4-BE49-F238E27FC236}">
                <a16:creationId xmlns:a16="http://schemas.microsoft.com/office/drawing/2014/main" id="{096AE016-1CF1-4175-9674-08214C440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60" y="344390"/>
            <a:ext cx="833836" cy="964655"/>
          </a:xfrm>
          <a:prstGeom prst="rect">
            <a:avLst/>
          </a:prstGeom>
        </p:spPr>
      </p:pic>
      <p:pic>
        <p:nvPicPr>
          <p:cNvPr id="26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32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2" dur="6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9" grpId="0" animBg="1"/>
          <p:bldP spid="19" grpId="1" animBg="1"/>
          <p:bldP spid="20" grpId="0" animBg="1"/>
          <p:bldP spid="2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2" dur="6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9" grpId="0" animBg="1"/>
          <p:bldP spid="19" grpId="1" animBg="1"/>
          <p:bldP spid="20" grpId="0" animBg="1"/>
          <p:bldP spid="20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91318" y="120690"/>
            <a:ext cx="11122927" cy="1107293"/>
            <a:chOff x="-361998" y="2809824"/>
            <a:chExt cx="3442953" cy="138820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361998" y="2809824"/>
              <a:ext cx="3442953" cy="138820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3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9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6EFF042-0430-4E4C-84B8-96C30FA09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003" y="4070693"/>
            <a:ext cx="3178426" cy="20242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2C2F4C7-91AF-47C0-81E9-561F509A5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04" y="2236069"/>
            <a:ext cx="3178426" cy="202427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99" y="1371093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6" y="291034"/>
            <a:ext cx="1609724" cy="1320799"/>
          </a:xfrm>
          <a:prstGeom prst="rect">
            <a:avLst/>
          </a:prstGeom>
        </p:spPr>
      </p:pic>
      <p:sp>
        <p:nvSpPr>
          <p:cNvPr id="27" name="Rectangle 3"/>
          <p:cNvSpPr txBox="1"/>
          <p:nvPr/>
        </p:nvSpPr>
        <p:spPr>
          <a:xfrm>
            <a:off x="2052753" y="392717"/>
            <a:ext cx="863514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4">
              <a:spcBef>
                <a:spcPct val="20000"/>
              </a:spcBef>
            </a:pP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 sát tranh 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kể lại câu chuyện.</a:t>
            </a:r>
            <a:endParaRPr lang="en-US" altLang="en-US" sz="3600" b="1" dirty="0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Picture 2" descr="Ke chuye_3"/>
          <p:cNvPicPr>
            <a:picLocks noChangeAspect="1"/>
          </p:cNvPicPr>
          <p:nvPr/>
        </p:nvPicPr>
        <p:blipFill>
          <a:blip r:embed="rId7">
            <a:lum contrast="12000"/>
          </a:blip>
          <a:stretch>
            <a:fillRect/>
          </a:stretch>
        </p:blipFill>
        <p:spPr>
          <a:xfrm>
            <a:off x="2200470" y="1193695"/>
            <a:ext cx="3424851" cy="27928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" descr="Ke chuye_2"/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6187807" y="1193696"/>
            <a:ext cx="3427985" cy="279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" descr="Ke chuye_1"/>
          <p:cNvPicPr>
            <a:picLocks noChangeAspect="1"/>
          </p:cNvPicPr>
          <p:nvPr/>
        </p:nvPicPr>
        <p:blipFill>
          <a:blip r:embed="rId9">
            <a:lum contrast="12000"/>
          </a:blip>
          <a:stretch>
            <a:fillRect/>
          </a:stretch>
        </p:blipFill>
        <p:spPr>
          <a:xfrm>
            <a:off x="2213170" y="4236866"/>
            <a:ext cx="3412151" cy="26211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5" descr="Ke chuye_0"/>
          <p:cNvPicPr>
            <a:picLocks noChangeAspect="1"/>
          </p:cNvPicPr>
          <p:nvPr/>
        </p:nvPicPr>
        <p:blipFill>
          <a:blip r:embed="rId10">
            <a:lum contrast="12000"/>
          </a:blip>
          <a:stretch>
            <a:fillRect/>
          </a:stretch>
        </p:blipFill>
        <p:spPr>
          <a:xfrm>
            <a:off x="6150259" y="4166025"/>
            <a:ext cx="3536373" cy="26919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Rounded Rectangular Callout 50"/>
          <p:cNvSpPr/>
          <p:nvPr/>
        </p:nvSpPr>
        <p:spPr>
          <a:xfrm>
            <a:off x="109144" y="2286000"/>
            <a:ext cx="2104026" cy="1524000"/>
          </a:xfrm>
          <a:prstGeom prst="wedgeRoundRectCallout">
            <a:avLst>
              <a:gd name="adj1" fmla="val 60107"/>
              <a:gd name="adj2" fmla="val -103606"/>
              <a:gd name="adj3" fmla="val 16667"/>
            </a:avLst>
          </a:prstGeom>
          <a:solidFill>
            <a:srgbClr val="C7E3E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cụ ăn xin xuất hiện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</a:t>
            </a:r>
            <a:r>
              <a:rPr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9968197" y="1852574"/>
            <a:ext cx="2114659" cy="1371600"/>
          </a:xfrm>
          <a:prstGeom prst="wedgeRoundRectCallout">
            <a:avLst>
              <a:gd name="adj1" fmla="val -63056"/>
              <a:gd name="adj2" fmla="val -80812"/>
              <a:gd name="adj3" fmla="val 16667"/>
            </a:avLst>
          </a:prstGeom>
          <a:solidFill>
            <a:srgbClr val="87AA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cụ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nghỉ?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09144" y="4868017"/>
            <a:ext cx="2015126" cy="1485900"/>
          </a:xfrm>
          <a:prstGeom prst="wedgeRoundRectCallout">
            <a:avLst>
              <a:gd name="adj1" fmla="val 64960"/>
              <a:gd name="adj2" fmla="val -79424"/>
              <a:gd name="adj3" fmla="val 16667"/>
            </a:avLst>
          </a:prstGeom>
          <a:solidFill>
            <a:srgbClr val="50A0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trong đêm lễ hội ?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9968197" y="4818047"/>
            <a:ext cx="2114659" cy="1724608"/>
          </a:xfrm>
          <a:prstGeom prst="wedgeRoundRectCallout">
            <a:avLst>
              <a:gd name="adj1" fmla="val -57500"/>
              <a:gd name="adj2" fmla="val -78770"/>
              <a:gd name="adj3" fmla="val 16667"/>
            </a:avLst>
          </a:prstGeom>
          <a:solidFill>
            <a:srgbClr val="6EC7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Ba Bể hình thành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52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480" y="1913935"/>
            <a:ext cx="7406639" cy="4717137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72185" y="1359350"/>
            <a:ext cx="4574163" cy="527172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815" y="2331992"/>
            <a:ext cx="1727788" cy="1727788"/>
          </a:xfrm>
          <a:prstGeom prst="rect">
            <a:avLst/>
          </a:prstGeom>
        </p:spPr>
      </p:pic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096AE016-1CF1-4175-9674-08214C4404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16" y="2464345"/>
            <a:ext cx="833836" cy="964655"/>
          </a:xfrm>
          <a:prstGeom prst="rect">
            <a:avLst/>
          </a:prstGeom>
        </p:spPr>
      </p:pic>
      <p:pic>
        <p:nvPicPr>
          <p:cNvPr id="84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8287" y="3753134"/>
            <a:ext cx="5570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Qua câu chuyện trên em hiểu được điều gì?</a:t>
            </a:r>
            <a:endParaRPr lang="en-US" sz="36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40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52" y="1045918"/>
            <a:ext cx="1727788" cy="1727788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7FC16F40-87C9-42D3-8A4C-B067A5D3BCCA}"/>
              </a:ext>
            </a:extLst>
          </p:cNvPr>
          <p:cNvGrpSpPr/>
          <p:nvPr/>
        </p:nvGrpSpPr>
        <p:grpSpPr>
          <a:xfrm>
            <a:off x="3417502" y="-160422"/>
            <a:ext cx="5557520" cy="2193758"/>
            <a:chOff x="3417502" y="-160422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2" y="-160422"/>
              <a:ext cx="5557520" cy="2193758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FCE9A7F-A3A9-415A-9D17-102F6CC4509B}"/>
                </a:ext>
              </a:extLst>
            </p:cNvPr>
            <p:cNvSpPr txBox="1"/>
            <p:nvPr/>
          </p:nvSpPr>
          <p:spPr>
            <a:xfrm>
              <a:off x="4617100" y="807791"/>
              <a:ext cx="2930111" cy="707886"/>
            </a:xfrm>
            <a:prstGeom prst="rect">
              <a:avLst/>
            </a:prstGeom>
            <a:noFill/>
          </p:spPr>
          <p:txBody>
            <a:bodyPr vert="horz"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4000" b="1" spc="-3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+mn-ea"/>
                  <a:sym typeface="+mn-lt"/>
                </a:rPr>
                <a:t>Ý NGHĨA</a:t>
              </a:r>
              <a:endParaRPr lang="zh-CN" altLang="en-US" sz="4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887" y="592455"/>
            <a:ext cx="1609724" cy="13207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338373-D20D-4CA5-AC13-28F9B62612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037" y="4718895"/>
            <a:ext cx="4147709" cy="122267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3000D8B-BFD5-46E4-AC45-52C59F83507F}"/>
              </a:ext>
            </a:extLst>
          </p:cNvPr>
          <p:cNvGrpSpPr/>
          <p:nvPr/>
        </p:nvGrpSpPr>
        <p:grpSpPr>
          <a:xfrm>
            <a:off x="0" y="5537200"/>
            <a:ext cx="12192000" cy="1320800"/>
            <a:chOff x="-2" y="5537199"/>
            <a:chExt cx="12120882" cy="132080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C8C0B58-7DC1-48CB-AB04-9E58D5B2B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5537200"/>
              <a:ext cx="4925884" cy="132079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ABE66C9-1145-4F89-AA55-22C170ED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90322" y="5537199"/>
              <a:ext cx="4925884" cy="1320799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B4D328B-527D-4559-B7B7-55BE12792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80646" y="5537201"/>
              <a:ext cx="2340234" cy="1320799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9F4D4839-416A-4453-86DC-2C5CADC10B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3" y="4248710"/>
            <a:ext cx="909430" cy="152916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D21271F-0673-4F38-B517-806043852E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582" y="4569968"/>
            <a:ext cx="1793471" cy="1320799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6EEF5276-4424-4C49-8229-B13345ECE3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63" y="2600641"/>
            <a:ext cx="1260798" cy="33409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D172F7-A39A-4B3A-947C-7C754A1A19F6}"/>
              </a:ext>
            </a:extLst>
          </p:cNvPr>
          <p:cNvSpPr txBox="1"/>
          <p:nvPr/>
        </p:nvSpPr>
        <p:spPr>
          <a:xfrm>
            <a:off x="3799860" y="2297824"/>
            <a:ext cx="7340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 cho ta biết sự hình th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 của hồ Ba Bể, ngo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ra còn ca ngợi những con người gi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 lòng nhân ái, biết giúp đỡ người khác thì sẽ gặp nhiều điều tốt l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nh.</a:t>
            </a:r>
            <a:endParaRPr lang="en-US" sz="32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Google Shape;117;p2"/>
          <p:cNvSpPr/>
          <p:nvPr/>
        </p:nvSpPr>
        <p:spPr>
          <a:xfrm>
            <a:off x="3603009" y="2189012"/>
            <a:ext cx="7749931" cy="32414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705147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1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41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4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5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" y="1315129"/>
            <a:ext cx="9753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659508" y="456948"/>
            <a:ext cx="1041400" cy="105410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84773" y="1258658"/>
            <a:ext cx="2073216" cy="4670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137" y="1287495"/>
            <a:ext cx="1727788" cy="17277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59E8E5-F5C6-4ECC-B41F-236EB9EA14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270" y="4239626"/>
            <a:ext cx="2486533" cy="2618374"/>
          </a:xfrm>
          <a:prstGeom prst="rect">
            <a:avLst/>
          </a:prstGeom>
        </p:spPr>
      </p:pic>
      <p:sp>
        <p:nvSpPr>
          <p:cNvPr id="24" name="Rectangles 10">
            <a:extLst>
              <a:ext uri="{FF2B5EF4-FFF2-40B4-BE49-F238E27FC236}">
                <a16:creationId xmlns:a16="http://schemas.microsoft.com/office/drawing/2014/main" id="{7CDF9244-9993-4F2A-9BD7-11021B08B4B9}"/>
              </a:ext>
            </a:extLst>
          </p:cNvPr>
          <p:cNvSpPr/>
          <p:nvPr/>
        </p:nvSpPr>
        <p:spPr>
          <a:xfrm>
            <a:off x="1196935" y="593597"/>
            <a:ext cx="941733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>
                <a:ln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ViceroyJF" panose="02040603050506020204" charset="0"/>
                <a:cs typeface="UTM ViceroyJF" panose="02040603050506020204" charset="0"/>
              </a:rPr>
              <a:t>Cùng đoán xem đây là địa danh </a:t>
            </a:r>
            <a:r>
              <a:rPr lang="en-US" altLang="zh-CN" sz="5400" b="1" smtClean="0">
                <a:ln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ViceroyJF" panose="02040603050506020204" charset="0"/>
                <a:cs typeface="UTM ViceroyJF" panose="02040603050506020204" charset="0"/>
              </a:rPr>
              <a:t>nào?</a:t>
            </a:r>
            <a:endParaRPr lang="en-US" altLang="zh-CN" sz="5400" b="1">
              <a:ln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ViceroyJF" panose="02040603050506020204" charset="0"/>
              <a:cs typeface="UTM ViceroyJF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2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5942C3-B8DE-4D8A-8F27-D32C464B1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05" y="435213"/>
            <a:ext cx="7064232" cy="7064232"/>
          </a:xfrm>
          <a:prstGeom prst="rect">
            <a:avLst/>
          </a:prstGeom>
        </p:spPr>
      </p:pic>
      <p:pic>
        <p:nvPicPr>
          <p:cNvPr id="3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537" y="576454"/>
            <a:ext cx="7406639" cy="4717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7344" y="1978925"/>
            <a:ext cx="5172501" cy="23640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 BIỆT CÁC EM</a:t>
            </a:r>
            <a:endParaRPr lang="en-US" sz="7200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3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3904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2F8A62A1-98CD-4C17-B5F2-7D76E19D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4" y="2611398"/>
            <a:ext cx="7406639" cy="47171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02" y="831270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3990453" y="4302085"/>
            <a:ext cx="1341755" cy="13709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64805" y="478837"/>
            <a:ext cx="5557520" cy="2193758"/>
            <a:chOff x="3143182" y="-294435"/>
            <a:chExt cx="5557520" cy="2193758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182" y="-294435"/>
              <a:ext cx="5557520" cy="2193758"/>
            </a:xfrm>
            <a:prstGeom prst="rect">
              <a:avLst/>
            </a:prstGeom>
          </p:spPr>
        </p:pic>
        <p:sp>
          <p:nvSpPr>
            <p:cNvPr id="13" name="Rectangles 10">
              <a:extLst>
                <a:ext uri="{FF2B5EF4-FFF2-40B4-BE49-F238E27FC236}">
                  <a16:creationId xmlns:a16="http://schemas.microsoft.com/office/drawing/2014/main" id="{97363D51-E54B-478C-A530-C554CC96680D}"/>
                </a:ext>
              </a:extLst>
            </p:cNvPr>
            <p:cNvSpPr/>
            <p:nvPr/>
          </p:nvSpPr>
          <p:spPr>
            <a:xfrm>
              <a:off x="4154417" y="104500"/>
              <a:ext cx="36049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6000" b="1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ViceroyJF" panose="02040603050506020204" charset="0"/>
                  <a:cs typeface="UTM ViceroyJF" panose="02040603050506020204" charset="0"/>
                </a:rPr>
                <a:t>Kể chuyện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6" y="3251984"/>
            <a:ext cx="5548182" cy="3120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1199923" y="2780880"/>
            <a:ext cx="6966479" cy="1862048"/>
            <a:chOff x="3267440" y="2296830"/>
            <a:chExt cx="6966479" cy="1862048"/>
          </a:xfrm>
        </p:grpSpPr>
        <p:sp>
          <p:nvSpPr>
            <p:cNvPr id="4" name="TextBox 3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  <a:endParaRPr lang="en-US" sz="11500" b="1">
                <a:ln w="133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Victoria" panose="02000503000000020003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67440" y="2296830"/>
              <a:ext cx="69664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Victoria" panose="02000503000000020003" pitchFamily="2" charset="0"/>
                </a:rPr>
                <a:t>Sự tích</a:t>
              </a:r>
              <a:endParaRPr lang="en-US" sz="11500" b="1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5 SVNVictoria" panose="02000503000000020003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5024" y="5004903"/>
            <a:ext cx="7691515" cy="3666435"/>
            <a:chOff x="1783268" y="5156374"/>
            <a:chExt cx="5930538" cy="3666435"/>
          </a:xfrm>
        </p:grpSpPr>
        <p:sp>
          <p:nvSpPr>
            <p:cNvPr id="5" name="TextBox 4"/>
            <p:cNvSpPr txBox="1"/>
            <p:nvPr/>
          </p:nvSpPr>
          <p:spPr>
            <a:xfrm>
              <a:off x="1783269" y="5156374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1450">
                    <a:solidFill>
                      <a:srgbClr val="75E0FF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3268" y="5191046"/>
              <a:ext cx="5930537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adena" panose="02000503000000020004" pitchFamily="2" charset="0"/>
                </a:rPr>
                <a:t>HỒ BA BỂ</a:t>
              </a:r>
            </a:p>
          </p:txBody>
        </p:sp>
      </p:grpSp>
      <p:pic>
        <p:nvPicPr>
          <p:cNvPr id="22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168332" y="335243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2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28 0.13403 C 0.10313 0.12084 0.13399 0.08311 0.1737 0.07107 C 0.21393 0.05973 0.25169 0.06088 0.30664 0.0625 C 0.36198 0.06343 0.43776 0.08357 0.5043 0.07871 C 0.57149 0.07315 0.65117 0.06019 0.70729 0.03102 C 0.76341 0.00186 0.80078 -0.03727 0.84154 -0.09583 C 0.88229 -0.15486 0.92904 -0.275 0.95222 -0.32152 " pathEditMode="relative" rAng="0" ptsTypes="AAAAAAA">
                                      <p:cBhvr>
                                        <p:cTn id="4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97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DBD389D-323C-4E2E-91A2-754EA30E2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2E962E-AE61-4F55-817C-FE06112CB994}"/>
              </a:ext>
            </a:extLst>
          </p:cNvPr>
          <p:cNvGrpSpPr/>
          <p:nvPr/>
        </p:nvGrpSpPr>
        <p:grpSpPr>
          <a:xfrm>
            <a:off x="-396" y="4136872"/>
            <a:ext cx="12192396" cy="2721128"/>
            <a:chOff x="-396" y="3420866"/>
            <a:chExt cx="9144793" cy="17225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9C34CB4-8782-41CD-9289-F3D3D43E9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121"/>
            <a:stretch/>
          </p:blipFill>
          <p:spPr>
            <a:xfrm>
              <a:off x="-396" y="3842438"/>
              <a:ext cx="9144793" cy="130094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611C2E-369D-4B64-A26D-AF4CCE10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96" y="3420866"/>
              <a:ext cx="9144793" cy="95715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267A7BB-CD88-49EB-A108-7FD78F696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52" y="3737315"/>
            <a:ext cx="1102564" cy="11025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5CA88F-1755-4E8E-85D8-332F18D22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992" y="3791099"/>
            <a:ext cx="1142902" cy="9949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FD62CA-F68F-4048-BFC3-46CBCB258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670" y="3639832"/>
            <a:ext cx="1116010" cy="12975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1A89E6-0012-470A-A9B7-54700D104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1455" y="3854967"/>
            <a:ext cx="1600062" cy="86726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0172405-0AF4-4565-8187-12FB41CCF47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8" y="59688"/>
            <a:ext cx="1475295" cy="1475295"/>
          </a:xfrm>
          <a:prstGeom prst="rect">
            <a:avLst/>
          </a:prstGeom>
        </p:spPr>
      </p:pic>
      <p:pic>
        <p:nvPicPr>
          <p:cNvPr id="32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52216" y="522797"/>
            <a:ext cx="2316861" cy="1792224"/>
            <a:chOff x="2052216" y="522797"/>
            <a:chExt cx="2316861" cy="17922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002060"/>
                  </a:solidFill>
                  <a:latin typeface="#9Slide07 Cadena" panose="02000503000000020004" pitchFamily="2" charset="0"/>
                </a:rPr>
                <a:t>YÊU </a:t>
              </a:r>
              <a:endParaRPr lang="en-US" sz="4400">
                <a:solidFill>
                  <a:srgbClr val="002060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636999" y="273361"/>
            <a:ext cx="2316861" cy="1792224"/>
            <a:chOff x="2052216" y="522797"/>
            <a:chExt cx="2316861" cy="1792224"/>
          </a:xfrm>
        </p:grpSpPr>
        <p:pic>
          <p:nvPicPr>
            <p:cNvPr id="39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FFC000"/>
                  </a:solidFill>
                  <a:latin typeface="#9Slide07 Cadena" panose="02000503000000020004" pitchFamily="2" charset="0"/>
                </a:rPr>
                <a:t>CẦU</a:t>
              </a:r>
              <a:r>
                <a:rPr lang="en-US" sz="4400" smtClean="0">
                  <a:solidFill>
                    <a:srgbClr val="002060"/>
                  </a:solidFill>
                  <a:latin typeface="#9Slide07 Cadena" panose="02000503000000020004" pitchFamily="2" charset="0"/>
                </a:rPr>
                <a:t> </a:t>
              </a:r>
              <a:endParaRPr lang="en-US" sz="4400">
                <a:solidFill>
                  <a:srgbClr val="002060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40867" y="483412"/>
            <a:ext cx="2316861" cy="1792224"/>
            <a:chOff x="2052216" y="522797"/>
            <a:chExt cx="2316861" cy="1792224"/>
          </a:xfrm>
        </p:grpSpPr>
        <p:pic>
          <p:nvPicPr>
            <p:cNvPr id="42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53C2E8"/>
                  </a:solidFill>
                  <a:latin typeface="#9Slide07 Cadena" panose="02000503000000020004" pitchFamily="2" charset="0"/>
                </a:rPr>
                <a:t>CẦN </a:t>
              </a:r>
              <a:endParaRPr lang="en-US" sz="4400">
                <a:solidFill>
                  <a:srgbClr val="53C2E8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306620" y="193227"/>
            <a:ext cx="2316861" cy="1792224"/>
            <a:chOff x="2052216" y="522797"/>
            <a:chExt cx="2316861" cy="1792224"/>
          </a:xfrm>
        </p:grpSpPr>
        <p:pic>
          <p:nvPicPr>
            <p:cNvPr id="45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2216" y="522797"/>
              <a:ext cx="2316861" cy="17922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2439502" y="1067225"/>
              <a:ext cx="12055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rgbClr val="FF6600"/>
                  </a:solidFill>
                  <a:latin typeface="#9Slide07 Cadena" panose="02000503000000020004" pitchFamily="2" charset="0"/>
                </a:rPr>
                <a:t>ĐẠT </a:t>
              </a:r>
              <a:endParaRPr lang="en-US" sz="4400">
                <a:solidFill>
                  <a:srgbClr val="FF6600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513755">
            <a:off x="594337" y="2583559"/>
            <a:ext cx="3328895" cy="3772601"/>
            <a:chOff x="1047088" y="2738136"/>
            <a:chExt cx="3328895" cy="3772601"/>
          </a:xfrm>
        </p:grpSpPr>
        <p:sp>
          <p:nvSpPr>
            <p:cNvPr id="47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21215874">
              <a:off x="1047088" y="2738136"/>
              <a:ext cx="3328895" cy="377260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1208144">
              <a:off x="1188171" y="2872463"/>
              <a:ext cx="304749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>
                  <a:latin typeface="UTM Aptima" panose="02040603050506020204" pitchFamily="18" charset="0"/>
                </a:rPr>
                <a:t>Nghe - kể lại được từng đoạn câu chuyện theo câu hỏi gợi ý (SGK); kể nối tiếp được toàn bộ câu chuyện Sự tích hồ Ba </a:t>
              </a:r>
              <a:r>
                <a:rPr lang="nl-NL" sz="2800" smtClean="0">
                  <a:latin typeface="UTM Aptima" panose="02040603050506020204" pitchFamily="18" charset="0"/>
                </a:rPr>
                <a:t>Bể. </a:t>
              </a:r>
              <a:endParaRPr lang="en-US" sz="2800">
                <a:latin typeface="UTM Aptima" panose="0204060305050602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48282" y="2651426"/>
            <a:ext cx="3116809" cy="3836139"/>
            <a:chOff x="4886376" y="2730331"/>
            <a:chExt cx="3116809" cy="3836139"/>
          </a:xfrm>
        </p:grpSpPr>
        <p:sp>
          <p:nvSpPr>
            <p:cNvPr id="48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21215874">
              <a:off x="4905575" y="2730331"/>
              <a:ext cx="3097610" cy="383613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208144">
              <a:off x="4886376" y="2957970"/>
              <a:ext cx="302022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>
                  <a:latin typeface="UTM Aptima" panose="02040603050506020204" pitchFamily="18" charset="0"/>
                </a:rPr>
                <a:t>Hiểu được ý nghĩa câu chuyện: Giải thích sự hình thành hồ Ba Bể và ca ngợi những con người giàu lòng nhân ái.</a:t>
              </a:r>
              <a:endParaRPr lang="en-US" sz="4000">
                <a:latin typeface="UTM Aptima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485844">
            <a:off x="8157378" y="2519483"/>
            <a:ext cx="3264456" cy="4340298"/>
            <a:chOff x="8423276" y="2457790"/>
            <a:chExt cx="3264456" cy="3971216"/>
          </a:xfrm>
        </p:grpSpPr>
        <p:sp>
          <p:nvSpPr>
            <p:cNvPr id="49" name="MH_Other_5">
              <a:extLst>
                <a:ext uri="{FF2B5EF4-FFF2-40B4-BE49-F238E27FC236}">
                  <a16:creationId xmlns:a16="http://schemas.microsoft.com/office/drawing/2014/main" id="{1FCD9680-6F1D-4BCA-8EF1-119705D70BF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21215874">
              <a:off x="8423276" y="2457790"/>
              <a:ext cx="3264456" cy="373107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208144">
              <a:off x="8484876" y="2458688"/>
              <a:ext cx="319985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800" smtClean="0">
                  <a:latin typeface="UTM Aptima" panose="02040603050506020204" pitchFamily="18" charset="0"/>
                </a:rPr>
                <a:t>-Giáo </a:t>
              </a:r>
              <a:r>
                <a:rPr lang="nl-NL" sz="2800">
                  <a:latin typeface="UTM Aptima" panose="02040603050506020204" pitchFamily="18" charset="0"/>
                </a:rPr>
                <a:t>dục HS lòng nhân ái, tình cảm yêu thương con </a:t>
              </a:r>
              <a:r>
                <a:rPr lang="nl-NL" sz="2800" smtClean="0">
                  <a:latin typeface="UTM Aptima" panose="02040603050506020204" pitchFamily="18" charset="0"/>
                </a:rPr>
                <a:t>người.</a:t>
              </a:r>
            </a:p>
            <a:p>
              <a:pPr algn="just"/>
              <a:r>
                <a:rPr lang="nl-NL" sz="2800">
                  <a:latin typeface="UTM Aptima" panose="02040603050506020204" pitchFamily="18" charset="0"/>
                </a:rPr>
                <a:t>* GD BVMT: Ý thức BVMT, khắc phục hậu quả do thiên nhiên gây ra (lũ lụt</a:t>
              </a:r>
              <a:r>
                <a:rPr lang="nl-NL" sz="2800" smtClean="0">
                  <a:latin typeface="UTM Aptima" panose="02040603050506020204" pitchFamily="18" charset="0"/>
                </a:rPr>
                <a:t>)</a:t>
              </a:r>
              <a:r>
                <a:rPr lang="en-US" sz="2800">
                  <a:latin typeface="UTM Aptima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7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5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91318" y="120690"/>
            <a:ext cx="11013743" cy="1236583"/>
            <a:chOff x="-361998" y="2809824"/>
            <a:chExt cx="3442953" cy="138820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361998" y="2809824"/>
              <a:ext cx="3442953" cy="138820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3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9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46EFF042-0430-4E4C-84B8-96C30FA09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003" y="4070693"/>
            <a:ext cx="3178426" cy="20242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2C2F4C7-91AF-47C0-81E9-561F509A5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104" y="2236069"/>
            <a:ext cx="3178426" cy="202427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299" y="1371093"/>
            <a:ext cx="1727788" cy="17277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BE7336-9243-413D-BD36-3E84FA570D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26" y="291034"/>
            <a:ext cx="1609724" cy="1320799"/>
          </a:xfrm>
          <a:prstGeom prst="rect">
            <a:avLst/>
          </a:prstGeom>
        </p:spPr>
      </p:pic>
      <p:sp>
        <p:nvSpPr>
          <p:cNvPr id="27" name="Rectangle 3"/>
          <p:cNvSpPr txBox="1"/>
          <p:nvPr/>
        </p:nvSpPr>
        <p:spPr>
          <a:xfrm>
            <a:off x="1844490" y="40727"/>
            <a:ext cx="8635148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lvl="4">
              <a:spcBef>
                <a:spcPct val="20000"/>
              </a:spcBef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Quan sát tranh v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đọc lời dưới mỗi bức tranh.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latin typeface="UTM Aptima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 Box 16"/>
          <p:cNvSpPr txBox="1"/>
          <p:nvPr/>
        </p:nvSpPr>
        <p:spPr>
          <a:xfrm>
            <a:off x="1183945" y="593151"/>
            <a:ext cx="980908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đoán xem câu chuyện kể 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ai?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chuyện 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   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Picture 2" descr="Ke chuye_3"/>
          <p:cNvPicPr>
            <a:picLocks noChangeAspect="1"/>
          </p:cNvPicPr>
          <p:nvPr/>
        </p:nvPicPr>
        <p:blipFill>
          <a:blip r:embed="rId7">
            <a:lum contrast="12000"/>
          </a:blip>
          <a:stretch>
            <a:fillRect/>
          </a:stretch>
        </p:blipFill>
        <p:spPr>
          <a:xfrm>
            <a:off x="2200470" y="1193695"/>
            <a:ext cx="3424851" cy="27928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" descr="Ke chuye_2"/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6187807" y="1193696"/>
            <a:ext cx="3427985" cy="279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" descr="Ke chuye_1"/>
          <p:cNvPicPr>
            <a:picLocks noChangeAspect="1"/>
          </p:cNvPicPr>
          <p:nvPr/>
        </p:nvPicPr>
        <p:blipFill>
          <a:blip r:embed="rId9">
            <a:lum contrast="12000"/>
          </a:blip>
          <a:stretch>
            <a:fillRect/>
          </a:stretch>
        </p:blipFill>
        <p:spPr>
          <a:xfrm>
            <a:off x="2213170" y="4236866"/>
            <a:ext cx="3412151" cy="26211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5" descr="Ke chuye_0"/>
          <p:cNvPicPr>
            <a:picLocks noChangeAspect="1"/>
          </p:cNvPicPr>
          <p:nvPr/>
        </p:nvPicPr>
        <p:blipFill>
          <a:blip r:embed="rId10">
            <a:lum contrast="12000"/>
          </a:blip>
          <a:stretch>
            <a:fillRect/>
          </a:stretch>
        </p:blipFill>
        <p:spPr>
          <a:xfrm>
            <a:off x="6150259" y="4166025"/>
            <a:ext cx="3536373" cy="26919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Rounded Rectangular Callout 50"/>
          <p:cNvSpPr/>
          <p:nvPr/>
        </p:nvSpPr>
        <p:spPr>
          <a:xfrm>
            <a:off x="109144" y="2286000"/>
            <a:ext cx="2104026" cy="1524000"/>
          </a:xfrm>
          <a:prstGeom prst="wedgeRoundRectCallout">
            <a:avLst>
              <a:gd name="adj1" fmla="val 60107"/>
              <a:gd name="adj2" fmla="val -103606"/>
              <a:gd name="adj3" fmla="val 16667"/>
            </a:avLst>
          </a:prstGeom>
          <a:solidFill>
            <a:srgbClr val="C7E3ED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cụ ăn xin xuất hiện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</a:t>
            </a:r>
            <a:r>
              <a:rPr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9968197" y="1852574"/>
            <a:ext cx="2114659" cy="1371600"/>
          </a:xfrm>
          <a:prstGeom prst="wedgeRoundRectCallout">
            <a:avLst>
              <a:gd name="adj1" fmla="val -63056"/>
              <a:gd name="adj2" fmla="val -80812"/>
              <a:gd name="adj3" fmla="val 16667"/>
            </a:avLst>
          </a:prstGeom>
          <a:solidFill>
            <a:srgbClr val="87AAC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cụ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chỗ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nghỉ?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09144" y="4868017"/>
            <a:ext cx="2015126" cy="1485900"/>
          </a:xfrm>
          <a:prstGeom prst="wedgeRoundRectCallout">
            <a:avLst>
              <a:gd name="adj1" fmla="val 64960"/>
              <a:gd name="adj2" fmla="val -79424"/>
              <a:gd name="adj3" fmla="val 16667"/>
            </a:avLst>
          </a:prstGeom>
          <a:solidFill>
            <a:srgbClr val="50A0B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xảy ra trong đêm lễ hội ?</a:t>
            </a:r>
          </a:p>
        </p:txBody>
      </p:sp>
      <p:sp>
        <p:nvSpPr>
          <p:cNvPr id="54" name="Rounded Rectangular Callout 53"/>
          <p:cNvSpPr/>
          <p:nvPr/>
        </p:nvSpPr>
        <p:spPr>
          <a:xfrm>
            <a:off x="9968197" y="4818047"/>
            <a:ext cx="2114659" cy="1724608"/>
          </a:xfrm>
          <a:prstGeom prst="wedgeRoundRectCallout">
            <a:avLst>
              <a:gd name="adj1" fmla="val -57500"/>
              <a:gd name="adj2" fmla="val -78770"/>
              <a:gd name="adj3" fmla="val 16667"/>
            </a:avLst>
          </a:prstGeom>
          <a:solidFill>
            <a:srgbClr val="6EC7E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Ba Bể hình thành như 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8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1" grpId="0" animBg="1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72521"/>
            <a:ext cx="8446416" cy="6930521"/>
          </a:xfrm>
          <a:prstGeom prst="rect">
            <a:avLst/>
          </a:prstGeom>
        </p:spPr>
      </p:pic>
      <p:pic>
        <p:nvPicPr>
          <p:cNvPr id="29" name="Picture 158" descr="200712419435657_1">
            <a:extLst>
              <a:ext uri="{FF2B5EF4-FFF2-40B4-BE49-F238E27FC236}">
                <a16:creationId xmlns:a16="http://schemas.microsoft.com/office/drawing/2014/main" id="{113877DA-49AD-4437-9ED7-8077F547C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9" descr="10004015438746072987">
            <a:extLst>
              <a:ext uri="{FF2B5EF4-FFF2-40B4-BE49-F238E27FC236}">
                <a16:creationId xmlns:a16="http://schemas.microsoft.com/office/drawing/2014/main" id="{253F8522-BFD6-4CE9-B1F9-9B195097E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17063" y="-307755"/>
            <a:ext cx="7074937" cy="5303368"/>
            <a:chOff x="5117063" y="20050"/>
            <a:chExt cx="7074937" cy="5303368"/>
          </a:xfrm>
        </p:grpSpPr>
        <p:pic>
          <p:nvPicPr>
            <p:cNvPr id="38" name="图片 8">
              <a:extLst>
                <a:ext uri="{FF2B5EF4-FFF2-40B4-BE49-F238E27FC236}">
                  <a16:creationId xmlns:a16="http://schemas.microsoft.com/office/drawing/2014/main" id="{5D43B8E4-9213-4004-9EB6-56E270D8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063" y="20050"/>
              <a:ext cx="7074937" cy="53033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240378" y="3038796"/>
              <a:ext cx="52618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solidFill>
                    <a:srgbClr val="0070C0"/>
                  </a:solidFill>
                  <a:latin typeface="#9Slide07 IcielNabila" pitchFamily="2" charset="0"/>
                </a:rPr>
                <a:t>Cùng xem phim nhé!</a:t>
              </a:r>
              <a:endParaRPr lang="en-US" sz="4000">
                <a:solidFill>
                  <a:srgbClr val="0070C0"/>
                </a:solidFill>
                <a:latin typeface="#9Slide07 IcielNabila" pitchFamily="2" charset="0"/>
              </a:endParaRPr>
            </a:p>
          </p:txBody>
        </p:sp>
        <p:pic>
          <p:nvPicPr>
            <p:cNvPr id="39" name="图片 27">
              <a:extLst>
                <a:ext uri="{FF2B5EF4-FFF2-40B4-BE49-F238E27FC236}">
                  <a16:creationId xmlns:a16="http://schemas.microsoft.com/office/drawing/2014/main" id="{DD9638DA-C8D9-4EAC-A8D1-BDEDEB12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135" y="1722505"/>
              <a:ext cx="2604296" cy="949229"/>
            </a:xfrm>
            <a:prstGeom prst="rect">
              <a:avLst/>
            </a:prstGeom>
          </p:spPr>
        </p:pic>
      </p:grpSp>
      <p:pic>
        <p:nvPicPr>
          <p:cNvPr id="40" name="PA_图片 4">
            <a:extLst>
              <a:ext uri="{FF2B5EF4-FFF2-40B4-BE49-F238E27FC236}">
                <a16:creationId xmlns:a16="http://schemas.microsoft.com/office/drawing/2014/main" id="{4ED50F1A-29AA-447B-85F8-A57C54C376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624" y="4491503"/>
            <a:ext cx="3999197" cy="23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    <p:cBhvr>
                                            <p:cTn id="1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819" y="-3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    <p:cBhvr>
                                            <p:cTn id="13" dur="6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125" y="-504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    <p:cBhvr>
                                            <p:cTn id="11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819" y="-393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    <p:cBhvr>
                                            <p:cTn id="13" dur="6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125" y="-504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526A15F-66E9-48FD-8995-FF698DF6D0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D9638DA-C8D9-4EAC-A8D1-BDEDEB123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75" y="90988"/>
            <a:ext cx="2604296" cy="949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95943"/>
            <a:ext cx="11325497" cy="666205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 xmlns:a16="http://schemas.microsoft.com/office/drawing/2014/main" xmlns:a14="http://schemas.microsoft.com/office/drawing/2010/main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691109"/>
            <a:ext cx="6858000" cy="68580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15" y="1628713"/>
            <a:ext cx="7406639" cy="4717137"/>
          </a:xfrm>
          <a:prstGeom prst="rect">
            <a:avLst/>
          </a:prstGeom>
        </p:spPr>
      </p:pic>
      <p:sp>
        <p:nvSpPr>
          <p:cNvPr id="29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3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5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6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9316" y="2766661"/>
            <a:ext cx="3219117" cy="3710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1501" y="2842836"/>
            <a:ext cx="5607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Tìm</a:t>
            </a:r>
            <a:r>
              <a:rPr lang="en-US" sz="8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hiểu </a:t>
            </a:r>
            <a:r>
              <a:rPr lang="en-US" sz="8000" smtClean="0">
                <a:solidFill>
                  <a:srgbClr val="53C2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câu</a:t>
            </a:r>
            <a:r>
              <a:rPr lang="en-US" sz="8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chuyện</a:t>
            </a:r>
            <a:endParaRPr lang="en-US" sz="800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34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0" presetClass="path" presetSubtype="0" accel="50000" de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1" dur="6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5" dur="3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29" grpId="1" animBg="1"/>
          <p:bldP spid="30" grpId="0" animBg="1"/>
          <p:bldP spid="31" grpId="0" animBg="1"/>
          <p:bldP spid="31" grpId="1" animBg="1"/>
          <p:bldP spid="32" grpId="0" animBg="1"/>
          <p:bldP spid="32" grpId="1" animBg="1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66106D33-5A80-49DE-BB2D-3DBAEDA9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57" y="1644790"/>
            <a:ext cx="1955589" cy="213933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6D01AD1-3A5B-486C-8D18-F2A6670B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126"/>
            <a:ext cx="2574755" cy="2816679"/>
          </a:xfrm>
          <a:prstGeom prst="rect">
            <a:avLst/>
          </a:prstGeom>
        </p:spPr>
      </p:pic>
      <p:pic>
        <p:nvPicPr>
          <p:cNvPr id="21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22" name="图形 32">
            <a:extLst>
              <a:ext uri="{FF2B5EF4-FFF2-40B4-BE49-F238E27FC236}">
                <a16:creationId xmlns:a16="http://schemas.microsoft.com/office/drawing/2014/main" id="{D03FC56B-F2EA-45F1-8B7F-7AC781FFD9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4590" y="692411"/>
            <a:ext cx="2073216" cy="467088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879" y="-65082"/>
            <a:ext cx="6204541" cy="2449161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3B6963B4-8FFD-4803-9C9B-49E743F0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761953" y="4656881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10055600" y="1333480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10914115" y="2543043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11046641" y="217033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10310111" y="2839720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0843" y="962506"/>
            <a:ext cx="3596314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Giải nghĩa từ</a:t>
            </a:r>
            <a:endParaRPr lang="en-US" sz="4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9E88233-6017-4DB1-A2C1-A17DD8DCC07A}"/>
              </a:ext>
            </a:extLst>
          </p:cNvPr>
          <p:cNvSpPr txBox="1"/>
          <p:nvPr/>
        </p:nvSpPr>
        <p:spPr>
          <a:xfrm>
            <a:off x="2912023" y="2238463"/>
            <a:ext cx="8648604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Cầu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phúc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xin được điều tốt cho mình.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D70FB90-412D-4046-96C4-170EEE090B03}"/>
              </a:ext>
            </a:extLst>
          </p:cNvPr>
          <p:cNvSpPr txBox="1"/>
          <p:nvPr/>
        </p:nvSpPr>
        <p:spPr>
          <a:xfrm>
            <a:off x="2913115" y="3058950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long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lo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rắn to còn gọi l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thuồng luồng.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2F17D9-54C1-4DA2-9DF5-CE2498359413}"/>
              </a:ext>
            </a:extLst>
          </p:cNvPr>
          <p:cNvSpPr txBox="1"/>
          <p:nvPr/>
        </p:nvSpPr>
        <p:spPr>
          <a:xfrm>
            <a:off x="2901766" y="3752522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góa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người phụ nữ có chồng bị chết.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015E0FF-7227-447C-B157-C3041CDC9457}"/>
              </a:ext>
            </a:extLst>
          </p:cNvPr>
          <p:cNvSpPr txBox="1"/>
          <p:nvPr/>
        </p:nvSpPr>
        <p:spPr>
          <a:xfrm>
            <a:off x="2921219" y="4527738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 thiện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l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điều tốt cho người khác.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F69E97D-060A-47DE-A37E-727E9BA23DB8}"/>
              </a:ext>
            </a:extLst>
          </p:cNvPr>
          <p:cNvSpPr txBox="1"/>
          <p:nvPr/>
        </p:nvSpPr>
        <p:spPr>
          <a:xfrm>
            <a:off x="2917841" y="5496570"/>
            <a:ext cx="8382000" cy="960438"/>
          </a:xfrm>
          <a:prstGeom prst="rect">
            <a:avLst/>
          </a:prstGeom>
        </p:spPr>
        <p:txBody>
          <a:bodyPr anchor="ctr"/>
          <a:lstStyle/>
          <a:p>
            <a:pPr eaLnBrk="1" hangingPunct="1">
              <a:buNone/>
            </a:pP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sz="32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Bâng </a:t>
            </a:r>
            <a:r>
              <a:rPr sz="3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quơ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không tin tưởng, không đâu v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đâu.</a:t>
            </a:r>
            <a:endParaRPr sz="3200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30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7" grpId="0" animBg="1"/>
          <p:bldP spid="28" grpId="0" animBg="1"/>
          <p:bldP spid="28" grpId="1" animBg="1"/>
          <p:bldP spid="29" grpId="0" animBg="1"/>
          <p:bldP spid="29" grpId="1" animBg="1"/>
          <p:bldP spid="31" grpId="0"/>
          <p:bldP spid="32" grpId="0"/>
          <p:bldP spid="33" grpId="0"/>
          <p:bldP spid="34" grpId="0"/>
          <p:bldP spid="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9" dur="3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27" grpId="0" animBg="1"/>
          <p:bldP spid="28" grpId="0" animBg="1"/>
          <p:bldP spid="28" grpId="1" animBg="1"/>
          <p:bldP spid="29" grpId="0" animBg="1"/>
          <p:bldP spid="29" grpId="1" animBg="1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0"/>
  <p:tag name="MH_LIBRARY" val="GRAPHIC"/>
  <p:tag name="MH_ORDER" val="Picture 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500"/>
  <p:tag name="MH_LIBRARY" val="GRAPHIC"/>
  <p:tag name="MH_ORDER" val="Picture 3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506</Words>
  <Application>Microsoft Office PowerPoint</Application>
  <PresentationFormat>Widescreen</PresentationFormat>
  <Paragraphs>75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UTM ViceroyJF</vt:lpstr>
      <vt:lpstr>Times New Roman</vt:lpstr>
      <vt:lpstr>#9Slide07 IcielNabila</vt:lpstr>
      <vt:lpstr>Arial</vt:lpstr>
      <vt:lpstr>UTM Aptima</vt:lpstr>
      <vt:lpstr>#9Slide07 HoneyCream</vt:lpstr>
      <vt:lpstr>SVN-Poky's</vt:lpstr>
      <vt:lpstr>SVN-Newton</vt:lpstr>
      <vt:lpstr>UTM Guanine</vt:lpstr>
      <vt:lpstr>#9Slide07 Altus</vt:lpstr>
      <vt:lpstr>UTM Avo</vt:lpstr>
      <vt:lpstr>方正卡通简体</vt:lpstr>
      <vt:lpstr>inpin heiti</vt:lpstr>
      <vt:lpstr>微软雅黑</vt:lpstr>
      <vt:lpstr>等线</vt:lpstr>
      <vt:lpstr>#9Slide05 SVNVictoria</vt:lpstr>
      <vt:lpstr>Tahoma</vt:lpstr>
      <vt:lpstr>UTM Showcard</vt:lpstr>
      <vt:lpstr>#9Slide07 Cadena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BICHTRAN</dc:creator>
  <cp:keywords>MĂNGNON</cp:keywords>
  <dc:description>www.jpppt.com</dc:description>
  <cp:lastModifiedBy>ADMIN</cp:lastModifiedBy>
  <cp:revision>182</cp:revision>
  <dcterms:created xsi:type="dcterms:W3CDTF">2018-08-16T10:41:26Z</dcterms:created>
  <dcterms:modified xsi:type="dcterms:W3CDTF">2022-07-26T19:51:56Z</dcterms:modified>
</cp:coreProperties>
</file>