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61" r:id="rId4"/>
    <p:sldId id="260" r:id="rId5"/>
    <p:sldId id="267" r:id="rId6"/>
    <p:sldId id="268" r:id="rId7"/>
    <p:sldId id="269" r:id="rId8"/>
    <p:sldId id="262" r:id="rId9"/>
    <p:sldId id="270" r:id="rId10"/>
    <p:sldId id="271" r:id="rId11"/>
    <p:sldId id="272" r:id="rId12"/>
    <p:sldId id="273" r:id="rId13"/>
    <p:sldId id="274" r:id="rId14"/>
    <p:sldId id="275" r:id="rId15"/>
    <p:sldId id="263" r:id="rId16"/>
    <p:sldId id="276" r:id="rId17"/>
    <p:sldId id="278" r:id="rId18"/>
    <p:sldId id="277" r:id="rId19"/>
    <p:sldId id="279" r:id="rId20"/>
    <p:sldId id="281" r:id="rId21"/>
    <p:sldId id="282" r:id="rId22"/>
    <p:sldId id="283" r:id="rId23"/>
    <p:sldId id="280" r:id="rId24"/>
    <p:sldId id="266" r:id="rId25"/>
    <p:sldId id="284" r:id="rId26"/>
    <p:sldId id="257" r:id="rId27"/>
  </p:sldIdLst>
  <p:sldSz cx="12192000" cy="6858000"/>
  <p:notesSz cx="6858000" cy="9144000"/>
  <p:embeddedFontLst>
    <p:embeddedFont>
      <p:font typeface="UTM NguyenHa 02" panose="02040603050506020204" pitchFamily="18" charset="0"/>
      <p:regular r:id="rId28"/>
    </p:embeddedFont>
    <p:embeddedFont>
      <p:font typeface="UTM Isadora" panose="02040603050506020204" pitchFamily="18" charset="0"/>
      <p:regular r:id="rId29"/>
      <p:bold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UVN Banh Mi" pitchFamily="2" charset="0"/>
      <p:regular r:id="rId33"/>
    </p:embeddedFont>
    <p:embeddedFont>
      <p:font typeface="UVN Binh Duong" pitchFamily="2" charset="0"/>
      <p:regular r:id="rId34"/>
    </p:embeddedFont>
    <p:embeddedFont>
      <p:font typeface="SVN-The Voice" panose="02040603050506020204" pitchFamily="18" charset="0"/>
      <p:regular r:id="rId35"/>
    </p:embeddedFont>
    <p:embeddedFont>
      <p:font typeface="UVN Bay Buom Hep Nang" panose="00000400000000000000" pitchFamily="2" charset="0"/>
      <p:regular r:id="rId36"/>
    </p:embeddedFont>
    <p:embeddedFont>
      <p:font typeface="宋体" panose="02010600030101010101" pitchFamily="2" charset="-122"/>
      <p:regular r:id="rId37"/>
    </p:embeddedFont>
    <p:embeddedFont>
      <p:font typeface="SVN-Comic Sans MS" panose="02040603050506020204" pitchFamily="18" charset="0"/>
      <p:regular r:id="rId38"/>
    </p:embeddedFont>
    <p:embeddedFont>
      <p:font typeface="UTM Silk Script" panose="02040603050506020204" pitchFamily="18" charset="0"/>
      <p:regular r:id="rId39"/>
    </p:embeddedFont>
    <p:embeddedFont>
      <p:font typeface="UTM Avo" panose="02040603050506020204" pitchFamily="18" charset="0"/>
      <p:regular r:id="rId40"/>
      <p:bold r:id="rId41"/>
      <p:italic r:id="rId42"/>
      <p:boldItalic r:id="rId43"/>
    </p:embeddedFont>
    <p:embeddedFont>
      <p:font typeface="UTM Androgyne" panose="02040603050506020204" pitchFamily="18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#9Slide07 HoneyCream" pitchFamily="2" charset="0"/>
      <p:regular r:id="rId49"/>
    </p:embeddedFont>
    <p:embeddedFont>
      <p:font typeface="SVN-Newton" panose="02040603050506020204" pitchFamily="18" charset="0"/>
      <p:regular r:id="rId50"/>
    </p:embeddedFont>
    <p:embeddedFont>
      <p:font typeface="#9Slide07 Altus" pitchFamily="2" charset="0"/>
      <p:regular r:id="rId51"/>
    </p:embeddedFont>
    <p:embeddedFont>
      <p:font typeface="UVF TypoSlabserif" panose="02000403050000020004" pitchFamily="2" charset="0"/>
      <p:regular r:id="rId52"/>
    </p:embeddedFont>
    <p:embeddedFont>
      <p:font typeface="VNI-Times" pitchFamily="2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6699"/>
    <a:srgbClr val="FF000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1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930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36708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31628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63498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314092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50510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61194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006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47620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170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54619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36709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495602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495602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91293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54431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17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7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55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003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826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2297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79EAC-D6FA-4E2E-9325-5CF2A030EFCB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030B4A-825C-49FA-A3B4-613DBE58B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63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30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36708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31628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63498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314092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50510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61194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006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47620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170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54619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36709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495602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495602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91293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54431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3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Delay 4"/>
          <p:cNvSpPr/>
          <p:nvPr/>
        </p:nvSpPr>
        <p:spPr>
          <a:xfrm rot="16200000">
            <a:off x="1589677" y="1190625"/>
            <a:ext cx="4419600" cy="6915150"/>
          </a:xfrm>
          <a:prstGeom prst="flowChartDelay">
            <a:avLst/>
          </a:prstGeom>
          <a:solidFill>
            <a:srgbClr val="FE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Delay 5"/>
          <p:cNvSpPr/>
          <p:nvPr/>
        </p:nvSpPr>
        <p:spPr>
          <a:xfrm rot="16200000">
            <a:off x="1589675" y="109411"/>
            <a:ext cx="4419600" cy="6915150"/>
          </a:xfrm>
          <a:prstGeom prst="flowChartDelay">
            <a:avLst/>
          </a:prstGeom>
          <a:solidFill>
            <a:srgbClr val="FEB8B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elay 6"/>
          <p:cNvSpPr/>
          <p:nvPr/>
        </p:nvSpPr>
        <p:spPr>
          <a:xfrm rot="16200000">
            <a:off x="1607261" y="-675419"/>
            <a:ext cx="4419600" cy="6915150"/>
          </a:xfrm>
          <a:prstGeom prst="flowChartDelay">
            <a:avLst/>
          </a:prstGeom>
          <a:solidFill>
            <a:srgbClr val="FEB8B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48" y="3429000"/>
            <a:ext cx="6667500" cy="3495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08B1C7-77D8-4E93-9C41-E587100701F4}"/>
              </a:ext>
            </a:extLst>
          </p:cNvPr>
          <p:cNvSpPr txBox="1"/>
          <p:nvPr/>
        </p:nvSpPr>
        <p:spPr>
          <a:xfrm>
            <a:off x="7043425" y="2150243"/>
            <a:ext cx="3937296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7200" b="1">
                <a:solidFill>
                  <a:srgbClr val="FFC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UTM NguyenHa 02" panose="02040603050506020204" pitchFamily="18" charset="0"/>
              </a:rPr>
              <a:t>Tập đọc</a:t>
            </a:r>
          </a:p>
        </p:txBody>
      </p:sp>
      <p:sp>
        <p:nvSpPr>
          <p:cNvPr id="12" name="副标题 2">
            <a:extLst>
              <a:ext uri="{FF2B5EF4-FFF2-40B4-BE49-F238E27FC236}">
                <a16:creationId xmlns:a16="http://schemas.microsoft.com/office/drawing/2014/main" id="{5B8D9690-65F8-4FBC-8316-63E604344B8D}"/>
              </a:ext>
            </a:extLst>
          </p:cNvPr>
          <p:cNvSpPr txBox="1"/>
          <p:nvPr/>
        </p:nvSpPr>
        <p:spPr>
          <a:xfrm>
            <a:off x="1599981" y="5416675"/>
            <a:ext cx="5007447" cy="6998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altLang="zh-CN" sz="4000" b="1" dirty="0" err="1">
                <a:solidFill>
                  <a:srgbClr val="76A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Trần</a:t>
            </a:r>
            <a:r>
              <a:rPr lang="en-US" altLang="zh-CN" sz="4000" b="1" dirty="0">
                <a:solidFill>
                  <a:srgbClr val="76A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6A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Đăng</a:t>
            </a:r>
            <a:r>
              <a:rPr lang="en-US" altLang="zh-CN" sz="4000" b="1" dirty="0">
                <a:solidFill>
                  <a:srgbClr val="76A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Khoa</a:t>
            </a:r>
            <a:endParaRPr lang="zh-CN" altLang="en-US" sz="4000" b="1" dirty="0">
              <a:solidFill>
                <a:srgbClr val="76AB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inh Duong" pitchFamily="2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83810" y="2641461"/>
            <a:ext cx="5862896" cy="2646878"/>
            <a:chOff x="783810" y="2641461"/>
            <a:chExt cx="5862896" cy="264687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DD48A6-53D3-4C32-82C2-70B2F46205BC}"/>
                </a:ext>
              </a:extLst>
            </p:cNvPr>
            <p:cNvSpPr txBox="1"/>
            <p:nvPr/>
          </p:nvSpPr>
          <p:spPr>
            <a:xfrm>
              <a:off x="783810" y="2641461"/>
              <a:ext cx="5740674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>
                  <a:ln w="1333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rgbClr val="F3807F">
                        <a:alpha val="40000"/>
                      </a:srgb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ilk Script" panose="02040603050506020204" pitchFamily="18" charset="0"/>
                </a:rPr>
                <a:t>Mẹ ốm</a:t>
              </a:r>
              <a:endParaRPr lang="en-US" sz="16600" dirty="0">
                <a:ln w="133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rgbClr val="F3807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DD48A6-53D3-4C32-82C2-70B2F46205BC}"/>
                </a:ext>
              </a:extLst>
            </p:cNvPr>
            <p:cNvSpPr txBox="1"/>
            <p:nvPr/>
          </p:nvSpPr>
          <p:spPr>
            <a:xfrm>
              <a:off x="906032" y="2641461"/>
              <a:ext cx="5740674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3807F">
                        <a:alpha val="40000"/>
                      </a:srgbClr>
                    </a:glow>
                  </a:effectLst>
                  <a:latin typeface="UTM Silk Script" panose="02040603050506020204" pitchFamily="18" charset="0"/>
                </a:rPr>
                <a:t>Mẹ ốm</a:t>
              </a:r>
              <a:endParaRPr lang="en-US" sz="166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3807F">
                      <a:alpha val="40000"/>
                    </a:srgbClr>
                  </a:glow>
                </a:effectLst>
                <a:latin typeface="UTM Silk Script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909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18" y="-40852"/>
            <a:ext cx="13863516" cy="7641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184" y="250152"/>
            <a:ext cx="4805400" cy="60022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796876E-0EB8-4E9E-AB2B-B4958357C8A8}"/>
              </a:ext>
            </a:extLst>
          </p:cNvPr>
          <p:cNvGrpSpPr/>
          <p:nvPr/>
        </p:nvGrpSpPr>
        <p:grpSpPr>
          <a:xfrm>
            <a:off x="-1907934" y="-394799"/>
            <a:ext cx="6949751" cy="3646059"/>
            <a:chOff x="-1572056" y="-708077"/>
            <a:chExt cx="6949751" cy="3646059"/>
          </a:xfrm>
        </p:grpSpPr>
        <p:pic>
          <p:nvPicPr>
            <p:cNvPr id="8" name="图片 1">
              <a:extLst>
                <a:ext uri="{FF2B5EF4-FFF2-40B4-BE49-F238E27FC236}">
                  <a16:creationId xmlns:a16="http://schemas.microsoft.com/office/drawing/2014/main" id="{ED54588A-9F72-44F2-B827-7EC50D1BB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056" y="-708077"/>
              <a:ext cx="6949751" cy="3646059"/>
            </a:xfrm>
            <a:prstGeom prst="rect">
              <a:avLst/>
            </a:prstGeom>
          </p:spPr>
        </p:pic>
        <p:sp>
          <p:nvSpPr>
            <p:cNvPr id="9" name="文本框 4">
              <a:extLst>
                <a:ext uri="{FF2B5EF4-FFF2-40B4-BE49-F238E27FC236}">
                  <a16:creationId xmlns:a16="http://schemas.microsoft.com/office/drawing/2014/main" id="{142B3599-2E7C-4CCA-926C-A046D4F1BFC4}"/>
                </a:ext>
              </a:extLst>
            </p:cNvPr>
            <p:cNvSpPr txBox="1"/>
            <p:nvPr/>
          </p:nvSpPr>
          <p:spPr>
            <a:xfrm rot="21172697">
              <a:off x="-249364" y="1421942"/>
              <a:ext cx="48214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  <a:ea typeface="汉仪跳跳体简" panose="00020600040101010101" pitchFamily="18" charset="-122"/>
                </a:rPr>
                <a:t>Từ khó</a:t>
              </a:r>
              <a:endParaRPr lang="zh-CN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汉仪跳跳体简" panose="00020600040101010101" pitchFamily="18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158918" y="2710688"/>
            <a:ext cx="2584742" cy="890151"/>
            <a:chOff x="5099426" y="2215112"/>
            <a:chExt cx="2584742" cy="890151"/>
          </a:xfrm>
        </p:grpSpPr>
        <p:sp>
          <p:nvSpPr>
            <p:cNvPr id="11" name="Rounded Rectangle 10"/>
            <p:cNvSpPr/>
            <p:nvPr/>
          </p:nvSpPr>
          <p:spPr>
            <a:xfrm>
              <a:off x="5099426" y="2215112"/>
              <a:ext cx="2584742" cy="89015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  <a:latin typeface="UVF TypoSlabserif" panose="02000403050000020004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281885" y="2327406"/>
              <a:ext cx="215636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smtClean="0">
                  <a:solidFill>
                    <a:srgbClr val="002060"/>
                  </a:solidFill>
                  <a:latin typeface="UVF TypoSlabserif" panose="02000403050000020004" pitchFamily="2" charset="0"/>
                  <a:cs typeface="Times New Roman" panose="02020603050405020304" pitchFamily="18" charset="0"/>
                </a:rPr>
                <a:t>Đau b</a:t>
              </a:r>
              <a:r>
                <a:rPr lang="en-US" sz="4000" b="1" smtClean="0">
                  <a:solidFill>
                    <a:srgbClr val="FF0000"/>
                  </a:solidFill>
                  <a:latin typeface="UVF TypoSlabserif" panose="02000403050000020004" pitchFamily="2" charset="0"/>
                  <a:cs typeface="Times New Roman" panose="02020603050405020304" pitchFamily="18" charset="0"/>
                </a:rPr>
                <a:t>uốt</a:t>
              </a:r>
              <a:endParaRPr lang="en-US" sz="4000" dirty="0">
                <a:solidFill>
                  <a:srgbClr val="FF0000"/>
                </a:solidFill>
                <a:latin typeface="UVF TypoSlabserif" panose="0200040305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07055" y="4091480"/>
            <a:ext cx="2584742" cy="890151"/>
            <a:chOff x="3807055" y="4091480"/>
            <a:chExt cx="2584742" cy="890151"/>
          </a:xfrm>
        </p:grpSpPr>
        <p:sp>
          <p:nvSpPr>
            <p:cNvPr id="13" name="Rounded Rectangle 12"/>
            <p:cNvSpPr/>
            <p:nvPr/>
          </p:nvSpPr>
          <p:spPr>
            <a:xfrm>
              <a:off x="3807055" y="4091480"/>
              <a:ext cx="2584742" cy="89015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  <a:latin typeface="UVF TypoSlabserif" panose="02000403050000020004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63637" y="4182612"/>
              <a:ext cx="220765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smtClean="0">
                  <a:solidFill>
                    <a:srgbClr val="002060"/>
                  </a:solidFill>
                  <a:latin typeface="UVF TypoSlabserif" panose="02000403050000020004" pitchFamily="2" charset="0"/>
                  <a:cs typeface="Times New Roman" panose="02020603050405020304" pitchFamily="18" charset="0"/>
                </a:rPr>
                <a:t>Nóng r</a:t>
              </a:r>
              <a:r>
                <a:rPr lang="en-US" sz="4000" b="1" smtClean="0">
                  <a:solidFill>
                    <a:srgbClr val="FF0000"/>
                  </a:solidFill>
                  <a:latin typeface="UVF TypoSlabserif" panose="02000403050000020004" pitchFamily="2" charset="0"/>
                  <a:cs typeface="Times New Roman" panose="02020603050405020304" pitchFamily="18" charset="0"/>
                </a:rPr>
                <a:t>an</a:t>
              </a:r>
              <a:endParaRPr lang="en-US" sz="4000" dirty="0">
                <a:solidFill>
                  <a:srgbClr val="FF0000"/>
                </a:solidFill>
                <a:latin typeface="UVF TypoSlabserif" panose="0200040305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58918" y="4091480"/>
            <a:ext cx="3592182" cy="890151"/>
            <a:chOff x="7158918" y="4091480"/>
            <a:chExt cx="3592182" cy="890151"/>
          </a:xfrm>
        </p:grpSpPr>
        <p:sp>
          <p:nvSpPr>
            <p:cNvPr id="16" name="Rounded Rectangle 15"/>
            <p:cNvSpPr/>
            <p:nvPr/>
          </p:nvSpPr>
          <p:spPr>
            <a:xfrm>
              <a:off x="7158918" y="4091480"/>
              <a:ext cx="3108030" cy="89015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  <a:latin typeface="UVF TypoSlabserif" panose="02000403050000020004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15500" y="4182612"/>
              <a:ext cx="34356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mtClean="0">
                  <a:solidFill>
                    <a:srgbClr val="002060"/>
                  </a:solidFill>
                  <a:latin typeface="UVF TypoSlabserif" panose="02000403050000020004" pitchFamily="2" charset="0"/>
                  <a:cs typeface="Times New Roman" panose="02020603050405020304" pitchFamily="18" charset="0"/>
                </a:rPr>
                <a:t>Có q</a:t>
              </a:r>
              <a:r>
                <a:rPr lang="en-US" sz="4000" b="1" smtClean="0">
                  <a:solidFill>
                    <a:srgbClr val="FF0000"/>
                  </a:solidFill>
                  <a:latin typeface="UVF TypoSlabserif" panose="02000403050000020004" pitchFamily="2" charset="0"/>
                  <a:cs typeface="Times New Roman" panose="02020603050405020304" pitchFamily="18" charset="0"/>
                </a:rPr>
                <a:t>uản</a:t>
              </a:r>
              <a:r>
                <a:rPr lang="en-US" sz="4000" b="1" smtClean="0">
                  <a:solidFill>
                    <a:srgbClr val="002060"/>
                  </a:solidFill>
                  <a:latin typeface="UVF TypoSlabserif" panose="02000403050000020004" pitchFamily="2" charset="0"/>
                  <a:cs typeface="Times New Roman" panose="02020603050405020304" pitchFamily="18" charset="0"/>
                </a:rPr>
                <a:t> gì</a:t>
              </a:r>
              <a:endParaRPr lang="en-US" sz="4000" dirty="0">
                <a:solidFill>
                  <a:srgbClr val="FF0000"/>
                </a:solidFill>
                <a:latin typeface="UVF TypoSlabserif" panose="0200040305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49446" y="2640717"/>
            <a:ext cx="2584742" cy="890151"/>
            <a:chOff x="5099426" y="2215112"/>
            <a:chExt cx="2584742" cy="890151"/>
          </a:xfrm>
        </p:grpSpPr>
        <p:sp>
          <p:nvSpPr>
            <p:cNvPr id="21" name="Rounded Rectangle 20"/>
            <p:cNvSpPr/>
            <p:nvPr/>
          </p:nvSpPr>
          <p:spPr>
            <a:xfrm>
              <a:off x="5099426" y="2215112"/>
              <a:ext cx="2584742" cy="89015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  <a:latin typeface="UVF TypoSlabserif" panose="02000403050000020004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281885" y="2327406"/>
              <a:ext cx="193995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smtClean="0">
                  <a:solidFill>
                    <a:srgbClr val="002060"/>
                  </a:solidFill>
                  <a:latin typeface="UVF TypoSlabserif" panose="02000403050000020004" pitchFamily="2" charset="0"/>
                  <a:cs typeface="Times New Roman" panose="02020603050405020304" pitchFamily="18" charset="0"/>
                </a:rPr>
                <a:t>Cơi </a:t>
              </a:r>
              <a:r>
                <a:rPr lang="en-US" sz="4000" b="1" smtClean="0">
                  <a:solidFill>
                    <a:srgbClr val="FF0000"/>
                  </a:solidFill>
                  <a:latin typeface="UVF TypoSlabserif" panose="02000403050000020004" pitchFamily="2" charset="0"/>
                  <a:cs typeface="Times New Roman" panose="02020603050405020304" pitchFamily="18" charset="0"/>
                </a:rPr>
                <a:t>tr</a:t>
              </a:r>
              <a:r>
                <a:rPr lang="en-US" sz="4000" b="1" smtClean="0">
                  <a:solidFill>
                    <a:srgbClr val="002060"/>
                  </a:solidFill>
                  <a:latin typeface="UVF TypoSlabserif" panose="02000403050000020004" pitchFamily="2" charset="0"/>
                  <a:cs typeface="Times New Roman" panose="02020603050405020304" pitchFamily="18" charset="0"/>
                </a:rPr>
                <a:t>ầu</a:t>
              </a:r>
              <a:endParaRPr lang="en-US" sz="4000" dirty="0">
                <a:solidFill>
                  <a:srgbClr val="FF0000"/>
                </a:solidFill>
                <a:latin typeface="UVF TypoSlabserif" panose="02000403050000020004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9621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7716" y="1301551"/>
            <a:ext cx="4805400" cy="600221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42" y="-366355"/>
            <a:ext cx="9867900" cy="80822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796876E-0EB8-4E9E-AB2B-B4958357C8A8}"/>
              </a:ext>
            </a:extLst>
          </p:cNvPr>
          <p:cNvGrpSpPr/>
          <p:nvPr/>
        </p:nvGrpSpPr>
        <p:grpSpPr>
          <a:xfrm>
            <a:off x="-1439534" y="-857364"/>
            <a:ext cx="6949751" cy="3646059"/>
            <a:chOff x="-1572056" y="-708077"/>
            <a:chExt cx="6949751" cy="3646059"/>
          </a:xfrm>
        </p:grpSpPr>
        <p:pic>
          <p:nvPicPr>
            <p:cNvPr id="11" name="图片 1">
              <a:extLst>
                <a:ext uri="{FF2B5EF4-FFF2-40B4-BE49-F238E27FC236}">
                  <a16:creationId xmlns:a16="http://schemas.microsoft.com/office/drawing/2014/main" id="{ED54588A-9F72-44F2-B827-7EC50D1BB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056" y="-708077"/>
              <a:ext cx="6949751" cy="3646059"/>
            </a:xfrm>
            <a:prstGeom prst="rect">
              <a:avLst/>
            </a:prstGeom>
          </p:spPr>
        </p:pic>
        <p:sp>
          <p:nvSpPr>
            <p:cNvPr id="12" name="文本框 4">
              <a:extLst>
                <a:ext uri="{FF2B5EF4-FFF2-40B4-BE49-F238E27FC236}">
                  <a16:creationId xmlns:a16="http://schemas.microsoft.com/office/drawing/2014/main" id="{142B3599-2E7C-4CCA-926C-A046D4F1BFC4}"/>
                </a:ext>
              </a:extLst>
            </p:cNvPr>
            <p:cNvSpPr txBox="1"/>
            <p:nvPr/>
          </p:nvSpPr>
          <p:spPr>
            <a:xfrm rot="21172697">
              <a:off x="-249364" y="1421942"/>
              <a:ext cx="48214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  <a:ea typeface="汉仪跳跳体简" panose="00020600040101010101" pitchFamily="18" charset="-122"/>
                </a:rPr>
                <a:t>Giải nghĩa từ</a:t>
              </a:r>
              <a:endParaRPr lang="zh-CN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汉仪跳跳体简" panose="00020600040101010101" pitchFamily="18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862450" y="836965"/>
            <a:ext cx="2597287" cy="929171"/>
            <a:chOff x="5265163" y="818147"/>
            <a:chExt cx="2597287" cy="929171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297827F4-9C03-4522-99FA-C755CF4EACFE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265163" y="818147"/>
              <a:ext cx="2597287" cy="929171"/>
            </a:xfrm>
            <a:prstGeom prst="rect">
              <a:avLst/>
            </a:prstGeom>
            <a:solidFill>
              <a:srgbClr val="F3807F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>
              <a:lvl1pPr algn="l" defTabSz="86677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17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endParaRPr lang="vi-V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510217" y="977105"/>
              <a:ext cx="23522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600" b="1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Cơi </a:t>
              </a:r>
              <a:r>
                <a:rPr lang="en-US" altLang="en-US" sz="3600" b="1" smtClean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trầu</a:t>
              </a:r>
              <a:endParaRPr lang="vi-VN" alt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Cơi trầu của nội | Giác Ngộ On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484" y="2572895"/>
            <a:ext cx="38100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426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7716" y="1301551"/>
            <a:ext cx="4805400" cy="600221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42" y="-366355"/>
            <a:ext cx="9867900" cy="80822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796876E-0EB8-4E9E-AB2B-B4958357C8A8}"/>
              </a:ext>
            </a:extLst>
          </p:cNvPr>
          <p:cNvGrpSpPr/>
          <p:nvPr/>
        </p:nvGrpSpPr>
        <p:grpSpPr>
          <a:xfrm>
            <a:off x="-1439534" y="-857364"/>
            <a:ext cx="6949751" cy="3646059"/>
            <a:chOff x="-1572056" y="-708077"/>
            <a:chExt cx="6949751" cy="3646059"/>
          </a:xfrm>
        </p:grpSpPr>
        <p:pic>
          <p:nvPicPr>
            <p:cNvPr id="11" name="图片 1">
              <a:extLst>
                <a:ext uri="{FF2B5EF4-FFF2-40B4-BE49-F238E27FC236}">
                  <a16:creationId xmlns:a16="http://schemas.microsoft.com/office/drawing/2014/main" id="{ED54588A-9F72-44F2-B827-7EC50D1BB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056" y="-708077"/>
              <a:ext cx="6949751" cy="3646059"/>
            </a:xfrm>
            <a:prstGeom prst="rect">
              <a:avLst/>
            </a:prstGeom>
          </p:spPr>
        </p:pic>
        <p:sp>
          <p:nvSpPr>
            <p:cNvPr id="12" name="文本框 4">
              <a:extLst>
                <a:ext uri="{FF2B5EF4-FFF2-40B4-BE49-F238E27FC236}">
                  <a16:creationId xmlns:a16="http://schemas.microsoft.com/office/drawing/2014/main" id="{142B3599-2E7C-4CCA-926C-A046D4F1BFC4}"/>
                </a:ext>
              </a:extLst>
            </p:cNvPr>
            <p:cNvSpPr txBox="1"/>
            <p:nvPr/>
          </p:nvSpPr>
          <p:spPr>
            <a:xfrm rot="21172697">
              <a:off x="-249364" y="1421942"/>
              <a:ext cx="48214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  <a:ea typeface="汉仪跳跳体简" panose="00020600040101010101" pitchFamily="18" charset="-122"/>
                </a:rPr>
                <a:t>Giải nghĩa từ</a:t>
              </a:r>
              <a:endParaRPr lang="zh-CN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汉仪跳跳体简" panose="00020600040101010101" pitchFamily="18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862450" y="836965"/>
            <a:ext cx="2597287" cy="941829"/>
            <a:chOff x="5265163" y="818147"/>
            <a:chExt cx="2597287" cy="941829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297827F4-9C03-4522-99FA-C755CF4EACFE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265163" y="818147"/>
              <a:ext cx="2597287" cy="929171"/>
            </a:xfrm>
            <a:prstGeom prst="rect">
              <a:avLst/>
            </a:prstGeom>
            <a:solidFill>
              <a:srgbClr val="F3807F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>
              <a:lvl1pPr algn="l" defTabSz="86677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17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endParaRPr lang="vi-V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381881" y="928979"/>
              <a:ext cx="23522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800" b="1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smtClean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y sĩ</a:t>
              </a:r>
              <a:endParaRPr lang="vi-VN" alt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2" name="Picture 4" descr="Nữ bác sĩ tiên phong trên tuyến đầu chống dịch Covid-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617" y="2425884"/>
            <a:ext cx="4628631" cy="3622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035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7716" y="1301551"/>
            <a:ext cx="4805400" cy="600221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42" y="-366355"/>
            <a:ext cx="9867900" cy="80822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796876E-0EB8-4E9E-AB2B-B4958357C8A8}"/>
              </a:ext>
            </a:extLst>
          </p:cNvPr>
          <p:cNvGrpSpPr/>
          <p:nvPr/>
        </p:nvGrpSpPr>
        <p:grpSpPr>
          <a:xfrm>
            <a:off x="-1439534" y="-857364"/>
            <a:ext cx="6949751" cy="3646059"/>
            <a:chOff x="-1572056" y="-708077"/>
            <a:chExt cx="6949751" cy="3646059"/>
          </a:xfrm>
        </p:grpSpPr>
        <p:pic>
          <p:nvPicPr>
            <p:cNvPr id="11" name="图片 1">
              <a:extLst>
                <a:ext uri="{FF2B5EF4-FFF2-40B4-BE49-F238E27FC236}">
                  <a16:creationId xmlns:a16="http://schemas.microsoft.com/office/drawing/2014/main" id="{ED54588A-9F72-44F2-B827-7EC50D1BB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056" y="-708077"/>
              <a:ext cx="6949751" cy="3646059"/>
            </a:xfrm>
            <a:prstGeom prst="rect">
              <a:avLst/>
            </a:prstGeom>
          </p:spPr>
        </p:pic>
        <p:sp>
          <p:nvSpPr>
            <p:cNvPr id="12" name="文本框 4">
              <a:extLst>
                <a:ext uri="{FF2B5EF4-FFF2-40B4-BE49-F238E27FC236}">
                  <a16:creationId xmlns:a16="http://schemas.microsoft.com/office/drawing/2014/main" id="{142B3599-2E7C-4CCA-926C-A046D4F1BFC4}"/>
                </a:ext>
              </a:extLst>
            </p:cNvPr>
            <p:cNvSpPr txBox="1"/>
            <p:nvPr/>
          </p:nvSpPr>
          <p:spPr>
            <a:xfrm rot="21172697">
              <a:off x="-249364" y="1421942"/>
              <a:ext cx="48214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  <a:ea typeface="汉仪跳跳体简" panose="00020600040101010101" pitchFamily="18" charset="-122"/>
                </a:rPr>
                <a:t>Giải nghĩa từ</a:t>
              </a:r>
              <a:endParaRPr lang="zh-CN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汉仪跳跳体简" panose="00020600040101010101" pitchFamily="18" charset="-122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981A994-96D9-478D-8890-BD3673AE5F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08"/>
          <a:stretch/>
        </p:blipFill>
        <p:spPr>
          <a:xfrm>
            <a:off x="6499781" y="10"/>
            <a:ext cx="4943871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3392453" y="3199083"/>
            <a:ext cx="2352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truyện Kiều</a:t>
            </a:r>
            <a:endParaRPr lang="vi-VN" alt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682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4" t="26541" r="22683" b="31334"/>
          <a:stretch/>
        </p:blipFill>
        <p:spPr>
          <a:xfrm>
            <a:off x="-294969" y="-383459"/>
            <a:ext cx="4572001" cy="3746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9" y="-433335"/>
            <a:ext cx="8229602" cy="8296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969" y="4215874"/>
            <a:ext cx="3511600" cy="63313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689" y="1702644"/>
            <a:ext cx="5041402" cy="5041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7735" y="3284850"/>
            <a:ext cx="719459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smtClean="0">
                <a:ln w="0"/>
                <a:solidFill>
                  <a:srgbClr val="FF66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</a:rPr>
              <a:t>Tìm</a:t>
            </a:r>
            <a:r>
              <a:rPr kumimoji="0" lang="en-US" sz="11500" b="0" i="0" u="none" strike="noStrike" kern="1200" cap="none" spc="0" normalizeH="0" noProof="0" smtClean="0">
                <a:ln w="0"/>
                <a:solidFill>
                  <a:srgbClr val="FF66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</a:rPr>
              <a:t> hiểu bài</a:t>
            </a:r>
            <a:endParaRPr kumimoji="0" lang="en-US" sz="11500" b="0" i="0" u="none" strike="noStrike" kern="1200" cap="none" spc="0" normalizeH="0" baseline="0" noProof="0">
              <a:ln w="0"/>
              <a:solidFill>
                <a:srgbClr val="FF669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anh Mi" pitchFamily="2" charset="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0654" y="4958381"/>
            <a:ext cx="1773743" cy="197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00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1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93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83D37E-777D-4C41-823D-CD961F38BD70}"/>
              </a:ext>
            </a:extLst>
          </p:cNvPr>
          <p:cNvGrpSpPr/>
          <p:nvPr/>
        </p:nvGrpSpPr>
        <p:grpSpPr>
          <a:xfrm>
            <a:off x="1622216" y="-245031"/>
            <a:ext cx="9410106" cy="2913692"/>
            <a:chOff x="5647866" y="1129012"/>
            <a:chExt cx="6285822" cy="1337060"/>
          </a:xfrm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6DDCF171-D001-434B-99FA-3DF1C6A64291}"/>
                </a:ext>
              </a:extLst>
            </p:cNvPr>
            <p:cNvSpPr/>
            <p:nvPr/>
          </p:nvSpPr>
          <p:spPr>
            <a:xfrm flipH="1">
              <a:off x="5647866" y="1530709"/>
              <a:ext cx="5832648" cy="9353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A9306779-6DCB-4E8D-98A9-0F85CF8F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13028" y="1129012"/>
              <a:ext cx="773520" cy="711544"/>
            </a:xfrm>
            <a:prstGeom prst="rect">
              <a:avLst/>
            </a:prstGeom>
          </p:spPr>
        </p:pic>
        <p:sp>
          <p:nvSpPr>
            <p:cNvPr id="14" name="Text Box 25">
              <a:extLst>
                <a:ext uri="{FF2B5EF4-FFF2-40B4-BE49-F238E27FC236}">
                  <a16:creationId xmlns:a16="http://schemas.microsoft.com/office/drawing/2014/main" id="{9AD802B8-48E8-45D8-8CFC-B96713CCC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2643" y="1797581"/>
              <a:ext cx="6141045" cy="296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nl-NL" sz="3600" b="1">
                  <a:latin typeface="UTM Avo" panose="02040603050506020204" pitchFamily="18" charset="0"/>
                </a:rPr>
                <a:t>Bài thơ cho chúng ta biết điều gì?</a:t>
              </a:r>
              <a:endParaRPr lang="vi-VN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032" y="4387601"/>
            <a:ext cx="2219578" cy="24703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09334" y="2913692"/>
            <a:ext cx="81607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Bài thơ cho biết chuyện mẹ bạn nhỏ bị ốm. Mọi người rất quan tâm lo lắng cho mẹ, nhất là bạn nhỏ.</a:t>
            </a:r>
            <a:endParaRPr lang="en-US" sz="400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Google Shape;117;p2"/>
          <p:cNvSpPr/>
          <p:nvPr/>
        </p:nvSpPr>
        <p:spPr>
          <a:xfrm>
            <a:off x="1811787" y="2799985"/>
            <a:ext cx="8850558" cy="279691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8872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1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93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83D37E-777D-4C41-823D-CD961F38BD70}"/>
              </a:ext>
            </a:extLst>
          </p:cNvPr>
          <p:cNvGrpSpPr/>
          <p:nvPr/>
        </p:nvGrpSpPr>
        <p:grpSpPr>
          <a:xfrm>
            <a:off x="1622216" y="-245031"/>
            <a:ext cx="9040128" cy="2913692"/>
            <a:chOff x="5647866" y="1129012"/>
            <a:chExt cx="6038682" cy="1337060"/>
          </a:xfrm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6DDCF171-D001-434B-99FA-3DF1C6A64291}"/>
                </a:ext>
              </a:extLst>
            </p:cNvPr>
            <p:cNvSpPr/>
            <p:nvPr/>
          </p:nvSpPr>
          <p:spPr>
            <a:xfrm flipH="1">
              <a:off x="5647866" y="1530709"/>
              <a:ext cx="5832648" cy="9353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A9306779-6DCB-4E8D-98A9-0F85CF8F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13028" y="1129012"/>
              <a:ext cx="773520" cy="711544"/>
            </a:xfrm>
            <a:prstGeom prst="rect">
              <a:avLst/>
            </a:prstGeom>
          </p:spPr>
        </p:pic>
        <p:sp>
          <p:nvSpPr>
            <p:cNvPr id="14" name="Text Box 25">
              <a:extLst>
                <a:ext uri="{FF2B5EF4-FFF2-40B4-BE49-F238E27FC236}">
                  <a16:creationId xmlns:a16="http://schemas.microsoft.com/office/drawing/2014/main" id="{9AD802B8-48E8-45D8-8CFC-B96713CCC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2643" y="1738690"/>
              <a:ext cx="5297592" cy="550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nl-NL" sz="3600" b="1" smtClean="0">
                  <a:latin typeface="UTM Avo" panose="02040603050506020204" pitchFamily="18" charset="0"/>
                </a:rPr>
                <a:t>1. Em </a:t>
              </a:r>
              <a:r>
                <a:rPr lang="nl-NL" sz="3600" b="1">
                  <a:latin typeface="UTM Avo" panose="02040603050506020204" pitchFamily="18" charset="0"/>
                </a:rPr>
                <a:t>hiểu những câu thơ sau muốn nói điều gì </a:t>
              </a:r>
              <a:r>
                <a:rPr lang="nl-NL" sz="3600" b="1" smtClean="0">
                  <a:latin typeface="UTM Avo" panose="02040603050506020204" pitchFamily="18" charset="0"/>
                </a:rPr>
                <a:t>?</a:t>
              </a:r>
              <a:endParaRPr lang="vi-VN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032" y="4387601"/>
            <a:ext cx="2219578" cy="24703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77170" y="2893166"/>
            <a:ext cx="90401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14400" algn="just">
              <a:defRPr/>
            </a:pPr>
            <a:r>
              <a:rPr lang="en-US" sz="3200" b="1" kern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Lá trầu khô giữa cơi trầu</a:t>
            </a:r>
          </a:p>
          <a:p>
            <a:pPr algn="just">
              <a:defRPr/>
            </a:pPr>
            <a:r>
              <a:rPr lang="en-US" sz="3200" b="1" kern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Truyện Kiều gấp lại trên đầu bấy </a:t>
            </a:r>
            <a:r>
              <a:rPr lang="en-US" sz="3200" b="1" kern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nay</a:t>
            </a:r>
            <a:r>
              <a:rPr lang="en-US" sz="3200" b="1" kern="0" smtClean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.</a:t>
            </a:r>
          </a:p>
          <a:p>
            <a:pPr indent="914400" algn="just">
              <a:defRPr/>
            </a:pPr>
            <a:r>
              <a:rPr lang="en-US" sz="3200" b="1" kern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Cánh màn khép lỏng cả ngày</a:t>
            </a:r>
          </a:p>
          <a:p>
            <a:pPr algn="just">
              <a:defRPr/>
            </a:pPr>
            <a:r>
              <a:rPr lang="en-US" sz="3200" b="1" kern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Ruộng vườn vắng mẹ cuốc cày sớm trưa</a:t>
            </a:r>
          </a:p>
          <a:p>
            <a:pPr algn="just">
              <a:defRPr/>
            </a:pPr>
            <a:endParaRPr lang="en-US" sz="3200" b="1" kern="0" dirty="0">
              <a:solidFill>
                <a:srgbClr val="00206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7" name="Google Shape;117;p2"/>
          <p:cNvSpPr/>
          <p:nvPr/>
        </p:nvSpPr>
        <p:spPr>
          <a:xfrm>
            <a:off x="1811787" y="2799985"/>
            <a:ext cx="8850558" cy="23770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06796" y="5561827"/>
            <a:ext cx="8379652" cy="1280400"/>
            <a:chOff x="2498926" y="5540892"/>
            <a:chExt cx="8379652" cy="1280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155F1B-9787-4B09-93F3-FADF553BB2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926" y="5540892"/>
              <a:ext cx="8134326" cy="1280400"/>
              <a:chOff x="415914" y="112454"/>
              <a:chExt cx="11515788" cy="2726967"/>
            </a:xfrm>
            <a:solidFill>
              <a:schemeClr val="bg1"/>
            </a:solidFill>
          </p:grpSpPr>
          <p:sp>
            <p:nvSpPr>
              <p:cNvPr id="16" name="Text Box 2">
                <a:extLst>
                  <a:ext uri="{FF2B5EF4-FFF2-40B4-BE49-F238E27FC236}">
                    <a16:creationId xmlns:a16="http://schemas.microsoft.com/office/drawing/2014/main" id="{4E42B27F-C505-4759-AC94-B640E4ED74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8119" y="369391"/>
                <a:ext cx="10009112" cy="1015530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 sz="6000" b="1">
                  <a:solidFill>
                    <a:srgbClr val="003300"/>
                  </a:solidFill>
                  <a:ea typeface="字魂59号-创粗黑" pitchFamily="2" charset="-122"/>
                </a:endParaRPr>
              </a:p>
            </p:txBody>
          </p:sp>
          <p:sp>
            <p:nvSpPr>
              <p:cNvPr id="18" name="Freeform: Shape 7">
                <a:extLst>
                  <a:ext uri="{FF2B5EF4-FFF2-40B4-BE49-F238E27FC236}">
                    <a16:creationId xmlns:a16="http://schemas.microsoft.com/office/drawing/2014/main" id="{871A05EA-6CB6-491F-88D7-A2BD85610AD5}"/>
                  </a:ext>
                </a:extLst>
              </p:cNvPr>
              <p:cNvSpPr/>
              <p:nvPr/>
            </p:nvSpPr>
            <p:spPr bwMode="auto">
              <a:xfrm>
                <a:off x="415914" y="112454"/>
                <a:ext cx="11515788" cy="2726967"/>
              </a:xfrm>
              <a:custGeom>
                <a:avLst/>
                <a:gdLst>
                  <a:gd name="connsiteX0" fmla="*/ 1127136 w 11515788"/>
                  <a:gd name="connsiteY0" fmla="*/ 2306896 h 2726967"/>
                  <a:gd name="connsiteX1" fmla="*/ 3775086 w 11515788"/>
                  <a:gd name="connsiteY1" fmla="*/ 2725996 h 2726967"/>
                  <a:gd name="connsiteX2" fmla="*/ 6823086 w 11515788"/>
                  <a:gd name="connsiteY2" fmla="*/ 2421196 h 2726967"/>
                  <a:gd name="connsiteX3" fmla="*/ 10023486 w 11515788"/>
                  <a:gd name="connsiteY3" fmla="*/ 2383096 h 2726967"/>
                  <a:gd name="connsiteX4" fmla="*/ 11395086 w 11515788"/>
                  <a:gd name="connsiteY4" fmla="*/ 1563946 h 2726967"/>
                  <a:gd name="connsiteX5" fmla="*/ 11052186 w 11515788"/>
                  <a:gd name="connsiteY5" fmla="*/ 135196 h 2726967"/>
                  <a:gd name="connsiteX6" fmla="*/ 7908936 w 11515788"/>
                  <a:gd name="connsiteY6" fmla="*/ 154246 h 2726967"/>
                  <a:gd name="connsiteX7" fmla="*/ 4708536 w 11515788"/>
                  <a:gd name="connsiteY7" fmla="*/ 154246 h 2726967"/>
                  <a:gd name="connsiteX8" fmla="*/ 2746386 w 11515788"/>
                  <a:gd name="connsiteY8" fmla="*/ 1846 h 2726967"/>
                  <a:gd name="connsiteX9" fmla="*/ 784236 w 11515788"/>
                  <a:gd name="connsiteY9" fmla="*/ 173296 h 2726967"/>
                  <a:gd name="connsiteX10" fmla="*/ 3186 w 11515788"/>
                  <a:gd name="connsiteY10" fmla="*/ 1278196 h 2726967"/>
                  <a:gd name="connsiteX11" fmla="*/ 1031886 w 11515788"/>
                  <a:gd name="connsiteY11" fmla="*/ 2306896 h 2726967"/>
                  <a:gd name="connsiteX0" fmla="*/ 1127136 w 11515788"/>
                  <a:gd name="connsiteY0" fmla="*/ 2306896 h 2726967"/>
                  <a:gd name="connsiteX1" fmla="*/ 3775086 w 11515788"/>
                  <a:gd name="connsiteY1" fmla="*/ 2725996 h 2726967"/>
                  <a:gd name="connsiteX2" fmla="*/ 6823086 w 11515788"/>
                  <a:gd name="connsiteY2" fmla="*/ 2421196 h 2726967"/>
                  <a:gd name="connsiteX3" fmla="*/ 10023486 w 11515788"/>
                  <a:gd name="connsiteY3" fmla="*/ 2383096 h 2726967"/>
                  <a:gd name="connsiteX4" fmla="*/ 11395086 w 11515788"/>
                  <a:gd name="connsiteY4" fmla="*/ 1563946 h 2726967"/>
                  <a:gd name="connsiteX5" fmla="*/ 11052186 w 11515788"/>
                  <a:gd name="connsiteY5" fmla="*/ 135196 h 2726967"/>
                  <a:gd name="connsiteX6" fmla="*/ 7908936 w 11515788"/>
                  <a:gd name="connsiteY6" fmla="*/ 154246 h 2726967"/>
                  <a:gd name="connsiteX7" fmla="*/ 4708536 w 11515788"/>
                  <a:gd name="connsiteY7" fmla="*/ 154246 h 2726967"/>
                  <a:gd name="connsiteX8" fmla="*/ 2746386 w 11515788"/>
                  <a:gd name="connsiteY8" fmla="*/ 1846 h 2726967"/>
                  <a:gd name="connsiteX9" fmla="*/ 784236 w 11515788"/>
                  <a:gd name="connsiteY9" fmla="*/ 173296 h 2726967"/>
                  <a:gd name="connsiteX10" fmla="*/ 3186 w 11515788"/>
                  <a:gd name="connsiteY10" fmla="*/ 1278196 h 2726967"/>
                  <a:gd name="connsiteX11" fmla="*/ 1165236 w 11515788"/>
                  <a:gd name="connsiteY11" fmla="*/ 2325946 h 2726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515788" h="2726967">
                    <a:moveTo>
                      <a:pt x="1127136" y="2306896"/>
                    </a:moveTo>
                    <a:cubicBezTo>
                      <a:pt x="1976448" y="2506921"/>
                      <a:pt x="2825761" y="2706946"/>
                      <a:pt x="3775086" y="2725996"/>
                    </a:cubicBezTo>
                    <a:cubicBezTo>
                      <a:pt x="4724411" y="2745046"/>
                      <a:pt x="5781686" y="2478346"/>
                      <a:pt x="6823086" y="2421196"/>
                    </a:cubicBezTo>
                    <a:cubicBezTo>
                      <a:pt x="7864486" y="2364046"/>
                      <a:pt x="9261486" y="2525971"/>
                      <a:pt x="10023486" y="2383096"/>
                    </a:cubicBezTo>
                    <a:cubicBezTo>
                      <a:pt x="10785486" y="2240221"/>
                      <a:pt x="11223636" y="1938596"/>
                      <a:pt x="11395086" y="1563946"/>
                    </a:cubicBezTo>
                    <a:cubicBezTo>
                      <a:pt x="11566536" y="1189296"/>
                      <a:pt x="11633211" y="370146"/>
                      <a:pt x="11052186" y="135196"/>
                    </a:cubicBezTo>
                    <a:cubicBezTo>
                      <a:pt x="10471161" y="-99754"/>
                      <a:pt x="7908936" y="154246"/>
                      <a:pt x="7908936" y="154246"/>
                    </a:cubicBezTo>
                    <a:cubicBezTo>
                      <a:pt x="6851661" y="157421"/>
                      <a:pt x="5568961" y="179646"/>
                      <a:pt x="4708536" y="154246"/>
                    </a:cubicBezTo>
                    <a:cubicBezTo>
                      <a:pt x="3848111" y="128846"/>
                      <a:pt x="3400436" y="-1329"/>
                      <a:pt x="2746386" y="1846"/>
                    </a:cubicBezTo>
                    <a:cubicBezTo>
                      <a:pt x="2092336" y="5021"/>
                      <a:pt x="1241436" y="-39429"/>
                      <a:pt x="784236" y="173296"/>
                    </a:cubicBezTo>
                    <a:cubicBezTo>
                      <a:pt x="327036" y="386021"/>
                      <a:pt x="-38089" y="922596"/>
                      <a:pt x="3186" y="1278196"/>
                    </a:cubicBezTo>
                    <a:cubicBezTo>
                      <a:pt x="44461" y="1633796"/>
                      <a:pt x="671523" y="1989396"/>
                      <a:pt x="1165236" y="2325946"/>
                    </a:cubicBezTo>
                  </a:path>
                </a:pathLst>
              </a:custGeom>
              <a:grpFill/>
              <a:ln w="38100">
                <a:solidFill>
                  <a:srgbClr val="00CC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US" dirty="0">
                  <a:latin typeface="Times New Roman" pitchFamily="18" charset="0"/>
                  <a:ea typeface="宋体" pitchFamily="2" charset="-122"/>
                </a:endParaRPr>
              </a:p>
            </p:txBody>
          </p:sp>
        </p:grpSp>
        <p:sp>
          <p:nvSpPr>
            <p:cNvPr id="20" name="Text Box 25">
              <a:extLst>
                <a:ext uri="{FF2B5EF4-FFF2-40B4-BE49-F238E27FC236}">
                  <a16:creationId xmlns:a16="http://schemas.microsoft.com/office/drawing/2014/main" id="{9AD802B8-48E8-45D8-8CFC-B96713CCC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7889" y="5737639"/>
              <a:ext cx="793068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nl-NL" sz="3600" b="1" smtClean="0">
                  <a:solidFill>
                    <a:srgbClr val="FF6699"/>
                  </a:solidFill>
                  <a:latin typeface="UTM Androgyne" panose="02040603050506020204" pitchFamily="18" charset="0"/>
                </a:rPr>
                <a:t>Mọi thứ thay đổi sau khi mẹ ốm.</a:t>
              </a:r>
              <a:endParaRPr lang="vi-VN" altLang="en-US" b="1" dirty="0">
                <a:solidFill>
                  <a:srgbClr val="FF66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Arrow: Right 12">
            <a:extLst>
              <a:ext uri="{FF2B5EF4-FFF2-40B4-BE49-F238E27FC236}">
                <a16:creationId xmlns:a16="http://schemas.microsoft.com/office/drawing/2014/main" id="{2F4A80D4-49CA-4A9B-BAF9-020C79D44158}"/>
              </a:ext>
            </a:extLst>
          </p:cNvPr>
          <p:cNvSpPr/>
          <p:nvPr/>
        </p:nvSpPr>
        <p:spPr>
          <a:xfrm>
            <a:off x="1934456" y="5757704"/>
            <a:ext cx="896310" cy="648072"/>
          </a:xfrm>
          <a:prstGeom prst="rightArrow">
            <a:avLst/>
          </a:prstGeom>
          <a:solidFill>
            <a:srgbClr val="F3807F"/>
          </a:solidFill>
          <a:ln>
            <a:solidFill>
              <a:srgbClr val="D14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8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1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93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83D37E-777D-4C41-823D-CD961F38BD70}"/>
              </a:ext>
            </a:extLst>
          </p:cNvPr>
          <p:cNvGrpSpPr/>
          <p:nvPr/>
        </p:nvGrpSpPr>
        <p:grpSpPr>
          <a:xfrm>
            <a:off x="1622216" y="-245031"/>
            <a:ext cx="9040128" cy="2913692"/>
            <a:chOff x="5647866" y="1129012"/>
            <a:chExt cx="6038682" cy="1337060"/>
          </a:xfrm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6DDCF171-D001-434B-99FA-3DF1C6A64291}"/>
                </a:ext>
              </a:extLst>
            </p:cNvPr>
            <p:cNvSpPr/>
            <p:nvPr/>
          </p:nvSpPr>
          <p:spPr>
            <a:xfrm flipH="1">
              <a:off x="5647866" y="1530709"/>
              <a:ext cx="5832648" cy="9353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A9306779-6DCB-4E8D-98A9-0F85CF8F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13028" y="1129012"/>
              <a:ext cx="773520" cy="711544"/>
            </a:xfrm>
            <a:prstGeom prst="rect">
              <a:avLst/>
            </a:prstGeom>
          </p:spPr>
        </p:pic>
        <p:sp>
          <p:nvSpPr>
            <p:cNvPr id="14" name="Text Box 25">
              <a:extLst>
                <a:ext uri="{FF2B5EF4-FFF2-40B4-BE49-F238E27FC236}">
                  <a16:creationId xmlns:a16="http://schemas.microsoft.com/office/drawing/2014/main" id="{9AD802B8-48E8-45D8-8CFC-B96713CCC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5507" y="1657714"/>
              <a:ext cx="5297592" cy="748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nl-NL" b="1">
                  <a:latin typeface="UTM Avo" panose="02040603050506020204" pitchFamily="18" charset="0"/>
                </a:rPr>
                <a:t>2</a:t>
              </a:r>
              <a:r>
                <a:rPr lang="nl-NL" b="1" smtClean="0">
                  <a:latin typeface="UTM Avo" panose="02040603050506020204" pitchFamily="18" charset="0"/>
                </a:rPr>
                <a:t>. </a:t>
              </a:r>
              <a:r>
                <a:rPr lang="nl-NL" b="1">
                  <a:latin typeface="UTM Avo" panose="02040603050506020204" pitchFamily="18" charset="0"/>
                </a:rPr>
                <a:t>Sự quan tâm chăm sóc của xóm làng đối với mẹ của bạn nhỏ được thể </a:t>
              </a:r>
              <a:r>
                <a:rPr lang="nl-NL" b="1">
                  <a:latin typeface="UTM Avo" panose="02040603050506020204" pitchFamily="18" charset="0"/>
                </a:rPr>
                <a:t>hện </a:t>
              </a:r>
              <a:r>
                <a:rPr lang="nl-NL" b="1" smtClean="0">
                  <a:latin typeface="UTM Avo" panose="02040603050506020204" pitchFamily="18" charset="0"/>
                </a:rPr>
                <a:t>qua những câu thơ </a:t>
              </a:r>
              <a:r>
                <a:rPr lang="nl-NL" b="1">
                  <a:latin typeface="UTM Avo" panose="02040603050506020204" pitchFamily="18" charset="0"/>
                </a:rPr>
                <a:t>nào</a:t>
              </a:r>
              <a:r>
                <a:rPr lang="nl-NL" b="1">
                  <a:latin typeface="SVN-Comic Sans MS" panose="02040603050506020204" pitchFamily="18" charset="0"/>
                </a:rPr>
                <a:t> </a:t>
              </a:r>
              <a:r>
                <a:rPr lang="nl-NL" b="1" smtClean="0">
                  <a:latin typeface="UTM Avo" panose="02040603050506020204" pitchFamily="18" charset="0"/>
                </a:rPr>
                <a:t>?</a:t>
              </a:r>
              <a:endParaRPr lang="vi-VN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032" y="4748463"/>
            <a:ext cx="1895355" cy="210953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2775" y="3068362"/>
            <a:ext cx="6713667" cy="1280400"/>
            <a:chOff x="2498926" y="5540892"/>
            <a:chExt cx="8379652" cy="1280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155F1B-9787-4B09-93F3-FADF553BB2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926" y="5540892"/>
              <a:ext cx="8134326" cy="1280400"/>
              <a:chOff x="415914" y="112454"/>
              <a:chExt cx="11515788" cy="2726967"/>
            </a:xfrm>
            <a:solidFill>
              <a:schemeClr val="bg1"/>
            </a:solidFill>
          </p:grpSpPr>
          <p:sp>
            <p:nvSpPr>
              <p:cNvPr id="16" name="Text Box 2">
                <a:extLst>
                  <a:ext uri="{FF2B5EF4-FFF2-40B4-BE49-F238E27FC236}">
                    <a16:creationId xmlns:a16="http://schemas.microsoft.com/office/drawing/2014/main" id="{4E42B27F-C505-4759-AC94-B640E4ED74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8119" y="369391"/>
                <a:ext cx="10009112" cy="1015530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 sz="6000" b="1">
                  <a:solidFill>
                    <a:srgbClr val="003300"/>
                  </a:solidFill>
                  <a:ea typeface="字魂59号-创粗黑" pitchFamily="2" charset="-122"/>
                </a:endParaRPr>
              </a:p>
            </p:txBody>
          </p:sp>
          <p:sp>
            <p:nvSpPr>
              <p:cNvPr id="18" name="Freeform: Shape 7">
                <a:extLst>
                  <a:ext uri="{FF2B5EF4-FFF2-40B4-BE49-F238E27FC236}">
                    <a16:creationId xmlns:a16="http://schemas.microsoft.com/office/drawing/2014/main" id="{871A05EA-6CB6-491F-88D7-A2BD85610AD5}"/>
                  </a:ext>
                </a:extLst>
              </p:cNvPr>
              <p:cNvSpPr/>
              <p:nvPr/>
            </p:nvSpPr>
            <p:spPr bwMode="auto">
              <a:xfrm>
                <a:off x="415914" y="112454"/>
                <a:ext cx="11515788" cy="2726967"/>
              </a:xfrm>
              <a:custGeom>
                <a:avLst/>
                <a:gdLst>
                  <a:gd name="connsiteX0" fmla="*/ 1127136 w 11515788"/>
                  <a:gd name="connsiteY0" fmla="*/ 2306896 h 2726967"/>
                  <a:gd name="connsiteX1" fmla="*/ 3775086 w 11515788"/>
                  <a:gd name="connsiteY1" fmla="*/ 2725996 h 2726967"/>
                  <a:gd name="connsiteX2" fmla="*/ 6823086 w 11515788"/>
                  <a:gd name="connsiteY2" fmla="*/ 2421196 h 2726967"/>
                  <a:gd name="connsiteX3" fmla="*/ 10023486 w 11515788"/>
                  <a:gd name="connsiteY3" fmla="*/ 2383096 h 2726967"/>
                  <a:gd name="connsiteX4" fmla="*/ 11395086 w 11515788"/>
                  <a:gd name="connsiteY4" fmla="*/ 1563946 h 2726967"/>
                  <a:gd name="connsiteX5" fmla="*/ 11052186 w 11515788"/>
                  <a:gd name="connsiteY5" fmla="*/ 135196 h 2726967"/>
                  <a:gd name="connsiteX6" fmla="*/ 7908936 w 11515788"/>
                  <a:gd name="connsiteY6" fmla="*/ 154246 h 2726967"/>
                  <a:gd name="connsiteX7" fmla="*/ 4708536 w 11515788"/>
                  <a:gd name="connsiteY7" fmla="*/ 154246 h 2726967"/>
                  <a:gd name="connsiteX8" fmla="*/ 2746386 w 11515788"/>
                  <a:gd name="connsiteY8" fmla="*/ 1846 h 2726967"/>
                  <a:gd name="connsiteX9" fmla="*/ 784236 w 11515788"/>
                  <a:gd name="connsiteY9" fmla="*/ 173296 h 2726967"/>
                  <a:gd name="connsiteX10" fmla="*/ 3186 w 11515788"/>
                  <a:gd name="connsiteY10" fmla="*/ 1278196 h 2726967"/>
                  <a:gd name="connsiteX11" fmla="*/ 1031886 w 11515788"/>
                  <a:gd name="connsiteY11" fmla="*/ 2306896 h 2726967"/>
                  <a:gd name="connsiteX0" fmla="*/ 1127136 w 11515788"/>
                  <a:gd name="connsiteY0" fmla="*/ 2306896 h 2726967"/>
                  <a:gd name="connsiteX1" fmla="*/ 3775086 w 11515788"/>
                  <a:gd name="connsiteY1" fmla="*/ 2725996 h 2726967"/>
                  <a:gd name="connsiteX2" fmla="*/ 6823086 w 11515788"/>
                  <a:gd name="connsiteY2" fmla="*/ 2421196 h 2726967"/>
                  <a:gd name="connsiteX3" fmla="*/ 10023486 w 11515788"/>
                  <a:gd name="connsiteY3" fmla="*/ 2383096 h 2726967"/>
                  <a:gd name="connsiteX4" fmla="*/ 11395086 w 11515788"/>
                  <a:gd name="connsiteY4" fmla="*/ 1563946 h 2726967"/>
                  <a:gd name="connsiteX5" fmla="*/ 11052186 w 11515788"/>
                  <a:gd name="connsiteY5" fmla="*/ 135196 h 2726967"/>
                  <a:gd name="connsiteX6" fmla="*/ 7908936 w 11515788"/>
                  <a:gd name="connsiteY6" fmla="*/ 154246 h 2726967"/>
                  <a:gd name="connsiteX7" fmla="*/ 4708536 w 11515788"/>
                  <a:gd name="connsiteY7" fmla="*/ 154246 h 2726967"/>
                  <a:gd name="connsiteX8" fmla="*/ 2746386 w 11515788"/>
                  <a:gd name="connsiteY8" fmla="*/ 1846 h 2726967"/>
                  <a:gd name="connsiteX9" fmla="*/ 784236 w 11515788"/>
                  <a:gd name="connsiteY9" fmla="*/ 173296 h 2726967"/>
                  <a:gd name="connsiteX10" fmla="*/ 3186 w 11515788"/>
                  <a:gd name="connsiteY10" fmla="*/ 1278196 h 2726967"/>
                  <a:gd name="connsiteX11" fmla="*/ 1165236 w 11515788"/>
                  <a:gd name="connsiteY11" fmla="*/ 2325946 h 2726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515788" h="2726967">
                    <a:moveTo>
                      <a:pt x="1127136" y="2306896"/>
                    </a:moveTo>
                    <a:cubicBezTo>
                      <a:pt x="1976448" y="2506921"/>
                      <a:pt x="2825761" y="2706946"/>
                      <a:pt x="3775086" y="2725996"/>
                    </a:cubicBezTo>
                    <a:cubicBezTo>
                      <a:pt x="4724411" y="2745046"/>
                      <a:pt x="5781686" y="2478346"/>
                      <a:pt x="6823086" y="2421196"/>
                    </a:cubicBezTo>
                    <a:cubicBezTo>
                      <a:pt x="7864486" y="2364046"/>
                      <a:pt x="9261486" y="2525971"/>
                      <a:pt x="10023486" y="2383096"/>
                    </a:cubicBezTo>
                    <a:cubicBezTo>
                      <a:pt x="10785486" y="2240221"/>
                      <a:pt x="11223636" y="1938596"/>
                      <a:pt x="11395086" y="1563946"/>
                    </a:cubicBezTo>
                    <a:cubicBezTo>
                      <a:pt x="11566536" y="1189296"/>
                      <a:pt x="11633211" y="370146"/>
                      <a:pt x="11052186" y="135196"/>
                    </a:cubicBezTo>
                    <a:cubicBezTo>
                      <a:pt x="10471161" y="-99754"/>
                      <a:pt x="7908936" y="154246"/>
                      <a:pt x="7908936" y="154246"/>
                    </a:cubicBezTo>
                    <a:cubicBezTo>
                      <a:pt x="6851661" y="157421"/>
                      <a:pt x="5568961" y="179646"/>
                      <a:pt x="4708536" y="154246"/>
                    </a:cubicBezTo>
                    <a:cubicBezTo>
                      <a:pt x="3848111" y="128846"/>
                      <a:pt x="3400436" y="-1329"/>
                      <a:pt x="2746386" y="1846"/>
                    </a:cubicBezTo>
                    <a:cubicBezTo>
                      <a:pt x="2092336" y="5021"/>
                      <a:pt x="1241436" y="-39429"/>
                      <a:pt x="784236" y="173296"/>
                    </a:cubicBezTo>
                    <a:cubicBezTo>
                      <a:pt x="327036" y="386021"/>
                      <a:pt x="-38089" y="922596"/>
                      <a:pt x="3186" y="1278196"/>
                    </a:cubicBezTo>
                    <a:cubicBezTo>
                      <a:pt x="44461" y="1633796"/>
                      <a:pt x="671523" y="1989396"/>
                      <a:pt x="1165236" y="2325946"/>
                    </a:cubicBezTo>
                  </a:path>
                </a:pathLst>
              </a:custGeom>
              <a:grpFill/>
              <a:ln w="38100">
                <a:solidFill>
                  <a:srgbClr val="00CC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US" dirty="0">
                  <a:latin typeface="Times New Roman" pitchFamily="18" charset="0"/>
                  <a:ea typeface="宋体" pitchFamily="2" charset="-122"/>
                </a:endParaRPr>
              </a:p>
            </p:txBody>
          </p:sp>
        </p:grpSp>
        <p:sp>
          <p:nvSpPr>
            <p:cNvPr id="20" name="Text Box 25">
              <a:extLst>
                <a:ext uri="{FF2B5EF4-FFF2-40B4-BE49-F238E27FC236}">
                  <a16:creationId xmlns:a16="http://schemas.microsoft.com/office/drawing/2014/main" id="{9AD802B8-48E8-45D8-8CFC-B96713CCC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7889" y="5737639"/>
              <a:ext cx="793068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buNone/>
                <a:defRPr/>
              </a:pPr>
              <a:r>
                <a:rPr lang="en-US" b="1" kern="0" smtClean="0">
                  <a:solidFill>
                    <a:srgbClr val="002060"/>
                  </a:solidFill>
                  <a:latin typeface="UTM Avo" panose="02040603050506020204" pitchFamily="18" charset="0"/>
                  <a:cs typeface="Arial" pitchFamily="34" charset="0"/>
                </a:rPr>
                <a:t>Cô </a:t>
              </a:r>
              <a:r>
                <a:rPr lang="en-US" b="1" kern="0">
                  <a:solidFill>
                    <a:srgbClr val="002060"/>
                  </a:solidFill>
                  <a:latin typeface="UTM Avo" panose="02040603050506020204" pitchFamily="18" charset="0"/>
                  <a:cs typeface="Arial" pitchFamily="34" charset="0"/>
                </a:rPr>
                <a:t>bác xóm làng đến thăm</a:t>
              </a:r>
              <a:endParaRPr lang="en-US" b="1" kern="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5534" y="4348762"/>
            <a:ext cx="7432175" cy="1280400"/>
            <a:chOff x="2498926" y="5540892"/>
            <a:chExt cx="8202602" cy="12804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F155F1B-9787-4B09-93F3-FADF553BB2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926" y="5540892"/>
              <a:ext cx="8134326" cy="1280400"/>
              <a:chOff x="415914" y="112454"/>
              <a:chExt cx="11515788" cy="2726967"/>
            </a:xfrm>
            <a:solidFill>
              <a:schemeClr val="bg1"/>
            </a:solidFill>
          </p:grpSpPr>
          <p:sp>
            <p:nvSpPr>
              <p:cNvPr id="24" name="Text Box 2">
                <a:extLst>
                  <a:ext uri="{FF2B5EF4-FFF2-40B4-BE49-F238E27FC236}">
                    <a16:creationId xmlns:a16="http://schemas.microsoft.com/office/drawing/2014/main" id="{4E42B27F-C505-4759-AC94-B640E4ED74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8119" y="369391"/>
                <a:ext cx="10009112" cy="1015530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 sz="6000" b="1">
                  <a:solidFill>
                    <a:srgbClr val="003300"/>
                  </a:solidFill>
                  <a:ea typeface="字魂59号-创粗黑" pitchFamily="2" charset="-122"/>
                </a:endParaRPr>
              </a:p>
            </p:txBody>
          </p:sp>
          <p:sp>
            <p:nvSpPr>
              <p:cNvPr id="25" name="Freeform: Shape 7">
                <a:extLst>
                  <a:ext uri="{FF2B5EF4-FFF2-40B4-BE49-F238E27FC236}">
                    <a16:creationId xmlns:a16="http://schemas.microsoft.com/office/drawing/2014/main" id="{871A05EA-6CB6-491F-88D7-A2BD85610AD5}"/>
                  </a:ext>
                </a:extLst>
              </p:cNvPr>
              <p:cNvSpPr/>
              <p:nvPr/>
            </p:nvSpPr>
            <p:spPr bwMode="auto">
              <a:xfrm>
                <a:off x="415914" y="112454"/>
                <a:ext cx="11515788" cy="2726967"/>
              </a:xfrm>
              <a:custGeom>
                <a:avLst/>
                <a:gdLst>
                  <a:gd name="connsiteX0" fmla="*/ 1127136 w 11515788"/>
                  <a:gd name="connsiteY0" fmla="*/ 2306896 h 2726967"/>
                  <a:gd name="connsiteX1" fmla="*/ 3775086 w 11515788"/>
                  <a:gd name="connsiteY1" fmla="*/ 2725996 h 2726967"/>
                  <a:gd name="connsiteX2" fmla="*/ 6823086 w 11515788"/>
                  <a:gd name="connsiteY2" fmla="*/ 2421196 h 2726967"/>
                  <a:gd name="connsiteX3" fmla="*/ 10023486 w 11515788"/>
                  <a:gd name="connsiteY3" fmla="*/ 2383096 h 2726967"/>
                  <a:gd name="connsiteX4" fmla="*/ 11395086 w 11515788"/>
                  <a:gd name="connsiteY4" fmla="*/ 1563946 h 2726967"/>
                  <a:gd name="connsiteX5" fmla="*/ 11052186 w 11515788"/>
                  <a:gd name="connsiteY5" fmla="*/ 135196 h 2726967"/>
                  <a:gd name="connsiteX6" fmla="*/ 7908936 w 11515788"/>
                  <a:gd name="connsiteY6" fmla="*/ 154246 h 2726967"/>
                  <a:gd name="connsiteX7" fmla="*/ 4708536 w 11515788"/>
                  <a:gd name="connsiteY7" fmla="*/ 154246 h 2726967"/>
                  <a:gd name="connsiteX8" fmla="*/ 2746386 w 11515788"/>
                  <a:gd name="connsiteY8" fmla="*/ 1846 h 2726967"/>
                  <a:gd name="connsiteX9" fmla="*/ 784236 w 11515788"/>
                  <a:gd name="connsiteY9" fmla="*/ 173296 h 2726967"/>
                  <a:gd name="connsiteX10" fmla="*/ 3186 w 11515788"/>
                  <a:gd name="connsiteY10" fmla="*/ 1278196 h 2726967"/>
                  <a:gd name="connsiteX11" fmla="*/ 1031886 w 11515788"/>
                  <a:gd name="connsiteY11" fmla="*/ 2306896 h 2726967"/>
                  <a:gd name="connsiteX0" fmla="*/ 1127136 w 11515788"/>
                  <a:gd name="connsiteY0" fmla="*/ 2306896 h 2726967"/>
                  <a:gd name="connsiteX1" fmla="*/ 3775086 w 11515788"/>
                  <a:gd name="connsiteY1" fmla="*/ 2725996 h 2726967"/>
                  <a:gd name="connsiteX2" fmla="*/ 6823086 w 11515788"/>
                  <a:gd name="connsiteY2" fmla="*/ 2421196 h 2726967"/>
                  <a:gd name="connsiteX3" fmla="*/ 10023486 w 11515788"/>
                  <a:gd name="connsiteY3" fmla="*/ 2383096 h 2726967"/>
                  <a:gd name="connsiteX4" fmla="*/ 11395086 w 11515788"/>
                  <a:gd name="connsiteY4" fmla="*/ 1563946 h 2726967"/>
                  <a:gd name="connsiteX5" fmla="*/ 11052186 w 11515788"/>
                  <a:gd name="connsiteY5" fmla="*/ 135196 h 2726967"/>
                  <a:gd name="connsiteX6" fmla="*/ 7908936 w 11515788"/>
                  <a:gd name="connsiteY6" fmla="*/ 154246 h 2726967"/>
                  <a:gd name="connsiteX7" fmla="*/ 4708536 w 11515788"/>
                  <a:gd name="connsiteY7" fmla="*/ 154246 h 2726967"/>
                  <a:gd name="connsiteX8" fmla="*/ 2746386 w 11515788"/>
                  <a:gd name="connsiteY8" fmla="*/ 1846 h 2726967"/>
                  <a:gd name="connsiteX9" fmla="*/ 784236 w 11515788"/>
                  <a:gd name="connsiteY9" fmla="*/ 173296 h 2726967"/>
                  <a:gd name="connsiteX10" fmla="*/ 3186 w 11515788"/>
                  <a:gd name="connsiteY10" fmla="*/ 1278196 h 2726967"/>
                  <a:gd name="connsiteX11" fmla="*/ 1165236 w 11515788"/>
                  <a:gd name="connsiteY11" fmla="*/ 2325946 h 2726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515788" h="2726967">
                    <a:moveTo>
                      <a:pt x="1127136" y="2306896"/>
                    </a:moveTo>
                    <a:cubicBezTo>
                      <a:pt x="1976448" y="2506921"/>
                      <a:pt x="2825761" y="2706946"/>
                      <a:pt x="3775086" y="2725996"/>
                    </a:cubicBezTo>
                    <a:cubicBezTo>
                      <a:pt x="4724411" y="2745046"/>
                      <a:pt x="5781686" y="2478346"/>
                      <a:pt x="6823086" y="2421196"/>
                    </a:cubicBezTo>
                    <a:cubicBezTo>
                      <a:pt x="7864486" y="2364046"/>
                      <a:pt x="9261486" y="2525971"/>
                      <a:pt x="10023486" y="2383096"/>
                    </a:cubicBezTo>
                    <a:cubicBezTo>
                      <a:pt x="10785486" y="2240221"/>
                      <a:pt x="11223636" y="1938596"/>
                      <a:pt x="11395086" y="1563946"/>
                    </a:cubicBezTo>
                    <a:cubicBezTo>
                      <a:pt x="11566536" y="1189296"/>
                      <a:pt x="11633211" y="370146"/>
                      <a:pt x="11052186" y="135196"/>
                    </a:cubicBezTo>
                    <a:cubicBezTo>
                      <a:pt x="10471161" y="-99754"/>
                      <a:pt x="7908936" y="154246"/>
                      <a:pt x="7908936" y="154246"/>
                    </a:cubicBezTo>
                    <a:cubicBezTo>
                      <a:pt x="6851661" y="157421"/>
                      <a:pt x="5568961" y="179646"/>
                      <a:pt x="4708536" y="154246"/>
                    </a:cubicBezTo>
                    <a:cubicBezTo>
                      <a:pt x="3848111" y="128846"/>
                      <a:pt x="3400436" y="-1329"/>
                      <a:pt x="2746386" y="1846"/>
                    </a:cubicBezTo>
                    <a:cubicBezTo>
                      <a:pt x="2092336" y="5021"/>
                      <a:pt x="1241436" y="-39429"/>
                      <a:pt x="784236" y="173296"/>
                    </a:cubicBezTo>
                    <a:cubicBezTo>
                      <a:pt x="327036" y="386021"/>
                      <a:pt x="-38089" y="922596"/>
                      <a:pt x="3186" y="1278196"/>
                    </a:cubicBezTo>
                    <a:cubicBezTo>
                      <a:pt x="44461" y="1633796"/>
                      <a:pt x="671523" y="1989396"/>
                      <a:pt x="1165236" y="2325946"/>
                    </a:cubicBezTo>
                  </a:path>
                </a:pathLst>
              </a:custGeom>
              <a:grpFill/>
              <a:ln w="38100">
                <a:solidFill>
                  <a:srgbClr val="00CC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US" dirty="0">
                  <a:latin typeface="Times New Roman" pitchFamily="18" charset="0"/>
                  <a:ea typeface="宋体" pitchFamily="2" charset="-122"/>
                </a:endParaRPr>
              </a:p>
            </p:txBody>
          </p:sp>
        </p:grpSp>
        <p:sp>
          <p:nvSpPr>
            <p:cNvPr id="23" name="Text Box 25">
              <a:extLst>
                <a:ext uri="{FF2B5EF4-FFF2-40B4-BE49-F238E27FC236}">
                  <a16:creationId xmlns:a16="http://schemas.microsoft.com/office/drawing/2014/main" id="{9AD802B8-48E8-45D8-8CFC-B96713CCC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0839" y="5737639"/>
              <a:ext cx="793068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buNone/>
                <a:defRPr/>
              </a:pPr>
              <a:r>
                <a:rPr lang="en-US" b="1" kern="0" smtClean="0">
                  <a:solidFill>
                    <a:srgbClr val="002060"/>
                  </a:solidFill>
                  <a:latin typeface="UTM Avo" panose="02040603050506020204" pitchFamily="18" charset="0"/>
                  <a:cs typeface="Arial" pitchFamily="34" charset="0"/>
                </a:rPr>
                <a:t>Người cho trứng, người cho cam</a:t>
              </a:r>
              <a:endParaRPr lang="en-US" b="1" kern="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 flipH="1">
            <a:off x="422163" y="5645856"/>
            <a:ext cx="6574507" cy="1280400"/>
            <a:chOff x="2427294" y="5540892"/>
            <a:chExt cx="8205958" cy="12804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F155F1B-9787-4B09-93F3-FADF553BB2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926" y="5540892"/>
              <a:ext cx="8134326" cy="1280400"/>
              <a:chOff x="415914" y="112454"/>
              <a:chExt cx="11515788" cy="2726967"/>
            </a:xfrm>
            <a:solidFill>
              <a:schemeClr val="bg1"/>
            </a:solidFill>
          </p:grpSpPr>
          <p:sp>
            <p:nvSpPr>
              <p:cNvPr id="29" name="Text Box 2">
                <a:extLst>
                  <a:ext uri="{FF2B5EF4-FFF2-40B4-BE49-F238E27FC236}">
                    <a16:creationId xmlns:a16="http://schemas.microsoft.com/office/drawing/2014/main" id="{4E42B27F-C505-4759-AC94-B640E4ED74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8119" y="369391"/>
                <a:ext cx="10009112" cy="1015530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 sz="6000" b="1">
                  <a:solidFill>
                    <a:srgbClr val="003300"/>
                  </a:solidFill>
                  <a:ea typeface="字魂59号-创粗黑" pitchFamily="2" charset="-122"/>
                </a:endParaRPr>
              </a:p>
            </p:txBody>
          </p:sp>
          <p:sp>
            <p:nvSpPr>
              <p:cNvPr id="30" name="Freeform: Shape 7">
                <a:extLst>
                  <a:ext uri="{FF2B5EF4-FFF2-40B4-BE49-F238E27FC236}">
                    <a16:creationId xmlns:a16="http://schemas.microsoft.com/office/drawing/2014/main" id="{871A05EA-6CB6-491F-88D7-A2BD85610AD5}"/>
                  </a:ext>
                </a:extLst>
              </p:cNvPr>
              <p:cNvSpPr/>
              <p:nvPr/>
            </p:nvSpPr>
            <p:spPr bwMode="auto">
              <a:xfrm>
                <a:off x="415914" y="112454"/>
                <a:ext cx="11515788" cy="2726967"/>
              </a:xfrm>
              <a:custGeom>
                <a:avLst/>
                <a:gdLst>
                  <a:gd name="connsiteX0" fmla="*/ 1127136 w 11515788"/>
                  <a:gd name="connsiteY0" fmla="*/ 2306896 h 2726967"/>
                  <a:gd name="connsiteX1" fmla="*/ 3775086 w 11515788"/>
                  <a:gd name="connsiteY1" fmla="*/ 2725996 h 2726967"/>
                  <a:gd name="connsiteX2" fmla="*/ 6823086 w 11515788"/>
                  <a:gd name="connsiteY2" fmla="*/ 2421196 h 2726967"/>
                  <a:gd name="connsiteX3" fmla="*/ 10023486 w 11515788"/>
                  <a:gd name="connsiteY3" fmla="*/ 2383096 h 2726967"/>
                  <a:gd name="connsiteX4" fmla="*/ 11395086 w 11515788"/>
                  <a:gd name="connsiteY4" fmla="*/ 1563946 h 2726967"/>
                  <a:gd name="connsiteX5" fmla="*/ 11052186 w 11515788"/>
                  <a:gd name="connsiteY5" fmla="*/ 135196 h 2726967"/>
                  <a:gd name="connsiteX6" fmla="*/ 7908936 w 11515788"/>
                  <a:gd name="connsiteY6" fmla="*/ 154246 h 2726967"/>
                  <a:gd name="connsiteX7" fmla="*/ 4708536 w 11515788"/>
                  <a:gd name="connsiteY7" fmla="*/ 154246 h 2726967"/>
                  <a:gd name="connsiteX8" fmla="*/ 2746386 w 11515788"/>
                  <a:gd name="connsiteY8" fmla="*/ 1846 h 2726967"/>
                  <a:gd name="connsiteX9" fmla="*/ 784236 w 11515788"/>
                  <a:gd name="connsiteY9" fmla="*/ 173296 h 2726967"/>
                  <a:gd name="connsiteX10" fmla="*/ 3186 w 11515788"/>
                  <a:gd name="connsiteY10" fmla="*/ 1278196 h 2726967"/>
                  <a:gd name="connsiteX11" fmla="*/ 1031886 w 11515788"/>
                  <a:gd name="connsiteY11" fmla="*/ 2306896 h 2726967"/>
                  <a:gd name="connsiteX0" fmla="*/ 1127136 w 11515788"/>
                  <a:gd name="connsiteY0" fmla="*/ 2306896 h 2726967"/>
                  <a:gd name="connsiteX1" fmla="*/ 3775086 w 11515788"/>
                  <a:gd name="connsiteY1" fmla="*/ 2725996 h 2726967"/>
                  <a:gd name="connsiteX2" fmla="*/ 6823086 w 11515788"/>
                  <a:gd name="connsiteY2" fmla="*/ 2421196 h 2726967"/>
                  <a:gd name="connsiteX3" fmla="*/ 10023486 w 11515788"/>
                  <a:gd name="connsiteY3" fmla="*/ 2383096 h 2726967"/>
                  <a:gd name="connsiteX4" fmla="*/ 11395086 w 11515788"/>
                  <a:gd name="connsiteY4" fmla="*/ 1563946 h 2726967"/>
                  <a:gd name="connsiteX5" fmla="*/ 11052186 w 11515788"/>
                  <a:gd name="connsiteY5" fmla="*/ 135196 h 2726967"/>
                  <a:gd name="connsiteX6" fmla="*/ 7908936 w 11515788"/>
                  <a:gd name="connsiteY6" fmla="*/ 154246 h 2726967"/>
                  <a:gd name="connsiteX7" fmla="*/ 4708536 w 11515788"/>
                  <a:gd name="connsiteY7" fmla="*/ 154246 h 2726967"/>
                  <a:gd name="connsiteX8" fmla="*/ 2746386 w 11515788"/>
                  <a:gd name="connsiteY8" fmla="*/ 1846 h 2726967"/>
                  <a:gd name="connsiteX9" fmla="*/ 784236 w 11515788"/>
                  <a:gd name="connsiteY9" fmla="*/ 173296 h 2726967"/>
                  <a:gd name="connsiteX10" fmla="*/ 3186 w 11515788"/>
                  <a:gd name="connsiteY10" fmla="*/ 1278196 h 2726967"/>
                  <a:gd name="connsiteX11" fmla="*/ 1165236 w 11515788"/>
                  <a:gd name="connsiteY11" fmla="*/ 2325946 h 2726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515788" h="2726967">
                    <a:moveTo>
                      <a:pt x="1127136" y="2306896"/>
                    </a:moveTo>
                    <a:cubicBezTo>
                      <a:pt x="1976448" y="2506921"/>
                      <a:pt x="2825761" y="2706946"/>
                      <a:pt x="3775086" y="2725996"/>
                    </a:cubicBezTo>
                    <a:cubicBezTo>
                      <a:pt x="4724411" y="2745046"/>
                      <a:pt x="5781686" y="2478346"/>
                      <a:pt x="6823086" y="2421196"/>
                    </a:cubicBezTo>
                    <a:cubicBezTo>
                      <a:pt x="7864486" y="2364046"/>
                      <a:pt x="9261486" y="2525971"/>
                      <a:pt x="10023486" y="2383096"/>
                    </a:cubicBezTo>
                    <a:cubicBezTo>
                      <a:pt x="10785486" y="2240221"/>
                      <a:pt x="11223636" y="1938596"/>
                      <a:pt x="11395086" y="1563946"/>
                    </a:cubicBezTo>
                    <a:cubicBezTo>
                      <a:pt x="11566536" y="1189296"/>
                      <a:pt x="11633211" y="370146"/>
                      <a:pt x="11052186" y="135196"/>
                    </a:cubicBezTo>
                    <a:cubicBezTo>
                      <a:pt x="10471161" y="-99754"/>
                      <a:pt x="7908936" y="154246"/>
                      <a:pt x="7908936" y="154246"/>
                    </a:cubicBezTo>
                    <a:cubicBezTo>
                      <a:pt x="6851661" y="157421"/>
                      <a:pt x="5568961" y="179646"/>
                      <a:pt x="4708536" y="154246"/>
                    </a:cubicBezTo>
                    <a:cubicBezTo>
                      <a:pt x="3848111" y="128846"/>
                      <a:pt x="3400436" y="-1329"/>
                      <a:pt x="2746386" y="1846"/>
                    </a:cubicBezTo>
                    <a:cubicBezTo>
                      <a:pt x="2092336" y="5021"/>
                      <a:pt x="1241436" y="-39429"/>
                      <a:pt x="784236" y="173296"/>
                    </a:cubicBezTo>
                    <a:cubicBezTo>
                      <a:pt x="327036" y="386021"/>
                      <a:pt x="-38089" y="922596"/>
                      <a:pt x="3186" y="1278196"/>
                    </a:cubicBezTo>
                    <a:cubicBezTo>
                      <a:pt x="44461" y="1633796"/>
                      <a:pt x="671523" y="1989396"/>
                      <a:pt x="1165236" y="2325946"/>
                    </a:cubicBezTo>
                  </a:path>
                </a:pathLst>
              </a:custGeom>
              <a:grpFill/>
              <a:ln w="38100">
                <a:solidFill>
                  <a:srgbClr val="00CC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US" dirty="0">
                  <a:latin typeface="Times New Roman" pitchFamily="18" charset="0"/>
                  <a:ea typeface="宋体" pitchFamily="2" charset="-122"/>
                </a:endParaRPr>
              </a:p>
            </p:txBody>
          </p:sp>
        </p:grpSp>
        <p:sp>
          <p:nvSpPr>
            <p:cNvPr id="28" name="Text Box 25">
              <a:extLst>
                <a:ext uri="{FF2B5EF4-FFF2-40B4-BE49-F238E27FC236}">
                  <a16:creationId xmlns:a16="http://schemas.microsoft.com/office/drawing/2014/main" id="{9AD802B8-48E8-45D8-8CFC-B96713CCC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7294" y="5785765"/>
              <a:ext cx="793068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buNone/>
                <a:defRPr/>
              </a:pPr>
              <a:r>
                <a:rPr lang="en-US" b="1" kern="0" smtClean="0">
                  <a:solidFill>
                    <a:srgbClr val="002060"/>
                  </a:solidFill>
                  <a:latin typeface="UTM Avo" panose="02040603050506020204" pitchFamily="18" charset="0"/>
                  <a:cs typeface="Arial" pitchFamily="34" charset="0"/>
                </a:rPr>
                <a:t>Anh y sĩ đã mang thuốc vào</a:t>
              </a:r>
              <a:endParaRPr lang="en-US" b="1" kern="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endParaRPr>
            </a:p>
          </p:txBody>
        </p:sp>
      </p:grpSp>
      <p:sp>
        <p:nvSpPr>
          <p:cNvPr id="31" name="Right Brace 30">
            <a:extLst>
              <a:ext uri="{FF2B5EF4-FFF2-40B4-BE49-F238E27FC236}">
                <a16:creationId xmlns:a16="http://schemas.microsoft.com/office/drawing/2014/main" id="{0D8917C8-ACB5-4F5E-BD8F-489BC08287BC}"/>
              </a:ext>
            </a:extLst>
          </p:cNvPr>
          <p:cNvSpPr/>
          <p:nvPr/>
        </p:nvSpPr>
        <p:spPr>
          <a:xfrm>
            <a:off x="7356373" y="3246373"/>
            <a:ext cx="430799" cy="3362974"/>
          </a:xfrm>
          <a:prstGeom prst="rightBrace">
            <a:avLst>
              <a:gd name="adj1" fmla="val 66717"/>
              <a:gd name="adj2" fmla="val 50000"/>
            </a:avLst>
          </a:prstGeom>
          <a:ln w="38100">
            <a:solidFill>
              <a:srgbClr val="D458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337" y="3047035"/>
            <a:ext cx="4126829" cy="2996948"/>
          </a:xfrm>
          <a:prstGeom prst="rect">
            <a:avLst/>
          </a:prstGeom>
        </p:spPr>
      </p:pic>
      <p:sp>
        <p:nvSpPr>
          <p:cNvPr id="33" name="Text Box 25">
            <a:extLst>
              <a:ext uri="{FF2B5EF4-FFF2-40B4-BE49-F238E27FC236}">
                <a16:creationId xmlns:a16="http://schemas.microsoft.com/office/drawing/2014/main" id="{9AD802B8-48E8-45D8-8CFC-B96713CCC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3731" y="3443942"/>
            <a:ext cx="351170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  <a:defRPr/>
            </a:pPr>
            <a:r>
              <a:rPr lang="en-US" sz="4800" b="1" kern="0" smtClean="0">
                <a:solidFill>
                  <a:srgbClr val="3366FF"/>
                </a:solidFill>
                <a:latin typeface="SVN-Comic Sans MS" panose="02040603050506020204" pitchFamily="18" charset="0"/>
                <a:cs typeface="Arial" pitchFamily="34" charset="0"/>
              </a:rPr>
              <a:t>Thể hiện tình nghĩa làng xóm sâu đậm.</a:t>
            </a:r>
            <a:endParaRPr lang="en-US" sz="4800" b="1" kern="0" dirty="0">
              <a:solidFill>
                <a:srgbClr val="3366FF"/>
              </a:solidFill>
              <a:latin typeface="SVN-Comic Sans MS" panose="02040603050506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99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1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93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83D37E-777D-4C41-823D-CD961F38BD70}"/>
              </a:ext>
            </a:extLst>
          </p:cNvPr>
          <p:cNvGrpSpPr/>
          <p:nvPr/>
        </p:nvGrpSpPr>
        <p:grpSpPr>
          <a:xfrm>
            <a:off x="513347" y="-468620"/>
            <a:ext cx="10501923" cy="2913692"/>
            <a:chOff x="5647866" y="1129012"/>
            <a:chExt cx="6038682" cy="1337060"/>
          </a:xfrm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6DDCF171-D001-434B-99FA-3DF1C6A64291}"/>
                </a:ext>
              </a:extLst>
            </p:cNvPr>
            <p:cNvSpPr/>
            <p:nvPr/>
          </p:nvSpPr>
          <p:spPr>
            <a:xfrm flipH="1">
              <a:off x="5647866" y="1530709"/>
              <a:ext cx="5832648" cy="9353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A9306779-6DCB-4E8D-98A9-0F85CF8F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13028" y="1129012"/>
              <a:ext cx="773520" cy="711544"/>
            </a:xfrm>
            <a:prstGeom prst="rect">
              <a:avLst/>
            </a:prstGeom>
          </p:spPr>
        </p:pic>
        <p:sp>
          <p:nvSpPr>
            <p:cNvPr id="14" name="Text Box 25">
              <a:extLst>
                <a:ext uri="{FF2B5EF4-FFF2-40B4-BE49-F238E27FC236}">
                  <a16:creationId xmlns:a16="http://schemas.microsoft.com/office/drawing/2014/main" id="{9AD802B8-48E8-45D8-8CFC-B96713CCC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5507" y="1620908"/>
              <a:ext cx="5297592" cy="805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nl-NL" sz="3600" b="1" smtClean="0">
                  <a:latin typeface="UTM Avo" panose="02040603050506020204" pitchFamily="18" charset="0"/>
                </a:rPr>
                <a:t>3. </a:t>
              </a:r>
              <a:r>
                <a:rPr lang="nl-NL" sz="3600" b="1">
                  <a:latin typeface="UTM Avo" panose="02040603050506020204" pitchFamily="18" charset="0"/>
                </a:rPr>
                <a:t>Những chi tiết nào trong bài thơ bộc lộ tình yêu thương sâu sắc của bạn nhỏ đối với </a:t>
              </a:r>
              <a:r>
                <a:rPr lang="nl-NL" sz="3600" b="1">
                  <a:latin typeface="UTM Avo" panose="02040603050506020204" pitchFamily="18" charset="0"/>
                </a:rPr>
                <a:t>mẹ</a:t>
              </a:r>
              <a:r>
                <a:rPr lang="nl-NL" sz="3600" b="1" smtClean="0">
                  <a:latin typeface="UTM Avo" panose="02040603050506020204" pitchFamily="18" charset="0"/>
                </a:rPr>
                <a:t>?</a:t>
              </a:r>
              <a:r>
                <a:rPr lang="nl-NL" sz="3600" b="1">
                  <a:latin typeface="SVN-Comic Sans MS" panose="02040603050506020204" pitchFamily="18" charset="0"/>
                </a:rPr>
                <a:t> </a:t>
              </a:r>
              <a:endParaRPr lang="vi-VN" alt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032" y="4748463"/>
            <a:ext cx="1895355" cy="2109537"/>
          </a:xfrm>
          <a:prstGeom prst="rect">
            <a:avLst/>
          </a:prstGeom>
        </p:spPr>
      </p:pic>
      <p:pic>
        <p:nvPicPr>
          <p:cNvPr id="34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216" y="2865221"/>
            <a:ext cx="8532437" cy="3908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3918" y="3029642"/>
            <a:ext cx="4486714" cy="707886"/>
          </a:xfrm>
          <a:prstGeom prst="rect">
            <a:avLst/>
          </a:prstGeom>
          <a:noFill/>
          <a:ln w="12700">
            <a:solidFill>
              <a:srgbClr val="FF3399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SVN-Comic Sans MS" panose="02040603050506020204" pitchFamily="18" charset="0"/>
              </a:rPr>
              <a:t>Bạn nhỏ xót thương mẹ</a:t>
            </a:r>
            <a:endParaRPr lang="en-US" sz="4000">
              <a:solidFill>
                <a:srgbClr val="FF0000"/>
              </a:solidFill>
              <a:latin typeface="SVN-Comic Sans MS" panose="0204060305050602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68F3D7-7B23-444C-824E-078C5471A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6948" y="3934088"/>
            <a:ext cx="7042484" cy="2286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indent="457200" algn="just" eaLnBrk="1" hangingPunct="1">
              <a:buNone/>
            </a:pPr>
            <a:r>
              <a:rPr sz="28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 </a:t>
            </a:r>
            <a:r>
              <a:rPr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từ những ng</a:t>
            </a:r>
            <a:r>
              <a:rPr sz="2800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xưa</a:t>
            </a:r>
          </a:p>
          <a:p>
            <a:pPr algn="just" eaLnBrk="1" hangingPunct="1">
              <a:buNone/>
            </a:pPr>
            <a:r>
              <a:rPr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 trong đời mẹ đến giờ chưa tan.</a:t>
            </a:r>
          </a:p>
          <a:p>
            <a:pPr indent="457200" algn="just" eaLnBrk="1" hangingPunct="1">
              <a:buNone/>
            </a:pPr>
            <a:r>
              <a:rPr sz="2800" b="1" dirty="0" err="1">
                <a:solidFill>
                  <a:srgbClr val="D14B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sz="2800" b="1" dirty="0">
                <a:solidFill>
                  <a:srgbClr val="D14B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đời đi gió đi sương</a:t>
            </a:r>
          </a:p>
          <a:p>
            <a:pPr algn="just" eaLnBrk="1" hangingPunct="1">
              <a:buNone/>
            </a:pPr>
            <a:r>
              <a:rPr sz="2800" b="1" dirty="0">
                <a:solidFill>
                  <a:srgbClr val="D14B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 giờ mẹ lại lần giường tập đi.</a:t>
            </a:r>
          </a:p>
          <a:p>
            <a:pPr indent="457200" algn="just" eaLnBrk="1" hangingPunct="1">
              <a:buNone/>
            </a:pPr>
            <a:r>
              <a:rPr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con, mẹ khổ đủ điều</a:t>
            </a:r>
          </a:p>
          <a:p>
            <a:pPr algn="just" eaLnBrk="1" hangingPunct="1">
              <a:buNone/>
            </a:pPr>
            <a:r>
              <a:rPr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 đôi mắt mẹ đã nhiều nếp nhăn.</a:t>
            </a:r>
            <a:endParaRPr sz="2800" b="1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10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1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936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032" y="4748463"/>
            <a:ext cx="1895355" cy="210953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flipH="1">
            <a:off x="3418698" y="622960"/>
            <a:ext cx="8051408" cy="1707785"/>
            <a:chOff x="3611203" y="698531"/>
            <a:chExt cx="8051408" cy="1707785"/>
          </a:xfrm>
        </p:grpSpPr>
        <p:grpSp>
          <p:nvGrpSpPr>
            <p:cNvPr id="18" name="Group 17"/>
            <p:cNvGrpSpPr/>
            <p:nvPr/>
          </p:nvGrpSpPr>
          <p:grpSpPr>
            <a:xfrm>
              <a:off x="3946359" y="698531"/>
              <a:ext cx="7716252" cy="1707785"/>
              <a:chOff x="2498926" y="5540892"/>
              <a:chExt cx="8379652" cy="128040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F155F1B-9787-4B09-93F3-FADF553BB2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8926" y="5540892"/>
                <a:ext cx="8134326" cy="1280400"/>
                <a:chOff x="415914" y="112454"/>
                <a:chExt cx="11515788" cy="2726967"/>
              </a:xfrm>
              <a:solidFill>
                <a:schemeClr val="bg1"/>
              </a:solidFill>
            </p:grpSpPr>
            <p:sp>
              <p:nvSpPr>
                <p:cNvPr id="21" name="Text Box 2">
                  <a:extLst>
                    <a:ext uri="{FF2B5EF4-FFF2-40B4-BE49-F238E27FC236}">
                      <a16:creationId xmlns:a16="http://schemas.microsoft.com/office/drawing/2014/main" id="{4E42B27F-C505-4759-AC94-B640E4ED745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58119" y="369391"/>
                  <a:ext cx="10009112" cy="101553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zh-CN" sz="6000" b="1">
                    <a:solidFill>
                      <a:srgbClr val="003300"/>
                    </a:solidFill>
                    <a:ea typeface="字魂59号-创粗黑" pitchFamily="2" charset="-122"/>
                  </a:endParaRPr>
                </a:p>
              </p:txBody>
            </p:sp>
            <p:sp>
              <p:nvSpPr>
                <p:cNvPr id="22" name="Freeform: Shape 7">
                  <a:extLst>
                    <a:ext uri="{FF2B5EF4-FFF2-40B4-BE49-F238E27FC236}">
                      <a16:creationId xmlns:a16="http://schemas.microsoft.com/office/drawing/2014/main" id="{871A05EA-6CB6-491F-88D7-A2BD85610AD5}"/>
                    </a:ext>
                  </a:extLst>
                </p:cNvPr>
                <p:cNvSpPr/>
                <p:nvPr/>
              </p:nvSpPr>
              <p:spPr bwMode="auto">
                <a:xfrm>
                  <a:off x="415914" y="112454"/>
                  <a:ext cx="11515788" cy="2726967"/>
                </a:xfrm>
                <a:custGeom>
                  <a:avLst/>
                  <a:gdLst>
                    <a:gd name="connsiteX0" fmla="*/ 1127136 w 11515788"/>
                    <a:gd name="connsiteY0" fmla="*/ 2306896 h 2726967"/>
                    <a:gd name="connsiteX1" fmla="*/ 3775086 w 11515788"/>
                    <a:gd name="connsiteY1" fmla="*/ 2725996 h 2726967"/>
                    <a:gd name="connsiteX2" fmla="*/ 6823086 w 11515788"/>
                    <a:gd name="connsiteY2" fmla="*/ 2421196 h 2726967"/>
                    <a:gd name="connsiteX3" fmla="*/ 10023486 w 11515788"/>
                    <a:gd name="connsiteY3" fmla="*/ 2383096 h 2726967"/>
                    <a:gd name="connsiteX4" fmla="*/ 11395086 w 11515788"/>
                    <a:gd name="connsiteY4" fmla="*/ 1563946 h 2726967"/>
                    <a:gd name="connsiteX5" fmla="*/ 11052186 w 11515788"/>
                    <a:gd name="connsiteY5" fmla="*/ 135196 h 2726967"/>
                    <a:gd name="connsiteX6" fmla="*/ 7908936 w 11515788"/>
                    <a:gd name="connsiteY6" fmla="*/ 154246 h 2726967"/>
                    <a:gd name="connsiteX7" fmla="*/ 4708536 w 11515788"/>
                    <a:gd name="connsiteY7" fmla="*/ 154246 h 2726967"/>
                    <a:gd name="connsiteX8" fmla="*/ 2746386 w 11515788"/>
                    <a:gd name="connsiteY8" fmla="*/ 1846 h 2726967"/>
                    <a:gd name="connsiteX9" fmla="*/ 784236 w 11515788"/>
                    <a:gd name="connsiteY9" fmla="*/ 173296 h 2726967"/>
                    <a:gd name="connsiteX10" fmla="*/ 3186 w 11515788"/>
                    <a:gd name="connsiteY10" fmla="*/ 1278196 h 2726967"/>
                    <a:gd name="connsiteX11" fmla="*/ 1031886 w 11515788"/>
                    <a:gd name="connsiteY11" fmla="*/ 2306896 h 2726967"/>
                    <a:gd name="connsiteX0" fmla="*/ 1127136 w 11515788"/>
                    <a:gd name="connsiteY0" fmla="*/ 2306896 h 2726967"/>
                    <a:gd name="connsiteX1" fmla="*/ 3775086 w 11515788"/>
                    <a:gd name="connsiteY1" fmla="*/ 2725996 h 2726967"/>
                    <a:gd name="connsiteX2" fmla="*/ 6823086 w 11515788"/>
                    <a:gd name="connsiteY2" fmla="*/ 2421196 h 2726967"/>
                    <a:gd name="connsiteX3" fmla="*/ 10023486 w 11515788"/>
                    <a:gd name="connsiteY3" fmla="*/ 2383096 h 2726967"/>
                    <a:gd name="connsiteX4" fmla="*/ 11395086 w 11515788"/>
                    <a:gd name="connsiteY4" fmla="*/ 1563946 h 2726967"/>
                    <a:gd name="connsiteX5" fmla="*/ 11052186 w 11515788"/>
                    <a:gd name="connsiteY5" fmla="*/ 135196 h 2726967"/>
                    <a:gd name="connsiteX6" fmla="*/ 7908936 w 11515788"/>
                    <a:gd name="connsiteY6" fmla="*/ 154246 h 2726967"/>
                    <a:gd name="connsiteX7" fmla="*/ 4708536 w 11515788"/>
                    <a:gd name="connsiteY7" fmla="*/ 154246 h 2726967"/>
                    <a:gd name="connsiteX8" fmla="*/ 2746386 w 11515788"/>
                    <a:gd name="connsiteY8" fmla="*/ 1846 h 2726967"/>
                    <a:gd name="connsiteX9" fmla="*/ 784236 w 11515788"/>
                    <a:gd name="connsiteY9" fmla="*/ 173296 h 2726967"/>
                    <a:gd name="connsiteX10" fmla="*/ 3186 w 11515788"/>
                    <a:gd name="connsiteY10" fmla="*/ 1278196 h 2726967"/>
                    <a:gd name="connsiteX11" fmla="*/ 1165236 w 11515788"/>
                    <a:gd name="connsiteY11" fmla="*/ 2325946 h 2726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515788" h="2726967">
                      <a:moveTo>
                        <a:pt x="1127136" y="2306896"/>
                      </a:moveTo>
                      <a:cubicBezTo>
                        <a:pt x="1976448" y="2506921"/>
                        <a:pt x="2825761" y="2706946"/>
                        <a:pt x="3775086" y="2725996"/>
                      </a:cubicBezTo>
                      <a:cubicBezTo>
                        <a:pt x="4724411" y="2745046"/>
                        <a:pt x="5781686" y="2478346"/>
                        <a:pt x="6823086" y="2421196"/>
                      </a:cubicBezTo>
                      <a:cubicBezTo>
                        <a:pt x="7864486" y="2364046"/>
                        <a:pt x="9261486" y="2525971"/>
                        <a:pt x="10023486" y="2383096"/>
                      </a:cubicBezTo>
                      <a:cubicBezTo>
                        <a:pt x="10785486" y="2240221"/>
                        <a:pt x="11223636" y="1938596"/>
                        <a:pt x="11395086" y="1563946"/>
                      </a:cubicBezTo>
                      <a:cubicBezTo>
                        <a:pt x="11566536" y="1189296"/>
                        <a:pt x="11633211" y="370146"/>
                        <a:pt x="11052186" y="135196"/>
                      </a:cubicBezTo>
                      <a:cubicBezTo>
                        <a:pt x="10471161" y="-99754"/>
                        <a:pt x="7908936" y="154246"/>
                        <a:pt x="7908936" y="154246"/>
                      </a:cubicBezTo>
                      <a:cubicBezTo>
                        <a:pt x="6851661" y="157421"/>
                        <a:pt x="5568961" y="179646"/>
                        <a:pt x="4708536" y="154246"/>
                      </a:cubicBezTo>
                      <a:cubicBezTo>
                        <a:pt x="3848111" y="128846"/>
                        <a:pt x="3400436" y="-1329"/>
                        <a:pt x="2746386" y="1846"/>
                      </a:cubicBezTo>
                      <a:cubicBezTo>
                        <a:pt x="2092336" y="5021"/>
                        <a:pt x="1241436" y="-39429"/>
                        <a:pt x="784236" y="173296"/>
                      </a:cubicBezTo>
                      <a:cubicBezTo>
                        <a:pt x="327036" y="386021"/>
                        <a:pt x="-38089" y="922596"/>
                        <a:pt x="3186" y="1278196"/>
                      </a:cubicBezTo>
                      <a:cubicBezTo>
                        <a:pt x="44461" y="1633796"/>
                        <a:pt x="671523" y="1989396"/>
                        <a:pt x="1165236" y="2325946"/>
                      </a:cubicBezTo>
                    </a:path>
                  </a:pathLst>
                </a:custGeom>
                <a:grpFill/>
                <a:ln w="38100">
                  <a:solidFill>
                    <a:srgbClr val="00CC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endParaRPr lang="en-US" dirty="0">
                    <a:latin typeface="Times New Roman" pitchFamily="18" charset="0"/>
                    <a:ea typeface="宋体" pitchFamily="2" charset="-122"/>
                  </a:endParaRPr>
                </a:p>
              </p:txBody>
            </p:sp>
          </p:grpSp>
          <p:sp>
            <p:nvSpPr>
              <p:cNvPr id="20" name="Text Box 25">
                <a:extLst>
                  <a:ext uri="{FF2B5EF4-FFF2-40B4-BE49-F238E27FC236}">
                    <a16:creationId xmlns:a16="http://schemas.microsoft.com/office/drawing/2014/main" id="{9AD802B8-48E8-45D8-8CFC-B96713CCCB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7890" y="5737639"/>
                <a:ext cx="7930688" cy="662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buNone/>
                </a:pPr>
                <a:r>
                  <a:rPr lang="en-US" sz="2800" b="1">
                    <a:latin typeface="Arial" panose="020B0604020202020204" pitchFamily="34" charset="0"/>
                    <a:cs typeface="Arial" panose="020B0604020202020204" pitchFamily="34" charset="0"/>
                  </a:rPr>
                  <a:t>Bạn nhỏ mong mẹ mau khỏi bệnh: </a:t>
                </a:r>
              </a:p>
              <a:p>
                <a:pPr algn="ctr">
                  <a:buNone/>
                </a:pPr>
                <a:r>
                  <a:rPr lang="en-US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“Con mong mẹ khỏe dần dần”</a:t>
                </a:r>
                <a:endParaRPr lang="en-US" b="1" dirty="0">
                  <a:solidFill>
                    <a:srgbClr val="C00000"/>
                  </a:solidFill>
                  <a:latin typeface="VNI-Times" pitchFamily="2" charset="0"/>
                </a:endParaRPr>
              </a:p>
            </p:txBody>
          </p:sp>
        </p:grpSp>
        <p:sp>
          <p:nvSpPr>
            <p:cNvPr id="2" name="Heart 1"/>
            <p:cNvSpPr/>
            <p:nvPr/>
          </p:nvSpPr>
          <p:spPr>
            <a:xfrm>
              <a:off x="3611203" y="990327"/>
              <a:ext cx="882961" cy="786063"/>
            </a:xfrm>
            <a:prstGeom prst="heart">
              <a:avLst/>
            </a:prstGeom>
            <a:solidFill>
              <a:srgbClr val="FF6699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34074" y="2766719"/>
            <a:ext cx="9900785" cy="2206333"/>
            <a:chOff x="3611203" y="698534"/>
            <a:chExt cx="7948378" cy="1707786"/>
          </a:xfrm>
        </p:grpSpPr>
        <p:grpSp>
          <p:nvGrpSpPr>
            <p:cNvPr id="24" name="Group 23"/>
            <p:cNvGrpSpPr/>
            <p:nvPr/>
          </p:nvGrpSpPr>
          <p:grpSpPr>
            <a:xfrm>
              <a:off x="3946359" y="698534"/>
              <a:ext cx="7613222" cy="1707786"/>
              <a:chOff x="2498926" y="5540892"/>
              <a:chExt cx="8267766" cy="128040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F155F1B-9787-4B09-93F3-FADF553BB2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8926" y="5540892"/>
                <a:ext cx="8134326" cy="1280400"/>
                <a:chOff x="415914" y="112454"/>
                <a:chExt cx="11515788" cy="2726967"/>
              </a:xfrm>
              <a:solidFill>
                <a:schemeClr val="bg1"/>
              </a:solidFill>
            </p:grpSpPr>
            <p:sp>
              <p:nvSpPr>
                <p:cNvPr id="28" name="Text Box 2">
                  <a:extLst>
                    <a:ext uri="{FF2B5EF4-FFF2-40B4-BE49-F238E27FC236}">
                      <a16:creationId xmlns:a16="http://schemas.microsoft.com/office/drawing/2014/main" id="{4E42B27F-C505-4759-AC94-B640E4ED745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58119" y="369391"/>
                  <a:ext cx="10009112" cy="101553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zh-CN" sz="6000" b="1">
                    <a:solidFill>
                      <a:srgbClr val="003300"/>
                    </a:solidFill>
                    <a:ea typeface="字魂59号-创粗黑" pitchFamily="2" charset="-122"/>
                  </a:endParaRPr>
                </a:p>
              </p:txBody>
            </p:sp>
            <p:sp>
              <p:nvSpPr>
                <p:cNvPr id="29" name="Freeform: Shape 7">
                  <a:extLst>
                    <a:ext uri="{FF2B5EF4-FFF2-40B4-BE49-F238E27FC236}">
                      <a16:creationId xmlns:a16="http://schemas.microsoft.com/office/drawing/2014/main" id="{871A05EA-6CB6-491F-88D7-A2BD85610AD5}"/>
                    </a:ext>
                  </a:extLst>
                </p:cNvPr>
                <p:cNvSpPr/>
                <p:nvPr/>
              </p:nvSpPr>
              <p:spPr bwMode="auto">
                <a:xfrm>
                  <a:off x="415914" y="112454"/>
                  <a:ext cx="11515788" cy="2726967"/>
                </a:xfrm>
                <a:custGeom>
                  <a:avLst/>
                  <a:gdLst>
                    <a:gd name="connsiteX0" fmla="*/ 1127136 w 11515788"/>
                    <a:gd name="connsiteY0" fmla="*/ 2306896 h 2726967"/>
                    <a:gd name="connsiteX1" fmla="*/ 3775086 w 11515788"/>
                    <a:gd name="connsiteY1" fmla="*/ 2725996 h 2726967"/>
                    <a:gd name="connsiteX2" fmla="*/ 6823086 w 11515788"/>
                    <a:gd name="connsiteY2" fmla="*/ 2421196 h 2726967"/>
                    <a:gd name="connsiteX3" fmla="*/ 10023486 w 11515788"/>
                    <a:gd name="connsiteY3" fmla="*/ 2383096 h 2726967"/>
                    <a:gd name="connsiteX4" fmla="*/ 11395086 w 11515788"/>
                    <a:gd name="connsiteY4" fmla="*/ 1563946 h 2726967"/>
                    <a:gd name="connsiteX5" fmla="*/ 11052186 w 11515788"/>
                    <a:gd name="connsiteY5" fmla="*/ 135196 h 2726967"/>
                    <a:gd name="connsiteX6" fmla="*/ 7908936 w 11515788"/>
                    <a:gd name="connsiteY6" fmla="*/ 154246 h 2726967"/>
                    <a:gd name="connsiteX7" fmla="*/ 4708536 w 11515788"/>
                    <a:gd name="connsiteY7" fmla="*/ 154246 h 2726967"/>
                    <a:gd name="connsiteX8" fmla="*/ 2746386 w 11515788"/>
                    <a:gd name="connsiteY8" fmla="*/ 1846 h 2726967"/>
                    <a:gd name="connsiteX9" fmla="*/ 784236 w 11515788"/>
                    <a:gd name="connsiteY9" fmla="*/ 173296 h 2726967"/>
                    <a:gd name="connsiteX10" fmla="*/ 3186 w 11515788"/>
                    <a:gd name="connsiteY10" fmla="*/ 1278196 h 2726967"/>
                    <a:gd name="connsiteX11" fmla="*/ 1031886 w 11515788"/>
                    <a:gd name="connsiteY11" fmla="*/ 2306896 h 2726967"/>
                    <a:gd name="connsiteX0" fmla="*/ 1127136 w 11515788"/>
                    <a:gd name="connsiteY0" fmla="*/ 2306896 h 2726967"/>
                    <a:gd name="connsiteX1" fmla="*/ 3775086 w 11515788"/>
                    <a:gd name="connsiteY1" fmla="*/ 2725996 h 2726967"/>
                    <a:gd name="connsiteX2" fmla="*/ 6823086 w 11515788"/>
                    <a:gd name="connsiteY2" fmla="*/ 2421196 h 2726967"/>
                    <a:gd name="connsiteX3" fmla="*/ 10023486 w 11515788"/>
                    <a:gd name="connsiteY3" fmla="*/ 2383096 h 2726967"/>
                    <a:gd name="connsiteX4" fmla="*/ 11395086 w 11515788"/>
                    <a:gd name="connsiteY4" fmla="*/ 1563946 h 2726967"/>
                    <a:gd name="connsiteX5" fmla="*/ 11052186 w 11515788"/>
                    <a:gd name="connsiteY5" fmla="*/ 135196 h 2726967"/>
                    <a:gd name="connsiteX6" fmla="*/ 7908936 w 11515788"/>
                    <a:gd name="connsiteY6" fmla="*/ 154246 h 2726967"/>
                    <a:gd name="connsiteX7" fmla="*/ 4708536 w 11515788"/>
                    <a:gd name="connsiteY7" fmla="*/ 154246 h 2726967"/>
                    <a:gd name="connsiteX8" fmla="*/ 2746386 w 11515788"/>
                    <a:gd name="connsiteY8" fmla="*/ 1846 h 2726967"/>
                    <a:gd name="connsiteX9" fmla="*/ 784236 w 11515788"/>
                    <a:gd name="connsiteY9" fmla="*/ 173296 h 2726967"/>
                    <a:gd name="connsiteX10" fmla="*/ 3186 w 11515788"/>
                    <a:gd name="connsiteY10" fmla="*/ 1278196 h 2726967"/>
                    <a:gd name="connsiteX11" fmla="*/ 1165236 w 11515788"/>
                    <a:gd name="connsiteY11" fmla="*/ 2325946 h 2726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515788" h="2726967">
                      <a:moveTo>
                        <a:pt x="1127136" y="2306896"/>
                      </a:moveTo>
                      <a:cubicBezTo>
                        <a:pt x="1976448" y="2506921"/>
                        <a:pt x="2825761" y="2706946"/>
                        <a:pt x="3775086" y="2725996"/>
                      </a:cubicBezTo>
                      <a:cubicBezTo>
                        <a:pt x="4724411" y="2745046"/>
                        <a:pt x="5781686" y="2478346"/>
                        <a:pt x="6823086" y="2421196"/>
                      </a:cubicBezTo>
                      <a:cubicBezTo>
                        <a:pt x="7864486" y="2364046"/>
                        <a:pt x="9261486" y="2525971"/>
                        <a:pt x="10023486" y="2383096"/>
                      </a:cubicBezTo>
                      <a:cubicBezTo>
                        <a:pt x="10785486" y="2240221"/>
                        <a:pt x="11223636" y="1938596"/>
                        <a:pt x="11395086" y="1563946"/>
                      </a:cubicBezTo>
                      <a:cubicBezTo>
                        <a:pt x="11566536" y="1189296"/>
                        <a:pt x="11633211" y="370146"/>
                        <a:pt x="11052186" y="135196"/>
                      </a:cubicBezTo>
                      <a:cubicBezTo>
                        <a:pt x="10471161" y="-99754"/>
                        <a:pt x="7908936" y="154246"/>
                        <a:pt x="7908936" y="154246"/>
                      </a:cubicBezTo>
                      <a:cubicBezTo>
                        <a:pt x="6851661" y="157421"/>
                        <a:pt x="5568961" y="179646"/>
                        <a:pt x="4708536" y="154246"/>
                      </a:cubicBezTo>
                      <a:cubicBezTo>
                        <a:pt x="3848111" y="128846"/>
                        <a:pt x="3400436" y="-1329"/>
                        <a:pt x="2746386" y="1846"/>
                      </a:cubicBezTo>
                      <a:cubicBezTo>
                        <a:pt x="2092336" y="5021"/>
                        <a:pt x="1241436" y="-39429"/>
                        <a:pt x="784236" y="173296"/>
                      </a:cubicBezTo>
                      <a:cubicBezTo>
                        <a:pt x="327036" y="386021"/>
                        <a:pt x="-38089" y="922596"/>
                        <a:pt x="3186" y="1278196"/>
                      </a:cubicBezTo>
                      <a:cubicBezTo>
                        <a:pt x="44461" y="1633796"/>
                        <a:pt x="671523" y="1989396"/>
                        <a:pt x="1165236" y="2325946"/>
                      </a:cubicBezTo>
                    </a:path>
                  </a:pathLst>
                </a:custGeom>
                <a:grpFill/>
                <a:ln w="38100">
                  <a:solidFill>
                    <a:srgbClr val="00CC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endParaRPr lang="en-US" dirty="0">
                    <a:latin typeface="Times New Roman" pitchFamily="18" charset="0"/>
                    <a:ea typeface="宋体" pitchFamily="2" charset="-122"/>
                  </a:endParaRPr>
                </a:p>
              </p:txBody>
            </p:sp>
          </p:grpSp>
          <p:sp>
            <p:nvSpPr>
              <p:cNvPr id="27" name="Text Box 25">
                <a:extLst>
                  <a:ext uri="{FF2B5EF4-FFF2-40B4-BE49-F238E27FC236}">
                    <a16:creationId xmlns:a16="http://schemas.microsoft.com/office/drawing/2014/main" id="{9AD802B8-48E8-45D8-8CFC-B96713CCCB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36004" y="5653448"/>
                <a:ext cx="7930688" cy="1167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buNone/>
                </a:pPr>
                <a:r>
                  <a:rPr lang="en-US" sz="2800" b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vi-VN" sz="2800" b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Bạn </a:t>
                </a:r>
                <a:r>
                  <a:rPr lang="vi-VN" sz="2800" b="1">
                    <a:latin typeface="Arial" panose="020B0604020202020204" pitchFamily="34" charset="0"/>
                    <a:cs typeface="Arial" panose="020B0604020202020204" pitchFamily="34" charset="0"/>
                  </a:rPr>
                  <a:t>nhỏ không quản ngại, l</a:t>
                </a:r>
                <a:r>
                  <a:rPr lang="vi-VN" sz="2800" b="1">
                    <a:latin typeface="Arial" panose="020B0604020202020204" pitchFamily="34" charset="0"/>
                    <a:ea typeface="Arial" panose="020B0604020202020204" pitchFamily="34" charset="0"/>
                  </a:rPr>
                  <a:t>à</a:t>
                </a:r>
                <a:r>
                  <a:rPr lang="vi-VN" sz="2800" b="1">
                    <a:latin typeface="Arial" panose="020B0604020202020204" pitchFamily="34" charset="0"/>
                    <a:cs typeface="Arial" panose="020B0604020202020204" pitchFamily="34" charset="0"/>
                  </a:rPr>
                  <a:t>m mọi việc để mẹ vui:</a:t>
                </a:r>
              </a:p>
              <a:p>
                <a:pPr indent="690563" algn="ctr">
                  <a:buNone/>
                </a:pPr>
                <a:r>
                  <a:rPr lang="vi-VN" sz="2800" b="1">
                    <a:solidFill>
                      <a:srgbClr val="FF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Mẹ vui, con có quản gì</a:t>
                </a:r>
              </a:p>
              <a:p>
                <a:pPr indent="228600" algn="ctr">
                  <a:buNone/>
                </a:pPr>
                <a:r>
                  <a:rPr lang="vi-VN" sz="2800" b="1">
                    <a:solidFill>
                      <a:srgbClr val="FF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Ngâm thơ, kể chuyện, rồi thì múa ca.</a:t>
                </a:r>
                <a:endParaRPr lang="vi-VN" sz="2800" b="1" dirty="0">
                  <a:solidFill>
                    <a:srgbClr val="FF0066"/>
                  </a:solidFill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</p:grpSp>
        <p:sp>
          <p:nvSpPr>
            <p:cNvPr id="25" name="Heart 24"/>
            <p:cNvSpPr/>
            <p:nvPr/>
          </p:nvSpPr>
          <p:spPr>
            <a:xfrm>
              <a:off x="3611203" y="990327"/>
              <a:ext cx="882961" cy="786063"/>
            </a:xfrm>
            <a:prstGeom prst="heart">
              <a:avLst/>
            </a:prstGeom>
            <a:solidFill>
              <a:srgbClr val="FF3399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 flipH="1">
            <a:off x="2835105" y="5109488"/>
            <a:ext cx="8185067" cy="1707785"/>
            <a:chOff x="3611203" y="698531"/>
            <a:chExt cx="7825504" cy="1707785"/>
          </a:xfrm>
        </p:grpSpPr>
        <p:grpSp>
          <p:nvGrpSpPr>
            <p:cNvPr id="31" name="Group 30"/>
            <p:cNvGrpSpPr/>
            <p:nvPr/>
          </p:nvGrpSpPr>
          <p:grpSpPr>
            <a:xfrm>
              <a:off x="3946359" y="698531"/>
              <a:ext cx="7490348" cy="1707785"/>
              <a:chOff x="2498926" y="5540892"/>
              <a:chExt cx="8134326" cy="1280400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F155F1B-9787-4B09-93F3-FADF553BB2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8926" y="5540892"/>
                <a:ext cx="8134326" cy="1280400"/>
                <a:chOff x="415914" y="112454"/>
                <a:chExt cx="11515788" cy="2726967"/>
              </a:xfrm>
              <a:solidFill>
                <a:schemeClr val="bg1"/>
              </a:solidFill>
            </p:grpSpPr>
            <p:sp>
              <p:nvSpPr>
                <p:cNvPr id="37" name="Text Box 2">
                  <a:extLst>
                    <a:ext uri="{FF2B5EF4-FFF2-40B4-BE49-F238E27FC236}">
                      <a16:creationId xmlns:a16="http://schemas.microsoft.com/office/drawing/2014/main" id="{4E42B27F-C505-4759-AC94-B640E4ED745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58119" y="369391"/>
                  <a:ext cx="10009112" cy="101553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zh-CN" sz="6000" b="1">
                    <a:solidFill>
                      <a:srgbClr val="003300"/>
                    </a:solidFill>
                    <a:ea typeface="字魂59号-创粗黑" pitchFamily="2" charset="-122"/>
                  </a:endParaRPr>
                </a:p>
              </p:txBody>
            </p:sp>
            <p:sp>
              <p:nvSpPr>
                <p:cNvPr id="38" name="Freeform: Shape 7">
                  <a:extLst>
                    <a:ext uri="{FF2B5EF4-FFF2-40B4-BE49-F238E27FC236}">
                      <a16:creationId xmlns:a16="http://schemas.microsoft.com/office/drawing/2014/main" id="{871A05EA-6CB6-491F-88D7-A2BD85610AD5}"/>
                    </a:ext>
                  </a:extLst>
                </p:cNvPr>
                <p:cNvSpPr/>
                <p:nvPr/>
              </p:nvSpPr>
              <p:spPr bwMode="auto">
                <a:xfrm>
                  <a:off x="415914" y="112454"/>
                  <a:ext cx="11515788" cy="2726967"/>
                </a:xfrm>
                <a:custGeom>
                  <a:avLst/>
                  <a:gdLst>
                    <a:gd name="connsiteX0" fmla="*/ 1127136 w 11515788"/>
                    <a:gd name="connsiteY0" fmla="*/ 2306896 h 2726967"/>
                    <a:gd name="connsiteX1" fmla="*/ 3775086 w 11515788"/>
                    <a:gd name="connsiteY1" fmla="*/ 2725996 h 2726967"/>
                    <a:gd name="connsiteX2" fmla="*/ 6823086 w 11515788"/>
                    <a:gd name="connsiteY2" fmla="*/ 2421196 h 2726967"/>
                    <a:gd name="connsiteX3" fmla="*/ 10023486 w 11515788"/>
                    <a:gd name="connsiteY3" fmla="*/ 2383096 h 2726967"/>
                    <a:gd name="connsiteX4" fmla="*/ 11395086 w 11515788"/>
                    <a:gd name="connsiteY4" fmla="*/ 1563946 h 2726967"/>
                    <a:gd name="connsiteX5" fmla="*/ 11052186 w 11515788"/>
                    <a:gd name="connsiteY5" fmla="*/ 135196 h 2726967"/>
                    <a:gd name="connsiteX6" fmla="*/ 7908936 w 11515788"/>
                    <a:gd name="connsiteY6" fmla="*/ 154246 h 2726967"/>
                    <a:gd name="connsiteX7" fmla="*/ 4708536 w 11515788"/>
                    <a:gd name="connsiteY7" fmla="*/ 154246 h 2726967"/>
                    <a:gd name="connsiteX8" fmla="*/ 2746386 w 11515788"/>
                    <a:gd name="connsiteY8" fmla="*/ 1846 h 2726967"/>
                    <a:gd name="connsiteX9" fmla="*/ 784236 w 11515788"/>
                    <a:gd name="connsiteY9" fmla="*/ 173296 h 2726967"/>
                    <a:gd name="connsiteX10" fmla="*/ 3186 w 11515788"/>
                    <a:gd name="connsiteY10" fmla="*/ 1278196 h 2726967"/>
                    <a:gd name="connsiteX11" fmla="*/ 1031886 w 11515788"/>
                    <a:gd name="connsiteY11" fmla="*/ 2306896 h 2726967"/>
                    <a:gd name="connsiteX0" fmla="*/ 1127136 w 11515788"/>
                    <a:gd name="connsiteY0" fmla="*/ 2306896 h 2726967"/>
                    <a:gd name="connsiteX1" fmla="*/ 3775086 w 11515788"/>
                    <a:gd name="connsiteY1" fmla="*/ 2725996 h 2726967"/>
                    <a:gd name="connsiteX2" fmla="*/ 6823086 w 11515788"/>
                    <a:gd name="connsiteY2" fmla="*/ 2421196 h 2726967"/>
                    <a:gd name="connsiteX3" fmla="*/ 10023486 w 11515788"/>
                    <a:gd name="connsiteY3" fmla="*/ 2383096 h 2726967"/>
                    <a:gd name="connsiteX4" fmla="*/ 11395086 w 11515788"/>
                    <a:gd name="connsiteY4" fmla="*/ 1563946 h 2726967"/>
                    <a:gd name="connsiteX5" fmla="*/ 11052186 w 11515788"/>
                    <a:gd name="connsiteY5" fmla="*/ 135196 h 2726967"/>
                    <a:gd name="connsiteX6" fmla="*/ 7908936 w 11515788"/>
                    <a:gd name="connsiteY6" fmla="*/ 154246 h 2726967"/>
                    <a:gd name="connsiteX7" fmla="*/ 4708536 w 11515788"/>
                    <a:gd name="connsiteY7" fmla="*/ 154246 h 2726967"/>
                    <a:gd name="connsiteX8" fmla="*/ 2746386 w 11515788"/>
                    <a:gd name="connsiteY8" fmla="*/ 1846 h 2726967"/>
                    <a:gd name="connsiteX9" fmla="*/ 784236 w 11515788"/>
                    <a:gd name="connsiteY9" fmla="*/ 173296 h 2726967"/>
                    <a:gd name="connsiteX10" fmla="*/ 3186 w 11515788"/>
                    <a:gd name="connsiteY10" fmla="*/ 1278196 h 2726967"/>
                    <a:gd name="connsiteX11" fmla="*/ 1165236 w 11515788"/>
                    <a:gd name="connsiteY11" fmla="*/ 2325946 h 2726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515788" h="2726967">
                      <a:moveTo>
                        <a:pt x="1127136" y="2306896"/>
                      </a:moveTo>
                      <a:cubicBezTo>
                        <a:pt x="1976448" y="2506921"/>
                        <a:pt x="2825761" y="2706946"/>
                        <a:pt x="3775086" y="2725996"/>
                      </a:cubicBezTo>
                      <a:cubicBezTo>
                        <a:pt x="4724411" y="2745046"/>
                        <a:pt x="5781686" y="2478346"/>
                        <a:pt x="6823086" y="2421196"/>
                      </a:cubicBezTo>
                      <a:cubicBezTo>
                        <a:pt x="7864486" y="2364046"/>
                        <a:pt x="9261486" y="2525971"/>
                        <a:pt x="10023486" y="2383096"/>
                      </a:cubicBezTo>
                      <a:cubicBezTo>
                        <a:pt x="10785486" y="2240221"/>
                        <a:pt x="11223636" y="1938596"/>
                        <a:pt x="11395086" y="1563946"/>
                      </a:cubicBezTo>
                      <a:cubicBezTo>
                        <a:pt x="11566536" y="1189296"/>
                        <a:pt x="11633211" y="370146"/>
                        <a:pt x="11052186" y="135196"/>
                      </a:cubicBezTo>
                      <a:cubicBezTo>
                        <a:pt x="10471161" y="-99754"/>
                        <a:pt x="7908936" y="154246"/>
                        <a:pt x="7908936" y="154246"/>
                      </a:cubicBezTo>
                      <a:cubicBezTo>
                        <a:pt x="6851661" y="157421"/>
                        <a:pt x="5568961" y="179646"/>
                        <a:pt x="4708536" y="154246"/>
                      </a:cubicBezTo>
                      <a:cubicBezTo>
                        <a:pt x="3848111" y="128846"/>
                        <a:pt x="3400436" y="-1329"/>
                        <a:pt x="2746386" y="1846"/>
                      </a:cubicBezTo>
                      <a:cubicBezTo>
                        <a:pt x="2092336" y="5021"/>
                        <a:pt x="1241436" y="-39429"/>
                        <a:pt x="784236" y="173296"/>
                      </a:cubicBezTo>
                      <a:cubicBezTo>
                        <a:pt x="327036" y="386021"/>
                        <a:pt x="-38089" y="922596"/>
                        <a:pt x="3186" y="1278196"/>
                      </a:cubicBezTo>
                      <a:cubicBezTo>
                        <a:pt x="44461" y="1633796"/>
                        <a:pt x="671523" y="1989396"/>
                        <a:pt x="1165236" y="2325946"/>
                      </a:cubicBezTo>
                    </a:path>
                  </a:pathLst>
                </a:custGeom>
                <a:grpFill/>
                <a:ln w="38100">
                  <a:solidFill>
                    <a:srgbClr val="00CC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endParaRPr lang="en-US" dirty="0">
                    <a:latin typeface="Times New Roman" pitchFamily="18" charset="0"/>
                    <a:ea typeface="宋体" pitchFamily="2" charset="-122"/>
                  </a:endParaRPr>
                </a:p>
              </p:txBody>
            </p:sp>
          </p:grpSp>
          <p:sp>
            <p:nvSpPr>
              <p:cNvPr id="36" name="Text Box 25">
                <a:extLst>
                  <a:ext uri="{FF2B5EF4-FFF2-40B4-BE49-F238E27FC236}">
                    <a16:creationId xmlns:a16="http://schemas.microsoft.com/office/drawing/2014/main" id="{9AD802B8-48E8-45D8-8CFC-B96713CCCB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7891" y="5605340"/>
                <a:ext cx="7431008" cy="1103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buNone/>
                </a:pPr>
                <a:r>
                  <a:rPr lang="vi-VN" sz="2800" b="1">
                    <a:latin typeface="Arial" panose="020B0604020202020204" pitchFamily="34" charset="0"/>
                    <a:cs typeface="Arial" panose="020B0604020202020204" pitchFamily="34" charset="0"/>
                  </a:rPr>
                  <a:t>Bạn nhỏ thấy mẹ l</a:t>
                </a:r>
                <a:r>
                  <a:rPr lang="vi-VN" sz="2800" b="1">
                    <a:latin typeface="Arial" panose="020B0604020202020204" pitchFamily="34" charset="0"/>
                    <a:ea typeface="Arial" panose="020B0604020202020204" pitchFamily="34" charset="0"/>
                  </a:rPr>
                  <a:t>à</a:t>
                </a:r>
                <a:r>
                  <a:rPr lang="vi-VN" sz="2800" b="1">
                    <a:latin typeface="Arial" panose="020B0604020202020204" pitchFamily="34" charset="0"/>
                    <a:cs typeface="Arial" panose="020B0604020202020204" pitchFamily="34" charset="0"/>
                  </a:rPr>
                  <a:t> người có ý nghĩa to lớn đối với mình:</a:t>
                </a:r>
              </a:p>
              <a:p>
                <a:pPr marL="228600" indent="-228600" algn="ctr"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  <a:r>
                  <a:rPr lang="vi-VN" sz="2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Mẹ l</a:t>
                </a:r>
                <a:r>
                  <a:rPr lang="vi-VN" sz="2800" b="1">
                    <a:solidFill>
                      <a:srgbClr val="FF0000"/>
                    </a:solidFill>
                    <a:latin typeface="Arial" panose="020B0604020202020204" pitchFamily="34" charset="0"/>
                    <a:ea typeface="Arial" panose="020B0604020202020204" pitchFamily="34" charset="0"/>
                  </a:rPr>
                  <a:t>à</a:t>
                </a:r>
                <a:r>
                  <a:rPr lang="vi-VN" sz="2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đất nước, tháng ng</a:t>
                </a:r>
                <a:r>
                  <a:rPr lang="vi-VN" sz="2800" b="1">
                    <a:solidFill>
                      <a:srgbClr val="FF0000"/>
                    </a:solidFill>
                    <a:latin typeface="Arial" panose="020B0604020202020204" pitchFamily="34" charset="0"/>
                    <a:ea typeface="Arial" panose="020B0604020202020204" pitchFamily="34" charset="0"/>
                  </a:rPr>
                  <a:t>à</a:t>
                </a:r>
                <a:r>
                  <a:rPr lang="vi-VN" sz="2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 của con</a:t>
                </a:r>
                <a:r>
                  <a:rPr lang="en-US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.</a:t>
                </a:r>
                <a:r>
                  <a:rPr lang="en-US" sz="2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  <a:endParaRPr lang="vi-VN" sz="2800" b="1" dirty="0">
                  <a:solidFill>
                    <a:srgbClr val="FF0000"/>
                  </a:solidFill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</p:grpSp>
        <p:sp>
          <p:nvSpPr>
            <p:cNvPr id="32" name="Heart 31"/>
            <p:cNvSpPr/>
            <p:nvPr/>
          </p:nvSpPr>
          <p:spPr>
            <a:xfrm>
              <a:off x="3611203" y="990327"/>
              <a:ext cx="882961" cy="786063"/>
            </a:xfrm>
            <a:prstGeom prst="heart">
              <a:avLst/>
            </a:prstGeom>
            <a:solidFill>
              <a:srgbClr val="FF6699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211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12558" y="228600"/>
            <a:ext cx="11737301" cy="63926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85725" cmpd="thinThick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5095" y="340895"/>
            <a:ext cx="5839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</a:rPr>
              <a:t>Yêu cầu cần đạt</a:t>
            </a:r>
            <a:endParaRPr lang="en-US" sz="480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inh Duong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7880" y="1265074"/>
            <a:ext cx="1142197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latin typeface="UTM Avo" panose="02040603050506020204" pitchFamily="18" charset="0"/>
              </a:rPr>
              <a:t> 1. Kiến thức</a:t>
            </a:r>
            <a:endParaRPr lang="en-US" sz="2400">
              <a:latin typeface="UTM Avo" panose="02040603050506020204" pitchFamily="18" charset="0"/>
            </a:endParaRPr>
          </a:p>
          <a:p>
            <a:r>
              <a:rPr lang="nl-NL" sz="2400">
                <a:latin typeface="UTM Avo" panose="02040603050506020204" pitchFamily="18" charset="0"/>
              </a:rPr>
              <a:t> </a:t>
            </a:r>
            <a:r>
              <a:rPr lang="nl-NL" sz="2400" smtClean="0">
                <a:latin typeface="UTM Avo" panose="02040603050506020204" pitchFamily="18" charset="0"/>
              </a:rPr>
              <a:t>- Hiểu </a:t>
            </a:r>
            <a:r>
              <a:rPr lang="nl-NL" sz="2400">
                <a:latin typeface="UTM Avo" panose="02040603050506020204" pitchFamily="18" charset="0"/>
              </a:rPr>
              <a:t>ND: </a:t>
            </a:r>
            <a:r>
              <a:rPr lang="nb-NO" sz="2400">
                <a:latin typeface="UTM Avo" panose="02040603050506020204" pitchFamily="18" charset="0"/>
              </a:rPr>
              <a:t>Tình cảm yêu thương sâu sắc, sự hiếu thảo, lòng biết ơn của bạn nhỏ với người mẹ bị ốm. (trả lời được câu hỏi 1, 2, 3; thuộc ít nhất 1 khổ thơ trong bài).</a:t>
            </a:r>
            <a:endParaRPr lang="en-US" sz="2400">
              <a:latin typeface="UTM Avo" panose="02040603050506020204" pitchFamily="18" charset="0"/>
            </a:endParaRPr>
          </a:p>
          <a:p>
            <a:r>
              <a:rPr lang="nl-NL" sz="2400" b="1">
                <a:latin typeface="UTM Avo" panose="02040603050506020204" pitchFamily="18" charset="0"/>
              </a:rPr>
              <a:t>2. Kĩ năng</a:t>
            </a:r>
            <a:endParaRPr lang="en-US" sz="2400">
              <a:latin typeface="UTM Avo" panose="02040603050506020204" pitchFamily="18" charset="0"/>
            </a:endParaRPr>
          </a:p>
          <a:p>
            <a:r>
              <a:rPr lang="nl-NL" sz="2400">
                <a:latin typeface="UTM Avo" panose="02040603050506020204" pitchFamily="18" charset="0"/>
              </a:rPr>
              <a:t>- Đọc rành mạch, trôi chảy: bước đầu biết đọc một đoạn thơ lục bát với giọng tình cảm, nhẹ nhàng.</a:t>
            </a:r>
            <a:endParaRPr lang="en-US" sz="2400">
              <a:latin typeface="UTM Avo" panose="02040603050506020204" pitchFamily="18" charset="0"/>
            </a:endParaRPr>
          </a:p>
          <a:p>
            <a:r>
              <a:rPr lang="nl-NL" sz="2400" b="1">
                <a:latin typeface="UTM Avo" panose="02040603050506020204" pitchFamily="18" charset="0"/>
              </a:rPr>
              <a:t>3. Phẩm chất</a:t>
            </a:r>
            <a:endParaRPr lang="en-US" sz="2400">
              <a:latin typeface="UTM Avo" panose="02040603050506020204" pitchFamily="18" charset="0"/>
            </a:endParaRPr>
          </a:p>
          <a:p>
            <a:r>
              <a:rPr lang="nl-NL" sz="2400">
                <a:latin typeface="UTM Avo" panose="02040603050506020204" pitchFamily="18" charset="0"/>
              </a:rPr>
              <a:t>- Giáo dục tình cảm hiếu thảo với mẹ</a:t>
            </a:r>
            <a:endParaRPr lang="en-US" sz="2400">
              <a:latin typeface="UTM Avo" panose="02040603050506020204" pitchFamily="18" charset="0"/>
            </a:endParaRPr>
          </a:p>
          <a:p>
            <a:r>
              <a:rPr lang="nl-NL" sz="2400" b="1">
                <a:latin typeface="UTM Avo" panose="02040603050506020204" pitchFamily="18" charset="0"/>
              </a:rPr>
              <a:t>4. Góp phần phát triển các năng lực</a:t>
            </a:r>
            <a:endParaRPr lang="en-US" sz="2400">
              <a:latin typeface="UTM Avo" panose="02040603050506020204" pitchFamily="18" charset="0"/>
            </a:endParaRPr>
          </a:p>
          <a:p>
            <a:r>
              <a:rPr lang="nl-NL" sz="2400">
                <a:latin typeface="UTM Avo" panose="02040603050506020204" pitchFamily="18" charset="0"/>
              </a:rPr>
              <a:t>- NL giao tiếp và hợp tác, NL giải quyết vấn đề và sáng tạo, NL ngôn ngữ, NL thẩm mĩ,...</a:t>
            </a:r>
            <a:endParaRPr lang="en-US" sz="2400">
              <a:latin typeface="UTM Avo" panose="02040603050506020204" pitchFamily="18" charset="0"/>
            </a:endParaRPr>
          </a:p>
          <a:p>
            <a:r>
              <a:rPr lang="nb-NO" sz="2400" i="1">
                <a:latin typeface="UTM Avo" panose="02040603050506020204" pitchFamily="18" charset="0"/>
              </a:rPr>
              <a:t>  *</a:t>
            </a:r>
            <a:r>
              <a:rPr lang="nb-NO" sz="2400" b="1" i="1">
                <a:latin typeface="UTM Avo" panose="02040603050506020204" pitchFamily="18" charset="0"/>
              </a:rPr>
              <a:t> GDKNS :</a:t>
            </a:r>
            <a:r>
              <a:rPr lang="nb-NO" sz="2400" i="1">
                <a:latin typeface="UTM Avo" panose="02040603050506020204" pitchFamily="18" charset="0"/>
              </a:rPr>
              <a:t>  Thể hiện sự cảm thông ; Xác định giá trị ; Tự nhận thức về bản thân.</a:t>
            </a:r>
            <a:endParaRPr lang="en-US" sz="24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5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1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93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83D37E-777D-4C41-823D-CD961F38BD70}"/>
              </a:ext>
            </a:extLst>
          </p:cNvPr>
          <p:cNvGrpSpPr/>
          <p:nvPr/>
        </p:nvGrpSpPr>
        <p:grpSpPr>
          <a:xfrm>
            <a:off x="1860885" y="411323"/>
            <a:ext cx="9090217" cy="2913692"/>
            <a:chOff x="5647866" y="1129012"/>
            <a:chExt cx="6038682" cy="1337060"/>
          </a:xfrm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6DDCF171-D001-434B-99FA-3DF1C6A64291}"/>
                </a:ext>
              </a:extLst>
            </p:cNvPr>
            <p:cNvSpPr/>
            <p:nvPr/>
          </p:nvSpPr>
          <p:spPr>
            <a:xfrm flipH="1">
              <a:off x="5647866" y="1530709"/>
              <a:ext cx="5832648" cy="9353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A9306779-6DCB-4E8D-98A9-0F85CF8F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13028" y="1129012"/>
              <a:ext cx="773520" cy="711544"/>
            </a:xfrm>
            <a:prstGeom prst="rect">
              <a:avLst/>
            </a:prstGeom>
          </p:spPr>
        </p:pic>
        <p:sp>
          <p:nvSpPr>
            <p:cNvPr id="14" name="Text Box 25">
              <a:extLst>
                <a:ext uri="{FF2B5EF4-FFF2-40B4-BE49-F238E27FC236}">
                  <a16:creationId xmlns:a16="http://schemas.microsoft.com/office/drawing/2014/main" id="{9AD802B8-48E8-45D8-8CFC-B96713CCC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8494" y="1620908"/>
              <a:ext cx="4871487" cy="720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None/>
              </a:pPr>
              <a:r>
                <a:rPr lang="en-US" sz="4800" b="1">
                  <a:latin typeface="SVN-Comic Sans MS" panose="02040603050506020204" pitchFamily="18" charset="0"/>
                </a:rPr>
                <a:t>Qua bài thơ trên muốn nói với chúng ta điều gì?</a:t>
              </a:r>
            </a:p>
          </p:txBody>
        </p:sp>
      </p:grpSp>
      <p:pic>
        <p:nvPicPr>
          <p:cNvPr id="15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032" y="3882189"/>
            <a:ext cx="2673676" cy="297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8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1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936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032" y="3882189"/>
            <a:ext cx="2673676" cy="2975811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250" y="678905"/>
            <a:ext cx="9235361" cy="65401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69299" y="353144"/>
            <a:ext cx="38699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smtClean="0">
                <a:ln w="0">
                  <a:noFill/>
                </a:ln>
                <a:solidFill>
                  <a:srgbClr val="FF66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y Buom Hep Nang" panose="00000400000000000000" pitchFamily="2" charset="0"/>
              </a:rPr>
              <a:t>Nội dung</a:t>
            </a:r>
            <a:endParaRPr kumimoji="0" lang="en-US" sz="8000" b="0" i="0" u="none" strike="noStrike" kern="1200" cap="none" spc="0" normalizeH="0" baseline="0" noProof="0">
              <a:ln w="0">
                <a:noFill/>
              </a:ln>
              <a:solidFill>
                <a:srgbClr val="FF669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ay Buom Hep Nang" panose="000004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89685" y="3061770"/>
            <a:ext cx="62243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Bài thơ thể hiện tình cảm yêu thương sâu sắc, lòng hiếu thảo của người con đối với mẹ.</a:t>
            </a:r>
            <a:endParaRPr lang="en-US" sz="360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6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" descr="5947678d5d2f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2065"/>
            <a:ext cx="5760085" cy="5575935"/>
          </a:xfrm>
          <a:prstGeom prst="rect">
            <a:avLst/>
          </a:prstGeom>
        </p:spPr>
      </p:pic>
      <p:pic>
        <p:nvPicPr>
          <p:cNvPr id="18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215" y="0"/>
            <a:ext cx="8566785" cy="687451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41695" y="245539"/>
            <a:ext cx="5797056" cy="1438881"/>
            <a:chOff x="3404491" y="687446"/>
            <a:chExt cx="6667651" cy="1707785"/>
          </a:xfrm>
        </p:grpSpPr>
        <p:grpSp>
          <p:nvGrpSpPr>
            <p:cNvPr id="21" name="Group 20"/>
            <p:cNvGrpSpPr/>
            <p:nvPr/>
          </p:nvGrpSpPr>
          <p:grpSpPr>
            <a:xfrm>
              <a:off x="3611205" y="687446"/>
              <a:ext cx="6460937" cy="1707785"/>
              <a:chOff x="2134957" y="5532581"/>
              <a:chExt cx="7016413" cy="1280400"/>
            </a:xfrm>
          </p:grpSpPr>
          <p:sp>
            <p:nvSpPr>
              <p:cNvPr id="26" name="Freeform: Shape 7">
                <a:extLst>
                  <a:ext uri="{FF2B5EF4-FFF2-40B4-BE49-F238E27FC236}">
                    <a16:creationId xmlns:a16="http://schemas.microsoft.com/office/drawing/2014/main" id="{871A05EA-6CB6-491F-88D7-A2BD85610AD5}"/>
                  </a:ext>
                </a:extLst>
              </p:cNvPr>
              <p:cNvSpPr/>
              <p:nvPr/>
            </p:nvSpPr>
            <p:spPr bwMode="auto">
              <a:xfrm>
                <a:off x="2134957" y="5532581"/>
                <a:ext cx="6873707" cy="1280400"/>
              </a:xfrm>
              <a:custGeom>
                <a:avLst/>
                <a:gdLst>
                  <a:gd name="connsiteX0" fmla="*/ 1127136 w 11515788"/>
                  <a:gd name="connsiteY0" fmla="*/ 2306896 h 2726967"/>
                  <a:gd name="connsiteX1" fmla="*/ 3775086 w 11515788"/>
                  <a:gd name="connsiteY1" fmla="*/ 2725996 h 2726967"/>
                  <a:gd name="connsiteX2" fmla="*/ 6823086 w 11515788"/>
                  <a:gd name="connsiteY2" fmla="*/ 2421196 h 2726967"/>
                  <a:gd name="connsiteX3" fmla="*/ 10023486 w 11515788"/>
                  <a:gd name="connsiteY3" fmla="*/ 2383096 h 2726967"/>
                  <a:gd name="connsiteX4" fmla="*/ 11395086 w 11515788"/>
                  <a:gd name="connsiteY4" fmla="*/ 1563946 h 2726967"/>
                  <a:gd name="connsiteX5" fmla="*/ 11052186 w 11515788"/>
                  <a:gd name="connsiteY5" fmla="*/ 135196 h 2726967"/>
                  <a:gd name="connsiteX6" fmla="*/ 7908936 w 11515788"/>
                  <a:gd name="connsiteY6" fmla="*/ 154246 h 2726967"/>
                  <a:gd name="connsiteX7" fmla="*/ 4708536 w 11515788"/>
                  <a:gd name="connsiteY7" fmla="*/ 154246 h 2726967"/>
                  <a:gd name="connsiteX8" fmla="*/ 2746386 w 11515788"/>
                  <a:gd name="connsiteY8" fmla="*/ 1846 h 2726967"/>
                  <a:gd name="connsiteX9" fmla="*/ 784236 w 11515788"/>
                  <a:gd name="connsiteY9" fmla="*/ 173296 h 2726967"/>
                  <a:gd name="connsiteX10" fmla="*/ 3186 w 11515788"/>
                  <a:gd name="connsiteY10" fmla="*/ 1278196 h 2726967"/>
                  <a:gd name="connsiteX11" fmla="*/ 1031886 w 11515788"/>
                  <a:gd name="connsiteY11" fmla="*/ 2306896 h 2726967"/>
                  <a:gd name="connsiteX0" fmla="*/ 1127136 w 11515788"/>
                  <a:gd name="connsiteY0" fmla="*/ 2306896 h 2726967"/>
                  <a:gd name="connsiteX1" fmla="*/ 3775086 w 11515788"/>
                  <a:gd name="connsiteY1" fmla="*/ 2725996 h 2726967"/>
                  <a:gd name="connsiteX2" fmla="*/ 6823086 w 11515788"/>
                  <a:gd name="connsiteY2" fmla="*/ 2421196 h 2726967"/>
                  <a:gd name="connsiteX3" fmla="*/ 10023486 w 11515788"/>
                  <a:gd name="connsiteY3" fmla="*/ 2383096 h 2726967"/>
                  <a:gd name="connsiteX4" fmla="*/ 11395086 w 11515788"/>
                  <a:gd name="connsiteY4" fmla="*/ 1563946 h 2726967"/>
                  <a:gd name="connsiteX5" fmla="*/ 11052186 w 11515788"/>
                  <a:gd name="connsiteY5" fmla="*/ 135196 h 2726967"/>
                  <a:gd name="connsiteX6" fmla="*/ 7908936 w 11515788"/>
                  <a:gd name="connsiteY6" fmla="*/ 154246 h 2726967"/>
                  <a:gd name="connsiteX7" fmla="*/ 4708536 w 11515788"/>
                  <a:gd name="connsiteY7" fmla="*/ 154246 h 2726967"/>
                  <a:gd name="connsiteX8" fmla="*/ 2746386 w 11515788"/>
                  <a:gd name="connsiteY8" fmla="*/ 1846 h 2726967"/>
                  <a:gd name="connsiteX9" fmla="*/ 784236 w 11515788"/>
                  <a:gd name="connsiteY9" fmla="*/ 173296 h 2726967"/>
                  <a:gd name="connsiteX10" fmla="*/ 3186 w 11515788"/>
                  <a:gd name="connsiteY10" fmla="*/ 1278196 h 2726967"/>
                  <a:gd name="connsiteX11" fmla="*/ 1165236 w 11515788"/>
                  <a:gd name="connsiteY11" fmla="*/ 2325946 h 2726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515788" h="2726967">
                    <a:moveTo>
                      <a:pt x="1127136" y="2306896"/>
                    </a:moveTo>
                    <a:cubicBezTo>
                      <a:pt x="1976448" y="2506921"/>
                      <a:pt x="2825761" y="2706946"/>
                      <a:pt x="3775086" y="2725996"/>
                    </a:cubicBezTo>
                    <a:cubicBezTo>
                      <a:pt x="4724411" y="2745046"/>
                      <a:pt x="5781686" y="2478346"/>
                      <a:pt x="6823086" y="2421196"/>
                    </a:cubicBezTo>
                    <a:cubicBezTo>
                      <a:pt x="7864486" y="2364046"/>
                      <a:pt x="9261486" y="2525971"/>
                      <a:pt x="10023486" y="2383096"/>
                    </a:cubicBezTo>
                    <a:cubicBezTo>
                      <a:pt x="10785486" y="2240221"/>
                      <a:pt x="11223636" y="1938596"/>
                      <a:pt x="11395086" y="1563946"/>
                    </a:cubicBezTo>
                    <a:cubicBezTo>
                      <a:pt x="11566536" y="1189296"/>
                      <a:pt x="11633211" y="370146"/>
                      <a:pt x="11052186" y="135196"/>
                    </a:cubicBezTo>
                    <a:cubicBezTo>
                      <a:pt x="10471161" y="-99754"/>
                      <a:pt x="7908936" y="154246"/>
                      <a:pt x="7908936" y="154246"/>
                    </a:cubicBezTo>
                    <a:cubicBezTo>
                      <a:pt x="6851661" y="157421"/>
                      <a:pt x="5568961" y="179646"/>
                      <a:pt x="4708536" y="154246"/>
                    </a:cubicBezTo>
                    <a:cubicBezTo>
                      <a:pt x="3848111" y="128846"/>
                      <a:pt x="3400436" y="-1329"/>
                      <a:pt x="2746386" y="1846"/>
                    </a:cubicBezTo>
                    <a:cubicBezTo>
                      <a:pt x="2092336" y="5021"/>
                      <a:pt x="1241436" y="-39429"/>
                      <a:pt x="784236" y="173296"/>
                    </a:cubicBezTo>
                    <a:cubicBezTo>
                      <a:pt x="327036" y="386021"/>
                      <a:pt x="-38089" y="922596"/>
                      <a:pt x="3186" y="1278196"/>
                    </a:cubicBezTo>
                    <a:cubicBezTo>
                      <a:pt x="44461" y="1633796"/>
                      <a:pt x="671523" y="1989396"/>
                      <a:pt x="1165236" y="2325946"/>
                    </a:cubicBezTo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CC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US" dirty="0">
                  <a:latin typeface="Times New Roman" pitchFamily="18" charset="0"/>
                  <a:ea typeface="宋体" pitchFamily="2" charset="-122"/>
                </a:endParaRPr>
              </a:p>
            </p:txBody>
          </p:sp>
          <p:sp>
            <p:nvSpPr>
              <p:cNvPr id="24" name="Text Box 25">
                <a:extLst>
                  <a:ext uri="{FF2B5EF4-FFF2-40B4-BE49-F238E27FC236}">
                    <a16:creationId xmlns:a16="http://schemas.microsoft.com/office/drawing/2014/main" id="{9AD802B8-48E8-45D8-8CFC-B96713CCCB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02150" y="5691380"/>
                <a:ext cx="6649220" cy="817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buNone/>
                </a:pPr>
                <a:r>
                  <a:rPr lang="en-US" sz="4800" b="1" smtClean="0">
                    <a:solidFill>
                      <a:schemeClr val="accent2">
                        <a:lumMod val="75000"/>
                      </a:schemeClr>
                    </a:solidFill>
                    <a:latin typeface="UVN Bay Buom Hep Nang" panose="00000400000000000000" pitchFamily="2" charset="0"/>
                    <a:cs typeface="Arial" panose="020B0604020202020204" pitchFamily="34" charset="0"/>
                  </a:rPr>
                  <a:t>Liên hệ thực tế</a:t>
                </a:r>
                <a:endParaRPr lang="en-US" sz="5400" b="1" dirty="0">
                  <a:solidFill>
                    <a:schemeClr val="accent2">
                      <a:lumMod val="75000"/>
                    </a:schemeClr>
                  </a:solidFill>
                  <a:latin typeface="UVN Bay Buom Hep Nang" panose="00000400000000000000" pitchFamily="2" charset="0"/>
                </a:endParaRPr>
              </a:p>
            </p:txBody>
          </p:sp>
        </p:grpSp>
        <p:sp>
          <p:nvSpPr>
            <p:cNvPr id="22" name="Heart 21"/>
            <p:cNvSpPr/>
            <p:nvPr/>
          </p:nvSpPr>
          <p:spPr>
            <a:xfrm>
              <a:off x="3404491" y="990325"/>
              <a:ext cx="1089674" cy="937989"/>
            </a:xfrm>
            <a:prstGeom prst="heart">
              <a:avLst/>
            </a:prstGeom>
            <a:solidFill>
              <a:srgbClr val="FF6699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11">
            <a:extLst>
              <a:ext uri="{FF2B5EF4-FFF2-40B4-BE49-F238E27FC236}">
                <a16:creationId xmlns:a16="http://schemas.microsoft.com/office/drawing/2014/main" id="{E7BEA6AB-E8BB-4650-86A8-072C6AA27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4" b="6814"/>
          <a:stretch/>
        </p:blipFill>
        <p:spPr bwMode="auto">
          <a:xfrm>
            <a:off x="1922329" y="1265555"/>
            <a:ext cx="8274912" cy="536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786403" y="3288196"/>
            <a:ext cx="58774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2060"/>
                </a:solidFill>
                <a:latin typeface="SVN-Comic Sans MS" panose="02040603050506020204" pitchFamily="18" charset="0"/>
              </a:rPr>
              <a:t>Hằng ngày ở nhà em thường làm gì để giúp đỡ mẹ?</a:t>
            </a:r>
            <a:endParaRPr lang="en-US" sz="4400">
              <a:solidFill>
                <a:srgbClr val="002060"/>
              </a:solidFill>
              <a:latin typeface="SVN-Comic Sans M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549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7510" y="855784"/>
            <a:ext cx="4805400" cy="600221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05" y="-366355"/>
            <a:ext cx="9867900" cy="808220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265163" y="855784"/>
            <a:ext cx="5450963" cy="891534"/>
            <a:chOff x="5265163" y="855784"/>
            <a:chExt cx="5450963" cy="891534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297827F4-9C03-4522-99FA-C755CF4EACFE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265163" y="855784"/>
              <a:ext cx="5140805" cy="891534"/>
            </a:xfrm>
            <a:prstGeom prst="rect">
              <a:avLst/>
            </a:prstGeom>
            <a:solidFill>
              <a:srgbClr val="F3807F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>
              <a:lvl1pPr algn="l" defTabSz="86677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17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endParaRPr lang="vi-V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422232" y="978385"/>
              <a:ext cx="52938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6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Luyện đọc </a:t>
              </a:r>
              <a:r>
                <a:rPr lang="en-US" altLang="en-US" sz="36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diễn </a:t>
              </a:r>
              <a:r>
                <a:rPr lang="en-US" altLang="en-US" sz="3600" b="1" smtClean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cảm</a:t>
              </a:r>
              <a:endPara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A612B0-5158-4520-9976-70F99C550D4D}"/>
              </a:ext>
            </a:extLst>
          </p:cNvPr>
          <p:cNvGrpSpPr/>
          <p:nvPr/>
        </p:nvGrpSpPr>
        <p:grpSpPr>
          <a:xfrm>
            <a:off x="1917749" y="2306177"/>
            <a:ext cx="8798377" cy="3581399"/>
            <a:chOff x="825499" y="4457700"/>
            <a:chExt cx="5766177" cy="26289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17D3FB-A890-4C0C-8972-BAF144F866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499" y="4457700"/>
              <a:ext cx="5766177" cy="137155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buNone/>
              </a:pP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Sáng nay trời đổ mưa r</a:t>
              </a: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ea typeface="Arial" panose="020B0604020202020204" pitchFamily="34" charset="0"/>
                </a:rPr>
                <a:t>à</a:t>
              </a: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o</a:t>
              </a:r>
            </a:p>
            <a:p>
              <a:pPr algn="ctr" eaLnBrk="1" hangingPunct="1">
                <a:buNone/>
              </a:pP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Nắng trong trái chín   </a:t>
              </a:r>
              <a:r>
                <a:rPr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ngọt ng</a:t>
              </a:r>
              <a:r>
                <a:rPr sz="2800" b="1" dirty="0">
                  <a:solidFill>
                    <a:srgbClr val="FF0000"/>
                  </a:solidFill>
                  <a:latin typeface="UTM Avo" panose="02040603050506020204" pitchFamily="18" charset="0"/>
                  <a:ea typeface="Arial" panose="020B0604020202020204" pitchFamily="34" charset="0"/>
                </a:rPr>
                <a:t>à</a:t>
              </a:r>
              <a:r>
                <a:rPr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o </a:t>
              </a: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bay hương</a:t>
              </a:r>
            </a:p>
            <a:p>
              <a:pPr algn="ctr" eaLnBrk="1" hangingPunct="1">
                <a:buNone/>
              </a:pP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 đời đi gió   đi sương</a:t>
              </a:r>
            </a:p>
            <a:p>
              <a:pPr algn="ctr" eaLnBrk="1" hangingPunct="1">
                <a:buNone/>
              </a:pP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Bây giờ mẹ lại </a:t>
              </a:r>
              <a:r>
                <a:rPr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lần giường </a:t>
              </a: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tập đi.</a:t>
              </a:r>
              <a:endParaRPr sz="2800" b="1" dirty="0">
                <a:solidFill>
                  <a:schemeClr val="tx2"/>
                </a:solidFill>
                <a:latin typeface="UTM Avo" panose="020406030505060202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C5DCDB-1BB7-4F9C-B2AE-F7609F263E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499" y="5715051"/>
              <a:ext cx="5507105" cy="137154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buNone/>
              </a:pP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Mẹ vui, con có quản gì</a:t>
              </a:r>
            </a:p>
            <a:p>
              <a:pPr algn="ctr" eaLnBrk="1" hangingPunct="1">
                <a:buNone/>
              </a:pPr>
              <a:r>
                <a:rPr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Ngâm thơ</a:t>
              </a: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kể chuyện</a:t>
              </a: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rồi thì </a:t>
              </a:r>
              <a:r>
                <a:rPr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múa ca</a:t>
              </a:r>
            </a:p>
            <a:p>
              <a:pPr algn="ctr" eaLnBrk="1" hangingPunct="1">
                <a:buNone/>
              </a:pP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 con diễn kịch giữa nh</a:t>
              </a: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ea typeface="Arial" panose="020B0604020202020204" pitchFamily="34" charset="0"/>
                </a:rPr>
                <a:t>à</a:t>
              </a:r>
              <a:endParaRPr sz="28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 eaLnBrk="1" hangingPunct="1">
                <a:buNone/>
              </a:pP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 mình con sắm </a:t>
              </a:r>
              <a:r>
                <a:rPr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 ba </a:t>
              </a: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vai chèo.</a:t>
              </a:r>
              <a:endParaRPr sz="2800" b="1" dirty="0">
                <a:solidFill>
                  <a:schemeClr val="tx2"/>
                </a:solidFill>
                <a:latin typeface="UTM Avo" panose="02040603050506020204" pitchFamily="18" charset="0"/>
                <a:ea typeface="Arial" panose="020B0604020202020204" pitchFamily="34" charset="0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389054-B192-475E-91AA-F818FC1E4A82}"/>
              </a:ext>
            </a:extLst>
          </p:cNvPr>
          <p:cNvCxnSpPr/>
          <p:nvPr/>
        </p:nvCxnSpPr>
        <p:spPr>
          <a:xfrm rot="5400000">
            <a:off x="6522104" y="3400004"/>
            <a:ext cx="365760" cy="139700"/>
          </a:xfrm>
          <a:prstGeom prst="line">
            <a:avLst/>
          </a:prstGeom>
          <a:ln w="57150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2597C2-F7E2-4057-95A5-5114DE5FA930}"/>
              </a:ext>
            </a:extLst>
          </p:cNvPr>
          <p:cNvCxnSpPr/>
          <p:nvPr/>
        </p:nvCxnSpPr>
        <p:spPr>
          <a:xfrm rot="5400000">
            <a:off x="5965368" y="2953149"/>
            <a:ext cx="365760" cy="139700"/>
          </a:xfrm>
          <a:prstGeom prst="line">
            <a:avLst/>
          </a:prstGeom>
          <a:ln w="57150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85161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8421" y="869294"/>
            <a:ext cx="55130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 bài thơ.</a:t>
            </a:r>
            <a:endParaRPr kumimoji="0" lang="en-US" sz="4400" b="0" i="0" u="none" strike="noStrike" kern="1200" cap="none" spc="0" normalizeH="0" baseline="0" noProof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2" y="918028"/>
            <a:ext cx="4626030" cy="46260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1294" y="2343492"/>
            <a:ext cx="256833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smtClean="0">
                <a:ln w="0"/>
                <a:solidFill>
                  <a:srgbClr val="FF339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The Voice" panose="020406030505060202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7200" b="1" i="0" u="none" strike="noStrike" kern="1200" cap="none" spc="0" normalizeH="0" noProof="0" smtClean="0">
                <a:ln w="0"/>
                <a:solidFill>
                  <a:srgbClr val="FF339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The Voice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noProof="0" smtClean="0">
                <a:ln w="0"/>
                <a:solidFill>
                  <a:srgbClr val="FF339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The Voice" panose="02040603050506020204" pitchFamily="18" charset="0"/>
                <a:cs typeface="Times New Roman" panose="02020603050405020304" pitchFamily="18" charset="0"/>
              </a:rPr>
              <a:t>DÒ</a:t>
            </a:r>
            <a:endParaRPr kumimoji="0" lang="en-US" sz="7200" b="1" i="0" u="none" strike="noStrike" kern="1200" cap="none" spc="0" normalizeH="0" baseline="0" noProof="0">
              <a:ln w="0"/>
              <a:solidFill>
                <a:srgbClr val="FF339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The Voic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60460" y="2353880"/>
            <a:ext cx="703153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đọc các bài thơ khác của nhà thơ Trần Đăng Khoa. </a:t>
            </a:r>
            <a:endParaRPr kumimoji="0" lang="en-US" sz="4400" b="0" i="0" u="none" strike="noStrike" kern="1200" cap="none" spc="0" normalizeH="0" baseline="0" noProof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41153" y="4931006"/>
            <a:ext cx="53094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</a:t>
            </a:r>
            <a:r>
              <a:rPr kumimoji="0" lang="en-US" sz="4400" b="0" i="0" u="none" strike="noStrike" kern="1200" cap="none" spc="0" normalizeH="0" noProof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tiếp theo</a:t>
            </a:r>
            <a:r>
              <a:rPr kumimoji="0" lang="en-US" sz="4400" b="0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0" i="0" u="none" strike="noStrike" kern="1200" cap="none" spc="0" normalizeH="0" baseline="0" noProof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862" y="465853"/>
            <a:ext cx="1400768" cy="14007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938" y="2319302"/>
            <a:ext cx="1400768" cy="1400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037" y="4560263"/>
            <a:ext cx="1400768" cy="140076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28600" y="228600"/>
            <a:ext cx="11737301" cy="6392635"/>
          </a:xfrm>
          <a:prstGeom prst="roundRect">
            <a:avLst/>
          </a:prstGeom>
          <a:noFill/>
          <a:ln w="85725" cmpd="thinThick">
            <a:solidFill>
              <a:srgbClr val="779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8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4" t="26541" r="22683" b="31334"/>
          <a:stretch/>
        </p:blipFill>
        <p:spPr>
          <a:xfrm>
            <a:off x="-294969" y="-383459"/>
            <a:ext cx="4572001" cy="3746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9" y="-433335"/>
            <a:ext cx="8229602" cy="8296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2" y="4254855"/>
            <a:ext cx="3511600" cy="63313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47" y="1891162"/>
            <a:ext cx="5041402" cy="5041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1848" y="1959316"/>
            <a:ext cx="6972785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smtClean="0">
                <a:ln w="0"/>
                <a:solidFill>
                  <a:srgbClr val="FF66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</a:rPr>
              <a:t>Chúc</a:t>
            </a:r>
            <a:r>
              <a:rPr kumimoji="0" lang="en-US" sz="11500" b="0" i="0" u="none" strike="noStrike" kern="1200" cap="none" spc="0" normalizeH="0" noProof="0" smtClean="0">
                <a:ln w="0"/>
                <a:solidFill>
                  <a:srgbClr val="FF66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</a:rPr>
              <a:t> các em học tốt</a:t>
            </a:r>
            <a:endParaRPr kumimoji="0" lang="en-US" sz="11500" b="0" i="0" u="none" strike="noStrike" kern="1200" cap="none" spc="0" normalizeH="0" baseline="0" noProof="0">
              <a:ln w="0"/>
              <a:solidFill>
                <a:srgbClr val="FF669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7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284630" y="0"/>
            <a:ext cx="5033578" cy="51936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B66E918-B6BD-4A9D-9B88-DC80541FF285}"/>
              </a:ext>
            </a:extLst>
          </p:cNvPr>
          <p:cNvSpPr txBox="1">
            <a:spLocks/>
          </p:cNvSpPr>
          <p:nvPr/>
        </p:nvSpPr>
        <p:spPr>
          <a:xfrm>
            <a:off x="7940104" y="5285041"/>
            <a:ext cx="4378104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>
                <a:solidFill>
                  <a:srgbClr val="38A838"/>
                </a:solidFill>
                <a:latin typeface="#9Slide07 HoneyCream" pitchFamily="2" charset="0"/>
              </a:rPr>
              <a:t>Măng non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38A838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462CE-C7A3-4832-85C5-6799F05DB6DA}"/>
              </a:ext>
            </a:extLst>
          </p:cNvPr>
          <p:cNvSpPr txBox="1"/>
          <p:nvPr/>
        </p:nvSpPr>
        <p:spPr>
          <a:xfrm>
            <a:off x="-179204" y="2427972"/>
            <a:ext cx="8771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 HỌC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BA84BA-7715-4E91-81B0-249042A131BB}"/>
              </a:ext>
            </a:extLst>
          </p:cNvPr>
          <p:cNvSpPr txBox="1">
            <a:spLocks/>
          </p:cNvSpPr>
          <p:nvPr/>
        </p:nvSpPr>
        <p:spPr>
          <a:xfrm>
            <a:off x="452456" y="3615120"/>
            <a:ext cx="7883351" cy="442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GIÁO ÁN ĐIỆN TỬ LỚP 3 – BỘ SÁCH KẾT NỐI TRI THỨC VỚI CUỘC SỐNG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68FA995-F566-4FD9-9739-68ECC855989E}"/>
              </a:ext>
            </a:extLst>
          </p:cNvPr>
          <p:cNvSpPr txBox="1">
            <a:spLocks/>
          </p:cNvSpPr>
          <p:nvPr/>
        </p:nvSpPr>
        <p:spPr>
          <a:xfrm>
            <a:off x="449900" y="3236106"/>
            <a:ext cx="7883351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Nhận soạn bài giảng yêu cầu – Thiết kế bài giảng E – Learning</a:t>
            </a:r>
          </a:p>
        </p:txBody>
      </p:sp>
    </p:spTree>
    <p:extLst>
      <p:ext uri="{BB962C8B-B14F-4D97-AF65-F5344CB8AC3E}">
        <p14:creationId xmlns:p14="http://schemas.microsoft.com/office/powerpoint/2010/main" val="31185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10" y="2425589"/>
            <a:ext cx="8454190" cy="4432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205789" y="994611"/>
            <a:ext cx="7251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latin typeface="UVN Binh Duong" pitchFamily="2" charset="0"/>
              </a:rPr>
              <a:t>Bức tranh vẽ cảnh gì?</a:t>
            </a:r>
            <a:endParaRPr lang="en-US" sz="5400">
              <a:latin typeface="UVN Binh Duo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54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4" t="26541" r="22683" b="31334"/>
          <a:stretch/>
        </p:blipFill>
        <p:spPr>
          <a:xfrm>
            <a:off x="-294969" y="-383459"/>
            <a:ext cx="4572001" cy="3746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9" y="-433335"/>
            <a:ext cx="8229602" cy="8296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969" y="4215874"/>
            <a:ext cx="3511600" cy="63313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689" y="1702644"/>
            <a:ext cx="5041402" cy="5041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89896" y="3284850"/>
            <a:ext cx="705026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smtClean="0">
                <a:ln w="0"/>
                <a:solidFill>
                  <a:srgbClr val="FF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</a:rPr>
              <a:t>LUYỆN </a:t>
            </a:r>
            <a:r>
              <a:rPr lang="en-US" sz="11500" smtClean="0">
                <a:ln w="0"/>
                <a:solidFill>
                  <a:srgbClr val="FF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ĐỌC</a:t>
            </a:r>
            <a:endParaRPr kumimoji="0" lang="en-US" sz="11500" b="0" i="0" u="none" strike="noStrike" kern="1200" cap="none" spc="0" normalizeH="0" baseline="0" noProof="0">
              <a:ln w="0"/>
              <a:solidFill>
                <a:srgbClr val="FF339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anh Mi" pitchFamily="2" charset="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0654" y="4958381"/>
            <a:ext cx="1773743" cy="197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38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442;p12"/>
          <p:cNvGrpSpPr/>
          <p:nvPr/>
        </p:nvGrpSpPr>
        <p:grpSpPr>
          <a:xfrm rot="5400000">
            <a:off x="1959008" y="-1552038"/>
            <a:ext cx="7652084" cy="10872811"/>
            <a:chOff x="3317" y="-1457"/>
            <a:chExt cx="5418" cy="4550"/>
          </a:xfrm>
        </p:grpSpPr>
        <p:sp>
          <p:nvSpPr>
            <p:cNvPr id="10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9115" y="368969"/>
            <a:ext cx="725103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smtClean="0">
                <a:solidFill>
                  <a:srgbClr val="FF3399"/>
                </a:solidFill>
                <a:latin typeface="UVN Binh Duong" pitchFamily="2" charset="0"/>
              </a:rPr>
              <a:t>Mẹ ốm</a:t>
            </a:r>
            <a:endParaRPr lang="en-US" sz="5400">
              <a:solidFill>
                <a:srgbClr val="FF3399"/>
              </a:solidFill>
              <a:latin typeface="UVN Binh Duong" pitchFamily="2" charset="0"/>
            </a:endParaRPr>
          </a:p>
        </p:txBody>
      </p:sp>
      <p:grpSp>
        <p:nvGrpSpPr>
          <p:cNvPr id="6" name="Group 14">
            <a:extLst>
              <a:ext uri="{FF2B5EF4-FFF2-40B4-BE49-F238E27FC236}">
                <a16:creationId xmlns:a16="http://schemas.microsoft.com/office/drawing/2014/main" id="{931917B7-8FAC-4B3E-A755-83FCDA971B2B}"/>
              </a:ext>
            </a:extLst>
          </p:cNvPr>
          <p:cNvGrpSpPr>
            <a:grpSpLocks/>
          </p:cNvGrpSpPr>
          <p:nvPr/>
        </p:nvGrpSpPr>
        <p:grpSpPr bwMode="auto">
          <a:xfrm>
            <a:off x="1608703" y="1275743"/>
            <a:ext cx="10081120" cy="4697505"/>
            <a:chOff x="825499" y="533400"/>
            <a:chExt cx="5507790" cy="3032201"/>
          </a:xfrm>
        </p:grpSpPr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3E2C6E30-B7AD-4E3B-986C-CDCB5DD7F0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499" y="533400"/>
              <a:ext cx="5233114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914400"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Mọi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hôm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mẹ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thích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vui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chơi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Hôm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nay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mẹ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chẳng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nói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cười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được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đâu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indent="914400"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Lá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trầu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khô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giữa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cơi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trầu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Truyện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Kiều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gấp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lại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trên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đầu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bấy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nay.</a:t>
              </a:r>
            </a:p>
          </p:txBody>
        </p: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99E0A241-4BAB-4517-BB55-ACC3C92DF3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499" y="2194001"/>
              <a:ext cx="550779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914400"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Cánh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màn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khép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lỏng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cả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ngày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Ruộng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vườn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vắng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mẹ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cuốc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cày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sớm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trưa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 eaLnBrk="1" hangingPunct="1">
                <a:defRPr/>
              </a:pP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	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Nắng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mưa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từ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những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ngày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xưa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Lặn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trong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đời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mẹ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đến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giờ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chưa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tan.</a:t>
              </a:r>
            </a:p>
          </p:txBody>
        </p:sp>
      </p:grpSp>
      <p:pic>
        <p:nvPicPr>
          <p:cNvPr id="16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6" y="13280"/>
            <a:ext cx="983167" cy="10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81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442;p12"/>
          <p:cNvGrpSpPr/>
          <p:nvPr/>
        </p:nvGrpSpPr>
        <p:grpSpPr>
          <a:xfrm rot="5400000">
            <a:off x="1959008" y="-1552038"/>
            <a:ext cx="7652084" cy="10872811"/>
            <a:chOff x="3317" y="-1457"/>
            <a:chExt cx="5418" cy="4550"/>
          </a:xfrm>
        </p:grpSpPr>
        <p:sp>
          <p:nvSpPr>
            <p:cNvPr id="10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9115" y="368969"/>
            <a:ext cx="725103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smtClean="0">
                <a:solidFill>
                  <a:srgbClr val="FF3399"/>
                </a:solidFill>
                <a:latin typeface="UVN Binh Duong" pitchFamily="2" charset="0"/>
              </a:rPr>
              <a:t>Mẹ ốm</a:t>
            </a:r>
            <a:endParaRPr lang="en-US" sz="5400">
              <a:solidFill>
                <a:srgbClr val="FF3399"/>
              </a:solidFill>
              <a:latin typeface="UVN Binh Duong" pitchFamily="2" charset="0"/>
            </a:endParaRPr>
          </a:p>
        </p:txBody>
      </p:sp>
      <p:grpSp>
        <p:nvGrpSpPr>
          <p:cNvPr id="16" name="Group 14">
            <a:extLst>
              <a:ext uri="{FF2B5EF4-FFF2-40B4-BE49-F238E27FC236}">
                <a16:creationId xmlns:a16="http://schemas.microsoft.com/office/drawing/2014/main" id="{931917B7-8FAC-4B3E-A755-83FCDA971B2B}"/>
              </a:ext>
            </a:extLst>
          </p:cNvPr>
          <p:cNvGrpSpPr>
            <a:grpSpLocks/>
          </p:cNvGrpSpPr>
          <p:nvPr/>
        </p:nvGrpSpPr>
        <p:grpSpPr bwMode="auto">
          <a:xfrm>
            <a:off x="1462158" y="1268760"/>
            <a:ext cx="10081120" cy="4697505"/>
            <a:chOff x="825499" y="533400"/>
            <a:chExt cx="5507790" cy="3032201"/>
          </a:xfrm>
        </p:grpSpPr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3E2C6E30-B7AD-4E3B-986C-CDCB5DD7F0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499" y="533400"/>
              <a:ext cx="5233114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914400"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Khắp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người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đau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buốt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,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nóng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ran</a:t>
              </a:r>
            </a:p>
            <a:p>
              <a:pPr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Mẹ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ơi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!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Cô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bác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xóm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làng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đến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thăm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 eaLnBrk="1" hangingPunct="1">
                <a:defRPr/>
              </a:pP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	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Người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cho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trứng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,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người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cho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cam</a:t>
              </a:r>
            </a:p>
            <a:p>
              <a:pPr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Và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anh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y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sĩ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đã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mang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thuốc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vào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.</a:t>
              </a: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99E0A241-4BAB-4517-BB55-ACC3C92DF3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499" y="2194001"/>
              <a:ext cx="550779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just" eaLnBrk="1" hangingPunct="1">
                <a:defRPr/>
              </a:pP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	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Sáng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nay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trời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đổ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mưa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rào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Nắng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trong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trái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chín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ngọt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ngào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bay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hương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 eaLnBrk="1" hangingPunct="1">
                <a:defRPr/>
              </a:pP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	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Cả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đời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gió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sương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Bây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giờ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mẹ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lại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lần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giường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tập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.</a:t>
              </a:r>
            </a:p>
          </p:txBody>
        </p:sp>
      </p:grpSp>
      <p:pic>
        <p:nvPicPr>
          <p:cNvPr id="19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6" y="13280"/>
            <a:ext cx="983167" cy="10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85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442;p12"/>
          <p:cNvGrpSpPr/>
          <p:nvPr/>
        </p:nvGrpSpPr>
        <p:grpSpPr>
          <a:xfrm rot="5400000">
            <a:off x="1959008" y="-1552038"/>
            <a:ext cx="7652084" cy="10872811"/>
            <a:chOff x="3317" y="-1457"/>
            <a:chExt cx="5418" cy="4550"/>
          </a:xfrm>
        </p:grpSpPr>
        <p:sp>
          <p:nvSpPr>
            <p:cNvPr id="10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59534" y="160177"/>
            <a:ext cx="725103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smtClean="0">
                <a:solidFill>
                  <a:srgbClr val="FF3399"/>
                </a:solidFill>
                <a:latin typeface="UVN Binh Duong" pitchFamily="2" charset="0"/>
              </a:rPr>
              <a:t>Mẹ ốm</a:t>
            </a:r>
            <a:endParaRPr lang="en-US" sz="5400">
              <a:solidFill>
                <a:srgbClr val="FF3399"/>
              </a:solidFill>
              <a:latin typeface="UVN Binh Duong" pitchFamily="2" charset="0"/>
            </a:endParaRP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931917B7-8FAC-4B3E-A755-83FCDA971B2B}"/>
              </a:ext>
            </a:extLst>
          </p:cNvPr>
          <p:cNvGrpSpPr>
            <a:grpSpLocks/>
          </p:cNvGrpSpPr>
          <p:nvPr/>
        </p:nvGrpSpPr>
        <p:grpSpPr bwMode="auto">
          <a:xfrm>
            <a:off x="1631504" y="908720"/>
            <a:ext cx="10081120" cy="4320480"/>
            <a:chOff x="825499" y="440439"/>
            <a:chExt cx="5507790" cy="2788835"/>
          </a:xfrm>
        </p:grpSpPr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3E2C6E30-B7AD-4E3B-986C-CDCB5DD7F0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499" y="440439"/>
              <a:ext cx="5233114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just" eaLnBrk="1" hangingPunct="1">
                <a:defRPr/>
              </a:pP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	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Mẹ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vui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, con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có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quản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gì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Ngâm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thơ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,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kể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chuyện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,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rồi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thì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múa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ca</a:t>
              </a:r>
            </a:p>
            <a:p>
              <a:pPr algn="just" eaLnBrk="1" hangingPunct="1">
                <a:defRPr/>
              </a:pP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	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Rồi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con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diễn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kịch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giữa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nhà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Một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mình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con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sắm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cả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ba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vai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chèo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.</a:t>
              </a:r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99E0A241-4BAB-4517-BB55-ACC3C92DF3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499" y="1857674"/>
              <a:ext cx="550779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just">
                <a:defRPr/>
              </a:pP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	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Vì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con,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mẹ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khổ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đủ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điều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Quanh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đôi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mắt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mẹ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đã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nhiều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nếp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nhăn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>
                <a:defRPr/>
              </a:pP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	Con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mong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mẹ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khỏe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dần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dần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Ngày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ăn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ngon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miệng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,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đêm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nằm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ngủ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say.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B04F3F2-BB7B-47EC-A1E8-FD8EE8023D08}"/>
              </a:ext>
            </a:extLst>
          </p:cNvPr>
          <p:cNvSpPr txBox="1"/>
          <p:nvPr/>
        </p:nvSpPr>
        <p:spPr>
          <a:xfrm>
            <a:off x="1631503" y="5229200"/>
            <a:ext cx="974234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	</a:t>
            </a: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Rồi</a:t>
            </a: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 ra </a:t>
            </a: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đọc</a:t>
            </a: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sách</a:t>
            </a: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, </a:t>
            </a: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cấy</a:t>
            </a: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cày</a:t>
            </a:r>
            <a:endParaRPr lang="en-US" sz="3400" b="1" kern="0" dirty="0">
              <a:solidFill>
                <a:srgbClr val="002060"/>
              </a:solidFill>
              <a:latin typeface="UTM Avo" panose="02040603050506020204" pitchFamily="18" charset="0"/>
              <a:ea typeface="+mj-ea"/>
              <a:cs typeface="Arial" pitchFamily="34" charset="0"/>
            </a:endParaRPr>
          </a:p>
          <a:p>
            <a:pPr algn="just" eaLnBrk="1" hangingPunct="1">
              <a:defRPr/>
            </a:pP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Mẹ</a:t>
            </a: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là</a:t>
            </a: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đất</a:t>
            </a: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nước</a:t>
            </a: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, </a:t>
            </a: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tháng</a:t>
            </a: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ngày</a:t>
            </a: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của</a:t>
            </a: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 con…</a:t>
            </a:r>
          </a:p>
        </p:txBody>
      </p:sp>
      <p:pic>
        <p:nvPicPr>
          <p:cNvPr id="23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6" y="13280"/>
            <a:ext cx="983167" cy="1094269"/>
          </a:xfrm>
          <a:prstGeom prst="rect">
            <a:avLst/>
          </a:prstGeom>
        </p:spPr>
      </p:pic>
      <p:sp>
        <p:nvSpPr>
          <p:cNvPr id="24" name="副标题 2">
            <a:extLst>
              <a:ext uri="{FF2B5EF4-FFF2-40B4-BE49-F238E27FC236}">
                <a16:creationId xmlns:a16="http://schemas.microsoft.com/office/drawing/2014/main" id="{5B8D9690-65F8-4FBC-8316-63E604344B8D}"/>
              </a:ext>
            </a:extLst>
          </p:cNvPr>
          <p:cNvSpPr txBox="1"/>
          <p:nvPr/>
        </p:nvSpPr>
        <p:spPr>
          <a:xfrm>
            <a:off x="7246802" y="6250863"/>
            <a:ext cx="5007447" cy="6998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Trần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Đăng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Khoa</a:t>
            </a:r>
            <a:endParaRPr lang="zh-CN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inh Duong" pitchFamily="2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34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44" y="615992"/>
            <a:ext cx="9818112" cy="5411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700" y="641554"/>
            <a:ext cx="4805400" cy="60022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9748" y="2935429"/>
            <a:ext cx="617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thơ gồm có mấy khổ ?</a:t>
            </a:r>
            <a:endParaRPr lang="en-US" sz="5400" b="1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494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7510" y="855784"/>
            <a:ext cx="4805400" cy="600221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42" y="-366355"/>
            <a:ext cx="9867900" cy="808220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97827F4-9C03-4522-99FA-C755CF4EACFE}"/>
              </a:ext>
            </a:extLst>
          </p:cNvPr>
          <p:cNvSpPr txBox="1">
            <a:spLocks noChangeArrowheads="1"/>
          </p:cNvSpPr>
          <p:nvPr/>
        </p:nvSpPr>
        <p:spPr>
          <a:xfrm>
            <a:off x="5265163" y="1115230"/>
            <a:ext cx="5140805" cy="632088"/>
          </a:xfrm>
          <a:prstGeom prst="rect">
            <a:avLst/>
          </a:prstGeom>
          <a:solidFill>
            <a:srgbClr val="F3807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l" defTabSz="86677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vi-VN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5">
            <a:extLst>
              <a:ext uri="{FF2B5EF4-FFF2-40B4-BE49-F238E27FC236}">
                <a16:creationId xmlns:a16="http://schemas.microsoft.com/office/drawing/2014/main" id="{AB3E82EB-132C-4E48-B561-9812A1970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820" y="2409833"/>
            <a:ext cx="677294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Khổ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…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bấy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nay.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Khổ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Cánh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màn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…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chưa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tan.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Khổ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Khắp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…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mang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thuốc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Khổ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4: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nay …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Khổ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5: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vui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…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vai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chèo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Khổ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6: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Vì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con …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ngủ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say.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Khổ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7: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vi-V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038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842</Words>
  <Application>Microsoft Office PowerPoint</Application>
  <PresentationFormat>Widescreen</PresentationFormat>
  <Paragraphs>121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UTM NguyenHa 02</vt:lpstr>
      <vt:lpstr>UTM Isadora</vt:lpstr>
      <vt:lpstr>等线</vt:lpstr>
      <vt:lpstr>Tahoma</vt:lpstr>
      <vt:lpstr>UVN Banh Mi</vt:lpstr>
      <vt:lpstr>UVN Binh Duong</vt:lpstr>
      <vt:lpstr>SVN-The Voice</vt:lpstr>
      <vt:lpstr>UVN Bay Buom Hep Nang</vt:lpstr>
      <vt:lpstr>宋体</vt:lpstr>
      <vt:lpstr>Times New Roman</vt:lpstr>
      <vt:lpstr>SVN-Comic Sans MS</vt:lpstr>
      <vt:lpstr>Arial</vt:lpstr>
      <vt:lpstr>UTM Silk Script</vt:lpstr>
      <vt:lpstr>UTM Avo</vt:lpstr>
      <vt:lpstr>UTM Androgyne</vt:lpstr>
      <vt:lpstr>Calibri</vt:lpstr>
      <vt:lpstr>字魂59号-创粗黑</vt:lpstr>
      <vt:lpstr>#9Slide07 HoneyCream</vt:lpstr>
      <vt:lpstr>Oi</vt:lpstr>
      <vt:lpstr>SVN-Newton</vt:lpstr>
      <vt:lpstr>#9Slide07 Altus</vt:lpstr>
      <vt:lpstr>汉仪跳跳体简</vt:lpstr>
      <vt:lpstr>UVF TypoSlabserif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MẸ ỐM</dc:title>
  <dc:subject>TẬP ĐỌC 4</dc:subject>
  <dc:creator>BICHTRAN</dc:creator>
  <cp:keywords>MĂNGNON</cp:keywords>
  <cp:lastModifiedBy>ADMIN</cp:lastModifiedBy>
  <cp:revision>35</cp:revision>
  <dcterms:created xsi:type="dcterms:W3CDTF">2022-07-01T01:25:35Z</dcterms:created>
  <dcterms:modified xsi:type="dcterms:W3CDTF">2022-07-25T01:38:44Z</dcterms:modified>
</cp:coreProperties>
</file>