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65" r:id="rId17"/>
    <p:sldId id="266" r:id="rId18"/>
  </p:sldIdLst>
  <p:sldSz cx="12192000" cy="6858000"/>
  <p:notesSz cx="6858000" cy="9144000"/>
  <p:embeddedFontLst>
    <p:embeddedFont>
      <p:font typeface="#9Slide07 Altus" pitchFamily="2" charset="0"/>
      <p:regular r:id="rId19"/>
    </p:embeddedFont>
    <p:embeddedFont>
      <p:font typeface="#9Slide07 HoneyCream" pitchFamily="2" charset="0"/>
      <p:regular r:id="rId20"/>
    </p:embeddedFont>
    <p:embeddedFont>
      <p:font typeface="iCiel Cadena" panose="02000503000000020004" pitchFamily="2" charset="0"/>
      <p:bold r:id="rId21"/>
    </p:embeddedFont>
    <p:embeddedFont>
      <p:font typeface="SVN-Newton" panose="02040603050506020204" pitchFamily="18" charset="0"/>
      <p:regular r:id="rId22"/>
    </p:embeddedFont>
    <p:embeddedFont>
      <p:font typeface="UTM Amherst" panose="02040603050506020204" pitchFamily="18" charset="0"/>
      <p:regular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  <p:embeddedFont>
      <p:font typeface="UTM Wedding K&amp;T" panose="02040603050506020204" pitchFamily="18" charset="0"/>
      <p:regular r:id="rId28"/>
    </p:embeddedFont>
    <p:embeddedFont>
      <p:font typeface="UVN Bai Sau Nang" panose="04030905020802020C03" pitchFamily="82" charset="0"/>
      <p:regular r:id="rId29"/>
    </p:embeddedFont>
    <p:embeddedFont>
      <p:font typeface="UVN Binh Duong" pitchFamily="2" charset="0"/>
      <p:regular r:id="rId30"/>
    </p:embeddedFont>
    <p:embeddedFont>
      <p:font typeface="UVN Dzung Dakao" panose="00000400000000000000" pitchFamily="2" charset="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2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 snapToGrid="0">
      <p:cViewPr>
        <p:scale>
          <a:sx n="26" d="100"/>
          <a:sy n="26" d="100"/>
        </p:scale>
        <p:origin x="2060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08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!!PA_图片 6"/>
          <p:cNvSpPr/>
          <p:nvPr userDrawn="1"/>
        </p:nvSpPr>
        <p:spPr>
          <a:xfrm>
            <a:off x="491613" y="435077"/>
            <a:ext cx="11208774" cy="598784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40C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46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PA_图片 6">
            <a:extLst>
              <a:ext uri="{FF2B5EF4-FFF2-40B4-BE49-F238E27FC236}">
                <a16:creationId xmlns:a16="http://schemas.microsoft.com/office/drawing/2014/main" id="{E00C8885-A26A-402B-8435-04626421F040}"/>
              </a:ext>
            </a:extLst>
          </p:cNvPr>
          <p:cNvSpPr/>
          <p:nvPr userDrawn="1"/>
        </p:nvSpPr>
        <p:spPr>
          <a:xfrm>
            <a:off x="491613" y="973394"/>
            <a:ext cx="11208774" cy="483747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640C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322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By:</a:t>
            </a:r>
            <a:r>
              <a:rPr lang="en-US" sz="3200" b="0" baseline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Bích MNT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09133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13622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1362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88578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88577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70263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C1120F-BE1C-5C2B-B56D-1128020011B3}"/>
              </a:ext>
            </a:extLst>
          </p:cNvPr>
          <p:cNvSpPr txBox="1"/>
          <p:nvPr userDrawn="1"/>
        </p:nvSpPr>
        <p:spPr>
          <a:xfrm>
            <a:off x="466549" y="7335424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30823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1" r:id="rId2"/>
    <p:sldLayoutId id="214748373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8.png"/><Relationship Id="rId3" Type="http://schemas.microsoft.com/office/2007/relationships/media" Target="../media/media2.mp3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image" Target="../media/image30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>
            <a:extLst>
              <a:ext uri="{FF2B5EF4-FFF2-40B4-BE49-F238E27FC236}">
                <a16:creationId xmlns:a16="http://schemas.microsoft.com/office/drawing/2014/main" id="{F121FA69-9267-497C-852A-79042CB2B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652" y="160476"/>
            <a:ext cx="4594446" cy="1750385"/>
          </a:xfrm>
          <a:prstGeom prst="rect">
            <a:avLst/>
          </a:prstGeom>
        </p:spPr>
      </p:pic>
      <p:sp>
        <p:nvSpPr>
          <p:cNvPr id="7" name="!!文本框 6"/>
          <p:cNvSpPr txBox="1"/>
          <p:nvPr/>
        </p:nvSpPr>
        <p:spPr>
          <a:xfrm>
            <a:off x="2629151" y="116189"/>
            <a:ext cx="5829300" cy="148886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>
                <a:solidFill>
                  <a:srgbClr val="FF0066"/>
                </a:solidFill>
                <a:latin typeface="UTM Wedding K&amp;T" panose="02040603050506020204" pitchFamily="18" charset="0"/>
                <a:ea typeface="Tahoma" panose="020B0604030504040204" pitchFamily="34" charset="0"/>
                <a:cs typeface="+mn-ea"/>
                <a:sym typeface="+mn-lt"/>
              </a:rPr>
              <a:t>Toán 4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uLnTx/>
              <a:uFillTx/>
              <a:latin typeface="UTM Wedding K&amp;T" panose="02040603050506020204" pitchFamily="18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5E751FD-AD86-4715-A9FD-D506B78216CC}"/>
              </a:ext>
            </a:extLst>
          </p:cNvPr>
          <p:cNvCxnSpPr>
            <a:cxnSpLocks/>
          </p:cNvCxnSpPr>
          <p:nvPr/>
        </p:nvCxnSpPr>
        <p:spPr>
          <a:xfrm>
            <a:off x="3292088" y="2848466"/>
            <a:ext cx="5829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!!文本框 6">
            <a:extLst>
              <a:ext uri="{FF2B5EF4-FFF2-40B4-BE49-F238E27FC236}">
                <a16:creationId xmlns:a16="http://schemas.microsoft.com/office/drawing/2014/main" id="{D30BD5E7-DA0E-4C5B-9A02-DF1DB0F9DBD0}"/>
              </a:ext>
            </a:extLst>
          </p:cNvPr>
          <p:cNvSpPr txBox="1"/>
          <p:nvPr/>
        </p:nvSpPr>
        <p:spPr>
          <a:xfrm>
            <a:off x="1944678" y="1605058"/>
            <a:ext cx="8899167" cy="313932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altLang="zh-CN" sz="6600" b="1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BIỂU THỨC </a:t>
            </a:r>
          </a:p>
          <a:p>
            <a:pPr algn="ctr">
              <a:lnSpc>
                <a:spcPct val="150000"/>
              </a:lnSpc>
            </a:pPr>
            <a:r>
              <a:rPr lang="en-US" altLang="zh-CN" sz="6600" b="1">
                <a:solidFill>
                  <a:srgbClr val="FFEB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CÓ CHỨA MỘT CHỮ</a:t>
            </a:r>
            <a:endParaRPr lang="zh-CN" altLang="en-US" sz="6600" b="1" dirty="0">
              <a:solidFill>
                <a:srgbClr val="FFEB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UVN Binh Duong" pitchFamily="2" charset="0"/>
              <a:ea typeface="方正稚艺简体" panose="03000509000000000000" pitchFamily="65" charset="-122"/>
              <a:cs typeface="+mn-ea"/>
              <a:sym typeface="+mn-lt"/>
            </a:endParaRPr>
          </a:p>
        </p:txBody>
      </p:sp>
      <p:grpSp>
        <p:nvGrpSpPr>
          <p:cNvPr id="10" name="Google Shape;1214;p44"/>
          <p:cNvGrpSpPr/>
          <p:nvPr/>
        </p:nvGrpSpPr>
        <p:grpSpPr>
          <a:xfrm rot="-1464194">
            <a:off x="579960" y="597461"/>
            <a:ext cx="400890" cy="308761"/>
            <a:chOff x="6060100" y="2504357"/>
            <a:chExt cx="256950" cy="197900"/>
          </a:xfrm>
        </p:grpSpPr>
        <p:sp>
          <p:nvSpPr>
            <p:cNvPr id="11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214;p44"/>
          <p:cNvGrpSpPr/>
          <p:nvPr/>
        </p:nvGrpSpPr>
        <p:grpSpPr>
          <a:xfrm rot="451629">
            <a:off x="883258" y="701736"/>
            <a:ext cx="400890" cy="308761"/>
            <a:chOff x="6060100" y="2504357"/>
            <a:chExt cx="256950" cy="197900"/>
          </a:xfrm>
        </p:grpSpPr>
        <p:sp>
          <p:nvSpPr>
            <p:cNvPr id="15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932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6C614-696F-4098-B519-2DC502F9E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24DF75-F2EA-4CE3-A50D-518696E2D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09738"/>
            <a:ext cx="65293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BD3C34-5C09-4661-A755-313F4E6E3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255713"/>
            <a:ext cx="20843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7FDE87-109A-4996-84DA-4EE58A0514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1287463"/>
            <a:ext cx="2093912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2243E4-14DF-42BB-8257-01C4A6226E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954213"/>
            <a:ext cx="60610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95">
            <a:extLst>
              <a:ext uri="{FF2B5EF4-FFF2-40B4-BE49-F238E27FC236}">
                <a16:creationId xmlns:a16="http://schemas.microsoft.com/office/drawing/2014/main" id="{1AC6BE55-7966-4EEA-95D7-E9A87437338C}"/>
              </a:ext>
            </a:extLst>
          </p:cNvPr>
          <p:cNvSpPr/>
          <p:nvPr/>
        </p:nvSpPr>
        <p:spPr>
          <a:xfrm>
            <a:off x="2133600" y="4570413"/>
            <a:ext cx="2457450" cy="83820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B7570-2B91-4533-9BEC-8F99BC6AB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38" y="4730750"/>
            <a:ext cx="1552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9" name="ChuongCam - 9Slide.vn">
            <a:extLst>
              <a:ext uri="{FF2B5EF4-FFF2-40B4-BE49-F238E27FC236}">
                <a16:creationId xmlns:a16="http://schemas.microsoft.com/office/drawing/2014/main" id="{8503A613-C7DB-498C-AFF9-EA1FAE444A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4540250"/>
            <a:ext cx="94138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Nhacnen - 9Slide.vn">
            <a:hlinkClick r:id="" action="ppaction://media"/>
            <a:extLst>
              <a:ext uri="{FF2B5EF4-FFF2-40B4-BE49-F238E27FC236}">
                <a16:creationId xmlns:a16="http://schemas.microsoft.com/office/drawing/2014/main" id="{BCEF53F2-2909-4A74-98F5-0264D54416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BABB27-9CDB-47A5-BCF5-8A5E2A3AFC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559">
            <a:off x="4930775" y="-441325"/>
            <a:ext cx="8305800" cy="830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2" presetClass="path" presetSubtype="0" accel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20156 -0.0030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292D5A-9170-4F54-9C58-B002D1D94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B87DD-2EAE-4D2E-9485-D702B62BF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77963"/>
            <a:ext cx="7656513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4824BE-ED6C-4DBD-AC81-F639D1A0D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04800"/>
            <a:ext cx="48990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519FF0-7B81-444E-851E-79FD4F888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818" y="1919288"/>
            <a:ext cx="5765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A0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gồm các câu hỏi trắc nghiệm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83673-4120-4549-A65E-DB7D1EE4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688" y="2516188"/>
            <a:ext cx="63595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A0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mỗi câu hỏi, các em sẽ có thời gian 10 giây để đưa ra đáp án.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D94DE-D0C7-4750-A514-F28B0CEC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417888"/>
            <a:ext cx="69992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A0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trả lời, em sẽ giơ thẻ màu tương ứng với màu đáp án: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18FC19-C3FD-4422-9E43-A5A731A090BD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4572000"/>
            <a:ext cx="1552575" cy="954088"/>
            <a:chOff x="4648200" y="4572000"/>
            <a:chExt cx="1552923" cy="954107"/>
          </a:xfrm>
        </p:grpSpPr>
        <p:sp>
          <p:nvSpPr>
            <p:cNvPr id="9" name="Rectangle: Rounded Corners 82">
              <a:extLst>
                <a:ext uri="{FF2B5EF4-FFF2-40B4-BE49-F238E27FC236}">
                  <a16:creationId xmlns:a16="http://schemas.microsoft.com/office/drawing/2014/main" id="{1C2F6BB6-AA0B-4B0F-9FBF-56A1D28063E5}"/>
                </a:ext>
              </a:extLst>
            </p:cNvPr>
            <p:cNvSpPr/>
            <p:nvPr/>
          </p:nvSpPr>
          <p:spPr>
            <a:xfrm>
              <a:off x="4648200" y="4572000"/>
              <a:ext cx="1552923" cy="954107"/>
            </a:xfrm>
            <a:prstGeom prst="roundRect">
              <a:avLst/>
            </a:prstGeom>
            <a:solidFill>
              <a:srgbClr val="F49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88">
              <a:extLst>
                <a:ext uri="{FF2B5EF4-FFF2-40B4-BE49-F238E27FC236}">
                  <a16:creationId xmlns:a16="http://schemas.microsoft.com/office/drawing/2014/main" id="{FCDD67AF-5340-4BC0-90E8-D49AEF45E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0065" y="4761479"/>
              <a:ext cx="949191" cy="554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16BF65-33C2-478E-8ED7-3104CF5E2997}"/>
              </a:ext>
            </a:extLst>
          </p:cNvPr>
          <p:cNvGrpSpPr>
            <a:grpSpLocks/>
          </p:cNvGrpSpPr>
          <p:nvPr/>
        </p:nvGrpSpPr>
        <p:grpSpPr bwMode="auto">
          <a:xfrm>
            <a:off x="6365875" y="4572000"/>
            <a:ext cx="1552575" cy="954088"/>
            <a:chOff x="6365089" y="4572000"/>
            <a:chExt cx="1552923" cy="954107"/>
          </a:xfrm>
        </p:grpSpPr>
        <p:sp>
          <p:nvSpPr>
            <p:cNvPr id="12" name="Rectangle: Rounded Corners 83">
              <a:extLst>
                <a:ext uri="{FF2B5EF4-FFF2-40B4-BE49-F238E27FC236}">
                  <a16:creationId xmlns:a16="http://schemas.microsoft.com/office/drawing/2014/main" id="{543C026E-E0FE-43D6-8A6F-747D9E431120}"/>
                </a:ext>
              </a:extLst>
            </p:cNvPr>
            <p:cNvSpPr/>
            <p:nvPr/>
          </p:nvSpPr>
          <p:spPr>
            <a:xfrm>
              <a:off x="6365089" y="4572000"/>
              <a:ext cx="1552923" cy="954107"/>
            </a:xfrm>
            <a:prstGeom prst="roundRect">
              <a:avLst/>
            </a:prstGeom>
            <a:solidFill>
              <a:srgbClr val="337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89">
              <a:extLst>
                <a:ext uri="{FF2B5EF4-FFF2-40B4-BE49-F238E27FC236}">
                  <a16:creationId xmlns:a16="http://schemas.microsoft.com/office/drawing/2014/main" id="{15962D9F-57A3-496B-A18E-7B13AC3E7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9429" y="4672044"/>
              <a:ext cx="851386" cy="73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076D8C-E90B-47D2-A885-79C80400B620}"/>
              </a:ext>
            </a:extLst>
          </p:cNvPr>
          <p:cNvGrpSpPr>
            <a:grpSpLocks/>
          </p:cNvGrpSpPr>
          <p:nvPr/>
        </p:nvGrpSpPr>
        <p:grpSpPr bwMode="auto">
          <a:xfrm>
            <a:off x="8081963" y="4572000"/>
            <a:ext cx="1552575" cy="962025"/>
            <a:chOff x="8081978" y="4572000"/>
            <a:chExt cx="1552923" cy="961835"/>
          </a:xfrm>
        </p:grpSpPr>
        <p:sp>
          <p:nvSpPr>
            <p:cNvPr id="15" name="Rectangle: Rounded Corners 84">
              <a:extLst>
                <a:ext uri="{FF2B5EF4-FFF2-40B4-BE49-F238E27FC236}">
                  <a16:creationId xmlns:a16="http://schemas.microsoft.com/office/drawing/2014/main" id="{4CF80C45-C80E-4C2B-B0DA-C80019D9E930}"/>
                </a:ext>
              </a:extLst>
            </p:cNvPr>
            <p:cNvSpPr/>
            <p:nvPr/>
          </p:nvSpPr>
          <p:spPr>
            <a:xfrm>
              <a:off x="8081978" y="4572000"/>
              <a:ext cx="1552923" cy="953900"/>
            </a:xfrm>
            <a:prstGeom prst="roundRect">
              <a:avLst/>
            </a:prstGeom>
            <a:solidFill>
              <a:srgbClr val="00C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90">
              <a:extLst>
                <a:ext uri="{FF2B5EF4-FFF2-40B4-BE49-F238E27FC236}">
                  <a16:creationId xmlns:a16="http://schemas.microsoft.com/office/drawing/2014/main" id="{2377CB1E-EE21-4B90-A91B-09D9A0EA7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5990" y="4672044"/>
              <a:ext cx="840163" cy="86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B2AD5B-C60C-4072-B85D-43AC1FFF478D}"/>
              </a:ext>
            </a:extLst>
          </p:cNvPr>
          <p:cNvGrpSpPr>
            <a:grpSpLocks/>
          </p:cNvGrpSpPr>
          <p:nvPr/>
        </p:nvGrpSpPr>
        <p:grpSpPr bwMode="auto">
          <a:xfrm>
            <a:off x="9799638" y="4572000"/>
            <a:ext cx="1552575" cy="954088"/>
            <a:chOff x="9798867" y="4572000"/>
            <a:chExt cx="1552923" cy="954107"/>
          </a:xfrm>
        </p:grpSpPr>
        <p:sp>
          <p:nvSpPr>
            <p:cNvPr id="18" name="Rectangle: Rounded Corners 85">
              <a:extLst>
                <a:ext uri="{FF2B5EF4-FFF2-40B4-BE49-F238E27FC236}">
                  <a16:creationId xmlns:a16="http://schemas.microsoft.com/office/drawing/2014/main" id="{EC87F611-B967-4880-963E-41348852B48D}"/>
                </a:ext>
              </a:extLst>
            </p:cNvPr>
            <p:cNvSpPr/>
            <p:nvPr/>
          </p:nvSpPr>
          <p:spPr>
            <a:xfrm>
              <a:off x="9798867" y="4572000"/>
              <a:ext cx="1552923" cy="954107"/>
            </a:xfrm>
            <a:prstGeom prst="roundRect">
              <a:avLst/>
            </a:prstGeom>
            <a:solidFill>
              <a:srgbClr val="FF4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93">
              <a:extLst>
                <a:ext uri="{FF2B5EF4-FFF2-40B4-BE49-F238E27FC236}">
                  <a16:creationId xmlns:a16="http://schemas.microsoft.com/office/drawing/2014/main" id="{41DDD925-9427-4791-BD5A-0460E5111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21902" y="4772054"/>
              <a:ext cx="564384" cy="554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BAF2A45-F136-45A7-9B2E-073458FC06FC}"/>
              </a:ext>
            </a:extLst>
          </p:cNvPr>
          <p:cNvSpPr txBox="1"/>
          <p:nvPr/>
        </p:nvSpPr>
        <p:spPr>
          <a:xfrm>
            <a:off x="4926013" y="5757863"/>
            <a:ext cx="6186487" cy="3079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có thời gian 1 phút để chuẩn bị các thẻ màu nhé!</a:t>
            </a:r>
          </a:p>
        </p:txBody>
      </p:sp>
      <p:pic>
        <p:nvPicPr>
          <p:cNvPr id="21" name="Picture 99">
            <a:extLst>
              <a:ext uri="{FF2B5EF4-FFF2-40B4-BE49-F238E27FC236}">
                <a16:creationId xmlns:a16="http://schemas.microsoft.com/office/drawing/2014/main" id="{1982AF7F-DF00-48B4-B294-259AAA4E52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34950"/>
            <a:ext cx="36941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48E5D8-0A68-4335-A0E6-9644E89C5F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082800"/>
            <a:ext cx="41878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0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2E0FE6-7A0A-4CB4-AFEC-B37C0F5F4C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D502805-D816-4468-9CBF-3150915F9DCF}"/>
              </a:ext>
            </a:extLst>
          </p:cNvPr>
          <p:cNvGrpSpPr>
            <a:grpSpLocks/>
          </p:cNvGrpSpPr>
          <p:nvPr/>
        </p:nvGrpSpPr>
        <p:grpSpPr bwMode="auto">
          <a:xfrm>
            <a:off x="6856413" y="3009900"/>
            <a:ext cx="5105400" cy="1789113"/>
            <a:chOff x="6770639" y="3009107"/>
            <a:chExt cx="5105398" cy="1790698"/>
          </a:xfrm>
        </p:grpSpPr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id="{AFC8818A-C0E3-4638-A5A5-E7153B38C2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6" name="Rectangle: Rounded Corners 47">
                <a:extLst>
                  <a:ext uri="{FF2B5EF4-FFF2-40B4-BE49-F238E27FC236}">
                    <a16:creationId xmlns:a16="http://schemas.microsoft.com/office/drawing/2014/main" id="{BBBA1597-77FB-4C49-A583-ADBF282CB45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  <p:sp>
            <p:nvSpPr>
              <p:cNvPr id="7" name="Rectangle: Rounded Corners 48">
                <a:extLst>
                  <a:ext uri="{FF2B5EF4-FFF2-40B4-BE49-F238E27FC236}">
                    <a16:creationId xmlns:a16="http://schemas.microsoft.com/office/drawing/2014/main" id="{85E2E412-8A9A-4636-8DA4-4906305B7FD5}"/>
                  </a:ext>
                </a:extLst>
              </p:cNvPr>
              <p:cNvSpPr/>
              <p:nvPr/>
            </p:nvSpPr>
            <p:spPr>
              <a:xfrm>
                <a:off x="952502" y="2515073"/>
                <a:ext cx="4876798" cy="1904052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</p:grpSp>
        <p:sp>
          <p:nvSpPr>
            <p:cNvPr id="5" name="Rectangle: Rounded Corners 124">
              <a:extLst>
                <a:ext uri="{FF2B5EF4-FFF2-40B4-BE49-F238E27FC236}">
                  <a16:creationId xmlns:a16="http://schemas.microsoft.com/office/drawing/2014/main" id="{598862A1-FC45-462A-A59E-BAF0C3B231DD}"/>
                </a:ext>
              </a:extLst>
            </p:cNvPr>
            <p:cNvSpPr/>
            <p:nvPr/>
          </p:nvSpPr>
          <p:spPr>
            <a:xfrm>
              <a:off x="7229426" y="3075841"/>
              <a:ext cx="4514848" cy="16540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sz="60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250</a:t>
              </a:r>
              <a:endParaRPr lang="en-US" sz="6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DA2A2EA-EB63-47CC-AE2F-A4E264090566}"/>
              </a:ext>
            </a:extLst>
          </p:cNvPr>
          <p:cNvGrpSpPr>
            <a:grpSpLocks/>
          </p:cNvGrpSpPr>
          <p:nvPr/>
        </p:nvGrpSpPr>
        <p:grpSpPr bwMode="auto">
          <a:xfrm>
            <a:off x="6770688" y="4933950"/>
            <a:ext cx="5105400" cy="1790700"/>
            <a:chOff x="6770639" y="4933892"/>
            <a:chExt cx="5105398" cy="1790698"/>
          </a:xfrm>
        </p:grpSpPr>
        <p:grpSp>
          <p:nvGrpSpPr>
            <p:cNvPr id="9" name="Group 50">
              <a:extLst>
                <a:ext uri="{FF2B5EF4-FFF2-40B4-BE49-F238E27FC236}">
                  <a16:creationId xmlns:a16="http://schemas.microsoft.com/office/drawing/2014/main" id="{FE850735-E1B6-4D34-B974-2B75D967D1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11" name="Rectangle: Rounded Corners 53">
                <a:extLst>
                  <a:ext uri="{FF2B5EF4-FFF2-40B4-BE49-F238E27FC236}">
                    <a16:creationId xmlns:a16="http://schemas.microsoft.com/office/drawing/2014/main" id="{A3B8258F-9444-41A8-BE8A-583760A9F2FF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  <p:sp>
            <p:nvSpPr>
              <p:cNvPr id="12" name="Rectangle: Rounded Corners 54">
                <a:extLst>
                  <a:ext uri="{FF2B5EF4-FFF2-40B4-BE49-F238E27FC236}">
                    <a16:creationId xmlns:a16="http://schemas.microsoft.com/office/drawing/2014/main" id="{3ACD49AF-05A5-48AE-8459-1FF3E0204FAB}"/>
                  </a:ext>
                </a:extLst>
              </p:cNvPr>
              <p:cNvSpPr/>
              <p:nvPr/>
            </p:nvSpPr>
            <p:spPr>
              <a:xfrm>
                <a:off x="952502" y="2515005"/>
                <a:ext cx="4876798" cy="1904188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</p:grpSp>
        <p:sp>
          <p:nvSpPr>
            <p:cNvPr id="10" name="Rectangle: Rounded Corners 125">
              <a:extLst>
                <a:ext uri="{FF2B5EF4-FFF2-40B4-BE49-F238E27FC236}">
                  <a16:creationId xmlns:a16="http://schemas.microsoft.com/office/drawing/2014/main" id="{C090DA32-920F-4DE1-A004-9DFF03C1D2FA}"/>
                </a:ext>
              </a:extLst>
            </p:cNvPr>
            <p:cNvSpPr/>
            <p:nvPr/>
          </p:nvSpPr>
          <p:spPr>
            <a:xfrm>
              <a:off x="7229426" y="4981517"/>
              <a:ext cx="4514848" cy="165417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sz="60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270</a:t>
              </a:r>
              <a:endParaRPr lang="en-US" sz="6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552061-3A59-4A8C-891E-0FB734AA270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933950"/>
            <a:ext cx="5105400" cy="1790700"/>
            <a:chOff x="838201" y="4933892"/>
            <a:chExt cx="5105398" cy="1790698"/>
          </a:xfrm>
        </p:grpSpPr>
        <p:grpSp>
          <p:nvGrpSpPr>
            <p:cNvPr id="14" name="Group 38">
              <a:extLst>
                <a:ext uri="{FF2B5EF4-FFF2-40B4-BE49-F238E27FC236}">
                  <a16:creationId xmlns:a16="http://schemas.microsoft.com/office/drawing/2014/main" id="{3AC4C393-153F-4AAB-AD31-0350947547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16" name="Rectangle: Rounded Corners 41">
                <a:extLst>
                  <a:ext uri="{FF2B5EF4-FFF2-40B4-BE49-F238E27FC236}">
                    <a16:creationId xmlns:a16="http://schemas.microsoft.com/office/drawing/2014/main" id="{DEAF8D2E-01D5-470A-B5BC-9CE2A01F9B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  <p:sp>
            <p:nvSpPr>
              <p:cNvPr id="17" name="Rectangle: Rounded Corners 42">
                <a:extLst>
                  <a:ext uri="{FF2B5EF4-FFF2-40B4-BE49-F238E27FC236}">
                    <a16:creationId xmlns:a16="http://schemas.microsoft.com/office/drawing/2014/main" id="{EEDC2FF4-CAAC-4D06-9F68-A40C5075EBC6}"/>
                  </a:ext>
                </a:extLst>
              </p:cNvPr>
              <p:cNvSpPr/>
              <p:nvPr/>
            </p:nvSpPr>
            <p:spPr>
              <a:xfrm>
                <a:off x="952502" y="2515005"/>
                <a:ext cx="4876798" cy="1904188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</p:grpSp>
        <p:sp>
          <p:nvSpPr>
            <p:cNvPr id="15" name="Rectangle: Rounded Corners 123">
              <a:extLst>
                <a:ext uri="{FF2B5EF4-FFF2-40B4-BE49-F238E27FC236}">
                  <a16:creationId xmlns:a16="http://schemas.microsoft.com/office/drawing/2014/main" id="{3311D9DD-0D64-4D00-B066-27EB7C1329C0}"/>
                </a:ext>
              </a:extLst>
            </p:cNvPr>
            <p:cNvSpPr/>
            <p:nvPr/>
          </p:nvSpPr>
          <p:spPr>
            <a:xfrm>
              <a:off x="1314451" y="4981517"/>
              <a:ext cx="4514848" cy="165417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sz="60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350</a:t>
              </a:r>
              <a:endParaRPr lang="en-US" sz="6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81CB37-3D7C-4EFE-AE29-BD25F02277E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009900"/>
            <a:ext cx="5105400" cy="1789113"/>
            <a:chOff x="838201" y="3009107"/>
            <a:chExt cx="5105398" cy="1790698"/>
          </a:xfrm>
        </p:grpSpPr>
        <p:grpSp>
          <p:nvGrpSpPr>
            <p:cNvPr id="19" name="Group 35">
              <a:extLst>
                <a:ext uri="{FF2B5EF4-FFF2-40B4-BE49-F238E27FC236}">
                  <a16:creationId xmlns:a16="http://schemas.microsoft.com/office/drawing/2014/main" id="{90A8FB88-826E-4C4E-968D-056550A890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21" name="Rectangle: Rounded Corners 16">
                <a:extLst>
                  <a:ext uri="{FF2B5EF4-FFF2-40B4-BE49-F238E27FC236}">
                    <a16:creationId xmlns:a16="http://schemas.microsoft.com/office/drawing/2014/main" id="{CF8813E5-7FF1-4912-90AE-9DCE7D55A2A3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  <p:sp>
            <p:nvSpPr>
              <p:cNvPr id="22" name="Rectangle: Rounded Corners 3">
                <a:extLst>
                  <a:ext uri="{FF2B5EF4-FFF2-40B4-BE49-F238E27FC236}">
                    <a16:creationId xmlns:a16="http://schemas.microsoft.com/office/drawing/2014/main" id="{0D2548C1-6B55-4437-B8A5-64042CF95691}"/>
                  </a:ext>
                </a:extLst>
              </p:cNvPr>
              <p:cNvSpPr/>
              <p:nvPr/>
            </p:nvSpPr>
            <p:spPr>
              <a:xfrm>
                <a:off x="952502" y="2515073"/>
                <a:ext cx="4876798" cy="1904052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</p:grpSp>
        <p:sp>
          <p:nvSpPr>
            <p:cNvPr id="20" name="Rectangle: Rounded Corners 11">
              <a:extLst>
                <a:ext uri="{FF2B5EF4-FFF2-40B4-BE49-F238E27FC236}">
                  <a16:creationId xmlns:a16="http://schemas.microsoft.com/office/drawing/2014/main" id="{EEA7132D-9BFB-4941-A388-078FB8EA982D}"/>
                </a:ext>
              </a:extLst>
            </p:cNvPr>
            <p:cNvSpPr/>
            <p:nvPr/>
          </p:nvSpPr>
          <p:spPr>
            <a:xfrm>
              <a:off x="1314451" y="3075841"/>
              <a:ext cx="4514848" cy="16540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sz="60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260</a:t>
              </a:r>
              <a:r>
                <a:rPr lang="en-US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2AE524-D52B-4FF9-A6B6-EBB37D13449C}"/>
              </a:ext>
            </a:extLst>
          </p:cNvPr>
          <p:cNvGrpSpPr>
            <a:grpSpLocks/>
          </p:cNvGrpSpPr>
          <p:nvPr/>
        </p:nvGrpSpPr>
        <p:grpSpPr bwMode="auto">
          <a:xfrm>
            <a:off x="1982788" y="246063"/>
            <a:ext cx="9961562" cy="2554287"/>
            <a:chOff x="1982578" y="246435"/>
            <a:chExt cx="9961727" cy="2554445"/>
          </a:xfrm>
        </p:grpSpPr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6693279E-4C7B-4EE4-8DA5-D3A35D94E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578" y="246435"/>
              <a:ext cx="9961727" cy="2554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: Rounded Corners 116">
              <a:extLst>
                <a:ext uri="{FF2B5EF4-FFF2-40B4-BE49-F238E27FC236}">
                  <a16:creationId xmlns:a16="http://schemas.microsoft.com/office/drawing/2014/main" id="{2C10E4A9-35BA-4FCD-836C-0887EF722BC3}"/>
                </a:ext>
              </a:extLst>
            </p:cNvPr>
            <p:cNvSpPr/>
            <p:nvPr/>
          </p:nvSpPr>
          <p:spPr>
            <a:xfrm>
              <a:off x="2161968" y="419483"/>
              <a:ext cx="9471182" cy="20416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sz="3600" b="1">
                  <a:solidFill>
                    <a:srgbClr val="002060"/>
                  </a:solidFill>
                  <a:latin typeface="UTM Avo" panose="02040603050506020204" pitchFamily="18" charset="0"/>
                </a:rPr>
                <a:t>Câu 1: Tính giá trị biểu thức</a:t>
              </a:r>
            </a:p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sz="3600" b="1">
                  <a:solidFill>
                    <a:srgbClr val="FF0000"/>
                  </a:solidFill>
                  <a:latin typeface="UTM Avo" panose="02040603050506020204" pitchFamily="18" charset="0"/>
                </a:rPr>
                <a:t> 250 + m với m = 10</a:t>
              </a:r>
              <a:endParaRPr lang="en-US" sz="40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6" name="ChuongCam - 9Slide.vn">
            <a:extLst>
              <a:ext uri="{FF2B5EF4-FFF2-40B4-BE49-F238E27FC236}">
                <a16:creationId xmlns:a16="http://schemas.microsoft.com/office/drawing/2014/main" id="{FA134F12-5302-49C7-AA69-EAD7C62353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268663"/>
            <a:ext cx="13223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huongLa - 9Slide.vn">
            <a:extLst>
              <a:ext uri="{FF2B5EF4-FFF2-40B4-BE49-F238E27FC236}">
                <a16:creationId xmlns:a16="http://schemas.microsoft.com/office/drawing/2014/main" id="{D9DFE3FF-CCC0-4917-9375-B2FC6BFF9E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219700"/>
            <a:ext cx="13223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huongXanh - 9Slide.vn">
            <a:extLst>
              <a:ext uri="{FF2B5EF4-FFF2-40B4-BE49-F238E27FC236}">
                <a16:creationId xmlns:a16="http://schemas.microsoft.com/office/drawing/2014/main" id="{C0C7CB3F-F81C-4049-B100-132DD3673C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268663"/>
            <a:ext cx="13239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huongDo - 9Slide.vn">
            <a:extLst>
              <a:ext uri="{FF2B5EF4-FFF2-40B4-BE49-F238E27FC236}">
                <a16:creationId xmlns:a16="http://schemas.microsoft.com/office/drawing/2014/main" id="{559E3823-755A-44F3-9D03-40A1D0318C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5219700"/>
            <a:ext cx="13239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1207E77-881C-4902-8E58-69678EA32467}"/>
              </a:ext>
            </a:extLst>
          </p:cNvPr>
          <p:cNvGrpSpPr>
            <a:grpSpLocks/>
          </p:cNvGrpSpPr>
          <p:nvPr/>
        </p:nvGrpSpPr>
        <p:grpSpPr bwMode="auto">
          <a:xfrm>
            <a:off x="-4114800" y="152400"/>
            <a:ext cx="4048125" cy="2332038"/>
            <a:chOff x="-4114800" y="152464"/>
            <a:chExt cx="4047896" cy="2332308"/>
          </a:xfrm>
        </p:grpSpPr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3C02F8E8-9BDE-4005-8187-96695F134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114800" y="152464"/>
              <a:ext cx="1961824" cy="233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438D71-EE51-49F5-AD39-0BEFE68B8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202" y="181042"/>
              <a:ext cx="2030298" cy="14670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610240-2073-4BD0-BCB4-48A985B185B5}"/>
                </a:ext>
              </a:extLst>
            </p:cNvPr>
            <p:cNvSpPr txBox="1"/>
            <p:nvPr/>
          </p:nvSpPr>
          <p:spPr>
            <a:xfrm>
              <a:off x="-1916237" y="438247"/>
              <a:ext cx="1698529" cy="80019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Yeahhh,</a:t>
              </a:r>
            </a:p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 rồi!</a:t>
              </a:r>
            </a:p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AB5313A-6099-4758-A95F-2842FA6DFD4E}"/>
              </a:ext>
            </a:extLst>
          </p:cNvPr>
          <p:cNvGrpSpPr>
            <a:grpSpLocks/>
          </p:cNvGrpSpPr>
          <p:nvPr/>
        </p:nvGrpSpPr>
        <p:grpSpPr bwMode="auto">
          <a:xfrm>
            <a:off x="-6727825" y="-301625"/>
            <a:ext cx="3070225" cy="2846388"/>
            <a:chOff x="-6727674" y="-791952"/>
            <a:chExt cx="3598081" cy="3336591"/>
          </a:xfrm>
        </p:grpSpPr>
        <p:pic>
          <p:nvPicPr>
            <p:cNvPr id="35" name="Picture 168">
              <a:extLst>
                <a:ext uri="{FF2B5EF4-FFF2-40B4-BE49-F238E27FC236}">
                  <a16:creationId xmlns:a16="http://schemas.microsoft.com/office/drawing/2014/main" id="{C04CDA62-A239-4671-8ECB-8FC4A7A56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6727674" y="-791952"/>
              <a:ext cx="2646923" cy="333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Group 24">
              <a:extLst>
                <a:ext uri="{FF2B5EF4-FFF2-40B4-BE49-F238E27FC236}">
                  <a16:creationId xmlns:a16="http://schemas.microsoft.com/office/drawing/2014/main" id="{137BF393-CE73-496B-AF83-3A891A3D47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CA9A2B1-4A3C-49AD-87BD-F59642EFC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7387" y="4494253"/>
                <a:ext cx="6546981" cy="472698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0236DE-7D5F-499D-AB05-E7536EBF6431}"/>
                  </a:ext>
                </a:extLst>
              </p:cNvPr>
              <p:cNvSpPr txBox="1"/>
              <p:nvPr/>
            </p:nvSpPr>
            <p:spPr>
              <a:xfrm>
                <a:off x="-6076646" y="5076481"/>
                <a:ext cx="5348238" cy="290536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7A84B54-B1E9-45F4-A83A-4507945D31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4325"/>
            <a:ext cx="15494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762B15F-05F6-40FB-8BE9-417625B78737}"/>
              </a:ext>
            </a:extLst>
          </p:cNvPr>
          <p:cNvSpPr/>
          <p:nvPr/>
        </p:nvSpPr>
        <p:spPr>
          <a:xfrm>
            <a:off x="0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Thầy cô nhấp chuột</a:t>
            </a:r>
            <a:b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</a:b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1 lần để hiện câu hỏi. Nhấp thêm 1 lần để hiện các đáp án </a:t>
            </a:r>
          </a:p>
        </p:txBody>
      </p:sp>
      <p:grpSp>
        <p:nvGrpSpPr>
          <p:cNvPr id="41" name="Group 30">
            <a:extLst>
              <a:ext uri="{FF2B5EF4-FFF2-40B4-BE49-F238E27FC236}">
                <a16:creationId xmlns:a16="http://schemas.microsoft.com/office/drawing/2014/main" id="{4E286960-5F63-483B-B671-9B58DB93D472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7010400"/>
            <a:ext cx="4076700" cy="1981200"/>
            <a:chOff x="4000498" y="7010400"/>
            <a:chExt cx="4076701" cy="19812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40DB0F-DC6F-43AF-9385-F6D1040AAF6E}"/>
                </a:ext>
              </a:extLst>
            </p:cNvPr>
            <p:cNvSpPr/>
            <p:nvPr/>
          </p:nvSpPr>
          <p:spPr>
            <a:xfrm>
              <a:off x="4000498" y="7010400"/>
              <a:ext cx="4076701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cs typeface="Calibri" panose="020F0502020204030204" pitchFamily="34" charset="0"/>
                </a:rPr>
                <a:t>Thầy cô nhấp vào chiếc chuông     ở màu mà học sinh chọn để</a:t>
              </a:r>
              <a:b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cs typeface="Calibri" panose="020F0502020204030204" pitchFamily="34" charset="0"/>
                </a:rPr>
                <a:t>kiểm tra đáp án</a:t>
              </a:r>
            </a:p>
          </p:txBody>
        </p:sp>
        <p:pic>
          <p:nvPicPr>
            <p:cNvPr id="43" name="ChuongCam - 9Slide.vn">
              <a:extLst>
                <a:ext uri="{FF2B5EF4-FFF2-40B4-BE49-F238E27FC236}">
                  <a16:creationId xmlns:a16="http://schemas.microsoft.com/office/drawing/2014/main" id="{E43CBCD9-9A03-440F-9517-8AE49DE46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965" y="7594600"/>
              <a:ext cx="33070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13079140-FA53-46A0-A56A-694C0E939442}"/>
              </a:ext>
            </a:extLst>
          </p:cNvPr>
          <p:cNvSpPr/>
          <p:nvPr/>
        </p:nvSpPr>
        <p:spPr>
          <a:xfrm>
            <a:off x="8229600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Sau khi HS trả lời xong, thầy cô nhấp chuột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hoặc phím -&gt; để đến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câu hỏi tiếp theo</a:t>
            </a:r>
          </a:p>
        </p:txBody>
      </p:sp>
      <p:pic>
        <p:nvPicPr>
          <p:cNvPr id="48" name="chon sai">
            <a:hlinkClick r:id="" action="ppaction://media"/>
            <a:extLst>
              <a:ext uri="{FF2B5EF4-FFF2-40B4-BE49-F238E27FC236}">
                <a16:creationId xmlns:a16="http://schemas.microsoft.com/office/drawing/2014/main" id="{4823485D-EAE4-4BDF-B052-AB5B19E49C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475582" y="5414962"/>
            <a:ext cx="487363" cy="487363"/>
          </a:xfrm>
          <a:prstGeom prst="rect">
            <a:avLst/>
          </a:prstGeom>
        </p:spPr>
      </p:pic>
      <p:pic>
        <p:nvPicPr>
          <p:cNvPr id="49" name="chon dung">
            <a:hlinkClick r:id="" action="ppaction://media"/>
            <a:extLst>
              <a:ext uri="{FF2B5EF4-FFF2-40B4-BE49-F238E27FC236}">
                <a16:creationId xmlns:a16="http://schemas.microsoft.com/office/drawing/2014/main" id="{0628FC1A-3564-4294-A2D5-3607D5CD22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432561" y="4273550"/>
            <a:ext cx="487363" cy="487363"/>
          </a:xfrm>
          <a:prstGeom prst="rect">
            <a:avLst/>
          </a:prstGeom>
        </p:spPr>
      </p:pic>
      <p:pic>
        <p:nvPicPr>
          <p:cNvPr id="50" name="chon sai">
            <a:hlinkClick r:id="" action="ppaction://media"/>
            <a:extLst>
              <a:ext uri="{FF2B5EF4-FFF2-40B4-BE49-F238E27FC236}">
                <a16:creationId xmlns:a16="http://schemas.microsoft.com/office/drawing/2014/main" id="{AB3D2E7E-017E-4AC6-B628-BB4A6FF302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432561" y="6480968"/>
            <a:ext cx="487363" cy="487363"/>
          </a:xfrm>
          <a:prstGeom prst="rect">
            <a:avLst/>
          </a:prstGeom>
        </p:spPr>
      </p:pic>
      <p:pic>
        <p:nvPicPr>
          <p:cNvPr id="51" name="chon sai">
            <a:hlinkClick r:id="" action="ppaction://media"/>
            <a:extLst>
              <a:ext uri="{FF2B5EF4-FFF2-40B4-BE49-F238E27FC236}">
                <a16:creationId xmlns:a16="http://schemas.microsoft.com/office/drawing/2014/main" id="{110B93BC-1FAE-4653-9B82-50975E5964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460184" y="7553324"/>
            <a:ext cx="487363" cy="487363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3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34882 0.0412 " pathEditMode="relative" rAng="0" ptsTypes="AA">
                                      <p:cBhvr>
                                        <p:cTn id="5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206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43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58854 0.0581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289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49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60325 0.0581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69" y="289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4995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499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60325 0.05208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69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D70615-A44E-4C8B-AA8E-8D890AC6B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DE8371F-D29D-4EAD-977F-E8CE489FADB6}"/>
              </a:ext>
            </a:extLst>
          </p:cNvPr>
          <p:cNvGrpSpPr>
            <a:grpSpLocks/>
          </p:cNvGrpSpPr>
          <p:nvPr/>
        </p:nvGrpSpPr>
        <p:grpSpPr bwMode="auto">
          <a:xfrm>
            <a:off x="6770688" y="3009900"/>
            <a:ext cx="5105400" cy="1789113"/>
            <a:chOff x="6770639" y="3009107"/>
            <a:chExt cx="5105398" cy="1790698"/>
          </a:xfrm>
        </p:grpSpPr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id="{BC3B8127-5795-4A4B-88A4-D7A7B9A05E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6" name="Rectangle: Rounded Corners 47">
                <a:extLst>
                  <a:ext uri="{FF2B5EF4-FFF2-40B4-BE49-F238E27FC236}">
                    <a16:creationId xmlns:a16="http://schemas.microsoft.com/office/drawing/2014/main" id="{5E2CBB77-3C7D-467E-A455-E07E6570DCD0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  <p:sp>
            <p:nvSpPr>
              <p:cNvPr id="7" name="Rectangle: Rounded Corners 48">
                <a:extLst>
                  <a:ext uri="{FF2B5EF4-FFF2-40B4-BE49-F238E27FC236}">
                    <a16:creationId xmlns:a16="http://schemas.microsoft.com/office/drawing/2014/main" id="{EEFF2506-6A04-4E14-9190-1F6DC29EBAE9}"/>
                  </a:ext>
                </a:extLst>
              </p:cNvPr>
              <p:cNvSpPr/>
              <p:nvPr/>
            </p:nvSpPr>
            <p:spPr>
              <a:xfrm>
                <a:off x="952502" y="2515073"/>
                <a:ext cx="4876798" cy="1904052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</p:grpSp>
        <p:sp>
          <p:nvSpPr>
            <p:cNvPr id="5" name="Rectangle: Rounded Corners 124">
              <a:extLst>
                <a:ext uri="{FF2B5EF4-FFF2-40B4-BE49-F238E27FC236}">
                  <a16:creationId xmlns:a16="http://schemas.microsoft.com/office/drawing/2014/main" id="{A65E7D2F-2790-4DEB-814D-C76D95F08A63}"/>
                </a:ext>
              </a:extLst>
            </p:cNvPr>
            <p:cNvSpPr/>
            <p:nvPr/>
          </p:nvSpPr>
          <p:spPr>
            <a:xfrm>
              <a:off x="7229426" y="3075841"/>
              <a:ext cx="4514848" cy="16540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863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C6141D-4FDD-42F1-B5E0-D49F74044E30}"/>
              </a:ext>
            </a:extLst>
          </p:cNvPr>
          <p:cNvGrpSpPr>
            <a:grpSpLocks/>
          </p:cNvGrpSpPr>
          <p:nvPr/>
        </p:nvGrpSpPr>
        <p:grpSpPr bwMode="auto">
          <a:xfrm>
            <a:off x="6770688" y="4933950"/>
            <a:ext cx="5105400" cy="1790700"/>
            <a:chOff x="6770639" y="4933892"/>
            <a:chExt cx="5105398" cy="1790698"/>
          </a:xfrm>
        </p:grpSpPr>
        <p:grpSp>
          <p:nvGrpSpPr>
            <p:cNvPr id="9" name="Group 50">
              <a:extLst>
                <a:ext uri="{FF2B5EF4-FFF2-40B4-BE49-F238E27FC236}">
                  <a16:creationId xmlns:a16="http://schemas.microsoft.com/office/drawing/2014/main" id="{EC5D2E22-3F29-441F-B56C-DF6FA55F3F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11" name="Rectangle: Rounded Corners 53">
                <a:extLst>
                  <a:ext uri="{FF2B5EF4-FFF2-40B4-BE49-F238E27FC236}">
                    <a16:creationId xmlns:a16="http://schemas.microsoft.com/office/drawing/2014/main" id="{9A41DB54-974E-4A02-953C-41363A8215C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  <p:sp>
            <p:nvSpPr>
              <p:cNvPr id="12" name="Rectangle: Rounded Corners 54">
                <a:extLst>
                  <a:ext uri="{FF2B5EF4-FFF2-40B4-BE49-F238E27FC236}">
                    <a16:creationId xmlns:a16="http://schemas.microsoft.com/office/drawing/2014/main" id="{8A983662-9879-4F9C-8A60-064D649C4775}"/>
                  </a:ext>
                </a:extLst>
              </p:cNvPr>
              <p:cNvSpPr/>
              <p:nvPr/>
            </p:nvSpPr>
            <p:spPr>
              <a:xfrm>
                <a:off x="952502" y="2515005"/>
                <a:ext cx="4876798" cy="1904188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</p:grpSp>
        <p:sp>
          <p:nvSpPr>
            <p:cNvPr id="10" name="Rectangle: Rounded Corners 125">
              <a:extLst>
                <a:ext uri="{FF2B5EF4-FFF2-40B4-BE49-F238E27FC236}">
                  <a16:creationId xmlns:a16="http://schemas.microsoft.com/office/drawing/2014/main" id="{E693340E-F549-46E6-A4A6-19DF64B7A855}"/>
                </a:ext>
              </a:extLst>
            </p:cNvPr>
            <p:cNvSpPr/>
            <p:nvPr/>
          </p:nvSpPr>
          <p:spPr>
            <a:xfrm>
              <a:off x="7229426" y="4981517"/>
              <a:ext cx="4514848" cy="165417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963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B906F5-6945-4AD2-833C-3268514BAC0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933950"/>
            <a:ext cx="5105400" cy="1790700"/>
            <a:chOff x="838201" y="4933892"/>
            <a:chExt cx="5105398" cy="1790698"/>
          </a:xfrm>
        </p:grpSpPr>
        <p:grpSp>
          <p:nvGrpSpPr>
            <p:cNvPr id="14" name="Group 38">
              <a:extLst>
                <a:ext uri="{FF2B5EF4-FFF2-40B4-BE49-F238E27FC236}">
                  <a16:creationId xmlns:a16="http://schemas.microsoft.com/office/drawing/2014/main" id="{2300A20A-E48E-4066-ABBA-A68064DDB7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16" name="Rectangle: Rounded Corners 41">
                <a:extLst>
                  <a:ext uri="{FF2B5EF4-FFF2-40B4-BE49-F238E27FC236}">
                    <a16:creationId xmlns:a16="http://schemas.microsoft.com/office/drawing/2014/main" id="{2FED3D52-F06C-4A94-9D43-9F4176DFB2D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  <p:sp>
            <p:nvSpPr>
              <p:cNvPr id="17" name="Rectangle: Rounded Corners 42">
                <a:extLst>
                  <a:ext uri="{FF2B5EF4-FFF2-40B4-BE49-F238E27FC236}">
                    <a16:creationId xmlns:a16="http://schemas.microsoft.com/office/drawing/2014/main" id="{21CC3D8E-F23B-42F3-BD88-511303A7CB4C}"/>
                  </a:ext>
                </a:extLst>
              </p:cNvPr>
              <p:cNvSpPr/>
              <p:nvPr/>
            </p:nvSpPr>
            <p:spPr>
              <a:xfrm>
                <a:off x="952502" y="2515005"/>
                <a:ext cx="4876798" cy="1904188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</p:grpSp>
        <p:sp>
          <p:nvSpPr>
            <p:cNvPr id="15" name="Rectangle: Rounded Corners 123">
              <a:extLst>
                <a:ext uri="{FF2B5EF4-FFF2-40B4-BE49-F238E27FC236}">
                  <a16:creationId xmlns:a16="http://schemas.microsoft.com/office/drawing/2014/main" id="{5F4D8DBB-AE65-4E0B-ABBA-93E79A93C2ED}"/>
                </a:ext>
              </a:extLst>
            </p:cNvPr>
            <p:cNvSpPr/>
            <p:nvPr/>
          </p:nvSpPr>
          <p:spPr>
            <a:xfrm>
              <a:off x="1314451" y="4981517"/>
              <a:ext cx="4514848" cy="165417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883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343422-E6EC-49DA-90B2-6EA969910EA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009900"/>
            <a:ext cx="5105400" cy="1789113"/>
            <a:chOff x="838201" y="3009107"/>
            <a:chExt cx="5105398" cy="1790698"/>
          </a:xfrm>
        </p:grpSpPr>
        <p:grpSp>
          <p:nvGrpSpPr>
            <p:cNvPr id="19" name="Group 35">
              <a:extLst>
                <a:ext uri="{FF2B5EF4-FFF2-40B4-BE49-F238E27FC236}">
                  <a16:creationId xmlns:a16="http://schemas.microsoft.com/office/drawing/2014/main" id="{196624BD-5A49-4476-B721-929AB172F5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21" name="Rectangle: Rounded Corners 16">
                <a:extLst>
                  <a:ext uri="{FF2B5EF4-FFF2-40B4-BE49-F238E27FC236}">
                    <a16:creationId xmlns:a16="http://schemas.microsoft.com/office/drawing/2014/main" id="{AA4B821C-6B07-4810-85A9-A9AC343D2937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  <p:sp>
            <p:nvSpPr>
              <p:cNvPr id="22" name="Rectangle: Rounded Corners 3">
                <a:extLst>
                  <a:ext uri="{FF2B5EF4-FFF2-40B4-BE49-F238E27FC236}">
                    <a16:creationId xmlns:a16="http://schemas.microsoft.com/office/drawing/2014/main" id="{D5BF11C4-4A34-43D8-8D69-B123CC979348}"/>
                  </a:ext>
                </a:extLst>
              </p:cNvPr>
              <p:cNvSpPr/>
              <p:nvPr/>
            </p:nvSpPr>
            <p:spPr>
              <a:xfrm>
                <a:off x="952502" y="2515073"/>
                <a:ext cx="4876798" cy="1904052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</p:grpSp>
        <p:sp>
          <p:nvSpPr>
            <p:cNvPr id="20" name="Rectangle: Rounded Corners 11">
              <a:extLst>
                <a:ext uri="{FF2B5EF4-FFF2-40B4-BE49-F238E27FC236}">
                  <a16:creationId xmlns:a16="http://schemas.microsoft.com/office/drawing/2014/main" id="{017382B1-769B-4297-AECE-F12DCAAF4225}"/>
                </a:ext>
              </a:extLst>
            </p:cNvPr>
            <p:cNvSpPr/>
            <p:nvPr/>
          </p:nvSpPr>
          <p:spPr>
            <a:xfrm>
              <a:off x="1314451" y="3075841"/>
              <a:ext cx="4514848" cy="16540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763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A320F1-BE17-4A3E-9058-026FD4D6BF73}"/>
              </a:ext>
            </a:extLst>
          </p:cNvPr>
          <p:cNvGrpSpPr>
            <a:grpSpLocks/>
          </p:cNvGrpSpPr>
          <p:nvPr/>
        </p:nvGrpSpPr>
        <p:grpSpPr bwMode="auto">
          <a:xfrm>
            <a:off x="1982788" y="246063"/>
            <a:ext cx="9961562" cy="2554287"/>
            <a:chOff x="1982578" y="246435"/>
            <a:chExt cx="9961727" cy="2554445"/>
          </a:xfrm>
        </p:grpSpPr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DDC407B1-F8EC-4706-B208-028CDE2C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578" y="246435"/>
              <a:ext cx="9961727" cy="2554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: Rounded Corners 116">
              <a:extLst>
                <a:ext uri="{FF2B5EF4-FFF2-40B4-BE49-F238E27FC236}">
                  <a16:creationId xmlns:a16="http://schemas.microsoft.com/office/drawing/2014/main" id="{09C8D487-8C72-4E49-B972-A93FADBD6243}"/>
                </a:ext>
              </a:extLst>
            </p:cNvPr>
            <p:cNvSpPr/>
            <p:nvPr/>
          </p:nvSpPr>
          <p:spPr>
            <a:xfrm>
              <a:off x="2161968" y="419483"/>
              <a:ext cx="9471182" cy="20416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UVN Dzung Dakao" panose="00000400000000000000" pitchFamily="2" charset="0"/>
                </a:rPr>
                <a:t> </a:t>
              </a:r>
              <a:r>
                <a:rPr lang="en-US" sz="4000" b="1">
                  <a:solidFill>
                    <a:srgbClr val="FF0000"/>
                  </a:solidFill>
                  <a:latin typeface="UVN Dzung Dakao" panose="00000400000000000000" pitchFamily="2" charset="0"/>
                </a:rPr>
                <a:t>	</a:t>
              </a:r>
              <a:r>
                <a:rPr lang="en-US" sz="4000" b="1">
                  <a:solidFill>
                    <a:srgbClr val="002060"/>
                  </a:solidFill>
                  <a:latin typeface="UTM Avo" panose="02040603050506020204" pitchFamily="18" charset="0"/>
                </a:rPr>
                <a:t>Câu 2: Tính giá trị biểu thức</a:t>
              </a:r>
            </a:p>
            <a:p>
              <a:pPr algn="ctr">
                <a:defRPr/>
              </a:pPr>
              <a:r>
                <a:rPr lang="en-US" sz="4000" b="1">
                  <a:solidFill>
                    <a:srgbClr val="FF0000"/>
                  </a:solidFill>
                  <a:latin typeface="UTM Avo" panose="02040603050506020204" pitchFamily="18" charset="0"/>
                </a:rPr>
                <a:t> 873 – n với n = 10</a:t>
              </a:r>
              <a:endParaRPr lang="en-US" sz="4400" b="1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6" name="ChuongCam - 9Slide.vn">
            <a:extLst>
              <a:ext uri="{FF2B5EF4-FFF2-40B4-BE49-F238E27FC236}">
                <a16:creationId xmlns:a16="http://schemas.microsoft.com/office/drawing/2014/main" id="{84D514C3-B693-45B0-830B-DFAE00F518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268663"/>
            <a:ext cx="13223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huongLa - 9Slide.vn">
            <a:extLst>
              <a:ext uri="{FF2B5EF4-FFF2-40B4-BE49-F238E27FC236}">
                <a16:creationId xmlns:a16="http://schemas.microsoft.com/office/drawing/2014/main" id="{23CA6F7E-437D-4701-91FE-EE236C1C00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219700"/>
            <a:ext cx="13223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huongXanh - 9Slide.vn">
            <a:extLst>
              <a:ext uri="{FF2B5EF4-FFF2-40B4-BE49-F238E27FC236}">
                <a16:creationId xmlns:a16="http://schemas.microsoft.com/office/drawing/2014/main" id="{847F4951-3845-4305-9BE7-A3BF33784E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268663"/>
            <a:ext cx="13239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huongDo - 9Slide.vn">
            <a:extLst>
              <a:ext uri="{FF2B5EF4-FFF2-40B4-BE49-F238E27FC236}">
                <a16:creationId xmlns:a16="http://schemas.microsoft.com/office/drawing/2014/main" id="{D222A742-B620-4EB7-87BD-D2157182D9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5219700"/>
            <a:ext cx="13239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CB215D2-DBE6-41CB-9D1E-7AE7A78645E2}"/>
              </a:ext>
            </a:extLst>
          </p:cNvPr>
          <p:cNvGrpSpPr>
            <a:grpSpLocks/>
          </p:cNvGrpSpPr>
          <p:nvPr/>
        </p:nvGrpSpPr>
        <p:grpSpPr bwMode="auto">
          <a:xfrm>
            <a:off x="-4113213" y="152400"/>
            <a:ext cx="4046538" cy="2332038"/>
            <a:chOff x="-4113608" y="152464"/>
            <a:chExt cx="4046704" cy="2332308"/>
          </a:xfrm>
        </p:grpSpPr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A08BF250-2707-4C61-949F-634ED0339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13608" y="152464"/>
              <a:ext cx="1959439" cy="233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0E0D041-D859-4765-93ED-407F70F54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400" y="181042"/>
              <a:ext cx="2030496" cy="14670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8FE667C-0B65-4FC4-BC36-78EA0129FC38}"/>
                </a:ext>
              </a:extLst>
            </p:cNvPr>
            <p:cNvSpPr txBox="1"/>
            <p:nvPr/>
          </p:nvSpPr>
          <p:spPr>
            <a:xfrm>
              <a:off x="-1916418" y="438247"/>
              <a:ext cx="1700283" cy="80019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Yeahhh,</a:t>
              </a:r>
            </a:p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 rồi!</a:t>
              </a:r>
            </a:p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3A03F2-2017-4966-87C1-934597003B5E}"/>
              </a:ext>
            </a:extLst>
          </p:cNvPr>
          <p:cNvGrpSpPr>
            <a:grpSpLocks/>
          </p:cNvGrpSpPr>
          <p:nvPr/>
        </p:nvGrpSpPr>
        <p:grpSpPr bwMode="auto">
          <a:xfrm>
            <a:off x="-6727825" y="-301625"/>
            <a:ext cx="3070225" cy="2846388"/>
            <a:chOff x="-6727674" y="-791952"/>
            <a:chExt cx="3598081" cy="3336591"/>
          </a:xfrm>
        </p:grpSpPr>
        <p:pic>
          <p:nvPicPr>
            <p:cNvPr id="35" name="Picture 168">
              <a:extLst>
                <a:ext uri="{FF2B5EF4-FFF2-40B4-BE49-F238E27FC236}">
                  <a16:creationId xmlns:a16="http://schemas.microsoft.com/office/drawing/2014/main" id="{74FCC6DD-2457-4B6F-9904-81FE42ACE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6727674" y="-791952"/>
              <a:ext cx="2646923" cy="333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Group 24">
              <a:extLst>
                <a:ext uri="{FF2B5EF4-FFF2-40B4-BE49-F238E27FC236}">
                  <a16:creationId xmlns:a16="http://schemas.microsoft.com/office/drawing/2014/main" id="{24307601-59E1-4EAE-B2A2-6820FF765B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6B5200F-189D-45E5-B97C-C7FD56C87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7387" y="4494253"/>
                <a:ext cx="6546981" cy="472698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D9D188C-F2F8-4BAB-912B-8C7ADDC13EA2}"/>
                  </a:ext>
                </a:extLst>
              </p:cNvPr>
              <p:cNvSpPr txBox="1"/>
              <p:nvPr/>
            </p:nvSpPr>
            <p:spPr>
              <a:xfrm>
                <a:off x="-6076646" y="5076481"/>
                <a:ext cx="5348238" cy="290536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590A645-2BDD-4DB9-9A50-1959EFA307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4325"/>
            <a:ext cx="15494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905E5B3D-083B-4A53-B29B-21D4B15058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600" y="44084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ChuongCam - 9Slide.vn">
            <a:extLst>
              <a:ext uri="{FF2B5EF4-FFF2-40B4-BE49-F238E27FC236}">
                <a16:creationId xmlns:a16="http://schemas.microsoft.com/office/drawing/2014/main" id="{B077053B-D25E-495A-9FF9-0BE724E030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68" y="7594600"/>
            <a:ext cx="33070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chon dung">
            <a:hlinkClick r:id="" action="ppaction://media"/>
            <a:extLst>
              <a:ext uri="{FF2B5EF4-FFF2-40B4-BE49-F238E27FC236}">
                <a16:creationId xmlns:a16="http://schemas.microsoft.com/office/drawing/2014/main" id="{4910DA74-8A6E-4B19-ACA1-24657F1074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80556" y="5585618"/>
            <a:ext cx="487363" cy="487363"/>
          </a:xfrm>
          <a:prstGeom prst="rect">
            <a:avLst/>
          </a:prstGeom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99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60325 0.0581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69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99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60325 0.05208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69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34882 0.0412 " pathEditMode="relative" rAng="0" ptsTypes="AA">
                                      <p:cBhvr>
                                        <p:cTn id="7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206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43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99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58854 0.0581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36585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2C89B5-33B7-402C-BCB2-A57FBC987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B5A46FE-70C1-40BB-A27B-850CE1849CFC}"/>
              </a:ext>
            </a:extLst>
          </p:cNvPr>
          <p:cNvGrpSpPr>
            <a:grpSpLocks/>
          </p:cNvGrpSpPr>
          <p:nvPr/>
        </p:nvGrpSpPr>
        <p:grpSpPr bwMode="auto">
          <a:xfrm>
            <a:off x="6770688" y="3009900"/>
            <a:ext cx="5105400" cy="1789113"/>
            <a:chOff x="6770639" y="3009107"/>
            <a:chExt cx="5105398" cy="1790698"/>
          </a:xfrm>
        </p:grpSpPr>
        <p:grpSp>
          <p:nvGrpSpPr>
            <p:cNvPr id="4" name="Group 44">
              <a:extLst>
                <a:ext uri="{FF2B5EF4-FFF2-40B4-BE49-F238E27FC236}">
                  <a16:creationId xmlns:a16="http://schemas.microsoft.com/office/drawing/2014/main" id="{20EECF1E-4C56-4676-AF91-3ACC5A009C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6" name="Rectangle: Rounded Corners 47">
                <a:extLst>
                  <a:ext uri="{FF2B5EF4-FFF2-40B4-BE49-F238E27FC236}">
                    <a16:creationId xmlns:a16="http://schemas.microsoft.com/office/drawing/2014/main" id="{1CC2E6F8-D8C5-4A16-ADF6-6F65255D432E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  <p:sp>
            <p:nvSpPr>
              <p:cNvPr id="7" name="Rectangle: Rounded Corners 48">
                <a:extLst>
                  <a:ext uri="{FF2B5EF4-FFF2-40B4-BE49-F238E27FC236}">
                    <a16:creationId xmlns:a16="http://schemas.microsoft.com/office/drawing/2014/main" id="{3B89801B-5751-423A-9DDA-CCBB65B16230}"/>
                  </a:ext>
                </a:extLst>
              </p:cNvPr>
              <p:cNvSpPr/>
              <p:nvPr/>
            </p:nvSpPr>
            <p:spPr>
              <a:xfrm>
                <a:off x="952502" y="2515073"/>
                <a:ext cx="4876798" cy="1904052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</p:grpSp>
        <p:sp>
          <p:nvSpPr>
            <p:cNvPr id="5" name="Rectangle: Rounded Corners 124">
              <a:extLst>
                <a:ext uri="{FF2B5EF4-FFF2-40B4-BE49-F238E27FC236}">
                  <a16:creationId xmlns:a16="http://schemas.microsoft.com/office/drawing/2014/main" id="{64C28875-52FD-4222-A051-E51D197B256C}"/>
                </a:ext>
              </a:extLst>
            </p:cNvPr>
            <p:cNvSpPr/>
            <p:nvPr/>
          </p:nvSpPr>
          <p:spPr>
            <a:xfrm>
              <a:off x="7229426" y="3075841"/>
              <a:ext cx="4514848" cy="16540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620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1EF5077-D2EE-4EC3-80C5-7FB770145E3C}"/>
              </a:ext>
            </a:extLst>
          </p:cNvPr>
          <p:cNvGrpSpPr>
            <a:grpSpLocks/>
          </p:cNvGrpSpPr>
          <p:nvPr/>
        </p:nvGrpSpPr>
        <p:grpSpPr bwMode="auto">
          <a:xfrm>
            <a:off x="6770688" y="4933950"/>
            <a:ext cx="5105400" cy="1790700"/>
            <a:chOff x="6770639" y="4933892"/>
            <a:chExt cx="5105398" cy="1790698"/>
          </a:xfrm>
        </p:grpSpPr>
        <p:grpSp>
          <p:nvGrpSpPr>
            <p:cNvPr id="9" name="Group 50">
              <a:extLst>
                <a:ext uri="{FF2B5EF4-FFF2-40B4-BE49-F238E27FC236}">
                  <a16:creationId xmlns:a16="http://schemas.microsoft.com/office/drawing/2014/main" id="{FAADECF3-C89C-4EA7-B96B-CECC466FB0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11" name="Rectangle: Rounded Corners 53">
                <a:extLst>
                  <a:ext uri="{FF2B5EF4-FFF2-40B4-BE49-F238E27FC236}">
                    <a16:creationId xmlns:a16="http://schemas.microsoft.com/office/drawing/2014/main" id="{AAEC57B3-66F1-4108-B08F-0AE03446387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  <p:sp>
            <p:nvSpPr>
              <p:cNvPr id="12" name="Rectangle: Rounded Corners 54">
                <a:extLst>
                  <a:ext uri="{FF2B5EF4-FFF2-40B4-BE49-F238E27FC236}">
                    <a16:creationId xmlns:a16="http://schemas.microsoft.com/office/drawing/2014/main" id="{31243DFD-10D2-496C-9732-E96A51B9B7DD}"/>
                  </a:ext>
                </a:extLst>
              </p:cNvPr>
              <p:cNvSpPr/>
              <p:nvPr/>
            </p:nvSpPr>
            <p:spPr>
              <a:xfrm>
                <a:off x="952502" y="2515005"/>
                <a:ext cx="4876798" cy="1904188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</p:grpSp>
        <p:sp>
          <p:nvSpPr>
            <p:cNvPr id="10" name="Rectangle: Rounded Corners 125">
              <a:extLst>
                <a:ext uri="{FF2B5EF4-FFF2-40B4-BE49-F238E27FC236}">
                  <a16:creationId xmlns:a16="http://schemas.microsoft.com/office/drawing/2014/main" id="{78B223AC-5E93-419B-93D3-5AB3BCAD9849}"/>
                </a:ext>
              </a:extLst>
            </p:cNvPr>
            <p:cNvSpPr/>
            <p:nvPr/>
          </p:nvSpPr>
          <p:spPr>
            <a:xfrm>
              <a:off x="7229426" y="4981517"/>
              <a:ext cx="4514848" cy="165417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6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380</a:t>
              </a:r>
              <a:endPara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515D09-94C7-4263-A3F9-8F5A0A15B12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933950"/>
            <a:ext cx="5105400" cy="1790700"/>
            <a:chOff x="838201" y="4933892"/>
            <a:chExt cx="5105398" cy="1790698"/>
          </a:xfrm>
        </p:grpSpPr>
        <p:grpSp>
          <p:nvGrpSpPr>
            <p:cNvPr id="14" name="Group 38">
              <a:extLst>
                <a:ext uri="{FF2B5EF4-FFF2-40B4-BE49-F238E27FC236}">
                  <a16:creationId xmlns:a16="http://schemas.microsoft.com/office/drawing/2014/main" id="{EB042CE3-5852-4923-B524-483FD6F3A0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16" name="Rectangle: Rounded Corners 41">
                <a:extLst>
                  <a:ext uri="{FF2B5EF4-FFF2-40B4-BE49-F238E27FC236}">
                    <a16:creationId xmlns:a16="http://schemas.microsoft.com/office/drawing/2014/main" id="{156AA6A7-2903-4E9F-BF15-4E59C1E03D57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  <p:sp>
            <p:nvSpPr>
              <p:cNvPr id="17" name="Rectangle: Rounded Corners 42">
                <a:extLst>
                  <a:ext uri="{FF2B5EF4-FFF2-40B4-BE49-F238E27FC236}">
                    <a16:creationId xmlns:a16="http://schemas.microsoft.com/office/drawing/2014/main" id="{A64ED599-4ACD-41F9-9D8E-CB99F09B4AD3}"/>
                  </a:ext>
                </a:extLst>
              </p:cNvPr>
              <p:cNvSpPr/>
              <p:nvPr/>
            </p:nvSpPr>
            <p:spPr>
              <a:xfrm>
                <a:off x="952502" y="2515005"/>
                <a:ext cx="4876798" cy="1904188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</p:grpSp>
        <p:sp>
          <p:nvSpPr>
            <p:cNvPr id="15" name="Rectangle: Rounded Corners 123">
              <a:extLst>
                <a:ext uri="{FF2B5EF4-FFF2-40B4-BE49-F238E27FC236}">
                  <a16:creationId xmlns:a16="http://schemas.microsoft.com/office/drawing/2014/main" id="{5F06966B-D797-48DC-9D31-1F949CDAEB01}"/>
                </a:ext>
              </a:extLst>
            </p:cNvPr>
            <p:cNvSpPr/>
            <p:nvPr/>
          </p:nvSpPr>
          <p:spPr>
            <a:xfrm>
              <a:off x="1314451" y="4981517"/>
              <a:ext cx="4514848" cy="165417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480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DAFFB6-59DA-4F64-AFE7-2334FB5E0DDC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009900"/>
            <a:ext cx="5105400" cy="1789113"/>
            <a:chOff x="838201" y="3009107"/>
            <a:chExt cx="5105398" cy="1790698"/>
          </a:xfrm>
        </p:grpSpPr>
        <p:grpSp>
          <p:nvGrpSpPr>
            <p:cNvPr id="19" name="Group 35">
              <a:extLst>
                <a:ext uri="{FF2B5EF4-FFF2-40B4-BE49-F238E27FC236}">
                  <a16:creationId xmlns:a16="http://schemas.microsoft.com/office/drawing/2014/main" id="{3E965A1F-61BD-43FB-A4DD-0B3632D933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21" name="Rectangle: Rounded Corners 16">
                <a:extLst>
                  <a:ext uri="{FF2B5EF4-FFF2-40B4-BE49-F238E27FC236}">
                    <a16:creationId xmlns:a16="http://schemas.microsoft.com/office/drawing/2014/main" id="{848BB9B7-8CD4-44D1-B684-40E3F8CDDB5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  <p:sp>
            <p:nvSpPr>
              <p:cNvPr id="22" name="Rectangle: Rounded Corners 3">
                <a:extLst>
                  <a:ext uri="{FF2B5EF4-FFF2-40B4-BE49-F238E27FC236}">
                    <a16:creationId xmlns:a16="http://schemas.microsoft.com/office/drawing/2014/main" id="{B6B74268-7684-4450-ADF6-A729C6E70C9D}"/>
                  </a:ext>
                </a:extLst>
              </p:cNvPr>
              <p:cNvSpPr/>
              <p:nvPr/>
            </p:nvSpPr>
            <p:spPr>
              <a:xfrm>
                <a:off x="952502" y="2515073"/>
                <a:ext cx="4876798" cy="1904052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en-US" sz="1400"/>
              </a:p>
            </p:txBody>
          </p:sp>
        </p:grpSp>
        <p:sp>
          <p:nvSpPr>
            <p:cNvPr id="20" name="Rectangle: Rounded Corners 11">
              <a:extLst>
                <a:ext uri="{FF2B5EF4-FFF2-40B4-BE49-F238E27FC236}">
                  <a16:creationId xmlns:a16="http://schemas.microsoft.com/office/drawing/2014/main" id="{FF7F06EE-C11F-4114-9F5D-AD46C6E7A5AD}"/>
                </a:ext>
              </a:extLst>
            </p:cNvPr>
            <p:cNvSpPr/>
            <p:nvPr/>
          </p:nvSpPr>
          <p:spPr>
            <a:xfrm>
              <a:off x="1314451" y="3075841"/>
              <a:ext cx="4514848" cy="16540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420</a:t>
              </a:r>
              <a:endPara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F064D5-EC35-490A-8003-270ABAA80E45}"/>
              </a:ext>
            </a:extLst>
          </p:cNvPr>
          <p:cNvGrpSpPr>
            <a:grpSpLocks/>
          </p:cNvGrpSpPr>
          <p:nvPr/>
        </p:nvGrpSpPr>
        <p:grpSpPr bwMode="auto">
          <a:xfrm>
            <a:off x="1982788" y="246063"/>
            <a:ext cx="9961562" cy="2554287"/>
            <a:chOff x="1982578" y="246435"/>
            <a:chExt cx="9961727" cy="2554445"/>
          </a:xfrm>
        </p:grpSpPr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B1DC1D7B-9FA6-4C4C-ADE5-E36EC681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578" y="246435"/>
              <a:ext cx="9961727" cy="2554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: Rounded Corners 116">
              <a:extLst>
                <a:ext uri="{FF2B5EF4-FFF2-40B4-BE49-F238E27FC236}">
                  <a16:creationId xmlns:a16="http://schemas.microsoft.com/office/drawing/2014/main" id="{1C14AF41-2562-4EAC-AA9E-7B2F7CE2AE99}"/>
                </a:ext>
              </a:extLst>
            </p:cNvPr>
            <p:cNvSpPr/>
            <p:nvPr/>
          </p:nvSpPr>
          <p:spPr>
            <a:xfrm>
              <a:off x="2161968" y="419483"/>
              <a:ext cx="9471182" cy="20416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>
                  <a:solidFill>
                    <a:srgbClr val="FF0000"/>
                  </a:solidFill>
                  <a:latin typeface="UTM Amherst" panose="02040603050506020204" pitchFamily="18" charset="0"/>
                </a:rPr>
                <a:t>	</a:t>
              </a:r>
              <a:r>
                <a:rPr lang="en-US" sz="4000" b="1">
                  <a:solidFill>
                    <a:srgbClr val="002060"/>
                  </a:solidFill>
                  <a:latin typeface="UTM Avo" panose="02040603050506020204" pitchFamily="18" charset="0"/>
                </a:rPr>
                <a:t>Câu 3: Tính giá trị biểu thức</a:t>
              </a:r>
            </a:p>
            <a:p>
              <a:pPr algn="ctr">
                <a:defRPr/>
              </a:pPr>
              <a:r>
                <a:rPr lang="en-US" sz="4000" b="1">
                  <a:solidFill>
                    <a:srgbClr val="FF0000"/>
                  </a:solidFill>
                  <a:latin typeface="UTM Avo" panose="02040603050506020204" pitchFamily="18" charset="0"/>
                </a:rPr>
                <a:t> 500 – n với n = 120</a:t>
              </a:r>
              <a:endParaRPr lang="en-US" sz="4400" b="1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6" name="ChuongCam - 9Slide.vn">
            <a:extLst>
              <a:ext uri="{FF2B5EF4-FFF2-40B4-BE49-F238E27FC236}">
                <a16:creationId xmlns:a16="http://schemas.microsoft.com/office/drawing/2014/main" id="{D985450F-293E-4166-8D71-384D0A0990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268663"/>
            <a:ext cx="13223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huongLa - 9Slide.vn">
            <a:extLst>
              <a:ext uri="{FF2B5EF4-FFF2-40B4-BE49-F238E27FC236}">
                <a16:creationId xmlns:a16="http://schemas.microsoft.com/office/drawing/2014/main" id="{05076F60-0652-4989-ACA2-0200C6DEBC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219700"/>
            <a:ext cx="13223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huongXanh - 9Slide.vn">
            <a:extLst>
              <a:ext uri="{FF2B5EF4-FFF2-40B4-BE49-F238E27FC236}">
                <a16:creationId xmlns:a16="http://schemas.microsoft.com/office/drawing/2014/main" id="{64F11D25-31AB-4454-9105-02CF3077FB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268663"/>
            <a:ext cx="13239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huongDo - 9Slide.vn">
            <a:extLst>
              <a:ext uri="{FF2B5EF4-FFF2-40B4-BE49-F238E27FC236}">
                <a16:creationId xmlns:a16="http://schemas.microsoft.com/office/drawing/2014/main" id="{52AFEAEA-B7F5-4002-A2BA-BAF35E01C0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5219700"/>
            <a:ext cx="13239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CF5362E-CAF5-459C-B596-40FF87B73B9D}"/>
              </a:ext>
            </a:extLst>
          </p:cNvPr>
          <p:cNvGrpSpPr>
            <a:grpSpLocks/>
          </p:cNvGrpSpPr>
          <p:nvPr/>
        </p:nvGrpSpPr>
        <p:grpSpPr bwMode="auto">
          <a:xfrm>
            <a:off x="-4113213" y="153988"/>
            <a:ext cx="4046538" cy="2328862"/>
            <a:chOff x="-4113608" y="153951"/>
            <a:chExt cx="4046704" cy="2329333"/>
          </a:xfrm>
        </p:grpSpPr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A942C798-C497-462C-BF3F-86BC7DA5B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113608" y="153951"/>
              <a:ext cx="1959439" cy="232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9562477-0C56-4E28-8320-B82A329DF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400" y="180943"/>
              <a:ext cx="2030496" cy="14671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75ACA9-B4D6-4A27-BC4B-AE69BE9E34DA}"/>
                </a:ext>
              </a:extLst>
            </p:cNvPr>
            <p:cNvSpPr txBox="1"/>
            <p:nvPr/>
          </p:nvSpPr>
          <p:spPr>
            <a:xfrm>
              <a:off x="-1916418" y="438170"/>
              <a:ext cx="1700283" cy="80026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Yeahhh,</a:t>
              </a:r>
            </a:p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 rồi!</a:t>
              </a:r>
            </a:p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FCE79F-09F2-477B-A692-753EFA084058}"/>
              </a:ext>
            </a:extLst>
          </p:cNvPr>
          <p:cNvGrpSpPr>
            <a:grpSpLocks/>
          </p:cNvGrpSpPr>
          <p:nvPr/>
        </p:nvGrpSpPr>
        <p:grpSpPr bwMode="auto">
          <a:xfrm>
            <a:off x="-6727825" y="-301625"/>
            <a:ext cx="3070225" cy="2846388"/>
            <a:chOff x="-6727674" y="-791952"/>
            <a:chExt cx="3598081" cy="3336591"/>
          </a:xfrm>
        </p:grpSpPr>
        <p:pic>
          <p:nvPicPr>
            <p:cNvPr id="35" name="Picture 168">
              <a:extLst>
                <a:ext uri="{FF2B5EF4-FFF2-40B4-BE49-F238E27FC236}">
                  <a16:creationId xmlns:a16="http://schemas.microsoft.com/office/drawing/2014/main" id="{E8594599-9271-43BC-90F4-5D0DCB7D3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6727674" y="-791952"/>
              <a:ext cx="2646923" cy="333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Group 24">
              <a:extLst>
                <a:ext uri="{FF2B5EF4-FFF2-40B4-BE49-F238E27FC236}">
                  <a16:creationId xmlns:a16="http://schemas.microsoft.com/office/drawing/2014/main" id="{2C0590F6-B7F4-43BD-83E8-CE339CBEE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40907FA-F777-4D8E-937B-9AF9DA4CE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7387" y="4494253"/>
                <a:ext cx="6546981" cy="472698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1C51C1E-D682-45CE-98E8-82189255C813}"/>
                  </a:ext>
                </a:extLst>
              </p:cNvPr>
              <p:cNvSpPr txBox="1"/>
              <p:nvPr/>
            </p:nvSpPr>
            <p:spPr>
              <a:xfrm>
                <a:off x="-6076646" y="5076481"/>
                <a:ext cx="5348238" cy="2905368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D8167D2B-3E62-4921-AC29-AF642D65EB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4325"/>
            <a:ext cx="15494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65FEC014-BC7E-4A46-B4BA-8125444F8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600" y="44084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chon dung">
            <a:hlinkClick r:id="" action="ppaction://media"/>
            <a:extLst>
              <a:ext uri="{FF2B5EF4-FFF2-40B4-BE49-F238E27FC236}">
                <a16:creationId xmlns:a16="http://schemas.microsoft.com/office/drawing/2014/main" id="{CB7D1179-7989-474F-B6CA-201048F482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80556" y="5585618"/>
            <a:ext cx="487363" cy="487363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34882 0.0412 " pathEditMode="relative" rAng="0" ptsTypes="AA">
                                      <p:cBhvr>
                                        <p:cTn id="5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206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43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99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60325 0.0581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69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99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58854 0.0581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99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60325 0.05208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69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36585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D3E41-4D09-4749-B5E3-C5E012155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0C79261-BEAE-4556-AF62-DB34FEE8389F}"/>
              </a:ext>
            </a:extLst>
          </p:cNvPr>
          <p:cNvGrpSpPr>
            <a:grpSpLocks/>
          </p:cNvGrpSpPr>
          <p:nvPr/>
        </p:nvGrpSpPr>
        <p:grpSpPr bwMode="auto">
          <a:xfrm>
            <a:off x="5653088" y="209550"/>
            <a:ext cx="4346575" cy="1919288"/>
            <a:chOff x="1034003" y="260315"/>
            <a:chExt cx="4656152" cy="2057997"/>
          </a:xfrm>
        </p:grpSpPr>
        <p:pic>
          <p:nvPicPr>
            <p:cNvPr id="4" name="Picture 85">
              <a:extLst>
                <a:ext uri="{FF2B5EF4-FFF2-40B4-BE49-F238E27FC236}">
                  <a16:creationId xmlns:a16="http://schemas.microsoft.com/office/drawing/2014/main" id="{41772DF1-EB1E-432F-A200-C4B4D14DC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003" y="583667"/>
              <a:ext cx="4656152" cy="1734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1">
              <a:extLst>
                <a:ext uri="{FF2B5EF4-FFF2-40B4-BE49-F238E27FC236}">
                  <a16:creationId xmlns:a16="http://schemas.microsoft.com/office/drawing/2014/main" id="{3261A51F-9854-46BD-BA7E-2D9DAD4D2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615" y="260315"/>
              <a:ext cx="1486839" cy="71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3">
              <a:extLst>
                <a:ext uri="{FF2B5EF4-FFF2-40B4-BE49-F238E27FC236}">
                  <a16:creationId xmlns:a16="http://schemas.microsoft.com/office/drawing/2014/main" id="{7943B3FA-5AA3-45D1-BE70-60E38C85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586" y="282051"/>
              <a:ext cx="1493199" cy="69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4">
              <a:extLst>
                <a:ext uri="{FF2B5EF4-FFF2-40B4-BE49-F238E27FC236}">
                  <a16:creationId xmlns:a16="http://schemas.microsoft.com/office/drawing/2014/main" id="{AD2F2121-EB62-4DCC-A029-5938E51CA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381" y="757566"/>
              <a:ext cx="4321396" cy="138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CEFEA4A-6785-496A-A43D-434C5AB42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28600"/>
            <a:ext cx="5383212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6F952FC-975A-4A69-8406-B2AC221DE3E8}"/>
              </a:ext>
            </a:extLst>
          </p:cNvPr>
          <p:cNvGrpSpPr>
            <a:grpSpLocks/>
          </p:cNvGrpSpPr>
          <p:nvPr/>
        </p:nvGrpSpPr>
        <p:grpSpPr bwMode="auto">
          <a:xfrm>
            <a:off x="5089525" y="2862263"/>
            <a:ext cx="6280150" cy="3732212"/>
            <a:chOff x="5089534" y="2862904"/>
            <a:chExt cx="6281207" cy="3731031"/>
          </a:xfrm>
        </p:grpSpPr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BCA95544-AA1B-479A-9C92-3406C9E90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862904"/>
              <a:ext cx="5170488" cy="373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747FBE99-CC7B-4D33-931F-E64120D1C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9534" y="3620774"/>
              <a:ext cx="6281207" cy="2215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4800" b="1">
                  <a:solidFill>
                    <a:srgbClr val="0000FF"/>
                  </a:solidFill>
                  <a:latin typeface="UVN Bai Sau Nang" panose="04030905020802020C03" pitchFamily="82" charset="0"/>
                </a:rPr>
                <a:t>Cảm ơn các bạn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4800" b="1">
                  <a:solidFill>
                    <a:srgbClr val="0000FF"/>
                  </a:solidFill>
                  <a:latin typeface="UVN Bai Sau Nang" panose="04030905020802020C03" pitchFamily="82" charset="0"/>
                </a:rPr>
                <a:t>đã chọn vòng cổ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4800" b="1">
                  <a:solidFill>
                    <a:srgbClr val="0000FF"/>
                  </a:solidFill>
                  <a:latin typeface="UVN Bai Sau Nang" panose="04030905020802020C03" pitchFamily="82" charset="0"/>
                </a:rPr>
                <a:t>cho tớ!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910085"/>
            <a:ext cx="10795819" cy="4812288"/>
          </a:xfrm>
          <a:prstGeom prst="rect">
            <a:avLst/>
          </a:prstGeom>
        </p:spPr>
      </p:pic>
      <p:sp>
        <p:nvSpPr>
          <p:cNvPr id="3" name="!!文本框 6"/>
          <p:cNvSpPr txBox="1"/>
          <p:nvPr/>
        </p:nvSpPr>
        <p:spPr>
          <a:xfrm>
            <a:off x="2978775" y="1297050"/>
            <a:ext cx="3688985" cy="130664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0" b="1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DẶN DÒ</a:t>
            </a:r>
            <a:endParaRPr lang="zh-CN" altLang="en-US" sz="60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cs typeface="+mn-ea"/>
              <a:sym typeface="+mn-lt"/>
            </a:endParaRPr>
          </a:p>
        </p:txBody>
      </p:sp>
      <p:cxnSp>
        <p:nvCxnSpPr>
          <p:cNvPr id="4" name="直接连接符 8">
            <a:extLst>
              <a:ext uri="{FF2B5EF4-FFF2-40B4-BE49-F238E27FC236}">
                <a16:creationId xmlns:a16="http://schemas.microsoft.com/office/drawing/2014/main" id="{B5E751FD-AD86-4715-A9FD-D506B78216CC}"/>
              </a:ext>
            </a:extLst>
          </p:cNvPr>
          <p:cNvCxnSpPr>
            <a:cxnSpLocks/>
          </p:cNvCxnSpPr>
          <p:nvPr/>
        </p:nvCxnSpPr>
        <p:spPr>
          <a:xfrm>
            <a:off x="2635045" y="2768524"/>
            <a:ext cx="346095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D3EBE65-0459-4CAA-AFA9-60A9A592E142}"/>
              </a:ext>
            </a:extLst>
          </p:cNvPr>
          <p:cNvSpPr/>
          <p:nvPr/>
        </p:nvSpPr>
        <p:spPr>
          <a:xfrm>
            <a:off x="2330245" y="2856782"/>
            <a:ext cx="11001449" cy="17701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 BT vào vở Toán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Chuẩn bị bài tiếp theo</a:t>
            </a:r>
          </a:p>
        </p:txBody>
      </p:sp>
    </p:spTree>
    <p:extLst>
      <p:ext uri="{BB962C8B-B14F-4D97-AF65-F5344CB8AC3E}">
        <p14:creationId xmlns:p14="http://schemas.microsoft.com/office/powerpoint/2010/main" val="296581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2158098" y="1358442"/>
            <a:ext cx="7537694" cy="388887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4">
            <a:extLst>
              <a:ext uri="{FF2B5EF4-FFF2-40B4-BE49-F238E27FC236}">
                <a16:creationId xmlns:a16="http://schemas.microsoft.com/office/drawing/2014/main" id="{22883AC5-2909-4818-B114-655B51211572}"/>
              </a:ext>
            </a:extLst>
          </p:cNvPr>
          <p:cNvSpPr/>
          <p:nvPr/>
        </p:nvSpPr>
        <p:spPr>
          <a:xfrm>
            <a:off x="1704297" y="1657104"/>
            <a:ext cx="8280400" cy="295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600" b="1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</a:rPr>
              <a:t>CHÚC CÁC EM </a:t>
            </a:r>
          </a:p>
          <a:p>
            <a:pPr algn="ctr">
              <a:lnSpc>
                <a:spcPct val="150000"/>
              </a:lnSpc>
            </a:pPr>
            <a:r>
              <a:rPr lang="en-US" altLang="zh-CN" sz="6600" b="1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</a:rPr>
              <a:t>HỌC TỐT!</a:t>
            </a:r>
            <a:endParaRPr lang="en-US" altLang="zh-CN" sz="66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ea typeface="Tahoma" panose="020B0604030504040204" pitchFamily="34" charset="0"/>
              <a:cs typeface="+mn-ea"/>
            </a:endParaRP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BFAB0C96-04F2-4315-B466-6DDAA01F4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4577542"/>
            <a:ext cx="5855752" cy="22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0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216" y="1144384"/>
            <a:ext cx="9401680" cy="4190844"/>
          </a:xfrm>
          <a:prstGeom prst="rect">
            <a:avLst/>
          </a:prstGeom>
        </p:spPr>
      </p:pic>
      <p:cxnSp>
        <p:nvCxnSpPr>
          <p:cNvPr id="5" name="直接连接符 8">
            <a:extLst>
              <a:ext uri="{FF2B5EF4-FFF2-40B4-BE49-F238E27FC236}">
                <a16:creationId xmlns:a16="http://schemas.microsoft.com/office/drawing/2014/main" id="{4F9DEBBA-CEC9-4F1C-B7C7-F075022EEDCD}"/>
              </a:ext>
            </a:extLst>
          </p:cNvPr>
          <p:cNvCxnSpPr>
            <a:cxnSpLocks/>
          </p:cNvCxnSpPr>
          <p:nvPr/>
        </p:nvCxnSpPr>
        <p:spPr>
          <a:xfrm>
            <a:off x="3355151" y="4355417"/>
            <a:ext cx="5829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!!文本框 6">
            <a:extLst>
              <a:ext uri="{FF2B5EF4-FFF2-40B4-BE49-F238E27FC236}">
                <a16:creationId xmlns:a16="http://schemas.microsoft.com/office/drawing/2014/main" id="{9C91B838-5E24-4670-935D-A29182C7E4BD}"/>
              </a:ext>
            </a:extLst>
          </p:cNvPr>
          <p:cNvSpPr txBox="1"/>
          <p:nvPr/>
        </p:nvSpPr>
        <p:spPr>
          <a:xfrm>
            <a:off x="3915874" y="2903609"/>
            <a:ext cx="5829300" cy="145180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b="1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KHÁM PHÁ</a:t>
            </a:r>
            <a:endParaRPr lang="zh-CN" altLang="en-US" sz="66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cs typeface="+mn-ea"/>
              <a:sym typeface="+mn-lt"/>
            </a:endParaRPr>
          </a:p>
        </p:txBody>
      </p:sp>
      <p:grpSp>
        <p:nvGrpSpPr>
          <p:cNvPr id="7" name="Google Shape;1214;p44"/>
          <p:cNvGrpSpPr/>
          <p:nvPr/>
        </p:nvGrpSpPr>
        <p:grpSpPr>
          <a:xfrm rot="-1464194">
            <a:off x="5515376" y="2525824"/>
            <a:ext cx="400890" cy="308761"/>
            <a:chOff x="6060100" y="2504357"/>
            <a:chExt cx="256950" cy="197900"/>
          </a:xfrm>
        </p:grpSpPr>
        <p:sp>
          <p:nvSpPr>
            <p:cNvPr id="8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214;p44"/>
          <p:cNvGrpSpPr/>
          <p:nvPr/>
        </p:nvGrpSpPr>
        <p:grpSpPr>
          <a:xfrm rot="451629">
            <a:off x="7424735" y="1690308"/>
            <a:ext cx="400890" cy="308761"/>
            <a:chOff x="6060100" y="2504357"/>
            <a:chExt cx="256950" cy="197900"/>
          </a:xfrm>
        </p:grpSpPr>
        <p:sp>
          <p:nvSpPr>
            <p:cNvPr id="11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214;p44"/>
          <p:cNvGrpSpPr/>
          <p:nvPr/>
        </p:nvGrpSpPr>
        <p:grpSpPr>
          <a:xfrm rot="-1464194">
            <a:off x="1929239" y="4350254"/>
            <a:ext cx="400890" cy="308761"/>
            <a:chOff x="6060100" y="2504357"/>
            <a:chExt cx="256950" cy="197900"/>
          </a:xfrm>
        </p:grpSpPr>
        <p:sp>
          <p:nvSpPr>
            <p:cNvPr id="14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214;p44"/>
          <p:cNvGrpSpPr/>
          <p:nvPr/>
        </p:nvGrpSpPr>
        <p:grpSpPr>
          <a:xfrm rot="451629">
            <a:off x="9160448" y="4126852"/>
            <a:ext cx="400890" cy="308761"/>
            <a:chOff x="6060100" y="2504357"/>
            <a:chExt cx="256950" cy="197900"/>
          </a:xfrm>
        </p:grpSpPr>
        <p:sp>
          <p:nvSpPr>
            <p:cNvPr id="17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185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160672" y="191005"/>
            <a:ext cx="9457287" cy="1243417"/>
          </a:xfrm>
          <a:custGeom>
            <a:avLst/>
            <a:gdLst>
              <a:gd name="connsiteX0" fmla="*/ 0 w 9457287"/>
              <a:gd name="connsiteY0" fmla="*/ 0 h 1243417"/>
              <a:gd name="connsiteX1" fmla="*/ 864666 w 9457287"/>
              <a:gd name="connsiteY1" fmla="*/ 0 h 1243417"/>
              <a:gd name="connsiteX2" fmla="*/ 1445614 w 9457287"/>
              <a:gd name="connsiteY2" fmla="*/ 0 h 1243417"/>
              <a:gd name="connsiteX3" fmla="*/ 2310280 w 9457287"/>
              <a:gd name="connsiteY3" fmla="*/ 0 h 1243417"/>
              <a:gd name="connsiteX4" fmla="*/ 3174946 w 9457287"/>
              <a:gd name="connsiteY4" fmla="*/ 0 h 1243417"/>
              <a:gd name="connsiteX5" fmla="*/ 4039613 w 9457287"/>
              <a:gd name="connsiteY5" fmla="*/ 0 h 1243417"/>
              <a:gd name="connsiteX6" fmla="*/ 4715133 w 9457287"/>
              <a:gd name="connsiteY6" fmla="*/ 0 h 1243417"/>
              <a:gd name="connsiteX7" fmla="*/ 5390654 w 9457287"/>
              <a:gd name="connsiteY7" fmla="*/ 0 h 1243417"/>
              <a:gd name="connsiteX8" fmla="*/ 6255320 w 9457287"/>
              <a:gd name="connsiteY8" fmla="*/ 0 h 1243417"/>
              <a:gd name="connsiteX9" fmla="*/ 6930840 w 9457287"/>
              <a:gd name="connsiteY9" fmla="*/ 0 h 1243417"/>
              <a:gd name="connsiteX10" fmla="*/ 7417215 w 9457287"/>
              <a:gd name="connsiteY10" fmla="*/ 0 h 1243417"/>
              <a:gd name="connsiteX11" fmla="*/ 8187308 w 9457287"/>
              <a:gd name="connsiteY11" fmla="*/ 0 h 1243417"/>
              <a:gd name="connsiteX12" fmla="*/ 8579110 w 9457287"/>
              <a:gd name="connsiteY12" fmla="*/ 0 h 1243417"/>
              <a:gd name="connsiteX13" fmla="*/ 9457287 w 9457287"/>
              <a:gd name="connsiteY13" fmla="*/ 0 h 1243417"/>
              <a:gd name="connsiteX14" fmla="*/ 9457287 w 9457287"/>
              <a:gd name="connsiteY14" fmla="*/ 584406 h 1243417"/>
              <a:gd name="connsiteX15" fmla="*/ 9457287 w 9457287"/>
              <a:gd name="connsiteY15" fmla="*/ 1243417 h 1243417"/>
              <a:gd name="connsiteX16" fmla="*/ 8592621 w 9457287"/>
              <a:gd name="connsiteY16" fmla="*/ 1243417 h 1243417"/>
              <a:gd name="connsiteX17" fmla="*/ 8106246 w 9457287"/>
              <a:gd name="connsiteY17" fmla="*/ 1243417 h 1243417"/>
              <a:gd name="connsiteX18" fmla="*/ 7336153 w 9457287"/>
              <a:gd name="connsiteY18" fmla="*/ 1243417 h 1243417"/>
              <a:gd name="connsiteX19" fmla="*/ 6566059 w 9457287"/>
              <a:gd name="connsiteY19" fmla="*/ 1243417 h 1243417"/>
              <a:gd name="connsiteX20" fmla="*/ 5795966 w 9457287"/>
              <a:gd name="connsiteY20" fmla="*/ 1243417 h 1243417"/>
              <a:gd name="connsiteX21" fmla="*/ 5215018 w 9457287"/>
              <a:gd name="connsiteY21" fmla="*/ 1243417 h 1243417"/>
              <a:gd name="connsiteX22" fmla="*/ 4350352 w 9457287"/>
              <a:gd name="connsiteY22" fmla="*/ 1243417 h 1243417"/>
              <a:gd name="connsiteX23" fmla="*/ 3769404 w 9457287"/>
              <a:gd name="connsiteY23" fmla="*/ 1243417 h 1243417"/>
              <a:gd name="connsiteX24" fmla="*/ 3188457 w 9457287"/>
              <a:gd name="connsiteY24" fmla="*/ 1243417 h 1243417"/>
              <a:gd name="connsiteX25" fmla="*/ 2796655 w 9457287"/>
              <a:gd name="connsiteY25" fmla="*/ 1243417 h 1243417"/>
              <a:gd name="connsiteX26" fmla="*/ 2215707 w 9457287"/>
              <a:gd name="connsiteY26" fmla="*/ 1243417 h 1243417"/>
              <a:gd name="connsiteX27" fmla="*/ 1729332 w 9457287"/>
              <a:gd name="connsiteY27" fmla="*/ 1243417 h 1243417"/>
              <a:gd name="connsiteX28" fmla="*/ 864666 w 9457287"/>
              <a:gd name="connsiteY28" fmla="*/ 1243417 h 1243417"/>
              <a:gd name="connsiteX29" fmla="*/ 0 w 9457287"/>
              <a:gd name="connsiteY29" fmla="*/ 1243417 h 1243417"/>
              <a:gd name="connsiteX30" fmla="*/ 0 w 9457287"/>
              <a:gd name="connsiteY30" fmla="*/ 596840 h 1243417"/>
              <a:gd name="connsiteX31" fmla="*/ 0 w 9457287"/>
              <a:gd name="connsiteY31" fmla="*/ 0 h 124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457287" h="1243417" fill="none" extrusionOk="0">
                <a:moveTo>
                  <a:pt x="0" y="0"/>
                </a:moveTo>
                <a:cubicBezTo>
                  <a:pt x="228808" y="24822"/>
                  <a:pt x="467590" y="-28660"/>
                  <a:pt x="864666" y="0"/>
                </a:cubicBezTo>
                <a:cubicBezTo>
                  <a:pt x="1261742" y="28660"/>
                  <a:pt x="1192549" y="-27330"/>
                  <a:pt x="1445614" y="0"/>
                </a:cubicBezTo>
                <a:cubicBezTo>
                  <a:pt x="1698679" y="27330"/>
                  <a:pt x="2095263" y="14705"/>
                  <a:pt x="2310280" y="0"/>
                </a:cubicBezTo>
                <a:cubicBezTo>
                  <a:pt x="2525297" y="-14705"/>
                  <a:pt x="2882132" y="-18662"/>
                  <a:pt x="3174946" y="0"/>
                </a:cubicBezTo>
                <a:cubicBezTo>
                  <a:pt x="3467760" y="18662"/>
                  <a:pt x="3679187" y="-29578"/>
                  <a:pt x="4039613" y="0"/>
                </a:cubicBezTo>
                <a:cubicBezTo>
                  <a:pt x="4400039" y="29578"/>
                  <a:pt x="4522117" y="31343"/>
                  <a:pt x="4715133" y="0"/>
                </a:cubicBezTo>
                <a:cubicBezTo>
                  <a:pt x="4908149" y="-31343"/>
                  <a:pt x="5219546" y="21955"/>
                  <a:pt x="5390654" y="0"/>
                </a:cubicBezTo>
                <a:cubicBezTo>
                  <a:pt x="5561762" y="-21955"/>
                  <a:pt x="5943508" y="3895"/>
                  <a:pt x="6255320" y="0"/>
                </a:cubicBezTo>
                <a:cubicBezTo>
                  <a:pt x="6567132" y="-3895"/>
                  <a:pt x="6648078" y="-919"/>
                  <a:pt x="6930840" y="0"/>
                </a:cubicBezTo>
                <a:cubicBezTo>
                  <a:pt x="7213602" y="919"/>
                  <a:pt x="7176180" y="11649"/>
                  <a:pt x="7417215" y="0"/>
                </a:cubicBezTo>
                <a:cubicBezTo>
                  <a:pt x="7658251" y="-11649"/>
                  <a:pt x="8016589" y="-33150"/>
                  <a:pt x="8187308" y="0"/>
                </a:cubicBezTo>
                <a:cubicBezTo>
                  <a:pt x="8358027" y="33150"/>
                  <a:pt x="8455452" y="-1926"/>
                  <a:pt x="8579110" y="0"/>
                </a:cubicBezTo>
                <a:cubicBezTo>
                  <a:pt x="8702768" y="1926"/>
                  <a:pt x="9279729" y="30619"/>
                  <a:pt x="9457287" y="0"/>
                </a:cubicBezTo>
                <a:cubicBezTo>
                  <a:pt x="9484785" y="152401"/>
                  <a:pt x="9469659" y="437454"/>
                  <a:pt x="9457287" y="584406"/>
                </a:cubicBezTo>
                <a:cubicBezTo>
                  <a:pt x="9444915" y="731358"/>
                  <a:pt x="9450261" y="1074073"/>
                  <a:pt x="9457287" y="1243417"/>
                </a:cubicBezTo>
                <a:cubicBezTo>
                  <a:pt x="9154106" y="1286143"/>
                  <a:pt x="8835390" y="1220206"/>
                  <a:pt x="8592621" y="1243417"/>
                </a:cubicBezTo>
                <a:cubicBezTo>
                  <a:pt x="8349852" y="1266628"/>
                  <a:pt x="8274927" y="1237012"/>
                  <a:pt x="8106246" y="1243417"/>
                </a:cubicBezTo>
                <a:cubicBezTo>
                  <a:pt x="7937566" y="1249822"/>
                  <a:pt x="7675395" y="1214059"/>
                  <a:pt x="7336153" y="1243417"/>
                </a:cubicBezTo>
                <a:cubicBezTo>
                  <a:pt x="6996911" y="1272775"/>
                  <a:pt x="6823141" y="1223217"/>
                  <a:pt x="6566059" y="1243417"/>
                </a:cubicBezTo>
                <a:cubicBezTo>
                  <a:pt x="6308977" y="1263617"/>
                  <a:pt x="5957496" y="1226480"/>
                  <a:pt x="5795966" y="1243417"/>
                </a:cubicBezTo>
                <a:cubicBezTo>
                  <a:pt x="5634436" y="1260354"/>
                  <a:pt x="5365968" y="1255746"/>
                  <a:pt x="5215018" y="1243417"/>
                </a:cubicBezTo>
                <a:cubicBezTo>
                  <a:pt x="5064068" y="1231088"/>
                  <a:pt x="4649807" y="1208553"/>
                  <a:pt x="4350352" y="1243417"/>
                </a:cubicBezTo>
                <a:cubicBezTo>
                  <a:pt x="4050897" y="1278281"/>
                  <a:pt x="3923633" y="1270093"/>
                  <a:pt x="3769404" y="1243417"/>
                </a:cubicBezTo>
                <a:cubicBezTo>
                  <a:pt x="3615175" y="1216741"/>
                  <a:pt x="3476379" y="1247951"/>
                  <a:pt x="3188457" y="1243417"/>
                </a:cubicBezTo>
                <a:cubicBezTo>
                  <a:pt x="2900535" y="1238883"/>
                  <a:pt x="2967586" y="1238547"/>
                  <a:pt x="2796655" y="1243417"/>
                </a:cubicBezTo>
                <a:cubicBezTo>
                  <a:pt x="2625724" y="1248287"/>
                  <a:pt x="2455137" y="1266602"/>
                  <a:pt x="2215707" y="1243417"/>
                </a:cubicBezTo>
                <a:cubicBezTo>
                  <a:pt x="1976277" y="1220232"/>
                  <a:pt x="1887209" y="1238671"/>
                  <a:pt x="1729332" y="1243417"/>
                </a:cubicBezTo>
                <a:cubicBezTo>
                  <a:pt x="1571456" y="1248163"/>
                  <a:pt x="1052524" y="1282111"/>
                  <a:pt x="864666" y="1243417"/>
                </a:cubicBezTo>
                <a:cubicBezTo>
                  <a:pt x="676808" y="1204723"/>
                  <a:pt x="238491" y="1238486"/>
                  <a:pt x="0" y="1243417"/>
                </a:cubicBezTo>
                <a:cubicBezTo>
                  <a:pt x="21520" y="1052324"/>
                  <a:pt x="3333" y="862179"/>
                  <a:pt x="0" y="596840"/>
                </a:cubicBezTo>
                <a:cubicBezTo>
                  <a:pt x="-3333" y="331501"/>
                  <a:pt x="-10325" y="239327"/>
                  <a:pt x="0" y="0"/>
                </a:cubicBezTo>
                <a:close/>
              </a:path>
              <a:path w="9457287" h="1243417" stroke="0" extrusionOk="0">
                <a:moveTo>
                  <a:pt x="0" y="0"/>
                </a:moveTo>
                <a:cubicBezTo>
                  <a:pt x="217148" y="14265"/>
                  <a:pt x="331895" y="-10131"/>
                  <a:pt x="486375" y="0"/>
                </a:cubicBezTo>
                <a:cubicBezTo>
                  <a:pt x="640855" y="10131"/>
                  <a:pt x="983801" y="-32751"/>
                  <a:pt x="1161895" y="0"/>
                </a:cubicBezTo>
                <a:cubicBezTo>
                  <a:pt x="1339989" y="32751"/>
                  <a:pt x="1647536" y="-8352"/>
                  <a:pt x="1837416" y="0"/>
                </a:cubicBezTo>
                <a:cubicBezTo>
                  <a:pt x="2027296" y="8352"/>
                  <a:pt x="2323752" y="-15009"/>
                  <a:pt x="2702082" y="0"/>
                </a:cubicBezTo>
                <a:cubicBezTo>
                  <a:pt x="3080412" y="15009"/>
                  <a:pt x="3180333" y="23079"/>
                  <a:pt x="3472175" y="0"/>
                </a:cubicBezTo>
                <a:cubicBezTo>
                  <a:pt x="3764017" y="-23079"/>
                  <a:pt x="3859115" y="9545"/>
                  <a:pt x="4242269" y="0"/>
                </a:cubicBezTo>
                <a:cubicBezTo>
                  <a:pt x="4625423" y="-9545"/>
                  <a:pt x="4686634" y="-21477"/>
                  <a:pt x="4917789" y="0"/>
                </a:cubicBezTo>
                <a:cubicBezTo>
                  <a:pt x="5148944" y="21477"/>
                  <a:pt x="5239168" y="-9758"/>
                  <a:pt x="5498737" y="0"/>
                </a:cubicBezTo>
                <a:cubicBezTo>
                  <a:pt x="5758306" y="9758"/>
                  <a:pt x="5740329" y="-3810"/>
                  <a:pt x="5890539" y="0"/>
                </a:cubicBezTo>
                <a:cubicBezTo>
                  <a:pt x="6040749" y="3810"/>
                  <a:pt x="6143636" y="-16855"/>
                  <a:pt x="6282341" y="0"/>
                </a:cubicBezTo>
                <a:cubicBezTo>
                  <a:pt x="6421046" y="16855"/>
                  <a:pt x="6891984" y="21274"/>
                  <a:pt x="7052434" y="0"/>
                </a:cubicBezTo>
                <a:cubicBezTo>
                  <a:pt x="7212884" y="-21274"/>
                  <a:pt x="7260209" y="14240"/>
                  <a:pt x="7444236" y="0"/>
                </a:cubicBezTo>
                <a:cubicBezTo>
                  <a:pt x="7628263" y="-14240"/>
                  <a:pt x="7657984" y="14817"/>
                  <a:pt x="7836038" y="0"/>
                </a:cubicBezTo>
                <a:cubicBezTo>
                  <a:pt x="8014092" y="-14817"/>
                  <a:pt x="8402498" y="15048"/>
                  <a:pt x="8606131" y="0"/>
                </a:cubicBezTo>
                <a:cubicBezTo>
                  <a:pt x="8809764" y="-15048"/>
                  <a:pt x="9242572" y="-15990"/>
                  <a:pt x="9457287" y="0"/>
                </a:cubicBezTo>
                <a:cubicBezTo>
                  <a:pt x="9470129" y="206251"/>
                  <a:pt x="9479920" y="348532"/>
                  <a:pt x="9457287" y="646577"/>
                </a:cubicBezTo>
                <a:cubicBezTo>
                  <a:pt x="9434654" y="944622"/>
                  <a:pt x="9458098" y="1100222"/>
                  <a:pt x="9457287" y="1243417"/>
                </a:cubicBezTo>
                <a:cubicBezTo>
                  <a:pt x="9158428" y="1213487"/>
                  <a:pt x="9023155" y="1237702"/>
                  <a:pt x="8687194" y="1243417"/>
                </a:cubicBezTo>
                <a:cubicBezTo>
                  <a:pt x="8351233" y="1249132"/>
                  <a:pt x="8334435" y="1248196"/>
                  <a:pt x="8200819" y="1243417"/>
                </a:cubicBezTo>
                <a:cubicBezTo>
                  <a:pt x="8067204" y="1238638"/>
                  <a:pt x="7738699" y="1242407"/>
                  <a:pt x="7525298" y="1243417"/>
                </a:cubicBezTo>
                <a:cubicBezTo>
                  <a:pt x="7311897" y="1244427"/>
                  <a:pt x="7214625" y="1224130"/>
                  <a:pt x="7038924" y="1243417"/>
                </a:cubicBezTo>
                <a:cubicBezTo>
                  <a:pt x="6863223" y="1262704"/>
                  <a:pt x="6531288" y="1276170"/>
                  <a:pt x="6363403" y="1243417"/>
                </a:cubicBezTo>
                <a:cubicBezTo>
                  <a:pt x="6195518" y="1210664"/>
                  <a:pt x="6161965" y="1235036"/>
                  <a:pt x="5971601" y="1243417"/>
                </a:cubicBezTo>
                <a:cubicBezTo>
                  <a:pt x="5781237" y="1251798"/>
                  <a:pt x="5730313" y="1244903"/>
                  <a:pt x="5579799" y="1243417"/>
                </a:cubicBezTo>
                <a:cubicBezTo>
                  <a:pt x="5429285" y="1241931"/>
                  <a:pt x="5187830" y="1268291"/>
                  <a:pt x="4809706" y="1243417"/>
                </a:cubicBezTo>
                <a:cubicBezTo>
                  <a:pt x="4431582" y="1218543"/>
                  <a:pt x="4394683" y="1248973"/>
                  <a:pt x="4228758" y="1243417"/>
                </a:cubicBezTo>
                <a:cubicBezTo>
                  <a:pt x="4062833" y="1237861"/>
                  <a:pt x="3703020" y="1270294"/>
                  <a:pt x="3553238" y="1243417"/>
                </a:cubicBezTo>
                <a:cubicBezTo>
                  <a:pt x="3403456" y="1216540"/>
                  <a:pt x="2963417" y="1229595"/>
                  <a:pt x="2688572" y="1243417"/>
                </a:cubicBezTo>
                <a:cubicBezTo>
                  <a:pt x="2413727" y="1257239"/>
                  <a:pt x="2273465" y="1243353"/>
                  <a:pt x="2107624" y="1243417"/>
                </a:cubicBezTo>
                <a:cubicBezTo>
                  <a:pt x="1941783" y="1243481"/>
                  <a:pt x="1598501" y="1253619"/>
                  <a:pt x="1242958" y="1243417"/>
                </a:cubicBezTo>
                <a:cubicBezTo>
                  <a:pt x="887415" y="1233215"/>
                  <a:pt x="937347" y="1261556"/>
                  <a:pt x="851156" y="1243417"/>
                </a:cubicBezTo>
                <a:cubicBezTo>
                  <a:pt x="764965" y="1225278"/>
                  <a:pt x="418100" y="1208075"/>
                  <a:pt x="0" y="1243417"/>
                </a:cubicBezTo>
                <a:cubicBezTo>
                  <a:pt x="-4576" y="985827"/>
                  <a:pt x="12316" y="769558"/>
                  <a:pt x="0" y="646577"/>
                </a:cubicBezTo>
                <a:cubicBezTo>
                  <a:pt x="-12316" y="523596"/>
                  <a:pt x="-32194" y="137616"/>
                  <a:pt x="0" y="0"/>
                </a:cubicBezTo>
                <a:close/>
              </a:path>
            </a:pathLst>
          </a:custGeom>
          <a:ln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23000441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4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Ví dụ: Lan có 3 quyển vở, mẹ cho Lan thêm  … quyển vở. Vậy Lan có tất cả … quyển vở?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55420" y="4521245"/>
            <a:ext cx="6379210" cy="5835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 + a là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biểu thức có chứa một chữ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017034751"/>
              </p:ext>
            </p:extLst>
          </p:nvPr>
        </p:nvGraphicFramePr>
        <p:xfrm>
          <a:off x="943531" y="1695909"/>
          <a:ext cx="9891567" cy="38217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97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7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7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1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UTM Avo" panose="02040603050506020204" pitchFamily="18" charset="0"/>
                        </a:rPr>
                        <a:t>Có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cs typeface="Times New Roman" panose="0202060305040502030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UTM Avo" panose="02040603050506020204" pitchFamily="18" charset="0"/>
                        </a:rPr>
                        <a:t>Muốn thêm</a:t>
                      </a:r>
                      <a:endParaRPr kumimoji="0" lang="en-US" sz="2800" b="1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cs typeface="Times New Roman" panose="0202060305040502030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  <a:latin typeface="UTM Avo" panose="02040603050506020204" pitchFamily="18" charset="0"/>
                        </a:rPr>
                        <a:t>Có tất cả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cs typeface="Times New Roman" panose="0202060305040502030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3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>
                          <a:latin typeface="UTM Avo" panose="02040603050506020204" pitchFamily="18" charset="0"/>
                        </a:rPr>
                        <a:t>3</a:t>
                      </a:r>
                      <a:endParaRPr lang="en-US" sz="3600" b="1">
                        <a:latin typeface="UTM Avo" panose="02040603050506020204" pitchFamily="18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3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>
                          <a:latin typeface="UTM Avo" panose="02040603050506020204" pitchFamily="18" charset="0"/>
                        </a:rPr>
                        <a:t>3</a:t>
                      </a:r>
                      <a:endParaRPr lang="en-US" sz="3600" b="1">
                        <a:latin typeface="UTM Avo" panose="02040603050506020204" pitchFamily="18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3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>
                          <a:latin typeface="UTM Avo" panose="02040603050506020204" pitchFamily="18" charset="0"/>
                        </a:rPr>
                        <a:t>3</a:t>
                      </a:r>
                      <a:endParaRPr lang="en-US" sz="3600" b="1">
                        <a:latin typeface="UTM Avo" panose="02040603050506020204" pitchFamily="18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3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>
                          <a:latin typeface="UTM Avo" panose="02040603050506020204" pitchFamily="18" charset="0"/>
                        </a:rPr>
                        <a:t>...</a:t>
                      </a:r>
                      <a:endParaRPr lang="en-US" sz="3600" b="1">
                        <a:latin typeface="UTM Avo" panose="02040603050506020204" pitchFamily="18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/>
                        <a:t>...</a:t>
                      </a: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/>
                        <a:t>...</a:t>
                      </a: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3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>
                          <a:latin typeface="UTM Avo" panose="02040603050506020204" pitchFamily="18" charset="0"/>
                        </a:rPr>
                        <a:t>3</a:t>
                      </a:r>
                      <a:endParaRPr lang="en-US" sz="3600" b="1">
                        <a:latin typeface="UTM Avo" panose="02040603050506020204" pitchFamily="18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/>
          <p:nvPr/>
        </p:nvSpPr>
        <p:spPr>
          <a:xfrm>
            <a:off x="5678036" y="2124761"/>
            <a:ext cx="1189981" cy="497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j-ea"/>
                <a:cs typeface="Times New Roman" panose="02020603050405020304" charset="0"/>
              </a:rPr>
              <a:t>1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8329649" y="2333764"/>
            <a:ext cx="1878881" cy="45864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j-ea"/>
                <a:cs typeface="Times New Roman" panose="02020603050405020304" charset="0"/>
              </a:rPr>
              <a:t>3 + 1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5649318" y="2787019"/>
            <a:ext cx="1917283" cy="497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j-ea"/>
                <a:cs typeface="Times New Roman" panose="02020603050405020304" charset="0"/>
              </a:rPr>
              <a:t>2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8332189" y="2944452"/>
            <a:ext cx="1917283" cy="497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j-ea"/>
                <a:cs typeface="Times New Roman" panose="02020603050405020304" charset="0"/>
              </a:rPr>
              <a:t>3 + 2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5639632" y="3421981"/>
            <a:ext cx="1917283" cy="497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j-ea"/>
                <a:cs typeface="Times New Roman" panose="02020603050405020304" charset="0"/>
              </a:rPr>
              <a:t>3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332189" y="3591794"/>
            <a:ext cx="1917283" cy="497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j-ea"/>
                <a:cs typeface="Times New Roman" panose="02020603050405020304" charset="0"/>
              </a:rPr>
              <a:t>3 + 3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5680576" y="4653183"/>
            <a:ext cx="1917283" cy="497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j-ea"/>
                <a:cs typeface="Times New Roman" panose="02020603050405020304" charset="0"/>
              </a:rPr>
              <a:t>a</a:t>
            </a:r>
          </a:p>
        </p:txBody>
      </p:sp>
      <p:sp>
        <p:nvSpPr>
          <p:cNvPr id="12" name="Title 1"/>
          <p:cNvSpPr txBox="1"/>
          <p:nvPr/>
        </p:nvSpPr>
        <p:spPr>
          <a:xfrm>
            <a:off x="8332189" y="4850292"/>
            <a:ext cx="1917283" cy="497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j-ea"/>
                <a:cs typeface="Arial" panose="020B0604020202020204" pitchFamily="34" charset="0"/>
              </a:rPr>
              <a:t>     </a:t>
            </a:r>
          </a:p>
          <a:p>
            <a:pPr marR="0" defTabSz="914400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j-ea"/>
                <a:cs typeface="Times New Roman" panose="02020603050405020304" charset="0"/>
              </a:rPr>
              <a:t>3 + a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90030" y="5654786"/>
            <a:ext cx="8027431" cy="707886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3 + a </a:t>
            </a:r>
            <a:r>
              <a:rPr lang="en-US" sz="40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biểu thức có chứa một chữ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CA218035-36D6-4D40-BCFA-595DA0F53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48" y="5667166"/>
            <a:ext cx="11245756" cy="92333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sz="5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là biểu thị tất cả số vở mẹ cho Lan.</a:t>
            </a:r>
            <a:endParaRPr lang="en-US" sz="5400" b="1" i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bldLvl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3">
            <a:extLst>
              <a:ext uri="{FF2B5EF4-FFF2-40B4-BE49-F238E27FC236}">
                <a16:creationId xmlns:a16="http://schemas.microsoft.com/office/drawing/2014/main" id="{8638E276-B865-41EF-AFAC-6A7CFA9ED58F}"/>
              </a:ext>
            </a:extLst>
          </p:cNvPr>
          <p:cNvSpPr/>
          <p:nvPr/>
        </p:nvSpPr>
        <p:spPr>
          <a:xfrm>
            <a:off x="450376" y="191069"/>
            <a:ext cx="11290954" cy="64527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>
            <a:outerShdw blurRad="50800" dist="381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57C11C-9349-4EA3-83A6-C239D0050EA5}"/>
              </a:ext>
            </a:extLst>
          </p:cNvPr>
          <p:cNvGrpSpPr/>
          <p:nvPr/>
        </p:nvGrpSpPr>
        <p:grpSpPr>
          <a:xfrm>
            <a:off x="2622122" y="341194"/>
            <a:ext cx="6999550" cy="3280455"/>
            <a:chOff x="1723345" y="362778"/>
            <a:chExt cx="6083398" cy="2842902"/>
          </a:xfrm>
        </p:grpSpPr>
        <p:pic>
          <p:nvPicPr>
            <p:cNvPr id="4" name="Picture 3" descr="Shape&#10;&#10;Description automatically generated">
              <a:extLst>
                <a:ext uri="{FF2B5EF4-FFF2-40B4-BE49-F238E27FC236}">
                  <a16:creationId xmlns:a16="http://schemas.microsoft.com/office/drawing/2014/main" id="{97BD0CBF-23F9-4FAB-8B36-DEDED2923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488" b="94407" l="3901" r="93972">
                          <a14:foregroundMark x1="94618" y1="50243" x2="95035" y2="51902"/>
                          <a14:foregroundMark x1="90785" y1="34979" x2="94267" y2="48844"/>
                          <a14:foregroundMark x1="87057" y1="20134" x2="90182" y2="32577"/>
                          <a14:foregroundMark x1="95035" y1="51902" x2="94874" y2="68801"/>
                          <a14:foregroundMark x1="85465" y1="76951" x2="85018" y2="77260"/>
                          <a14:foregroundMark x1="86115" y1="92890" x2="73016" y2="93979"/>
                          <a14:foregroundMark x1="65775" y1="89038" x2="65151" y2="88368"/>
                          <a14:foregroundMark x1="65964" y1="89241" x2="65775" y2="89038"/>
                          <a14:foregroundMark x1="48901" y1="86046" x2="47518" y2="86130"/>
                          <a14:foregroundMark x1="47518" y1="86130" x2="12589" y2="61074"/>
                          <a14:foregroundMark x1="12589" y1="61074" x2="6028" y2="51678"/>
                          <a14:foregroundMark x1="6028" y1="51678" x2="6915" y2="36242"/>
                          <a14:foregroundMark x1="6915" y1="36242" x2="19681" y2="21029"/>
                          <a14:foregroundMark x1="19681" y1="21029" x2="54433" y2="6711"/>
                          <a14:foregroundMark x1="70205" y1="10940" x2="82801" y2="14318"/>
                          <a14:foregroundMark x1="54433" y1="6711" x2="58584" y2="7824"/>
                          <a14:foregroundMark x1="82801" y1="14318" x2="86879" y2="18568"/>
                          <a14:foregroundMark x1="93972" y1="46085" x2="93972" y2="46085"/>
                          <a14:foregroundMark x1="4078" y1="47204" x2="4078" y2="47204"/>
                          <a14:foregroundMark x1="89539" y1="94407" x2="89539" y2="94407"/>
                          <a14:foregroundMark x1="21809" y1="18121" x2="20922" y2="17897"/>
                          <a14:foregroundMark x1="25709" y1="74944" x2="17376" y2="73378"/>
                          <a14:foregroundMark x1="47340" y1="86130" x2="34574" y2="85459"/>
                          <a14:foregroundMark x1="34574" y1="85459" x2="30496" y2="82327"/>
                          <a14:backgroundMark x1="81915" y1="82774" x2="81915" y2="82774"/>
                          <a14:backgroundMark x1="81560" y1="79642" x2="84043" y2="82550"/>
                          <a14:backgroundMark x1="82447" y1="84787" x2="84220" y2="83445"/>
                          <a14:backgroundMark x1="84574" y1="86353" x2="84574" y2="86353"/>
                          <a14:backgroundMark x1="84574" y1="86353" x2="84574" y2="86353"/>
                          <a14:backgroundMark x1="84929" y1="87472" x2="84929" y2="87472"/>
                          <a14:backgroundMark x1="84929" y1="87472" x2="84929" y2="87472"/>
                          <a14:backgroundMark x1="85816" y1="88143" x2="85816" y2="88143"/>
                          <a14:backgroundMark x1="85816" y1="88143" x2="85816" y2="88143"/>
                          <a14:backgroundMark x1="87766" y1="89038" x2="90248" y2="88143"/>
                          <a14:backgroundMark x1="89894" y1="88367" x2="91667" y2="86130"/>
                          <a14:backgroundMark x1="85816" y1="88591" x2="85816" y2="88591"/>
                          <a14:backgroundMark x1="85816" y1="88591" x2="85816" y2="88591"/>
                          <a14:backgroundMark x1="85106" y1="88591" x2="85106" y2="88591"/>
                          <a14:backgroundMark x1="85106" y1="88591" x2="85106" y2="88591"/>
                          <a14:backgroundMark x1="85284" y1="88143" x2="85106" y2="82774"/>
                          <a14:backgroundMark x1="64007" y1="85906" x2="64007" y2="85906"/>
                          <a14:backgroundMark x1="64007" y1="85906" x2="64007" y2="85906"/>
                          <a14:backgroundMark x1="64007" y1="85906" x2="64007" y2="85906"/>
                          <a14:backgroundMark x1="64007" y1="85906" x2="64007" y2="85906"/>
                          <a14:backgroundMark x1="64007" y1="85906" x2="54787" y2="84340"/>
                          <a14:backgroundMark x1="54787" y1="84340" x2="52305" y2="87472"/>
                          <a14:backgroundMark x1="50532" y1="86353" x2="50532" y2="86353"/>
                          <a14:backgroundMark x1="50355" y1="86353" x2="50355" y2="86353"/>
                          <a14:backgroundMark x1="50000" y1="86353" x2="50000" y2="86353"/>
                          <a14:backgroundMark x1="48759" y1="86353" x2="51064" y2="85906"/>
                          <a14:backgroundMark x1="65426" y1="89038" x2="65426" y2="89038"/>
                          <a14:backgroundMark x1="65780" y1="89485" x2="72695" y2="94407"/>
                          <a14:backgroundMark x1="65426" y1="89038" x2="65248" y2="88591"/>
                          <a14:backgroundMark x1="85106" y1="83445" x2="86525" y2="83445"/>
                          <a14:backgroundMark x1="84574" y1="82998" x2="84574" y2="82998"/>
                          <a14:backgroundMark x1="84574" y1="82998" x2="84574" y2="82998"/>
                          <a14:backgroundMark x1="86170" y1="88367" x2="84574" y2="87472"/>
                          <a14:backgroundMark x1="84220" y1="82103" x2="83511" y2="81208"/>
                          <a14:backgroundMark x1="85106" y1="77852" x2="85106" y2="77629"/>
                          <a14:backgroundMark x1="85284" y1="77405" x2="93794" y2="72707"/>
                          <a14:backgroundMark x1="93794" y1="72707" x2="95213" y2="69128"/>
                          <a14:backgroundMark x1="93794" y1="49664" x2="93794" y2="49664"/>
                          <a14:backgroundMark x1="93794" y1="49664" x2="93794" y2="49664"/>
                          <a14:backgroundMark x1="94681" y1="49664" x2="94326" y2="49664"/>
                          <a14:backgroundMark x1="91489" y1="36465" x2="91135" y2="36018"/>
                          <a14:backgroundMark x1="68085" y1="10515" x2="67908" y2="11633"/>
                          <a14:backgroundMark x1="68262" y1="10291" x2="58688" y2="8054"/>
                          <a14:backgroundMark x1="58688" y1="8054" x2="67908" y2="8054"/>
                          <a14:backgroundMark x1="67908" y1="8054" x2="70390" y2="107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1630" flipH="1">
              <a:off x="1723345" y="362778"/>
              <a:ext cx="6083398" cy="284290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5FC7ED-6163-40F8-8725-04435612164D}"/>
                </a:ext>
              </a:extLst>
            </p:cNvPr>
            <p:cNvSpPr txBox="1"/>
            <p:nvPr/>
          </p:nvSpPr>
          <p:spPr>
            <a:xfrm>
              <a:off x="2750087" y="1103757"/>
              <a:ext cx="3850265" cy="125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 là biểu thức có chứa một chữ?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2D94C60-00AA-465A-9B8F-6B6181FB8331}"/>
              </a:ext>
            </a:extLst>
          </p:cNvPr>
          <p:cNvSpPr/>
          <p:nvPr/>
        </p:nvSpPr>
        <p:spPr>
          <a:xfrm>
            <a:off x="2629774" y="3545594"/>
            <a:ext cx="2416510" cy="748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11EA72-567D-49FD-87E1-BB6F431D36C5}"/>
              </a:ext>
            </a:extLst>
          </p:cNvPr>
          <p:cNvSpPr/>
          <p:nvPr/>
        </p:nvSpPr>
        <p:spPr>
          <a:xfrm>
            <a:off x="5527842" y="3545594"/>
            <a:ext cx="4147336" cy="7488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m x 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175D04-EACF-44C7-9217-9F07D228F8F7}"/>
              </a:ext>
            </a:extLst>
          </p:cNvPr>
          <p:cNvSpPr/>
          <p:nvPr/>
        </p:nvSpPr>
        <p:spPr>
          <a:xfrm>
            <a:off x="7277836" y="4660379"/>
            <a:ext cx="3997323" cy="748862"/>
          </a:xfrm>
          <a:prstGeom prst="rect">
            <a:avLst/>
          </a:prstGeom>
          <a:solidFill>
            <a:schemeClr val="accent4">
              <a:lumMod val="95000"/>
            </a:schemeClr>
          </a:solidFill>
          <a:ln>
            <a:solidFill>
              <a:schemeClr val="accent6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y + 2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8C2A87-08B9-44AF-AC33-F366859303A7}"/>
              </a:ext>
            </a:extLst>
          </p:cNvPr>
          <p:cNvSpPr/>
          <p:nvPr/>
        </p:nvSpPr>
        <p:spPr>
          <a:xfrm>
            <a:off x="1932100" y="4687148"/>
            <a:ext cx="2416510" cy="7488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- 10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CE145-6D01-43BB-8532-26D2067A0023}"/>
              </a:ext>
            </a:extLst>
          </p:cNvPr>
          <p:cNvSpPr/>
          <p:nvPr/>
        </p:nvSpPr>
        <p:spPr>
          <a:xfrm>
            <a:off x="4660162" y="4674027"/>
            <a:ext cx="2416510" cy="7488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</a:t>
            </a: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7C5DEEC1-1E7B-4CC2-850A-AD6E4B729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27" y="-103990"/>
            <a:ext cx="2422323" cy="6864718"/>
          </a:xfrm>
          <a:prstGeom prst="rect">
            <a:avLst/>
          </a:prstGeom>
        </p:spPr>
      </p:pic>
      <p:pic>
        <p:nvPicPr>
          <p:cNvPr id="14" name="图片 24">
            <a:extLst>
              <a:ext uri="{FF2B5EF4-FFF2-40B4-BE49-F238E27FC236}">
                <a16:creationId xmlns:a16="http://schemas.microsoft.com/office/drawing/2014/main" id="{04CD9CB2-D0FE-4878-B759-6A48B53FC4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87" y="4958886"/>
            <a:ext cx="1631913" cy="198000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774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89713" y="626262"/>
            <a:ext cx="59436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Nếu a = 1 thì 3 + a =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46497" y="1274534"/>
            <a:ext cx="91440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4 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là một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giá trị của biểu thức</a:t>
            </a: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 3 + a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89713" y="1997862"/>
            <a:ext cx="60198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Nếu a = 2 thì 3 + a =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301088" y="2738254"/>
            <a:ext cx="93726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5 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là một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giá trị của biểu thức</a:t>
            </a: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 3 + 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13513" y="3484333"/>
            <a:ext cx="61722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Nếu a = 3 thì 3 + a =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219201" y="4189469"/>
            <a:ext cx="81534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6 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là một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giá trị của biểu thức</a:t>
            </a: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 3 + a</a:t>
            </a:r>
          </a:p>
        </p:txBody>
      </p:sp>
      <p:sp>
        <p:nvSpPr>
          <p:cNvPr id="9" name="Text 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93808" y="601295"/>
            <a:ext cx="103950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 </a:t>
            </a: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0" name="Text 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25568" y="585281"/>
            <a:ext cx="357639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 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3 + 1 = 4</a:t>
            </a:r>
          </a:p>
        </p:txBody>
      </p:sp>
      <p:sp>
        <p:nvSpPr>
          <p:cNvPr id="11" name="Text 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083356" y="1997862"/>
            <a:ext cx="32766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00B050"/>
                </a:solidFill>
              </a:rPr>
              <a:t> 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3 + 2 = 5</a:t>
            </a:r>
          </a:p>
        </p:txBody>
      </p:sp>
      <p:sp>
        <p:nvSpPr>
          <p:cNvPr id="12" name="Text 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084629" y="1997862"/>
            <a:ext cx="6096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 </a:t>
            </a: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3" name="Text 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25568" y="3512846"/>
            <a:ext cx="6096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 </a:t>
            </a: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4" name="Text 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48628" y="3512846"/>
            <a:ext cx="254476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00B050"/>
                </a:solidFill>
              </a:rPr>
              <a:t> 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3 + 3 = 6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B86D33-0E2C-4799-A9B4-3CFA82D34800}"/>
              </a:ext>
            </a:extLst>
          </p:cNvPr>
          <p:cNvGrpSpPr/>
          <p:nvPr/>
        </p:nvGrpSpPr>
        <p:grpSpPr>
          <a:xfrm>
            <a:off x="506111" y="4970804"/>
            <a:ext cx="11094486" cy="1614428"/>
            <a:chOff x="-180829" y="2659031"/>
            <a:chExt cx="2993004" cy="32374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53C45A-B5D6-449D-95DE-B5F4E0CA7A2A}"/>
                </a:ext>
              </a:extLst>
            </p:cNvPr>
            <p:cNvSpPr txBox="1"/>
            <p:nvPr/>
          </p:nvSpPr>
          <p:spPr>
            <a:xfrm>
              <a:off x="-180829" y="2659031"/>
              <a:ext cx="2993004" cy="3237445"/>
            </a:xfrm>
            <a:prstGeom prst="roundRect">
              <a:avLst>
                <a:gd name="adj" fmla="val 17994"/>
              </a:avLst>
            </a:prstGeom>
            <a:solidFill>
              <a:schemeClr val="bg1"/>
            </a:solidFill>
            <a:ln w="38100">
              <a:solidFill>
                <a:srgbClr val="FFEF00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Mỗi lần thay chữ </a:t>
              </a:r>
              <a:r>
                <a:rPr lang="en-US" sz="4400" b="1">
                  <a:solidFill>
                    <a:srgbClr val="00B050"/>
                  </a:solidFill>
                  <a:latin typeface="Times New Roman" panose="02020603050405020304" charset="0"/>
                  <a:cs typeface="Times New Roman" panose="02020603050405020304" charset="0"/>
                </a:rPr>
                <a:t>a</a:t>
              </a:r>
              <a:r>
                <a:rPr lang="en-US" sz="4400" b="1" i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bằng </a:t>
              </a:r>
              <a:r>
                <a:rPr lang="en-US" sz="4400" b="1" i="1">
                  <a:solidFill>
                    <a:srgbClr val="00B050"/>
                  </a:solidFill>
                  <a:latin typeface="Times New Roman" panose="02020603050405020304" charset="0"/>
                  <a:cs typeface="Times New Roman" panose="02020603050405020304" charset="0"/>
                </a:rPr>
                <a:t>số</a:t>
              </a:r>
              <a:r>
                <a:rPr lang="en-US" sz="4400" b="1" i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ta tính được một giá trị của biểu thức </a:t>
              </a:r>
              <a:r>
                <a:rPr lang="en-US" sz="44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3 + a</a:t>
              </a:r>
            </a:p>
          </p:txBody>
        </p:sp>
        <p:grpSp>
          <p:nvGrpSpPr>
            <p:cNvPr id="17" name="组合 58">
              <a:extLst>
                <a:ext uri="{FF2B5EF4-FFF2-40B4-BE49-F238E27FC236}">
                  <a16:creationId xmlns:a16="http://schemas.microsoft.com/office/drawing/2014/main" id="{6B8AF614-31CA-45D8-A5B0-D933F55BDE14}"/>
                </a:ext>
              </a:extLst>
            </p:cNvPr>
            <p:cNvGrpSpPr/>
            <p:nvPr/>
          </p:nvGrpSpPr>
          <p:grpSpPr>
            <a:xfrm rot="2224307">
              <a:off x="1254960" y="3228995"/>
              <a:ext cx="502617" cy="284661"/>
              <a:chOff x="11046365" y="4655056"/>
              <a:chExt cx="679565" cy="384877"/>
            </a:xfrm>
          </p:grpSpPr>
          <p:sp>
            <p:nvSpPr>
              <p:cNvPr id="18" name="五角星 2">
                <a:extLst>
                  <a:ext uri="{FF2B5EF4-FFF2-40B4-BE49-F238E27FC236}">
                    <a16:creationId xmlns:a16="http://schemas.microsoft.com/office/drawing/2014/main" id="{38674AB7-00FB-4AA9-8678-8D3E14042175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9" name="五角星 2">
                <a:extLst>
                  <a:ext uri="{FF2B5EF4-FFF2-40B4-BE49-F238E27FC236}">
                    <a16:creationId xmlns:a16="http://schemas.microsoft.com/office/drawing/2014/main" id="{C2076813-290E-40AB-BFCD-34079681C42F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pic>
        <p:nvPicPr>
          <p:cNvPr id="20" name="图片 21">
            <a:extLst>
              <a:ext uri="{FF2B5EF4-FFF2-40B4-BE49-F238E27FC236}">
                <a16:creationId xmlns:a16="http://schemas.microsoft.com/office/drawing/2014/main" id="{556A5F44-6FBA-4168-BDB4-BA500C8F4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8" y="5667296"/>
            <a:ext cx="2300713" cy="1215530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81A6B399-7036-41B5-AFBD-CDEE5E13C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10" y="184050"/>
            <a:ext cx="1403270" cy="78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  <p:bldP spid="12" grpId="1"/>
      <p:bldP spid="13" grpId="0"/>
      <p:bldP spid="13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910085"/>
            <a:ext cx="10795819" cy="4812288"/>
          </a:xfrm>
          <a:prstGeom prst="rect">
            <a:avLst/>
          </a:prstGeom>
        </p:spPr>
      </p:pic>
      <p:sp>
        <p:nvSpPr>
          <p:cNvPr id="3" name="!!文本框 6"/>
          <p:cNvSpPr txBox="1"/>
          <p:nvPr/>
        </p:nvSpPr>
        <p:spPr>
          <a:xfrm>
            <a:off x="2298860" y="2919374"/>
            <a:ext cx="5829300" cy="145180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b="1">
                <a:solidFill>
                  <a:srgbClr val="3165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inh Duong" pitchFamily="2" charset="0"/>
                <a:ea typeface="Tahoma" panose="020B0604030504040204" pitchFamily="34" charset="0"/>
                <a:cs typeface="+mn-ea"/>
                <a:sym typeface="+mn-lt"/>
              </a:rPr>
              <a:t>LUYỆN TẬP</a:t>
            </a:r>
            <a:endParaRPr lang="zh-CN" altLang="en-US" sz="6600" b="1" dirty="0">
              <a:solidFill>
                <a:srgbClr val="3165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Binh Duong" pitchFamily="2" charset="0"/>
              <a:cs typeface="+mn-ea"/>
              <a:sym typeface="+mn-lt"/>
            </a:endParaRPr>
          </a:p>
        </p:txBody>
      </p:sp>
      <p:cxnSp>
        <p:nvCxnSpPr>
          <p:cNvPr id="4" name="直接连接符 8">
            <a:extLst>
              <a:ext uri="{FF2B5EF4-FFF2-40B4-BE49-F238E27FC236}">
                <a16:creationId xmlns:a16="http://schemas.microsoft.com/office/drawing/2014/main" id="{B5E751FD-AD86-4715-A9FD-D506B78216CC}"/>
              </a:ext>
            </a:extLst>
          </p:cNvPr>
          <p:cNvCxnSpPr>
            <a:cxnSpLocks/>
          </p:cNvCxnSpPr>
          <p:nvPr/>
        </p:nvCxnSpPr>
        <p:spPr>
          <a:xfrm>
            <a:off x="1888957" y="4371182"/>
            <a:ext cx="58293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oogle Shape;1214;p44"/>
          <p:cNvGrpSpPr/>
          <p:nvPr/>
        </p:nvGrpSpPr>
        <p:grpSpPr>
          <a:xfrm rot="-1464194">
            <a:off x="4356840" y="1760351"/>
            <a:ext cx="400890" cy="308761"/>
            <a:chOff x="6060100" y="2504357"/>
            <a:chExt cx="256950" cy="197900"/>
          </a:xfrm>
        </p:grpSpPr>
        <p:sp>
          <p:nvSpPr>
            <p:cNvPr id="6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214;p44"/>
          <p:cNvGrpSpPr/>
          <p:nvPr/>
        </p:nvGrpSpPr>
        <p:grpSpPr>
          <a:xfrm rot="451629">
            <a:off x="7424735" y="1690308"/>
            <a:ext cx="400890" cy="308761"/>
            <a:chOff x="6060100" y="2504357"/>
            <a:chExt cx="256950" cy="197900"/>
          </a:xfrm>
        </p:grpSpPr>
        <p:sp>
          <p:nvSpPr>
            <p:cNvPr id="9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214;p44"/>
          <p:cNvGrpSpPr/>
          <p:nvPr/>
        </p:nvGrpSpPr>
        <p:grpSpPr>
          <a:xfrm rot="-1464194">
            <a:off x="1929239" y="4350254"/>
            <a:ext cx="400890" cy="308761"/>
            <a:chOff x="6060100" y="2504357"/>
            <a:chExt cx="256950" cy="197900"/>
          </a:xfrm>
        </p:grpSpPr>
        <p:sp>
          <p:nvSpPr>
            <p:cNvPr id="12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214;p44"/>
          <p:cNvGrpSpPr/>
          <p:nvPr/>
        </p:nvGrpSpPr>
        <p:grpSpPr>
          <a:xfrm rot="451629">
            <a:off x="9160448" y="4126852"/>
            <a:ext cx="400890" cy="308761"/>
            <a:chOff x="6060100" y="2504357"/>
            <a:chExt cx="256950" cy="197900"/>
          </a:xfrm>
        </p:grpSpPr>
        <p:sp>
          <p:nvSpPr>
            <p:cNvPr id="15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01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556A5F44-6FBA-4168-BDB4-BA500C8F4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8" y="5667296"/>
            <a:ext cx="2300713" cy="1215530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81A6B399-7036-41B5-AFBD-CDEE5E13C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10" y="184050"/>
            <a:ext cx="1403270" cy="787220"/>
          </a:xfrm>
          <a:prstGeom prst="rect">
            <a:avLst/>
          </a:prstGeom>
        </p:spPr>
      </p:pic>
      <p:sp>
        <p:nvSpPr>
          <p:cNvPr id="4" name="Rectangle: Rounded Corners 25">
            <a:extLst>
              <a:ext uri="{FF2B5EF4-FFF2-40B4-BE49-F238E27FC236}">
                <a16:creationId xmlns:a16="http://schemas.microsoft.com/office/drawing/2014/main" id="{173A6FB9-588C-4B81-BD2A-506504AD15C1}"/>
              </a:ext>
            </a:extLst>
          </p:cNvPr>
          <p:cNvSpPr/>
          <p:nvPr/>
        </p:nvSpPr>
        <p:spPr>
          <a:xfrm>
            <a:off x="614149" y="172485"/>
            <a:ext cx="8789158" cy="810350"/>
          </a:xfrm>
          <a:prstGeom prst="roundRect">
            <a:avLst/>
          </a:prstGeom>
          <a:solidFill>
            <a:srgbClr val="FCF3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1. Tính giá trị của biểu thức (theo mẫu)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4149" y="1203213"/>
            <a:ext cx="490980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   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a)  6 – b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b = 4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95148" y="2597673"/>
            <a:ext cx="539115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b)  115 – c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c = 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81178" y="4202953"/>
            <a:ext cx="539115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c)  a +  80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a = 15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28548" y="1803923"/>
            <a:ext cx="933825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Mẫu: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 a) Nếu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b = 4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6 – b =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59969" y="3354852"/>
            <a:ext cx="8803147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 c = 7 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115 – c = 115 – 7 = 108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59968" y="4931593"/>
            <a:ext cx="8803949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 a = 15 </a:t>
            </a:r>
            <a:r>
              <a:rPr lang="en-US" sz="4000" b="1" dirty="0" err="1"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a + 80 = 15 + 80 = 95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982859" y="1782227"/>
            <a:ext cx="154033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 – 4</a:t>
            </a:r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100108" y="1782790"/>
            <a:ext cx="154033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 2</a:t>
            </a:r>
          </a:p>
        </p:txBody>
      </p:sp>
    </p:spTree>
    <p:extLst>
      <p:ext uri="{BB962C8B-B14F-4D97-AF65-F5344CB8AC3E}">
        <p14:creationId xmlns:p14="http://schemas.microsoft.com/office/powerpoint/2010/main" val="3999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bldLvl="0" animBg="1"/>
      <p:bldP spid="10" grpId="0" bldLvl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62471" y="1024254"/>
            <a:ext cx="6745052" cy="829945"/>
          </a:xfrm>
          <a:custGeom>
            <a:avLst/>
            <a:gdLst>
              <a:gd name="connsiteX0" fmla="*/ 0 w 6745052"/>
              <a:gd name="connsiteY0" fmla="*/ 0 h 829945"/>
              <a:gd name="connsiteX1" fmla="*/ 607055 w 6745052"/>
              <a:gd name="connsiteY1" fmla="*/ 0 h 829945"/>
              <a:gd name="connsiteX2" fmla="*/ 1146659 w 6745052"/>
              <a:gd name="connsiteY2" fmla="*/ 0 h 829945"/>
              <a:gd name="connsiteX3" fmla="*/ 1821164 w 6745052"/>
              <a:gd name="connsiteY3" fmla="*/ 0 h 829945"/>
              <a:gd name="connsiteX4" fmla="*/ 2495669 w 6745052"/>
              <a:gd name="connsiteY4" fmla="*/ 0 h 829945"/>
              <a:gd name="connsiteX5" fmla="*/ 2967823 w 6745052"/>
              <a:gd name="connsiteY5" fmla="*/ 0 h 829945"/>
              <a:gd name="connsiteX6" fmla="*/ 3777229 w 6745052"/>
              <a:gd name="connsiteY6" fmla="*/ 0 h 829945"/>
              <a:gd name="connsiteX7" fmla="*/ 4586635 w 6745052"/>
              <a:gd name="connsiteY7" fmla="*/ 0 h 829945"/>
              <a:gd name="connsiteX8" fmla="*/ 5058789 w 6745052"/>
              <a:gd name="connsiteY8" fmla="*/ 0 h 829945"/>
              <a:gd name="connsiteX9" fmla="*/ 5530943 w 6745052"/>
              <a:gd name="connsiteY9" fmla="*/ 0 h 829945"/>
              <a:gd name="connsiteX10" fmla="*/ 6745052 w 6745052"/>
              <a:gd name="connsiteY10" fmla="*/ 0 h 829945"/>
              <a:gd name="connsiteX11" fmla="*/ 6745052 w 6745052"/>
              <a:gd name="connsiteY11" fmla="*/ 390074 h 829945"/>
              <a:gd name="connsiteX12" fmla="*/ 6745052 w 6745052"/>
              <a:gd name="connsiteY12" fmla="*/ 829945 h 829945"/>
              <a:gd name="connsiteX13" fmla="*/ 6003096 w 6745052"/>
              <a:gd name="connsiteY13" fmla="*/ 829945 h 829945"/>
              <a:gd name="connsiteX14" fmla="*/ 5530943 w 6745052"/>
              <a:gd name="connsiteY14" fmla="*/ 829945 h 829945"/>
              <a:gd name="connsiteX15" fmla="*/ 4721536 w 6745052"/>
              <a:gd name="connsiteY15" fmla="*/ 829945 h 829945"/>
              <a:gd name="connsiteX16" fmla="*/ 3979581 w 6745052"/>
              <a:gd name="connsiteY16" fmla="*/ 829945 h 829945"/>
              <a:gd name="connsiteX17" fmla="*/ 3372526 w 6745052"/>
              <a:gd name="connsiteY17" fmla="*/ 829945 h 829945"/>
              <a:gd name="connsiteX18" fmla="*/ 2698021 w 6745052"/>
              <a:gd name="connsiteY18" fmla="*/ 829945 h 829945"/>
              <a:gd name="connsiteX19" fmla="*/ 2023516 w 6745052"/>
              <a:gd name="connsiteY19" fmla="*/ 829945 h 829945"/>
              <a:gd name="connsiteX20" fmla="*/ 1551362 w 6745052"/>
              <a:gd name="connsiteY20" fmla="*/ 829945 h 829945"/>
              <a:gd name="connsiteX21" fmla="*/ 1011758 w 6745052"/>
              <a:gd name="connsiteY21" fmla="*/ 829945 h 829945"/>
              <a:gd name="connsiteX22" fmla="*/ 0 w 6745052"/>
              <a:gd name="connsiteY22" fmla="*/ 829945 h 829945"/>
              <a:gd name="connsiteX23" fmla="*/ 0 w 6745052"/>
              <a:gd name="connsiteY23" fmla="*/ 423272 h 829945"/>
              <a:gd name="connsiteX24" fmla="*/ 0 w 6745052"/>
              <a:gd name="connsiteY24" fmla="*/ 0 h 82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45052" h="829945" fill="none" extrusionOk="0">
                <a:moveTo>
                  <a:pt x="0" y="0"/>
                </a:moveTo>
                <a:cubicBezTo>
                  <a:pt x="184660" y="-25116"/>
                  <a:pt x="356063" y="-241"/>
                  <a:pt x="607055" y="0"/>
                </a:cubicBezTo>
                <a:cubicBezTo>
                  <a:pt x="858047" y="241"/>
                  <a:pt x="938503" y="12598"/>
                  <a:pt x="1146659" y="0"/>
                </a:cubicBezTo>
                <a:cubicBezTo>
                  <a:pt x="1354815" y="-12598"/>
                  <a:pt x="1608896" y="26751"/>
                  <a:pt x="1821164" y="0"/>
                </a:cubicBezTo>
                <a:cubicBezTo>
                  <a:pt x="2033433" y="-26751"/>
                  <a:pt x="2308571" y="10046"/>
                  <a:pt x="2495669" y="0"/>
                </a:cubicBezTo>
                <a:cubicBezTo>
                  <a:pt x="2682767" y="-10046"/>
                  <a:pt x="2872788" y="22412"/>
                  <a:pt x="2967823" y="0"/>
                </a:cubicBezTo>
                <a:cubicBezTo>
                  <a:pt x="3062858" y="-22412"/>
                  <a:pt x="3597331" y="-38228"/>
                  <a:pt x="3777229" y="0"/>
                </a:cubicBezTo>
                <a:cubicBezTo>
                  <a:pt x="3957127" y="38228"/>
                  <a:pt x="4202915" y="17702"/>
                  <a:pt x="4586635" y="0"/>
                </a:cubicBezTo>
                <a:cubicBezTo>
                  <a:pt x="4970355" y="-17702"/>
                  <a:pt x="4940593" y="-15405"/>
                  <a:pt x="5058789" y="0"/>
                </a:cubicBezTo>
                <a:cubicBezTo>
                  <a:pt x="5176985" y="15405"/>
                  <a:pt x="5297572" y="9950"/>
                  <a:pt x="5530943" y="0"/>
                </a:cubicBezTo>
                <a:cubicBezTo>
                  <a:pt x="5764314" y="-9950"/>
                  <a:pt x="6349925" y="-58915"/>
                  <a:pt x="6745052" y="0"/>
                </a:cubicBezTo>
                <a:cubicBezTo>
                  <a:pt x="6731796" y="103564"/>
                  <a:pt x="6740985" y="244349"/>
                  <a:pt x="6745052" y="390074"/>
                </a:cubicBezTo>
                <a:cubicBezTo>
                  <a:pt x="6749119" y="535799"/>
                  <a:pt x="6737212" y="725778"/>
                  <a:pt x="6745052" y="829945"/>
                </a:cubicBezTo>
                <a:cubicBezTo>
                  <a:pt x="6582110" y="810294"/>
                  <a:pt x="6177386" y="823399"/>
                  <a:pt x="6003096" y="829945"/>
                </a:cubicBezTo>
                <a:cubicBezTo>
                  <a:pt x="5828806" y="836491"/>
                  <a:pt x="5718405" y="833949"/>
                  <a:pt x="5530943" y="829945"/>
                </a:cubicBezTo>
                <a:cubicBezTo>
                  <a:pt x="5343481" y="825941"/>
                  <a:pt x="5043551" y="801671"/>
                  <a:pt x="4721536" y="829945"/>
                </a:cubicBezTo>
                <a:cubicBezTo>
                  <a:pt x="4399521" y="858219"/>
                  <a:pt x="4286194" y="855112"/>
                  <a:pt x="3979581" y="829945"/>
                </a:cubicBezTo>
                <a:cubicBezTo>
                  <a:pt x="3672969" y="804778"/>
                  <a:pt x="3515898" y="813734"/>
                  <a:pt x="3372526" y="829945"/>
                </a:cubicBezTo>
                <a:cubicBezTo>
                  <a:pt x="3229154" y="846156"/>
                  <a:pt x="2924848" y="850131"/>
                  <a:pt x="2698021" y="829945"/>
                </a:cubicBezTo>
                <a:cubicBezTo>
                  <a:pt x="2471194" y="809759"/>
                  <a:pt x="2253463" y="830338"/>
                  <a:pt x="2023516" y="829945"/>
                </a:cubicBezTo>
                <a:cubicBezTo>
                  <a:pt x="1793570" y="829552"/>
                  <a:pt x="1708754" y="843261"/>
                  <a:pt x="1551362" y="829945"/>
                </a:cubicBezTo>
                <a:cubicBezTo>
                  <a:pt x="1393970" y="816629"/>
                  <a:pt x="1266223" y="808941"/>
                  <a:pt x="1011758" y="829945"/>
                </a:cubicBezTo>
                <a:cubicBezTo>
                  <a:pt x="757293" y="850949"/>
                  <a:pt x="384044" y="809714"/>
                  <a:pt x="0" y="829945"/>
                </a:cubicBezTo>
                <a:cubicBezTo>
                  <a:pt x="16496" y="716002"/>
                  <a:pt x="-15894" y="606885"/>
                  <a:pt x="0" y="423272"/>
                </a:cubicBezTo>
                <a:cubicBezTo>
                  <a:pt x="15894" y="239659"/>
                  <a:pt x="15746" y="155057"/>
                  <a:pt x="0" y="0"/>
                </a:cubicBezTo>
                <a:close/>
              </a:path>
              <a:path w="6745052" h="829945" stroke="0" extrusionOk="0">
                <a:moveTo>
                  <a:pt x="0" y="0"/>
                </a:moveTo>
                <a:cubicBezTo>
                  <a:pt x="202377" y="6521"/>
                  <a:pt x="323533" y="-10720"/>
                  <a:pt x="607055" y="0"/>
                </a:cubicBezTo>
                <a:cubicBezTo>
                  <a:pt x="890578" y="10720"/>
                  <a:pt x="1059521" y="-28054"/>
                  <a:pt x="1214109" y="0"/>
                </a:cubicBezTo>
                <a:cubicBezTo>
                  <a:pt x="1368697" y="28054"/>
                  <a:pt x="1751415" y="-11731"/>
                  <a:pt x="1888615" y="0"/>
                </a:cubicBezTo>
                <a:cubicBezTo>
                  <a:pt x="2025815" y="11731"/>
                  <a:pt x="2258699" y="-8866"/>
                  <a:pt x="2360768" y="0"/>
                </a:cubicBezTo>
                <a:cubicBezTo>
                  <a:pt x="2462837" y="8866"/>
                  <a:pt x="2632846" y="12115"/>
                  <a:pt x="2832922" y="0"/>
                </a:cubicBezTo>
                <a:cubicBezTo>
                  <a:pt x="3032998" y="-12115"/>
                  <a:pt x="3305311" y="30221"/>
                  <a:pt x="3507427" y="0"/>
                </a:cubicBezTo>
                <a:cubicBezTo>
                  <a:pt x="3709544" y="-30221"/>
                  <a:pt x="3863858" y="-1450"/>
                  <a:pt x="3979581" y="0"/>
                </a:cubicBezTo>
                <a:cubicBezTo>
                  <a:pt x="4095304" y="1450"/>
                  <a:pt x="4338361" y="11931"/>
                  <a:pt x="4451734" y="0"/>
                </a:cubicBezTo>
                <a:cubicBezTo>
                  <a:pt x="4565107" y="-11931"/>
                  <a:pt x="4824212" y="14569"/>
                  <a:pt x="5058789" y="0"/>
                </a:cubicBezTo>
                <a:cubicBezTo>
                  <a:pt x="5293366" y="-14569"/>
                  <a:pt x="5469419" y="6434"/>
                  <a:pt x="5665844" y="0"/>
                </a:cubicBezTo>
                <a:cubicBezTo>
                  <a:pt x="5862269" y="-6434"/>
                  <a:pt x="6520431" y="-25460"/>
                  <a:pt x="6745052" y="0"/>
                </a:cubicBezTo>
                <a:cubicBezTo>
                  <a:pt x="6747993" y="81271"/>
                  <a:pt x="6751217" y="284852"/>
                  <a:pt x="6745052" y="390074"/>
                </a:cubicBezTo>
                <a:cubicBezTo>
                  <a:pt x="6738887" y="495296"/>
                  <a:pt x="6728439" y="623461"/>
                  <a:pt x="6745052" y="829945"/>
                </a:cubicBezTo>
                <a:cubicBezTo>
                  <a:pt x="6633799" y="853171"/>
                  <a:pt x="6396141" y="828292"/>
                  <a:pt x="6272898" y="829945"/>
                </a:cubicBezTo>
                <a:cubicBezTo>
                  <a:pt x="6149655" y="831598"/>
                  <a:pt x="5799778" y="817814"/>
                  <a:pt x="5665844" y="829945"/>
                </a:cubicBezTo>
                <a:cubicBezTo>
                  <a:pt x="5531910" y="842076"/>
                  <a:pt x="5286248" y="820360"/>
                  <a:pt x="4991338" y="829945"/>
                </a:cubicBezTo>
                <a:cubicBezTo>
                  <a:pt x="4696428" y="839530"/>
                  <a:pt x="4644247" y="835494"/>
                  <a:pt x="4316833" y="829945"/>
                </a:cubicBezTo>
                <a:cubicBezTo>
                  <a:pt x="3989420" y="824396"/>
                  <a:pt x="3881633" y="804357"/>
                  <a:pt x="3507427" y="829945"/>
                </a:cubicBezTo>
                <a:cubicBezTo>
                  <a:pt x="3133221" y="855533"/>
                  <a:pt x="3145613" y="838239"/>
                  <a:pt x="2967823" y="829945"/>
                </a:cubicBezTo>
                <a:cubicBezTo>
                  <a:pt x="2790033" y="821651"/>
                  <a:pt x="2358304" y="823665"/>
                  <a:pt x="2158417" y="829945"/>
                </a:cubicBezTo>
                <a:cubicBezTo>
                  <a:pt x="1958530" y="836225"/>
                  <a:pt x="1793060" y="848409"/>
                  <a:pt x="1618812" y="829945"/>
                </a:cubicBezTo>
                <a:cubicBezTo>
                  <a:pt x="1444564" y="811481"/>
                  <a:pt x="1163733" y="829480"/>
                  <a:pt x="944307" y="829945"/>
                </a:cubicBezTo>
                <a:cubicBezTo>
                  <a:pt x="724882" y="830410"/>
                  <a:pt x="258005" y="809614"/>
                  <a:pt x="0" y="829945"/>
                </a:cubicBezTo>
                <a:cubicBezTo>
                  <a:pt x="16711" y="717271"/>
                  <a:pt x="7292" y="625006"/>
                  <a:pt x="0" y="431571"/>
                </a:cubicBezTo>
                <a:cubicBezTo>
                  <a:pt x="-7292" y="238136"/>
                  <a:pt x="-20632" y="177264"/>
                  <a:pt x="0" y="0"/>
                </a:cubicBezTo>
                <a:close/>
              </a:path>
            </a:pathLst>
          </a:custGeom>
          <a:ln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5599360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2. a) Viết vào ô trống (theo mẫu)</a:t>
            </a:r>
          </a:p>
        </p:txBody>
      </p:sp>
      <p:graphicFrame>
        <p:nvGraphicFramePr>
          <p:cNvPr id="3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601714"/>
              </p:ext>
            </p:extLst>
          </p:nvPr>
        </p:nvGraphicFramePr>
        <p:xfrm>
          <a:off x="723331" y="2564705"/>
          <a:ext cx="10754435" cy="2512262"/>
        </p:xfrm>
        <a:graphic>
          <a:graphicData uri="http://schemas.openxmlformats.org/drawingml/2006/table">
            <a:tbl>
              <a:tblPr/>
              <a:tblGrid>
                <a:gridCol w="1976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6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2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24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Times New Roman" panose="02020603050405020304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Times New Roman" panose="0202060305040502030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Times New Roman" panose="0202060305040502030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Times New Roman" panose="02020603050405020304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Times New Roman" panose="02020603050405020304" charset="0"/>
                        </a:rPr>
                        <a:t>125 + 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cs typeface="Times New Roman" panose="020206030504050203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2620552" y="3972069"/>
            <a:ext cx="244266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125 + 8</a:t>
            </a:r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4062135" y="3972069"/>
            <a:ext cx="144211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= 133</a:t>
            </a: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5329923" y="3985717"/>
            <a:ext cx="226818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125 + 30</a:t>
            </a: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7056796" y="3970779"/>
            <a:ext cx="144305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= 155</a:t>
            </a: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8422521" y="3983916"/>
            <a:ext cx="244266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125 + 100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10306541" y="3983916"/>
            <a:ext cx="159480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= 225</a:t>
            </a:r>
          </a:p>
        </p:txBody>
      </p:sp>
      <p:pic>
        <p:nvPicPr>
          <p:cNvPr id="10" name="图片 21">
            <a:extLst>
              <a:ext uri="{FF2B5EF4-FFF2-40B4-BE49-F238E27FC236}">
                <a16:creationId xmlns:a16="http://schemas.microsoft.com/office/drawing/2014/main" id="{556A5F44-6FBA-4168-BDB4-BA500C8F4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8" y="5667296"/>
            <a:ext cx="2300713" cy="1215530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81A6B399-7036-41B5-AFBD-CDEE5E13C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307" y="497949"/>
            <a:ext cx="1403270" cy="787220"/>
          </a:xfrm>
          <a:prstGeom prst="rect">
            <a:avLst/>
          </a:prstGeom>
        </p:spPr>
      </p:pic>
      <p:grpSp>
        <p:nvGrpSpPr>
          <p:cNvPr id="12" name="Google Shape;1214;p44"/>
          <p:cNvGrpSpPr/>
          <p:nvPr/>
        </p:nvGrpSpPr>
        <p:grpSpPr>
          <a:xfrm rot="451629">
            <a:off x="522886" y="343567"/>
            <a:ext cx="400890" cy="308761"/>
            <a:chOff x="6060100" y="2504357"/>
            <a:chExt cx="256950" cy="197900"/>
          </a:xfrm>
        </p:grpSpPr>
        <p:sp>
          <p:nvSpPr>
            <p:cNvPr id="13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75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88493" y="1992535"/>
            <a:ext cx="983707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Nếu n = 10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873 - n = 873 - 10 = 863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88492" y="2833275"/>
            <a:ext cx="9651465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Nếu n = 0</a:t>
            </a:r>
            <a:r>
              <a:rPr lang="en-US" sz="5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thì 873 - n =  873 - 0  = 873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28522" y="669096"/>
            <a:ext cx="9611435" cy="1323439"/>
          </a:xfrm>
          <a:custGeom>
            <a:avLst/>
            <a:gdLst>
              <a:gd name="connsiteX0" fmla="*/ 0 w 9611435"/>
              <a:gd name="connsiteY0" fmla="*/ 0 h 1323439"/>
              <a:gd name="connsiteX1" fmla="*/ 782645 w 9611435"/>
              <a:gd name="connsiteY1" fmla="*/ 0 h 1323439"/>
              <a:gd name="connsiteX2" fmla="*/ 1373062 w 9611435"/>
              <a:gd name="connsiteY2" fmla="*/ 0 h 1323439"/>
              <a:gd name="connsiteX3" fmla="*/ 1771250 w 9611435"/>
              <a:gd name="connsiteY3" fmla="*/ 0 h 1323439"/>
              <a:gd name="connsiteX4" fmla="*/ 2553896 w 9611435"/>
              <a:gd name="connsiteY4" fmla="*/ 0 h 1323439"/>
              <a:gd name="connsiteX5" fmla="*/ 3432655 w 9611435"/>
              <a:gd name="connsiteY5" fmla="*/ 0 h 1323439"/>
              <a:gd name="connsiteX6" fmla="*/ 4215301 w 9611435"/>
              <a:gd name="connsiteY6" fmla="*/ 0 h 1323439"/>
              <a:gd name="connsiteX7" fmla="*/ 5094061 w 9611435"/>
              <a:gd name="connsiteY7" fmla="*/ 0 h 1323439"/>
              <a:gd name="connsiteX8" fmla="*/ 5492249 w 9611435"/>
              <a:gd name="connsiteY8" fmla="*/ 0 h 1323439"/>
              <a:gd name="connsiteX9" fmla="*/ 6371008 w 9611435"/>
              <a:gd name="connsiteY9" fmla="*/ 0 h 1323439"/>
              <a:gd name="connsiteX10" fmla="*/ 7249768 w 9611435"/>
              <a:gd name="connsiteY10" fmla="*/ 0 h 1323439"/>
              <a:gd name="connsiteX11" fmla="*/ 8128528 w 9611435"/>
              <a:gd name="connsiteY11" fmla="*/ 0 h 1323439"/>
              <a:gd name="connsiteX12" fmla="*/ 9007288 w 9611435"/>
              <a:gd name="connsiteY12" fmla="*/ 0 h 1323439"/>
              <a:gd name="connsiteX13" fmla="*/ 9611435 w 9611435"/>
              <a:gd name="connsiteY13" fmla="*/ 0 h 1323439"/>
              <a:gd name="connsiteX14" fmla="*/ 9611435 w 9611435"/>
              <a:gd name="connsiteY14" fmla="*/ 648485 h 1323439"/>
              <a:gd name="connsiteX15" fmla="*/ 9611435 w 9611435"/>
              <a:gd name="connsiteY15" fmla="*/ 1323439 h 1323439"/>
              <a:gd name="connsiteX16" fmla="*/ 8924904 w 9611435"/>
              <a:gd name="connsiteY16" fmla="*/ 1323439 h 1323439"/>
              <a:gd name="connsiteX17" fmla="*/ 8334487 w 9611435"/>
              <a:gd name="connsiteY17" fmla="*/ 1323439 h 1323439"/>
              <a:gd name="connsiteX18" fmla="*/ 7455727 w 9611435"/>
              <a:gd name="connsiteY18" fmla="*/ 1323439 h 1323439"/>
              <a:gd name="connsiteX19" fmla="*/ 7057539 w 9611435"/>
              <a:gd name="connsiteY19" fmla="*/ 1323439 h 1323439"/>
              <a:gd name="connsiteX20" fmla="*/ 6274894 w 9611435"/>
              <a:gd name="connsiteY20" fmla="*/ 1323439 h 1323439"/>
              <a:gd name="connsiteX21" fmla="*/ 5492249 w 9611435"/>
              <a:gd name="connsiteY21" fmla="*/ 1323439 h 1323439"/>
              <a:gd name="connsiteX22" fmla="*/ 4709603 w 9611435"/>
              <a:gd name="connsiteY22" fmla="*/ 1323439 h 1323439"/>
              <a:gd name="connsiteX23" fmla="*/ 4215301 w 9611435"/>
              <a:gd name="connsiteY23" fmla="*/ 1323439 h 1323439"/>
              <a:gd name="connsiteX24" fmla="*/ 3624884 w 9611435"/>
              <a:gd name="connsiteY24" fmla="*/ 1323439 h 1323439"/>
              <a:gd name="connsiteX25" fmla="*/ 3130582 w 9611435"/>
              <a:gd name="connsiteY25" fmla="*/ 1323439 h 1323439"/>
              <a:gd name="connsiteX26" fmla="*/ 2251822 w 9611435"/>
              <a:gd name="connsiteY26" fmla="*/ 1323439 h 1323439"/>
              <a:gd name="connsiteX27" fmla="*/ 1661405 w 9611435"/>
              <a:gd name="connsiteY27" fmla="*/ 1323439 h 1323439"/>
              <a:gd name="connsiteX28" fmla="*/ 782645 w 9611435"/>
              <a:gd name="connsiteY28" fmla="*/ 1323439 h 1323439"/>
              <a:gd name="connsiteX29" fmla="*/ 0 w 9611435"/>
              <a:gd name="connsiteY29" fmla="*/ 1323439 h 1323439"/>
              <a:gd name="connsiteX30" fmla="*/ 0 w 9611435"/>
              <a:gd name="connsiteY30" fmla="*/ 674954 h 1323439"/>
              <a:gd name="connsiteX31" fmla="*/ 0 w 9611435"/>
              <a:gd name="connsiteY31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11435" h="1323439" fill="none" extrusionOk="0">
                <a:moveTo>
                  <a:pt x="0" y="0"/>
                </a:moveTo>
                <a:cubicBezTo>
                  <a:pt x="361315" y="17917"/>
                  <a:pt x="591991" y="23648"/>
                  <a:pt x="782645" y="0"/>
                </a:cubicBezTo>
                <a:cubicBezTo>
                  <a:pt x="973299" y="-23648"/>
                  <a:pt x="1211356" y="18736"/>
                  <a:pt x="1373062" y="0"/>
                </a:cubicBezTo>
                <a:cubicBezTo>
                  <a:pt x="1534768" y="-18736"/>
                  <a:pt x="1652627" y="16179"/>
                  <a:pt x="1771250" y="0"/>
                </a:cubicBezTo>
                <a:cubicBezTo>
                  <a:pt x="1889873" y="-16179"/>
                  <a:pt x="2370714" y="-1194"/>
                  <a:pt x="2553896" y="0"/>
                </a:cubicBezTo>
                <a:cubicBezTo>
                  <a:pt x="2737078" y="1194"/>
                  <a:pt x="3193213" y="8253"/>
                  <a:pt x="3432655" y="0"/>
                </a:cubicBezTo>
                <a:cubicBezTo>
                  <a:pt x="3672097" y="-8253"/>
                  <a:pt x="3999520" y="-4411"/>
                  <a:pt x="4215301" y="0"/>
                </a:cubicBezTo>
                <a:cubicBezTo>
                  <a:pt x="4431082" y="4411"/>
                  <a:pt x="4812687" y="-31661"/>
                  <a:pt x="5094061" y="0"/>
                </a:cubicBezTo>
                <a:cubicBezTo>
                  <a:pt x="5375435" y="31661"/>
                  <a:pt x="5408409" y="-17535"/>
                  <a:pt x="5492249" y="0"/>
                </a:cubicBezTo>
                <a:cubicBezTo>
                  <a:pt x="5576089" y="17535"/>
                  <a:pt x="6137094" y="30056"/>
                  <a:pt x="6371008" y="0"/>
                </a:cubicBezTo>
                <a:cubicBezTo>
                  <a:pt x="6604922" y="-30056"/>
                  <a:pt x="7055744" y="-18258"/>
                  <a:pt x="7249768" y="0"/>
                </a:cubicBezTo>
                <a:cubicBezTo>
                  <a:pt x="7443792" y="18258"/>
                  <a:pt x="7898506" y="25027"/>
                  <a:pt x="8128528" y="0"/>
                </a:cubicBezTo>
                <a:cubicBezTo>
                  <a:pt x="8358550" y="-25027"/>
                  <a:pt x="8820536" y="-24328"/>
                  <a:pt x="9007288" y="0"/>
                </a:cubicBezTo>
                <a:cubicBezTo>
                  <a:pt x="9194040" y="24328"/>
                  <a:pt x="9378884" y="-16448"/>
                  <a:pt x="9611435" y="0"/>
                </a:cubicBezTo>
                <a:cubicBezTo>
                  <a:pt x="9600352" y="225721"/>
                  <a:pt x="9623439" y="449645"/>
                  <a:pt x="9611435" y="648485"/>
                </a:cubicBezTo>
                <a:cubicBezTo>
                  <a:pt x="9599431" y="847325"/>
                  <a:pt x="9586499" y="1176190"/>
                  <a:pt x="9611435" y="1323439"/>
                </a:cubicBezTo>
                <a:cubicBezTo>
                  <a:pt x="9385050" y="1335385"/>
                  <a:pt x="9257829" y="1294715"/>
                  <a:pt x="8924904" y="1323439"/>
                </a:cubicBezTo>
                <a:cubicBezTo>
                  <a:pt x="8591979" y="1352163"/>
                  <a:pt x="8628607" y="1297472"/>
                  <a:pt x="8334487" y="1323439"/>
                </a:cubicBezTo>
                <a:cubicBezTo>
                  <a:pt x="8040367" y="1349406"/>
                  <a:pt x="7859208" y="1353857"/>
                  <a:pt x="7455727" y="1323439"/>
                </a:cubicBezTo>
                <a:cubicBezTo>
                  <a:pt x="7052246" y="1293021"/>
                  <a:pt x="7222848" y="1340483"/>
                  <a:pt x="7057539" y="1323439"/>
                </a:cubicBezTo>
                <a:cubicBezTo>
                  <a:pt x="6892230" y="1306395"/>
                  <a:pt x="6549373" y="1335783"/>
                  <a:pt x="6274894" y="1323439"/>
                </a:cubicBezTo>
                <a:cubicBezTo>
                  <a:pt x="6000416" y="1311095"/>
                  <a:pt x="5797407" y="1324562"/>
                  <a:pt x="5492249" y="1323439"/>
                </a:cubicBezTo>
                <a:cubicBezTo>
                  <a:pt x="5187091" y="1322316"/>
                  <a:pt x="5073965" y="1293881"/>
                  <a:pt x="4709603" y="1323439"/>
                </a:cubicBezTo>
                <a:cubicBezTo>
                  <a:pt x="4345241" y="1352997"/>
                  <a:pt x="4430341" y="1301378"/>
                  <a:pt x="4215301" y="1323439"/>
                </a:cubicBezTo>
                <a:cubicBezTo>
                  <a:pt x="4000261" y="1345500"/>
                  <a:pt x="3902448" y="1321214"/>
                  <a:pt x="3624884" y="1323439"/>
                </a:cubicBezTo>
                <a:cubicBezTo>
                  <a:pt x="3347320" y="1325664"/>
                  <a:pt x="3291538" y="1328297"/>
                  <a:pt x="3130582" y="1323439"/>
                </a:cubicBezTo>
                <a:cubicBezTo>
                  <a:pt x="2969626" y="1318581"/>
                  <a:pt x="2633807" y="1323527"/>
                  <a:pt x="2251822" y="1323439"/>
                </a:cubicBezTo>
                <a:cubicBezTo>
                  <a:pt x="1869837" y="1323351"/>
                  <a:pt x="1878065" y="1327582"/>
                  <a:pt x="1661405" y="1323439"/>
                </a:cubicBezTo>
                <a:cubicBezTo>
                  <a:pt x="1444745" y="1319296"/>
                  <a:pt x="1011744" y="1281689"/>
                  <a:pt x="782645" y="1323439"/>
                </a:cubicBezTo>
                <a:cubicBezTo>
                  <a:pt x="553546" y="1365189"/>
                  <a:pt x="257104" y="1323155"/>
                  <a:pt x="0" y="1323439"/>
                </a:cubicBezTo>
                <a:cubicBezTo>
                  <a:pt x="20522" y="1107833"/>
                  <a:pt x="26960" y="976200"/>
                  <a:pt x="0" y="674954"/>
                </a:cubicBezTo>
                <a:cubicBezTo>
                  <a:pt x="-26960" y="373708"/>
                  <a:pt x="-16343" y="240842"/>
                  <a:pt x="0" y="0"/>
                </a:cubicBezTo>
                <a:close/>
              </a:path>
              <a:path w="9611435" h="1323439" stroke="0" extrusionOk="0">
                <a:moveTo>
                  <a:pt x="0" y="0"/>
                </a:moveTo>
                <a:cubicBezTo>
                  <a:pt x="198791" y="11277"/>
                  <a:pt x="235198" y="482"/>
                  <a:pt x="398188" y="0"/>
                </a:cubicBezTo>
                <a:cubicBezTo>
                  <a:pt x="561178" y="-482"/>
                  <a:pt x="777365" y="-24330"/>
                  <a:pt x="1084719" y="0"/>
                </a:cubicBezTo>
                <a:cubicBezTo>
                  <a:pt x="1392073" y="24330"/>
                  <a:pt x="1704406" y="832"/>
                  <a:pt x="1963479" y="0"/>
                </a:cubicBezTo>
                <a:cubicBezTo>
                  <a:pt x="2222552" y="-832"/>
                  <a:pt x="2480582" y="-25374"/>
                  <a:pt x="2650010" y="0"/>
                </a:cubicBezTo>
                <a:cubicBezTo>
                  <a:pt x="2819438" y="25374"/>
                  <a:pt x="3006520" y="27409"/>
                  <a:pt x="3336541" y="0"/>
                </a:cubicBezTo>
                <a:cubicBezTo>
                  <a:pt x="3666562" y="-27409"/>
                  <a:pt x="3705760" y="-2339"/>
                  <a:pt x="3830843" y="0"/>
                </a:cubicBezTo>
                <a:cubicBezTo>
                  <a:pt x="3955926" y="2339"/>
                  <a:pt x="4223781" y="-9364"/>
                  <a:pt x="4421260" y="0"/>
                </a:cubicBezTo>
                <a:cubicBezTo>
                  <a:pt x="4618739" y="9364"/>
                  <a:pt x="4914480" y="21883"/>
                  <a:pt x="5203906" y="0"/>
                </a:cubicBezTo>
                <a:cubicBezTo>
                  <a:pt x="5493332" y="-21883"/>
                  <a:pt x="5901165" y="-38334"/>
                  <a:pt x="6082665" y="0"/>
                </a:cubicBezTo>
                <a:cubicBezTo>
                  <a:pt x="6264165" y="38334"/>
                  <a:pt x="6460160" y="-11379"/>
                  <a:pt x="6576968" y="0"/>
                </a:cubicBezTo>
                <a:cubicBezTo>
                  <a:pt x="6693776" y="11379"/>
                  <a:pt x="6869816" y="13314"/>
                  <a:pt x="7071270" y="0"/>
                </a:cubicBezTo>
                <a:cubicBezTo>
                  <a:pt x="7272724" y="-13314"/>
                  <a:pt x="7524349" y="-20653"/>
                  <a:pt x="7853915" y="0"/>
                </a:cubicBezTo>
                <a:cubicBezTo>
                  <a:pt x="8183482" y="20653"/>
                  <a:pt x="8186896" y="10090"/>
                  <a:pt x="8444332" y="0"/>
                </a:cubicBezTo>
                <a:cubicBezTo>
                  <a:pt x="8701768" y="-10090"/>
                  <a:pt x="9197395" y="12093"/>
                  <a:pt x="9611435" y="0"/>
                </a:cubicBezTo>
                <a:cubicBezTo>
                  <a:pt x="9599680" y="176391"/>
                  <a:pt x="9611373" y="379117"/>
                  <a:pt x="9611435" y="622016"/>
                </a:cubicBezTo>
                <a:cubicBezTo>
                  <a:pt x="9611497" y="864915"/>
                  <a:pt x="9640231" y="1133501"/>
                  <a:pt x="9611435" y="1323439"/>
                </a:cubicBezTo>
                <a:cubicBezTo>
                  <a:pt x="9368829" y="1302994"/>
                  <a:pt x="9099665" y="1338239"/>
                  <a:pt x="8828790" y="1323439"/>
                </a:cubicBezTo>
                <a:cubicBezTo>
                  <a:pt x="8557915" y="1308639"/>
                  <a:pt x="8322028" y="1358047"/>
                  <a:pt x="8046144" y="1323439"/>
                </a:cubicBezTo>
                <a:cubicBezTo>
                  <a:pt x="7770260" y="1288831"/>
                  <a:pt x="7651750" y="1304738"/>
                  <a:pt x="7551842" y="1323439"/>
                </a:cubicBezTo>
                <a:cubicBezTo>
                  <a:pt x="7451934" y="1342140"/>
                  <a:pt x="7287723" y="1336972"/>
                  <a:pt x="7153654" y="1323439"/>
                </a:cubicBezTo>
                <a:cubicBezTo>
                  <a:pt x="7019585" y="1309906"/>
                  <a:pt x="6710306" y="1316079"/>
                  <a:pt x="6467123" y="1323439"/>
                </a:cubicBezTo>
                <a:cubicBezTo>
                  <a:pt x="6223940" y="1330799"/>
                  <a:pt x="6073594" y="1346174"/>
                  <a:pt x="5972820" y="1323439"/>
                </a:cubicBezTo>
                <a:cubicBezTo>
                  <a:pt x="5872046" y="1300704"/>
                  <a:pt x="5348369" y="1296615"/>
                  <a:pt x="5190175" y="1323439"/>
                </a:cubicBezTo>
                <a:cubicBezTo>
                  <a:pt x="5031981" y="1350263"/>
                  <a:pt x="4845900" y="1304225"/>
                  <a:pt x="4599758" y="1323439"/>
                </a:cubicBezTo>
                <a:cubicBezTo>
                  <a:pt x="4353616" y="1342653"/>
                  <a:pt x="3995263" y="1311041"/>
                  <a:pt x="3720998" y="1323439"/>
                </a:cubicBezTo>
                <a:cubicBezTo>
                  <a:pt x="3446733" y="1335837"/>
                  <a:pt x="3319208" y="1297558"/>
                  <a:pt x="2938353" y="1323439"/>
                </a:cubicBezTo>
                <a:cubicBezTo>
                  <a:pt x="2557498" y="1349320"/>
                  <a:pt x="2663913" y="1329910"/>
                  <a:pt x="2540165" y="1323439"/>
                </a:cubicBezTo>
                <a:cubicBezTo>
                  <a:pt x="2416417" y="1316968"/>
                  <a:pt x="2159270" y="1347608"/>
                  <a:pt x="1949748" y="1323439"/>
                </a:cubicBezTo>
                <a:cubicBezTo>
                  <a:pt x="1740226" y="1299270"/>
                  <a:pt x="1654160" y="1338590"/>
                  <a:pt x="1359332" y="1323439"/>
                </a:cubicBezTo>
                <a:cubicBezTo>
                  <a:pt x="1064504" y="1308288"/>
                  <a:pt x="474438" y="1277197"/>
                  <a:pt x="0" y="1323439"/>
                </a:cubicBezTo>
                <a:cubicBezTo>
                  <a:pt x="-8446" y="1181896"/>
                  <a:pt x="-19957" y="953600"/>
                  <a:pt x="0" y="661720"/>
                </a:cubicBezTo>
                <a:cubicBezTo>
                  <a:pt x="19957" y="369840"/>
                  <a:pt x="-3980" y="23849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54711020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3. b) Tính giá trị của biểu thức 873 - n với: n = 10; n = 0; n = 70; n = 300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2143" y="3639725"/>
            <a:ext cx="983707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Nếu n = 70</a:t>
            </a:r>
            <a:r>
              <a:rPr lang="en-US" sz="5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5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873 - n = 873 - 70 = 803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88492" y="4468400"/>
            <a:ext cx="9651465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Nếu n = 300</a:t>
            </a:r>
            <a:r>
              <a:rPr lang="en-US" sz="5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thì 873 - n =  873 - 300  = 573</a:t>
            </a:r>
          </a:p>
        </p:txBody>
      </p:sp>
      <p:pic>
        <p:nvPicPr>
          <p:cNvPr id="7" name="图片 21">
            <a:extLst>
              <a:ext uri="{FF2B5EF4-FFF2-40B4-BE49-F238E27FC236}">
                <a16:creationId xmlns:a16="http://schemas.microsoft.com/office/drawing/2014/main" id="{556A5F44-6FBA-4168-BDB4-BA500C8F4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4" y="5571322"/>
            <a:ext cx="2300713" cy="121553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1A6B399-7036-41B5-AFBD-CDEE5E13C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672" y="149986"/>
            <a:ext cx="1403270" cy="787220"/>
          </a:xfrm>
          <a:prstGeom prst="rect">
            <a:avLst/>
          </a:prstGeom>
        </p:spPr>
      </p:pic>
      <p:grpSp>
        <p:nvGrpSpPr>
          <p:cNvPr id="9" name="Google Shape;1214;p44"/>
          <p:cNvGrpSpPr/>
          <p:nvPr/>
        </p:nvGrpSpPr>
        <p:grpSpPr>
          <a:xfrm rot="451629">
            <a:off x="623530" y="514715"/>
            <a:ext cx="400890" cy="308761"/>
            <a:chOff x="6060100" y="2504357"/>
            <a:chExt cx="256950" cy="197900"/>
          </a:xfrm>
        </p:grpSpPr>
        <p:sp>
          <p:nvSpPr>
            <p:cNvPr id="10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14;p44"/>
          <p:cNvGrpSpPr/>
          <p:nvPr/>
        </p:nvGrpSpPr>
        <p:grpSpPr>
          <a:xfrm rot="18811001">
            <a:off x="248633" y="595306"/>
            <a:ext cx="527196" cy="464583"/>
            <a:chOff x="6060100" y="2504357"/>
            <a:chExt cx="256950" cy="197900"/>
          </a:xfrm>
        </p:grpSpPr>
        <p:sp>
          <p:nvSpPr>
            <p:cNvPr id="13" name="Google Shape;1215;p44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16;p44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167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grwfyu2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756</Words>
  <Application>Microsoft Office PowerPoint</Application>
  <PresentationFormat>Widescreen</PresentationFormat>
  <Paragraphs>150</Paragraphs>
  <Slides>17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Wingdings</vt:lpstr>
      <vt:lpstr>SVN-Newton</vt:lpstr>
      <vt:lpstr>UVN Binh Duong</vt:lpstr>
      <vt:lpstr>#9Slide07 Altus</vt:lpstr>
      <vt:lpstr>#9Slide07 HoneyCream</vt:lpstr>
      <vt:lpstr>Arial</vt:lpstr>
      <vt:lpstr>UVN Bai Sau Nang</vt:lpstr>
      <vt:lpstr>inpin heiti</vt:lpstr>
      <vt:lpstr>UTM Avo</vt:lpstr>
      <vt:lpstr>iCiel Cadena</vt:lpstr>
      <vt:lpstr>UTM Wedding K&amp;T</vt:lpstr>
      <vt:lpstr>UTM Amherst</vt:lpstr>
      <vt:lpstr>Times New Roman</vt:lpstr>
      <vt:lpstr>华康少女文字W5(P)</vt:lpstr>
      <vt:lpstr>UVN Dzung Dakao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Biểu  thức có chứa một chữ</dc:title>
  <dc:subject>toán 4</dc:subject>
  <dc:creator>BÍCHTRAN</dc:creator>
  <cp:keywords>MĂNGNON</cp:keywords>
  <cp:lastModifiedBy>Nguyễn Thị Diệu Hiền_GV</cp:lastModifiedBy>
  <cp:revision>23</cp:revision>
  <dcterms:created xsi:type="dcterms:W3CDTF">2022-06-22T15:07:08Z</dcterms:created>
  <dcterms:modified xsi:type="dcterms:W3CDTF">2022-08-13T15:57:42Z</dcterms:modified>
</cp:coreProperties>
</file>