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7" d="100"/>
          <a:sy n="17" d="100"/>
        </p:scale>
        <p:origin x="2568" y="1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66D77-B295-44D3-8874-D92D0F150597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AC272-8F3F-47F3-8091-8CB31482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6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4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82799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9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5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2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1A086-0195-4757-A405-B0B115F76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D938F-06B8-47C9-A6FF-9DEE8E8499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DBE6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DBE6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DBE6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DBE6A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76E6E-ADCB-DFE9-CE26-54609FA1D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D5AE4F-A7D6-0A72-2445-2332FC4EC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D4DC1-7F4B-8C3B-0177-DE8763603CD5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EC2AB7-2DEC-46F2-834F-6D8B72A8199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E4BB3-8230-4864-A7B5-0481E7D797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3C319-09DE-63E4-A196-B0899954A0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DF6B4F-3C64-B965-DED4-999CC58170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D5545-99E6-39C0-5B57-FB46F4357E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BEFFCD-28E8-A1DB-4854-E72A1C74D99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7EACD-2F6E-3514-5F28-36E4471D6D0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DB6A80-0BBC-05BB-B4B1-DD3ECCC8374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639158-6C7F-6645-D139-B2B7B3325DB6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9622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-40379" y="189079"/>
            <a:ext cx="12232379" cy="49512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039978" y="1134973"/>
            <a:ext cx="8280492" cy="249606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#9Slide07 IcielPony" panose="02000000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ÔN TẬP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kern="800">
                <a:ln w="28575">
                  <a:solidFill>
                    <a:srgbClr val="FFFF00"/>
                  </a:solidFill>
                </a:ln>
                <a:solidFill>
                  <a:srgbClr val="92D050"/>
                </a:solidFill>
                <a:latin typeface="UTM Guanine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 SỐ ĐẾN 100 000 </a:t>
            </a:r>
            <a:endParaRPr kumimoji="0" lang="zh-CN" altLang="en-US" sz="5400" b="1" i="0" u="none" strike="noStrike" kern="800" cap="none" spc="0" normalizeH="0" baseline="0" noProof="0" dirty="0">
              <a:ln w="28575">
                <a:solidFill>
                  <a:srgbClr val="FFFF00"/>
                </a:solidFill>
              </a:ln>
              <a:solidFill>
                <a:srgbClr val="92D050"/>
              </a:solidFill>
              <a:effectLst/>
              <a:uLnTx/>
              <a:uFillTx/>
              <a:latin typeface="UTM Guanine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3326508" y="3794118"/>
            <a:ext cx="5715728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rgbClr val="77A7E6"/>
                </a:solidFill>
                <a:latin typeface="#9Slide07 IcielPony" panose="02000000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(Tiếp theo)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77A7E6"/>
              </a:solidFill>
              <a:effectLst/>
              <a:uLnTx/>
              <a:uFillTx/>
              <a:latin typeface="#9Slide07 IcielPony" panose="02000000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6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6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6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4"/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119985" y="4549729"/>
            <a:ext cx="3072015" cy="2208640"/>
          </a:xfrm>
          <a:prstGeom prst="rect">
            <a:avLst/>
          </a:prstGeom>
        </p:spPr>
      </p:pic>
      <p:pic>
        <p:nvPicPr>
          <p:cNvPr id="3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-216889" y="-268574"/>
            <a:ext cx="3562350" cy="2715647"/>
          </a:xfrm>
          <a:prstGeom prst="rect">
            <a:avLst/>
          </a:prstGeom>
        </p:spPr>
      </p:pic>
      <p:sp>
        <p:nvSpPr>
          <p:cNvPr id="4" name="椭圆 6"/>
          <p:cNvSpPr/>
          <p:nvPr/>
        </p:nvSpPr>
        <p:spPr>
          <a:xfrm>
            <a:off x="2024346" y="604900"/>
            <a:ext cx="8458408" cy="5760000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9291047" y="1080256"/>
            <a:ext cx="1714539" cy="1585041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8720428" y="3170301"/>
            <a:ext cx="680602" cy="629197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6810230" y="5843980"/>
            <a:ext cx="1031488" cy="953581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2333676" y="2050349"/>
            <a:ext cx="573581" cy="647818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3523250" y="432084"/>
            <a:ext cx="1017430" cy="1149113"/>
          </a:xfrm>
          <a:prstGeom prst="rect">
            <a:avLst/>
          </a:prstGeom>
        </p:spPr>
      </p:pic>
      <p:sp>
        <p:nvSpPr>
          <p:cNvPr id="10" name="文本框 19"/>
          <p:cNvSpPr txBox="1"/>
          <p:nvPr/>
        </p:nvSpPr>
        <p:spPr>
          <a:xfrm>
            <a:off x="2466361" y="2700444"/>
            <a:ext cx="7562595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7637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altLang="zh-CN" sz="880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latin typeface="#9Slide07 IcielCadena" panose="02000503000000020004" pitchFamily="2" charset="0"/>
                <a:ea typeface="华文琥珀" panose="02010800040101010101" pitchFamily="2" charset="-122"/>
              </a:rPr>
              <a:t>AI NHANH HƠN</a:t>
            </a:r>
            <a:endParaRPr lang="zh-CN" altLang="en-US" sz="8800" dirty="0">
              <a:ln w="38100">
                <a:solidFill>
                  <a:schemeClr val="bg1"/>
                </a:solidFill>
              </a:ln>
              <a:solidFill>
                <a:srgbClr val="FFFF00"/>
              </a:solidFill>
              <a:latin typeface="#9Slide07 IcielCadena" panose="02000503000000020004" pitchFamily="2" charset="0"/>
              <a:ea typeface="华文琥珀" panose="02010800040101010101" pitchFamily="2" charset="-122"/>
            </a:endParaRPr>
          </a:p>
        </p:txBody>
      </p:sp>
      <p:pic>
        <p:nvPicPr>
          <p:cNvPr id="11" name="图片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 t="46643" r="37838" b="30649"/>
          <a:stretch/>
        </p:blipFill>
        <p:spPr>
          <a:xfrm>
            <a:off x="6825185" y="-51913"/>
            <a:ext cx="3223059" cy="2484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1" b="89881" l="1404" r="99050">
                        <a14:foregroundMark x1="31833" y1="23016" x2="30471" y2="59524"/>
                        <a14:foregroundMark x1="24525" y1="28671" x2="26507" y2="42956"/>
                        <a14:foregroundMark x1="22750" y1="32937" x2="26094" y2="31052"/>
                        <a14:foregroundMark x1="43683" y1="15873" x2="43683" y2="15873"/>
                        <a14:foregroundMark x1="41908" y1="32937" x2="44302" y2="35813"/>
                        <a14:foregroundMark x1="56936" y1="55258" x2="57927" y2="50992"/>
                        <a14:foregroundMark x1="41536" y1="59524" x2="44880" y2="62897"/>
                        <a14:foregroundMark x1="58340" y1="30159" x2="58918" y2="33929"/>
                        <a14:foregroundMark x1="67217" y1="17758" x2="63460" y2="34821"/>
                        <a14:foregroundMark x1="65813" y1="62401" x2="65813" y2="65675"/>
                        <a14:foregroundMark x1="66226" y1="39583" x2="74732" y2="45833"/>
                        <a14:foregroundMark x1="86788" y1="29167" x2="84806" y2="74702"/>
                        <a14:foregroundMark x1="80264" y1="47222" x2="83815" y2="50992"/>
                        <a14:foregroundMark x1="92320" y1="68552" x2="93683" y2="72817"/>
                        <a14:foregroundMark x1="46656" y1="38690" x2="46449" y2="49107"/>
                        <a14:foregroundMark x1="34806" y1="46230" x2="37779" y2="46230"/>
                        <a14:foregroundMark x1="11107" y1="34425" x2="12263" y2="71429"/>
                        <a14:foregroundMark x1="16226" y1="54762" x2="19777" y2="49107"/>
                        <a14:foregroundMark x1="5161" y1="33433" x2="5161" y2="54365"/>
                        <a14:foregroundMark x1="5574" y1="71429" x2="9703" y2="73313"/>
                        <a14:foregroundMark x1="14657" y1="70933" x2="13047" y2="78571"/>
                        <a14:foregroundMark x1="73534" y1="72817" x2="71346" y2="76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58" y="3295664"/>
            <a:ext cx="10058400" cy="4187374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object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02" y="40327"/>
            <a:ext cx="1485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422" b="79058"/>
          <a:stretch/>
        </p:blipFill>
        <p:spPr>
          <a:xfrm>
            <a:off x="1405151" y="111947"/>
            <a:ext cx="8770711" cy="1599287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3922451" y="479428"/>
            <a:ext cx="373610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charset="0"/>
              </a:rPr>
              <a:t>1. Tính nhẩm</a:t>
            </a:r>
            <a:endParaRPr lang="vi-VN" altLang="en-US" sz="40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405151" y="2078715"/>
            <a:ext cx="8627123" cy="4504965"/>
            <a:chOff x="2171343" y="4618089"/>
            <a:chExt cx="7988119" cy="21878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  <p:sp>
          <p:nvSpPr>
            <p:cNvPr id="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  <p:sp>
          <p:nvSpPr>
            <p:cNvPr id="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</p:grpSp>
      <p:sp>
        <p:nvSpPr>
          <p:cNvPr id="8" name="Text Box 5">
            <a:extLst>
              <a:ext uri="{FF2B5EF4-FFF2-40B4-BE49-F238E27FC236}">
                <a16:creationId xmlns:a16="http://schemas.microsoft.com/office/drawing/2014/main" id="{C6157515-10D4-49A7-B19A-86FB3FBB3C58}"/>
              </a:ext>
            </a:extLst>
          </p:cNvPr>
          <p:cNvSpPr txBox="1"/>
          <p:nvPr/>
        </p:nvSpPr>
        <p:spPr>
          <a:xfrm>
            <a:off x="2688143" y="2592259"/>
            <a:ext cx="5257800" cy="3477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/>
              <a:t>7000 + 2000</a:t>
            </a:r>
            <a:r>
              <a:rPr lang="en-US" altLang="en-US" sz="4000" b="1" dirty="0"/>
              <a:t> =</a:t>
            </a:r>
            <a:r>
              <a:rPr lang="vi-VN" altLang="en-US" sz="4000" b="1" dirty="0"/>
              <a:t>		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/>
              <a:t>9000 – 3000</a:t>
            </a:r>
            <a:r>
              <a:rPr lang="en-US" altLang="en-US" sz="4000" b="1" dirty="0"/>
              <a:t> =</a:t>
            </a:r>
            <a:r>
              <a:rPr lang="vi-VN" altLang="en-US" sz="4000" b="1" dirty="0"/>
              <a:t>		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/>
              <a:t>8000 : 2</a:t>
            </a:r>
            <a:r>
              <a:rPr lang="en-US" altLang="en-US" sz="4000" b="1" dirty="0"/>
              <a:t> =</a:t>
            </a:r>
            <a:r>
              <a:rPr lang="vi-VN" altLang="en-US" sz="4000" b="1" dirty="0"/>
              <a:t>	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/>
              <a:t>3000 x 2</a:t>
            </a:r>
            <a:r>
              <a:rPr lang="en-US" altLang="en-US" sz="4000" b="1" dirty="0"/>
              <a:t> =</a:t>
            </a:r>
            <a:r>
              <a:rPr lang="vi-VN" altLang="en-US" sz="4000" b="1" dirty="0"/>
              <a:t>		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69C946C-FADC-4B0B-8FE5-E3D818E54EDC}"/>
              </a:ext>
            </a:extLst>
          </p:cNvPr>
          <p:cNvSpPr txBox="1"/>
          <p:nvPr/>
        </p:nvSpPr>
        <p:spPr>
          <a:xfrm>
            <a:off x="6264510" y="2600348"/>
            <a:ext cx="18288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chemeClr val="accent1">
                    <a:lumMod val="75000"/>
                  </a:schemeClr>
                </a:solidFill>
              </a:rPr>
              <a:t>9000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BC495ACF-6646-4C55-8097-F36CEBCE6179}"/>
              </a:ext>
            </a:extLst>
          </p:cNvPr>
          <p:cNvSpPr txBox="1"/>
          <p:nvPr/>
        </p:nvSpPr>
        <p:spPr>
          <a:xfrm>
            <a:off x="6275860" y="3511851"/>
            <a:ext cx="1752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chemeClr val="accent1">
                    <a:lumMod val="75000"/>
                  </a:schemeClr>
                </a:solidFill>
              </a:rPr>
              <a:t>6000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EC23623A-ABFA-455A-9005-B97CE1BCBCA9}"/>
              </a:ext>
            </a:extLst>
          </p:cNvPr>
          <p:cNvSpPr txBox="1"/>
          <p:nvPr/>
        </p:nvSpPr>
        <p:spPr>
          <a:xfrm>
            <a:off x="5578314" y="4395137"/>
            <a:ext cx="16002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chemeClr val="accent1">
                    <a:lumMod val="75000"/>
                  </a:schemeClr>
                </a:solidFill>
              </a:rPr>
              <a:t>4000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5E6D3783-BDAD-45E3-8547-8D49F007AD20}"/>
              </a:ext>
            </a:extLst>
          </p:cNvPr>
          <p:cNvSpPr txBox="1"/>
          <p:nvPr/>
        </p:nvSpPr>
        <p:spPr>
          <a:xfrm>
            <a:off x="5538808" y="5324234"/>
            <a:ext cx="1371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chemeClr val="accent1">
                    <a:lumMod val="75000"/>
                  </a:schemeClr>
                </a:solidFill>
              </a:rPr>
              <a:t>6000</a:t>
            </a:r>
          </a:p>
        </p:txBody>
      </p:sp>
      <p:pic>
        <p:nvPicPr>
          <p:cNvPr id="13" name="object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62" y="253909"/>
            <a:ext cx="1485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8">
            <a:extLst>
              <a:ext uri="{FF2B5EF4-FFF2-40B4-BE49-F238E27FC236}">
                <a16:creationId xmlns:a16="http://schemas.microsoft.com/office/drawing/2014/main" id="{E4695939-3237-44AD-BB8D-36F0AF77D363}"/>
              </a:ext>
            </a:extLst>
          </p:cNvPr>
          <p:cNvGrpSpPr/>
          <p:nvPr/>
        </p:nvGrpSpPr>
        <p:grpSpPr>
          <a:xfrm>
            <a:off x="0" y="4178665"/>
            <a:ext cx="12192000" cy="2679336"/>
            <a:chOff x="-69166" y="3185627"/>
            <a:chExt cx="9151008" cy="1967375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917DE0FD-1A52-48E5-98C2-7FF0ED07B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590" y="3196805"/>
              <a:ext cx="4910252" cy="195619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98A15433-64F2-45E3-ACF3-04D4876A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9166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B40B342-65C5-4405-9A0A-52562AF53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26" y="-8444"/>
            <a:ext cx="8495526" cy="3905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25625" r="64509">
                        <a14:foregroundMark x1="46607" y1="22895" x2="53929" y2="23077"/>
                        <a14:foregroundMark x1="38973" y1="36644" x2="49241" y2="39188"/>
                        <a14:foregroundMark x1="39420" y1="35009" x2="41741" y2="37190"/>
                        <a14:foregroundMark x1="44107" y1="41793" x2="51741" y2="47365"/>
                        <a14:foregroundMark x1="48929" y1="25681" x2="50134" y2="2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2289" y="619353"/>
            <a:ext cx="93037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2894" y="1361835"/>
            <a:ext cx="7451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92D050"/>
                </a:solidFill>
                <a:latin typeface="UTM Avo" panose="02040603050506020204" pitchFamily="18" charset="0"/>
              </a:rPr>
              <a:t>Tại sao em tính nhanh được như vậy?</a:t>
            </a:r>
          </a:p>
        </p:txBody>
      </p:sp>
      <p:pic>
        <p:nvPicPr>
          <p:cNvPr id="8" name="object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520" y="261932"/>
            <a:ext cx="1485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945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5" r="43422" b="40841"/>
          <a:stretch/>
        </p:blipFill>
        <p:spPr>
          <a:xfrm>
            <a:off x="736979" y="0"/>
            <a:ext cx="9880816" cy="1917971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3029803" y="465781"/>
            <a:ext cx="689211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charset="0"/>
              </a:rPr>
              <a:t>2. Đặt tính rồi tính</a:t>
            </a:r>
            <a:endParaRPr lang="vi-VN" altLang="en-US" sz="44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514335" y="2078715"/>
            <a:ext cx="8627123" cy="4504965"/>
            <a:chOff x="2171343" y="4618089"/>
            <a:chExt cx="7988119" cy="21878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  <p:sp>
          <p:nvSpPr>
            <p:cNvPr id="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  <p:sp>
          <p:nvSpPr>
            <p:cNvPr id="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id="{0995D826-CBAA-4D19-966F-7A05C7924573}"/>
              </a:ext>
            </a:extLst>
          </p:cNvPr>
          <p:cNvSpPr txBox="1"/>
          <p:nvPr/>
        </p:nvSpPr>
        <p:spPr>
          <a:xfrm>
            <a:off x="2642923" y="2633203"/>
            <a:ext cx="6354444" cy="347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rgbClr val="002060"/>
                </a:solidFill>
              </a:rPr>
              <a:t>4637 + 8245</a:t>
            </a:r>
            <a:r>
              <a:rPr lang="en-US" altLang="en-US" sz="4000" b="1" dirty="0">
                <a:solidFill>
                  <a:srgbClr val="002060"/>
                </a:solidFill>
              </a:rPr>
              <a:t> =</a:t>
            </a:r>
            <a:r>
              <a:rPr lang="vi-VN" altLang="en-US" sz="4000" b="1" dirty="0">
                <a:solidFill>
                  <a:srgbClr val="002060"/>
                </a:solidFill>
              </a:rPr>
              <a:t>		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rgbClr val="002060"/>
                </a:solidFill>
              </a:rPr>
              <a:t>7035 – 2316</a:t>
            </a:r>
            <a:r>
              <a:rPr lang="en-US" altLang="en-US" sz="4000" b="1" dirty="0">
                <a:solidFill>
                  <a:srgbClr val="002060"/>
                </a:solidFill>
              </a:rPr>
              <a:t> =</a:t>
            </a:r>
            <a:r>
              <a:rPr lang="vi-VN" altLang="en-US" sz="4000" b="1" dirty="0">
                <a:solidFill>
                  <a:srgbClr val="002060"/>
                </a:solidFill>
              </a:rPr>
              <a:t>		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rgbClr val="002060"/>
                </a:solidFill>
              </a:rPr>
              <a:t>325 x 3</a:t>
            </a:r>
            <a:r>
              <a:rPr lang="en-US" altLang="en-US" sz="4000" b="1" dirty="0">
                <a:solidFill>
                  <a:srgbClr val="002060"/>
                </a:solidFill>
              </a:rPr>
              <a:t> =</a:t>
            </a:r>
            <a:r>
              <a:rPr lang="vi-VN" altLang="en-US" sz="4000" b="1" dirty="0">
                <a:solidFill>
                  <a:srgbClr val="002060"/>
                </a:solidFill>
              </a:rPr>
              <a:t>	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000" b="1" dirty="0">
                <a:solidFill>
                  <a:srgbClr val="002060"/>
                </a:solidFill>
              </a:rPr>
              <a:t>25968 : 3</a:t>
            </a:r>
            <a:r>
              <a:rPr lang="en-US" altLang="en-US" sz="4000" b="1" dirty="0">
                <a:solidFill>
                  <a:srgbClr val="002060"/>
                </a:solidFill>
              </a:rPr>
              <a:t> =</a:t>
            </a:r>
            <a:r>
              <a:rPr lang="vi-VN" altLang="en-US" sz="4000" b="1" dirty="0">
                <a:solidFill>
                  <a:srgbClr val="002060"/>
                </a:solidFill>
              </a:rPr>
              <a:t>			</a:t>
            </a:r>
          </a:p>
        </p:txBody>
      </p:sp>
      <p:pic>
        <p:nvPicPr>
          <p:cNvPr id="9" name="object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" y="5229225"/>
            <a:ext cx="15716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22" y="5718783"/>
            <a:ext cx="1137852" cy="11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ject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4773" y="5228841"/>
            <a:ext cx="15716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3117" y="5697725"/>
            <a:ext cx="1137852" cy="11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ject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36" y="797667"/>
            <a:ext cx="1485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4261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06181963-37C3-4CB5-A112-4E0824F77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" y="38581"/>
            <a:ext cx="8320353" cy="1623840"/>
          </a:xfrm>
          <a:prstGeom prst="rect">
            <a:avLst/>
          </a:prstGeom>
        </p:spPr>
      </p:pic>
      <p:pic>
        <p:nvPicPr>
          <p:cNvPr id="2" name="Picture 1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5" r="43422" b="40841"/>
          <a:stretch/>
        </p:blipFill>
        <p:spPr>
          <a:xfrm>
            <a:off x="736979" y="0"/>
            <a:ext cx="9880816" cy="1917971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3029803" y="465781"/>
            <a:ext cx="689211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charset="0"/>
              </a:rPr>
              <a:t>2. Đặt tính rồi tính</a:t>
            </a:r>
            <a:endParaRPr lang="vi-VN" altLang="en-US" sz="44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319BF0C-E847-4229-BE60-715B38EEAA46}"/>
              </a:ext>
            </a:extLst>
          </p:cNvPr>
          <p:cNvSpPr txBox="1"/>
          <p:nvPr/>
        </p:nvSpPr>
        <p:spPr>
          <a:xfrm>
            <a:off x="8104309" y="4734818"/>
            <a:ext cx="195409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8656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0AA67ED-7641-4E40-ADE5-F4E2681594A1}"/>
              </a:ext>
            </a:extLst>
          </p:cNvPr>
          <p:cNvSpPr txBox="1"/>
          <p:nvPr/>
        </p:nvSpPr>
        <p:spPr>
          <a:xfrm>
            <a:off x="2375039" y="3223209"/>
            <a:ext cx="1752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vi-VN" altLang="en-US" sz="4400" dirty="0">
                <a:solidFill>
                  <a:srgbClr val="FF0000"/>
                </a:solidFill>
              </a:rPr>
              <a:t>12882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820D4B66-B6E6-455D-8093-60CB68B622BF}"/>
              </a:ext>
            </a:extLst>
          </p:cNvPr>
          <p:cNvSpPr txBox="1"/>
          <p:nvPr/>
        </p:nvSpPr>
        <p:spPr>
          <a:xfrm>
            <a:off x="2756302" y="1980836"/>
            <a:ext cx="214324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4637</a:t>
            </a:r>
            <a:endParaRPr lang="vi-VN" altLang="en-US" sz="4400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EA7DE66E-3F0E-47D1-9758-028567B35DE9}"/>
              </a:ext>
            </a:extLst>
          </p:cNvPr>
          <p:cNvSpPr txBox="1"/>
          <p:nvPr/>
        </p:nvSpPr>
        <p:spPr>
          <a:xfrm>
            <a:off x="2721377" y="2560274"/>
            <a:ext cx="252095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8245</a:t>
            </a:r>
            <a:endParaRPr lang="vi-VN" altLang="en-US" sz="4400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E63DAD1-599D-41F3-A464-5D1424B6B338}"/>
              </a:ext>
            </a:extLst>
          </p:cNvPr>
          <p:cNvSpPr txBox="1"/>
          <p:nvPr/>
        </p:nvSpPr>
        <p:spPr>
          <a:xfrm>
            <a:off x="2384827" y="2271349"/>
            <a:ext cx="47625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+</a:t>
            </a:r>
            <a:endParaRPr lang="vi-VN" altLang="en-US" sz="4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9F5FD1-E0A9-4ACD-9AD9-741256B3FDFA}"/>
              </a:ext>
            </a:extLst>
          </p:cNvPr>
          <p:cNvCxnSpPr/>
          <p:nvPr/>
        </p:nvCxnSpPr>
        <p:spPr>
          <a:xfrm>
            <a:off x="2541658" y="3260978"/>
            <a:ext cx="15224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Box 8">
            <a:extLst>
              <a:ext uri="{FF2B5EF4-FFF2-40B4-BE49-F238E27FC236}">
                <a16:creationId xmlns:a16="http://schemas.microsoft.com/office/drawing/2014/main" id="{AE6874D0-D04F-44ED-8E7C-E9A2AB8DB085}"/>
              </a:ext>
            </a:extLst>
          </p:cNvPr>
          <p:cNvSpPr txBox="1"/>
          <p:nvPr/>
        </p:nvSpPr>
        <p:spPr>
          <a:xfrm>
            <a:off x="6904439" y="3146696"/>
            <a:ext cx="178911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4719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0FD168A2-2E5A-4262-A19C-C1C05060035B}"/>
              </a:ext>
            </a:extLst>
          </p:cNvPr>
          <p:cNvSpPr txBox="1"/>
          <p:nvPr/>
        </p:nvSpPr>
        <p:spPr>
          <a:xfrm>
            <a:off x="6969526" y="1917971"/>
            <a:ext cx="2270007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7035</a:t>
            </a:r>
            <a:endParaRPr lang="vi-VN" altLang="en-US" sz="4400" dirty="0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659F17AC-068A-4C3A-9B2C-5BD113E55A6E}"/>
              </a:ext>
            </a:extLst>
          </p:cNvPr>
          <p:cNvSpPr txBox="1"/>
          <p:nvPr/>
        </p:nvSpPr>
        <p:spPr>
          <a:xfrm>
            <a:off x="6596464" y="2208484"/>
            <a:ext cx="47625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-</a:t>
            </a:r>
            <a:endParaRPr lang="vi-VN" altLang="en-US" sz="4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AA93B-7570-49AA-9A20-F24FADAB8131}"/>
              </a:ext>
            </a:extLst>
          </p:cNvPr>
          <p:cNvCxnSpPr/>
          <p:nvPr/>
        </p:nvCxnSpPr>
        <p:spPr>
          <a:xfrm>
            <a:off x="6713939" y="3211761"/>
            <a:ext cx="15224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8">
            <a:extLst>
              <a:ext uri="{FF2B5EF4-FFF2-40B4-BE49-F238E27FC236}">
                <a16:creationId xmlns:a16="http://schemas.microsoft.com/office/drawing/2014/main" id="{D9A55434-6A87-4F38-89D7-D039396224C4}"/>
              </a:ext>
            </a:extLst>
          </p:cNvPr>
          <p:cNvSpPr txBox="1"/>
          <p:nvPr/>
        </p:nvSpPr>
        <p:spPr>
          <a:xfrm>
            <a:off x="6923488" y="2540271"/>
            <a:ext cx="21701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2316</a:t>
            </a:r>
            <a:endParaRPr lang="vi-VN" altLang="en-US" sz="4400" dirty="0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256199C-A67F-4471-A2FD-367E67892C84}"/>
              </a:ext>
            </a:extLst>
          </p:cNvPr>
          <p:cNvSpPr txBox="1"/>
          <p:nvPr/>
        </p:nvSpPr>
        <p:spPr>
          <a:xfrm>
            <a:off x="2819207" y="5450758"/>
            <a:ext cx="153828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975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AB1A015C-7853-4FB7-8604-27C50244BB89}"/>
              </a:ext>
            </a:extLst>
          </p:cNvPr>
          <p:cNvSpPr txBox="1"/>
          <p:nvPr/>
        </p:nvSpPr>
        <p:spPr>
          <a:xfrm>
            <a:off x="2908702" y="4230324"/>
            <a:ext cx="126682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325</a:t>
            </a:r>
            <a:endParaRPr lang="vi-VN" altLang="en-US" sz="4400"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5CF71EFC-CEE4-4E82-B617-6E1B21037CFD}"/>
              </a:ext>
            </a:extLst>
          </p:cNvPr>
          <p:cNvSpPr txBox="1"/>
          <p:nvPr/>
        </p:nvSpPr>
        <p:spPr>
          <a:xfrm>
            <a:off x="2256239" y="4597962"/>
            <a:ext cx="4762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X</a:t>
            </a:r>
            <a:endParaRPr lang="vi-VN" alt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D2A0BE-C1BD-4394-96C8-166944C63E4D}"/>
              </a:ext>
            </a:extLst>
          </p:cNvPr>
          <p:cNvCxnSpPr/>
          <p:nvPr/>
        </p:nvCxnSpPr>
        <p:spPr>
          <a:xfrm>
            <a:off x="2462042" y="5491702"/>
            <a:ext cx="15224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Box 8">
            <a:extLst>
              <a:ext uri="{FF2B5EF4-FFF2-40B4-BE49-F238E27FC236}">
                <a16:creationId xmlns:a16="http://schemas.microsoft.com/office/drawing/2014/main" id="{4F8803A9-4A5B-4A1E-900C-7556A8C9E660}"/>
              </a:ext>
            </a:extLst>
          </p:cNvPr>
          <p:cNvSpPr txBox="1"/>
          <p:nvPr/>
        </p:nvSpPr>
        <p:spPr>
          <a:xfrm>
            <a:off x="6061197" y="4084274"/>
            <a:ext cx="196532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25968</a:t>
            </a:r>
            <a:endParaRPr lang="vi-VN" altLang="en-US" sz="4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5F701D-A5C2-4E13-B1BC-0F996449DD49}"/>
              </a:ext>
            </a:extLst>
          </p:cNvPr>
          <p:cNvCxnSpPr/>
          <p:nvPr/>
        </p:nvCxnSpPr>
        <p:spPr>
          <a:xfrm flipV="1">
            <a:off x="8037634" y="4084274"/>
            <a:ext cx="0" cy="154622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8">
            <a:extLst>
              <a:ext uri="{FF2B5EF4-FFF2-40B4-BE49-F238E27FC236}">
                <a16:creationId xmlns:a16="http://schemas.microsoft.com/office/drawing/2014/main" id="{17C5FE77-5A01-4EF3-BBB5-C8E19A5E3599}"/>
              </a:ext>
            </a:extLst>
          </p:cNvPr>
          <p:cNvSpPr txBox="1"/>
          <p:nvPr/>
        </p:nvSpPr>
        <p:spPr>
          <a:xfrm>
            <a:off x="3506527" y="4804645"/>
            <a:ext cx="736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3</a:t>
            </a:r>
            <a:endParaRPr lang="vi-VN" altLang="en-US" sz="4400" dirty="0"/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B37870D3-A65A-4A29-8FA5-F60190B89A5A}"/>
              </a:ext>
            </a:extLst>
          </p:cNvPr>
          <p:cNvSpPr txBox="1"/>
          <p:nvPr/>
        </p:nvSpPr>
        <p:spPr>
          <a:xfrm>
            <a:off x="8309544" y="3990700"/>
            <a:ext cx="5476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3</a:t>
            </a:r>
            <a:endParaRPr lang="vi-VN" altLang="en-US" sz="4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FB08B2-DC87-4152-AF77-261C203ECA5B}"/>
              </a:ext>
            </a:extLst>
          </p:cNvPr>
          <p:cNvCxnSpPr/>
          <p:nvPr/>
        </p:nvCxnSpPr>
        <p:spPr>
          <a:xfrm>
            <a:off x="8026522" y="4684349"/>
            <a:ext cx="12207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 Box 8">
            <a:extLst>
              <a:ext uri="{FF2B5EF4-FFF2-40B4-BE49-F238E27FC236}">
                <a16:creationId xmlns:a16="http://schemas.microsoft.com/office/drawing/2014/main" id="{E52D28B8-7B5F-42FB-86EB-8B616B198B9D}"/>
              </a:ext>
            </a:extLst>
          </p:cNvPr>
          <p:cNvSpPr txBox="1"/>
          <p:nvPr/>
        </p:nvSpPr>
        <p:spPr>
          <a:xfrm>
            <a:off x="6390711" y="4705806"/>
            <a:ext cx="154430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19</a:t>
            </a:r>
            <a:endParaRPr lang="vi-VN" altLang="en-US" sz="4400" dirty="0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4CC18E41-FB7A-4EB8-B859-1445D5449EF0}"/>
              </a:ext>
            </a:extLst>
          </p:cNvPr>
          <p:cNvSpPr txBox="1"/>
          <p:nvPr/>
        </p:nvSpPr>
        <p:spPr>
          <a:xfrm>
            <a:off x="6622529" y="5207184"/>
            <a:ext cx="119631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16</a:t>
            </a:r>
            <a:endParaRPr lang="vi-VN" altLang="en-US" sz="4400" dirty="0"/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BB2ABD5A-BB51-467A-9344-73FC617EA832}"/>
              </a:ext>
            </a:extLst>
          </p:cNvPr>
          <p:cNvSpPr txBox="1"/>
          <p:nvPr/>
        </p:nvSpPr>
        <p:spPr>
          <a:xfrm>
            <a:off x="6972751" y="5724735"/>
            <a:ext cx="150111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18</a:t>
            </a:r>
            <a:endParaRPr lang="vi-VN" altLang="en-US" sz="4400" dirty="0"/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B33BD653-1B50-4B6F-9947-719B9AA3B08B}"/>
              </a:ext>
            </a:extLst>
          </p:cNvPr>
          <p:cNvSpPr txBox="1"/>
          <p:nvPr/>
        </p:nvSpPr>
        <p:spPr>
          <a:xfrm>
            <a:off x="7354215" y="6226113"/>
            <a:ext cx="738187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dirty="0">
                <a:latin typeface="UTM Avo" panose="02040603050506020204" pitchFamily="18" charset="0"/>
              </a:rPr>
              <a:t>0</a:t>
            </a:r>
            <a:endParaRPr lang="vi-VN" altLang="en-US" sz="4400" dirty="0"/>
          </a:p>
        </p:txBody>
      </p:sp>
      <p:pic>
        <p:nvPicPr>
          <p:cNvPr id="29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" y="5229225"/>
            <a:ext cx="15716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ject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22" y="5718783"/>
            <a:ext cx="1137852" cy="11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71005" y="2358325"/>
            <a:ext cx="1936457" cy="25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6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76949" r="38891" b="2997"/>
          <a:stretch/>
        </p:blipFill>
        <p:spPr>
          <a:xfrm>
            <a:off x="1163550" y="-47045"/>
            <a:ext cx="9482510" cy="181716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3041576" y="476817"/>
            <a:ext cx="522896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400" b="1"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vi-VN" altLang="en-US" sz="4400" b="1">
                <a:latin typeface="Times New Roman" panose="02020603050405020304" charset="0"/>
                <a:cs typeface="Times New Roman" panose="02020603050405020304" charset="0"/>
              </a:rPr>
              <a:t>Điền dấu &gt; ; &lt; ;=</a:t>
            </a:r>
            <a:endParaRPr lang="vi-VN" altLang="en-US" sz="4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00435" y="2156346"/>
            <a:ext cx="10209093" cy="4121624"/>
            <a:chOff x="2171343" y="4618089"/>
            <a:chExt cx="7988119" cy="2187854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  <p:sp>
          <p:nvSpPr>
            <p:cNvPr id="11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  <p:sp>
          <p:nvSpPr>
            <p:cNvPr id="12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>
                <a:solidFill>
                  <a:srgbClr val="FFFFFF"/>
                </a:solidFill>
                <a:ea typeface="微软雅黑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3388" y="3234519"/>
            <a:ext cx="10117540" cy="16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vi-VN" altLang="en-US" sz="4000" b="1">
                <a:solidFill>
                  <a:srgbClr val="002060"/>
                </a:solidFill>
              </a:rPr>
              <a:t>4327 ........3742</a:t>
            </a:r>
            <a:r>
              <a:rPr lang="en-US" altLang="vi-VN" sz="4000" b="1">
                <a:solidFill>
                  <a:srgbClr val="002060"/>
                </a:solidFill>
              </a:rPr>
              <a:t>           </a:t>
            </a:r>
            <a:r>
              <a:rPr lang="en-US" sz="4000" b="1">
                <a:solidFill>
                  <a:srgbClr val="002060"/>
                </a:solidFill>
              </a:rPr>
              <a:t>28676</a:t>
            </a:r>
            <a:r>
              <a:rPr lang="vi-VN" altLang="en-US" sz="4000" b="1">
                <a:solidFill>
                  <a:srgbClr val="002060"/>
                </a:solidFill>
                <a:sym typeface="+mn-ea"/>
              </a:rPr>
              <a:t> ......</a:t>
            </a:r>
            <a:r>
              <a:rPr lang="en-US" altLang="vi-VN" sz="4000" b="1">
                <a:solidFill>
                  <a:srgbClr val="002060"/>
                </a:solidFill>
                <a:sym typeface="+mn-ea"/>
              </a:rPr>
              <a:t> 28676</a:t>
            </a:r>
            <a:endParaRPr lang="vi-VN" altLang="en-US" sz="4000" b="1">
              <a:solidFill>
                <a:srgbClr val="002060"/>
              </a:solidFill>
            </a:endParaRPr>
          </a:p>
          <a:p>
            <a:pPr lvl="0">
              <a:spcBef>
                <a:spcPct val="50000"/>
              </a:spcBef>
            </a:pPr>
            <a:r>
              <a:rPr lang="vi-VN" altLang="en-US" sz="4000" b="1">
                <a:solidFill>
                  <a:srgbClr val="002060"/>
                </a:solidFill>
              </a:rPr>
              <a:t>5870 ....... 5890</a:t>
            </a:r>
            <a:r>
              <a:rPr lang="en-US" altLang="vi-VN" sz="4000" b="1">
                <a:solidFill>
                  <a:srgbClr val="002060"/>
                </a:solidFill>
              </a:rPr>
              <a:t>           </a:t>
            </a:r>
            <a:r>
              <a:rPr lang="en-US" altLang="vi-VN" sz="4000" b="1">
                <a:solidFill>
                  <a:srgbClr val="002060"/>
                </a:solidFill>
                <a:sym typeface="+mn-ea"/>
              </a:rPr>
              <a:t>97321</a:t>
            </a:r>
            <a:r>
              <a:rPr lang="vi-VN" altLang="en-US" sz="4000" b="1">
                <a:solidFill>
                  <a:srgbClr val="002060"/>
                </a:solidFill>
                <a:sym typeface="+mn-ea"/>
              </a:rPr>
              <a:t> ......</a:t>
            </a:r>
            <a:r>
              <a:rPr lang="en-US" altLang="vi-VN" sz="4000" b="1">
                <a:solidFill>
                  <a:srgbClr val="002060"/>
                </a:solidFill>
                <a:sym typeface="+mn-ea"/>
              </a:rPr>
              <a:t> 97400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30FD7249-86F8-460B-B697-F7D71E687046}"/>
              </a:ext>
            </a:extLst>
          </p:cNvPr>
          <p:cNvSpPr txBox="1"/>
          <p:nvPr/>
        </p:nvSpPr>
        <p:spPr>
          <a:xfrm>
            <a:off x="3437550" y="3084389"/>
            <a:ext cx="6858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</a:rPr>
              <a:t>&gt;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E6BFA91-B665-402E-A708-9814A025CB1C}"/>
              </a:ext>
            </a:extLst>
          </p:cNvPr>
          <p:cNvSpPr txBox="1"/>
          <p:nvPr/>
        </p:nvSpPr>
        <p:spPr>
          <a:xfrm rot="10800000">
            <a:off x="3524554" y="3964674"/>
            <a:ext cx="4572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</a:rPr>
              <a:t>&gt;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0E9A92D-3A48-42FE-99C5-A6D9CF772268}"/>
              </a:ext>
            </a:extLst>
          </p:cNvPr>
          <p:cNvSpPr txBox="1"/>
          <p:nvPr/>
        </p:nvSpPr>
        <p:spPr>
          <a:xfrm>
            <a:off x="8360780" y="3090699"/>
            <a:ext cx="533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4800" b="1" dirty="0">
                <a:solidFill>
                  <a:srgbClr val="FF3300"/>
                </a:solidFill>
              </a:rPr>
              <a:t>=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07258F57-0F94-49E5-AE1A-6E49DA3EEF80}"/>
              </a:ext>
            </a:extLst>
          </p:cNvPr>
          <p:cNvSpPr txBox="1"/>
          <p:nvPr/>
        </p:nvSpPr>
        <p:spPr>
          <a:xfrm rot="10800000">
            <a:off x="8441142" y="3961812"/>
            <a:ext cx="4572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</a:rPr>
              <a:t>&gt;</a:t>
            </a:r>
          </a:p>
        </p:txBody>
      </p:sp>
      <p:pic>
        <p:nvPicPr>
          <p:cNvPr id="18" name="object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" y="5229225"/>
            <a:ext cx="15716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22" y="5718783"/>
            <a:ext cx="1137852" cy="11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ject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651" y="213316"/>
            <a:ext cx="1485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een&#10;&#10;Description automatically generated">
            <a:extLst>
              <a:ext uri="{FF2B5EF4-FFF2-40B4-BE49-F238E27FC236}">
                <a16:creationId xmlns:a16="http://schemas.microsoft.com/office/drawing/2014/main" id="{F5CCF9BD-7F9A-4EAD-834E-B7E175AF7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59095" r="40061" b="20851"/>
          <a:stretch/>
        </p:blipFill>
        <p:spPr>
          <a:xfrm>
            <a:off x="349612" y="0"/>
            <a:ext cx="11984588" cy="2238233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B2C96D3-61C2-4B0B-99A7-8EFEDCF8F45C}"/>
              </a:ext>
            </a:extLst>
          </p:cNvPr>
          <p:cNvSpPr txBox="1"/>
          <p:nvPr/>
        </p:nvSpPr>
        <p:spPr>
          <a:xfrm>
            <a:off x="1675180" y="616419"/>
            <a:ext cx="883359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3600" b="1"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</a:rPr>
              <a:t>Viết </a:t>
            </a:r>
            <a:r>
              <a:rPr lang="vi-VN" altLang="en-US" sz="3600" b="1" dirty="0">
                <a:latin typeface="Times New Roman" panose="02020603050405020304" charset="0"/>
                <a:cs typeface="Times New Roman" panose="02020603050405020304" charset="0"/>
              </a:rPr>
              <a:t>các số sau theo thứ tự từ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bé đến lớn</a:t>
            </a:r>
            <a:r>
              <a:rPr lang="en-US" altLang="vi-VN" sz="36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6D325-0C2E-4A32-8A75-BB169D7FBF7E}"/>
              </a:ext>
            </a:extLst>
          </p:cNvPr>
          <p:cNvSpPr/>
          <p:nvPr/>
        </p:nvSpPr>
        <p:spPr bwMode="auto">
          <a:xfrm>
            <a:off x="491898" y="2237016"/>
            <a:ext cx="2594152" cy="118208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>
                <a:latin typeface="+mj-lt"/>
                <a:cs typeface="Times New Roman" panose="02020603050405020304" pitchFamily="18" charset="0"/>
              </a:rPr>
              <a:t>65371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34D9C-6B52-4D01-BEFD-4AF5DA282E84}"/>
              </a:ext>
            </a:extLst>
          </p:cNvPr>
          <p:cNvSpPr/>
          <p:nvPr/>
        </p:nvSpPr>
        <p:spPr bwMode="auto">
          <a:xfrm>
            <a:off x="3296576" y="2263612"/>
            <a:ext cx="2594152" cy="118208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/>
              <a:t>75631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73A6A-8AF1-4249-92D9-3EE285581076}"/>
              </a:ext>
            </a:extLst>
          </p:cNvPr>
          <p:cNvSpPr/>
          <p:nvPr/>
        </p:nvSpPr>
        <p:spPr bwMode="auto">
          <a:xfrm>
            <a:off x="6091978" y="2212577"/>
            <a:ext cx="2594152" cy="1182080"/>
          </a:xfrm>
          <a:prstGeom prst="rect">
            <a:avLst/>
          </a:prstGeom>
          <a:solidFill>
            <a:srgbClr val="FED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/>
              <a:t>56731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5F5F43-3F60-4CEE-A396-247F66B4D6EB}"/>
              </a:ext>
            </a:extLst>
          </p:cNvPr>
          <p:cNvSpPr/>
          <p:nvPr/>
        </p:nvSpPr>
        <p:spPr bwMode="auto">
          <a:xfrm>
            <a:off x="8957578" y="2212027"/>
            <a:ext cx="2594152" cy="1182080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/>
              <a:t>67351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C034F5-6C77-4632-A80A-F5F7EC22880A}"/>
              </a:ext>
            </a:extLst>
          </p:cNvPr>
          <p:cNvSpPr/>
          <p:nvPr/>
        </p:nvSpPr>
        <p:spPr bwMode="auto">
          <a:xfrm>
            <a:off x="499216" y="2245770"/>
            <a:ext cx="2594152" cy="118208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>
                <a:latin typeface="+mj-lt"/>
                <a:cs typeface="Times New Roman" panose="02020603050405020304" pitchFamily="18" charset="0"/>
              </a:rPr>
              <a:t>65371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121F58-367B-4FB9-AE96-55661F4A396D}"/>
              </a:ext>
            </a:extLst>
          </p:cNvPr>
          <p:cNvSpPr/>
          <p:nvPr/>
        </p:nvSpPr>
        <p:spPr bwMode="auto">
          <a:xfrm>
            <a:off x="3294618" y="2247417"/>
            <a:ext cx="2594152" cy="118208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/>
              <a:t>75631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22420B-C37C-4F6A-94A3-60CD0BA14B00}"/>
              </a:ext>
            </a:extLst>
          </p:cNvPr>
          <p:cNvSpPr/>
          <p:nvPr/>
        </p:nvSpPr>
        <p:spPr bwMode="auto">
          <a:xfrm>
            <a:off x="6091978" y="2225130"/>
            <a:ext cx="2594152" cy="1182080"/>
          </a:xfrm>
          <a:prstGeom prst="rect">
            <a:avLst/>
          </a:prstGeom>
          <a:solidFill>
            <a:srgbClr val="FED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/>
              <a:t>56731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942A69-C665-482F-A585-4014D1F1FC30}"/>
              </a:ext>
            </a:extLst>
          </p:cNvPr>
          <p:cNvSpPr/>
          <p:nvPr/>
        </p:nvSpPr>
        <p:spPr bwMode="auto">
          <a:xfrm>
            <a:off x="8968744" y="2214326"/>
            <a:ext cx="2594152" cy="1182080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4800" b="1"/>
              <a:t>67351</a:t>
            </a:r>
            <a:endParaRPr kumimoji="0" lang="en-US" sz="4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0705110-A364-48F5-94FF-3A24E58F2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3495917"/>
            <a:ext cx="1276184" cy="6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95 0.00185 L 0.22995 0.2685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37 -3.7037E-6 L 0.46537 0.264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1321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6 0.01041 L -0.45938 0.2710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1303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0.00834 L -0.23516 0.2729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8">
            <a:extLst>
              <a:ext uri="{FF2B5EF4-FFF2-40B4-BE49-F238E27FC236}">
                <a16:creationId xmlns:a16="http://schemas.microsoft.com/office/drawing/2014/main" id="{E4695939-3237-44AD-BB8D-36F0AF77D363}"/>
              </a:ext>
            </a:extLst>
          </p:cNvPr>
          <p:cNvGrpSpPr/>
          <p:nvPr/>
        </p:nvGrpSpPr>
        <p:grpSpPr>
          <a:xfrm>
            <a:off x="0" y="4178665"/>
            <a:ext cx="12192000" cy="2679336"/>
            <a:chOff x="-69166" y="3185627"/>
            <a:chExt cx="9151008" cy="1967375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917DE0FD-1A52-48E5-98C2-7FF0ED07B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590" y="3196805"/>
              <a:ext cx="4910252" cy="1956197"/>
            </a:xfrm>
            <a:prstGeom prst="rect">
              <a:avLst/>
            </a:prstGeom>
          </p:spPr>
        </p:pic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98A15433-64F2-45E3-ACF3-04D4876A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9166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3" name="Google Shape;250;p20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1551993" y="158619"/>
            <a:ext cx="11709690" cy="5764510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89885" l="25625" r="64509">
                        <a14:foregroundMark x1="46607" y1="22895" x2="53929" y2="23077"/>
                        <a14:foregroundMark x1="38973" y1="36644" x2="49241" y2="39188"/>
                        <a14:foregroundMark x1="39420" y1="35009" x2="41741" y2="37190"/>
                        <a14:foregroundMark x1="44107" y1="41793" x2="51741" y2="47365"/>
                        <a14:foregroundMark x1="48929" y1="25681" x2="50134" y2="2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97949" y="660296"/>
            <a:ext cx="9303752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00470" y="378381"/>
            <a:ext cx="321273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zh-CN" sz="80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Impact" panose="02040603050506020204" pitchFamily="18" charset="0"/>
                <a:ea typeface="微软雅黑 Light" panose="020B0502040204020203" pitchFamily="34" charset="-122"/>
              </a:rPr>
              <a:t>DẶN DÒ</a:t>
            </a:r>
            <a:endParaRPr lang="zh-CN" altLang="en-US" sz="8000" dirty="0"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Impact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708916" y="2266713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2060"/>
                </a:solidFill>
                <a:sym typeface="+mn-ea"/>
              </a:rPr>
              <a:t>1. </a:t>
            </a:r>
            <a:r>
              <a:rPr lang="vi-VN" altLang="en-US" sz="4000" b="1" dirty="0">
                <a:solidFill>
                  <a:srgbClr val="002060"/>
                </a:solidFill>
                <a:sym typeface="+mn-ea"/>
              </a:rPr>
              <a:t>Chuẩn bị </a:t>
            </a:r>
            <a:r>
              <a:rPr lang="en-US" altLang="vi-VN" sz="4000" b="1" dirty="0">
                <a:solidFill>
                  <a:srgbClr val="002060"/>
                </a:solidFill>
                <a:sym typeface="+mn-ea"/>
              </a:rPr>
              <a:t>bài “Ô</a:t>
            </a:r>
            <a:r>
              <a:rPr lang="vi-VN" altLang="en-US" sz="4000" b="1" dirty="0">
                <a:solidFill>
                  <a:srgbClr val="002060"/>
                </a:solidFill>
                <a:sym typeface="+mn-ea"/>
              </a:rPr>
              <a:t>n tập các số đến 100000 </a:t>
            </a:r>
            <a:r>
              <a:rPr lang="en-US" altLang="vi-VN" sz="4000" b="1" dirty="0">
                <a:solidFill>
                  <a:srgbClr val="002060"/>
                </a:solidFill>
                <a:sym typeface="+mn-ea"/>
              </a:rPr>
              <a:t>(tt)”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2060"/>
                </a:solidFill>
                <a:sym typeface="+mn-ea"/>
              </a:rPr>
              <a:t>2. Làm thêm các bài còn </a:t>
            </a:r>
            <a:r>
              <a:rPr lang="en-US" altLang="vi-VN" sz="4000" b="1">
                <a:solidFill>
                  <a:srgbClr val="002060"/>
                </a:solidFill>
                <a:sym typeface="+mn-ea"/>
              </a:rPr>
              <a:t>lại.</a:t>
            </a:r>
            <a:endParaRPr lang="vi-VN" alt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864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188</Words>
  <Application>Microsoft Office PowerPoint</Application>
  <PresentationFormat>Widescreen</PresentationFormat>
  <Paragraphs>60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微软雅黑</vt:lpstr>
      <vt:lpstr>#9Slide05 Aphrodite Pro</vt:lpstr>
      <vt:lpstr>#9Slide07 HoneyCream</vt:lpstr>
      <vt:lpstr>#9Slide07 IcielCadena</vt:lpstr>
      <vt:lpstr>#9Slide07 IcielPony</vt:lpstr>
      <vt:lpstr>Arial</vt:lpstr>
      <vt:lpstr>Calibri</vt:lpstr>
      <vt:lpstr>Calibri Light</vt:lpstr>
      <vt:lpstr>SVN-Newton</vt:lpstr>
      <vt:lpstr>Times New Roman</vt:lpstr>
      <vt:lpstr>UTM Alexander</vt:lpstr>
      <vt:lpstr>UTM Avo</vt:lpstr>
      <vt:lpstr>UTM Guanine</vt:lpstr>
      <vt:lpstr>UTM Impact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Nguyễn Thị Diệu Hiền_GV</cp:lastModifiedBy>
  <cp:revision>16</cp:revision>
  <dcterms:created xsi:type="dcterms:W3CDTF">2022-06-06T08:06:17Z</dcterms:created>
  <dcterms:modified xsi:type="dcterms:W3CDTF">2022-08-13T15:59:12Z</dcterms:modified>
</cp:coreProperties>
</file>