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3" r:id="rId3"/>
  </p:sldMasterIdLst>
  <p:notesMasterIdLst>
    <p:notesMasterId r:id="rId19"/>
  </p:notesMasterIdLst>
  <p:sldIdLst>
    <p:sldId id="256" r:id="rId4"/>
    <p:sldId id="259" r:id="rId5"/>
    <p:sldId id="260" r:id="rId6"/>
    <p:sldId id="261" r:id="rId7"/>
    <p:sldId id="263" r:id="rId8"/>
    <p:sldId id="262" r:id="rId9"/>
    <p:sldId id="264" r:id="rId10"/>
    <p:sldId id="258" r:id="rId11"/>
    <p:sldId id="265" r:id="rId12"/>
    <p:sldId id="257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45" d="100"/>
          <a:sy n="45" d="100"/>
        </p:scale>
        <p:origin x="1420" y="5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6EAB0-D835-4B60-9954-7085F6ED2403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A25A3-76A6-4E52-A262-AD4F907A75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114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389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E4517-F7BE-475A-BACA-E364026622AB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EA6D-58D8-42AE-9683-5B6C09E0B58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2032002" y="2970917"/>
            <a:ext cx="7442925" cy="467211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800" baseline="0">
                <a:solidFill>
                  <a:schemeClr val="bg1">
                    <a:lumMod val="50000"/>
                  </a:schemeClr>
                </a:solidFill>
                <a:effectLst/>
                <a:ea typeface="幼圆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2032002" y="1136193"/>
            <a:ext cx="7442925" cy="1720077"/>
          </a:xfrm>
        </p:spPr>
        <p:txBody>
          <a:bodyPr>
            <a:noAutofit/>
          </a:bodyPr>
          <a:lstStyle>
            <a:lvl1pPr algn="ctr">
              <a:defRPr sz="4200" b="0">
                <a:gradFill flip="none" rotWithShape="1">
                  <a:gsLst>
                    <a:gs pos="100000">
                      <a:schemeClr val="accent1"/>
                    </a:gs>
                    <a:gs pos="14000">
                      <a:schemeClr val="accent1">
                        <a:lumMod val="50000"/>
                      </a:schemeClr>
                    </a:gs>
                    <a:gs pos="0">
                      <a:srgbClr val="14B2D2">
                        <a:shade val="100000"/>
                        <a:satMod val="115000"/>
                      </a:srgb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dist="38100" dir="5400000" algn="t" rotWithShape="0">
                    <a:schemeClr val="tx1">
                      <a:lumMod val="65000"/>
                      <a:lumOff val="35000"/>
                      <a:alpha val="19000"/>
                    </a:scheme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</a:lstStyle>
          <a:p>
            <a:r>
              <a:rPr lang="zh-CN" altLang="en-US" dirty="0"/>
              <a:t>单击此处</a:t>
            </a:r>
            <a:br>
              <a:rPr lang="en-US" altLang="zh-CN" dirty="0"/>
            </a:br>
            <a:r>
              <a:rPr lang="zh-CN" altLang="en-US" dirty="0"/>
              <a:t>添加您的标题文字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A1CCC7-69D7-2649-D0B8-37661FF4E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FCEB50-AF63-A638-7075-693ECC05A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4CD3CF7B-80C5-1A1A-3BCD-27FE6F9BD26F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361E17-61AE-539B-FB34-3468BE2E8C7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71C47E-AE00-D2AE-5992-5E648E8458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08F16C-FFC9-C4BC-36B6-80ABA9E5B2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A6E1BF-1ADF-3BFF-838C-84CC79797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96FBD5-DBC5-27C0-A6EE-C591433AD4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E58E2B0-DC3F-ECCB-1E4C-8370936D8D20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8C82CC-DAE1-CC2D-21DA-9AD6ADA6B729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F94EE9-06B7-3B97-EBAB-780FEFDF30BE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D91D5F-CE22-2464-2975-54B70DC4E63E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19029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extLst>
    <p:ext uri="{DCECCB84-F9BA-43D5-87BE-67443E8EF086}">
      <p15:sldGuideLst xmlns:p15="http://schemas.microsoft.com/office/powerpoint/2012/main">
        <p15:guide id="1" pos="4967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662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E4517-F7BE-475A-BACA-E364026622AB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EA6D-58D8-42AE-9683-5B6C09E0B5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009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E4517-F7BE-475A-BACA-E364026622AB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2EA6D-58D8-42AE-9683-5B6C09E0B5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01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13/08/2022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84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6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58798" y="101594"/>
            <a:ext cx="11056060" cy="6995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E4517-F7BE-475A-BACA-E364026622AB}" type="datetimeFigureOut">
              <a:rPr lang="zh-CN" altLang="en-US" smtClean="0"/>
              <a:t>2022/8/13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2EA6D-58D8-42AE-9683-5B6C09E0B58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58799" y="939525"/>
            <a:ext cx="11056060" cy="519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22758" y="-894175"/>
            <a:ext cx="2262084" cy="9574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en-US" sz="3200" b="0" baseline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Bích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8FDFF-20B1-1F25-BB09-BE5E8C91453F}"/>
              </a:ext>
            </a:extLst>
          </p:cNvPr>
          <p:cNvSpPr txBox="1"/>
          <p:nvPr userDrawn="1"/>
        </p:nvSpPr>
        <p:spPr>
          <a:xfrm>
            <a:off x="299366" y="7206861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13063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baseline="0">
          <a:ln>
            <a:noFill/>
          </a:ln>
          <a:solidFill>
            <a:schemeClr val="accent1">
              <a:lumMod val="50000"/>
            </a:schemeClr>
          </a:solidFill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  <a:latin typeface="华文琥珀" panose="02010800040101010101" pitchFamily="2" charset="-122"/>
          <a:ea typeface="华文琥珀" panose="02010800040101010101" pitchFamily="2" charset="-122"/>
          <a:cs typeface="+mj-cs"/>
        </a:defRPr>
      </a:lvl1pPr>
    </p:titleStyle>
    <p:bodyStyle>
      <a:lvl1pPr marL="357188" indent="-357188" algn="just" defTabSz="914400" rtl="0" eaLnBrk="1" latinLnBrk="0" hangingPunct="1">
        <a:lnSpc>
          <a:spcPct val="110000"/>
        </a:lnSpc>
        <a:spcBef>
          <a:spcPts val="1800"/>
        </a:spcBef>
        <a:spcAft>
          <a:spcPts val="0"/>
        </a:spcAft>
        <a:buClr>
          <a:schemeClr val="accent1"/>
        </a:buClr>
        <a:buSzPct val="70000"/>
        <a:buFont typeface="Wingdings 2" panose="05020102010507070707" pitchFamily="18" charset="2"/>
        <a:buChar char=""/>
        <a:defRPr sz="2000" kern="1200" baseline="0">
          <a:solidFill>
            <a:schemeClr val="accent1">
              <a:lumMod val="75000"/>
            </a:schemeClr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1pPr>
      <a:lvl2pPr marL="357188" indent="-357188" algn="just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600" kern="1200" baseline="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22758" y="-894175"/>
            <a:ext cx="2262084" cy="9574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en-US" sz="3200" b="0" baseline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Bích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8262D-6E27-417A-1812-EF4A6CB20C92}"/>
              </a:ext>
            </a:extLst>
          </p:cNvPr>
          <p:cNvSpPr txBox="1"/>
          <p:nvPr userDrawn="1"/>
        </p:nvSpPr>
        <p:spPr>
          <a:xfrm>
            <a:off x="523006" y="710649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84387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22758" y="-894175"/>
            <a:ext cx="2262084" cy="9574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en-US" sz="3200" b="0" baseline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Bích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EB2BCE-60C5-5A1E-A0C8-DF9D26CCE199}"/>
              </a:ext>
            </a:extLst>
          </p:cNvPr>
          <p:cNvSpPr txBox="1"/>
          <p:nvPr userDrawn="1"/>
        </p:nvSpPr>
        <p:spPr>
          <a:xfrm>
            <a:off x="466549" y="7281644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82656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slide" Target="slide4.xml"/><Relationship Id="rId12" Type="http://schemas.openxmlformats.org/officeDocument/2006/relationships/image" Target="../media/image1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.xml"/><Relationship Id="rId11" Type="http://schemas.openxmlformats.org/officeDocument/2006/relationships/image" Target="../media/image13.gif"/><Relationship Id="rId5" Type="http://schemas.openxmlformats.org/officeDocument/2006/relationships/image" Target="../media/image11.png"/><Relationship Id="rId10" Type="http://schemas.openxmlformats.org/officeDocument/2006/relationships/image" Target="../media/image12.gif"/><Relationship Id="rId4" Type="http://schemas.openxmlformats.org/officeDocument/2006/relationships/image" Target="../media/image10.pn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1333858" y="4942074"/>
            <a:ext cx="2063578" cy="1215615"/>
          </a:xfrm>
          <a:prstGeom prst="rect">
            <a:avLst/>
          </a:prstGeom>
        </p:spPr>
      </p:pic>
      <p:grpSp>
        <p:nvGrpSpPr>
          <p:cNvPr id="10" name="组合 98"/>
          <p:cNvGrpSpPr/>
          <p:nvPr/>
        </p:nvGrpSpPr>
        <p:grpSpPr>
          <a:xfrm>
            <a:off x="4094743" y="510412"/>
            <a:ext cx="3340942" cy="1122387"/>
            <a:chOff x="1443562" y="683079"/>
            <a:chExt cx="3340942" cy="1122387"/>
          </a:xfrm>
        </p:grpSpPr>
        <p:sp>
          <p:nvSpPr>
            <p:cNvPr id="11" name="矩形 93"/>
            <p:cNvSpPr/>
            <p:nvPr/>
          </p:nvSpPr>
          <p:spPr>
            <a:xfrm>
              <a:off x="1467852" y="683079"/>
              <a:ext cx="330891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Neutra" panose="02040603050506020204" pitchFamily="18" charset="0"/>
                  <a:cs typeface="+mn-ea"/>
                  <a:sym typeface="+mn-lt"/>
                </a:rPr>
                <a:t>TOÁN 4</a:t>
              </a:r>
              <a:endParaRPr lang="zh-CN" altLang="en-US" sz="60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2" name="矩形 96"/>
            <p:cNvSpPr/>
            <p:nvPr/>
          </p:nvSpPr>
          <p:spPr>
            <a:xfrm>
              <a:off x="1475585" y="697470"/>
              <a:ext cx="330891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Neutra" panose="02040603050506020204" pitchFamily="18" charset="0"/>
                  <a:cs typeface="+mn-ea"/>
                  <a:sym typeface="+mn-lt"/>
                </a:rPr>
                <a:t>TOÁN 4</a:t>
              </a:r>
              <a:endParaRPr lang="zh-CN" altLang="en-US" sz="60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3" name="矩形 97"/>
            <p:cNvSpPr/>
            <p:nvPr/>
          </p:nvSpPr>
          <p:spPr>
            <a:xfrm>
              <a:off x="1443562" y="685305"/>
              <a:ext cx="330891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b="1" dirty="0">
                  <a:solidFill>
                    <a:srgbClr val="FF6600"/>
                  </a:solidFill>
                  <a:latin typeface="UTM Neutra" panose="02040603050506020204" pitchFamily="18" charset="0"/>
                  <a:cs typeface="+mn-ea"/>
                  <a:sym typeface="+mn-lt"/>
                </a:rPr>
                <a:t>TOÁN 4</a:t>
              </a:r>
              <a:endParaRPr lang="zh-CN" altLang="en-US" sz="6000" b="1" dirty="0">
                <a:solidFill>
                  <a:srgbClr val="FF6600"/>
                </a:solidFill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14" name="组合 99"/>
          <p:cNvGrpSpPr/>
          <p:nvPr/>
        </p:nvGrpSpPr>
        <p:grpSpPr>
          <a:xfrm>
            <a:off x="1974602" y="2073629"/>
            <a:ext cx="7613535" cy="1022271"/>
            <a:chOff x="1289628" y="1763853"/>
            <a:chExt cx="4893569" cy="713310"/>
          </a:xfrm>
        </p:grpSpPr>
        <p:sp>
          <p:nvSpPr>
            <p:cNvPr id="15" name="文本框 92"/>
            <p:cNvSpPr txBox="1"/>
            <p:nvPr/>
          </p:nvSpPr>
          <p:spPr>
            <a:xfrm>
              <a:off x="1289628" y="177393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48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Neutra" panose="02040603050506020204" pitchFamily="18" charset="0"/>
                  <a:cs typeface="+mn-ea"/>
                  <a:sym typeface="+mn-lt"/>
                </a:rPr>
                <a:t>ÔN TẬP CÁC SỐ ĐẾN 100000</a:t>
              </a:r>
              <a:endParaRPr lang="zh-CN" altLang="en-US" sz="48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6" name="文本框 94"/>
            <p:cNvSpPr txBox="1"/>
            <p:nvPr/>
          </p:nvSpPr>
          <p:spPr>
            <a:xfrm>
              <a:off x="1310396" y="178982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4800" dirty="0">
                  <a:ln>
                    <a:solidFill>
                      <a:srgbClr val="00B0F0"/>
                    </a:solidFill>
                  </a:ln>
                  <a:noFill/>
                  <a:latin typeface="UTM Neutra" panose="02040603050506020204" pitchFamily="18" charset="0"/>
                  <a:cs typeface="+mn-ea"/>
                  <a:sym typeface="+mn-lt"/>
                </a:rPr>
                <a:t>ÔN TẬP CÁC SỐ ĐẾN 100000</a:t>
              </a:r>
              <a:endParaRPr lang="zh-CN" altLang="en-US" sz="4800" dirty="0">
                <a:ln>
                  <a:solidFill>
                    <a:srgbClr val="00B0F0"/>
                  </a:solidFill>
                </a:ln>
                <a:noFill/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7" name="文本框 95"/>
            <p:cNvSpPr txBox="1"/>
            <p:nvPr/>
          </p:nvSpPr>
          <p:spPr>
            <a:xfrm>
              <a:off x="1294047" y="1763853"/>
              <a:ext cx="4872801" cy="687338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4800" dirty="0">
                  <a:solidFill>
                    <a:srgbClr val="0070C0"/>
                  </a:solidFill>
                  <a:latin typeface="UTM Neutra" panose="02040603050506020204" pitchFamily="18" charset="0"/>
                  <a:cs typeface="+mn-ea"/>
                  <a:sym typeface="+mn-lt"/>
                </a:rPr>
                <a:t>ÔN TẬP CÁC SỐ ĐẾN 100000</a:t>
              </a:r>
              <a:endParaRPr lang="zh-CN" altLang="en-US" sz="4800" dirty="0">
                <a:solidFill>
                  <a:srgbClr val="0070C0"/>
                </a:solidFill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18" name="组合 99">
            <a:extLst>
              <a:ext uri="{FF2B5EF4-FFF2-40B4-BE49-F238E27FC236}">
                <a16:creationId xmlns:a16="http://schemas.microsoft.com/office/drawing/2014/main" id="{19903C81-E97C-40EA-8530-A20313BC0DE2}"/>
              </a:ext>
            </a:extLst>
          </p:cNvPr>
          <p:cNvGrpSpPr/>
          <p:nvPr/>
        </p:nvGrpSpPr>
        <p:grpSpPr>
          <a:xfrm>
            <a:off x="4362994" y="3409084"/>
            <a:ext cx="2550176" cy="627017"/>
            <a:chOff x="1289628" y="1764509"/>
            <a:chExt cx="4901995" cy="716071"/>
          </a:xfrm>
        </p:grpSpPr>
        <p:sp>
          <p:nvSpPr>
            <p:cNvPr id="19" name="文本框 92">
              <a:extLst>
                <a:ext uri="{FF2B5EF4-FFF2-40B4-BE49-F238E27FC236}">
                  <a16:creationId xmlns:a16="http://schemas.microsoft.com/office/drawing/2014/main" id="{9C8BABD2-AA71-47C3-BC23-BCE8CA12C5DA}"/>
                </a:ext>
              </a:extLst>
            </p:cNvPr>
            <p:cNvSpPr txBox="1"/>
            <p:nvPr/>
          </p:nvSpPr>
          <p:spPr>
            <a:xfrm>
              <a:off x="1289628" y="177393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Neutra" panose="02040603050506020204" pitchFamily="18" charset="0"/>
                  <a:cs typeface="+mn-ea"/>
                  <a:sym typeface="+mn-lt"/>
                </a:rPr>
                <a:t>(TIẾP THEO)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20" name="文本框 94">
              <a:extLst>
                <a:ext uri="{FF2B5EF4-FFF2-40B4-BE49-F238E27FC236}">
                  <a16:creationId xmlns:a16="http://schemas.microsoft.com/office/drawing/2014/main" id="{489449FE-17BE-43C0-8906-023D535FC4CD}"/>
                </a:ext>
              </a:extLst>
            </p:cNvPr>
            <p:cNvSpPr txBox="1"/>
            <p:nvPr/>
          </p:nvSpPr>
          <p:spPr>
            <a:xfrm>
              <a:off x="1290209" y="17932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rgbClr val="00B0F0"/>
                    </a:solidFill>
                  </a:ln>
                  <a:noFill/>
                  <a:latin typeface="UTM Neutra" panose="02040603050506020204" pitchFamily="18" charset="0"/>
                  <a:cs typeface="+mn-ea"/>
                  <a:sym typeface="+mn-lt"/>
                </a:rPr>
                <a:t>(TIẾP THEO)</a:t>
              </a:r>
              <a:endParaRPr lang="zh-CN" altLang="en-US" sz="3600" dirty="0">
                <a:ln>
                  <a:solidFill>
                    <a:srgbClr val="00B0F0"/>
                  </a:solidFill>
                </a:ln>
                <a:noFill/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21" name="文本框 95">
              <a:extLst>
                <a:ext uri="{FF2B5EF4-FFF2-40B4-BE49-F238E27FC236}">
                  <a16:creationId xmlns:a16="http://schemas.microsoft.com/office/drawing/2014/main" id="{9D5EDB6E-E274-4A4F-ABB6-F9F3514EE53D}"/>
                </a:ext>
              </a:extLst>
            </p:cNvPr>
            <p:cNvSpPr txBox="1"/>
            <p:nvPr/>
          </p:nvSpPr>
          <p:spPr>
            <a:xfrm>
              <a:off x="1318822" y="176450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0070C0"/>
                  </a:solidFill>
                  <a:latin typeface="UTM Neutra" panose="02040603050506020204" pitchFamily="18" charset="0"/>
                  <a:cs typeface="+mn-ea"/>
                  <a:sym typeface="+mn-lt"/>
                </a:rPr>
                <a:t>(TIẾP THEO)</a:t>
              </a:r>
              <a:endParaRPr lang="zh-CN" altLang="en-US" sz="3600" dirty="0">
                <a:solidFill>
                  <a:srgbClr val="0070C0"/>
                </a:solidFill>
                <a:latin typeface="UTM Neutra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22" name="图片 40" descr="fc07ff6bdd215d099b9990fbd12ad7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118" y="3368870"/>
            <a:ext cx="1590040" cy="2889250"/>
          </a:xfrm>
          <a:prstGeom prst="rect">
            <a:avLst/>
          </a:prstGeom>
        </p:spPr>
      </p:pic>
      <p:pic>
        <p:nvPicPr>
          <p:cNvPr id="23" name="图片 23" descr="ueg5jojpevf5dk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795" y="4930334"/>
            <a:ext cx="1327785" cy="1327785"/>
          </a:xfrm>
          <a:prstGeom prst="rect">
            <a:avLst/>
          </a:prstGeom>
        </p:spPr>
      </p:pic>
      <p:pic>
        <p:nvPicPr>
          <p:cNvPr id="24" name="图片 21" descr="200802200852275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647" y="5298464"/>
            <a:ext cx="883019" cy="93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7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Same Side Corner Rectangle 3"/>
          <p:cNvSpPr/>
          <p:nvPr/>
        </p:nvSpPr>
        <p:spPr>
          <a:xfrm>
            <a:off x="566670" y="895082"/>
            <a:ext cx="11243257" cy="5962918"/>
          </a:xfrm>
          <a:prstGeom prst="snip2SameRect">
            <a:avLst/>
          </a:prstGeom>
          <a:solidFill>
            <a:schemeClr val="bg2">
              <a:alpha val="8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40" descr="fc07ff6bdd215d099b9990fbd12ad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760" y="3943350"/>
            <a:ext cx="1590040" cy="2889250"/>
          </a:xfrm>
          <a:prstGeom prst="rect">
            <a:avLst/>
          </a:prstGeom>
        </p:spPr>
      </p:pic>
      <p:pic>
        <p:nvPicPr>
          <p:cNvPr id="5" name="图片 23" descr="ueg5jojpevf5dk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597" y="5594228"/>
            <a:ext cx="1327785" cy="1327785"/>
          </a:xfrm>
          <a:prstGeom prst="rect">
            <a:avLst/>
          </a:prstGeom>
        </p:spPr>
      </p:pic>
      <p:sp>
        <p:nvSpPr>
          <p:cNvPr id="7" name="Text Box 5"/>
          <p:cNvSpPr txBox="1"/>
          <p:nvPr/>
        </p:nvSpPr>
        <p:spPr>
          <a:xfrm>
            <a:off x="441295" y="138306"/>
            <a:ext cx="59436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Bài 2: Đặt tính rồi tính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1039416" y="2756446"/>
            <a:ext cx="22676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vi-VN" sz="54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56346</a:t>
            </a:r>
          </a:p>
          <a:p>
            <a:pPr algn="l"/>
            <a:r>
              <a:rPr lang="en-US" altLang="vi-VN" sz="54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2854</a:t>
            </a:r>
          </a:p>
          <a:p>
            <a:pPr algn="l"/>
            <a:r>
              <a:rPr lang="en-US" altLang="vi-VN" sz="54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59200</a:t>
            </a:r>
            <a:r>
              <a:rPr lang="vi-VN" altLang="en-US" sz="2800" b="1" dirty="0">
                <a:solidFill>
                  <a:srgbClr val="0070C0"/>
                </a:solidFill>
                <a:latin typeface="Arial" panose="020B0604020202020204" pitchFamily="34" charset="0"/>
                <a:sym typeface="+mn-ea"/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0" name="Plus 9"/>
          <p:cNvSpPr/>
          <p:nvPr/>
        </p:nvSpPr>
        <p:spPr>
          <a:xfrm>
            <a:off x="910511" y="3560356"/>
            <a:ext cx="257810" cy="26924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10"/>
          <p:cNvSpPr/>
          <p:nvPr/>
        </p:nvSpPr>
        <p:spPr>
          <a:xfrm>
            <a:off x="733543" y="4428203"/>
            <a:ext cx="2437131" cy="45719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2"/>
          <p:cNvSpPr txBox="1"/>
          <p:nvPr/>
        </p:nvSpPr>
        <p:spPr>
          <a:xfrm>
            <a:off x="3843736" y="1282190"/>
            <a:ext cx="26876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43000</a:t>
            </a:r>
          </a:p>
          <a:p>
            <a:pPr algn="l"/>
            <a:r>
              <a:rPr lang="en-US" sz="5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21308</a:t>
            </a:r>
          </a:p>
          <a:p>
            <a:pPr algn="l"/>
            <a:r>
              <a:rPr lang="en-US" sz="5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21692</a:t>
            </a:r>
          </a:p>
        </p:txBody>
      </p:sp>
      <p:sp>
        <p:nvSpPr>
          <p:cNvPr id="13" name="Minus 12"/>
          <p:cNvSpPr/>
          <p:nvPr/>
        </p:nvSpPr>
        <p:spPr>
          <a:xfrm>
            <a:off x="3544651" y="2183059"/>
            <a:ext cx="299085" cy="75565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13"/>
          <p:cNvSpPr/>
          <p:nvPr/>
        </p:nvSpPr>
        <p:spPr>
          <a:xfrm>
            <a:off x="3551185" y="2971800"/>
            <a:ext cx="2404401" cy="53486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图片 21" descr="200802200852275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64" y="1240215"/>
            <a:ext cx="883019" cy="931276"/>
          </a:xfrm>
          <a:prstGeom prst="rect">
            <a:avLst/>
          </a:prstGeom>
        </p:spPr>
      </p:pic>
      <p:sp>
        <p:nvSpPr>
          <p:cNvPr id="16" name="Text Box 3"/>
          <p:cNvSpPr txBox="1"/>
          <p:nvPr/>
        </p:nvSpPr>
        <p:spPr>
          <a:xfrm>
            <a:off x="5870823" y="3856991"/>
            <a:ext cx="37630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13065</a:t>
            </a:r>
          </a:p>
          <a:p>
            <a:pPr algn="l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       4</a:t>
            </a:r>
          </a:p>
          <a:p>
            <a:pPr algn="l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52260</a:t>
            </a:r>
          </a:p>
        </p:txBody>
      </p:sp>
      <p:sp>
        <p:nvSpPr>
          <p:cNvPr id="17" name="Multiply 16"/>
          <p:cNvSpPr/>
          <p:nvPr/>
        </p:nvSpPr>
        <p:spPr>
          <a:xfrm>
            <a:off x="5800522" y="4714896"/>
            <a:ext cx="420663" cy="476867"/>
          </a:xfrm>
          <a:prstGeom prst="mathMultiply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" name="Minus 17"/>
          <p:cNvSpPr/>
          <p:nvPr/>
        </p:nvSpPr>
        <p:spPr>
          <a:xfrm>
            <a:off x="5564950" y="5551809"/>
            <a:ext cx="2475402" cy="45719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21" descr="200802200852275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804" y="3889212"/>
            <a:ext cx="883019" cy="931276"/>
          </a:xfrm>
          <a:prstGeom prst="rect">
            <a:avLst/>
          </a:prstGeom>
        </p:spPr>
      </p:pic>
      <p:graphicFrame>
        <p:nvGraphicFramePr>
          <p:cNvPr id="20" name="Table 19"/>
          <p:cNvGraphicFramePr/>
          <p:nvPr>
            <p:extLst>
              <p:ext uri="{D42A27DB-BD31-4B8C-83A1-F6EECF244321}">
                <p14:modId xmlns:p14="http://schemas.microsoft.com/office/powerpoint/2010/main" val="2503139328"/>
              </p:ext>
            </p:extLst>
          </p:nvPr>
        </p:nvGraphicFramePr>
        <p:xfrm>
          <a:off x="7533504" y="1137480"/>
          <a:ext cx="42007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7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5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65040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54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5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15</a:t>
                      </a:r>
                    </a:p>
                    <a:p>
                      <a:pPr>
                        <a:buNone/>
                      </a:pPr>
                      <a:r>
                        <a:rPr lang="en-US" sz="5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00</a:t>
                      </a:r>
                    </a:p>
                    <a:p>
                      <a:pPr>
                        <a:buNone/>
                      </a:pPr>
                      <a:r>
                        <a:rPr lang="en-US" sz="5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04</a:t>
                      </a:r>
                    </a:p>
                    <a:p>
                      <a:pPr>
                        <a:buNone/>
                      </a:pPr>
                      <a:r>
                        <a:rPr lang="en-US" sz="5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40</a:t>
                      </a:r>
                    </a:p>
                    <a:p>
                      <a:pPr>
                        <a:buNone/>
                      </a:pPr>
                      <a:r>
                        <a:rPr lang="en-US" sz="5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0</a:t>
                      </a: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5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13008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" name="图片 21" descr="200802200852275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022" y="1097245"/>
            <a:ext cx="883019" cy="93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6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6" grpId="0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ACE677-88CD-403A-99C7-54A5CE6102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585"/>
          <a:stretch/>
        </p:blipFill>
        <p:spPr>
          <a:xfrm>
            <a:off x="-272" y="1542880"/>
            <a:ext cx="9650186" cy="5792300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A2786388-BF8A-4EF6-8094-73D6EE2AA415}"/>
              </a:ext>
            </a:extLst>
          </p:cNvPr>
          <p:cNvSpPr/>
          <p:nvPr/>
        </p:nvSpPr>
        <p:spPr>
          <a:xfrm>
            <a:off x="467733" y="284960"/>
            <a:ext cx="11223524" cy="40373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025E0F83-0F2F-4752-8E3F-8F128FB1A6F0}"/>
              </a:ext>
            </a:extLst>
          </p:cNvPr>
          <p:cNvSpPr txBox="1"/>
          <p:nvPr/>
        </p:nvSpPr>
        <p:spPr>
          <a:xfrm>
            <a:off x="733832" y="300323"/>
            <a:ext cx="849079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40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Bài 3: Tính giá trị của biểu thức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385DC8A-2EF1-41EC-AA89-855B3517E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4216812"/>
              </p:ext>
            </p:extLst>
          </p:nvPr>
        </p:nvGraphicFramePr>
        <p:xfrm>
          <a:off x="584472" y="1241658"/>
          <a:ext cx="11314091" cy="3080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3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0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0647"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vi-VN" sz="44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</a:t>
                      </a:r>
                      <a:r>
                        <a:rPr lang="vi-VN" altLang="en-US" sz="48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3257 + 4659 </a:t>
                      </a:r>
                      <a:r>
                        <a:rPr lang="en-US" altLang="vi-VN" sz="48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-</a:t>
                      </a:r>
                      <a:r>
                        <a:rPr lang="vi-VN" altLang="en-US" sz="48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1300</a:t>
                      </a:r>
                      <a:r>
                        <a:rPr lang="en-US" altLang="en-US" sz="48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44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 ……………...........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44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 ……………...........</a:t>
                      </a:r>
                      <a:endParaRPr lang="vi-VN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</a:t>
                      </a:r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6000 - 1300 x 2</a:t>
                      </a:r>
                      <a:endParaRPr lang="en-US" sz="4800" b="1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44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 ……………...........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4400" b="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 ……………...........</a:t>
                      </a:r>
                      <a:endParaRPr lang="en-US" sz="4400" b="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0ACE4F3D-74AA-4CC3-B863-D7F8F5169359}"/>
              </a:ext>
            </a:extLst>
          </p:cNvPr>
          <p:cNvSpPr txBox="1"/>
          <p:nvPr/>
        </p:nvSpPr>
        <p:spPr>
          <a:xfrm>
            <a:off x="1665242" y="2050017"/>
            <a:ext cx="1858487" cy="1106413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76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7916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FE2EBF-5A02-4736-A86C-B0CEE60FBE26}"/>
              </a:ext>
            </a:extLst>
          </p:cNvPr>
          <p:cNvSpPr txBox="1"/>
          <p:nvPr/>
        </p:nvSpPr>
        <p:spPr>
          <a:xfrm>
            <a:off x="3346087" y="2037317"/>
            <a:ext cx="1858487" cy="1106413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76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- 1300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7B80D0-03B1-4B6F-A7D0-4DDF092DA147}"/>
              </a:ext>
            </a:extLst>
          </p:cNvPr>
          <p:cNvSpPr txBox="1"/>
          <p:nvPr/>
        </p:nvSpPr>
        <p:spPr>
          <a:xfrm>
            <a:off x="2528842" y="2993024"/>
            <a:ext cx="1858487" cy="1106413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5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6616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EAB92C-0208-4C00-A277-22D9590D6BA4}"/>
              </a:ext>
            </a:extLst>
          </p:cNvPr>
          <p:cNvSpPr txBox="1"/>
          <p:nvPr/>
        </p:nvSpPr>
        <p:spPr>
          <a:xfrm>
            <a:off x="9093214" y="1810760"/>
            <a:ext cx="1858487" cy="110641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2600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DFDAF9-8736-4B57-9618-501BC6A139E2}"/>
              </a:ext>
            </a:extLst>
          </p:cNvPr>
          <p:cNvSpPr txBox="1"/>
          <p:nvPr/>
        </p:nvSpPr>
        <p:spPr>
          <a:xfrm>
            <a:off x="6856577" y="1791938"/>
            <a:ext cx="1858487" cy="110641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kern="1200" cap="none" spc="0" normalizeH="0" baseline="0" noProof="0" dirty="0">
                <a:solidFill>
                  <a:schemeClr val="tx1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6000 -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66C5731-5EF5-499B-9D74-F177BBB0BB79}"/>
              </a:ext>
            </a:extLst>
          </p:cNvPr>
          <p:cNvSpPr txBox="1"/>
          <p:nvPr/>
        </p:nvSpPr>
        <p:spPr>
          <a:xfrm>
            <a:off x="7523664" y="2757492"/>
            <a:ext cx="1858487" cy="110641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3400</a:t>
            </a:r>
          </a:p>
        </p:txBody>
      </p:sp>
    </p:spTree>
    <p:extLst>
      <p:ext uri="{BB962C8B-B14F-4D97-AF65-F5344CB8AC3E}">
        <p14:creationId xmlns:p14="http://schemas.microsoft.com/office/powerpoint/2010/main" val="261539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786388-BF8A-4EF6-8094-73D6EE2AA415}"/>
              </a:ext>
            </a:extLst>
          </p:cNvPr>
          <p:cNvSpPr/>
          <p:nvPr/>
        </p:nvSpPr>
        <p:spPr>
          <a:xfrm>
            <a:off x="206476" y="235975"/>
            <a:ext cx="11452124" cy="477689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025E0F83-0F2F-4752-8E3F-8F128FB1A6F0}"/>
              </a:ext>
            </a:extLst>
          </p:cNvPr>
          <p:cNvSpPr txBox="1"/>
          <p:nvPr/>
        </p:nvSpPr>
        <p:spPr>
          <a:xfrm>
            <a:off x="4224583" y="256056"/>
            <a:ext cx="8663738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44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Bài 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vi-VN" altLang="en-US" sz="44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: T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ìm</a:t>
            </a:r>
            <a:r>
              <a:rPr lang="en-US" altLang="en-US" sz="4400" b="1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x</a:t>
            </a:r>
            <a:endParaRPr lang="vi-VN" altLang="en-US" sz="4400" b="1" dirty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8E09F5E-A287-46DA-89EA-FCD1818928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641038"/>
              </p:ext>
            </p:extLst>
          </p:nvPr>
        </p:nvGraphicFramePr>
        <p:xfrm>
          <a:off x="378360" y="1189955"/>
          <a:ext cx="11221010" cy="3080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3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7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0647"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None/>
                      </a:pPr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x + 875 = 9936</a:t>
                      </a:r>
                      <a:r>
                        <a:rPr lang="en-US" altLang="en-US" sz="48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48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      x = ………….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48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      x = ………….</a:t>
                      </a:r>
                      <a:endParaRPr lang="vi-VN" altLang="en-US" sz="4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x : 3 = 1532</a:t>
                      </a:r>
                      <a:endParaRPr lang="en-US" sz="4800" b="1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48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 x = ………….</a:t>
                      </a: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en-US" altLang="en-US" sz="48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     x= ………….</a:t>
                      </a:r>
                      <a:endParaRPr lang="en-US" sz="4800" b="1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49CAF19-49EF-4237-9512-A3A41DE43792}"/>
              </a:ext>
            </a:extLst>
          </p:cNvPr>
          <p:cNvSpPr txBox="1"/>
          <p:nvPr/>
        </p:nvSpPr>
        <p:spPr>
          <a:xfrm>
            <a:off x="2998687" y="2045514"/>
            <a:ext cx="2909828" cy="1106413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6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9936 - 875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791D92-AC50-49B7-A209-3A6302887C33}"/>
              </a:ext>
            </a:extLst>
          </p:cNvPr>
          <p:cNvSpPr txBox="1"/>
          <p:nvPr/>
        </p:nvSpPr>
        <p:spPr>
          <a:xfrm>
            <a:off x="3276413" y="3469240"/>
            <a:ext cx="1896340" cy="59348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kern="1200" cap="none" spc="0" normalizeH="0" baseline="0" noProof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9061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7F5651-BC41-4D54-A444-8D21A7873BF3}"/>
              </a:ext>
            </a:extLst>
          </p:cNvPr>
          <p:cNvSpPr txBox="1"/>
          <p:nvPr/>
        </p:nvSpPr>
        <p:spPr>
          <a:xfrm>
            <a:off x="8134048" y="1888900"/>
            <a:ext cx="2758701" cy="110641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1532 x 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DB8B11-66B7-447E-B7D7-1AF01970E7F8}"/>
              </a:ext>
            </a:extLst>
          </p:cNvPr>
          <p:cNvSpPr txBox="1"/>
          <p:nvPr/>
        </p:nvSpPr>
        <p:spPr>
          <a:xfrm>
            <a:off x="8419651" y="3350682"/>
            <a:ext cx="1896340" cy="79632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4596</a:t>
            </a:r>
          </a:p>
        </p:txBody>
      </p:sp>
    </p:spTree>
    <p:extLst>
      <p:ext uri="{BB962C8B-B14F-4D97-AF65-F5344CB8AC3E}">
        <p14:creationId xmlns:p14="http://schemas.microsoft.com/office/powerpoint/2010/main" val="257609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">
            <a:extLst>
              <a:ext uri="{FF2B5EF4-FFF2-40B4-BE49-F238E27FC236}">
                <a16:creationId xmlns:a16="http://schemas.microsoft.com/office/drawing/2014/main" id="{A2786388-BF8A-4EF6-8094-73D6EE2AA415}"/>
              </a:ext>
            </a:extLst>
          </p:cNvPr>
          <p:cNvSpPr/>
          <p:nvPr/>
        </p:nvSpPr>
        <p:spPr>
          <a:xfrm>
            <a:off x="840090" y="4343611"/>
            <a:ext cx="4828448" cy="20645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D233BB-7FF6-426A-A00B-2964721CA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23" y="-2064516"/>
            <a:ext cx="10415260" cy="10415260"/>
          </a:xfrm>
          <a:prstGeom prst="rect">
            <a:avLst/>
          </a:prstGeom>
        </p:spPr>
      </p:pic>
      <p:pic>
        <p:nvPicPr>
          <p:cNvPr id="3" name="图片 40" descr="fc07ff6bdd215d099b9990fbd12ad7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296" y="2726871"/>
            <a:ext cx="2259504" cy="4105729"/>
          </a:xfrm>
          <a:prstGeom prst="rect">
            <a:avLst/>
          </a:prstGeom>
        </p:spPr>
      </p:pic>
      <p:pic>
        <p:nvPicPr>
          <p:cNvPr id="4" name="图片 23" descr="ueg5jojpevf5dk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9814" y="5747657"/>
            <a:ext cx="1110343" cy="1110343"/>
          </a:xfrm>
          <a:prstGeom prst="rect">
            <a:avLst/>
          </a:prstGeom>
        </p:spPr>
      </p:pic>
      <p:pic>
        <p:nvPicPr>
          <p:cNvPr id="5" name="图片 21" descr="200802200852275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761" y="6057257"/>
            <a:ext cx="883019" cy="931276"/>
          </a:xfrm>
          <a:prstGeom prst="rect">
            <a:avLst/>
          </a:prstGeom>
        </p:spPr>
      </p:pic>
      <p:sp>
        <p:nvSpPr>
          <p:cNvPr id="9" name="Text Box 5"/>
          <p:cNvSpPr txBox="1"/>
          <p:nvPr/>
        </p:nvSpPr>
        <p:spPr>
          <a:xfrm>
            <a:off x="2199503" y="1865841"/>
            <a:ext cx="7656793" cy="20621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 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  <a:r>
              <a:rPr lang="vi-VN" altLang="en-US" sz="3200" b="1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en-US" sz="3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200" b="1" dirty="0">
                <a:latin typeface="Times New Roman" panose="02020603050405020304" charset="0"/>
                <a:cs typeface="Times New Roman" panose="02020603050405020304" charset="0"/>
              </a:rPr>
              <a:t>Một nh</a:t>
            </a:r>
            <a:r>
              <a:rPr lang="vi-VN" altLang="en-US" sz="3200" b="1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200" b="1" dirty="0">
                <a:latin typeface="Times New Roman" panose="02020603050405020304" charset="0"/>
                <a:cs typeface="Times New Roman" panose="02020603050405020304" charset="0"/>
              </a:rPr>
              <a:t> máy sản xuất trong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4 ng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vi-VN" altLang="en-US" sz="3200" b="1" dirty="0">
                <a:latin typeface="Times New Roman" panose="02020603050405020304" charset="0"/>
                <a:cs typeface="Times New Roman" panose="02020603050405020304" charset="0"/>
              </a:rPr>
              <a:t> được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680 chiếc tivi</a:t>
            </a:r>
            <a:r>
              <a:rPr lang="vi-VN" altLang="en-US" sz="3200" b="1" dirty="0">
                <a:latin typeface="Times New Roman" panose="02020603050405020304" charset="0"/>
                <a:cs typeface="Times New Roman" panose="02020603050405020304" charset="0"/>
              </a:rPr>
              <a:t>. Hỏi trong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7 ng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vi-VN" altLang="en-US" sz="3200" b="1" dirty="0">
                <a:latin typeface="Times New Roman" panose="02020603050405020304" charset="0"/>
                <a:cs typeface="Times New Roman" panose="02020603050405020304" charset="0"/>
              </a:rPr>
              <a:t> nh</a:t>
            </a:r>
            <a:r>
              <a:rPr lang="vi-VN" altLang="en-US" sz="3200" b="1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200" b="1" dirty="0">
                <a:latin typeface="Times New Roman" panose="02020603050405020304" charset="0"/>
                <a:cs typeface="Times New Roman" panose="02020603050405020304" charset="0"/>
              </a:rPr>
              <a:t> máy đó sản xuất được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bao nhiêu chiếc tivi</a:t>
            </a:r>
            <a:r>
              <a:rPr lang="vi-VN" altLang="en-US" sz="3200" b="1" dirty="0">
                <a:latin typeface="Times New Roman" panose="02020603050405020304" charset="0"/>
                <a:cs typeface="Times New Roman" panose="02020603050405020304" charset="0"/>
              </a:rPr>
              <a:t>, biết số tivi sản xuất mỗi ng</a:t>
            </a:r>
            <a:r>
              <a:rPr lang="vi-VN" altLang="en-US" sz="3200" b="1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200" b="1" dirty="0">
                <a:latin typeface="Times New Roman" panose="02020603050405020304" charset="0"/>
                <a:cs typeface="Times New Roman" panose="02020603050405020304" charset="0"/>
              </a:rPr>
              <a:t>y l</a:t>
            </a:r>
            <a:r>
              <a:rPr lang="vi-VN" altLang="en-US" sz="3200" b="1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200" b="1" dirty="0">
                <a:latin typeface="Times New Roman" panose="02020603050405020304" charset="0"/>
                <a:cs typeface="Times New Roman" panose="02020603050405020304" charset="0"/>
              </a:rPr>
              <a:t> như nhau?</a:t>
            </a:r>
            <a:endParaRPr lang="vi-VN" altLang="en-US" sz="32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147C5B-4C9A-4E57-8570-BF3F6FABA2B8}"/>
              </a:ext>
            </a:extLst>
          </p:cNvPr>
          <p:cNvGrpSpPr/>
          <p:nvPr/>
        </p:nvGrpSpPr>
        <p:grpSpPr>
          <a:xfrm>
            <a:off x="92001" y="0"/>
            <a:ext cx="2477770" cy="2477770"/>
            <a:chOff x="5535609" y="1721538"/>
            <a:chExt cx="3460750" cy="34607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DE6D7D-22EF-4E74-9354-522A0A6C6967}"/>
                </a:ext>
              </a:extLst>
            </p:cNvPr>
            <p:cNvSpPr/>
            <p:nvPr/>
          </p:nvSpPr>
          <p:spPr>
            <a:xfrm>
              <a:off x="6197600" y="3030856"/>
              <a:ext cx="1778000" cy="1322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E52EBD-236F-4E75-95F2-C4398D302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35609" y="1721538"/>
              <a:ext cx="3460750" cy="3460750"/>
            </a:xfrm>
            <a:prstGeom prst="rect">
              <a:avLst/>
            </a:prstGeom>
          </p:spPr>
        </p:pic>
      </p:grpSp>
      <p:sp>
        <p:nvSpPr>
          <p:cNvPr id="13" name="Text Box 7"/>
          <p:cNvSpPr txBox="1"/>
          <p:nvPr/>
        </p:nvSpPr>
        <p:spPr>
          <a:xfrm>
            <a:off x="831923" y="4366004"/>
            <a:ext cx="199771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3600" b="1" dirty="0">
                <a:latin typeface="Times New Roman" panose="02020603050405020304" charset="0"/>
                <a:cs typeface="Times New Roman" panose="02020603050405020304" charset="0"/>
              </a:rPr>
              <a:t>Tóm tắt</a:t>
            </a:r>
          </a:p>
        </p:txBody>
      </p:sp>
      <p:sp>
        <p:nvSpPr>
          <p:cNvPr id="14" name="Text Box 8"/>
          <p:cNvSpPr txBox="1"/>
          <p:nvPr/>
        </p:nvSpPr>
        <p:spPr>
          <a:xfrm>
            <a:off x="988719" y="4985182"/>
            <a:ext cx="5111455" cy="12772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</a:rPr>
              <a:t>1 ng</a:t>
            </a:r>
            <a:r>
              <a:rPr lang="vi-VN" altLang="en-US" sz="3600" dirty="0"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en-US" altLang="vi-VN" sz="3600" dirty="0">
                <a:latin typeface="Times New Roman" panose="02020603050405020304" charset="0"/>
                <a:cs typeface="Times New Roman" panose="02020603050405020304" charset="0"/>
              </a:rPr>
              <a:t>: 680 chiếc ti vi</a:t>
            </a:r>
          </a:p>
          <a:p>
            <a:pPr eaLnBrk="1" hangingPunct="1">
              <a:spcBef>
                <a:spcPts val="600"/>
              </a:spcBef>
            </a:pPr>
            <a:r>
              <a:rPr lang="en-US" altLang="vi-VN" sz="3600" dirty="0">
                <a:latin typeface="Times New Roman" panose="02020603050405020304" charset="0"/>
                <a:cs typeface="Times New Roman" panose="02020603050405020304" charset="0"/>
              </a:rPr>
              <a:t>7 ngày: ...... chiếc ti vi?</a:t>
            </a:r>
            <a:endParaRPr lang="vi-VN" altLang="en-US" sz="3600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59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786388-BF8A-4EF6-8094-73D6EE2AA415}"/>
              </a:ext>
            </a:extLst>
          </p:cNvPr>
          <p:cNvSpPr/>
          <p:nvPr/>
        </p:nvSpPr>
        <p:spPr>
          <a:xfrm>
            <a:off x="1603332" y="1465546"/>
            <a:ext cx="9018739" cy="438657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Trong 1 ng</a:t>
            </a:r>
            <a:r>
              <a:rPr lang="vi-VN" altLang="en-US" sz="400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y nh</a:t>
            </a:r>
            <a:r>
              <a:rPr lang="vi-VN" altLang="en-US" sz="400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máy sản xuất được:</a:t>
            </a:r>
          </a:p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vi-VN" altLang="en-US" sz="4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680 : 4 = 170 (chiếc tivi)</a:t>
            </a:r>
            <a:endParaRPr lang="vi-VN" altLang="en-US" sz="400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spcBef>
                <a:spcPct val="50000"/>
              </a:spcBef>
            </a:pPr>
            <a:r>
              <a:rPr lang="vi-VN" alt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Trong 7 ng</a:t>
            </a:r>
            <a:r>
              <a:rPr lang="vi-VN" altLang="en-US" sz="400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y nh</a:t>
            </a:r>
            <a:r>
              <a:rPr lang="vi-VN" altLang="en-US" sz="400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vi-VN" alt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máy sản xuất được:</a:t>
            </a:r>
          </a:p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</a:t>
            </a:r>
            <a:r>
              <a:rPr lang="vi-VN" altLang="en-US" sz="4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170 x 7 = 1190 (chiếc tivi) </a:t>
            </a:r>
            <a:r>
              <a:rPr lang="en-US" altLang="vi-VN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    </a:t>
            </a:r>
          </a:p>
          <a:p>
            <a:pPr>
              <a:spcBef>
                <a:spcPct val="50000"/>
              </a:spcBef>
            </a:pPr>
            <a:r>
              <a:rPr lang="en-US" altLang="vi-VN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</a:t>
            </a:r>
            <a:r>
              <a:rPr lang="vi-VN" alt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Đáp số: </a:t>
            </a:r>
            <a:r>
              <a:rPr lang="vi-VN" altLang="en-US" sz="40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1190</a:t>
            </a:r>
            <a:r>
              <a:rPr lang="en-US" alt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40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chiếc tivi</a:t>
            </a:r>
            <a:endParaRPr lang="vi-VN" altLang="en-US" sz="4000" dirty="0">
              <a:solidFill>
                <a:srgbClr val="002060"/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3" name="Text Box 7"/>
          <p:cNvSpPr txBox="1"/>
          <p:nvPr/>
        </p:nvSpPr>
        <p:spPr>
          <a:xfrm>
            <a:off x="4597296" y="457035"/>
            <a:ext cx="199771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4000" b="1" dirty="0">
                <a:latin typeface="Times New Roman" panose="02020603050405020304" charset="0"/>
                <a:cs typeface="Times New Roman" panose="02020603050405020304" charset="0"/>
              </a:rPr>
              <a:t>Bài giải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147C5B-4C9A-4E57-8570-BF3F6FABA2B8}"/>
              </a:ext>
            </a:extLst>
          </p:cNvPr>
          <p:cNvGrpSpPr/>
          <p:nvPr/>
        </p:nvGrpSpPr>
        <p:grpSpPr>
          <a:xfrm>
            <a:off x="9714230" y="4496844"/>
            <a:ext cx="2477770" cy="2477770"/>
            <a:chOff x="5535609" y="1721538"/>
            <a:chExt cx="3460750" cy="34607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3DE6D7D-22EF-4E74-9354-522A0A6C6967}"/>
                </a:ext>
              </a:extLst>
            </p:cNvPr>
            <p:cNvSpPr/>
            <p:nvPr/>
          </p:nvSpPr>
          <p:spPr>
            <a:xfrm>
              <a:off x="6197600" y="3030856"/>
              <a:ext cx="1778000" cy="1322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E52EBD-236F-4E75-95F2-C4398D302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35609" y="1721538"/>
              <a:ext cx="3460750" cy="3460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363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1333858" y="4942074"/>
            <a:ext cx="2063578" cy="1215615"/>
          </a:xfrm>
          <a:prstGeom prst="rect">
            <a:avLst/>
          </a:prstGeom>
        </p:spPr>
      </p:pic>
      <p:pic>
        <p:nvPicPr>
          <p:cNvPr id="22" name="图片 40" descr="fc07ff6bdd215d099b9990fbd12ad7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118" y="3368870"/>
            <a:ext cx="1590040" cy="2889250"/>
          </a:xfrm>
          <a:prstGeom prst="rect">
            <a:avLst/>
          </a:prstGeom>
        </p:spPr>
      </p:pic>
      <p:pic>
        <p:nvPicPr>
          <p:cNvPr id="23" name="图片 23" descr="ueg5jojpevf5dk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795" y="4930334"/>
            <a:ext cx="1327785" cy="1327785"/>
          </a:xfrm>
          <a:prstGeom prst="rect">
            <a:avLst/>
          </a:prstGeom>
        </p:spPr>
      </p:pic>
      <p:pic>
        <p:nvPicPr>
          <p:cNvPr id="24" name="图片 21" descr="200802200852275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647" y="5298464"/>
            <a:ext cx="883019" cy="9312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3687" y="1080409"/>
            <a:ext cx="7342024" cy="2828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200" b="1"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VN Bay Buom Nang" panose="00000900000000000000" pitchFamily="2" charset="0"/>
                <a:ea typeface="微软雅黑" panose="020B0503020204020204" pitchFamily="34" charset="-122"/>
              </a:rPr>
              <a:t>CHÚC CÁC EM HỌC TỐT</a:t>
            </a:r>
            <a:endParaRPr lang="en-US" sz="7200" b="1" dirty="0">
              <a:solidFill>
                <a:schemeClr val="accent1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UVN Bay Buom Nang" panose="00000900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301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908365" y="221421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645600" y="224760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978336" y="387962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607442" y="38045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8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srgbClr val="119EBC"/>
                </a:solidFill>
                <a:latin typeface="#9Slide03 AmpleSoft Bold" panose="02000000000000000000" pitchFamily="2" charset="0"/>
              </a:rPr>
              <a:t>A</a:t>
            </a:r>
            <a:r>
              <a:rPr lang="vi-VN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. </a:t>
            </a:r>
            <a:r>
              <a:rPr lang="en-US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8247</a:t>
            </a:r>
            <a:endParaRPr lang="vi-VN" sz="48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srgbClr val="119EBC"/>
                </a:solidFill>
                <a:latin typeface="#9Slide03 AmpleSoft Bold" panose="02000000000000000000" pitchFamily="2" charset="0"/>
              </a:rPr>
              <a:t>B</a:t>
            </a:r>
            <a:r>
              <a:rPr lang="vi-VN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. </a:t>
            </a:r>
            <a:r>
              <a:rPr lang="en-US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8264</a:t>
            </a:r>
            <a:endParaRPr lang="vi-VN" sz="48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C.</a:t>
            </a:r>
            <a:r>
              <a:rPr lang="en-US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 8275</a:t>
            </a:r>
            <a:r>
              <a:rPr lang="vi-VN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 </a:t>
            </a:r>
            <a:endParaRPr lang="vi-VN" sz="48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srgbClr val="119EBC"/>
                </a:solidFill>
                <a:latin typeface="#9Slide03 AmpleSoft Bold" panose="02000000000000000000" pitchFamily="2" charset="0"/>
              </a:rPr>
              <a:t>D</a:t>
            </a:r>
            <a:r>
              <a:rPr lang="vi-VN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. </a:t>
            </a:r>
            <a:r>
              <a:rPr lang="en-US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8256</a:t>
            </a:r>
            <a:endParaRPr lang="vi-VN" sz="48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61483" y="580250"/>
            <a:ext cx="992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C90DA5"/>
                </a:solidFill>
                <a:latin typeface="SVN-Lobster" panose="02040603050506020204" pitchFamily="18" charset="0"/>
              </a:rPr>
              <a:t>Câu 1: Tính       </a:t>
            </a:r>
            <a:r>
              <a:rPr lang="vi-VN" altLang="en-US" sz="48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5916 + 2358</a:t>
            </a:r>
            <a:r>
              <a:rPr lang="en-US" altLang="en-US" sz="4800" b="1">
                <a:solidFill>
                  <a:srgbClr val="002060"/>
                </a:solidFill>
                <a:latin typeface="SVN-Lobster" panose="02040603050506020204" pitchFamily="18" charset="0"/>
                <a:cs typeface="Times New Roman" panose="02020603050405020304" charset="0"/>
                <a:sym typeface="+mn-ea"/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58741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A. </a:t>
            </a:r>
            <a:r>
              <a:rPr lang="en-US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6222</a:t>
            </a:r>
            <a:endParaRPr lang="vi-VN" sz="48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B. 6223</a:t>
            </a:r>
            <a:endParaRPr lang="vi-VN" sz="48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C</a:t>
            </a:r>
            <a:r>
              <a:rPr lang="vi-VN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.</a:t>
            </a:r>
            <a:r>
              <a:rPr lang="en-US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 6224</a:t>
            </a:r>
            <a:r>
              <a:rPr lang="vi-VN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 </a:t>
            </a:r>
            <a:endParaRPr lang="vi-VN" sz="48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>
                <a:solidFill>
                  <a:srgbClr val="119EBC"/>
                </a:solidFill>
                <a:latin typeface="#9Slide03 AmpleSoft Bold" panose="02000000000000000000" pitchFamily="2" charset="0"/>
              </a:rPr>
              <a:t>D. 6225</a:t>
            </a:r>
            <a:endParaRPr lang="vi-VN" sz="48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61483" y="580250"/>
            <a:ext cx="992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C90DA5"/>
                </a:solidFill>
                <a:latin typeface="SVN-Lobster" panose="02040603050506020204" pitchFamily="18" charset="0"/>
              </a:rPr>
              <a:t>Câu 2: Tính  </a:t>
            </a:r>
            <a:r>
              <a:rPr lang="vi-VN" altLang="en-US" sz="48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6</a:t>
            </a:r>
            <a:r>
              <a:rPr lang="en-US" altLang="en-US" sz="48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74</a:t>
            </a:r>
            <a:r>
              <a:rPr lang="vi-VN" altLang="en-US" sz="48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 – 51</a:t>
            </a:r>
            <a:r>
              <a:rPr lang="en-US" altLang="en-US" sz="48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8 = ……..</a:t>
            </a:r>
          </a:p>
        </p:txBody>
      </p:sp>
    </p:spTree>
    <p:extLst>
      <p:ext uri="{BB962C8B-B14F-4D97-AF65-F5344CB8AC3E}">
        <p14:creationId xmlns:p14="http://schemas.microsoft.com/office/powerpoint/2010/main" val="270591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>
                <a:solidFill>
                  <a:srgbClr val="119EBC"/>
                </a:solidFill>
                <a:latin typeface="#9Slide03 AmpleSoft Bold" panose="02000000000000000000" pitchFamily="2" charset="0"/>
              </a:rPr>
              <a:t>A. </a:t>
            </a:r>
            <a:r>
              <a:rPr lang="en-US" sz="4400">
                <a:solidFill>
                  <a:srgbClr val="119EBC"/>
                </a:solidFill>
                <a:latin typeface="#9Slide03 AmpleSoft Bold" panose="02000000000000000000" pitchFamily="2" charset="0"/>
              </a:rPr>
              <a:t>9426</a:t>
            </a:r>
            <a:endParaRPr lang="vi-VN" sz="44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>
                <a:solidFill>
                  <a:srgbClr val="119EBC"/>
                </a:solidFill>
                <a:latin typeface="#9Slide03 AmpleSoft Bold" panose="02000000000000000000" pitchFamily="2" charset="0"/>
              </a:rPr>
              <a:t>B. 9326</a:t>
            </a:r>
            <a:endParaRPr lang="vi-VN" sz="44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>
                <a:solidFill>
                  <a:srgbClr val="119EBC"/>
                </a:solidFill>
                <a:latin typeface="#9Slide03 AmpleSoft Bold" panose="02000000000000000000" pitchFamily="2" charset="0"/>
              </a:rPr>
              <a:t>C</a:t>
            </a:r>
            <a:r>
              <a:rPr lang="vi-VN" sz="4400">
                <a:solidFill>
                  <a:srgbClr val="119EBC"/>
                </a:solidFill>
                <a:latin typeface="#9Slide03 AmpleSoft Bold" panose="02000000000000000000" pitchFamily="2" charset="0"/>
              </a:rPr>
              <a:t>.</a:t>
            </a:r>
            <a:r>
              <a:rPr lang="en-US" sz="4400">
                <a:solidFill>
                  <a:srgbClr val="119EBC"/>
                </a:solidFill>
                <a:latin typeface="#9Slide03 AmpleSoft Bold" panose="02000000000000000000" pitchFamily="2" charset="0"/>
              </a:rPr>
              <a:t> 9226</a:t>
            </a:r>
            <a:r>
              <a:rPr lang="vi-VN" sz="4400">
                <a:solidFill>
                  <a:srgbClr val="119EBC"/>
                </a:solidFill>
                <a:latin typeface="#9Slide03 AmpleSoft Bold" panose="02000000000000000000" pitchFamily="2" charset="0"/>
              </a:rPr>
              <a:t> </a:t>
            </a:r>
            <a:endParaRPr lang="vi-VN" sz="44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>
                <a:solidFill>
                  <a:srgbClr val="119EBC"/>
                </a:solidFill>
                <a:latin typeface="#9Slide03 AmpleSoft Bold" panose="02000000000000000000" pitchFamily="2" charset="0"/>
              </a:rPr>
              <a:t>D. 9276</a:t>
            </a:r>
            <a:endParaRPr lang="vi-VN" sz="44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61483" y="580250"/>
            <a:ext cx="992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6000">
                <a:solidFill>
                  <a:srgbClr val="C90DA5"/>
                </a:solidFill>
                <a:latin typeface="SVN-Lobster" panose="02040603050506020204" pitchFamily="18" charset="0"/>
              </a:rPr>
              <a:t>Câu 3: </a:t>
            </a:r>
            <a:r>
              <a:rPr lang="en-US" altLang="en-US" sz="6000">
                <a:solidFill>
                  <a:srgbClr val="C90DA5"/>
                </a:solidFill>
                <a:latin typeface="SVN-Lobster" panose="02040603050506020204" pitchFamily="18" charset="0"/>
                <a:cs typeface="Times New Roman" pitchFamily="18" charset="0"/>
              </a:rPr>
              <a:t>Tính   3142 x 3 = ……..</a:t>
            </a:r>
            <a:endParaRPr lang="en-US" sz="5400">
              <a:solidFill>
                <a:srgbClr val="C90DA5"/>
              </a:solidFill>
              <a:latin typeface="SVN-Lobster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463" y="3774536"/>
            <a:ext cx="1086500" cy="1182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>
                <a:solidFill>
                  <a:srgbClr val="119EBC"/>
                </a:solidFill>
                <a:latin typeface="#9Slide03 AmpleSoft Bold" panose="02000000000000000000" pitchFamily="2" charset="0"/>
              </a:rPr>
              <a:t>A. </a:t>
            </a:r>
            <a:r>
              <a:rPr lang="en-US" sz="4400">
                <a:solidFill>
                  <a:srgbClr val="119EBC"/>
                </a:solidFill>
                <a:latin typeface="#9Slide03 AmpleSoft Bold" panose="02000000000000000000" pitchFamily="2" charset="0"/>
              </a:rPr>
              <a:t>4604</a:t>
            </a:r>
            <a:endParaRPr lang="vi-VN" sz="44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>
                <a:solidFill>
                  <a:srgbClr val="119EBC"/>
                </a:solidFill>
                <a:latin typeface="#9Slide03 AmpleSoft Bold" panose="02000000000000000000" pitchFamily="2" charset="0"/>
              </a:rPr>
              <a:t>B. 4604 dư 4</a:t>
            </a:r>
            <a:endParaRPr lang="vi-VN" sz="44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>
                <a:solidFill>
                  <a:srgbClr val="119EBC"/>
                </a:solidFill>
                <a:latin typeface="#9Slide03 AmpleSoft Bold" panose="02000000000000000000" pitchFamily="2" charset="0"/>
              </a:rPr>
              <a:t>C</a:t>
            </a:r>
            <a:r>
              <a:rPr lang="vi-VN" sz="4400">
                <a:solidFill>
                  <a:srgbClr val="119EBC"/>
                </a:solidFill>
                <a:latin typeface="#9Slide03 AmpleSoft Bold" panose="02000000000000000000" pitchFamily="2" charset="0"/>
              </a:rPr>
              <a:t>.</a:t>
            </a:r>
            <a:r>
              <a:rPr lang="en-US" sz="4400">
                <a:solidFill>
                  <a:srgbClr val="119EBC"/>
                </a:solidFill>
                <a:latin typeface="#9Slide03 AmpleSoft Bold" panose="02000000000000000000" pitchFamily="2" charset="0"/>
              </a:rPr>
              <a:t> 4604 dư 2</a:t>
            </a:r>
            <a:endParaRPr lang="vi-VN" sz="44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>
                <a:solidFill>
                  <a:srgbClr val="119EBC"/>
                </a:solidFill>
                <a:latin typeface="#9Slide03 AmpleSoft Bold" panose="02000000000000000000" pitchFamily="2" charset="0"/>
              </a:rPr>
              <a:t>D. 4604 dư 6</a:t>
            </a:r>
            <a:endParaRPr lang="vi-VN" sz="4400" dirty="0">
              <a:solidFill>
                <a:srgbClr val="119EBC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6" name="Cloud 15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2171" y="328020"/>
            <a:ext cx="99271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6600">
                <a:solidFill>
                  <a:srgbClr val="C90DA5"/>
                </a:solidFill>
                <a:latin typeface="SVN-Lobster" panose="02040603050506020204" pitchFamily="18" charset="0"/>
              </a:rPr>
              <a:t>Câu 4: </a:t>
            </a:r>
            <a:r>
              <a:rPr lang="en-US" sz="5400" b="1">
                <a:solidFill>
                  <a:srgbClr val="C90DA5"/>
                </a:solidFill>
                <a:latin typeface="SVN-Lobster" panose="02040603050506020204" pitchFamily="18" charset="0"/>
                <a:cs typeface="Times New Roman" pitchFamily="18" charset="0"/>
              </a:rPr>
              <a:t>Tính     </a:t>
            </a:r>
            <a:r>
              <a:rPr lang="en-US" altLang="vi-VN" sz="54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18418 : 4</a:t>
            </a:r>
            <a:r>
              <a:rPr lang="en-US" altLang="en-US" sz="5400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=…..</a:t>
            </a:r>
          </a:p>
        </p:txBody>
      </p:sp>
    </p:spTree>
    <p:extLst>
      <p:ext uri="{BB962C8B-B14F-4D97-AF65-F5344CB8AC3E}">
        <p14:creationId xmlns:p14="http://schemas.microsoft.com/office/powerpoint/2010/main" val="1533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3903758" y="3761473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f7d30ea4b628d33971365e72821aa1c5"/>
          <p:cNvPicPr>
            <a:picLocks noChangeAspect="1"/>
          </p:cNvPicPr>
          <p:nvPr/>
        </p:nvPicPr>
        <p:blipFill>
          <a:blip r:embed="rId5"/>
          <a:srcRect l="16885" t="7870" r="18795" b="24954"/>
          <a:stretch>
            <a:fillRect/>
          </a:stretch>
        </p:blipFill>
        <p:spPr>
          <a:xfrm>
            <a:off x="9352915" y="3431268"/>
            <a:ext cx="2858135" cy="2984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6347" y="2860407"/>
            <a:ext cx="5997039" cy="138457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Luyện tập </a:t>
            </a:r>
          </a:p>
        </p:txBody>
      </p:sp>
      <p:pic>
        <p:nvPicPr>
          <p:cNvPr id="6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8" name="图片 4" descr="200802200852275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4494" y="4244977"/>
            <a:ext cx="1086485" cy="1086485"/>
          </a:xfrm>
          <a:prstGeom prst="rect">
            <a:avLst/>
          </a:prstGeom>
        </p:spPr>
      </p:pic>
      <p:pic>
        <p:nvPicPr>
          <p:cNvPr id="10" name="图片 23" descr="ueg5jojpevf5dk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8209" y="4240157"/>
            <a:ext cx="1079130" cy="1138105"/>
          </a:xfrm>
          <a:prstGeom prst="rect">
            <a:avLst/>
          </a:prstGeom>
        </p:spPr>
      </p:pic>
      <p:pic>
        <p:nvPicPr>
          <p:cNvPr id="11" name="图片 21" descr="200802200852275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8405" y="4265967"/>
            <a:ext cx="1034756" cy="10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6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970285" y="428204"/>
            <a:ext cx="5821015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44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altLang="vi-VN" sz="44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ài</a:t>
            </a:r>
            <a:r>
              <a:rPr lang="vi-VN" altLang="en-US" sz="4400" b="1" dirty="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 1: Tính nhẩm</a:t>
            </a:r>
            <a:endParaRPr lang="vi-VN" altLang="en-US" sz="4400" b="1" u="sng" dirty="0"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1692406906"/>
              </p:ext>
            </p:extLst>
          </p:nvPr>
        </p:nvGraphicFramePr>
        <p:xfrm>
          <a:off x="78376" y="1946365"/>
          <a:ext cx="1082911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2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90235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vi-VN" alt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6000</a:t>
                      </a:r>
                      <a:r>
                        <a:rPr lang="en-US" altLang="vi-VN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vi-VN" alt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+</a:t>
                      </a:r>
                      <a:r>
                        <a:rPr lang="en-US" altLang="vi-VN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</a:t>
                      </a:r>
                      <a:r>
                        <a:rPr lang="vi-VN" alt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2000 </a:t>
                      </a:r>
                      <a:r>
                        <a:rPr lang="en-US" altLang="en-US" sz="3600" b="1" baseline="0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- </a:t>
                      </a:r>
                      <a:r>
                        <a:rPr lang="vi-VN" alt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4000</a:t>
                      </a:r>
                      <a:r>
                        <a:rPr lang="en-US" alt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36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vi-VN" alt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90000 – </a:t>
                      </a:r>
                      <a:r>
                        <a:rPr lang="vi-VN" altLang="en-US" sz="3600" b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(70000</a:t>
                      </a:r>
                      <a:r>
                        <a:rPr lang="en-US" altLang="en-US" sz="3600" b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-</a:t>
                      </a:r>
                      <a:r>
                        <a:rPr lang="vi-VN" altLang="en-US" sz="3600" b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20000)</a:t>
                      </a:r>
                      <a:r>
                        <a:rPr lang="en-US" altLang="en-US" sz="3600" b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=</a:t>
                      </a:r>
                      <a:endParaRPr lang="vi-VN" altLang="en-US" sz="36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vi-VN" alt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90000 – 70000 – 20000</a:t>
                      </a:r>
                      <a:r>
                        <a:rPr lang="en-US" alt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36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vi-VN" alt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12000 : 6</a:t>
                      </a:r>
                      <a:r>
                        <a:rPr lang="en-US" alt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36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21000 x 3</a:t>
                      </a:r>
                      <a:r>
                        <a:rPr lang="en-US" alt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36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vi-VN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9000 - 4000 x 2</a:t>
                      </a:r>
                      <a:r>
                        <a:rPr lang="en-US" alt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36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vi-VN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(</a:t>
                      </a:r>
                      <a:r>
                        <a:rPr lang="vi-VN" alt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90000 – </a:t>
                      </a:r>
                      <a:r>
                        <a:rPr lang="en-US" altLang="vi-VN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4</a:t>
                      </a:r>
                      <a:r>
                        <a:rPr lang="vi-VN" alt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0000</a:t>
                      </a:r>
                      <a:r>
                        <a:rPr lang="en-US" altLang="vi-VN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) x 2</a:t>
                      </a:r>
                      <a:r>
                        <a:rPr lang="en-US" alt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  <a:endParaRPr lang="vi-VN" altLang="en-US" sz="36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n-US" altLang="vi-VN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8000 - 6000 : 3</a:t>
                      </a:r>
                      <a:r>
                        <a:rPr lang="en-US" altLang="en-US" sz="36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 =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itle 1"/>
          <p:cNvSpPr txBox="1"/>
          <p:nvPr/>
        </p:nvSpPr>
        <p:spPr>
          <a:xfrm>
            <a:off x="4548836" y="1542369"/>
            <a:ext cx="1410335" cy="8604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4</a:t>
            </a: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000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4861659" y="2527525"/>
            <a:ext cx="1410335" cy="860425"/>
          </a:xfrm>
          <a:prstGeom prst="rect">
            <a:avLst/>
          </a:prstGeom>
        </p:spPr>
        <p:txBody>
          <a:bodyPr anchor="ctr">
            <a:normAutofit fontScale="575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3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40000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5175626" y="3351099"/>
            <a:ext cx="1410335" cy="860425"/>
          </a:xfrm>
          <a:prstGeom prst="rect">
            <a:avLst/>
          </a:prstGeom>
        </p:spPr>
        <p:txBody>
          <a:bodyPr anchor="ctr">
            <a:normAutofit fontScale="57500" lnSpcReduction="20000"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3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0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2597241" y="3943850"/>
            <a:ext cx="1410335" cy="8604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2000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8547549" y="1515291"/>
            <a:ext cx="1419406" cy="91389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</a:p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63000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9607636" y="2234562"/>
            <a:ext cx="1410335" cy="8788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r>
              <a:rPr kumimoji="0" lang="en-US" sz="3600" b="1" kern="1200" cap="none" spc="0" normalizeH="0" baseline="0" noProof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1000</a:t>
            </a:r>
            <a:endParaRPr kumimoji="0" lang="en-US" sz="36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10347492" y="3113402"/>
            <a:ext cx="1990342" cy="8788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r>
              <a:rPr kumimoji="0" lang="en-US" sz="3600" b="1" kern="1200" cap="none" spc="0" normalizeH="0" baseline="0" noProof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1000000</a:t>
            </a:r>
            <a:endParaRPr kumimoji="0" lang="en-US" sz="36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9520296" y="3929877"/>
            <a:ext cx="1410335" cy="8788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defTabSz="914400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kern="1200" cap="none" spc="0" normalizeH="0" baseline="0" noProof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6</a:t>
            </a:r>
            <a:r>
              <a:rPr kumimoji="0" lang="en-US" sz="3600" b="1" kern="1200" cap="none" spc="0" normalizeH="0" baseline="0" noProof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000</a:t>
            </a:r>
            <a:endParaRPr kumimoji="0" lang="en-US" sz="3600" b="1" kern="1200" cap="none" spc="0" normalizeH="0" baseline="0" noProof="0" dirty="0">
              <a:solidFill>
                <a:srgbClr val="FF0000"/>
              </a:solidFill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pic>
        <p:nvPicPr>
          <p:cNvPr id="12" name="图片 40" descr="fc07ff6bdd215d099b9990fbd12ad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760" y="3943350"/>
            <a:ext cx="1590040" cy="2889250"/>
          </a:xfrm>
          <a:prstGeom prst="rect">
            <a:avLst/>
          </a:prstGeom>
        </p:spPr>
      </p:pic>
      <p:pic>
        <p:nvPicPr>
          <p:cNvPr id="13" name="图片 23" descr="ueg5jojpevf5dk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597" y="5594228"/>
            <a:ext cx="1327785" cy="1327785"/>
          </a:xfrm>
          <a:prstGeom prst="rect">
            <a:avLst/>
          </a:prstGeom>
        </p:spPr>
      </p:pic>
      <p:pic>
        <p:nvPicPr>
          <p:cNvPr id="16" name="图片 21" descr="200802200852275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4320" y="5975614"/>
            <a:ext cx="883019" cy="93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0" descr="fc07ff6bdd215d099b9990fbd12ad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505" y="1289957"/>
            <a:ext cx="3050281" cy="554264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B23E9E3-1EFF-41B8-B251-F9CFF5B8A488}"/>
              </a:ext>
            </a:extLst>
          </p:cNvPr>
          <p:cNvSpPr/>
          <p:nvPr/>
        </p:nvSpPr>
        <p:spPr>
          <a:xfrm>
            <a:off x="-601797" y="457200"/>
            <a:ext cx="8115300" cy="81153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20330"/>
          <a:stretch/>
        </p:blipFill>
        <p:spPr>
          <a:xfrm flipH="1">
            <a:off x="0" y="41165"/>
            <a:ext cx="7513503" cy="5555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5536741" y="3266796"/>
            <a:ext cx="6655259" cy="3591204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6CD60C09-E114-45A0-A8A2-8F49A00E15EC}"/>
              </a:ext>
            </a:extLst>
          </p:cNvPr>
          <p:cNvSpPr txBox="1"/>
          <p:nvPr/>
        </p:nvSpPr>
        <p:spPr>
          <a:xfrm>
            <a:off x="996042" y="1975653"/>
            <a:ext cx="542616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Bài 2: Đặt tính rồi tính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AD5DFFB7-7445-409D-8B10-2BD400DE4B02}"/>
              </a:ext>
            </a:extLst>
          </p:cNvPr>
          <p:cNvSpPr txBox="1"/>
          <p:nvPr/>
        </p:nvSpPr>
        <p:spPr>
          <a:xfrm>
            <a:off x="797458" y="2785841"/>
            <a:ext cx="5701311" cy="35086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	56346</a:t>
            </a:r>
            <a:r>
              <a:rPr lang="vi-VN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</a:t>
            </a: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854</a:t>
            </a:r>
            <a:endParaRPr lang="vi-VN" alt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43000</a:t>
            </a:r>
            <a:r>
              <a:rPr lang="vi-VN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1308</a:t>
            </a:r>
            <a:endParaRPr lang="vi-VN" alt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13065 x 4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65040 : 5</a:t>
            </a:r>
          </a:p>
        </p:txBody>
      </p:sp>
    </p:spTree>
    <p:extLst>
      <p:ext uri="{BB962C8B-B14F-4D97-AF65-F5344CB8AC3E}">
        <p14:creationId xmlns:p14="http://schemas.microsoft.com/office/powerpoint/2010/main" val="85105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A000120140530A99PPBG">
  <a:themeElements>
    <a:clrScheme name="自定义 1">
      <a:dk1>
        <a:srgbClr val="47494B"/>
      </a:dk1>
      <a:lt1>
        <a:srgbClr val="FFFFFF"/>
      </a:lt1>
      <a:dk2>
        <a:srgbClr val="454749"/>
      </a:dk2>
      <a:lt2>
        <a:srgbClr val="FFFFFF"/>
      </a:lt2>
      <a:accent1>
        <a:srgbClr val="46D2ED"/>
      </a:accent1>
      <a:accent2>
        <a:srgbClr val="62B295"/>
      </a:accent2>
      <a:accent3>
        <a:srgbClr val="A9CF4D"/>
      </a:accent3>
      <a:accent4>
        <a:srgbClr val="DCC485"/>
      </a:accent4>
      <a:accent5>
        <a:srgbClr val="9DC9E7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22">
      <a:majorFont>
        <a:latin typeface="Arial Black"/>
        <a:ea typeface="华文琥珀"/>
        <a:cs typeface=""/>
      </a:majorFont>
      <a:minorFont>
        <a:latin typeface="Arial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A000120140627A27KPBG</Template>
  <TotalTime>196</TotalTime>
  <Words>479</Words>
  <Application>Microsoft Office PowerPoint</Application>
  <PresentationFormat>Widescreen</PresentationFormat>
  <Paragraphs>138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华文琥珀</vt:lpstr>
      <vt:lpstr>#9Slide03 AmpleSoft Bold</vt:lpstr>
      <vt:lpstr>#9Slide05 Aphrodite Pro</vt:lpstr>
      <vt:lpstr>#9Slide07 Altus</vt:lpstr>
      <vt:lpstr>#9Slide07 HoneyCream</vt:lpstr>
      <vt:lpstr>Arial</vt:lpstr>
      <vt:lpstr>Calibri</vt:lpstr>
      <vt:lpstr>SVN-Lobster</vt:lpstr>
      <vt:lpstr>SVN-Newton</vt:lpstr>
      <vt:lpstr>Tahoma</vt:lpstr>
      <vt:lpstr>Times New Roman</vt:lpstr>
      <vt:lpstr>UTM Avo</vt:lpstr>
      <vt:lpstr>UTM Cookies</vt:lpstr>
      <vt:lpstr>UTM Neutra</vt:lpstr>
      <vt:lpstr>UVN Bay Buom Nang</vt:lpstr>
      <vt:lpstr>Wingdings 2</vt:lpstr>
      <vt:lpstr>幼圆</vt:lpstr>
      <vt:lpstr>A000120140530A99PPBG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BICHTRAN</dc:creator>
  <cp:keywords>MĂNGNON</cp:keywords>
  <cp:lastModifiedBy>Nguyễn Thị Diệu Hiền_GV</cp:lastModifiedBy>
  <cp:revision>27</cp:revision>
  <dcterms:created xsi:type="dcterms:W3CDTF">2015-06-24T14:48:00Z</dcterms:created>
  <dcterms:modified xsi:type="dcterms:W3CDTF">2022-08-13T16:00:18Z</dcterms:modified>
</cp:coreProperties>
</file>