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343" r:id="rId2"/>
    <p:sldId id="305" r:id="rId3"/>
    <p:sldId id="304" r:id="rId4"/>
    <p:sldId id="307" r:id="rId5"/>
    <p:sldId id="310" r:id="rId6"/>
    <p:sldId id="311" r:id="rId7"/>
    <p:sldId id="312" r:id="rId8"/>
    <p:sldId id="264" r:id="rId9"/>
    <p:sldId id="277" r:id="rId10"/>
    <p:sldId id="333" r:id="rId11"/>
    <p:sldId id="315" r:id="rId12"/>
    <p:sldId id="332" r:id="rId13"/>
    <p:sldId id="313" r:id="rId14"/>
    <p:sldId id="336" r:id="rId15"/>
    <p:sldId id="293" r:id="rId16"/>
    <p:sldId id="299" r:id="rId17"/>
    <p:sldId id="339" r:id="rId18"/>
    <p:sldId id="353" r:id="rId19"/>
    <p:sldId id="342" r:id="rId20"/>
    <p:sldId id="345" r:id="rId21"/>
    <p:sldId id="347" r:id="rId22"/>
    <p:sldId id="346" r:id="rId23"/>
    <p:sldId id="338" r:id="rId24"/>
    <p:sldId id="350" r:id="rId25"/>
    <p:sldId id="348" r:id="rId26"/>
    <p:sldId id="349" r:id="rId27"/>
    <p:sldId id="355" r:id="rId28"/>
    <p:sldId id="351" r:id="rId29"/>
    <p:sldId id="356" r:id="rId30"/>
    <p:sldId id="357" r:id="rId31"/>
    <p:sldId id="358" r:id="rId32"/>
    <p:sldId id="372" r:id="rId33"/>
    <p:sldId id="360" r:id="rId34"/>
    <p:sldId id="362" r:id="rId35"/>
    <p:sldId id="364" r:id="rId36"/>
    <p:sldId id="278" r:id="rId37"/>
    <p:sldId id="366" r:id="rId38"/>
    <p:sldId id="367" r:id="rId39"/>
    <p:sldId id="371" r:id="rId40"/>
    <p:sldId id="369" r:id="rId41"/>
    <p:sldId id="270" r:id="rId42"/>
    <p:sldId id="285" r:id="rId43"/>
    <p:sldId id="296" r:id="rId44"/>
    <p:sldId id="373" r:id="rId45"/>
  </p:sldIdLst>
  <p:sldSz cx="12192000" cy="6858000"/>
  <p:notesSz cx="6858000" cy="9144000"/>
  <p:embeddedFontLst>
    <p:embeddedFont>
      <p:font typeface="UTM Beautiful Caps" pitchFamily="18" charset="0"/>
      <p:regular r:id="rId47"/>
    </p:embeddedFont>
    <p:embeddedFont>
      <p:font typeface="UTM Dai Co Viet" pitchFamily="18" charset="0"/>
      <p:regular r:id="rId48"/>
    </p:embeddedFont>
    <p:embeddedFont>
      <p:font typeface="微软雅黑" pitchFamily="34" charset="-122"/>
      <p:regular r:id="rId49"/>
      <p:bold r:id="rId50"/>
    </p:embeddedFont>
    <p:embeddedFont>
      <p:font typeface="UTM Magnesium" pitchFamily="18" charset="0"/>
      <p:regular r:id="rId51"/>
    </p:embeddedFont>
    <p:embeddedFont>
      <p:font typeface="UTM Showcard" pitchFamily="18" charset="0"/>
      <p:regular r:id="rId52"/>
    </p:embeddedFont>
    <p:embeddedFont>
      <p:font typeface="UTM French Vanilla" pitchFamily="18" charset="0"/>
      <p:regular r:id="rId53"/>
    </p:embeddedFont>
    <p:embeddedFont>
      <p:font typeface="UTM Aristote" pitchFamily="18" charset="0"/>
      <p:regular r:id="rId54"/>
    </p:embeddedFont>
    <p:embeddedFont>
      <p:font typeface="Century Gothic" pitchFamily="34" charset="0"/>
      <p:regular r:id="rId55"/>
      <p:bold r:id="rId56"/>
      <p:italic r:id="rId57"/>
      <p:boldItalic r:id="rId58"/>
    </p:embeddedFont>
    <p:embeddedFont>
      <p:font typeface="UTM Aquarelle" pitchFamily="18" charset="0"/>
      <p:regular r:id="rId59"/>
    </p:embeddedFont>
    <p:embeddedFont>
      <p:font typeface="UTM Mother" pitchFamily="18" charset="0"/>
      <p:regular r:id="rId60"/>
    </p:embeddedFont>
    <p:embeddedFont>
      <p:font typeface="UTM A&amp;S Heartbeat" pitchFamily="18" charset="0"/>
      <p:regular r:id="rId61"/>
    </p:embeddedFont>
    <p:embeddedFont>
      <p:font typeface="UTM Isadora" pitchFamily="18" charset="0"/>
      <p:regular r:id="rId62"/>
      <p:bold r:id="rId63"/>
    </p:embeddedFont>
    <p:embeddedFont>
      <p:font typeface="UTM Atlas" pitchFamily="18" charset="0"/>
      <p:regular r:id="rId64"/>
      <p:bold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83" autoAdjust="0"/>
    <p:restoredTop sz="87933" autoAdjust="0"/>
  </p:normalViewPr>
  <p:slideViewPr>
    <p:cSldViewPr snapToGrid="0">
      <p:cViewPr>
        <p:scale>
          <a:sx n="40" d="100"/>
          <a:sy n="40" d="100"/>
        </p:scale>
        <p:origin x="-548" y="-5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3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8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90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-&gt;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-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travel </a:t>
            </a:r>
            <a:r>
              <a:rPr lang="en-US" altLang="zh-CN" baseline="0" dirty="0" err="1" smtClean="0"/>
              <a:t>bên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góc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trang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1.svg"/><Relationship Id="rId27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8" Type="http://schemas.openxmlformats.org/officeDocument/2006/relationships/image" Target="../media/image7.svg"/><Relationship Id="rId18" Type="http://schemas.openxmlformats.org/officeDocument/2006/relationships/slide" Target="slide4.xml"/><Relationship Id="rId26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25.jpeg"/><Relationship Id="rId12" Type="http://schemas.openxmlformats.org/officeDocument/2006/relationships/image" Target="../media/image11.svg"/><Relationship Id="rId17" Type="http://schemas.openxmlformats.org/officeDocument/2006/relationships/image" Target="../media/image23.jpg"/><Relationship Id="rId25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24" Type="http://schemas.openxmlformats.org/officeDocument/2006/relationships/image" Target="../media/image27.png"/><Relationship Id="rId5" Type="http://schemas.openxmlformats.org/officeDocument/2006/relationships/slide" Target="slide7.xml"/><Relationship Id="rId15" Type="http://schemas.openxmlformats.org/officeDocument/2006/relationships/image" Target="../media/image21.jpg"/><Relationship Id="rId23" Type="http://schemas.openxmlformats.org/officeDocument/2006/relationships/image" Target="../media/image26.jpeg"/><Relationship Id="rId10" Type="http://schemas.openxmlformats.org/officeDocument/2006/relationships/image" Target="../media/image9.svg"/><Relationship Id="rId19" Type="http://schemas.openxmlformats.org/officeDocument/2006/relationships/image" Target="../media/image24.jpeg"/><Relationship Id="rId4" Type="http://schemas.openxmlformats.org/officeDocument/2006/relationships/image" Target="../media/image17.jpg"/><Relationship Id="rId14" Type="http://schemas.openxmlformats.org/officeDocument/2006/relationships/image" Target="../media/image20.png"/><Relationship Id="rId22" Type="http://schemas.openxmlformats.org/officeDocument/2006/relationships/slide" Target="slide6.xml"/><Relationship Id="rId27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webm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1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2.png"/><Relationship Id="rId3" Type="http://schemas.openxmlformats.org/officeDocument/2006/relationships/image" Target="../media/image91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 smtClean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xmlns="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95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1173610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xmlns="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623004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9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229994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ta?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1272" y="2076834"/>
            <a:ext cx="96212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UTM Magnesium" pitchFamily="18" charset="0"/>
              </a:rPr>
              <a:t>Đông</a:t>
            </a:r>
            <a:endParaRPr lang="en-US" dirty="0">
              <a:latin typeface="UTM Magnesium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85" y="4901681"/>
            <a:ext cx="81945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UTM Magnesium" pitchFamily="18" charset="0"/>
              </a:rPr>
              <a:t>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83" y="4541607"/>
            <a:ext cx="137569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lt1"/>
                </a:solidFill>
                <a:latin typeface="UTM Magnesium" pitchFamily="18" charset="0"/>
              </a:rPr>
              <a:t>Tây</a:t>
            </a:r>
            <a:r>
              <a:rPr lang="en-US" dirty="0">
                <a:solidFill>
                  <a:schemeClr val="lt1"/>
                </a:solidFill>
                <a:latin typeface="UTM Magnesium" pitchFamily="18" charset="0"/>
              </a:rPr>
              <a:t> Nam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23118" y="2261500"/>
            <a:ext cx="8481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2452113" y="4226767"/>
            <a:ext cx="0" cy="674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840332" y="4133461"/>
            <a:ext cx="867170" cy="408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27">
            <a:extLst>
              <a:ext uri="{FF2B5EF4-FFF2-40B4-BE49-F238E27FC236}">
                <a16:creationId xmlns:a16="http://schemas.microsoft.com/office/drawing/2014/main" xmlns="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107420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68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84015" y="2960854"/>
            <a:ext cx="9109419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84016" y="1419766"/>
            <a:ext cx="9109418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6838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6096000" y="2460620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02.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8955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184936" y="168201"/>
            <a:ext cx="11846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tin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2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78 (SGK)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trả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lời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câu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hỏi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sau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đây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: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  <a:p>
            <a:pPr lvl="0" algn="just">
              <a:defRPr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ặc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nước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ta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là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  <a:p>
            <a:pPr marL="171450" lvl="0" indent="-171450" algn="just">
              <a:buFontTx/>
              <a:buChar char="-"/>
              <a:defRPr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đó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tác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động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như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thế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nào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đến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người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pPr algn="just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4" y="1982909"/>
            <a:ext cx="7652976" cy="4533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13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0CCFA10-0CF3-41AB-944C-BAA2BCA201A5}"/>
              </a:ext>
            </a:extLst>
          </p:cNvPr>
          <p:cNvSpPr/>
          <p:nvPr/>
        </p:nvSpPr>
        <p:spPr>
          <a:xfrm flipV="1">
            <a:off x="13288" y="3822"/>
            <a:ext cx="12192000" cy="6858000"/>
          </a:xfrm>
          <a:prstGeom prst="rect">
            <a:avLst/>
          </a:prstGeom>
          <a:solidFill>
            <a:srgbClr val="FE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737827" y="918682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737827" y="959778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5F60824-6446-4F7C-BC73-B8B21714D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2" y="2891066"/>
            <a:ext cx="2920161" cy="2336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8">
            <a:extLst>
              <a:ext uri="{FF2B5EF4-FFF2-40B4-BE49-F238E27FC236}">
                <a16:creationId xmlns:a16="http://schemas.microsoft.com/office/drawing/2014/main" xmlns="" id="{4416CD2F-99FA-4905-8709-548AC4A7E128}"/>
              </a:ext>
            </a:extLst>
          </p:cNvPr>
          <p:cNvSpPr/>
          <p:nvPr/>
        </p:nvSpPr>
        <p:spPr>
          <a:xfrm>
            <a:off x="3328975" y="2153326"/>
            <a:ext cx="5353076" cy="3569180"/>
          </a:xfrm>
          <a:prstGeom prst="rect">
            <a:avLst/>
          </a:prstGeom>
          <a:ln>
            <a:noFill/>
          </a:ln>
        </p:spPr>
      </p:sp>
      <p:sp>
        <p:nvSpPr>
          <p:cNvPr id="11" name="Block Arc 33">
            <a:extLst>
              <a:ext uri="{FF2B5EF4-FFF2-40B4-BE49-F238E27FC236}">
                <a16:creationId xmlns:a16="http://schemas.microsoft.com/office/drawing/2014/main" xmlns="" id="{C6C9E174-ECA9-4299-8919-B8A04FBDC066}"/>
              </a:ext>
            </a:extLst>
          </p:cNvPr>
          <p:cNvSpPr/>
          <p:nvPr/>
        </p:nvSpPr>
        <p:spPr>
          <a:xfrm rot="5400000">
            <a:off x="4460545" y="2381537"/>
            <a:ext cx="3297486" cy="3297915"/>
          </a:xfrm>
          <a:prstGeom prst="blockArc">
            <a:avLst>
              <a:gd name="adj1" fmla="val 1401153"/>
              <a:gd name="adj2" fmla="val 20548867"/>
              <a:gd name="adj3" fmla="val 621"/>
            </a:avLst>
          </a:prstGeom>
          <a:solidFill>
            <a:srgbClr val="BDEC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xmlns="" id="{0F3D0BDF-E684-48A9-AA66-817B9C53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75" y="3619909"/>
            <a:ext cx="24938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buNone/>
              <a:defRPr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ngày, nước biển có lúc dâng lên, có lúc hạ </a:t>
            </a:r>
            <a:r>
              <a:rPr lang="vi-V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391BBF4F-CAB8-4D18-8E56-4E41E85AE627}"/>
              </a:ext>
            </a:extLst>
          </p:cNvPr>
          <p:cNvGrpSpPr/>
          <p:nvPr/>
        </p:nvGrpSpPr>
        <p:grpSpPr>
          <a:xfrm>
            <a:off x="1518105" y="3700128"/>
            <a:ext cx="2493818" cy="646331"/>
            <a:chOff x="821138" y="4382237"/>
            <a:chExt cx="2493818" cy="646331"/>
          </a:xfrm>
        </p:grpSpPr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xmlns="" id="{52110787-6748-4B1E-A452-64861FE49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38" y="4382237"/>
              <a:ext cx="2493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ctr">
                <a:buNone/>
                <a:defRPr/>
              </a:pP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 biển không bao giờ đóng </a:t>
              </a:r>
              <a:r>
                <a:rPr lang="vi-VN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băng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xmlns="" id="{1BAADEFD-561A-427C-AE2C-2C2D32AB1B58}"/>
                </a:ext>
              </a:extLst>
            </p:cNvPr>
            <p:cNvSpPr/>
            <p:nvPr/>
          </p:nvSpPr>
          <p:spPr>
            <a:xfrm>
              <a:off x="821139" y="4619033"/>
              <a:ext cx="249381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noProof="1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en-US" sz="1000" noProof="1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F6CAB2CF-CFAC-4EA6-9998-6509EED1263C}"/>
              </a:ext>
            </a:extLst>
          </p:cNvPr>
          <p:cNvGrpSpPr/>
          <p:nvPr/>
        </p:nvGrpSpPr>
        <p:grpSpPr>
          <a:xfrm>
            <a:off x="3964845" y="3689798"/>
            <a:ext cx="906541" cy="738664"/>
            <a:chOff x="3964845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BAEB8BDD-47E1-4EEE-9898-1C36A3FCB4EA}"/>
                </a:ext>
              </a:extLst>
            </p:cNvPr>
            <p:cNvSpPr/>
            <p:nvPr/>
          </p:nvSpPr>
          <p:spPr>
            <a:xfrm>
              <a:off x="4088174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59">
              <a:extLst>
                <a:ext uri="{FF2B5EF4-FFF2-40B4-BE49-F238E27FC236}">
                  <a16:creationId xmlns:a16="http://schemas.microsoft.com/office/drawing/2014/main" xmlns="" id="{2FC137E8-A831-4724-9B9F-681284EDD9C2}"/>
                </a:ext>
              </a:extLst>
            </p:cNvPr>
            <p:cNvSpPr/>
            <p:nvPr/>
          </p:nvSpPr>
          <p:spPr>
            <a:xfrm>
              <a:off x="3964845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5E5987AE-9F74-437A-A26C-26EFA48FA2F4}"/>
              </a:ext>
            </a:extLst>
          </p:cNvPr>
          <p:cNvGrpSpPr/>
          <p:nvPr/>
        </p:nvGrpSpPr>
        <p:grpSpPr>
          <a:xfrm>
            <a:off x="7335311" y="3689798"/>
            <a:ext cx="906541" cy="738664"/>
            <a:chOff x="7335311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B39F0877-7E7E-4B68-9FA9-22F45DFFD66F}"/>
                </a:ext>
              </a:extLst>
            </p:cNvPr>
            <p:cNvSpPr/>
            <p:nvPr/>
          </p:nvSpPr>
          <p:spPr>
            <a:xfrm>
              <a:off x="7458640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59">
              <a:extLst>
                <a:ext uri="{FF2B5EF4-FFF2-40B4-BE49-F238E27FC236}">
                  <a16:creationId xmlns:a16="http://schemas.microsoft.com/office/drawing/2014/main" xmlns="" id="{3DBFD76D-90C5-4612-A17F-347D3AD7D7E1}"/>
                </a:ext>
              </a:extLst>
            </p:cNvPr>
            <p:cNvSpPr/>
            <p:nvPr/>
          </p:nvSpPr>
          <p:spPr>
            <a:xfrm>
              <a:off x="7335311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8E0B5536-C5C6-471B-9505-E9151237BD49}"/>
              </a:ext>
            </a:extLst>
          </p:cNvPr>
          <p:cNvGrpSpPr/>
          <p:nvPr/>
        </p:nvGrpSpPr>
        <p:grpSpPr>
          <a:xfrm>
            <a:off x="5652253" y="2069032"/>
            <a:ext cx="906541" cy="738664"/>
            <a:chOff x="5652253" y="2069032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39C5D51F-5808-41C2-88D9-26B3A2E434B9}"/>
                </a:ext>
              </a:extLst>
            </p:cNvPr>
            <p:cNvSpPr/>
            <p:nvPr/>
          </p:nvSpPr>
          <p:spPr>
            <a:xfrm>
              <a:off x="5766058" y="2117967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59">
              <a:extLst>
                <a:ext uri="{FF2B5EF4-FFF2-40B4-BE49-F238E27FC236}">
                  <a16:creationId xmlns:a16="http://schemas.microsoft.com/office/drawing/2014/main" xmlns="" id="{46D28ABE-3684-42B1-826F-DD372A686945}"/>
                </a:ext>
              </a:extLst>
            </p:cNvPr>
            <p:cNvSpPr/>
            <p:nvPr/>
          </p:nvSpPr>
          <p:spPr>
            <a:xfrm>
              <a:off x="5652253" y="2069032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70">
            <a:extLst>
              <a:ext uri="{FF2B5EF4-FFF2-40B4-BE49-F238E27FC236}">
                <a16:creationId xmlns:a16="http://schemas.microsoft.com/office/drawing/2014/main" xmlns="" id="{D3423857-3AA6-4D7E-AB4B-B023D35B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034" y="1309538"/>
            <a:ext cx="2944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 Bắc và miền Trung hay có </a:t>
            </a:r>
            <a:r>
              <a:rPr lang="vi-V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b="1" noProof="1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17FBF52-E28A-4C9B-AC20-5ED37FA8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22361" r="21144" b="12187"/>
          <a:stretch/>
        </p:blipFill>
        <p:spPr>
          <a:xfrm>
            <a:off x="9044876" y="232954"/>
            <a:ext cx="2139042" cy="2282710"/>
          </a:xfrm>
          <a:prstGeom prst="rect">
            <a:avLst/>
          </a:prstGeom>
        </p:spPr>
      </p:pic>
      <p:pic>
        <p:nvPicPr>
          <p:cNvPr id="34" name="Picture 4" descr="10004015438746072987">
            <a:extLst>
              <a:ext uri="{FF2B5EF4-FFF2-40B4-BE49-F238E27FC236}">
                <a16:creationId xmlns:a16="http://schemas.microsoft.com/office/drawing/2014/main" xmlns="" id="{2FE2B82D-65D6-4735-9EDF-C83D82FD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851721" y="1663481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256197" y="144037"/>
            <a:ext cx="787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ta: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6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31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49CD571-AEDF-446C-BA78-881934B7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3354902"/>
            <a:ext cx="12184688" cy="35030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0CCFA10-0CF3-41AB-944C-BAA2BCA201A5}"/>
              </a:ext>
            </a:extLst>
          </p:cNvPr>
          <p:cNvSpPr/>
          <p:nvPr/>
        </p:nvSpPr>
        <p:spPr>
          <a:xfrm flipV="1">
            <a:off x="-3656" y="0"/>
            <a:ext cx="12192000" cy="6858001"/>
          </a:xfrm>
          <a:prstGeom prst="rect">
            <a:avLst/>
          </a:prstGeom>
          <a:gradFill>
            <a:gsLst>
              <a:gs pos="36000">
                <a:srgbClr val="FEF5EF"/>
              </a:gs>
              <a:gs pos="0">
                <a:srgbClr val="FEF5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9" y="3562449"/>
            <a:ext cx="5805725" cy="30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2" y="3429000"/>
            <a:ext cx="5863226" cy="322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8" y="221788"/>
            <a:ext cx="5805725" cy="31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3" y="198659"/>
            <a:ext cx="5863226" cy="3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70">
            <a:extLst>
              <a:ext uri="{FF2B5EF4-FFF2-40B4-BE49-F238E27FC236}">
                <a16:creationId xmlns:a16="http://schemas.microsoft.com/office/drawing/2014/main" xmlns="" id="{894455A2-0210-445C-8313-BBF8BCD1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62" y="2803766"/>
            <a:ext cx="6684579" cy="867930"/>
          </a:xfrm>
          <a:prstGeom prst="rect">
            <a:avLst/>
          </a:prstGeom>
          <a:ln/>
          <a:scene3d>
            <a:camera prst="obliqueBottomLeft"/>
            <a:lightRig rig="threePt" dir="t"/>
          </a:scene3d>
          <a:sp3d>
            <a:bevelT w="165100" prst="coolSlant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6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xmlns="" id="{8020631A-4C88-4B69-AC83-16090AB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082"/>
            <a:ext cx="7364075" cy="506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8138597" y="2554928"/>
            <a:ext cx="394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  <p:transition spd="med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10093083" y="1783850"/>
            <a:ext cx="1639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01" y="3509035"/>
            <a:ext cx="4134102" cy="2118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7" y="3565170"/>
            <a:ext cx="4299829" cy="24476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93" y="575135"/>
            <a:ext cx="3956715" cy="24174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" y="189554"/>
            <a:ext cx="4930683" cy="3087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4889797" y="5758405"/>
            <a:ext cx="707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ra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quả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rgbClr val="893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222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0" y="614961"/>
            <a:ext cx="5682930" cy="31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63" y="2585541"/>
            <a:ext cx="5422036" cy="284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48" y="160753"/>
            <a:ext cx="5094629" cy="295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5384800" y="5473005"/>
            <a:ext cx="5511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nhiều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thiệt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hại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tàu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thuyền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ven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704" r="35859" b="19220"/>
          <a:stretch/>
        </p:blipFill>
        <p:spPr>
          <a:xfrm>
            <a:off x="393699" y="3824483"/>
            <a:ext cx="4991963" cy="284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1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sp>
        <p:nvSpPr>
          <p:cNvPr id="37" name="矩形 5">
            <a:extLst>
              <a:ext uri="{FF2B5EF4-FFF2-40B4-BE49-F238E27FC236}">
                <a16:creationId xmlns:a16="http://schemas.microsoft.com/office/drawing/2014/main" xmlns="" id="{A5950F06-D423-4A24-BCF7-ADD9B12AC39F}"/>
              </a:ext>
            </a:extLst>
          </p:cNvPr>
          <p:cNvSpPr/>
          <p:nvPr/>
        </p:nvSpPr>
        <p:spPr>
          <a:xfrm>
            <a:off x="6819900" y="1064755"/>
            <a:ext cx="4876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dist">
              <a:lnSpc>
                <a:spcPct val="100000"/>
              </a:lnSpc>
              <a:buNone/>
            </a:pP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Du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lịch</a:t>
            </a: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miền</a:t>
            </a: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sóng</a:t>
            </a: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nước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latin typeface="UTM A&amp;S Heartbeat" pitchFamily="18" charset="0"/>
              <a:ea typeface="黄彦文行书字体" panose="02010601030101010101" pitchFamily="2" charset="-122"/>
              <a:sym typeface="+mn-ea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xmlns="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xmlns="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Hằng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dâng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lên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hạ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gọi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866"/>
            <a:ext cx="10058400" cy="417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982199" y="2368343"/>
            <a:ext cx="2057401" cy="250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lấy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muối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46591"/>
            <a:ext cx="4176009" cy="351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562177"/>
            <a:ext cx="4176008" cy="333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064"/>
            <a:ext cx="6045199" cy="5228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27" y="631825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ra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hải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86601" y="1037719"/>
            <a:ext cx="4385930" cy="3771900"/>
            <a:chOff x="0" y="0"/>
            <a:chExt cx="6350000" cy="5461000"/>
          </a:xfrm>
        </p:grpSpPr>
        <p:sp>
          <p:nvSpPr>
            <p:cNvPr id="6" name="Freeform 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938" t="-20192" r="938" b="-20192"/>
              </a:stretch>
            </a:blipFill>
          </p:spPr>
        </p:sp>
      </p:grp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960006" y="2782304"/>
            <a:ext cx="4355543" cy="3771900"/>
            <a:chOff x="0" y="0"/>
            <a:chExt cx="6350000" cy="5499100"/>
          </a:xfrm>
        </p:grpSpPr>
        <p:sp>
          <p:nvSpPr>
            <p:cNvPr id="8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7077" r="-7077"/>
              </a:stretch>
            </a:blipFill>
          </p:spPr>
        </p:sp>
      </p:grpSp>
      <p:grpSp>
        <p:nvGrpSpPr>
          <p:cNvPr id="9" name="Group 6"/>
          <p:cNvGrpSpPr>
            <a:grpSpLocks noChangeAspect="1"/>
          </p:cNvGrpSpPr>
          <p:nvPr/>
        </p:nvGrpSpPr>
        <p:grpSpPr>
          <a:xfrm>
            <a:off x="7704470" y="1037719"/>
            <a:ext cx="4385930" cy="3771900"/>
            <a:chOff x="0" y="0"/>
            <a:chExt cx="6350000" cy="5461000"/>
          </a:xfrm>
        </p:grpSpPr>
        <p:sp>
          <p:nvSpPr>
            <p:cNvPr id="10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5"/>
              <a:stretch>
                <a:fillRect l="-14191" t="593" r="-14191" b="59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77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6096000" y="2627356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03.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Vai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trò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12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184936" y="384101"/>
            <a:ext cx="1184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tin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78, 79 (SGK)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biết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041524"/>
            <a:ext cx="9862893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9880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251" y="2386714"/>
            <a:ext cx="2983165" cy="3698198"/>
            <a:chOff x="201542" y="2450284"/>
            <a:chExt cx="3502991" cy="2762984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302" y="2996467"/>
              <a:ext cx="2717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hoà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khí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hậu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80179" y="2368630"/>
            <a:ext cx="3094944" cy="3597128"/>
            <a:chOff x="201542" y="2450284"/>
            <a:chExt cx="3502991" cy="2762984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22301" y="2815091"/>
              <a:ext cx="27178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ường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giao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thông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quan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trọng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7555" y="2386714"/>
            <a:ext cx="3138559" cy="3520662"/>
            <a:chOff x="201542" y="2450284"/>
            <a:chExt cx="3502991" cy="276298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2302" y="2996467"/>
              <a:ext cx="2717800" cy="137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Nguồn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tài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nguyên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lớn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046113" y="2368630"/>
            <a:ext cx="2998741" cy="3538746"/>
            <a:chOff x="201542" y="2450284"/>
            <a:chExt cx="3502991" cy="2929359"/>
          </a:xfrm>
        </p:grpSpPr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92935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1969" y="2697709"/>
              <a:ext cx="2717800" cy="236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khu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95433" y="311462"/>
            <a:ext cx="7315200" cy="1296621"/>
            <a:chOff x="2249955" y="1270174"/>
            <a:chExt cx="7315200" cy="1371600"/>
          </a:xfrm>
        </p:grpSpPr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2249955" y="1270174"/>
              <a:ext cx="7315200" cy="13716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14467" y="1298342"/>
              <a:ext cx="4277133" cy="813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biển</a:t>
              </a:r>
              <a:endParaRPr lang="en-US" sz="4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2" idx="2"/>
            <a:endCxn id="18" idx="0"/>
          </p:cNvCxnSpPr>
          <p:nvPr/>
        </p:nvCxnSpPr>
        <p:spPr>
          <a:xfrm flipH="1">
            <a:off x="1472332" y="1608083"/>
            <a:ext cx="4480701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2"/>
            <a:endCxn id="24" idx="0"/>
          </p:cNvCxnSpPr>
          <p:nvPr/>
        </p:nvCxnSpPr>
        <p:spPr>
          <a:xfrm flipH="1">
            <a:off x="4427651" y="1608083"/>
            <a:ext cx="1525382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7" idx="0"/>
          </p:cNvCxnSpPr>
          <p:nvPr/>
        </p:nvCxnSpPr>
        <p:spPr>
          <a:xfrm>
            <a:off x="5953033" y="1608083"/>
            <a:ext cx="1523802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30" idx="0"/>
          </p:cNvCxnSpPr>
          <p:nvPr/>
        </p:nvCxnSpPr>
        <p:spPr>
          <a:xfrm>
            <a:off x="5953033" y="1608083"/>
            <a:ext cx="4592451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93410"/>
            <a:ext cx="533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hoà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hậu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461252"/>
            <a:ext cx="9161285" cy="5155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6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45" y="26421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trọng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062" y="2159941"/>
            <a:ext cx="2837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tx2"/>
                </a:solidFill>
                <a:latin typeface="UTM Isadora" pitchFamily="18" charset="0"/>
              </a:rPr>
              <a:t>Tuyến đường ven biển Long Hải - Bình Châu - La Gi - Mũi Né là cung đường biển dài nhất Việt </a:t>
            </a:r>
            <a:r>
              <a:rPr lang="vi-VN" sz="2400" b="1" dirty="0" smtClean="0">
                <a:solidFill>
                  <a:schemeClr val="tx2"/>
                </a:solidFill>
                <a:latin typeface="UTM Isadora" pitchFamily="18" charset="0"/>
              </a:rPr>
              <a:t>Nam</a:t>
            </a:r>
            <a:r>
              <a:rPr lang="en-US" sz="2400" b="1" dirty="0" smtClean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vi-VN" sz="24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D50EA28D-FE7C-410E-9B65-4E0CC6CBD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6" y="1491063"/>
            <a:ext cx="7803931" cy="443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7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7764" y="926891"/>
            <a:ext cx="3448938" cy="4452142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3"/>
              <a:stretch>
                <a:fillRect l="-44585" t="2187" r="-41039" b="218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099302" y="549217"/>
            <a:ext cx="3736156" cy="4822905"/>
            <a:chOff x="0" y="0"/>
            <a:chExt cx="1934210" cy="2496820"/>
          </a:xfrm>
        </p:grpSpPr>
        <p:sp>
          <p:nvSpPr>
            <p:cNvPr id="9" name="Freeform 9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73689" t="2187" r="-70143" b="218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079662" y="283778"/>
            <a:ext cx="3907471" cy="5044051"/>
            <a:chOff x="0" y="0"/>
            <a:chExt cx="1934210" cy="2496820"/>
          </a:xfrm>
        </p:grpSpPr>
        <p:sp>
          <p:nvSpPr>
            <p:cNvPr id="15" name="Freeform 15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5"/>
              <a:stretch>
                <a:fillRect l="-34066" t="2187" r="-30520" b="2187"/>
              </a:stretch>
            </a:blipFill>
          </p:spPr>
        </p:sp>
      </p:grpSp>
      <p:sp>
        <p:nvSpPr>
          <p:cNvPr id="20" name="Rectangle 19"/>
          <p:cNvSpPr/>
          <p:nvPr/>
        </p:nvSpPr>
        <p:spPr>
          <a:xfrm>
            <a:off x="656731" y="5608363"/>
            <a:ext cx="1086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UTM Isadora" pitchFamily="18" charset="0"/>
              </a:rPr>
              <a:t>Hệ thống cảng biển ở Việt Nam đã và đang phát triển mạnh mẽ, với mục tiêu mũi nhọn trong ngành xuất nhập khẩu hàng hóa</a:t>
            </a:r>
            <a:r>
              <a:rPr lang="vi-VN" sz="2800" b="1" dirty="0" smtClean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2812" y="4655736"/>
            <a:ext cx="2605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 smtClean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Sài</a:t>
            </a:r>
            <a:r>
              <a:rPr lang="en-US" sz="2800" b="1" dirty="0" smtClean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Gòn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27356" y="4620272"/>
            <a:ext cx="3102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 smtClean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Đà</a:t>
            </a:r>
            <a:r>
              <a:rPr lang="en-US" sz="2800" b="1" dirty="0" smtClean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Nẵng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2968" y="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Nguồn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879795"/>
            <a:ext cx="3170825" cy="266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1" y="3785028"/>
            <a:ext cx="3211045" cy="2726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6910684A-228A-47F0-A4A0-12FF2667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3750862"/>
            <a:ext cx="3207380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8AB5A055-CBEC-4005-9A48-C75CE3B9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879794"/>
            <a:ext cx="3207380" cy="268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mages716797_1">
            <a:extLst>
              <a:ext uri="{FF2B5EF4-FFF2-40B4-BE49-F238E27FC236}">
                <a16:creationId xmlns:a16="http://schemas.microsoft.com/office/drawing/2014/main" xmlns="" id="{21C38078-F524-4780-8682-72E24A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86" y="879795"/>
            <a:ext cx="3322612" cy="266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095531ED-2D10-4F31-A446-85216985B2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27015"/>
          <a:stretch/>
        </p:blipFill>
        <p:spPr>
          <a:xfrm>
            <a:off x="8103486" y="3727986"/>
            <a:ext cx="3401224" cy="27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6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5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6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8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20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  <a:endParaRPr lang="en-US" sz="7200" dirty="0">
                <a:solidFill>
                  <a:srgbClr val="FFFF00"/>
                </a:solidFill>
                <a:latin typeface="UTM Showcard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22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  <a:endParaRPr lang="en-US" sz="7200" dirty="0">
                <a:solidFill>
                  <a:srgbClr val="FEF5EF"/>
                </a:solidFill>
                <a:latin typeface="UTM Showcard" pitchFamily="18" charset="0"/>
              </a:endParaRP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27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BDA2E3E0-3A18-443B-BA0C-717CA1A7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6" y="137421"/>
            <a:ext cx="11641448" cy="571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xmlns="" id="{E756D272-3EB0-469A-AB97-CD7F5167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762298"/>
            <a:ext cx="12192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Bạch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Hổ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-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được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xem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là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khí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lớn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nhất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thềm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lục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địa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Việt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Nam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9544" y="383495"/>
            <a:ext cx="676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Ven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nơi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du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lịch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nghỉ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mát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hấp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3B7995F0-7A90-4101-A8DC-D9698E6AC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" y="2017163"/>
            <a:ext cx="5909049" cy="407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B01EA-05CC-4DE6-93F2-5EB1DBF9A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0" y="383495"/>
            <a:ext cx="5642555" cy="57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8810297" y="621527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Trang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2593" y="2505494"/>
            <a:ext cx="4713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bãi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DAEE4B63-D94C-40F8-A50D-781F4668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59" y="378370"/>
            <a:ext cx="6122275" cy="485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A89B77-2DCC-4E2F-B513-A6FFE3A0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2" y="354417"/>
            <a:ext cx="5300387" cy="4907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58307" y="5941173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Phú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Quốc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61838" y="255769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Bãi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biển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Mỹ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Khê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B022C69B-D510-417D-8AD0-5DC16BA0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2" y="787289"/>
            <a:ext cx="7614746" cy="452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4E36F37-FB65-4967-8585-23210C17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523937"/>
            <a:ext cx="5696796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9C12FD-42B8-460F-A3CE-52A79461C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51" y="523936"/>
            <a:ext cx="5491318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78013" y="5575308"/>
            <a:ext cx="4445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  <a:latin typeface="UTM Isadora" pitchFamily="18" charset="0"/>
              </a:rPr>
              <a:t>Quy</a:t>
            </a:r>
            <a:r>
              <a:rPr lang="en-US" sz="28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UTM Isadora" pitchFamily="18" charset="0"/>
              </a:rPr>
              <a:t>Nhơn</a:t>
            </a:r>
            <a:r>
              <a:rPr lang="en-US" sz="2800" b="1" dirty="0" smtClean="0">
                <a:solidFill>
                  <a:schemeClr val="tx2"/>
                </a:solidFill>
                <a:latin typeface="UTM Isadora" pitchFamily="18" charset="0"/>
              </a:rPr>
              <a:t> (</a:t>
            </a:r>
            <a:r>
              <a:rPr lang="en-US" sz="2800" b="1" dirty="0" err="1" smtClean="0">
                <a:solidFill>
                  <a:schemeClr val="tx2"/>
                </a:solidFill>
                <a:latin typeface="UTM Isadora" pitchFamily="18" charset="0"/>
              </a:rPr>
              <a:t>Bình</a:t>
            </a:r>
            <a:r>
              <a:rPr lang="en-US" sz="28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UTM Isadora" pitchFamily="18" charset="0"/>
              </a:rPr>
              <a:t>Định</a:t>
            </a:r>
            <a:r>
              <a:rPr lang="en-US" sz="2800" b="1" dirty="0" smtClean="0">
                <a:solidFill>
                  <a:schemeClr val="tx2"/>
                </a:solidFill>
                <a:latin typeface="UTM Isadora" pitchFamily="18" charset="0"/>
              </a:rPr>
              <a:t>)</a:t>
            </a:r>
            <a:endParaRPr lang="en-US" sz="28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33E3C8B-7C26-424C-A119-96DCC454C3AF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E1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34">
            <a:extLst>
              <a:ext uri="{FF2B5EF4-FFF2-40B4-BE49-F238E27FC236}">
                <a16:creationId xmlns:a16="http://schemas.microsoft.com/office/drawing/2014/main" xmlns="" id="{F3A64D77-55CF-42F5-903F-51E74A7AF83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/>
          </a:blip>
          <a:srcRect l="-1" t="33881" r="48114" b="25108"/>
          <a:stretch/>
        </p:blipFill>
        <p:spPr>
          <a:xfrm flipH="1">
            <a:off x="737827" y="866876"/>
            <a:ext cx="5769395" cy="5028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8464" y="326995"/>
            <a:ext cx="4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  <a:latin typeface="UTM Isadora" pitchFamily="18" charset="0"/>
              </a:rPr>
              <a:t>Ghi</a:t>
            </a:r>
            <a:r>
              <a:rPr lang="en-US" sz="4000" b="1" u="sng" dirty="0" smtClean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UTM Isadora" pitchFamily="18" charset="0"/>
              </a:rPr>
              <a:t>nhớ</a:t>
            </a:r>
            <a:endParaRPr lang="en-US" sz="4000" b="1" u="sng" dirty="0">
              <a:solidFill>
                <a:srgbClr val="FF0000"/>
              </a:solidFill>
              <a:latin typeface="UTM Isadora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1797283" y="1242921"/>
            <a:ext cx="8560676" cy="1232530"/>
            <a:chOff x="6711671" y="1402991"/>
            <a:chExt cx="3791919" cy="123253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solidFill>
              <a:srgbClr val="BBE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Vùng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bộ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phận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của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Đông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25BD97AC-C96F-4DD4-A10D-96C1F0224AAB}"/>
              </a:ext>
            </a:extLst>
          </p:cNvPr>
          <p:cNvGrpSpPr/>
          <p:nvPr/>
        </p:nvGrpSpPr>
        <p:grpSpPr>
          <a:xfrm>
            <a:off x="1797283" y="2753729"/>
            <a:ext cx="8808550" cy="1232530"/>
            <a:chOff x="6711671" y="2816046"/>
            <a:chExt cx="3905730" cy="12325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CA964993-EFBF-4129-93CE-CB147AA16F18}"/>
                </a:ext>
              </a:extLst>
            </p:cNvPr>
            <p:cNvSpPr/>
            <p:nvPr/>
          </p:nvSpPr>
          <p:spPr>
            <a:xfrm>
              <a:off x="6711671" y="2816046"/>
              <a:ext cx="3791919" cy="1232530"/>
            </a:xfrm>
            <a:prstGeom prst="rect">
              <a:avLst/>
            </a:prstGeom>
            <a:solidFill>
              <a:srgbClr val="D9E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xmlns="" id="{A6F44298-4EE0-4020-84E3-CEEFC009900C}"/>
                </a:ext>
              </a:extLst>
            </p:cNvPr>
            <p:cNvSpPr txBox="1">
              <a:spLocks/>
            </p:cNvSpPr>
            <p:nvPr/>
          </p:nvSpPr>
          <p:spPr>
            <a:xfrm>
              <a:off x="6791345" y="2822528"/>
              <a:ext cx="3826056" cy="109469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Biển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điều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hòa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khí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hậu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,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nguồn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tài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nguyên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và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đường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giao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thông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quan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trọng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.</a:t>
              </a:r>
              <a:endParaRPr lang="en-US" sz="3200" b="1" dirty="0">
                <a:latin typeface="UTM Isadora" pitchFamily="18" charset="0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B25F5BBF-2DC0-44F6-BA76-C108BB4C4A85}"/>
              </a:ext>
            </a:extLst>
          </p:cNvPr>
          <p:cNvGrpSpPr/>
          <p:nvPr/>
        </p:nvGrpSpPr>
        <p:grpSpPr>
          <a:xfrm>
            <a:off x="1797283" y="4444816"/>
            <a:ext cx="8551873" cy="1232530"/>
            <a:chOff x="6711671" y="4229101"/>
            <a:chExt cx="3791919" cy="123253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173676D9-7CFC-4C5D-A62E-4B584741BA7A}"/>
                </a:ext>
              </a:extLst>
            </p:cNvPr>
            <p:cNvSpPr/>
            <p:nvPr/>
          </p:nvSpPr>
          <p:spPr>
            <a:xfrm>
              <a:off x="6711671" y="4229101"/>
              <a:ext cx="3791919" cy="1232530"/>
            </a:xfrm>
            <a:prstGeom prst="rect">
              <a:avLst/>
            </a:prstGeom>
            <a:solidFill>
              <a:srgbClr val="FF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548BB02B-08F4-46CC-8BFC-AA5CA87666E5}"/>
                </a:ext>
              </a:extLst>
            </p:cNvPr>
            <p:cNvSpPr/>
            <p:nvPr/>
          </p:nvSpPr>
          <p:spPr>
            <a:xfrm>
              <a:off x="6791415" y="4306757"/>
              <a:ext cx="3644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nơi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hấp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dẫn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zh-CN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6770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xmlns="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9" name="Thái Bình Dương - Nâng Cao Ý Thức Về Ô Nhiễm Môi Trường">
            <a:hlinkClick r:id="" action="ppaction://media"/>
            <a:extLst>
              <a:ext uri="{FF2B5EF4-FFF2-40B4-BE49-F238E27FC236}">
                <a16:creationId xmlns:a16="http://schemas.microsoft.com/office/drawing/2014/main" xmlns="" id="{4AE59FAF-B886-4EAD-BF28-715E4E6AF16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8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447" y="283779"/>
            <a:ext cx="11183007" cy="6290441"/>
          </a:xfrm>
        </p:spPr>
      </p:pic>
    </p:spTree>
    <p:extLst>
      <p:ext uri="{BB962C8B-B14F-4D97-AF65-F5344CB8AC3E}">
        <p14:creationId xmlns:p14="http://schemas.microsoft.com/office/powerpoint/2010/main" val="18730038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oi6">
            <a:extLst>
              <a:ext uri="{FF2B5EF4-FFF2-40B4-BE49-F238E27FC236}">
                <a16:creationId xmlns:a16="http://schemas.microsoft.com/office/drawing/2014/main" xmlns="" id="{DFCBCB26-6ED9-4C33-942D-6D6D034B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902926"/>
            <a:ext cx="5334001" cy="33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s558231_DSC07302[1]">
            <a:extLst>
              <a:ext uri="{FF2B5EF4-FFF2-40B4-BE49-F238E27FC236}">
                <a16:creationId xmlns:a16="http://schemas.microsoft.com/office/drawing/2014/main" xmlns="" id="{4D4E349C-65BD-401A-8A6F-7076314A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02" y="3547127"/>
            <a:ext cx="4984955" cy="313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au_tran2">
            <a:extLst>
              <a:ext uri="{FF2B5EF4-FFF2-40B4-BE49-F238E27FC236}">
                <a16:creationId xmlns:a16="http://schemas.microsoft.com/office/drawing/2014/main" xmlns="" id="{348AA964-CC2A-48B2-A9DC-A7A2B8BC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1" y="1992461"/>
            <a:ext cx="473267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189201" y="281225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Ta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cần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làm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gì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để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môi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xanh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sạch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đẹp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?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chủ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quyền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2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mạng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nhưng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691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4" y="1482013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38" y="3526262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4857857" y="5234382"/>
            <a:ext cx="6668798" cy="1232530"/>
            <a:chOff x="9366298" y="6371914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9366298" y="6371914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9767502" y="6686052"/>
              <a:ext cx="339071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quê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hương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!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  <p:pic>
        <p:nvPicPr>
          <p:cNvPr id="4098" name="Picture 2" descr="Thiếu nhi vẽ tranh thể hiện tình yêu biển đảo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4" y="695118"/>
            <a:ext cx="8288506" cy="435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xmlns="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xmlns="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xmlns="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xmlns="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xmlns="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xmlns="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xmlns="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xmlns="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8627ADB-BF09-452D-B6C6-BF8146D95417}"/>
              </a:ext>
            </a:extLst>
          </p:cNvPr>
          <p:cNvSpPr txBox="1"/>
          <p:nvPr/>
        </p:nvSpPr>
        <p:spPr>
          <a:xfrm>
            <a:off x="2514863" y="1806266"/>
            <a:ext cx="7162273" cy="194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dirty="0" err="1" smtClean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Củng</a:t>
            </a:r>
            <a:r>
              <a:rPr lang="en-US" altLang="zh-CN" sz="9600" dirty="0" smtClean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 </a:t>
            </a:r>
            <a:r>
              <a:rPr lang="en-US" altLang="zh-CN" sz="9600" dirty="0" err="1" smtClean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cố</a:t>
            </a:r>
            <a:endParaRPr lang="zh-CN" altLang="en-US" sz="9600" dirty="0">
              <a:solidFill>
                <a:srgbClr val="893BC3"/>
              </a:solidFill>
              <a:latin typeface="UTM Atlas" pitchFamily="18" charset="0"/>
              <a:ea typeface="黄彦文行书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80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0CCFA10-0CF3-41AB-944C-BAA2BCA20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FEF5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3528090-A5C9-4544-902B-B11FD3B0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2" r="-1" b="59153"/>
          <a:stretch/>
        </p:blipFill>
        <p:spPr>
          <a:xfrm flipH="1">
            <a:off x="0" y="712198"/>
            <a:ext cx="3715657" cy="280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760145" y="0"/>
            <a:ext cx="16056717" cy="3200401"/>
          </a:xfrm>
          <a:prstGeom prst="rect">
            <a:avLst/>
          </a:prstGeom>
        </p:spPr>
      </p:pic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xmlns="" id="{B8A8B0FE-703F-4E2A-8D11-DFE15541A3C0}"/>
              </a:ext>
            </a:extLst>
          </p:cNvPr>
          <p:cNvSpPr/>
          <p:nvPr/>
        </p:nvSpPr>
        <p:spPr>
          <a:xfrm>
            <a:off x="1603091" y="2129972"/>
            <a:ext cx="8420100" cy="2532403"/>
          </a:xfrm>
          <a:custGeom>
            <a:avLst/>
            <a:gdLst>
              <a:gd name="connsiteX0" fmla="*/ 0 w 8420100"/>
              <a:gd name="connsiteY0" fmla="*/ 2133600 h 2532403"/>
              <a:gd name="connsiteX1" fmla="*/ 1854200 w 8420100"/>
              <a:gd name="connsiteY1" fmla="*/ 2489200 h 2532403"/>
              <a:gd name="connsiteX2" fmla="*/ 3416300 w 8420100"/>
              <a:gd name="connsiteY2" fmla="*/ 1257300 h 2532403"/>
              <a:gd name="connsiteX3" fmla="*/ 5702300 w 8420100"/>
              <a:gd name="connsiteY3" fmla="*/ 1790700 h 2532403"/>
              <a:gd name="connsiteX4" fmla="*/ 8420100 w 8420100"/>
              <a:gd name="connsiteY4" fmla="*/ 0 h 253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0100" h="2532403">
                <a:moveTo>
                  <a:pt x="0" y="2133600"/>
                </a:moveTo>
                <a:cubicBezTo>
                  <a:pt x="642408" y="2384425"/>
                  <a:pt x="1284817" y="2635250"/>
                  <a:pt x="1854200" y="2489200"/>
                </a:cubicBezTo>
                <a:cubicBezTo>
                  <a:pt x="2423583" y="2343150"/>
                  <a:pt x="2774950" y="1373717"/>
                  <a:pt x="3416300" y="1257300"/>
                </a:cubicBezTo>
                <a:cubicBezTo>
                  <a:pt x="4057650" y="1140883"/>
                  <a:pt x="4868333" y="2000250"/>
                  <a:pt x="5702300" y="1790700"/>
                </a:cubicBezTo>
                <a:cubicBezTo>
                  <a:pt x="6536267" y="1581150"/>
                  <a:pt x="7478183" y="790575"/>
                  <a:pt x="8420100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xmlns="" id="{1716BFF8-B837-45C0-BC47-FCCD47763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83" y="996460"/>
            <a:ext cx="1512891" cy="1540804"/>
          </a:xfrm>
          <a:prstGeom prst="rect">
            <a:avLst/>
          </a:prstGeom>
        </p:spPr>
      </p:pic>
      <p:sp>
        <p:nvSpPr>
          <p:cNvPr id="145" name="椭圆 144">
            <a:extLst>
              <a:ext uri="{FF2B5EF4-FFF2-40B4-BE49-F238E27FC236}">
                <a16:creationId xmlns:a16="http://schemas.microsoft.com/office/drawing/2014/main" xmlns="" id="{5F47C380-B3CC-4306-8D3A-5DD0A68C4B2D}"/>
              </a:ext>
            </a:extLst>
          </p:cNvPr>
          <p:cNvSpPr/>
          <p:nvPr/>
        </p:nvSpPr>
        <p:spPr>
          <a:xfrm>
            <a:off x="2476349" y="4139061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xmlns="" id="{E55DC202-5963-4D8D-BE4D-C79A9620B7AD}"/>
              </a:ext>
            </a:extLst>
          </p:cNvPr>
          <p:cNvSpPr/>
          <p:nvPr/>
        </p:nvSpPr>
        <p:spPr>
          <a:xfrm>
            <a:off x="5356589" y="3176554"/>
            <a:ext cx="795559" cy="795559"/>
          </a:xfrm>
          <a:prstGeom prst="ellipse">
            <a:avLst/>
          </a:prstGeom>
          <a:solidFill>
            <a:srgbClr val="4EC1C2">
              <a:alpha val="6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xmlns="" id="{353BB5F3-8124-45C2-9068-DD84D1B2F207}"/>
              </a:ext>
            </a:extLst>
          </p:cNvPr>
          <p:cNvSpPr/>
          <p:nvPr/>
        </p:nvSpPr>
        <p:spPr>
          <a:xfrm>
            <a:off x="8476345" y="2792455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TextBox 37">
            <a:extLst>
              <a:ext uri="{FF2B5EF4-FFF2-40B4-BE49-F238E27FC236}">
                <a16:creationId xmlns:a16="http://schemas.microsoft.com/office/drawing/2014/main" xmlns="" id="{E90CD15D-91E6-4750-9D02-FEC0893FF4B0}"/>
              </a:ext>
            </a:extLst>
          </p:cNvPr>
          <p:cNvSpPr txBox="1"/>
          <p:nvPr/>
        </p:nvSpPr>
        <p:spPr>
          <a:xfrm>
            <a:off x="1573470" y="5076364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Vị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trí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  <a:endParaRPr lang="en-US" altLang="zh-CN" sz="3200" b="1" dirty="0">
              <a:solidFill>
                <a:schemeClr val="tx2"/>
              </a:solidFill>
              <a:latin typeface="UTM Isadora" pitchFamily="18" charset="0"/>
              <a:ea typeface="+mn-ea"/>
            </a:endParaRPr>
          </a:p>
        </p:txBody>
      </p:sp>
      <p:sp>
        <p:nvSpPr>
          <p:cNvPr id="149" name="TextBox 38">
            <a:extLst>
              <a:ext uri="{FF2B5EF4-FFF2-40B4-BE49-F238E27FC236}">
                <a16:creationId xmlns:a16="http://schemas.microsoft.com/office/drawing/2014/main" xmlns="" id="{F5FEE1C2-FDC3-4B66-AB63-24223CE2582B}"/>
              </a:ext>
            </a:extLst>
          </p:cNvPr>
          <p:cNvSpPr txBox="1"/>
          <p:nvPr/>
        </p:nvSpPr>
        <p:spPr>
          <a:xfrm>
            <a:off x="4425920" y="4333913"/>
            <a:ext cx="2656896" cy="156963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Đặc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điểm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  <a:endParaRPr lang="en-US" altLang="zh-CN" sz="3200" b="1" dirty="0">
              <a:solidFill>
                <a:schemeClr val="tx2"/>
              </a:solidFill>
              <a:latin typeface="UTM Isadora" pitchFamily="18" charset="0"/>
              <a:ea typeface="+mn-ea"/>
            </a:endParaRPr>
          </a:p>
        </p:txBody>
      </p:sp>
      <p:sp>
        <p:nvSpPr>
          <p:cNvPr id="150" name="TextBox 39">
            <a:extLst>
              <a:ext uri="{FF2B5EF4-FFF2-40B4-BE49-F238E27FC236}">
                <a16:creationId xmlns:a16="http://schemas.microsoft.com/office/drawing/2014/main" xmlns="" id="{82B03E51-82C7-4B5C-A73D-E9738A17CE64}"/>
              </a:ext>
            </a:extLst>
          </p:cNvPr>
          <p:cNvSpPr txBox="1"/>
          <p:nvPr/>
        </p:nvSpPr>
        <p:spPr>
          <a:xfrm>
            <a:off x="7591646" y="3948265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Vai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trò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  <a:endParaRPr lang="en-US" altLang="zh-CN" sz="3200" b="1" dirty="0">
              <a:solidFill>
                <a:schemeClr val="tx2"/>
              </a:solidFill>
              <a:latin typeface="UTM Isadora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7299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xmlns="" id="{E36AEE3A-629E-4BBD-9408-2069345C7BEB}"/>
              </a:ext>
            </a:extLst>
          </p:cNvPr>
          <p:cNvSpPr txBox="1"/>
          <p:nvPr/>
        </p:nvSpPr>
        <p:spPr>
          <a:xfrm>
            <a:off x="3667127" y="2267359"/>
            <a:ext cx="4831767" cy="133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Thank you!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xmlns="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2087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946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quanh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năm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969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b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có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96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sa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83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7" y="29867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9" y="1944415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vai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82874" y="4579664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Tất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cả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các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ý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trên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đều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đúng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82876" y="2104935"/>
            <a:ext cx="1000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cho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xuất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đời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sống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2332" y="2881022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thủy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phong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phú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43966" y="3715477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đường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giao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quan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trọng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2001501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5" y="39830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9" y="2793143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3619506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 smtClean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xmlns="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67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xmlns="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65FEC126-E74D-4E79-9BC0-66972B58033D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1DE4FD0F-0F69-4ED4-BE9B-264287664611}"/>
              </a:ext>
            </a:extLst>
          </p:cNvPr>
          <p:cNvSpPr/>
          <p:nvPr/>
        </p:nvSpPr>
        <p:spPr>
          <a:xfrm>
            <a:off x="737828" y="836022"/>
            <a:ext cx="10537669" cy="5028281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53000">
                <a:srgbClr val="A2ECDB"/>
              </a:gs>
              <a:gs pos="82000">
                <a:srgbClr val="BDEC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51A0D44E-2393-4C0E-B105-DAD2D7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739620" y="1845247"/>
            <a:ext cx="429347" cy="7924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F815DEF-3CB2-4B8E-A950-18F40199B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2313748" y="2706295"/>
            <a:ext cx="429347" cy="7924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F75808A-AA17-46C2-BDEF-EBEDDFDC9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575527" y="3542785"/>
            <a:ext cx="429347" cy="7924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CF73F8B2-983C-4EA3-B5D2-4475E6345D8C}"/>
              </a:ext>
            </a:extLst>
          </p:cNvPr>
          <p:cNvGrpSpPr/>
          <p:nvPr/>
        </p:nvGrpSpPr>
        <p:grpSpPr>
          <a:xfrm>
            <a:off x="1980312" y="1916988"/>
            <a:ext cx="5297556" cy="584775"/>
            <a:chOff x="8053711" y="1394801"/>
            <a:chExt cx="3491167" cy="74516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76B8311C-13A0-4163-A5F9-8DDCF0324A12}"/>
                </a:ext>
              </a:extLst>
            </p:cNvPr>
            <p:cNvSpPr txBox="1"/>
            <p:nvPr/>
          </p:nvSpPr>
          <p:spPr>
            <a:xfrm>
              <a:off x="8907563" y="1394801"/>
              <a:ext cx="2637315" cy="74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0070C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Vùng biển nước ta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xmlns="" id="{57B52A33-831C-4EF0-B2BB-5D05AC849584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70C0"/>
                  </a:solidFill>
                  <a:latin typeface="UTM Showcard" pitchFamily="18" charset="0"/>
                  <a:ea typeface="微软雅黑" panose="020B0503020204020204" pitchFamily="34" charset="-122"/>
                </a:rPr>
                <a:t>01.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A7A56E9F-FFC5-419D-9C54-1D3FCF8D2DC1}"/>
              </a:ext>
            </a:extLst>
          </p:cNvPr>
          <p:cNvGrpSpPr/>
          <p:nvPr/>
        </p:nvGrpSpPr>
        <p:grpSpPr>
          <a:xfrm>
            <a:off x="2484677" y="2832609"/>
            <a:ext cx="8506784" cy="584775"/>
            <a:chOff x="8053711" y="1394801"/>
            <a:chExt cx="6184172" cy="58477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00B10FCD-E6E9-42F8-A46C-C17DFE942DE9}"/>
                </a:ext>
              </a:extLst>
            </p:cNvPr>
            <p:cNvSpPr txBox="1"/>
            <p:nvPr/>
          </p:nvSpPr>
          <p:spPr>
            <a:xfrm>
              <a:off x="8928030" y="1394801"/>
              <a:ext cx="530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EB6C15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Đặc điểm của vùng biển nước ta</a:t>
              </a:r>
              <a:endParaRPr lang="zh-CN" altLang="en-US" sz="3200" b="1" dirty="0">
                <a:solidFill>
                  <a:srgbClr val="EB6C15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xmlns="" id="{4BC7563C-A217-4AD2-984F-DC89DE84B998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2</a:t>
              </a:r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B5380A4C-3DF1-4AD5-B004-BAEC47A3E8AF}"/>
              </a:ext>
            </a:extLst>
          </p:cNvPr>
          <p:cNvGrpSpPr/>
          <p:nvPr/>
        </p:nvGrpSpPr>
        <p:grpSpPr>
          <a:xfrm>
            <a:off x="2006907" y="3700378"/>
            <a:ext cx="4916378" cy="584775"/>
            <a:chOff x="8053711" y="1394801"/>
            <a:chExt cx="3511634" cy="584775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864ACF88-3FE1-4578-ACD2-D92F2B95E980}"/>
                </a:ext>
              </a:extLst>
            </p:cNvPr>
            <p:cNvSpPr txBox="1"/>
            <p:nvPr/>
          </p:nvSpPr>
          <p:spPr>
            <a:xfrm>
              <a:off x="8928030" y="1394801"/>
              <a:ext cx="2637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00B05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Vai trò của biển</a:t>
              </a:r>
              <a:endParaRPr lang="zh-CN" altLang="en-US" sz="3200" b="1" dirty="0">
                <a:solidFill>
                  <a:srgbClr val="00B05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xmlns="" id="{152B5F5C-BD11-4047-85A9-A565081A9B4F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3</a:t>
              </a:r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5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737827" y="836021"/>
            <a:ext cx="701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vấn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đề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cần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hiểu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:</a:t>
            </a:r>
            <a:endParaRPr lang="zh-CN" altLang="en-US" sz="4000" b="1" dirty="0">
              <a:solidFill>
                <a:srgbClr val="FF0000"/>
              </a:solidFill>
              <a:effectLst>
                <a:outerShdw blurRad="101600" dist="152400" dir="15600000" sy="30000" kx="-1800000" algn="bl" rotWithShape="0">
                  <a:prstClr val="black">
                    <a:alpha val="32000"/>
                  </a:prstClr>
                </a:outerShdw>
              </a:effectLst>
              <a:latin typeface="UTM French Vanilla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>
          <a:xfrm>
            <a:off x="9004917" y="3598260"/>
            <a:ext cx="2745654" cy="2961729"/>
            <a:chOff x="-105409" y="-67310"/>
            <a:chExt cx="5615941" cy="6057900"/>
          </a:xfrm>
        </p:grpSpPr>
        <p:sp>
          <p:nvSpPr>
            <p:cNvPr id="50" name="Freeform 3"/>
            <p:cNvSpPr/>
            <p:nvPr/>
          </p:nvSpPr>
          <p:spPr>
            <a:xfrm>
              <a:off x="-105409" y="-66040"/>
              <a:ext cx="5292090" cy="6009639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4"/>
              <a:stretch>
                <a:fillRect l="-46240" t="1509" r="-41439" b="489"/>
              </a:stretch>
            </a:blipFill>
          </p:spPr>
        </p:sp>
        <p:sp>
          <p:nvSpPr>
            <p:cNvPr id="51" name="Freeform 4"/>
            <p:cNvSpPr/>
            <p:nvPr/>
          </p:nvSpPr>
          <p:spPr>
            <a:xfrm>
              <a:off x="-76199" y="-67310"/>
              <a:ext cx="5586731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</p:sp>
      </p:grp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6094989" y="3044279"/>
            <a:ext cx="50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01.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961</Words>
  <Application>Microsoft Office PowerPoint</Application>
  <PresentationFormat>Custom</PresentationFormat>
  <Paragraphs>133</Paragraphs>
  <Slides>44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Arial</vt:lpstr>
      <vt:lpstr>Open Sans Light</vt:lpstr>
      <vt:lpstr>UTM Beautiful Caps</vt:lpstr>
      <vt:lpstr>UTM Dai Co Viet</vt:lpstr>
      <vt:lpstr>微软雅黑</vt:lpstr>
      <vt:lpstr>UTM Magnesium</vt:lpstr>
      <vt:lpstr>黄彦文行书字体</vt:lpstr>
      <vt:lpstr>UTM Showcard</vt:lpstr>
      <vt:lpstr>UTM French Vanilla</vt:lpstr>
      <vt:lpstr>UTM Aristote</vt:lpstr>
      <vt:lpstr>inpin heiti</vt:lpstr>
      <vt:lpstr>Century Gothic</vt:lpstr>
      <vt:lpstr>等线</vt:lpstr>
      <vt:lpstr>UTM Aquarelle</vt:lpstr>
      <vt:lpstr>等线 Light</vt:lpstr>
      <vt:lpstr>UTM Mother</vt:lpstr>
      <vt:lpstr>UTM A&amp;S Heartbeat</vt:lpstr>
      <vt:lpstr>UTM Isadora</vt:lpstr>
      <vt:lpstr>UTM Atlas</vt:lpstr>
      <vt:lpstr>经典中圆简</vt:lpstr>
      <vt:lpstr>Times New Roman</vt:lpstr>
      <vt:lpstr>Open Sans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ngày nước biển có lúc dâng lên, có lúc hạ xuống gọi là thủy triều.</vt:lpstr>
      <vt:lpstr>PowerPoint Presentation</vt:lpstr>
      <vt:lpstr>Tận dụng thủy triều ra khơi đánh bắt hải sản.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admin</cp:lastModifiedBy>
  <cp:revision>310</cp:revision>
  <dcterms:created xsi:type="dcterms:W3CDTF">2018-07-11T14:17:32Z</dcterms:created>
  <dcterms:modified xsi:type="dcterms:W3CDTF">2021-10-01T15:58:24Z</dcterms:modified>
</cp:coreProperties>
</file>