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9" r:id="rId4"/>
    <p:sldId id="276" r:id="rId5"/>
    <p:sldId id="282" r:id="rId6"/>
    <p:sldId id="262" r:id="rId7"/>
    <p:sldId id="288" r:id="rId8"/>
    <p:sldId id="257" r:id="rId9"/>
    <p:sldId id="263" r:id="rId10"/>
    <p:sldId id="281" r:id="rId11"/>
    <p:sldId id="265" r:id="rId12"/>
    <p:sldId id="267" r:id="rId13"/>
    <p:sldId id="285" r:id="rId14"/>
    <p:sldId id="283" r:id="rId15"/>
    <p:sldId id="269" r:id="rId16"/>
    <p:sldId id="271" r:id="rId17"/>
    <p:sldId id="289" r:id="rId18"/>
    <p:sldId id="270" r:id="rId19"/>
    <p:sldId id="272" r:id="rId20"/>
    <p:sldId id="286" r:id="rId21"/>
    <p:sldId id="287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68" autoAdjust="0"/>
    <p:restoredTop sz="94660"/>
  </p:normalViewPr>
  <p:slideViewPr>
    <p:cSldViewPr snapToGrid="0">
      <p:cViewPr varScale="1">
        <p:scale>
          <a:sx n="73" d="100"/>
          <a:sy n="73" d="100"/>
        </p:scale>
        <p:origin x="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DD53-F8B4-4B34-86E8-E7009EB9C56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DC9B-0A2E-4B62-AF52-1638263B4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99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DD53-F8B4-4B34-86E8-E7009EB9C56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DC9B-0A2E-4B62-AF52-1638263B4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7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DD53-F8B4-4B34-86E8-E7009EB9C56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DC9B-0A2E-4B62-AF52-1638263B4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25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DD53-F8B4-4B34-86E8-E7009EB9C56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DC9B-0A2E-4B62-AF52-1638263B4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1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DD53-F8B4-4B34-86E8-E7009EB9C56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DC9B-0A2E-4B62-AF52-1638263B4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6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DD53-F8B4-4B34-86E8-E7009EB9C56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DC9B-0A2E-4B62-AF52-1638263B4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DD53-F8B4-4B34-86E8-E7009EB9C56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DC9B-0A2E-4B62-AF52-1638263B4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5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DD53-F8B4-4B34-86E8-E7009EB9C56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DC9B-0A2E-4B62-AF52-1638263B4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32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DD53-F8B4-4B34-86E8-E7009EB9C56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DC9B-0A2E-4B62-AF52-1638263B4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2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DD53-F8B4-4B34-86E8-E7009EB9C56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DC9B-0A2E-4B62-AF52-1638263B4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1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DD53-F8B4-4B34-86E8-E7009EB9C56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DC9B-0A2E-4B62-AF52-1638263B4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8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5DD53-F8B4-4B34-86E8-E7009EB9C56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9DC9B-0A2E-4B62-AF52-1638263B4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4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jpe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6.mp4"/><Relationship Id="rId7" Type="http://schemas.openxmlformats.org/officeDocument/2006/relationships/image" Target="../media/image4.jpe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video" Target="NULL" TargetMode="External"/><Relationship Id="rId7" Type="http://schemas.openxmlformats.org/officeDocument/2006/relationships/image" Target="../media/image35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2.png"/><Relationship Id="rId5" Type="http://schemas.microsoft.com/office/2007/relationships/media" Target="../media/media6.mp4"/><Relationship Id="rId10" Type="http://schemas.openxmlformats.org/officeDocument/2006/relationships/image" Target="../media/image36.gif"/><Relationship Id="rId4" Type="http://schemas.microsoft.com/office/2007/relationships/media" Target="../media/media8.mp4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19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7.png"/><Relationship Id="rId7" Type="http://schemas.openxmlformats.org/officeDocument/2006/relationships/image" Target="../media/image1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38.png"/><Relationship Id="rId9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gif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3.gif"/><Relationship Id="rId11" Type="http://schemas.microsoft.com/office/2007/relationships/hdphoto" Target="../media/hdphoto1.wdp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mp4"/><Relationship Id="rId7" Type="http://schemas.openxmlformats.org/officeDocument/2006/relationships/image" Target="../media/image2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gif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3.gif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73412">
            <a:off x="2536121" y="2476976"/>
            <a:ext cx="1974774" cy="2629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4904">
            <a:off x="7352610" y="2446116"/>
            <a:ext cx="2334974" cy="2792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215" cy="479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7D0EBA-770F-81A6-D00D-19BBEC119091}"/>
              </a:ext>
            </a:extLst>
          </p:cNvPr>
          <p:cNvSpPr txBox="1"/>
          <p:nvPr/>
        </p:nvSpPr>
        <p:spPr>
          <a:xfrm>
            <a:off x="2199520" y="1457126"/>
            <a:ext cx="806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95780" y="1127878"/>
            <a:ext cx="92544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Chào mừng quý thầy cô </a:t>
            </a:r>
            <a:r>
              <a:rPr kumimoji="0" lang="en-US" sz="4000" b="1" i="0" u="none" strike="noStrike" kern="1200" cap="none" spc="0" normalizeH="0" baseline="0" noProof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 sinh đến với </a:t>
            </a:r>
            <a:r>
              <a:rPr kumimoji="0" lang="en-US" sz="4000" b="1" i="0" u="none" strike="noStrike" kern="1200" cap="none" spc="0" normalizeH="0" baseline="0" noProof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40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Â</a:t>
            </a:r>
            <a:r>
              <a:rPr kumimoji="0" lang="en-US" sz="4000" b="1" i="0" u="none" strike="noStrike" kern="1200" cap="none" spc="0" normalizeH="0" baseline="0" noProof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m </a:t>
            </a:r>
            <a:r>
              <a:rPr kumimoji="0" lang="en-US" sz="4000" b="1" i="0" u="none" strike="noStrike" kern="1200" cap="none" spc="0" normalizeH="0" baseline="0" noProof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nhạc</a:t>
            </a:r>
            <a:r>
              <a:rPr kumimoji="0" lang="en-US" sz="4000" b="1" i="0" u="none" strike="noStrike" kern="1200" cap="none" spc="0" normalizeH="0" baseline="0" noProof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lớp</a:t>
            </a:r>
            <a:r>
              <a:rPr kumimoji="0" lang="en-US" sz="4000" b="1" i="0" u="none" strike="noStrike" kern="1200" cap="none" spc="0" normalizeH="0" noProof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cs typeface="Arial" panose="020B0604020202020204" pitchFamily="34" charset="0"/>
                <a:sym typeface="Arial" panose="020B0604020202020204" pitchFamily="34" charset="0"/>
              </a:rPr>
              <a:t> 2</a:t>
            </a:r>
            <a:endParaRPr lang="en-US" sz="40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F78F381-00DA-E332-CEA9-7F03C8B37A8F}"/>
              </a:ext>
            </a:extLst>
          </p:cNvPr>
          <p:cNvSpPr txBox="1"/>
          <p:nvPr/>
        </p:nvSpPr>
        <p:spPr>
          <a:xfrm>
            <a:off x="2803285" y="5367934"/>
            <a:ext cx="6852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Chử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15352" r="8719"/>
          <a:stretch/>
        </p:blipFill>
        <p:spPr bwMode="auto">
          <a:xfrm>
            <a:off x="0" y="5929455"/>
            <a:ext cx="3599727" cy="9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2282238" y="5914663"/>
            <a:ext cx="3301700" cy="9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t="15352" r="8719"/>
          <a:stretch/>
        </p:blipFill>
        <p:spPr bwMode="auto">
          <a:xfrm>
            <a:off x="5529346" y="5946655"/>
            <a:ext cx="3221149" cy="9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15352" r="8719"/>
          <a:stretch/>
        </p:blipFill>
        <p:spPr bwMode="auto">
          <a:xfrm>
            <a:off x="8592273" y="5938071"/>
            <a:ext cx="3599727" cy="9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4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4571" b="883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50595" y="1499215"/>
            <a:ext cx="44486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18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4" t="31171" r="35551" b="50435"/>
          <a:stretch>
            <a:fillRect/>
          </a:stretch>
        </p:blipFill>
        <p:spPr bwMode="auto">
          <a:xfrm>
            <a:off x="7298167" y="1407749"/>
            <a:ext cx="1247945" cy="766179"/>
          </a:xfrm>
          <a:prstGeom prst="rect">
            <a:avLst/>
          </a:prstGeom>
          <a:noFill/>
          <a:ln w="190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4" t="20566" r="22575" b="64124"/>
          <a:stretch>
            <a:fillRect/>
          </a:stretch>
        </p:blipFill>
        <p:spPr bwMode="auto">
          <a:xfrm>
            <a:off x="8876031" y="649008"/>
            <a:ext cx="1312998" cy="758741"/>
          </a:xfrm>
          <a:prstGeom prst="rect">
            <a:avLst/>
          </a:prstGeom>
          <a:noFill/>
          <a:ln w="190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06964" y="2236926"/>
            <a:ext cx="1039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90930" y="1492119"/>
            <a:ext cx="683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endParaRPr lang="en-US" sz="2800" b="1" dirty="0"/>
          </a:p>
        </p:txBody>
      </p:sp>
      <p:pic>
        <p:nvPicPr>
          <p:cNvPr id="12" name="Picture 6" descr="Transparent grass GIF - Find on GIF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789162"/>
            <a:ext cx="399285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ransparent grass GIF - Find on GIF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5103050"/>
            <a:ext cx="3027538" cy="176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07_flower_pot_v2.gif | Good morning gif, Beautiful gif, Cute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805" y="5531742"/>
            <a:ext cx="1656184" cy="132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61545" r="62701" b="24338"/>
          <a:stretch>
            <a:fillRect/>
          </a:stretch>
        </p:blipFill>
        <p:spPr bwMode="auto">
          <a:xfrm>
            <a:off x="4433698" y="3015021"/>
            <a:ext cx="1306190" cy="668306"/>
          </a:xfrm>
          <a:prstGeom prst="rect">
            <a:avLst/>
          </a:prstGeom>
          <a:noFill/>
          <a:ln w="190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750792" y="3700479"/>
            <a:ext cx="672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endParaRPr lang="en-US" sz="2800" b="1" dirty="0">
              <a:solidFill>
                <a:schemeClr val="accent4"/>
              </a:solidFill>
            </a:endParaRPr>
          </a:p>
        </p:txBody>
      </p:sp>
      <p:pic>
        <p:nvPicPr>
          <p:cNvPr id="2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0" t="43578" r="49332" b="36317"/>
          <a:stretch>
            <a:fillRect/>
          </a:stretch>
        </p:blipFill>
        <p:spPr bwMode="auto">
          <a:xfrm>
            <a:off x="6027581" y="2260214"/>
            <a:ext cx="966051" cy="748223"/>
          </a:xfrm>
          <a:prstGeom prst="rect">
            <a:avLst/>
          </a:prstGeom>
          <a:noFill/>
          <a:ln w="190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-1473" t="85499" r="84504" b="-3895"/>
          <a:stretch/>
        </p:blipFill>
        <p:spPr>
          <a:xfrm>
            <a:off x="1642174" y="4457634"/>
            <a:ext cx="986845" cy="6630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2" t="70741" r="76681" b="10651"/>
          <a:stretch/>
        </p:blipFill>
        <p:spPr bwMode="auto">
          <a:xfrm>
            <a:off x="2963512" y="3700479"/>
            <a:ext cx="1159329" cy="727489"/>
          </a:xfrm>
          <a:prstGeom prst="rect">
            <a:avLst/>
          </a:prstGeom>
          <a:noFill/>
          <a:ln w="1905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050745" y="3122041"/>
            <a:ext cx="94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73958" y="5190608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67269" y="4527552"/>
            <a:ext cx="683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71464" y="260648"/>
            <a:ext cx="5722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B050"/>
                </a:solidFill>
                <a:latin typeface="Times New Roman"/>
                <a:ea typeface="Calibri"/>
              </a:rPr>
              <a:t>Đọc</a:t>
            </a:r>
            <a:r>
              <a:rPr lang="en-US" sz="3600" b="1" dirty="0" smtClean="0">
                <a:solidFill>
                  <a:srgbClr val="00B05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/>
                <a:ea typeface="Calibri"/>
              </a:rPr>
              <a:t>cao</a:t>
            </a:r>
            <a:r>
              <a:rPr lang="en-US" sz="3600" b="1" dirty="0">
                <a:solidFill>
                  <a:srgbClr val="00B05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/>
                <a:ea typeface="Calibri"/>
              </a:rPr>
              <a:t>độ</a:t>
            </a:r>
            <a:r>
              <a:rPr lang="en-US" sz="3600" b="1" dirty="0">
                <a:solidFill>
                  <a:srgbClr val="00B050"/>
                </a:solidFill>
                <a:latin typeface="Times New Roman"/>
                <a:ea typeface="Calibri"/>
              </a:rPr>
              <a:t> 6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/>
                <a:ea typeface="Calibri"/>
              </a:rPr>
              <a:t>nốt</a:t>
            </a:r>
            <a:r>
              <a:rPr lang="en-US" sz="3600" b="1" dirty="0" smtClean="0">
                <a:solidFill>
                  <a:srgbClr val="00B05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/>
                <a:ea typeface="Calibri"/>
              </a:rPr>
              <a:t>nhạc</a:t>
            </a:r>
            <a:endParaRPr lang="en-US" sz="3600" b="1" dirty="0">
              <a:solidFill>
                <a:srgbClr val="00B050"/>
              </a:solidFill>
              <a:latin typeface="Times New Roman"/>
              <a:ea typeface="Calibri"/>
            </a:endParaRPr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1002280" y="84800"/>
            <a:ext cx="9631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3989" y="5713827"/>
            <a:ext cx="609600" cy="40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9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533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/>
      <p:bldP spid="6" grpId="0"/>
      <p:bldP spid="19" grpId="0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40739" y="84799"/>
            <a:ext cx="9631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35" b="47322"/>
          <a:stretch/>
        </p:blipFill>
        <p:spPr>
          <a:xfrm>
            <a:off x="3343275" y="247239"/>
            <a:ext cx="6400818" cy="5516887"/>
          </a:xfrm>
          <a:prstGeom prst="rect">
            <a:avLst/>
          </a:prstGeom>
        </p:spPr>
      </p:pic>
      <p:pic>
        <p:nvPicPr>
          <p:cNvPr id="4" name="Picture 34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0535"/>
            <a:ext cx="3343275" cy="9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4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6035040"/>
            <a:ext cx="3343275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5926567"/>
            <a:ext cx="3343275" cy="93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4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725" y="5930535"/>
            <a:ext cx="3343275" cy="9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0994" y="4806948"/>
            <a:ext cx="524208" cy="609600"/>
          </a:xfrm>
          <a:prstGeom prst="rect">
            <a:avLst/>
          </a:prstGeom>
        </p:spPr>
      </p:pic>
      <p:pic>
        <p:nvPicPr>
          <p:cNvPr id="9" name="Picture 8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8294">
            <a:off x="717129" y="5490380"/>
            <a:ext cx="587405" cy="62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3083">
            <a:off x="11034039" y="5704833"/>
            <a:ext cx="587405" cy="59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845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1" t="-161" r="181" b="-294"/>
          <a:stretch/>
        </p:blipFill>
        <p:spPr>
          <a:xfrm>
            <a:off x="1010832" y="223968"/>
            <a:ext cx="9923566" cy="5405867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94964" y="223968"/>
            <a:ext cx="24208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0" y="6184920"/>
            <a:ext cx="3078293" cy="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3078293" y="6211814"/>
            <a:ext cx="3078293" cy="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6035414" y="6220522"/>
            <a:ext cx="3078293" cy="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9113707" y="6220522"/>
            <a:ext cx="3078293" cy="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70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CK TO SCHOOL - Animated SCREEN background Education - [FREE DOWNLOAD]  Virtual/Online Classroom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0" r="16607" b="13288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ĐỌC MẪU BÀI 2- AN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345.3333"/>
                </p14:media>
              </p:ext>
            </p:extLst>
          </p:nvPr>
        </p:nvPicPr>
        <p:blipFill rotWithShape="1">
          <a:blip r:embed="rId5"/>
          <a:srcRect l="6197" t="6300" r="7936" b="5501"/>
          <a:stretch>
            <a:fillRect/>
          </a:stretch>
        </p:blipFill>
        <p:spPr>
          <a:xfrm>
            <a:off x="448235" y="215152"/>
            <a:ext cx="9914964" cy="53967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4494" y="215152"/>
            <a:ext cx="2350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/>
          </a:p>
        </p:txBody>
      </p:sp>
      <p:pic>
        <p:nvPicPr>
          <p:cNvPr id="5" name="ĐỌC MẪU BÀI 2- AN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14" end="17691.3333"/>
                </p14:media>
              </p:ext>
            </p:extLst>
          </p:nvPr>
        </p:nvPicPr>
        <p:blipFill rotWithShape="1">
          <a:blip r:embed="rId6"/>
          <a:srcRect l="6197" t="6300" r="7936" b="5501"/>
          <a:stretch>
            <a:fillRect/>
          </a:stretch>
        </p:blipFill>
        <p:spPr>
          <a:xfrm>
            <a:off x="5265211" y="6032027"/>
            <a:ext cx="496163" cy="40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20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" t="12002" r="-1626" b="42019"/>
          <a:stretch/>
        </p:blipFill>
        <p:spPr>
          <a:xfrm>
            <a:off x="638661" y="1021977"/>
            <a:ext cx="10793506" cy="2474258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935857" y="305383"/>
            <a:ext cx="26646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alt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0" y="5818351"/>
            <a:ext cx="3078293" cy="104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3078293" y="5827059"/>
            <a:ext cx="3078293" cy="106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6035414" y="5827059"/>
            <a:ext cx="3078293" cy="107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9113707" y="5827059"/>
            <a:ext cx="3078293" cy="107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DOC NHAC 2 - Par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97.265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5887" y="5327443"/>
            <a:ext cx="465584" cy="499616"/>
          </a:xfrm>
          <a:prstGeom prst="rect">
            <a:avLst/>
          </a:prstGeom>
        </p:spPr>
      </p:pic>
      <p:pic>
        <p:nvPicPr>
          <p:cNvPr id="9" name="Picture 8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8294">
            <a:off x="532236" y="5258736"/>
            <a:ext cx="587405" cy="59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07614">
            <a:off x="10509955" y="5398374"/>
            <a:ext cx="484527" cy="59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39532" r="73896" b="44446"/>
          <a:stretch/>
        </p:blipFill>
        <p:spPr>
          <a:xfrm>
            <a:off x="1972491" y="2495006"/>
            <a:ext cx="1332413" cy="8621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39532" r="47347" b="44446"/>
          <a:stretch/>
        </p:blipFill>
        <p:spPr>
          <a:xfrm>
            <a:off x="4883980" y="2519339"/>
            <a:ext cx="1306286" cy="862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227" t="40670" r="4670" b="44446"/>
          <a:stretch/>
        </p:blipFill>
        <p:spPr>
          <a:xfrm>
            <a:off x="9445932" y="2549947"/>
            <a:ext cx="1306286" cy="8009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39532" r="73896" b="44446"/>
          <a:stretch/>
        </p:blipFill>
        <p:spPr>
          <a:xfrm>
            <a:off x="3306321" y="2503714"/>
            <a:ext cx="1332413" cy="8621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39532" r="73896" b="44446"/>
          <a:stretch/>
        </p:blipFill>
        <p:spPr>
          <a:xfrm>
            <a:off x="6547507" y="2481689"/>
            <a:ext cx="1332413" cy="8621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39532" r="73896" b="44446"/>
          <a:stretch/>
        </p:blipFill>
        <p:spPr>
          <a:xfrm>
            <a:off x="7879920" y="2488730"/>
            <a:ext cx="1332413" cy="8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02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2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72" t="59980" r="-1626" b="372"/>
          <a:stretch/>
        </p:blipFill>
        <p:spPr>
          <a:xfrm>
            <a:off x="646109" y="1301343"/>
            <a:ext cx="10811435" cy="21336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044949" y="234557"/>
            <a:ext cx="37050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alt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0" y="5818351"/>
            <a:ext cx="3078293" cy="104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3078293" y="5827059"/>
            <a:ext cx="3078293" cy="106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6035414" y="5827059"/>
            <a:ext cx="3078293" cy="107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9113707" y="5827059"/>
            <a:ext cx="3078293" cy="107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DOC NHAC 2 - Par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70" end="0.265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1827" y="5327443"/>
            <a:ext cx="465584" cy="499616"/>
          </a:xfrm>
          <a:prstGeom prst="rect">
            <a:avLst/>
          </a:prstGeom>
        </p:spPr>
      </p:pic>
      <p:pic>
        <p:nvPicPr>
          <p:cNvPr id="9" name="Picture 8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8294">
            <a:off x="511083" y="5288776"/>
            <a:ext cx="587405" cy="5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1890">
            <a:off x="11030733" y="5446700"/>
            <a:ext cx="587405" cy="59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227" t="40670" r="4670" b="44446"/>
          <a:stretch/>
        </p:blipFill>
        <p:spPr>
          <a:xfrm>
            <a:off x="1693166" y="2642720"/>
            <a:ext cx="1306286" cy="800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227" t="40670" r="4670" b="44446"/>
          <a:stretch/>
        </p:blipFill>
        <p:spPr>
          <a:xfrm>
            <a:off x="3079779" y="2625045"/>
            <a:ext cx="1306286" cy="8009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67" t="83993" r="47432" b="958"/>
          <a:stretch/>
        </p:blipFill>
        <p:spPr>
          <a:xfrm>
            <a:off x="5044949" y="2633753"/>
            <a:ext cx="1254034" cy="8098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5" t="83993" r="31062" b="958"/>
          <a:stretch/>
        </p:blipFill>
        <p:spPr>
          <a:xfrm>
            <a:off x="6738479" y="2620561"/>
            <a:ext cx="1293223" cy="8098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5" t="83993" r="31377" b="958"/>
          <a:stretch/>
        </p:blipFill>
        <p:spPr>
          <a:xfrm>
            <a:off x="7977161" y="2627287"/>
            <a:ext cx="1260059" cy="809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23" t="83993" r="5900" b="958"/>
          <a:stretch/>
        </p:blipFill>
        <p:spPr>
          <a:xfrm>
            <a:off x="9411882" y="2633753"/>
            <a:ext cx="1240971" cy="80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26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6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1" t="-161" r="181" b="-294"/>
          <a:stretch/>
        </p:blipFill>
        <p:spPr>
          <a:xfrm>
            <a:off x="1010832" y="225770"/>
            <a:ext cx="9923566" cy="5405867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94964" y="223968"/>
            <a:ext cx="24208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0" y="6184920"/>
            <a:ext cx="3078293" cy="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3078293" y="6211814"/>
            <a:ext cx="3078293" cy="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6035414" y="6220522"/>
            <a:ext cx="3078293" cy="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9113707" y="6220522"/>
            <a:ext cx="3078293" cy="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ĐỌC NHẠC - BÀI SỐ 2 - VER2 - CĐ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79" end="45248"/>
                </p14:media>
              </p:ext>
            </p:extLst>
          </p:nvPr>
        </p:nvPicPr>
        <p:blipFill rotWithShape="1">
          <a:blip r:embed="rId8"/>
          <a:srcRect l="12264" t="6488" r="11664" b="6926"/>
          <a:stretch>
            <a:fillRect/>
          </a:stretch>
        </p:blipFill>
        <p:spPr>
          <a:xfrm>
            <a:off x="10934398" y="5123477"/>
            <a:ext cx="630195" cy="366016"/>
          </a:xfrm>
          <a:prstGeom prst="rect">
            <a:avLst/>
          </a:prstGeom>
        </p:spPr>
      </p:pic>
      <p:pic>
        <p:nvPicPr>
          <p:cNvPr id="9" name="ĐỌC MẪU BÀI 2- AN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5414" end="17691.3333"/>
                </p14:media>
              </p:ext>
            </p:extLst>
          </p:nvPr>
        </p:nvPicPr>
        <p:blipFill rotWithShape="1">
          <a:blip r:embed="rId9"/>
          <a:srcRect l="6197" t="6300" r="7936" b="5501"/>
          <a:stretch>
            <a:fillRect/>
          </a:stretch>
        </p:blipFill>
        <p:spPr>
          <a:xfrm>
            <a:off x="10934398" y="5773782"/>
            <a:ext cx="566847" cy="4137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061066" y="5851190"/>
            <a:ext cx="313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93939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77273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764704"/>
            <a:ext cx="10153128" cy="4680520"/>
          </a:xfrm>
          <a:prstGeom prst="rect">
            <a:avLst/>
          </a:prstGeom>
        </p:spPr>
      </p:pic>
      <p:pic>
        <p:nvPicPr>
          <p:cNvPr id="3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3785" y="6090908"/>
            <a:ext cx="615732" cy="465658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63697" y="57170"/>
            <a:ext cx="68407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ỌC NHẠC - BÀI SỐ 2 - VER2 - CĐ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6679" end="45248"/>
                </p14:media>
              </p:ext>
            </p:extLst>
          </p:nvPr>
        </p:nvPicPr>
        <p:blipFill rotWithShape="1">
          <a:blip r:embed="rId9"/>
          <a:srcRect l="12264" t="6488" r="11664" b="6926"/>
          <a:stretch>
            <a:fillRect/>
          </a:stretch>
        </p:blipFill>
        <p:spPr>
          <a:xfrm>
            <a:off x="7589124" y="6191792"/>
            <a:ext cx="630195" cy="297847"/>
          </a:xfrm>
          <a:prstGeom prst="rect">
            <a:avLst/>
          </a:prstGeom>
        </p:spPr>
      </p:pic>
      <p:pic>
        <p:nvPicPr>
          <p:cNvPr id="6" name="Picture 2" descr="animasi-bergerak-bunga-tulip.gif | SHINESKIN GLOWING &amp;amp; HEALTHY SECRET&amp;#39;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92" y="5645996"/>
            <a:ext cx="1595500" cy="121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animasi-bergerak-bunga-tulip.gif | SHINESKIN GLOWING &amp;amp; HEALTHY SECRET&amp;#39;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083" y="5496336"/>
            <a:ext cx="1702917" cy="131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ĐỌC MẪU BÀI 2- AN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5">
                  <p14:trim st="5414" end="17691.3333"/>
                </p14:media>
              </p:ext>
            </p:extLst>
          </p:nvPr>
        </p:nvPicPr>
        <p:blipFill rotWithShape="1">
          <a:blip r:embed="rId11"/>
          <a:srcRect l="6197" t="6300" r="7936" b="5501"/>
          <a:stretch>
            <a:fillRect/>
          </a:stretch>
        </p:blipFill>
        <p:spPr>
          <a:xfrm>
            <a:off x="9922236" y="6090908"/>
            <a:ext cx="566847" cy="4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31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93939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77273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5001" b="59999"/>
          <a:stretch/>
        </p:blipFill>
        <p:spPr>
          <a:xfrm>
            <a:off x="1165412" y="1198118"/>
            <a:ext cx="9682379" cy="1327668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53749" y="250351"/>
            <a:ext cx="56952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alt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" t="60002" b="16664"/>
          <a:stretch/>
        </p:blipFill>
        <p:spPr>
          <a:xfrm>
            <a:off x="1165412" y="3213611"/>
            <a:ext cx="9755123" cy="1240338"/>
          </a:xfrm>
          <a:prstGeom prst="rect">
            <a:avLst/>
          </a:prstGeom>
        </p:spPr>
      </p:pic>
      <p:pic>
        <p:nvPicPr>
          <p:cNvPr id="25" name="Picture 2" descr="Một số giải pháp nâng cao hiệu quả quản lí ứng dụng các phương pháp dạy học  hiện đại trong môn Âm nhạc tại trường Tiểu học Trần Hưng Đạ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2" t="20700" r="27752" b="33818"/>
          <a:stretch/>
        </p:blipFill>
        <p:spPr bwMode="auto">
          <a:xfrm>
            <a:off x="2293920" y="2335114"/>
            <a:ext cx="959829" cy="73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Một số giải pháp nâng cao hiệu quả quản lí ứng dụng các phương pháp dạy học  hiện đại trong môn Âm nhạc tại trường Tiểu học Trần Hưng Đạ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2" t="20700" r="27752" b="33818"/>
          <a:stretch/>
        </p:blipFill>
        <p:spPr bwMode="auto">
          <a:xfrm>
            <a:off x="5015340" y="2308060"/>
            <a:ext cx="959829" cy="73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Một số giải pháp nâng cao hiệu quả quản lí ứng dụng các phương pháp dạy học  hiện đại trong môn Âm nhạc tại trường Tiểu học Trần Hưng Đạ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2" t="20700" r="27752" b="33818"/>
          <a:stretch/>
        </p:blipFill>
        <p:spPr bwMode="auto">
          <a:xfrm>
            <a:off x="6656975" y="2368668"/>
            <a:ext cx="959829" cy="73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Một số giải pháp nâng cao hiệu quả quản lí ứng dụng các phương pháp dạy học  hiện đại trong môn Âm nhạc tại trường Tiểu học Trần Hưng Đạ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2" t="20700" r="27752" b="33818"/>
          <a:stretch/>
        </p:blipFill>
        <p:spPr bwMode="auto">
          <a:xfrm>
            <a:off x="9118251" y="2368667"/>
            <a:ext cx="959829" cy="73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Một số giải pháp nâng cao hiệu quả quản lí ứng dụng các phương pháp dạy học  hiện đại trong môn Âm nhạc tại trường Tiểu học Trần Hưng Đạ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2" t="20700" r="27752" b="33818"/>
          <a:stretch/>
        </p:blipFill>
        <p:spPr bwMode="auto">
          <a:xfrm>
            <a:off x="2123779" y="4403374"/>
            <a:ext cx="959829" cy="73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Một số giải pháp nâng cao hiệu quả quản lí ứng dụng các phương pháp dạy học  hiện đại trong môn Âm nhạc tại trường Tiểu học Trần Hưng Đạ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2" t="20700" r="27752" b="33818"/>
          <a:stretch/>
        </p:blipFill>
        <p:spPr bwMode="auto">
          <a:xfrm>
            <a:off x="5157877" y="4410958"/>
            <a:ext cx="959829" cy="73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Một số giải pháp nâng cao hiệu quả quản lí ứng dụng các phương pháp dạy học  hiện đại trong môn Âm nhạc tại trường Tiểu học Trần Hưng Đạ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2" t="20700" r="27752" b="33818"/>
          <a:stretch/>
        </p:blipFill>
        <p:spPr bwMode="auto">
          <a:xfrm>
            <a:off x="6854080" y="4453949"/>
            <a:ext cx="959829" cy="73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Một số giải pháp nâng cao hiệu quả quản lí ứng dụng các phương pháp dạy học  hiện đại trong môn Âm nhạc tại trường Tiểu học Trần Hưng Đạ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2" t="20700" r="27752" b="33818"/>
          <a:stretch/>
        </p:blipFill>
        <p:spPr bwMode="auto">
          <a:xfrm>
            <a:off x="9150342" y="4524295"/>
            <a:ext cx="959829" cy="73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5315" y="5831713"/>
            <a:ext cx="3078293" cy="104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0" y="5818351"/>
            <a:ext cx="3253749" cy="104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3176071" y="5831712"/>
            <a:ext cx="3078293" cy="104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6144058" y="5845073"/>
            <a:ext cx="3078293" cy="104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6" descr="Grass Ground with White Flowers PNG Clip Art Image​ | Gallery Yopriceville  - High-Quality Images and Transparent PNG Free Clip… | Clip art, Flower  fence, Art imag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15352" r="8719"/>
          <a:stretch/>
        </p:blipFill>
        <p:spPr bwMode="auto">
          <a:xfrm>
            <a:off x="9222351" y="5831713"/>
            <a:ext cx="3078293" cy="104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8294">
            <a:off x="532236" y="5258736"/>
            <a:ext cx="587405" cy="59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1862">
            <a:off x="11138455" y="5907438"/>
            <a:ext cx="587405" cy="62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ĐỌC NHẠC - BÀI SỐ 2 - VER2 - CĐ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79" end="45442"/>
                </p14:media>
              </p:ext>
            </p:extLst>
          </p:nvPr>
        </p:nvPicPr>
        <p:blipFill rotWithShape="1">
          <a:blip r:embed="rId8"/>
          <a:srcRect l="12264" t="6488" r="11664" b="6926"/>
          <a:stretch>
            <a:fillRect/>
          </a:stretch>
        </p:blipFill>
        <p:spPr>
          <a:xfrm>
            <a:off x="5793043" y="6235651"/>
            <a:ext cx="962145" cy="4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7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98485">
                <p:cTn id="41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hững hình nền powerpoint dễ thương, đáng yêu và ngộ nghĩ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7899" r="733" b="2034"/>
          <a:stretch/>
        </p:blipFill>
        <p:spPr bwMode="auto">
          <a:xfrm>
            <a:off x="1" y="0"/>
            <a:ext cx="1225758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/>
            </a:extLst>
          </p:cNvPr>
          <p:cNvSpPr txBox="1"/>
          <p:nvPr/>
        </p:nvSpPr>
        <p:spPr>
          <a:xfrm>
            <a:off x="4049453" y="616008"/>
            <a:ext cx="41586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7030A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   </a:t>
            </a:r>
            <a:r>
              <a:rPr lang="en-US" sz="2800" b="1" dirty="0" err="1" smtClean="0">
                <a:solidFill>
                  <a:srgbClr val="7030A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NGHE</a:t>
            </a:r>
            <a:r>
              <a:rPr lang="en-US" sz="2800" b="1" dirty="0" smtClean="0">
                <a:solidFill>
                  <a:srgbClr val="7030A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GIAI</a:t>
            </a:r>
            <a:r>
              <a:rPr lang="en-US" sz="2800" b="1" dirty="0" smtClean="0">
                <a:solidFill>
                  <a:srgbClr val="7030A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ĐIỆU</a:t>
            </a:r>
            <a:r>
              <a:rPr lang="en-US" sz="2800" b="1" dirty="0" smtClean="0">
                <a:solidFill>
                  <a:srgbClr val="7030A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en-US" sz="2800" b="1" dirty="0" err="1" smtClean="0">
                <a:solidFill>
                  <a:srgbClr val="7030A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ĐOÁN</a:t>
            </a:r>
            <a:r>
              <a:rPr lang="en-US" sz="2800" b="1" dirty="0" smtClean="0">
                <a:solidFill>
                  <a:srgbClr val="7030A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TÊN</a:t>
            </a:r>
            <a:r>
              <a:rPr lang="en-US" sz="2800" b="1" dirty="0" smtClean="0">
                <a:solidFill>
                  <a:srgbClr val="7030A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HÁT</a:t>
            </a:r>
            <a:endParaRPr lang="en-US" sz="2800" b="1" dirty="0">
              <a:solidFill>
                <a:srgbClr val="7030A0"/>
              </a:solidFill>
              <a:latin typeface="Segoe Print" panose="020006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13440" y="3292690"/>
            <a:ext cx="9625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: </a:t>
            </a:r>
            <a:r>
              <a:rPr lang="en-US" sz="2800" i="1" dirty="0" smtClean="0">
                <a:solidFill>
                  <a:srgbClr val="FF0000"/>
                </a:solidFill>
                <a:latin typeface="Times New Roman"/>
                <a:cs typeface="Arial"/>
              </a:rPr>
              <a:t>Ai 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/>
                <a:cs typeface="Arial"/>
              </a:rPr>
              <a:t>là</a:t>
            </a:r>
            <a:r>
              <a:rPr lang="en-US" sz="2800" i="1" dirty="0" smtClean="0">
                <a:solidFill>
                  <a:srgbClr val="FF0000"/>
                </a:solidFill>
                <a:latin typeface="Times New Roman"/>
                <a:cs typeface="Arial"/>
              </a:rPr>
              <a:t> 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/>
                <a:cs typeface="Arial"/>
              </a:rPr>
              <a:t>học</a:t>
            </a:r>
            <a:r>
              <a:rPr lang="en-US" sz="2800" i="1" dirty="0" smtClean="0">
                <a:solidFill>
                  <a:srgbClr val="FF0000"/>
                </a:solidFill>
                <a:latin typeface="Times New Roman"/>
                <a:cs typeface="Arial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/>
                <a:cs typeface="Arial"/>
              </a:rPr>
              <a:t>sinh</a:t>
            </a:r>
            <a:r>
              <a:rPr lang="en-US" sz="2800" i="1" dirty="0" smtClean="0">
                <a:solidFill>
                  <a:srgbClr val="FF0000"/>
                </a:solidFill>
                <a:latin typeface="Times New Roman"/>
                <a:cs typeface="Arial"/>
              </a:rPr>
              <a:t> 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/>
                <a:cs typeface="Arial"/>
              </a:rPr>
              <a:t>lớp</a:t>
            </a:r>
            <a:r>
              <a:rPr lang="en-US" sz="2800" i="1" dirty="0" smtClean="0">
                <a:solidFill>
                  <a:srgbClr val="FF0000"/>
                </a:solidFill>
                <a:latin typeface="Times New Roman"/>
                <a:cs typeface="Arial"/>
              </a:rPr>
              <a:t> 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/>
                <a:cs typeface="Arial"/>
              </a:rPr>
              <a:t>Hai</a:t>
            </a:r>
            <a:r>
              <a:rPr lang="en-US" sz="2800" i="1" dirty="0" smtClean="0">
                <a:solidFill>
                  <a:srgbClr val="FF0000"/>
                </a:solidFill>
                <a:latin typeface="Times New Roman"/>
                <a:cs typeface="Arial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/>
                <a:cs typeface="Arial"/>
              </a:rPr>
              <a:t>chăm</a:t>
            </a:r>
            <a:r>
              <a:rPr lang="en-US" sz="2800" i="1" dirty="0" smtClean="0">
                <a:solidFill>
                  <a:srgbClr val="FF0000"/>
                </a:solidFill>
                <a:latin typeface="Times New Roman"/>
                <a:cs typeface="Arial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/>
                <a:cs typeface="Arial"/>
              </a:rPr>
              <a:t>ngoan</a:t>
            </a:r>
            <a:r>
              <a:rPr lang="en-US" sz="2800" i="1" dirty="0" smtClean="0">
                <a:solidFill>
                  <a:srgbClr val="FF0000"/>
                </a:solidFill>
                <a:latin typeface="Times New Roman"/>
                <a:cs typeface="Arial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/>
                <a:cs typeface="Arial"/>
              </a:rPr>
              <a:t>học</a:t>
            </a:r>
            <a:r>
              <a:rPr lang="en-US" sz="2800" i="1" dirty="0" smtClean="0">
                <a:solidFill>
                  <a:srgbClr val="FF0000"/>
                </a:solidFill>
                <a:latin typeface="Times New Roman"/>
                <a:cs typeface="Arial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/>
                <a:cs typeface="Arial"/>
              </a:rPr>
              <a:t>giỏi</a:t>
            </a:r>
            <a:r>
              <a:rPr lang="en-US" sz="2800" i="1" dirty="0" smtClean="0">
                <a:solidFill>
                  <a:srgbClr val="FF0000"/>
                </a:solidFill>
                <a:latin typeface="Times New Roman"/>
                <a:cs typeface="Arial"/>
              </a:rPr>
              <a:t> 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/>
                <a:cs typeface="Arial"/>
              </a:rPr>
              <a:t>mới</a:t>
            </a:r>
            <a:r>
              <a:rPr lang="en-US" sz="2800" i="1" dirty="0" smtClean="0">
                <a:solidFill>
                  <a:srgbClr val="FF0000"/>
                </a:solidFill>
                <a:latin typeface="Times New Roman"/>
                <a:cs typeface="Arial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/>
                <a:cs typeface="Arial"/>
              </a:rPr>
              <a:t>tài</a:t>
            </a:r>
            <a:r>
              <a:rPr lang="en-US" sz="2800" i="1" dirty="0" smtClean="0">
                <a:solidFill>
                  <a:srgbClr val="FF0000"/>
                </a:solidFill>
                <a:latin typeface="Times New Roman"/>
                <a:cs typeface="Arial"/>
              </a:rPr>
              <a:t>.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5" name="GIAI ĐIỆU 1 CÂU HSL2C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9896" y="1790804"/>
            <a:ext cx="2452206" cy="6836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5795" y="2695125"/>
            <a:ext cx="9881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latin typeface="Times New Roman"/>
                <a:cs typeface="Arial"/>
              </a:rPr>
              <a:t>Bài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/>
                <a:cs typeface="Arial"/>
              </a:rPr>
              <a:t>hát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 “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/>
                <a:cs typeface="Arial"/>
              </a:rPr>
              <a:t>Học</a:t>
            </a:r>
            <a:r>
              <a:rPr lang="en-US" sz="2800" i="1" dirty="0" smtClean="0">
                <a:solidFill>
                  <a:srgbClr val="7030A0"/>
                </a:solidFill>
                <a:latin typeface="Times New Roman"/>
                <a:cs typeface="Arial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/>
                <a:cs typeface="Arial"/>
              </a:rPr>
              <a:t>sinh</a:t>
            </a:r>
            <a:r>
              <a:rPr lang="en-US" sz="2800" i="1" dirty="0" smtClean="0">
                <a:solidFill>
                  <a:srgbClr val="7030A0"/>
                </a:solidFill>
                <a:latin typeface="Times New Roman"/>
                <a:cs typeface="Arial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/>
                <a:cs typeface="Arial"/>
              </a:rPr>
              <a:t>lớp</a:t>
            </a:r>
            <a:r>
              <a:rPr lang="en-US" sz="2800" i="1" dirty="0" smtClean="0">
                <a:solidFill>
                  <a:srgbClr val="7030A0"/>
                </a:solidFill>
                <a:latin typeface="Times New Roman"/>
                <a:cs typeface="Arial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/>
                <a:cs typeface="Arial"/>
              </a:rPr>
              <a:t>Hai</a:t>
            </a:r>
            <a:r>
              <a:rPr lang="en-US" sz="2800" i="1" dirty="0" smtClean="0">
                <a:solidFill>
                  <a:srgbClr val="7030A0"/>
                </a:solidFill>
                <a:latin typeface="Times New Roman"/>
                <a:cs typeface="Arial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/>
                <a:cs typeface="Arial"/>
              </a:rPr>
              <a:t>chăm</a:t>
            </a:r>
            <a:r>
              <a:rPr lang="en-US" sz="2800" i="1" dirty="0" smtClean="0">
                <a:solidFill>
                  <a:srgbClr val="7030A0"/>
                </a:solidFill>
                <a:latin typeface="Times New Roman"/>
                <a:cs typeface="Arial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/>
                <a:cs typeface="Arial"/>
              </a:rPr>
              <a:t>ngoan</a:t>
            </a:r>
            <a:r>
              <a:rPr lang="en-US" sz="2800" i="1" dirty="0" smtClean="0">
                <a:solidFill>
                  <a:srgbClr val="7030A0"/>
                </a:solidFill>
                <a:latin typeface="Times New Roman"/>
                <a:cs typeface="Arial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”, </a:t>
            </a:r>
            <a:r>
              <a:rPr lang="en-US" sz="2800" dirty="0" err="1" smtClean="0">
                <a:solidFill>
                  <a:srgbClr val="7030A0"/>
                </a:solidFill>
                <a:latin typeface="Times New Roman"/>
                <a:cs typeface="Arial"/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/>
                <a:cs typeface="Arial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/>
                <a:cs typeface="Arial"/>
              </a:rPr>
              <a:t>lời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/>
                <a:cs typeface="Arial"/>
              </a:rPr>
              <a:t>Hoàng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 Long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737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7917" y="-12635"/>
            <a:ext cx="3397432" cy="9923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79667" y="129596"/>
            <a:ext cx="5995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0359" y="-80440"/>
            <a:ext cx="30925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sz="5400" dirty="0" smtClean="0">
                <a:solidFill>
                  <a:srgbClr val="FFFF00"/>
                </a:solidFill>
                <a:latin typeface=".VnAristote" panose="020B7200000000000000" pitchFamily="34" charset="0"/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  <a:latin typeface=".VnAristote" panose="020B7200000000000000" pitchFamily="34" charset="0"/>
              </a:rPr>
              <a:t>Trß</a:t>
            </a:r>
            <a:r>
              <a:rPr lang="en-US" sz="5400" dirty="0" smtClean="0">
                <a:solidFill>
                  <a:srgbClr val="FFFF00"/>
                </a:solidFill>
                <a:latin typeface=".VnAristote" panose="020B7200000000000000" pitchFamily="34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.VnAristote" panose="020B7200000000000000" pitchFamily="34" charset="0"/>
              </a:rPr>
              <a:t>ch¬i</a:t>
            </a:r>
            <a:endParaRPr lang="en-US" sz="5400" dirty="0">
              <a:solidFill>
                <a:srgbClr val="FFFF00"/>
              </a:solidFill>
              <a:latin typeface=".VnTime" panose="020B72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5001" b="59999"/>
          <a:stretch/>
        </p:blipFill>
        <p:spPr>
          <a:xfrm>
            <a:off x="2063931" y="1211181"/>
            <a:ext cx="9073554" cy="1140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2780" t="44520" r="58407" b="41043"/>
          <a:stretch/>
        </p:blipFill>
        <p:spPr>
          <a:xfrm>
            <a:off x="2890657" y="1292484"/>
            <a:ext cx="2843348" cy="737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780" t="44520" r="58407" b="41043"/>
          <a:stretch/>
        </p:blipFill>
        <p:spPr>
          <a:xfrm>
            <a:off x="6284705" y="1279184"/>
            <a:ext cx="3047190" cy="768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3596" t="44520" r="63677" b="41043"/>
          <a:stretch/>
        </p:blipFill>
        <p:spPr>
          <a:xfrm>
            <a:off x="5682341" y="1240130"/>
            <a:ext cx="391887" cy="749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3596" t="44520" r="63677" b="41043"/>
          <a:stretch/>
        </p:blipFill>
        <p:spPr>
          <a:xfrm>
            <a:off x="9542372" y="1335651"/>
            <a:ext cx="394443" cy="7101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4911" t="30901" r="69002" b="47929"/>
          <a:stretch/>
        </p:blipFill>
        <p:spPr>
          <a:xfrm>
            <a:off x="2181498" y="1241678"/>
            <a:ext cx="391886" cy="7385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90657" y="2105727"/>
            <a:ext cx="72785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latin typeface="Times New Roman"/>
                <a:cs typeface="Arial"/>
              </a:rPr>
              <a:t>Em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      </a:t>
            </a:r>
            <a:r>
              <a:rPr lang="en-US" sz="2800" dirty="0" err="1" smtClean="0">
                <a:solidFill>
                  <a:srgbClr val="7030A0"/>
                </a:solidFill>
                <a:latin typeface="Times New Roman"/>
                <a:cs typeface="Arial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         </a:t>
            </a:r>
            <a:r>
              <a:rPr lang="en-US" sz="2800" dirty="0" err="1" smtClean="0">
                <a:solidFill>
                  <a:srgbClr val="7030A0"/>
                </a:solidFill>
                <a:latin typeface="Times New Roman"/>
                <a:cs typeface="Arial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    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Arial"/>
              </a:rPr>
              <a:t>/ 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  </a:t>
            </a:r>
            <a:r>
              <a:rPr lang="en-US" sz="2800" dirty="0" err="1" smtClean="0">
                <a:solidFill>
                  <a:srgbClr val="7030A0"/>
                </a:solidFill>
                <a:latin typeface="Times New Roman"/>
                <a:cs typeface="Arial"/>
              </a:rPr>
              <a:t>sinh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     </a:t>
            </a:r>
            <a:r>
              <a:rPr lang="en-US" sz="2800" dirty="0" err="1" smtClean="0">
                <a:solidFill>
                  <a:srgbClr val="7030A0"/>
                </a:solidFill>
                <a:latin typeface="Times New Roman"/>
                <a:cs typeface="Arial"/>
              </a:rPr>
              <a:t>lớp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         Hai,    </a:t>
            </a:r>
          </a:p>
          <a:p>
            <a:r>
              <a:rPr lang="en-US" sz="2800" dirty="0" err="1" smtClean="0">
                <a:solidFill>
                  <a:srgbClr val="7030A0"/>
                </a:solidFill>
                <a:latin typeface="Times New Roman"/>
                <a:cs typeface="Arial"/>
              </a:rPr>
              <a:t>em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       </a:t>
            </a:r>
            <a:r>
              <a:rPr lang="en-US" sz="2800" dirty="0" err="1" smtClean="0">
                <a:solidFill>
                  <a:srgbClr val="7030A0"/>
                </a:solidFill>
                <a:latin typeface="Times New Roman"/>
                <a:cs typeface="Arial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         </a:t>
            </a:r>
            <a:r>
              <a:rPr lang="en-US" sz="2800" dirty="0" err="1" smtClean="0">
                <a:solidFill>
                  <a:srgbClr val="7030A0"/>
                </a:solidFill>
                <a:latin typeface="Times New Roman"/>
                <a:cs typeface="Arial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Arial"/>
              </a:rPr>
              <a:t>/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   </a:t>
            </a:r>
            <a:r>
              <a:rPr lang="en-US" sz="2800" dirty="0" err="1" smtClean="0">
                <a:solidFill>
                  <a:srgbClr val="7030A0"/>
                </a:solidFill>
                <a:latin typeface="Times New Roman"/>
                <a:cs typeface="Arial"/>
              </a:rPr>
              <a:t>cậu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       con        </a:t>
            </a:r>
            <a:r>
              <a:rPr lang="en-US" sz="2800" dirty="0" err="1" smtClean="0">
                <a:solidFill>
                  <a:srgbClr val="7030A0"/>
                </a:solidFill>
                <a:latin typeface="Times New Roman"/>
                <a:cs typeface="Arial"/>
              </a:rPr>
              <a:t>trai</a:t>
            </a:r>
            <a:r>
              <a:rPr lang="en-US" sz="2800" dirty="0" smtClean="0">
                <a:solidFill>
                  <a:srgbClr val="7030A0"/>
                </a:solidFill>
                <a:latin typeface="Times New Roman"/>
                <a:cs typeface="Arial"/>
              </a:rPr>
              <a:t>. 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82725" y="3000273"/>
            <a:ext cx="70449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Em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học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Arial"/>
              </a:rPr>
              <a:t>/</a:t>
            </a:r>
            <a:r>
              <a:rPr lang="en-US" sz="2800" dirty="0">
                <a:solidFill>
                  <a:srgbClr val="0070C0"/>
                </a:solidFill>
                <a:latin typeface="Times New Roman"/>
                <a:cs typeface="Arial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sinh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 Hai,   </a:t>
            </a:r>
          </a:p>
          <a:p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em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một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Arial"/>
              </a:rPr>
              <a:t>/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cô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bé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gái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.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92449" y="3884762"/>
            <a:ext cx="76749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cs typeface="Arial"/>
              </a:rPr>
              <a:t>Ai    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/>
                <a:cs typeface="Arial"/>
              </a:rPr>
              <a:t>là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cs typeface="Arial"/>
              </a:rPr>
              <a:t>     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/>
                <a:cs typeface="Arial"/>
              </a:rPr>
              <a:t>học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cs typeface="Arial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Arial"/>
              </a:rPr>
              <a:t>/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cs typeface="Arial"/>
              </a:rPr>
              <a:t>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/>
                <a:cs typeface="Arial"/>
              </a:rPr>
              <a:t>sinh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cs typeface="Arial"/>
              </a:rPr>
              <a:t>  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/>
                <a:cs typeface="Arial"/>
              </a:rPr>
              <a:t>lớp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cs typeface="Arial"/>
              </a:rPr>
              <a:t>        Hai,</a:t>
            </a:r>
          </a:p>
          <a:p>
            <a:r>
              <a:rPr lang="en-US" sz="2800" dirty="0" smtClean="0">
                <a:solidFill>
                  <a:srgbClr val="00B050"/>
                </a:solidFill>
                <a:latin typeface="Times New Roman"/>
                <a:cs typeface="Arial"/>
              </a:rPr>
              <a:t>  </a:t>
            </a:r>
            <a:r>
              <a:rPr lang="en-US" sz="2800" dirty="0" err="1" smtClean="0">
                <a:solidFill>
                  <a:srgbClr val="00B050"/>
                </a:solidFill>
                <a:latin typeface="Times New Roman"/>
                <a:cs typeface="Arial"/>
              </a:rPr>
              <a:t>chăm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cs typeface="Arial"/>
              </a:rPr>
              <a:t>  </a:t>
            </a:r>
            <a:r>
              <a:rPr lang="en-US" sz="2800" dirty="0" err="1" smtClean="0">
                <a:solidFill>
                  <a:srgbClr val="00B050"/>
                </a:solidFill>
                <a:latin typeface="Times New Roman"/>
                <a:cs typeface="Arial"/>
              </a:rPr>
              <a:t>ngoan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cs typeface="Arial"/>
              </a:rPr>
              <a:t>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/>
                <a:cs typeface="Arial"/>
              </a:rPr>
              <a:t>học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cs typeface="Arial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Arial"/>
              </a:rPr>
              <a:t>/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cs typeface="Arial"/>
              </a:rPr>
              <a:t>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/>
                <a:cs typeface="Arial"/>
              </a:rPr>
              <a:t>giỏi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cs typeface="Arial"/>
              </a:rPr>
              <a:t>   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/>
                <a:cs typeface="Arial"/>
              </a:rPr>
              <a:t>mới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cs typeface="Arial"/>
              </a:rPr>
              <a:t>    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/>
                <a:cs typeface="Arial"/>
              </a:rPr>
              <a:t>tài</a:t>
            </a:r>
            <a:r>
              <a:rPr lang="en-US" sz="2800" dirty="0" smtClean="0">
                <a:solidFill>
                  <a:srgbClr val="00B050"/>
                </a:solidFill>
                <a:latin typeface="Times New Roman"/>
                <a:cs typeface="Arial"/>
              </a:rPr>
              <a:t>.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58647" y="4736271"/>
            <a:ext cx="81427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Mỗi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Arial"/>
              </a:rPr>
              <a:t>/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trường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Arial"/>
              </a:rPr>
              <a:t>/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thêm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niềm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Arial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vui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56189" y="5567195"/>
            <a:ext cx="1042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(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bao</a:t>
            </a:r>
            <a:r>
              <a:rPr lang="en-US" sz="2800" dirty="0">
                <a:solidFill>
                  <a:srgbClr val="0070C0"/>
                </a:solidFill>
                <a:latin typeface="Times New Roman"/>
                <a:cs typeface="Arial"/>
              </a:rPr>
              <a:t>) 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2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16582" t="48008" r="68480" b="34348"/>
          <a:stretch/>
        </p:blipFill>
        <p:spPr>
          <a:xfrm>
            <a:off x="446669" y="3763242"/>
            <a:ext cx="1433170" cy="24355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43634" t="47230" r="38212" b="35126"/>
          <a:stretch/>
        </p:blipFill>
        <p:spPr>
          <a:xfrm>
            <a:off x="10535685" y="3726458"/>
            <a:ext cx="1633928" cy="2332520"/>
          </a:xfrm>
          <a:prstGeom prst="rect">
            <a:avLst/>
          </a:prstGeom>
        </p:spPr>
      </p:pic>
      <p:pic>
        <p:nvPicPr>
          <p:cNvPr id="23" name="Picture 34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5321"/>
            <a:ext cx="3343275" cy="7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4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02" y="6222640"/>
            <a:ext cx="3343275" cy="6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4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6222639"/>
            <a:ext cx="3343275" cy="63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4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338" y="6145321"/>
            <a:ext cx="3343275" cy="7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8294">
            <a:off x="1744918" y="5808918"/>
            <a:ext cx="446292" cy="62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3083">
            <a:off x="9707969" y="6172472"/>
            <a:ext cx="444189" cy="52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3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14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13449" t="48008" r="68480" b="34348"/>
          <a:stretch/>
        </p:blipFill>
        <p:spPr>
          <a:xfrm>
            <a:off x="943047" y="2820022"/>
            <a:ext cx="1733779" cy="3282847"/>
          </a:xfrm>
          <a:prstGeom prst="rect">
            <a:avLst/>
          </a:prstGeom>
        </p:spPr>
      </p:pic>
      <p:pic>
        <p:nvPicPr>
          <p:cNvPr id="5" name="Picture 10" descr="grass-with-flowers - MontessoriPubli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1311"/>
            <a:ext cx="4557010" cy="13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180 GIF ideas in 2022 | gif, cute gif, funny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0001" y="2506166"/>
            <a:ext cx="3804017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43634" t="47230" r="38212" b="35126"/>
          <a:stretch/>
        </p:blipFill>
        <p:spPr>
          <a:xfrm>
            <a:off x="9379026" y="3044875"/>
            <a:ext cx="1633928" cy="3057994"/>
          </a:xfrm>
          <a:prstGeom prst="rect">
            <a:avLst/>
          </a:prstGeom>
        </p:spPr>
      </p:pic>
      <p:pic>
        <p:nvPicPr>
          <p:cNvPr id="8" name="Picture 10" descr="grass-with-flowers - MontessoriPubli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55" y="5621311"/>
            <a:ext cx="4536422" cy="131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ARAOKE HSL2C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7566.639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18740" y="6277247"/>
            <a:ext cx="502864" cy="376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5000"/>
                    </a14:imgEffect>
                    <a14:imgEffect>
                      <a14:brightnessContrast bright="19000" contrast="10000"/>
                    </a14:imgEffect>
                  </a14:imgLayer>
                </a14:imgProps>
              </a:ext>
            </a:extLst>
          </a:blip>
          <a:srcRect l="16963" t="20108" r="23591" b="74532"/>
          <a:stretch/>
        </p:blipFill>
        <p:spPr>
          <a:xfrm>
            <a:off x="3563654" y="438067"/>
            <a:ext cx="5413036" cy="5199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95380" y="957988"/>
            <a:ext cx="3483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Nhạc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và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lời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: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Hoàng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 Long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31812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ree Google Slides Virtual Classroom Background PowerPoint Templa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r="50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76177" y="1488219"/>
            <a:ext cx="67596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8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11588" y="208429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14" descr="Batería e Baixo eléctrico | CEIP da Ramallos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876" y="4504764"/>
            <a:ext cx="3402758" cy="220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8294">
            <a:off x="701975" y="4192669"/>
            <a:ext cx="587405" cy="62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71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" b="3839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55901" y="1448891"/>
            <a:ext cx="1364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02748" y="1387336"/>
            <a:ext cx="83279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200" i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02748" y="1972111"/>
            <a:ext cx="35253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i="1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5244" t="43559" r="12598" b="45613"/>
          <a:stretch/>
        </p:blipFill>
        <p:spPr>
          <a:xfrm>
            <a:off x="4434690" y="476218"/>
            <a:ext cx="3796396" cy="75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2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4571" b="883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16572" y="1277146"/>
            <a:ext cx="77588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4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6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BACK TO SCHOOL - Animated SCREEN background Education - [FREE DOWNLOAD]  Virtual/Online Classroom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r="13583" b="13288"/>
          <a:stretch/>
        </p:blipFill>
        <p:spPr bwMode="auto">
          <a:xfrm flipH="1">
            <a:off x="-1" y="0"/>
            <a:ext cx="123966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EO HSL2C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51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743" y="212271"/>
            <a:ext cx="9274628" cy="538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brightnessContrast bright="19000" contrast="10000"/>
                    </a14:imgEffect>
                  </a14:imgLayer>
                </a14:imgProps>
              </a:ext>
            </a:extLst>
          </a:blip>
          <a:srcRect l="11064" t="31490" r="12368" b="59912"/>
          <a:stretch/>
        </p:blipFill>
        <p:spPr>
          <a:xfrm>
            <a:off x="1658982" y="1175658"/>
            <a:ext cx="7823861" cy="775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brightnessContrast bright="19000" contrast="10000"/>
                    </a14:imgEffect>
                  </a14:imgLayer>
                </a14:imgProps>
              </a:ext>
            </a:extLst>
          </a:blip>
          <a:srcRect l="5421" t="46668" r="11855" b="46040"/>
          <a:stretch/>
        </p:blipFill>
        <p:spPr>
          <a:xfrm>
            <a:off x="1293223" y="2409064"/>
            <a:ext cx="8216537" cy="728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brightnessContrast bright="19000" contrast="10000"/>
                    </a14:imgEffect>
                  </a14:imgLayer>
                </a14:imgProps>
              </a:ext>
            </a:extLst>
          </a:blip>
          <a:srcRect l="5421" t="60542" r="11855" b="32699"/>
          <a:stretch/>
        </p:blipFill>
        <p:spPr>
          <a:xfrm>
            <a:off x="1293223" y="3592108"/>
            <a:ext cx="8201376" cy="673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brightnessContrast bright="19000" contrast="10000"/>
                    </a14:imgEffect>
                  </a14:imgLayer>
                </a14:imgProps>
              </a:ext>
            </a:extLst>
          </a:blip>
          <a:srcRect l="5421" t="73883" r="11855" b="19358"/>
          <a:stretch/>
        </p:blipFill>
        <p:spPr>
          <a:xfrm>
            <a:off x="1293223" y="4718867"/>
            <a:ext cx="8241872" cy="6809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00270" y="1839470"/>
            <a:ext cx="6959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Em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là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học</a:t>
            </a:r>
            <a:r>
              <a:rPr lang="en-US" sz="2400" b="1" i="1" dirty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sinh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>
                <a:solidFill>
                  <a:srgbClr val="002060"/>
                </a:solidFill>
                <a:latin typeface="Times New Roman"/>
                <a:cs typeface="Arial"/>
              </a:rPr>
              <a:t>lớp</a:t>
            </a:r>
            <a:r>
              <a:rPr lang="en-US" sz="2400" b="1" i="1" dirty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/>
                <a:cs typeface="Arial"/>
              </a:rPr>
              <a:t>Hai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,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em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 </a:t>
            </a:r>
            <a:r>
              <a:rPr lang="en-US" sz="2400" b="1" i="1" dirty="0" err="1">
                <a:solidFill>
                  <a:srgbClr val="002060"/>
                </a:solidFill>
                <a:latin typeface="Times New Roman"/>
                <a:cs typeface="Arial"/>
              </a:rPr>
              <a:t>là</a:t>
            </a:r>
            <a:r>
              <a:rPr lang="en-US" sz="2400" b="1" i="1" dirty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một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cậu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con</a:t>
            </a:r>
            <a:endParaRPr lang="en-US" sz="2400" b="1" i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36195" y="2973820"/>
            <a:ext cx="7337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2060"/>
                </a:solidFill>
                <a:latin typeface="Times New Roman"/>
                <a:cs typeface="Arial"/>
              </a:rPr>
              <a:t>t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rai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.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Em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là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học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sinh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lớp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Hai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,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em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là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một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cô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bé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gái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.  Ai </a:t>
            </a:r>
            <a:endParaRPr lang="en-US" sz="2400" b="1" i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92924" y="4146645"/>
            <a:ext cx="7354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là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học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sinh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lớp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Hai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,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chăm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ngoan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học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giỏi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mới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tài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.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Mỗi</a:t>
            </a:r>
            <a:endParaRPr lang="en-US" sz="2400" b="1" i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06320" y="5279670"/>
            <a:ext cx="7540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2060"/>
                </a:solidFill>
                <a:latin typeface="Times New Roman"/>
                <a:cs typeface="Arial"/>
              </a:rPr>
              <a:t>n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gày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đến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trường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đến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lớp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là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em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có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thêm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bao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niềm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/>
                <a:cs typeface="Arial"/>
              </a:rPr>
              <a:t>vui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/>
                <a:cs typeface="Arial"/>
              </a:rPr>
              <a:t>.</a:t>
            </a:r>
            <a:endParaRPr lang="en-US" sz="2400" b="1" i="1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3640141" y="2273767"/>
            <a:ext cx="245623" cy="21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5927194" y="2247170"/>
            <a:ext cx="245623" cy="21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7114987" y="2233033"/>
            <a:ext cx="245623" cy="21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2215280" y="3393226"/>
            <a:ext cx="245623" cy="21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3322398" y="3369765"/>
            <a:ext cx="245623" cy="21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5494661" y="3369765"/>
            <a:ext cx="245623" cy="21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8357350" y="3397611"/>
            <a:ext cx="245623" cy="21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2092468" y="4547449"/>
            <a:ext cx="245623" cy="21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4323331" y="4545198"/>
            <a:ext cx="245623" cy="21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6020381" y="4551686"/>
            <a:ext cx="245623" cy="21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8251244" y="4538226"/>
            <a:ext cx="245623" cy="21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6380019" y="3381862"/>
            <a:ext cx="245623" cy="21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2131496" y="5752809"/>
            <a:ext cx="245623" cy="21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4756326" y="5736934"/>
            <a:ext cx="245623" cy="21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6205017" y="5708871"/>
            <a:ext cx="245623" cy="21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38175" r="70920" b="42969"/>
          <a:stretch/>
        </p:blipFill>
        <p:spPr bwMode="auto">
          <a:xfrm>
            <a:off x="8710595" y="5739162"/>
            <a:ext cx="245623" cy="211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/>
          <a:srcRect l="802"/>
          <a:stretch/>
        </p:blipFill>
        <p:spPr>
          <a:xfrm>
            <a:off x="9509760" y="0"/>
            <a:ext cx="2651760" cy="6701925"/>
          </a:xfrm>
          <a:prstGeom prst="rect">
            <a:avLst/>
          </a:prstGeom>
        </p:spPr>
      </p:pic>
      <p:pic>
        <p:nvPicPr>
          <p:cNvPr id="35" name="Picture 34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5282"/>
            <a:ext cx="3343275" cy="6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4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37" y="6293224"/>
            <a:ext cx="3343275" cy="55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4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733" y="6225282"/>
            <a:ext cx="3343275" cy="6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4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406" y="6155991"/>
            <a:ext cx="3343275" cy="71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34447" y="146592"/>
            <a:ext cx="2571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Hát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và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vỗ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nhịp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: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brightnessContrast bright="19000" contrast="10000"/>
                    </a14:imgEffect>
                  </a14:imgLayer>
                </a14:imgProps>
              </a:ext>
            </a:extLst>
          </a:blip>
          <a:srcRect l="16963" t="20108" r="23591" b="74532"/>
          <a:stretch/>
        </p:blipFill>
        <p:spPr>
          <a:xfrm>
            <a:off x="3142094" y="372871"/>
            <a:ext cx="5413036" cy="48332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003458" y="813610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Nhạc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và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lời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: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Hoàng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Arial"/>
              </a:rPr>
              <a:t> Long</a:t>
            </a:r>
            <a:endParaRPr lang="en-US" dirty="0"/>
          </a:p>
        </p:txBody>
      </p:sp>
      <p:pic>
        <p:nvPicPr>
          <p:cNvPr id="40" name="KARAOKE HSL2C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7566.639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93656" y="5779843"/>
            <a:ext cx="502864" cy="37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572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/>
          <p:cNvSpPr/>
          <p:nvPr/>
        </p:nvSpPr>
        <p:spPr>
          <a:xfrm>
            <a:off x="3526156" y="391005"/>
            <a:ext cx="5387530" cy="595746"/>
          </a:xfrm>
          <a:prstGeom prst="round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57601" y="401976"/>
            <a:ext cx="525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Hát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kết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hợp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động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cơ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thể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6" name="Picture 5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5282"/>
            <a:ext cx="3343275" cy="6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109" y="6225281"/>
            <a:ext cx="3343275" cy="6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644" y="6207849"/>
            <a:ext cx="3343275" cy="6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725" y="6190417"/>
            <a:ext cx="3343275" cy="6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ARAOKE HSL2C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7222.63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1376" y="5849131"/>
            <a:ext cx="411008" cy="3761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2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13449" t="48008" r="68480" b="34348"/>
          <a:stretch/>
        </p:blipFill>
        <p:spPr>
          <a:xfrm>
            <a:off x="4131422" y="1776517"/>
            <a:ext cx="1733779" cy="32828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43634" t="47230" r="38212" b="35126"/>
          <a:stretch/>
        </p:blipFill>
        <p:spPr>
          <a:xfrm>
            <a:off x="6806679" y="1776517"/>
            <a:ext cx="1633928" cy="3057994"/>
          </a:xfrm>
          <a:prstGeom prst="rect">
            <a:avLst/>
          </a:prstGeom>
        </p:spPr>
      </p:pic>
      <p:pic>
        <p:nvPicPr>
          <p:cNvPr id="13" name="Picture 12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8294">
            <a:off x="1079242" y="5579553"/>
            <a:ext cx="506482" cy="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:\Users\HP\Pictures\hình động\3-mau_slide_powerpoint_dep_ctu.vn_(3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53305">
            <a:off x="10298491" y="5767627"/>
            <a:ext cx="443741" cy="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156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148" y="2215584"/>
            <a:ext cx="7478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Em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học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sinh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   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Hai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,    </a:t>
            </a:r>
          </a:p>
          <a:p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em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một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cậu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 con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trai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.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895148" y="3056387"/>
            <a:ext cx="72367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Em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học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sinh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   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Hai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,   </a:t>
            </a:r>
          </a:p>
          <a:p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em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một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cô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bé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gái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.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648801" y="3957549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Ai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học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sinh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   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Hai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,</a:t>
            </a:r>
          </a:p>
          <a:p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chăm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ngoan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học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giỏi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mới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.  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3087" y="4886895"/>
            <a:ext cx="7600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Mỗi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ngày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đến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trường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đến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</a:t>
            </a:r>
          </a:p>
          <a:p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em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có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thêm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/>
                <a:cs typeface="Arial"/>
              </a:rPr>
              <a:t>niềm</a:t>
            </a:r>
            <a:r>
              <a:rPr lang="en-US" sz="2800" dirty="0" smtClean="0">
                <a:solidFill>
                  <a:srgbClr val="0070C0"/>
                </a:solidFill>
                <a:latin typeface="Times New Roman"/>
                <a:cs typeface="Arial"/>
              </a:rPr>
              <a:t>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/>
                <a:cs typeface="Arial"/>
              </a:rPr>
              <a:t>vui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Arial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9" name="Picture 2" descr="Một số giải pháp nâng cao hiệu quả quản lí ứng dụng các phương pháp dạy học  hiện đại trong môn Âm nhạc tại trường Tiểu học Trần Hưng Đạ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8" t="15452" r="48457" b="33818"/>
          <a:stretch/>
        </p:blipFill>
        <p:spPr bwMode="auto">
          <a:xfrm flipH="1">
            <a:off x="3938801" y="1286238"/>
            <a:ext cx="766319" cy="82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ột số giải pháp nâng cao hiệu quả quản lí ứng dụng các phương pháp dạy học  hiện đại trong môn Âm nhạc tại trường Tiểu học Trần Hưng Đạ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2" t="20700" r="27752" b="33818"/>
          <a:stretch/>
        </p:blipFill>
        <p:spPr bwMode="auto">
          <a:xfrm>
            <a:off x="9151825" y="1417022"/>
            <a:ext cx="855789" cy="64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ột số giải pháp nâng cao hiệu quả quản lí ứng dụng các phương pháp dạy học  hiện đại trong môn Âm nhạc tại trường Tiểu học Trần Hưng Đạ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8" t="15452" r="48457" b="33818"/>
          <a:stretch/>
        </p:blipFill>
        <p:spPr bwMode="auto">
          <a:xfrm flipH="1">
            <a:off x="6496352" y="1257261"/>
            <a:ext cx="766319" cy="85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iáo án lớp 1 môn Âm nhạc sách Chân trời sáng tạ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1" r="1812" b="38983"/>
          <a:stretch/>
        </p:blipFill>
        <p:spPr bwMode="auto">
          <a:xfrm>
            <a:off x="216658" y="1633928"/>
            <a:ext cx="1822004" cy="181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iáo án lớp 1 môn Âm nhạc sách Chân trời sáng tạ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2405" r="43513" b="38983"/>
          <a:stretch/>
        </p:blipFill>
        <p:spPr bwMode="auto">
          <a:xfrm>
            <a:off x="15495" y="3957403"/>
            <a:ext cx="2023167" cy="179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VĐCT HS lớp 2 chăm ngoa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56" end="25566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66815" y="5737978"/>
            <a:ext cx="425969" cy="316419"/>
          </a:xfrm>
          <a:prstGeom prst="rect">
            <a:avLst/>
          </a:prstGeom>
        </p:spPr>
      </p:pic>
      <p:sp>
        <p:nvSpPr>
          <p:cNvPr id="15" name="Round Same Side Corner Rectangle 14"/>
          <p:cNvSpPr/>
          <p:nvPr/>
        </p:nvSpPr>
        <p:spPr>
          <a:xfrm>
            <a:off x="3630659" y="221187"/>
            <a:ext cx="5387530" cy="595746"/>
          </a:xfrm>
          <a:prstGeom prst="round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49039" y="213268"/>
            <a:ext cx="51507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Hát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kết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hợp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động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cơ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thể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17" name="KARAOKE HSL2C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6847" end="107222.639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28367" y="5107577"/>
            <a:ext cx="464417" cy="397492"/>
          </a:xfrm>
          <a:prstGeom prst="rect">
            <a:avLst/>
          </a:prstGeom>
        </p:spPr>
      </p:pic>
      <p:pic>
        <p:nvPicPr>
          <p:cNvPr id="18" name="Picture 17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5282"/>
            <a:ext cx="3343275" cy="6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324" y="6207849"/>
            <a:ext cx="3343275" cy="6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533" y="6210943"/>
            <a:ext cx="3343275" cy="6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Download Png Stock Grass Background Clipart - Grass With Flowers  Transparent - Full Size PNG Image - PNGki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808" y="6225282"/>
            <a:ext cx="3343275" cy="6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866815" y="5691990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/>
                <a:cs typeface="Arial"/>
              </a:rPr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67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92424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/>
        </p:nvSpPr>
        <p:spPr>
          <a:xfrm>
            <a:off x="3396344" y="218788"/>
            <a:ext cx="5747656" cy="584775"/>
          </a:xfrm>
          <a:prstGeom prst="round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63205" y="218788"/>
            <a:ext cx="57506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Hát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cs typeface="Arial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cs typeface="Arial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động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phụ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/>
                <a:cs typeface="Arial"/>
              </a:rPr>
              <a:t>họa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13449" t="48008" r="68480" b="34348"/>
          <a:stretch/>
        </p:blipFill>
        <p:spPr>
          <a:xfrm>
            <a:off x="943047" y="2820022"/>
            <a:ext cx="1733779" cy="3282847"/>
          </a:xfrm>
          <a:prstGeom prst="rect">
            <a:avLst/>
          </a:prstGeom>
        </p:spPr>
      </p:pic>
      <p:pic>
        <p:nvPicPr>
          <p:cNvPr id="6" name="Picture 10" descr="grass-with-flowers - MontessoriPubli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1311"/>
            <a:ext cx="4557010" cy="13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180 GIF ideas in 2022 | gif, cute gif, funny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0001" y="2506166"/>
            <a:ext cx="3804017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43634" t="47230" r="38212" b="35126"/>
          <a:stretch/>
        </p:blipFill>
        <p:spPr>
          <a:xfrm>
            <a:off x="9379026" y="3044875"/>
            <a:ext cx="1633928" cy="3057994"/>
          </a:xfrm>
          <a:prstGeom prst="rect">
            <a:avLst/>
          </a:prstGeom>
        </p:spPr>
      </p:pic>
      <p:pic>
        <p:nvPicPr>
          <p:cNvPr id="10" name="Picture 10" descr="grass-with-flowers - MontessoriPubli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55" y="5621311"/>
            <a:ext cx="4536422" cy="131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ARAOKE HSL2C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43" end="87095.639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04256" y="6374674"/>
            <a:ext cx="502864" cy="278721"/>
          </a:xfrm>
          <a:prstGeom prst="rect">
            <a:avLst/>
          </a:prstGeom>
        </p:spPr>
      </p:pic>
      <p:pic>
        <p:nvPicPr>
          <p:cNvPr id="12" name="KARAOKE HSL2C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40" end="107222.639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31701" y="6277246"/>
            <a:ext cx="411008" cy="37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12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93939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425</Words>
  <Application>Microsoft Office PowerPoint</Application>
  <PresentationFormat>Widescreen</PresentationFormat>
  <Paragraphs>64</Paragraphs>
  <Slides>22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.VnAristote</vt:lpstr>
      <vt:lpstr>.VnTime</vt:lpstr>
      <vt:lpstr>Arial</vt:lpstr>
      <vt:lpstr>Calibri</vt:lpstr>
      <vt:lpstr>Calibri Light</vt:lpstr>
      <vt:lpstr>Segoe Print</vt:lpstr>
      <vt:lpstr>Segoe UI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81</cp:revision>
  <dcterms:created xsi:type="dcterms:W3CDTF">2022-10-28T05:39:29Z</dcterms:created>
  <dcterms:modified xsi:type="dcterms:W3CDTF">2022-11-01T13:51:16Z</dcterms:modified>
</cp:coreProperties>
</file>