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8" r:id="rId2"/>
    <p:sldId id="296" r:id="rId3"/>
    <p:sldId id="291" r:id="rId4"/>
    <p:sldId id="282" r:id="rId5"/>
    <p:sldId id="262" r:id="rId6"/>
    <p:sldId id="292" r:id="rId7"/>
    <p:sldId id="263" r:id="rId8"/>
    <p:sldId id="272" r:id="rId9"/>
    <p:sldId id="264" r:id="rId10"/>
    <p:sldId id="258" r:id="rId11"/>
    <p:sldId id="265" r:id="rId12"/>
    <p:sldId id="266" r:id="rId13"/>
    <p:sldId id="283" r:id="rId14"/>
    <p:sldId id="284" r:id="rId15"/>
    <p:sldId id="285" r:id="rId16"/>
    <p:sldId id="286" r:id="rId17"/>
    <p:sldId id="287" r:id="rId18"/>
    <p:sldId id="267" r:id="rId19"/>
    <p:sldId id="293" r:id="rId20"/>
    <p:sldId id="268" r:id="rId21"/>
    <p:sldId id="273" r:id="rId22"/>
    <p:sldId id="274" r:id="rId23"/>
    <p:sldId id="275" r:id="rId24"/>
    <p:sldId id="276" r:id="rId25"/>
    <p:sldId id="290" r:id="rId26"/>
    <p:sldId id="278" r:id="rId27"/>
    <p:sldId id="294" r:id="rId28"/>
    <p:sldId id="271" r:id="rId29"/>
    <p:sldId id="280" r:id="rId30"/>
    <p:sldId id="295" r:id="rId31"/>
    <p:sldId id="289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4CC63-6330-47C5-9F6B-A8D646C3521E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FF5AC-3AB9-4679-B93E-E189CFBF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0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AA51-8397-474B-8A6C-7EBB1A814F9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1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FCCBCC-9D54-411C-95AC-4911604C168B}" type="slidenum">
              <a:rPr lang="en-US" smtClean="0">
                <a:latin typeface="Arial" charset="0"/>
                <a:cs typeface="Arial" charset="0"/>
              </a:rPr>
              <a:pPr/>
              <a:t>31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9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15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8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7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6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5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26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5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C6F25-4FDC-40CC-A73B-AED41D9913D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BC84-9140-4DC6-ABC5-4CAAA517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5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hyperlink" Target="http://www.taochu.com/" TargetMode="Externa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1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gif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0" name="AutoShape 10"/>
          <p:cNvSpPr>
            <a:spLocks noChangeArrowheads="1"/>
          </p:cNvSpPr>
          <p:nvPr/>
        </p:nvSpPr>
        <p:spPr bwMode="auto">
          <a:xfrm>
            <a:off x="3276601" y="5181600"/>
            <a:ext cx="1800225" cy="91440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00FF"/>
              </a:gs>
              <a:gs pos="50000">
                <a:srgbClr val="FFFF00"/>
              </a:gs>
              <a:gs pos="100000">
                <a:srgbClr val="FF00FF"/>
              </a:gs>
            </a:gsLst>
            <a:lin ang="5400000" scaled="1"/>
          </a:gradFill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H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.VnTime" pitchFamily="34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Tx/>
              <a:buChar char="•"/>
              <a:defRPr/>
            </a:pPr>
            <a:endParaRPr lang="en-US" sz="2800">
              <a:latin typeface=".VnTime" pitchFamily="34" charset="0"/>
            </a:endParaRPr>
          </a:p>
        </p:txBody>
      </p:sp>
      <p:pic>
        <p:nvPicPr>
          <p:cNvPr id="3077" name="Picture 4" descr="Pla019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8" name="WordArt 5"/>
          <p:cNvSpPr>
            <a:spLocks noChangeArrowheads="1" noChangeShapeType="1" noTextEdit="1"/>
          </p:cNvSpPr>
          <p:nvPr/>
        </p:nvSpPr>
        <p:spPr bwMode="auto">
          <a:xfrm>
            <a:off x="1981200" y="3714750"/>
            <a:ext cx="81534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stote"/>
              </a:rPr>
              <a:t> thÇy c« vÒ dù giê ®¹o ®øc líp 1</a:t>
            </a:r>
          </a:p>
        </p:txBody>
      </p:sp>
      <p:sp>
        <p:nvSpPr>
          <p:cNvPr id="3079" name="WordArt 6"/>
          <p:cNvSpPr>
            <a:spLocks noChangeArrowheads="1" noChangeShapeType="1" noTextEdit="1"/>
          </p:cNvSpPr>
          <p:nvPr/>
        </p:nvSpPr>
        <p:spPr bwMode="auto">
          <a:xfrm>
            <a:off x="3429000" y="2133600"/>
            <a:ext cx="5334000" cy="220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48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3300"/>
              </a:solidFill>
              <a:latin typeface=".VnUniverse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737226" y="2125663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267200" y="22860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3082" name="Picture 62" descr="c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905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64" descr="m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1" y="1828801"/>
            <a:ext cx="1139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65" descr="a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1828800"/>
            <a:ext cx="160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66" descr="o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175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68" descr="n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48600" y="18288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69" descr="g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39200" y="1752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Rectangle 80"/>
          <p:cNvSpPr>
            <a:spLocks noChangeArrowheads="1"/>
          </p:cNvSpPr>
          <p:nvPr/>
        </p:nvSpPr>
        <p:spPr bwMode="auto">
          <a:xfrm rot="1780372">
            <a:off x="3614739" y="1147763"/>
            <a:ext cx="674687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VNI-Korin" pitchFamily="2" charset="0"/>
              </a:rPr>
              <a:t>-</a:t>
            </a:r>
          </a:p>
        </p:txBody>
      </p:sp>
      <p:pic>
        <p:nvPicPr>
          <p:cNvPr id="3089" name="Picture 67" descr="u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1800" y="182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0" name="Rectangle 21"/>
          <p:cNvSpPr>
            <a:spLocks noChangeArrowheads="1"/>
          </p:cNvSpPr>
          <p:nvPr/>
        </p:nvSpPr>
        <p:spPr bwMode="auto">
          <a:xfrm rot="1277828">
            <a:off x="7212013" y="1119189"/>
            <a:ext cx="4572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>
                <a:solidFill>
                  <a:srgbClr val="FF6600"/>
                </a:solidFill>
                <a:latin typeface="VNI-Korin" pitchFamily="2" charset="0"/>
              </a:rPr>
              <a:t>-</a:t>
            </a:r>
          </a:p>
        </p:txBody>
      </p:sp>
      <p:pic>
        <p:nvPicPr>
          <p:cNvPr id="3091" name="Picture 63" descr="h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6000" y="1828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" name="Rectangle 23"/>
          <p:cNvSpPr>
            <a:spLocks noChangeArrowheads="1"/>
          </p:cNvSpPr>
          <p:nvPr/>
        </p:nvSpPr>
        <p:spPr bwMode="auto">
          <a:xfrm rot="1142402">
            <a:off x="7496865" y="1579019"/>
            <a:ext cx="4812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>
                <a:solidFill>
                  <a:srgbClr val="3333CC"/>
                </a:solidFill>
                <a:latin typeface="VNI-Korin" pitchFamily="2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9800" y="5749876"/>
            <a:ext cx="8001000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3333CC"/>
                </a:solidFill>
                <a:latin typeface=".VnAristote" pitchFamily="34" charset="0"/>
              </a:rPr>
              <a:t>Gi¸o</a:t>
            </a:r>
            <a:r>
              <a:rPr lang="en-US" sz="4400" dirty="0">
                <a:solidFill>
                  <a:srgbClr val="3333CC"/>
                </a:solidFill>
                <a:latin typeface=".VnAristote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.VnAristote" pitchFamily="34" charset="0"/>
              </a:rPr>
              <a:t>viªn</a:t>
            </a:r>
            <a:r>
              <a:rPr lang="en-US" sz="4400" dirty="0">
                <a:solidFill>
                  <a:srgbClr val="3333CC"/>
                </a:solidFill>
                <a:latin typeface=".VnAristote" pitchFamily="34" charset="0"/>
              </a:rPr>
              <a:t>: </a:t>
            </a:r>
            <a:r>
              <a:rPr lang="en-US" sz="4400" dirty="0" err="1">
                <a:solidFill>
                  <a:srgbClr val="3333CC"/>
                </a:solidFill>
                <a:latin typeface=".VnAristote" pitchFamily="34" charset="0"/>
              </a:rPr>
              <a:t>NguyÔn</a:t>
            </a:r>
            <a:r>
              <a:rPr lang="en-US" sz="4400" dirty="0">
                <a:solidFill>
                  <a:srgbClr val="3333CC"/>
                </a:solidFill>
                <a:latin typeface=".VnAristote" pitchFamily="34" charset="0"/>
              </a:rPr>
              <a:t> </a:t>
            </a:r>
            <a:r>
              <a:rPr lang="en-US" sz="4400" dirty="0" err="1">
                <a:solidFill>
                  <a:srgbClr val="3333CC"/>
                </a:solidFill>
                <a:latin typeface=".VnAristote" pitchFamily="34" charset="0"/>
              </a:rPr>
              <a:t>ThÞ</a:t>
            </a:r>
            <a:r>
              <a:rPr lang="en-US" sz="4400" dirty="0">
                <a:solidFill>
                  <a:srgbClr val="3333CC"/>
                </a:solidFill>
                <a:latin typeface=".VnAristote" pitchFamily="34" charset="0"/>
              </a:rPr>
              <a:t> </a:t>
            </a:r>
            <a:r>
              <a:rPr lang="en-US" sz="4400" dirty="0" err="1" smtClean="0">
                <a:solidFill>
                  <a:srgbClr val="3333CC"/>
                </a:solidFill>
                <a:latin typeface=".VnAristote" pitchFamily="34" charset="0"/>
              </a:rPr>
              <a:t>TuyÕt</a:t>
            </a:r>
            <a:r>
              <a:rPr lang="en-US" sz="4400" dirty="0" smtClean="0">
                <a:solidFill>
                  <a:srgbClr val="3333CC"/>
                </a:solidFill>
                <a:latin typeface=".VnAristote" pitchFamily="34" charset="0"/>
              </a:rPr>
              <a:t> Nga </a:t>
            </a:r>
            <a:endParaRPr lang="en-US" sz="4400" dirty="0">
              <a:solidFill>
                <a:srgbClr val="3333CC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93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161" y="-38637"/>
            <a:ext cx="9362940" cy="5270849"/>
          </a:xfrm>
          <a:prstGeom prst="rect">
            <a:avLst/>
          </a:prstGeom>
        </p:spPr>
      </p:pic>
      <p:pic>
        <p:nvPicPr>
          <p:cNvPr id="2050" name="Picture 2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71" y="5270850"/>
            <a:ext cx="1912719" cy="15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3923" y="2822566"/>
            <a:ext cx="647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999" t="2224" r="83" b="55331"/>
          <a:stretch/>
        </p:blipFill>
        <p:spPr>
          <a:xfrm>
            <a:off x="1456085" y="38636"/>
            <a:ext cx="9195515" cy="5164428"/>
          </a:xfrm>
          <a:prstGeom prst="rect">
            <a:avLst/>
          </a:prstGeom>
        </p:spPr>
      </p:pic>
      <p:pic>
        <p:nvPicPr>
          <p:cNvPr id="3" name="Picture 2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84" y="5203064"/>
            <a:ext cx="1912719" cy="15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3651" y="752498"/>
            <a:ext cx="750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39" t="48712" r="11464" b="1971"/>
          <a:stretch/>
        </p:blipFill>
        <p:spPr>
          <a:xfrm>
            <a:off x="1390918" y="-90152"/>
            <a:ext cx="9723549" cy="5158205"/>
          </a:xfrm>
          <a:prstGeom prst="rect">
            <a:avLst/>
          </a:prstGeom>
        </p:spPr>
      </p:pic>
      <p:pic>
        <p:nvPicPr>
          <p:cNvPr id="3" name="Picture 2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5" y="5158205"/>
            <a:ext cx="2115312" cy="15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4530" y="1370683"/>
            <a:ext cx="608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70" t="35039" r="1729" b="1899"/>
          <a:stretch/>
        </p:blipFill>
        <p:spPr>
          <a:xfrm>
            <a:off x="457202" y="170107"/>
            <a:ext cx="5426764" cy="3035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7CDA24-35F8-4540-8C52-3096D6D94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999" t="2224" r="83" b="55331"/>
          <a:stretch/>
        </p:blipFill>
        <p:spPr>
          <a:xfrm>
            <a:off x="457202" y="3692563"/>
            <a:ext cx="5111247" cy="2895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58BFE0-4E65-4174-9C75-687C94E88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A75DFED-A0C1-4A83-BE1D-0271C1826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551" y="170107"/>
            <a:ext cx="5008271" cy="3134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39" t="48712" r="11464" b="1971"/>
          <a:stretch/>
        </p:blipFill>
        <p:spPr>
          <a:xfrm>
            <a:off x="6442145" y="3631095"/>
            <a:ext cx="5189677" cy="29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6259131" cy="4456090"/>
          </a:xfrm>
          <a:prstGeom prst="rect">
            <a:avLst/>
          </a:prstGeom>
        </p:spPr>
      </p:pic>
      <p:pic>
        <p:nvPicPr>
          <p:cNvPr id="2050" name="Picture 2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87" y="5074350"/>
            <a:ext cx="1912719" cy="15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0999" t="2224" r="83" b="55331"/>
          <a:stretch/>
        </p:blipFill>
        <p:spPr>
          <a:xfrm>
            <a:off x="6400801" y="0"/>
            <a:ext cx="5692462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70" t="35039" r="1729" b="1899"/>
          <a:stretch/>
        </p:blipFill>
        <p:spPr>
          <a:xfrm>
            <a:off x="457202" y="170107"/>
            <a:ext cx="5426764" cy="3035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7CDA24-35F8-4540-8C52-3096D6D94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999" t="2224" r="83" b="55331"/>
          <a:stretch/>
        </p:blipFill>
        <p:spPr>
          <a:xfrm>
            <a:off x="457202" y="3692563"/>
            <a:ext cx="5111247" cy="2895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58BFE0-4E65-4174-9C75-687C94E88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A75DFED-A0C1-4A83-BE1D-0271C1826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551" y="170107"/>
            <a:ext cx="5008271" cy="3134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39" t="48712" r="11464" b="1971"/>
          <a:stretch/>
        </p:blipFill>
        <p:spPr>
          <a:xfrm>
            <a:off x="6442145" y="3631095"/>
            <a:ext cx="5189677" cy="29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63" t="32742" r="-761" b="-464"/>
          <a:stretch/>
        </p:blipFill>
        <p:spPr>
          <a:xfrm>
            <a:off x="-197626" y="-43178"/>
            <a:ext cx="6752974" cy="4532245"/>
          </a:xfrm>
          <a:prstGeom prst="rect">
            <a:avLst/>
          </a:prstGeom>
        </p:spPr>
      </p:pic>
      <p:pic>
        <p:nvPicPr>
          <p:cNvPr id="1026" name="Picture 2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53" y="4744278"/>
            <a:ext cx="2115312" cy="15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/>
          <p:cNvSpPr/>
          <p:nvPr/>
        </p:nvSpPr>
        <p:spPr>
          <a:xfrm rot="2035936">
            <a:off x="-294209" y="3153780"/>
            <a:ext cx="831341" cy="3231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839" t="48712" r="11464" b="1971"/>
          <a:stretch/>
        </p:blipFill>
        <p:spPr>
          <a:xfrm>
            <a:off x="6439438" y="103030"/>
            <a:ext cx="5859886" cy="43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70" t="35039" r="1729" b="1899"/>
          <a:stretch/>
        </p:blipFill>
        <p:spPr>
          <a:xfrm>
            <a:off x="457202" y="170107"/>
            <a:ext cx="5426764" cy="3035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7CDA24-35F8-4540-8C52-3096D6D94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999" t="2224" r="83" b="55331"/>
          <a:stretch/>
        </p:blipFill>
        <p:spPr>
          <a:xfrm>
            <a:off x="457202" y="3692563"/>
            <a:ext cx="5111247" cy="2895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58BFE0-4E65-4174-9C75-687C94E88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A75DFED-A0C1-4A83-BE1D-0271C1826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551" y="170107"/>
            <a:ext cx="5008271" cy="3134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39" t="48712" r="11464" b="1971"/>
          <a:stretch/>
        </p:blipFill>
        <p:spPr>
          <a:xfrm>
            <a:off x="6442145" y="3631095"/>
            <a:ext cx="5189677" cy="29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0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/>
          <p:cNvSpPr/>
          <p:nvPr/>
        </p:nvSpPr>
        <p:spPr>
          <a:xfrm>
            <a:off x="660394" y="1371599"/>
            <a:ext cx="10854267" cy="409786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3548717"/>
            <a:ext cx="12644481" cy="3226526"/>
            <a:chOff x="0" y="4483967"/>
            <a:chExt cx="12644481" cy="19744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30972" y="1057373"/>
            <a:ext cx="116206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HOẠT ĐỘNG 2: </a:t>
            </a:r>
            <a:r>
              <a:rPr lang="en-US" sz="4400" b="1" dirty="0" err="1"/>
              <a:t>Tìm</a:t>
            </a:r>
            <a:r>
              <a:rPr lang="en-US" sz="4400" b="1" dirty="0"/>
              <a:t> </a:t>
            </a:r>
            <a:r>
              <a:rPr lang="en-US" sz="4400" b="1" dirty="0" err="1"/>
              <a:t>hiểu</a:t>
            </a:r>
            <a:r>
              <a:rPr lang="en-US" sz="4400" b="1" dirty="0"/>
              <a:t> </a:t>
            </a:r>
            <a:r>
              <a:rPr lang="en-US" sz="4400" b="1" dirty="0" err="1"/>
              <a:t>tác</a:t>
            </a:r>
            <a:r>
              <a:rPr lang="en-US" sz="4400" b="1" dirty="0"/>
              <a:t> </a:t>
            </a:r>
            <a:r>
              <a:rPr lang="en-US" sz="4400" b="1" dirty="0" err="1"/>
              <a:t>hại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việc</a:t>
            </a:r>
            <a:r>
              <a:rPr lang="en-US" sz="4400" b="1" dirty="0"/>
              <a:t> </a:t>
            </a:r>
            <a:r>
              <a:rPr lang="en-US" sz="4400" b="1" dirty="0" err="1"/>
              <a:t>học</a:t>
            </a:r>
            <a:r>
              <a:rPr lang="en-US" sz="4400" b="1" dirty="0"/>
              <a:t> </a:t>
            </a:r>
            <a:r>
              <a:rPr lang="en-US" sz="4400" b="1" dirty="0" err="1"/>
              <a:t>tập</a:t>
            </a:r>
            <a:r>
              <a:rPr lang="en-US" sz="4400" b="1" dirty="0"/>
              <a:t>, </a:t>
            </a:r>
            <a:r>
              <a:rPr lang="en-US" sz="4400" b="1" dirty="0" err="1"/>
              <a:t>sinh</a:t>
            </a:r>
            <a:r>
              <a:rPr lang="en-US" sz="4400" b="1" dirty="0"/>
              <a:t> </a:t>
            </a:r>
            <a:r>
              <a:rPr lang="en-US" sz="4400" b="1" dirty="0" err="1"/>
              <a:t>hoạt</a:t>
            </a:r>
            <a:r>
              <a:rPr lang="en-US" sz="4400" b="1" dirty="0"/>
              <a:t> </a:t>
            </a:r>
            <a:r>
              <a:rPr lang="en-US" sz="4400" b="1" dirty="0" err="1"/>
              <a:t>không</a:t>
            </a:r>
            <a:r>
              <a:rPr lang="en-US" sz="4400" b="1" dirty="0"/>
              <a:t> </a:t>
            </a:r>
            <a:r>
              <a:rPr lang="en-US" sz="4400" b="1" dirty="0" err="1"/>
              <a:t>đúng</a:t>
            </a:r>
            <a:r>
              <a:rPr lang="en-US" sz="4400" b="1" dirty="0"/>
              <a:t> </a:t>
            </a:r>
            <a:r>
              <a:rPr lang="en-US" sz="4400" b="1" dirty="0" err="1"/>
              <a:t>giờ</a:t>
            </a:r>
            <a:r>
              <a:rPr lang="en-US" sz="4400" b="1" dirty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8992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. Học sinh lớp Một vui ca - Âm nhạc 1 - Có lời (Chương trình SGK mới - Bộ Phát triển năng lực)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68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0" y="0"/>
            <a:ext cx="9968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25" y="154546"/>
            <a:ext cx="3918941" cy="3142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613" y="193184"/>
            <a:ext cx="3510706" cy="314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593" y="3785237"/>
            <a:ext cx="5592040" cy="2950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68" y="1285458"/>
            <a:ext cx="40698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63" y="4156828"/>
            <a:ext cx="4918593" cy="175432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78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8" y="875763"/>
            <a:ext cx="6226483" cy="4984124"/>
          </a:xfrm>
          <a:prstGeom prst="rect">
            <a:avLst/>
          </a:prstGeom>
        </p:spPr>
      </p:pic>
      <p:sp>
        <p:nvSpPr>
          <p:cNvPr id="4" name="Speech Bubble: Rectangle 3"/>
          <p:cNvSpPr/>
          <p:nvPr/>
        </p:nvSpPr>
        <p:spPr>
          <a:xfrm>
            <a:off x="6771862" y="279859"/>
            <a:ext cx="4870639" cy="1037261"/>
          </a:xfrm>
          <a:prstGeom prst="wedgeRectCallout">
            <a:avLst>
              <a:gd name="adj1" fmla="val -78818"/>
              <a:gd name="adj2" fmla="val 154488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67669" y="2610677"/>
            <a:ext cx="5824331" cy="584775"/>
            <a:chOff x="6367669" y="2610677"/>
            <a:chExt cx="5824331" cy="584775"/>
          </a:xfrm>
        </p:grpSpPr>
        <p:sp>
          <p:nvSpPr>
            <p:cNvPr id="3" name="TextBox 2"/>
            <p:cNvSpPr txBox="1"/>
            <p:nvPr/>
          </p:nvSpPr>
          <p:spPr>
            <a:xfrm>
              <a:off x="6771862" y="2610677"/>
              <a:ext cx="5420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Sad Icon - Posts | Faceboo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669" y="2710907"/>
              <a:ext cx="384314" cy="384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67669" y="3670574"/>
            <a:ext cx="5824331" cy="1077218"/>
            <a:chOff x="6367669" y="2610677"/>
            <a:chExt cx="5824331" cy="1077218"/>
          </a:xfrm>
        </p:grpSpPr>
        <p:sp>
          <p:nvSpPr>
            <p:cNvPr id="13" name="TextBox 12"/>
            <p:cNvSpPr txBox="1"/>
            <p:nvPr/>
          </p:nvSpPr>
          <p:spPr>
            <a:xfrm>
              <a:off x="6771862" y="2610677"/>
              <a:ext cx="5420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ởng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2" descr="Sad Icon - Posts | Faceboo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669" y="2710907"/>
              <a:ext cx="384314" cy="384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501751" y="1946983"/>
            <a:ext cx="482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009" y="631065"/>
            <a:ext cx="6042991" cy="4977149"/>
          </a:xfrm>
          <a:prstGeom prst="rect">
            <a:avLst/>
          </a:prstGeom>
        </p:spPr>
      </p:pic>
      <p:sp>
        <p:nvSpPr>
          <p:cNvPr id="3" name="Speech Bubble: Rectangle 2"/>
          <p:cNvSpPr/>
          <p:nvPr/>
        </p:nvSpPr>
        <p:spPr>
          <a:xfrm>
            <a:off x="214646" y="50028"/>
            <a:ext cx="5393635" cy="1456800"/>
          </a:xfrm>
          <a:prstGeom prst="wedgeRectCallout">
            <a:avLst>
              <a:gd name="adj1" fmla="val 97104"/>
              <a:gd name="adj2" fmla="val 19282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799" y="2695143"/>
            <a:ext cx="5824331" cy="1077218"/>
            <a:chOff x="6367669" y="2610677"/>
            <a:chExt cx="5824331" cy="1077218"/>
          </a:xfrm>
        </p:grpSpPr>
        <p:sp>
          <p:nvSpPr>
            <p:cNvPr id="5" name="TextBox 4"/>
            <p:cNvSpPr txBox="1"/>
            <p:nvPr/>
          </p:nvSpPr>
          <p:spPr>
            <a:xfrm>
              <a:off x="6771862" y="2610677"/>
              <a:ext cx="5420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2" descr="Sad Icon - Posts | Faceboo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669" y="2710907"/>
              <a:ext cx="384314" cy="384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4799" y="4747761"/>
            <a:ext cx="5824331" cy="1077218"/>
            <a:chOff x="6367669" y="2610677"/>
            <a:chExt cx="5824331" cy="1077218"/>
          </a:xfrm>
        </p:grpSpPr>
        <p:sp>
          <p:nvSpPr>
            <p:cNvPr id="8" name="TextBox 7"/>
            <p:cNvSpPr txBox="1"/>
            <p:nvPr/>
          </p:nvSpPr>
          <p:spPr>
            <a:xfrm>
              <a:off x="6771862" y="2610677"/>
              <a:ext cx="5420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ởng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Picture 2" descr="Sad Icon - Posts | Faceboo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669" y="2710907"/>
              <a:ext cx="384314" cy="384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8007442" y="2673029"/>
            <a:ext cx="815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99" y="1550518"/>
            <a:ext cx="7881869" cy="3581661"/>
          </a:xfrm>
          <a:prstGeom prst="rect">
            <a:avLst/>
          </a:prstGeom>
        </p:spPr>
      </p:pic>
      <p:sp>
        <p:nvSpPr>
          <p:cNvPr id="3" name="Speech Bubble: Rectangle 2"/>
          <p:cNvSpPr/>
          <p:nvPr/>
        </p:nvSpPr>
        <p:spPr>
          <a:xfrm>
            <a:off x="6761379" y="5552247"/>
            <a:ext cx="5280368" cy="1041736"/>
          </a:xfrm>
          <a:prstGeom prst="wedgeRectCallout">
            <a:avLst>
              <a:gd name="adj1" fmla="val -43683"/>
              <a:gd name="adj2" fmla="val -8025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01616" y="241346"/>
            <a:ext cx="6456580" cy="1077218"/>
            <a:chOff x="6367669" y="2610677"/>
            <a:chExt cx="6257005" cy="1077218"/>
          </a:xfrm>
        </p:grpSpPr>
        <p:sp>
          <p:nvSpPr>
            <p:cNvPr id="5" name="TextBox 4"/>
            <p:cNvSpPr txBox="1"/>
            <p:nvPr/>
          </p:nvSpPr>
          <p:spPr>
            <a:xfrm>
              <a:off x="6771862" y="2610677"/>
              <a:ext cx="58528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6" name="Picture 2" descr="Sad Icon - Posts | Faceboo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669" y="2710907"/>
              <a:ext cx="384314" cy="384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039353" y="913966"/>
            <a:ext cx="6310489" cy="584774"/>
            <a:chOff x="6402796" y="2344048"/>
            <a:chExt cx="5874116" cy="512972"/>
          </a:xfrm>
        </p:grpSpPr>
        <p:sp>
          <p:nvSpPr>
            <p:cNvPr id="8" name="TextBox 7"/>
            <p:cNvSpPr txBox="1"/>
            <p:nvPr/>
          </p:nvSpPr>
          <p:spPr>
            <a:xfrm>
              <a:off x="6856774" y="2344048"/>
              <a:ext cx="5420138" cy="51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trễ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Picture 2" descr="Sad Icon - Posts | Faceboo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796" y="2485408"/>
              <a:ext cx="343568" cy="343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6629404" y="3920700"/>
            <a:ext cx="544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7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0" y="0"/>
            <a:ext cx="9968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/>
          <p:cNvSpPr/>
          <p:nvPr/>
        </p:nvSpPr>
        <p:spPr>
          <a:xfrm>
            <a:off x="660394" y="1371599"/>
            <a:ext cx="10854267" cy="409786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05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3548717"/>
            <a:ext cx="12644481" cy="3226526"/>
            <a:chOff x="0" y="4483967"/>
            <a:chExt cx="12644481" cy="19744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30972" y="1057373"/>
            <a:ext cx="116206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HOẠT ĐỘNG </a:t>
            </a:r>
            <a:r>
              <a:rPr lang="en-US" sz="3600" b="1" dirty="0">
                <a:solidFill>
                  <a:srgbClr val="FF0000"/>
                </a:solidFill>
                <a:latin typeface=".VnBodoni" panose="020B7200000000000000" pitchFamily="34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: </a:t>
            </a:r>
            <a:r>
              <a:rPr lang="en-US" sz="4400" b="1" dirty="0" err="1"/>
              <a:t>Tìm</a:t>
            </a:r>
            <a:r>
              <a:rPr lang="en-US" sz="4400" b="1" dirty="0"/>
              <a:t> </a:t>
            </a:r>
            <a:r>
              <a:rPr lang="en-US" sz="4400" b="1" dirty="0" err="1"/>
              <a:t>những</a:t>
            </a:r>
            <a:r>
              <a:rPr lang="en-US" sz="4400" b="1" dirty="0"/>
              <a:t> </a:t>
            </a:r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giúp</a:t>
            </a:r>
            <a:r>
              <a:rPr lang="en-US" sz="4400" b="1" dirty="0"/>
              <a:t> </a:t>
            </a:r>
            <a:r>
              <a:rPr lang="en-US" sz="4400" b="1" dirty="0" err="1"/>
              <a:t>em</a:t>
            </a:r>
            <a:r>
              <a:rPr lang="en-US" sz="4400" b="1" dirty="0"/>
              <a:t>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hiện</a:t>
            </a:r>
            <a:r>
              <a:rPr lang="en-US" sz="4400" b="1" dirty="0"/>
              <a:t> </a:t>
            </a:r>
            <a:r>
              <a:rPr lang="en-US" sz="4400" b="1" dirty="0" err="1"/>
              <a:t>đúng</a:t>
            </a:r>
            <a:r>
              <a:rPr lang="en-US" sz="4400" b="1" dirty="0"/>
              <a:t> </a:t>
            </a:r>
            <a:r>
              <a:rPr lang="en-US" sz="4400" b="1" dirty="0" err="1"/>
              <a:t>giờ</a:t>
            </a:r>
            <a:r>
              <a:rPr lang="en-US" sz="4400" b="1" dirty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6095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3" y="942675"/>
            <a:ext cx="8777906" cy="482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/>
          <p:cNvSpPr/>
          <p:nvPr/>
        </p:nvSpPr>
        <p:spPr>
          <a:xfrm>
            <a:off x="700151" y="1543877"/>
            <a:ext cx="10854267" cy="38100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7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6CFF24D-FF15-4C68-80C2-120CDC9F7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-940526"/>
            <a:ext cx="8399417" cy="7117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7131" y="2492063"/>
            <a:ext cx="7524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.VnTeknicalH" panose="020B7200000000000000" pitchFamily="34" charset="0"/>
              </a:rPr>
              <a:t>       </a:t>
            </a:r>
            <a:r>
              <a:rPr lang="en-US" sz="8000" dirty="0" smtClean="0">
                <a:solidFill>
                  <a:srgbClr val="ED7D31">
                    <a:lumMod val="75000"/>
                  </a:srgbClr>
                </a:solidFill>
                <a:latin typeface=".VnTeknicalH" panose="020B7200000000000000" pitchFamily="34" charset="0"/>
              </a:rPr>
              <a:t>KHỞI ĐỘNG</a:t>
            </a:r>
            <a:endParaRPr lang="en-US" sz="8000" dirty="0">
              <a:solidFill>
                <a:srgbClr val="ED7D31">
                  <a:lumMod val="75000"/>
                </a:srgbClr>
              </a:solidFill>
              <a:latin typeface=".VnTeknicalH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52341" y="756807"/>
            <a:ext cx="3045763" cy="4793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245045" y="4113831"/>
            <a:ext cx="3263332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6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ọc Sinh Học Hoạt Hình Hình ảnh PNG | Vector và các tập tin PS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9722" y1="40000" x2="56667" y2="38611"/>
                        <a14:foregroundMark x1="78056" y1="34167" x2="78056" y2="34167"/>
                        <a14:foregroundMark x1="79444" y1="34167" x2="79444" y2="34167"/>
                        <a14:foregroundMark x1="78056" y1="32222" x2="78056" y2="32222"/>
                        <a14:foregroundMark x1="45556" y1="46111" x2="45556" y2="46111"/>
                        <a14:foregroundMark x1="45833" y1="46944" x2="45833" y2="46944"/>
                        <a14:foregroundMark x1="27222" y1="47222" x2="27222" y2="47222"/>
                        <a14:foregroundMark x1="28611" y1="48333" x2="28056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16183" r="9863" b="16152"/>
          <a:stretch/>
        </p:blipFill>
        <p:spPr bwMode="auto">
          <a:xfrm>
            <a:off x="2189552" y="1880424"/>
            <a:ext cx="5221357" cy="472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0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XM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WordArt 3"/>
          <p:cNvSpPr>
            <a:spLocks noChangeArrowheads="1" noChangeShapeType="1" noTextEdit="1"/>
          </p:cNvSpPr>
          <p:nvPr/>
        </p:nvSpPr>
        <p:spPr bwMode="auto">
          <a:xfrm>
            <a:off x="3910014" y="3048001"/>
            <a:ext cx="4541837" cy="10318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931"/>
              </a:avLst>
            </a:prstTxWarp>
            <a:scene3d>
              <a:camera prst="legacyPerspectiveTop"/>
              <a:lightRig rig="legacyFlat3" dir="t"/>
            </a:scene3d>
            <a:sp3d extrusionH="36306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400" kern="10">
                <a:ln w="9525">
                  <a:round/>
                  <a:headEnd/>
                  <a:tailEnd/>
                </a:ln>
                <a:solidFill>
                  <a:srgbClr val="0000FF">
                    <a:alpha val="98038"/>
                  </a:srgbClr>
                </a:solidFill>
                <a:latin typeface="Times New Roman"/>
                <a:cs typeface="Times New Roman"/>
              </a:rPr>
              <a:t>CHÀO TẠM BIỆT !</a:t>
            </a:r>
          </a:p>
        </p:txBody>
      </p:sp>
      <p:pic>
        <p:nvPicPr>
          <p:cNvPr id="23556" name="Picture 4" descr="FRUI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2288" y="2971800"/>
            <a:ext cx="177006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FRUI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43950" y="3013075"/>
            <a:ext cx="18049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book00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1" y="4003676"/>
            <a:ext cx="4232275" cy="1762125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59399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191000" y="4248151"/>
            <a:ext cx="57150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.VnTimeH"/>
              </a:rPr>
              <a:t>         </a:t>
            </a:r>
          </a:p>
        </p:txBody>
      </p:sp>
      <p:sp>
        <p:nvSpPr>
          <p:cNvPr id="23560" name="WordArt 8"/>
          <p:cNvSpPr>
            <a:spLocks noChangeArrowheads="1" noChangeShapeType="1" noTextEdit="1"/>
          </p:cNvSpPr>
          <p:nvPr/>
        </p:nvSpPr>
        <p:spPr bwMode="auto">
          <a:xfrm>
            <a:off x="1752600" y="1"/>
            <a:ext cx="8763000" cy="2581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561" name="Picture 9" descr="Bellcoll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3601" y="2286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Bellcoll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1" y="284163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gachduo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1" y="6318250"/>
            <a:ext cx="9236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 descr="blumenpflanzen08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1828800" y="3810001"/>
            <a:ext cx="200183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3" descr="blumenpflanzen08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58200" y="3810000"/>
            <a:ext cx="18367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0254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037" b="1"/>
          <a:stretch/>
        </p:blipFill>
        <p:spPr>
          <a:xfrm>
            <a:off x="-323558" y="1228603"/>
            <a:ext cx="4313816" cy="2436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830"/>
          <a:stretch/>
        </p:blipFill>
        <p:spPr>
          <a:xfrm>
            <a:off x="3990254" y="1228603"/>
            <a:ext cx="4367730" cy="2540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832" r="4794"/>
          <a:stretch/>
        </p:blipFill>
        <p:spPr>
          <a:xfrm>
            <a:off x="8421579" y="1228603"/>
            <a:ext cx="4165817" cy="2540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560" r="4994"/>
          <a:stretch/>
        </p:blipFill>
        <p:spPr>
          <a:xfrm>
            <a:off x="745588" y="4094813"/>
            <a:ext cx="4957720" cy="2633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548" r="3990"/>
          <a:stretch/>
        </p:blipFill>
        <p:spPr>
          <a:xfrm>
            <a:off x="6822831" y="4094813"/>
            <a:ext cx="4501662" cy="2753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5509" y="-42371"/>
            <a:ext cx="9397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1" y="491066"/>
            <a:ext cx="11616266" cy="1853806"/>
            <a:chOff x="355600" y="372533"/>
            <a:chExt cx="11616266" cy="1853806"/>
          </a:xfrm>
        </p:grpSpPr>
        <p:sp>
          <p:nvSpPr>
            <p:cNvPr id="3" name="Oval 2"/>
            <p:cNvSpPr/>
            <p:nvPr/>
          </p:nvSpPr>
          <p:spPr>
            <a:xfrm>
              <a:off x="355600" y="372533"/>
              <a:ext cx="2167467" cy="133773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60399" y="533568"/>
              <a:ext cx="1131146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 TẬP, SINH HOẠT ĐÚNG GIỜ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6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3548717"/>
            <a:ext cx="12644481" cy="3226526"/>
            <a:chOff x="0" y="4483967"/>
            <a:chExt cx="12644481" cy="19744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30972" y="1057373"/>
            <a:ext cx="116206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HOẠT ĐỘNG 1: </a:t>
            </a:r>
            <a:r>
              <a:rPr lang="en-US" sz="4400" b="1" dirty="0" err="1"/>
              <a:t>Tìm</a:t>
            </a:r>
            <a:r>
              <a:rPr lang="en-US" sz="4400" b="1" dirty="0"/>
              <a:t> </a:t>
            </a:r>
            <a:r>
              <a:rPr lang="en-US" sz="4400" b="1" dirty="0" err="1"/>
              <a:t>hiểu</a:t>
            </a:r>
            <a:r>
              <a:rPr lang="en-US" sz="4400" b="1" dirty="0"/>
              <a:t> </a:t>
            </a:r>
            <a:r>
              <a:rPr lang="en-US" sz="4400" b="1" dirty="0" err="1"/>
              <a:t>biểu</a:t>
            </a:r>
            <a:r>
              <a:rPr lang="en-US" sz="4400" b="1" dirty="0"/>
              <a:t> </a:t>
            </a:r>
            <a:r>
              <a:rPr lang="en-US" sz="4400" b="1" dirty="0" err="1"/>
              <a:t>hiện</a:t>
            </a:r>
            <a:r>
              <a:rPr lang="en-US" sz="4400" b="1" dirty="0"/>
              <a:t> </a:t>
            </a:r>
            <a:r>
              <a:rPr lang="en-US" sz="4400" b="1" dirty="0" err="1"/>
              <a:t>học</a:t>
            </a:r>
            <a:r>
              <a:rPr lang="en-US" sz="4400" b="1" dirty="0"/>
              <a:t> </a:t>
            </a:r>
            <a:r>
              <a:rPr lang="en-US" sz="4400" b="1" dirty="0" err="1"/>
              <a:t>tập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sinh</a:t>
            </a:r>
            <a:r>
              <a:rPr lang="en-US" sz="4400" b="1" dirty="0"/>
              <a:t> </a:t>
            </a:r>
            <a:r>
              <a:rPr lang="en-US" sz="4400" b="1" dirty="0" err="1"/>
              <a:t>hoạt</a:t>
            </a:r>
            <a:r>
              <a:rPr lang="en-US" sz="4400" b="1" dirty="0"/>
              <a:t> </a:t>
            </a:r>
            <a:r>
              <a:rPr lang="en-US" sz="4400" b="1" dirty="0" err="1"/>
              <a:t>đúng</a:t>
            </a:r>
            <a:r>
              <a:rPr lang="en-US" sz="4400" b="1" dirty="0"/>
              <a:t> </a:t>
            </a:r>
            <a:r>
              <a:rPr lang="en-US" sz="4400" b="1" dirty="0" err="1"/>
              <a:t>giờ</a:t>
            </a:r>
            <a:r>
              <a:rPr lang="en-US" sz="4400" b="1" dirty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65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923"/>
          <a:stretch/>
        </p:blipFill>
        <p:spPr>
          <a:xfrm>
            <a:off x="1790163" y="-3793"/>
            <a:ext cx="8255358" cy="68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70" t="35039" r="1729" b="1899"/>
          <a:stretch/>
        </p:blipFill>
        <p:spPr>
          <a:xfrm>
            <a:off x="457202" y="170107"/>
            <a:ext cx="5426764" cy="3035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7CDA24-35F8-4540-8C52-3096D6D94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999" t="2224" r="83" b="55331"/>
          <a:stretch/>
        </p:blipFill>
        <p:spPr>
          <a:xfrm>
            <a:off x="457202" y="3692563"/>
            <a:ext cx="5111247" cy="28958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658BFE0-4E65-4174-9C75-687C94E88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A75DFED-A0C1-4A83-BE1D-0271C1826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551" y="170107"/>
            <a:ext cx="5008271" cy="3134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39" t="48712" r="11464" b="1971"/>
          <a:stretch/>
        </p:blipFill>
        <p:spPr>
          <a:xfrm>
            <a:off x="6442145" y="3631095"/>
            <a:ext cx="5189677" cy="29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63" t="32742" r="-761" b="-464"/>
          <a:stretch/>
        </p:blipFill>
        <p:spPr>
          <a:xfrm>
            <a:off x="850006" y="-1"/>
            <a:ext cx="10431887" cy="5151549"/>
          </a:xfrm>
          <a:prstGeom prst="rect">
            <a:avLst/>
          </a:prstGeom>
        </p:spPr>
      </p:pic>
      <p:pic>
        <p:nvPicPr>
          <p:cNvPr id="1026" name="Picture 2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16" y="5271516"/>
            <a:ext cx="2115312" cy="15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/>
          <p:cNvSpPr/>
          <p:nvPr/>
        </p:nvSpPr>
        <p:spPr>
          <a:xfrm rot="2035936">
            <a:off x="1694075" y="3313043"/>
            <a:ext cx="954156" cy="490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0339" y="4189630"/>
            <a:ext cx="683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F41D8D-871C-4CC5-BE97-EF7E5A25057E}"/>
  <p:tag name="GENSWF_ADVANCE_TIME" val="5.000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339</Words>
  <Application>Microsoft Office PowerPoint</Application>
  <PresentationFormat>Widescreen</PresentationFormat>
  <Paragraphs>39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.VnAristote</vt:lpstr>
      <vt:lpstr>.VnAvantH</vt:lpstr>
      <vt:lpstr>.VnBlack</vt:lpstr>
      <vt:lpstr>.VnBodoni</vt:lpstr>
      <vt:lpstr>.VnTeknicalH</vt:lpstr>
      <vt:lpstr>.VnTime</vt:lpstr>
      <vt:lpstr>.VnTimeH</vt:lpstr>
      <vt:lpstr>.VnUniverse</vt:lpstr>
      <vt:lpstr>Arial</vt:lpstr>
      <vt:lpstr>Calibri</vt:lpstr>
      <vt:lpstr>Calibri Light</vt:lpstr>
      <vt:lpstr>Times New Roman</vt:lpstr>
      <vt:lpstr>VNI-Korin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2020-08-22T08:21:47Z</dcterms:created>
  <dcterms:modified xsi:type="dcterms:W3CDTF">2022-10-10T05:35:29Z</dcterms:modified>
</cp:coreProperties>
</file>