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7" r:id="rId4"/>
    <p:sldId id="262" r:id="rId5"/>
    <p:sldId id="258" r:id="rId6"/>
    <p:sldId id="260" r:id="rId7"/>
    <p:sldId id="256" r:id="rId8"/>
    <p:sldId id="261" r:id="rId9"/>
    <p:sldId id="257" r:id="rId10"/>
    <p:sldId id="266" r:id="rId11"/>
    <p:sldId id="297" r:id="rId12"/>
    <p:sldId id="270" r:id="rId13"/>
    <p:sldId id="300" r:id="rId14"/>
    <p:sldId id="273" r:id="rId15"/>
    <p:sldId id="291" r:id="rId16"/>
    <p:sldId id="274" r:id="rId17"/>
    <p:sldId id="276" r:id="rId18"/>
    <p:sldId id="292" r:id="rId19"/>
    <p:sldId id="293" r:id="rId20"/>
    <p:sldId id="299" r:id="rId21"/>
    <p:sldId id="277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824BD9-58AB-41A2-8167-16645D556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80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209800" y="1389185"/>
            <a:ext cx="5105400" cy="6330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53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pic>
        <p:nvPicPr>
          <p:cNvPr id="31747" name="Picture 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319705"/>
            <a:ext cx="3962400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4558812"/>
            <a:ext cx="2732943" cy="189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9223" y="4133850"/>
            <a:ext cx="2521927" cy="20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4085" y="338505"/>
            <a:ext cx="2731477" cy="1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S0007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6" y="499696"/>
            <a:ext cx="2521927" cy="20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838200" y="615461"/>
            <a:ext cx="7543800" cy="393895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323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về dự giờ.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33800" y="1951892"/>
            <a:ext cx="3124200" cy="8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985" b="1">
                <a:solidFill>
                  <a:srgbClr val="6600FF"/>
                </a:solidFill>
                <a:latin typeface="Times New Roman" panose="02020603050405020304" pitchFamily="18" charset="0"/>
              </a:rPr>
              <a:t>Lớp 4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 rot="309560">
            <a:off x="1237650" y="4525027"/>
            <a:ext cx="7085135" cy="1968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323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95152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f78bf619e3dbd9b85f5af43ff93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95017"/>
            <a:ext cx="2133600" cy="2514886"/>
          </a:xfrm>
          <a:prstGeom prst="rect">
            <a:avLst/>
          </a:prstGeom>
        </p:spPr>
      </p:pic>
      <p:pic>
        <p:nvPicPr>
          <p:cNvPr id="8" name="Picture 7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981200"/>
            <a:ext cx="2899668" cy="440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6099" y="152400"/>
            <a:ext cx="9144000" cy="73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3600" dirty="0"/>
              <a:t> </a:t>
            </a:r>
            <a:r>
              <a:rPr lang="en-US" altLang="id-ID" sz="6554" b="1" dirty="0">
                <a:solidFill>
                  <a:srgbClr val="FF0000"/>
                </a:solidFill>
              </a:rPr>
              <a:t>* </a:t>
            </a:r>
            <a:r>
              <a:rPr lang="en-US" altLang="id-ID" sz="6554" b="1" u="sng" dirty="0" err="1">
                <a:solidFill>
                  <a:srgbClr val="FF0000"/>
                </a:solidFill>
              </a:rPr>
              <a:t>Bài</a:t>
            </a:r>
            <a:r>
              <a:rPr lang="en-US" altLang="id-ID" sz="6554" b="1" u="sng" dirty="0">
                <a:solidFill>
                  <a:srgbClr val="FF0000"/>
                </a:solidFill>
              </a:rPr>
              <a:t> 1</a:t>
            </a:r>
            <a:r>
              <a:rPr lang="en-US" altLang="id-ID" sz="6554" b="1" dirty="0">
                <a:solidFill>
                  <a:srgbClr val="FF0000"/>
                </a:solidFill>
              </a:rPr>
              <a:t>: &lt;, &gt; = ?</a:t>
            </a:r>
          </a:p>
          <a:p>
            <a:pPr eaLnBrk="1" hangingPunct="1"/>
            <a:r>
              <a:rPr lang="en-US" altLang="id-ID" sz="3600" b="1" dirty="0"/>
              <a:t>   </a:t>
            </a:r>
            <a:r>
              <a:rPr lang="en-US" altLang="id-ID" sz="3600" b="1" dirty="0" smtClean="0"/>
              <a:t>  </a:t>
            </a:r>
            <a:r>
              <a:rPr lang="id-ID" altLang="id-ID" sz="3600" b="1" dirty="0" smtClean="0"/>
              <a:t> </a:t>
            </a:r>
            <a:r>
              <a:rPr lang="en-US" altLang="id-ID" sz="3600" b="1" dirty="0" smtClean="0"/>
              <a:t> </a:t>
            </a:r>
            <a:r>
              <a:rPr lang="vi-VN" altLang="id-ID" sz="3600" b="1" dirty="0" smtClean="0"/>
              <a:t> 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989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</a:t>
            </a:r>
            <a:r>
              <a:rPr lang="en-US" altLang="id-ID" sz="4800" b="1" dirty="0">
                <a:solidFill>
                  <a:srgbClr val="0000CC"/>
                </a:solidFill>
              </a:rPr>
              <a:t>1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321</a:t>
            </a: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2</a:t>
            </a:r>
            <a:r>
              <a:rPr lang="id-ID" altLang="id-ID" sz="4800" b="1" dirty="0">
                <a:solidFill>
                  <a:srgbClr val="0000CC"/>
                </a:solidFill>
              </a:rPr>
              <a:t>7</a:t>
            </a:r>
            <a:r>
              <a:rPr lang="en-US" altLang="id-ID" sz="4800" b="1" dirty="0">
                <a:solidFill>
                  <a:srgbClr val="0000CC"/>
                </a:solidFill>
              </a:rPr>
              <a:t> 105 </a:t>
            </a:r>
            <a:r>
              <a:rPr lang="id-ID" altLang="id-ID" sz="4800" b="1" dirty="0">
                <a:solidFill>
                  <a:srgbClr val="0000CC"/>
                </a:solidFill>
              </a:rPr>
              <a:t>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</a:t>
            </a:r>
            <a:r>
              <a:rPr lang="en-US" altLang="id-ID" sz="4800" b="1" dirty="0">
                <a:solidFill>
                  <a:srgbClr val="0000CC"/>
                </a:solidFill>
              </a:rPr>
              <a:t>7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985 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4800" b="1" dirty="0" smtClean="0">
                <a:solidFill>
                  <a:srgbClr val="0000CC"/>
                </a:solidFill>
              </a:rPr>
              <a:t>            8300 : 10 ...     830</a:t>
            </a:r>
          </a:p>
          <a:p>
            <a:pPr eaLnBrk="1" hangingPunct="1"/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 </a:t>
            </a:r>
            <a:r>
              <a:rPr lang="id-ID" altLang="id-ID" sz="4800" b="1" dirty="0">
                <a:solidFill>
                  <a:srgbClr val="0000CC"/>
                </a:solidFill>
              </a:rPr>
              <a:t>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34 </a:t>
            </a:r>
            <a:r>
              <a:rPr lang="en-US" altLang="id-ID" sz="4800" b="1" dirty="0">
                <a:solidFill>
                  <a:srgbClr val="0000CC"/>
                </a:solidFill>
              </a:rPr>
              <a:t>579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en-US" altLang="id-ID" sz="4800" b="1" dirty="0">
                <a:solidFill>
                  <a:srgbClr val="0000CC"/>
                </a:solidFill>
              </a:rPr>
              <a:t>34 601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150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482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… </a:t>
            </a:r>
            <a:r>
              <a:rPr lang="id-ID" altLang="id-ID" sz="4800" b="1" dirty="0">
                <a:solidFill>
                  <a:srgbClr val="0000CC"/>
                </a:solidFill>
              </a:rPr>
              <a:t>  </a:t>
            </a:r>
            <a:r>
              <a:rPr lang="en-US" altLang="id-ID" sz="4800" b="1" dirty="0">
                <a:solidFill>
                  <a:srgbClr val="0000CC"/>
                </a:solidFill>
              </a:rPr>
              <a:t>150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459</a:t>
            </a:r>
            <a:endParaRPr lang="vi-VN" altLang="id-ID" sz="48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4800" b="1" dirty="0">
                <a:solidFill>
                  <a:srgbClr val="0000CC"/>
                </a:solidFill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  72 600   ...   726 x 100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3600" b="1" dirty="0" smtClean="0">
                <a:solidFill>
                  <a:srgbClr val="0000CC"/>
                </a:solidFill>
              </a:rPr>
              <a:t>               </a:t>
            </a:r>
            <a:r>
              <a:rPr lang="vi-VN" altLang="id-ID" sz="3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id-ID" sz="3600" b="1" dirty="0">
              <a:solidFill>
                <a:srgbClr val="0000CC"/>
              </a:solidFill>
            </a:endParaRPr>
          </a:p>
          <a:p>
            <a:pPr eaLnBrk="1" hangingPunct="1"/>
            <a:endParaRPr lang="en-US" altLang="id-ID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6099" y="152400"/>
            <a:ext cx="9144000" cy="737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3600" dirty="0"/>
              <a:t> </a:t>
            </a:r>
            <a:r>
              <a:rPr lang="en-US" altLang="id-ID" sz="6554" b="1" dirty="0">
                <a:solidFill>
                  <a:srgbClr val="FF0000"/>
                </a:solidFill>
              </a:rPr>
              <a:t>* </a:t>
            </a:r>
            <a:r>
              <a:rPr lang="en-US" altLang="id-ID" sz="6554" b="1" u="sng" dirty="0" err="1">
                <a:solidFill>
                  <a:srgbClr val="FF0000"/>
                </a:solidFill>
              </a:rPr>
              <a:t>Bài</a:t>
            </a:r>
            <a:r>
              <a:rPr lang="en-US" altLang="id-ID" sz="6554" b="1" u="sng" dirty="0">
                <a:solidFill>
                  <a:srgbClr val="FF0000"/>
                </a:solidFill>
              </a:rPr>
              <a:t> 1</a:t>
            </a:r>
            <a:r>
              <a:rPr lang="en-US" altLang="id-ID" sz="6554" b="1" dirty="0">
                <a:solidFill>
                  <a:srgbClr val="FF0000"/>
                </a:solidFill>
              </a:rPr>
              <a:t>: &lt;, &gt; = ?</a:t>
            </a:r>
          </a:p>
          <a:p>
            <a:pPr eaLnBrk="1" hangingPunct="1"/>
            <a:r>
              <a:rPr lang="en-US" altLang="id-ID" sz="3600" b="1" dirty="0"/>
              <a:t>   </a:t>
            </a:r>
            <a:r>
              <a:rPr lang="en-US" altLang="id-ID" sz="3600" b="1" dirty="0" smtClean="0"/>
              <a:t>  </a:t>
            </a:r>
            <a:r>
              <a:rPr lang="id-ID" altLang="id-ID" sz="3600" b="1" dirty="0" smtClean="0"/>
              <a:t> </a:t>
            </a:r>
            <a:r>
              <a:rPr lang="en-US" altLang="id-ID" sz="3600" b="1" dirty="0" smtClean="0"/>
              <a:t> </a:t>
            </a:r>
            <a:r>
              <a:rPr lang="vi-VN" altLang="id-ID" sz="3600" b="1" dirty="0" smtClean="0"/>
              <a:t> 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989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</a:t>
            </a:r>
            <a:r>
              <a:rPr lang="en-US" altLang="id-ID" sz="4800" b="1" dirty="0">
                <a:solidFill>
                  <a:srgbClr val="0000CC"/>
                </a:solidFill>
              </a:rPr>
              <a:t>1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321</a:t>
            </a: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2</a:t>
            </a:r>
            <a:r>
              <a:rPr lang="id-ID" altLang="id-ID" sz="4800" b="1" dirty="0">
                <a:solidFill>
                  <a:srgbClr val="0000CC"/>
                </a:solidFill>
              </a:rPr>
              <a:t>7</a:t>
            </a:r>
            <a:r>
              <a:rPr lang="en-US" altLang="id-ID" sz="4800" b="1" dirty="0">
                <a:solidFill>
                  <a:srgbClr val="0000CC"/>
                </a:solidFill>
              </a:rPr>
              <a:t> 105 </a:t>
            </a:r>
            <a:r>
              <a:rPr lang="id-ID" altLang="id-ID" sz="4800" b="1" dirty="0">
                <a:solidFill>
                  <a:srgbClr val="0000CC"/>
                </a:solidFill>
              </a:rPr>
              <a:t> 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</a:t>
            </a:r>
            <a:r>
              <a:rPr lang="en-US" altLang="id-ID" sz="4800" b="1" dirty="0">
                <a:solidFill>
                  <a:srgbClr val="0000CC"/>
                </a:solidFill>
              </a:rPr>
              <a:t>7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985 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4800" b="1" dirty="0" smtClean="0">
                <a:solidFill>
                  <a:srgbClr val="0000CC"/>
                </a:solidFill>
              </a:rPr>
              <a:t>            8300 : 10 ...     830</a:t>
            </a:r>
          </a:p>
          <a:p>
            <a:pPr eaLnBrk="1" hangingPunct="1"/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 </a:t>
            </a:r>
            <a:r>
              <a:rPr lang="id-ID" altLang="id-ID" sz="4800" b="1" dirty="0">
                <a:solidFill>
                  <a:srgbClr val="0000CC"/>
                </a:solidFill>
              </a:rPr>
              <a:t> 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34 </a:t>
            </a:r>
            <a:r>
              <a:rPr lang="en-US" altLang="id-ID" sz="4800" b="1" dirty="0">
                <a:solidFill>
                  <a:srgbClr val="0000CC"/>
                </a:solidFill>
              </a:rPr>
              <a:t>579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… </a:t>
            </a:r>
            <a:r>
              <a:rPr lang="id-ID" altLang="id-ID" sz="4800" b="1" dirty="0" smtClean="0">
                <a:solidFill>
                  <a:srgbClr val="0000CC"/>
                </a:solidFill>
              </a:rPr>
              <a:t>    </a:t>
            </a:r>
            <a:r>
              <a:rPr lang="en-US" altLang="id-ID" sz="4800" b="1" dirty="0">
                <a:solidFill>
                  <a:srgbClr val="0000CC"/>
                </a:solidFill>
              </a:rPr>
              <a:t>34 601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</a:rPr>
              <a:t> </a:t>
            </a:r>
            <a:r>
              <a:rPr lang="id-ID" altLang="id-ID" sz="4800" b="1" dirty="0">
                <a:solidFill>
                  <a:srgbClr val="0000CC"/>
                </a:solidFill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150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482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 </a:t>
            </a:r>
            <a:r>
              <a:rPr lang="en-US" altLang="id-ID" sz="4800" b="1" dirty="0">
                <a:solidFill>
                  <a:srgbClr val="0000CC"/>
                </a:solidFill>
              </a:rPr>
              <a:t>… </a:t>
            </a:r>
            <a:r>
              <a:rPr lang="id-ID" altLang="id-ID" sz="4800" b="1" dirty="0">
                <a:solidFill>
                  <a:srgbClr val="0000CC"/>
                </a:solidFill>
              </a:rPr>
              <a:t>  </a:t>
            </a:r>
            <a:r>
              <a:rPr lang="en-US" altLang="id-ID" sz="4800" b="1" dirty="0">
                <a:solidFill>
                  <a:srgbClr val="0000CC"/>
                </a:solidFill>
              </a:rPr>
              <a:t>150 </a:t>
            </a:r>
            <a:r>
              <a:rPr lang="en-US" altLang="id-ID" sz="4800" b="1" dirty="0" smtClean="0">
                <a:solidFill>
                  <a:srgbClr val="0000CC"/>
                </a:solidFill>
              </a:rPr>
              <a:t>459</a:t>
            </a:r>
            <a:endParaRPr lang="vi-VN" altLang="id-ID" sz="4800" b="1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4800" b="1" dirty="0">
                <a:solidFill>
                  <a:srgbClr val="0000CC"/>
                </a:solidFill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</a:rPr>
              <a:t>           72 600   ...   726 x 100</a:t>
            </a:r>
            <a:endParaRPr lang="id-ID" altLang="id-ID" sz="4800" b="1" dirty="0">
              <a:solidFill>
                <a:srgbClr val="0000CC"/>
              </a:solidFill>
            </a:endParaRPr>
          </a:p>
          <a:p>
            <a:pPr eaLnBrk="1" hangingPunct="1"/>
            <a:r>
              <a:rPr lang="vi-VN" altLang="id-ID" sz="3600" b="1" dirty="0" smtClean="0">
                <a:solidFill>
                  <a:srgbClr val="0000CC"/>
                </a:solidFill>
              </a:rPr>
              <a:t>               </a:t>
            </a:r>
            <a:r>
              <a:rPr lang="vi-VN" altLang="id-ID" sz="3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id-ID" sz="3600" b="1" dirty="0">
              <a:solidFill>
                <a:srgbClr val="0000CC"/>
              </a:solidFill>
            </a:endParaRPr>
          </a:p>
          <a:p>
            <a:pPr eaLnBrk="1" hangingPunct="1"/>
            <a:endParaRPr lang="en-US" altLang="id-ID" sz="36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5199" y="10668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6000" b="1" dirty="0">
                <a:solidFill>
                  <a:srgbClr val="FF0000"/>
                </a:solidFill>
              </a:rPr>
              <a:t>&lt;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956492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6000" b="1" dirty="0">
                <a:solidFill>
                  <a:srgbClr val="FF0000"/>
                </a:solidFill>
              </a:rPr>
              <a:t>&lt;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45199" y="17526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&gt;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02299" y="468644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&gt;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73292" y="2560902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=</a:t>
            </a:r>
            <a:endParaRPr lang="en-US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4540" y="547723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=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55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-990600" y="4869474"/>
            <a:ext cx="61722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id-ID" sz="1662">
              <a:latin typeface="Arial" panose="020B0604020202020204" pitchFamily="34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-87923" y="5531828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3600"/>
              <a:t> </a:t>
            </a:r>
            <a:endParaRPr lang="en-US" altLang="id-ID" sz="3785">
              <a:solidFill>
                <a:srgbClr val="0000CC"/>
              </a:solidFill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1288074"/>
            <a:ext cx="9144000" cy="27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3785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id-ID" sz="433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339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339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id-ID" sz="4339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id-ID" sz="4339" b="1" dirty="0"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altLang="id-ID" sz="4339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339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vi-VN" altLang="id-ID" sz="4339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id-ID" sz="4339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339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339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altLang="id-ID" sz="4339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339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vi-VN" altLang="id-ID" sz="4339" b="1" dirty="0">
                <a:latin typeface="Times New Roman" panose="02020603050405020304" pitchFamily="18" charset="0"/>
              </a:rPr>
              <a:t>a) </a:t>
            </a:r>
            <a:r>
              <a:rPr lang="vi-VN" altLang="id-ID" sz="4339" b="1" dirty="0" smtClean="0">
                <a:latin typeface="Times New Roman" panose="02020603050405020304" pitchFamily="18" charset="0"/>
              </a:rPr>
              <a:t>7426; </a:t>
            </a:r>
            <a:r>
              <a:rPr lang="id-ID" altLang="id-ID" sz="4339" b="1" dirty="0" smtClean="0">
                <a:latin typeface="Times New Roman" panose="02020603050405020304" pitchFamily="18" charset="0"/>
              </a:rPr>
              <a:t> </a:t>
            </a:r>
            <a:r>
              <a:rPr lang="vi-VN" altLang="id-ID" sz="4339" b="1" dirty="0">
                <a:latin typeface="Times New Roman" panose="02020603050405020304" pitchFamily="18" charset="0"/>
              </a:rPr>
              <a:t>999; </a:t>
            </a:r>
            <a:r>
              <a:rPr lang="id-ID" altLang="id-ID" sz="4339" b="1" dirty="0">
                <a:latin typeface="Times New Roman" panose="02020603050405020304" pitchFamily="18" charset="0"/>
              </a:rPr>
              <a:t> </a:t>
            </a:r>
            <a:r>
              <a:rPr lang="vi-VN" altLang="id-ID" sz="4339" b="1" dirty="0">
                <a:latin typeface="Times New Roman" panose="02020603050405020304" pitchFamily="18" charset="0"/>
              </a:rPr>
              <a:t>7642;</a:t>
            </a:r>
            <a:r>
              <a:rPr lang="id-ID" altLang="id-ID" sz="4339" b="1" dirty="0">
                <a:latin typeface="Times New Roman" panose="02020603050405020304" pitchFamily="18" charset="0"/>
              </a:rPr>
              <a:t> </a:t>
            </a:r>
            <a:r>
              <a:rPr lang="vi-VN" altLang="id-ID" sz="4339" b="1" dirty="0">
                <a:latin typeface="Times New Roman" panose="02020603050405020304" pitchFamily="18" charset="0"/>
              </a:rPr>
              <a:t> 7624.</a:t>
            </a:r>
          </a:p>
          <a:p>
            <a:pPr eaLnBrk="1" hangingPunct="1"/>
            <a:r>
              <a:rPr lang="vi-VN" altLang="id-ID" sz="4339" b="1" dirty="0">
                <a:latin typeface="Times New Roman" panose="02020603050405020304" pitchFamily="18" charset="0"/>
              </a:rPr>
              <a:t> </a:t>
            </a:r>
            <a:r>
              <a:rPr lang="en-US" altLang="id-ID" sz="4339" b="1" dirty="0">
                <a:latin typeface="Times New Roman" panose="02020603050405020304" pitchFamily="18" charset="0"/>
              </a:rPr>
              <a:t>  b) </a:t>
            </a:r>
            <a:r>
              <a:rPr lang="en-US" altLang="id-ID" sz="4339" b="1" dirty="0" smtClean="0">
                <a:latin typeface="Times New Roman" panose="02020603050405020304" pitchFamily="18" charset="0"/>
              </a:rPr>
              <a:t>3158</a:t>
            </a:r>
            <a:r>
              <a:rPr lang="vi-VN" altLang="id-ID" sz="4339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339" b="1" dirty="0" smtClean="0">
                <a:latin typeface="Times New Roman" panose="02020603050405020304" pitchFamily="18" charset="0"/>
              </a:rPr>
              <a:t> 3518</a:t>
            </a:r>
            <a:r>
              <a:rPr lang="vi-VN" altLang="id-ID" sz="4339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339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4339" b="1" dirty="0">
                <a:latin typeface="Times New Roman" panose="02020603050405020304" pitchFamily="18" charset="0"/>
              </a:rPr>
              <a:t>1853; </a:t>
            </a:r>
            <a:r>
              <a:rPr lang="id-ID" altLang="id-ID" sz="4339" b="1" dirty="0">
                <a:latin typeface="Times New Roman" panose="02020603050405020304" pitchFamily="18" charset="0"/>
              </a:rPr>
              <a:t> </a:t>
            </a:r>
            <a:r>
              <a:rPr lang="en-US" altLang="id-ID" sz="4339" b="1" dirty="0">
                <a:latin typeface="Times New Roman" panose="02020603050405020304" pitchFamily="18" charset="0"/>
              </a:rPr>
              <a:t>3190.</a:t>
            </a:r>
            <a:endParaRPr lang="en-US" altLang="id-ID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253637" y="1899871"/>
            <a:ext cx="6934199" cy="2261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SỨC</a:t>
            </a:r>
            <a:endParaRPr lang="en-US" sz="5539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4558812"/>
            <a:ext cx="2732943" cy="189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9223" y="4133850"/>
            <a:ext cx="2521927" cy="20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4085" y="338505"/>
            <a:ext cx="2731477" cy="1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6" y="499696"/>
            <a:ext cx="2521927" cy="20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538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990600" y="3962401"/>
            <a:ext cx="61722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id-ID" sz="1662">
              <a:latin typeface="Arial" panose="020B0604020202020204" pitchFamily="34" charset="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3785" b="1" dirty="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  <a:r>
              <a:rPr lang="en-US" altLang="id-ID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id-ID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endParaRPr lang="vi-VN" altLang="id-ID" sz="4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từ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altLang="id-ID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800" b="1" dirty="0">
                <a:latin typeface="Times New Roman" panose="02020603050405020304" pitchFamily="18" charset="0"/>
              </a:rPr>
              <a:t>    </a:t>
            </a:r>
            <a:r>
              <a:rPr lang="pt-BR" altLang="id-ID" sz="4800" b="1" dirty="0">
                <a:latin typeface="Times New Roman" panose="02020603050405020304" pitchFamily="18" charset="0"/>
              </a:rPr>
              <a:t>a) 999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800" b="1" dirty="0" smtClean="0">
                <a:latin typeface="Times New Roman" panose="02020603050405020304" pitchFamily="18" charset="0"/>
              </a:rPr>
              <a:t>7426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800" b="1" dirty="0" smtClean="0">
                <a:latin typeface="Times New Roman" panose="02020603050405020304" pitchFamily="18" charset="0"/>
              </a:rPr>
              <a:t>7624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vi-VN" altLang="id-ID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800" b="1" dirty="0" smtClean="0">
                <a:latin typeface="Times New Roman" panose="02020603050405020304" pitchFamily="18" charset="0"/>
              </a:rPr>
              <a:t>7642</a:t>
            </a:r>
            <a:endParaRPr lang="pt-BR" altLang="id-ID" sz="4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id-ID" sz="4800" b="1" dirty="0">
                <a:latin typeface="Times New Roman" panose="02020603050405020304" pitchFamily="18" charset="0"/>
              </a:rPr>
              <a:t> </a:t>
            </a:r>
            <a:r>
              <a:rPr lang="vi-VN" altLang="id-ID" sz="4800" b="1" dirty="0">
                <a:latin typeface="Times New Roman" panose="02020603050405020304" pitchFamily="18" charset="0"/>
              </a:rPr>
              <a:t>   </a:t>
            </a:r>
            <a:r>
              <a:rPr lang="pt-BR" altLang="id-ID" sz="4800" b="1" dirty="0">
                <a:latin typeface="Times New Roman" panose="02020603050405020304" pitchFamily="18" charset="0"/>
              </a:rPr>
              <a:t>b) 1853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800" b="1" dirty="0" smtClean="0">
                <a:latin typeface="Times New Roman" panose="02020603050405020304" pitchFamily="18" charset="0"/>
              </a:rPr>
              <a:t> 3158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800" b="1" dirty="0" smtClean="0">
                <a:latin typeface="Times New Roman" panose="02020603050405020304" pitchFamily="18" charset="0"/>
              </a:rPr>
              <a:t> 3190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 </a:t>
            </a:r>
            <a:r>
              <a:rPr lang="id-ID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800" b="1" dirty="0">
                <a:latin typeface="Times New Roman" panose="02020603050405020304" pitchFamily="18" charset="0"/>
              </a:rPr>
              <a:t>3518</a:t>
            </a:r>
            <a:endParaRPr lang="en-US" altLang="id-ID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990600" y="4790343"/>
            <a:ext cx="61722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id-ID" sz="1662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25694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3600"/>
              <a:t> </a:t>
            </a:r>
            <a:endParaRPr lang="en-US" altLang="id-ID" sz="3785">
              <a:solidFill>
                <a:srgbClr val="0000CC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8600" y="1208943"/>
            <a:ext cx="8839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4800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id-ID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id-ID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endParaRPr lang="vi-VN" altLang="id-ID" sz="4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từ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id-ID" sz="4800" b="1" dirty="0">
                <a:latin typeface="Times New Roman" panose="02020603050405020304" pitchFamily="18" charset="0"/>
              </a:rPr>
              <a:t>a) 1567; 1590; 897; 10261.</a:t>
            </a:r>
          </a:p>
          <a:p>
            <a:pPr eaLnBrk="1" hangingPunct="1"/>
            <a:r>
              <a:rPr lang="en-US" altLang="id-ID" sz="4800" b="1" dirty="0">
                <a:latin typeface="Times New Roman" panose="02020603050405020304" pitchFamily="18" charset="0"/>
              </a:rPr>
              <a:t>   b) 2476; 4270; 2490; 2518.</a:t>
            </a:r>
            <a:endParaRPr lang="vi-VN" altLang="id-ID" sz="4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800" dirty="0">
                <a:latin typeface="Times New Roman" panose="02020603050405020304" pitchFamily="18" charset="0"/>
              </a:rPr>
              <a:t>    </a:t>
            </a:r>
            <a:endParaRPr lang="en-US" altLang="id-ID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838200" y="1889139"/>
            <a:ext cx="7538072" cy="2261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 HÀNG THEO THỨ TỰ</a:t>
            </a:r>
            <a:endParaRPr lang="en-US" sz="5539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4558812"/>
            <a:ext cx="2732943" cy="189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9223" y="4133850"/>
            <a:ext cx="2521927" cy="20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4085" y="338505"/>
            <a:ext cx="2731477" cy="1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6" y="499696"/>
            <a:ext cx="2521927" cy="20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709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990600" y="4790343"/>
            <a:ext cx="61722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id-ID" sz="1662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425694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3600"/>
              <a:t> </a:t>
            </a:r>
            <a:endParaRPr lang="en-US" altLang="id-ID" sz="3785">
              <a:solidFill>
                <a:srgbClr val="0000CC"/>
              </a:solidFill>
            </a:endParaRP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28600" y="1208943"/>
            <a:ext cx="876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4800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id-ID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id-ID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endParaRPr lang="vi-VN" altLang="id-ID" sz="48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id-ID" sz="4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id-ID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id-ID" sz="4800" b="1" dirty="0">
                <a:latin typeface="Times New Roman" panose="02020603050405020304" pitchFamily="18" charset="0"/>
              </a:rPr>
              <a:t>a) 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10261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1590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4800" b="1" dirty="0">
                <a:latin typeface="Times New Roman" panose="02020603050405020304" pitchFamily="18" charset="0"/>
              </a:rPr>
              <a:t>1567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; 897.</a:t>
            </a:r>
            <a:endParaRPr lang="en-US" altLang="id-ID" sz="4800" b="1" dirty="0">
              <a:latin typeface="Times New Roman" panose="02020603050405020304" pitchFamily="18" charset="0"/>
            </a:endParaRPr>
          </a:p>
          <a:p>
            <a:r>
              <a:rPr lang="en-US" altLang="id-ID" sz="4800" b="1" dirty="0">
                <a:latin typeface="Times New Roman" panose="02020603050405020304" pitchFamily="18" charset="0"/>
              </a:rPr>
              <a:t>   b) 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4270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2518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4800" b="1" dirty="0">
                <a:latin typeface="Times New Roman" panose="02020603050405020304" pitchFamily="18" charset="0"/>
              </a:rPr>
              <a:t>2490</a:t>
            </a:r>
            <a:r>
              <a:rPr lang="vi-VN" altLang="id-ID" sz="48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800" b="1" dirty="0" smtClean="0">
                <a:latin typeface="Times New Roman" panose="02020603050405020304" pitchFamily="18" charset="0"/>
              </a:rPr>
              <a:t>2476.</a:t>
            </a:r>
            <a:endParaRPr lang="vi-VN" altLang="id-ID" sz="48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800" dirty="0">
                <a:latin typeface="Times New Roman" panose="02020603050405020304" pitchFamily="18" charset="0"/>
              </a:rPr>
              <a:t>    </a:t>
            </a:r>
            <a:endParaRPr lang="en-US" altLang="id-ID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752600" y="557961"/>
            <a:ext cx="5758719" cy="1727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539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539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4558812"/>
            <a:ext cx="2732943" cy="189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679223" y="4133850"/>
            <a:ext cx="2521927" cy="20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4085" y="338505"/>
            <a:ext cx="2731477" cy="1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S000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26" y="499696"/>
            <a:ext cx="2521927" cy="20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838200" y="3331170"/>
            <a:ext cx="7467599" cy="1727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r>
              <a:rPr lang="vi-VN" sz="5539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5539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BÓNG VÀO GÔN</a:t>
            </a:r>
            <a:endParaRPr lang="en-US" sz="5539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62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990600" y="3962401"/>
            <a:ext cx="617220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id-ID" sz="1662">
              <a:latin typeface="Arial" panose="020B0604020202020204" pitchFamily="34" charset="0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763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4400" b="1" dirty="0">
                <a:solidFill>
                  <a:srgbClr val="008000"/>
                </a:solidFill>
                <a:latin typeface="Arial" panose="020B0604020202020204" pitchFamily="34" charset="0"/>
              </a:rPr>
              <a:t>  </a:t>
            </a:r>
            <a:r>
              <a:rPr lang="en-US" altLang="id-ID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id-ID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altLang="id-ID" sz="44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vi-VN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id-ID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altLang="id-ID" sz="4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400" b="1" dirty="0">
                <a:latin typeface="Times New Roman" panose="02020603050405020304" pitchFamily="18" charset="0"/>
              </a:rPr>
              <a:t>    </a:t>
            </a:r>
            <a:r>
              <a:rPr lang="pt-BR" altLang="id-ID" sz="4400" b="1" dirty="0">
                <a:latin typeface="Times New Roman" panose="02020603050405020304" pitchFamily="18" charset="0"/>
              </a:rPr>
              <a:t>a) 999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400" b="1" dirty="0" smtClean="0">
                <a:latin typeface="Times New Roman" panose="02020603050405020304" pitchFamily="18" charset="0"/>
              </a:rPr>
              <a:t>7426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400" b="1" dirty="0" smtClean="0">
                <a:latin typeface="Times New Roman" panose="02020603050405020304" pitchFamily="18" charset="0"/>
              </a:rPr>
              <a:t>7624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vi-VN" altLang="id-ID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400" b="1" dirty="0" smtClean="0">
                <a:latin typeface="Times New Roman" panose="02020603050405020304" pitchFamily="18" charset="0"/>
              </a:rPr>
              <a:t>7642</a:t>
            </a:r>
            <a:endParaRPr lang="pt-BR" altLang="id-ID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pt-BR" altLang="id-ID" sz="4400" b="1" dirty="0">
                <a:latin typeface="Times New Roman" panose="02020603050405020304" pitchFamily="18" charset="0"/>
              </a:rPr>
              <a:t> </a:t>
            </a:r>
            <a:r>
              <a:rPr lang="vi-VN" altLang="id-ID" sz="4400" b="1" dirty="0">
                <a:latin typeface="Times New Roman" panose="02020603050405020304" pitchFamily="18" charset="0"/>
              </a:rPr>
              <a:t>   </a:t>
            </a:r>
            <a:r>
              <a:rPr lang="pt-BR" altLang="id-ID" sz="4400" b="1" dirty="0">
                <a:latin typeface="Times New Roman" panose="02020603050405020304" pitchFamily="18" charset="0"/>
              </a:rPr>
              <a:t>b) 1853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400" b="1" dirty="0" smtClean="0">
                <a:latin typeface="Times New Roman" panose="02020603050405020304" pitchFamily="18" charset="0"/>
              </a:rPr>
              <a:t> 3158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400" b="1" dirty="0" smtClean="0">
                <a:latin typeface="Times New Roman" panose="02020603050405020304" pitchFamily="18" charset="0"/>
              </a:rPr>
              <a:t> 3190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 </a:t>
            </a:r>
            <a:r>
              <a:rPr lang="id-ID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pt-BR" altLang="id-ID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t-BR" altLang="id-ID" sz="4400" b="1" dirty="0">
                <a:latin typeface="Times New Roman" panose="02020603050405020304" pitchFamily="18" charset="0"/>
              </a:rPr>
              <a:t>3518</a:t>
            </a:r>
            <a:endParaRPr lang="en-US" altLang="id-ID" sz="4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4169" y="3657600"/>
            <a:ext cx="8763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id-ID" sz="4400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altLang="id-ID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id-ID" sz="4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4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id-ID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endParaRPr lang="vi-VN" altLang="id-ID" sz="44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từ </a:t>
            </a:r>
            <a:r>
              <a:rPr lang="en-US" altLang="id-ID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id-ID" sz="4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id-ID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id-ID" sz="4400" b="1" dirty="0">
                <a:latin typeface="Times New Roman" panose="02020603050405020304" pitchFamily="18" charset="0"/>
              </a:rPr>
              <a:t>a) 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10261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1590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4400" b="1" dirty="0">
                <a:latin typeface="Times New Roman" panose="02020603050405020304" pitchFamily="18" charset="0"/>
              </a:rPr>
              <a:t>1567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; 897.</a:t>
            </a:r>
            <a:endParaRPr lang="en-US" altLang="id-ID" sz="4400" b="1" dirty="0">
              <a:latin typeface="Times New Roman" panose="02020603050405020304" pitchFamily="18" charset="0"/>
            </a:endParaRPr>
          </a:p>
          <a:p>
            <a:r>
              <a:rPr lang="en-US" altLang="id-ID" sz="4400" b="1" dirty="0">
                <a:latin typeface="Times New Roman" panose="02020603050405020304" pitchFamily="18" charset="0"/>
              </a:rPr>
              <a:t>   b) 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4270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2518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;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4400" b="1" dirty="0">
                <a:latin typeface="Times New Roman" panose="02020603050405020304" pitchFamily="18" charset="0"/>
              </a:rPr>
              <a:t>2490</a:t>
            </a:r>
            <a:r>
              <a:rPr lang="vi-VN" altLang="id-ID" sz="4400" b="1" dirty="0" smtClean="0">
                <a:latin typeface="Times New Roman" panose="02020603050405020304" pitchFamily="18" charset="0"/>
              </a:rPr>
              <a:t>; </a:t>
            </a:r>
            <a:r>
              <a:rPr lang="en-US" altLang="id-ID" sz="4400" b="1" dirty="0" smtClean="0">
                <a:latin typeface="Times New Roman" panose="02020603050405020304" pitchFamily="18" charset="0"/>
              </a:rPr>
              <a:t>2476.</a:t>
            </a:r>
            <a:endParaRPr lang="vi-VN" altLang="id-ID" sz="4400" b="1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4400" dirty="0">
                <a:latin typeface="Times New Roman" panose="02020603050405020304" pitchFamily="18" charset="0"/>
              </a:rPr>
              <a:t>    </a:t>
            </a:r>
            <a:endParaRPr lang="en-US" altLang="id-ID" sz="4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152400"/>
            <a:ext cx="8077200" cy="2286000"/>
          </a:xfrm>
          <a:prstGeom prst="irregularSeal1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id-ID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id-ID" sz="4800" b="1" dirty="0">
              <a:solidFill>
                <a:srgbClr val="FF0000"/>
              </a:solidFill>
            </a:endParaRP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228600" y="29718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id-ID" sz="3600" b="1" dirty="0" smtClean="0">
                <a:latin typeface="+mj-lt"/>
              </a:rPr>
              <a:t>Hoạt động nhóm 4</a:t>
            </a:r>
          </a:p>
          <a:p>
            <a:pPr eaLnBrk="1" hangingPunct="1"/>
            <a:r>
              <a:rPr lang="vi-VN" altLang="id-ID" sz="3600" b="1" dirty="0" smtClean="0">
                <a:solidFill>
                  <a:srgbClr val="0070C0"/>
                </a:solidFill>
                <a:latin typeface="+mj-lt"/>
              </a:rPr>
              <a:t>- Viết </a:t>
            </a:r>
            <a:r>
              <a:rPr lang="vi-VN" altLang="id-ID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 đo chiều cao của em ra giấy </a:t>
            </a:r>
          </a:p>
          <a:p>
            <a:pPr eaLnBrk="1" hangingPunct="1"/>
            <a:r>
              <a:rPr lang="vi-VN" altLang="id-ID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Xếp các số đo chiều cao trong nhóm theo thứ tự tăng dần</a:t>
            </a:r>
            <a:endParaRPr lang="en-US" altLang="id-ID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1731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38100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d-ID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id-ID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id-ID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id-ID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id-ID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id-ID" sz="5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id-ID" sz="540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endParaRPr lang="vi-VN" altLang="id-ID" sz="5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vi-VN" altLang="id-ID" sz="5400" b="1" dirty="0" smtClean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smtClean="0">
                <a:latin typeface="Times New Roman" panose="02020603050405020304" pitchFamily="18" charset="0"/>
              </a:rPr>
              <a:t>“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Ôn</a:t>
            </a:r>
            <a:r>
              <a:rPr lang="en-US" altLang="id-ID" sz="5400" b="1" dirty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tập</a:t>
            </a:r>
            <a:r>
              <a:rPr lang="en-US" altLang="id-ID" sz="5400" b="1" dirty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về</a:t>
            </a:r>
            <a:r>
              <a:rPr lang="en-US" altLang="id-ID" sz="5400" b="1" dirty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số</a:t>
            </a:r>
            <a:r>
              <a:rPr lang="en-US" altLang="id-ID" sz="5400" b="1" dirty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tự</a:t>
            </a:r>
            <a:r>
              <a:rPr lang="en-US" altLang="id-ID" sz="5400" b="1" dirty="0">
                <a:latin typeface="Times New Roman" panose="02020603050405020304" pitchFamily="18" charset="0"/>
              </a:rPr>
              <a:t> </a:t>
            </a:r>
            <a:r>
              <a:rPr lang="en-US" altLang="id-ID" sz="5400" b="1" dirty="0" err="1">
                <a:latin typeface="Times New Roman" panose="02020603050405020304" pitchFamily="18" charset="0"/>
              </a:rPr>
              <a:t>nhiên</a:t>
            </a:r>
            <a:r>
              <a:rPr lang="en-US" altLang="id-ID" sz="5400" b="1" dirty="0">
                <a:latin typeface="Times New Roman" panose="02020603050405020304" pitchFamily="18" charset="0"/>
              </a:rPr>
              <a:t>”. (T3)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533400" y="381000"/>
            <a:ext cx="8077200" cy="2743200"/>
          </a:xfrm>
          <a:prstGeom prst="irregularSeal1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id-ID" sz="5400" b="1">
                <a:solidFill>
                  <a:srgbClr val="FF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814293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105400" y="609600"/>
            <a:ext cx="2438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CHINH PHỤC CÚP C1 THÔI NÀO !! ^^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0"/>
            <a:ext cx="81534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17038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Số “Hai mươi ba triệu bốn trăm linh tám nghìn bảy trăm” được viết là: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94" y="239717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3395" y="2046435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1375" y="50292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A. 2 348 700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901326" y="5029200"/>
            <a:ext cx="218485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D. 23 480 700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135" y="5791200"/>
            <a:ext cx="234315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C. 230 408 700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71700" y="5791200"/>
            <a:ext cx="2209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B. 23 408 700</a:t>
            </a:r>
            <a:endParaRPr lang="en-US" sz="2400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7175" y="4353129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9699" y="5157951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7444794" y="491797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7" name="Plaque 16"/>
          <p:cNvSpPr/>
          <p:nvPr/>
        </p:nvSpPr>
        <p:spPr>
          <a:xfrm>
            <a:off x="7429500" y="515796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725" y="5181599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7467600" y="517982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1333" y="4325796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7467600" y="556082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1375" y="6175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Số “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mươi ba triệu bốn trăm linh tám nghìn bảy trăm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” được viết là: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4.07407E-6 C 0.08194 -0.09653 0.16441 -0.1926 0.26666 -0.23125 C 0.36892 -0.26968 0.55191 -0.17824 0.61371 -0.23125 C 0.67552 -0.28403 0.65711 -0.41598 0.63854 -0.5479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5" y="-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888 0.18172 C 0.021 0.14283 0.00312 0.10417 -0.01563 0.07454 C -0.03438 0.04491 -0.05886 0.02871 -0.07327 0.00394 C -0.08768 -0.02083 -0.10209 -0.04282 -0.10209 -0.07477 C -0.10209 -0.10671 -0.08664 -0.15162 -0.07327 -0.18796 C -0.0599 -0.2243 -0.03733 -0.26111 -0.02171 -0.29305 C -0.00608 -0.325 0.01163 -0.36273 0.02066 -0.37986 C 0.02968 -0.39699 0.03125 -0.39652 0.03281 -0.39606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2083 -0.00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-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-0.0176 C 0.07361 -0.01505 0.12222 -0.01204 0.16025 -0.03287 C 0.19827 -0.05348 0.24202 -0.0963 0.2533 -0.14121 C 0.26459 -0.18588 0.24722 -0.25625 0.22778 -0.30186 C 0.20851 -0.34746 0.1724 -0.38125 0.13663 -0.41459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0417 -0.005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20434 -0.01181 C -0.19566 -0.00625 -0.18715 -0.00047 -0.21667 -0.01181 C -0.24601 -0.02315 -0.33819 -0.06875 -0.3816 -0.08056 C -0.425 -0.09236 -0.44878 -0.07732 -0.47708 -0.08241 C -0.50538 -0.0875 -0.52691 -0.09769 -0.55139 -0.11088 C -0.57587 -0.12408 -0.60451 -0.14422 -0.62413 -0.16135 C -0.64375 -0.17848 -0.6566 -0.18959 -0.66944 -0.21389 C -0.68229 -0.2382 -0.70642 -0.2794 -0.70139 -0.30672 C -0.69635 -0.33403 -0.66788 -0.35579 -0.63923 -0.37755 " pathEditMode="relative" rAng="0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0"/>
            <a:ext cx="79248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549" y="532537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Chữ số 4 trong số 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5 457 389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có giá trị là: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1" y="5791200"/>
            <a:ext cx="1880404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A. 400 000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985305" y="5791200"/>
            <a:ext cx="159124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B. 40 000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843248" y="5791200"/>
            <a:ext cx="140515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C. 4 000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515100" y="5781470"/>
            <a:ext cx="2019300" cy="771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D. 4 000 000</a:t>
            </a:r>
          </a:p>
        </p:txBody>
      </p:sp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05" y="138377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4665" y="16002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8533" y="5267529"/>
            <a:ext cx="609600" cy="599871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267529"/>
            <a:ext cx="609600" cy="599871"/>
          </a:xfrm>
          <a:prstGeom prst="rect">
            <a:avLst/>
          </a:prstGeom>
        </p:spPr>
      </p:pic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191329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5267529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7086600" y="22860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^^</a:t>
            </a:r>
            <a:endParaRPr lang="en-US" dirty="0"/>
          </a:p>
        </p:txBody>
      </p:sp>
      <p:sp>
        <p:nvSpPr>
          <p:cNvPr id="24" name="Plaque 23"/>
          <p:cNvSpPr/>
          <p:nvPr/>
        </p:nvSpPr>
        <p:spPr>
          <a:xfrm>
            <a:off x="7086600" y="2286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7162800" y="228600"/>
            <a:ext cx="19812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8229600" y="624840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1605" y="19559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số 4 trong số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5 457 389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giá trị là: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0.00393 C 0.01059 0.00601 0.02135 0.00856 0.03055 0.01018 C 0.03958 0.0118 0.04357 0.01203 0.05538 0.01435 C 0.06701 0.01689 0.06944 0.03032 0.10052 0.025 C 0.13142 0.0199 0.19149 -0.00672 0.24201 -0.0169 C 0.29253 -0.02709 0.36614 -0.0132 0.40382 -0.03612 C 0.4408 -0.05857 0.45521 -0.10926 0.46649 -0.15301 C 0.47812 -0.19653 0.47517 -0.25278 0.47257 -0.297 C 0.46979 -0.34144 0.46093 -0.36968 0.45052 -0.41852 C 0.4401 -0.4676 0.41666 -0.56135 0.40937 -0.58959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0416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4.44444E-6 C -0.05504 -0.01875 -0.11007 -0.03727 -0.15521 -0.06459 C -0.20035 -0.09213 -0.24896 -0.12084 -0.27014 -0.16436 C -0.29115 -0.20787 -0.29653 -0.26806 -0.2816 -0.32639 C -0.26684 -0.38426 -0.22396 -0.44815 -0.18125 -0.51181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44444E-6 C -0.03732 -0.02755 -0.07448 -0.05487 -0.09687 -0.08959 C -0.11927 -0.12431 -0.12691 -0.14862 -0.13472 -0.20903 C -0.14253 -0.26945 -0.14687 -0.37037 -0.14392 -0.45209 C -0.14097 -0.53403 -0.12882 -0.61644 -0.11666 -0.69862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42 -0.03935 C 0.03784 -0.0331 0.04149 -0.02662 0.025 -0.04537 C 0.0085 -0.06412 -0.04011 -0.11088 -0.06441 -0.15231 C -0.08872 -0.19375 -0.12188 -0.25463 -0.12032 -0.29375 C -0.11875 -0.33287 -0.06858 -0.36875 -0.05521 -0.3868 C -0.04184 -0.40486 -0.04098 -0.40393 -0.04011 -0.40277 " pathEditMode="relative" rAng="0" ptsTypes="A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0"/>
            <a:ext cx="7086600" cy="2819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34077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Ba số chẵn liên tiếp trong dãy sau là:</a:t>
            </a:r>
          </a:p>
          <a:p>
            <a:r>
              <a:rPr lang="vi-VN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dirty="0" smtClean="0">
                <a:latin typeface="Times New Roman" pitchFamily="18" charset="0"/>
                <a:cs typeface="Times New Roman" pitchFamily="18" charset="0"/>
              </a:rPr>
              <a:t>1 248; .............; 1252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b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029200"/>
            <a:ext cx="1371600" cy="134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" y="234607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900" y="1741599"/>
            <a:ext cx="23622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0125" y="6076214"/>
            <a:ext cx="1371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A. 1 240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24175" y="6096000"/>
            <a:ext cx="1371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B. 1 244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743450" y="60960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C. 1 249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67500" y="605475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D. 1 250</a:t>
            </a:r>
            <a:endParaRPr lang="en-US" sz="2400" dirty="0"/>
          </a:p>
        </p:txBody>
      </p:sp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655" y="5518128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5650" y="5518129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2550" y="5518129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5454307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8" name="Plaque 17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19" name="Plaque 18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/>
          </a:p>
        </p:txBody>
      </p:sp>
      <p:sp>
        <p:nvSpPr>
          <p:cNvPr id="20" name="Plaque 19"/>
          <p:cNvSpPr/>
          <p:nvPr/>
        </p:nvSpPr>
        <p:spPr>
          <a:xfrm>
            <a:off x="7239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Vàoooooo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8153400" y="6248400"/>
            <a:ext cx="9906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3582" y="-39707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Ba số chẵn liên tiếp trong dãy sau là:</a:t>
            </a:r>
          </a:p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1 248; .............; 1252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7 C 0.01562 -0.00602 0.03142 -0.01134 0.05312 -0.03264 C 0.07482 -0.05347 0.1125 -0.0838 0.13038 -0.12546 C 0.14826 -0.1669 0.15677 -0.23125 0.16059 -0.28287 C 0.16441 -0.33426 0.16111 -0.38403 0.15312 -0.43333 C 0.14514 -0.4831 0.12378 -0.5338 0.11215 -0.58079 C 0.10052 -0.62778 0.08854 -0.69306 0.08333 -0.71505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3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917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108 -0.10394 C -0.10833 -0.13912 -0.13524 -0.17407 -0.14358 -0.20833 C -0.15191 -0.24236 -0.14757 -0.28056 -0.1316 -0.31019 C -0.1158 -0.33982 -0.07587 -0.36435 -0.04844 -0.38542 C -0.02101 -0.40671 0.00608 -0.42222 0.03351 -0.43727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7.5E-6 3.33333E-6 C 0.00244 -0.02662 0.00504 -0.05324 0.02275 -0.09306 C 0.04046 -0.13287 0.09028 -0.19445 0.10608 -0.23843 C 0.12188 -0.28241 0.11615 -0.3375 0.11806 -0.35764 " pathEditMode="relative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816 -3.7037E-7 C -0.05555 -0.01319 -0.10312 -0.02639 -0.15208 -0.03843 C -0.20121 -0.05046 -0.25885 -0.06227 -0.30347 -0.07292 C -0.34809 -0.08356 -0.39114 -0.09329 -0.42014 -0.10301 C -0.44913 -0.11273 -0.46284 -0.11597 -0.47777 -0.13148 C -0.4927 -0.14699 -0.50468 -0.16319 -0.50955 -0.19606 C -0.51441 -0.22893 -0.50885 -0.28171 -0.50659 -0.3294 C -0.50434 -0.37708 -0.50937 -0.43681 -0.496 -0.48287 C -0.48264 -0.52893 -0.45451 -0.56759 -0.42621 -0.60625 " pathEditMode="relative" rAng="0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4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613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50</cp:revision>
  <dcterms:created xsi:type="dcterms:W3CDTF">2006-08-16T00:00:00Z</dcterms:created>
  <dcterms:modified xsi:type="dcterms:W3CDTF">2023-04-19T15:30:50Z</dcterms:modified>
</cp:coreProperties>
</file>