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9" r:id="rId3"/>
    <p:sldId id="257" r:id="rId4"/>
    <p:sldId id="263" r:id="rId5"/>
    <p:sldId id="261" r:id="rId6"/>
    <p:sldId id="264" r:id="rId7"/>
    <p:sldId id="266" r:id="rId8"/>
    <p:sldId id="265" r:id="rId9"/>
    <p:sldId id="27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75" r:id="rId20"/>
    <p:sldId id="285" r:id="rId21"/>
    <p:sldId id="282" r:id="rId22"/>
    <p:sldId id="280" r:id="rId23"/>
    <p:sldId id="28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78" d="100"/>
          <a:sy n="78" d="100"/>
        </p:scale>
        <p:origin x="3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8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9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4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C083-2858-4640-990C-6FDAD49D72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F836-E7B3-4F2B-9465-70CC32786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9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1C57F0-28A7-D79D-98B4-5A48453E5C71}"/>
              </a:ext>
            </a:extLst>
          </p:cNvPr>
          <p:cNvSpPr txBox="1"/>
          <p:nvPr/>
        </p:nvSpPr>
        <p:spPr>
          <a:xfrm>
            <a:off x="339608" y="956364"/>
            <a:ext cx="11513086" cy="33221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78F381-00DA-E332-CEA9-7F03C8B37A8F}"/>
              </a:ext>
            </a:extLst>
          </p:cNvPr>
          <p:cNvSpPr txBox="1"/>
          <p:nvPr/>
        </p:nvSpPr>
        <p:spPr>
          <a:xfrm>
            <a:off x="2622175" y="4776962"/>
            <a:ext cx="732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7D0EBA-770F-81A6-D00D-19BBEC119091}"/>
              </a:ext>
            </a:extLst>
          </p:cNvPr>
          <p:cNvSpPr txBox="1"/>
          <p:nvPr/>
        </p:nvSpPr>
        <p:spPr>
          <a:xfrm>
            <a:off x="2024721" y="2395988"/>
            <a:ext cx="814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6" name="Picture 49" descr="M0AV9R2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41" y="3271245"/>
            <a:ext cx="791418" cy="12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1650"/>
            <a:ext cx="4239491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17424" y="1688103"/>
            <a:ext cx="553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10" dirty="0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3200" b="1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1" kern="10" dirty="0" err="1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200" b="1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0" dirty="0" err="1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200" b="1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kern="10" dirty="0" err="1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0" dirty="0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9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0" y="5581650"/>
            <a:ext cx="3969328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18" y="5571171"/>
            <a:ext cx="3983182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83722" y="1758209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 2</a:t>
            </a:r>
            <a:r>
              <a:rPr lang="en-US" sz="2800" dirty="0">
                <a:latin typeface="Times New Roman"/>
                <a:ea typeface="Times New Roman"/>
              </a:rPr>
              <a:t>: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1291176" y="1696654"/>
            <a:ext cx="10468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Trông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kìa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phượng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vẫy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áo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latin typeface="Times New Roman"/>
                <a:ea typeface="Times New Roman"/>
              </a:rPr>
              <a:t>hoa</a:t>
            </a:r>
            <a:r>
              <a:rPr lang="en-US" sz="3200" i="1" dirty="0" smtClean="0"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latin typeface="Times New Roman"/>
                <a:ea typeface="Times New Roman"/>
              </a:rPr>
              <a:t>theo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bước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chân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em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nhịp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nhàng</a:t>
            </a:r>
            <a:r>
              <a:rPr lang="en-US" sz="3200" i="1" dirty="0" smtClean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20755" y="181752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từng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437647" y="4664902"/>
            <a:ext cx="7385539" cy="1885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628" y="0"/>
            <a:ext cx="1189260" cy="11513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36304" cy="1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42826" y="181957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ghép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</a:rPr>
              <a:t> 1+2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73156" y="2161819"/>
            <a:ext cx="10542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Trông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kìa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phượng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vẫy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áo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latin typeface="Times New Roman"/>
                <a:ea typeface="Times New Roman"/>
              </a:rPr>
              <a:t>hoa</a:t>
            </a:r>
            <a:r>
              <a:rPr lang="en-US" sz="3200" i="1" dirty="0" smtClean="0"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latin typeface="Times New Roman"/>
                <a:ea typeface="Times New Roman"/>
              </a:rPr>
              <a:t>theo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bước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chân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em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nhịp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nhàng</a:t>
            </a:r>
            <a:r>
              <a:rPr lang="en-US" sz="3200" i="1" dirty="0" smtClean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379774" y="4664902"/>
            <a:ext cx="7385539" cy="18850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0808">
            <a:off x="9998206" y="12450"/>
            <a:ext cx="829219" cy="10364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3783">
            <a:off x="11096458" y="972712"/>
            <a:ext cx="1106451" cy="8875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245" y="0"/>
            <a:ext cx="1323372" cy="12430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57690" y="1416493"/>
            <a:ext cx="6649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/>
                <a:ea typeface="Times New Roman"/>
              </a:rPr>
              <a:t>Hè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ơi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sao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vui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thế</a:t>
            </a:r>
            <a:r>
              <a:rPr lang="en-US" sz="3200" i="1" dirty="0">
                <a:latin typeface="Times New Roman"/>
                <a:ea typeface="Times New Roman"/>
              </a:rPr>
              <a:t>. </a:t>
            </a:r>
            <a:r>
              <a:rPr lang="en-US" sz="3200" i="1" dirty="0" err="1" smtClean="0">
                <a:latin typeface="Times New Roman"/>
                <a:ea typeface="Times New Roman"/>
              </a:rPr>
              <a:t>Chim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hót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nghe</a:t>
            </a:r>
            <a:r>
              <a:rPr lang="en-US" sz="3200" i="1" dirty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61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78545" y="1576164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675715" y="1514609"/>
            <a:ext cx="7133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48988" y="234963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từng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298751" y="4653327"/>
            <a:ext cx="7385539" cy="1885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245" y="0"/>
            <a:ext cx="1323372" cy="1116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36304" cy="1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4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41790" y="1890994"/>
            <a:ext cx="113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4: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54744" y="1829439"/>
            <a:ext cx="6833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26087" y="358906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từng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298751" y="4653327"/>
            <a:ext cx="7385539" cy="1885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639" y="0"/>
            <a:ext cx="1152978" cy="1116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36304" cy="1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6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2547" y="211814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ghép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</a:rPr>
              <a:t> 3+4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1203" y="1483832"/>
            <a:ext cx="7133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190" y="2314144"/>
            <a:ext cx="6833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298751" y="4653327"/>
            <a:ext cx="7385539" cy="188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817" y="-46298"/>
            <a:ext cx="1200799" cy="1162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36304" cy="1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1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5353" y="177620"/>
            <a:ext cx="3130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ghép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cả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716" y="1731406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kìa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latin typeface="Times New Roman"/>
                <a:ea typeface="Times New Roman"/>
              </a:rPr>
              <a:t>theo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nhịp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2090" y="2992640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77" y="6381328"/>
            <a:ext cx="301199" cy="241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59" t="73435" r="11318" b="8411"/>
          <a:stretch/>
        </p:blipFill>
        <p:spPr>
          <a:xfrm>
            <a:off x="3026580" y="4525701"/>
            <a:ext cx="7385539" cy="20971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2090" y="1137013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ơi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vui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hót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2090" y="23652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4142" b="4314"/>
          <a:stretch/>
        </p:blipFill>
        <p:spPr>
          <a:xfrm>
            <a:off x="0" y="-10650"/>
            <a:ext cx="1877568" cy="1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88" t="12705" r="8251" b="68242"/>
          <a:stretch/>
        </p:blipFill>
        <p:spPr>
          <a:xfrm>
            <a:off x="1851949" y="445536"/>
            <a:ext cx="9062978" cy="2513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377" t="34699" r="8251" b="56806"/>
          <a:stretch/>
        </p:blipFill>
        <p:spPr>
          <a:xfrm>
            <a:off x="1342663" y="2862776"/>
            <a:ext cx="9572264" cy="1175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377" t="46149" r="8251" b="45781"/>
          <a:stretch/>
        </p:blipFill>
        <p:spPr>
          <a:xfrm>
            <a:off x="1342663" y="3994867"/>
            <a:ext cx="9572264" cy="1079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377" t="57492" r="8251" b="32739"/>
          <a:stretch/>
        </p:blipFill>
        <p:spPr>
          <a:xfrm>
            <a:off x="1342663" y="4993406"/>
            <a:ext cx="9572264" cy="1158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911" t="839" r="65241" b="87428"/>
          <a:stretch/>
        </p:blipFill>
        <p:spPr>
          <a:xfrm>
            <a:off x="378241" y="13504"/>
            <a:ext cx="2835798" cy="1190263"/>
          </a:xfrm>
          <a:prstGeom prst="rect">
            <a:avLst/>
          </a:prstGeom>
        </p:spPr>
      </p:pic>
      <p:pic>
        <p:nvPicPr>
          <p:cNvPr id="7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9.8570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295" y="1232394"/>
            <a:ext cx="609600" cy="510263"/>
          </a:xfrm>
          <a:prstGeom prst="rect">
            <a:avLst/>
          </a:prstGeom>
        </p:spPr>
      </p:pic>
      <p:pic>
        <p:nvPicPr>
          <p:cNvPr id="8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0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2858947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6128795" y="6305604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8823767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69161">
            <a:off x="10880251" y="-22376"/>
            <a:ext cx="816661" cy="790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40991">
            <a:off x="11413958" y="348047"/>
            <a:ext cx="862263" cy="937549"/>
          </a:xfrm>
          <a:prstGeom prst="rect">
            <a:avLst/>
          </a:prstGeom>
        </p:spPr>
      </p:pic>
      <p:pic>
        <p:nvPicPr>
          <p:cNvPr id="14" name="Ngày hè vui (Karaoke theo bài hát mẫu lớp 2 NXBGD - kết nối tri thức với cuộc số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84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63919" y="878749"/>
            <a:ext cx="609600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389" y="193021"/>
            <a:ext cx="509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đáp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hòa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giọng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0187" y="1764076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kìa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latin typeface="Times New Roman"/>
                <a:ea typeface="Times New Roman"/>
              </a:rPr>
              <a:t>theo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nhịp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5029" y="3126028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77" y="6381328"/>
            <a:ext cx="301199" cy="24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7659" t="73435" r="11318" b="8411"/>
          <a:stretch/>
        </p:blipFill>
        <p:spPr>
          <a:xfrm>
            <a:off x="2360187" y="4525701"/>
            <a:ext cx="7385539" cy="20971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6170" y="1040104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ơi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vui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hót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3835" y="24697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2518" y="1063324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1: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2518" y="1776860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2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2518" y="2549788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3+4:</a:t>
            </a:r>
            <a:endParaRPr lang="en-US" sz="2400" dirty="0"/>
          </a:p>
        </p:txBody>
      </p:sp>
      <p:pic>
        <p:nvPicPr>
          <p:cNvPr id="14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9.8570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2949" y="5764192"/>
            <a:ext cx="609600" cy="515703"/>
          </a:xfrm>
          <a:prstGeom prst="rect">
            <a:avLst/>
          </a:prstGeom>
        </p:spPr>
      </p:pic>
      <p:pic>
        <p:nvPicPr>
          <p:cNvPr id="15" name="Ngày hè vui (Karaoke theo bài hát mẫu lớp 2 NXBGD - kết nối tri thức với cuộc số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84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0660" y="5914897"/>
            <a:ext cx="609600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636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4328" y="184489"/>
            <a:ext cx="6308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vỗ</a:t>
            </a:r>
            <a:r>
              <a:rPr lang="en-US" sz="3600" b="1" dirty="0" smtClean="0">
                <a:solidFill>
                  <a:srgbClr val="0070C0"/>
                </a:solidFill>
              </a:rPr>
              <a:t> ( </a:t>
            </a:r>
            <a:r>
              <a:rPr lang="en-US" sz="3600" b="1" dirty="0" err="1" smtClean="0">
                <a:solidFill>
                  <a:srgbClr val="0070C0"/>
                </a:solidFill>
              </a:rPr>
              <a:t>gõ</a:t>
            </a:r>
            <a:r>
              <a:rPr lang="en-US" sz="3600" b="1" dirty="0" smtClean="0">
                <a:solidFill>
                  <a:srgbClr val="0070C0"/>
                </a:solidFill>
              </a:rPr>
              <a:t> ) </a:t>
            </a:r>
            <a:r>
              <a:rPr lang="en-US" sz="3600" b="1" dirty="0" err="1" smtClean="0">
                <a:solidFill>
                  <a:srgbClr val="0070C0"/>
                </a:solidFill>
              </a:rPr>
              <a:t>đệm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phách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406486" y="4525701"/>
            <a:ext cx="7385539" cy="2097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7302" y="1425476"/>
            <a:ext cx="8751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/>
                <a:ea typeface="Times New Roman"/>
              </a:rPr>
              <a:t>Hè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smtClean="0">
                <a:latin typeface="Times New Roman"/>
                <a:ea typeface="Times New Roman"/>
              </a:rPr>
              <a:t>   </a:t>
            </a:r>
            <a:r>
              <a:rPr lang="en-US" sz="3200" i="1" dirty="0" err="1" smtClean="0">
                <a:latin typeface="Times New Roman"/>
                <a:ea typeface="Times New Roman"/>
              </a:rPr>
              <a:t>ơi</a:t>
            </a:r>
            <a:r>
              <a:rPr lang="en-US" sz="3200" i="1" dirty="0" smtClean="0">
                <a:latin typeface="Times New Roman"/>
                <a:ea typeface="Times New Roman"/>
              </a:rPr>
              <a:t>     </a:t>
            </a:r>
            <a:r>
              <a:rPr lang="en-US" sz="3200" i="1" dirty="0" err="1" smtClean="0">
                <a:latin typeface="Times New Roman"/>
                <a:ea typeface="Times New Roman"/>
              </a:rPr>
              <a:t>sao</a:t>
            </a:r>
            <a:r>
              <a:rPr lang="en-US" sz="3200" i="1" dirty="0" smtClean="0">
                <a:latin typeface="Times New Roman"/>
                <a:ea typeface="Times New Roman"/>
              </a:rPr>
              <a:t>  </a:t>
            </a:r>
            <a:r>
              <a:rPr lang="en-US" sz="3200" i="1" dirty="0" err="1" smtClean="0">
                <a:latin typeface="Times New Roman"/>
                <a:ea typeface="Times New Roman"/>
              </a:rPr>
              <a:t>vui</a:t>
            </a:r>
            <a:r>
              <a:rPr lang="en-US" sz="3200" i="1" dirty="0" smtClean="0">
                <a:latin typeface="Times New Roman"/>
                <a:ea typeface="Times New Roman"/>
              </a:rPr>
              <a:t>   </a:t>
            </a:r>
            <a:r>
              <a:rPr lang="en-US" sz="3200" i="1" dirty="0" err="1" smtClean="0">
                <a:latin typeface="Times New Roman"/>
                <a:ea typeface="Times New Roman"/>
              </a:rPr>
              <a:t>thế</a:t>
            </a:r>
            <a:r>
              <a:rPr lang="en-US" sz="3200" i="1" dirty="0">
                <a:latin typeface="Times New Roman"/>
                <a:ea typeface="Times New Roman"/>
              </a:rPr>
              <a:t>. </a:t>
            </a:r>
            <a:r>
              <a:rPr lang="en-US" sz="3200" i="1" dirty="0" smtClean="0">
                <a:latin typeface="Times New Roman"/>
                <a:ea typeface="Times New Roman"/>
              </a:rPr>
              <a:t>        </a:t>
            </a:r>
            <a:r>
              <a:rPr lang="en-US" sz="3200" i="1" dirty="0" err="1" smtClean="0">
                <a:latin typeface="Times New Roman"/>
                <a:ea typeface="Times New Roman"/>
              </a:rPr>
              <a:t>Chim</a:t>
            </a:r>
            <a:r>
              <a:rPr lang="en-US" sz="3200" i="1" dirty="0" smtClean="0">
                <a:latin typeface="Times New Roman"/>
                <a:ea typeface="Times New Roman"/>
              </a:rPr>
              <a:t>  </a:t>
            </a:r>
            <a:r>
              <a:rPr lang="en-US" sz="3200" i="1" dirty="0" err="1" smtClean="0">
                <a:latin typeface="Times New Roman"/>
                <a:ea typeface="Times New Roman"/>
              </a:rPr>
              <a:t>hót</a:t>
            </a:r>
            <a:r>
              <a:rPr lang="en-US" sz="3200" i="1" dirty="0" smtClean="0">
                <a:latin typeface="Times New Roman"/>
                <a:ea typeface="Times New Roman"/>
              </a:rPr>
              <a:t>   </a:t>
            </a:r>
            <a:r>
              <a:rPr lang="en-US" sz="3200" i="1" dirty="0" err="1" smtClean="0">
                <a:latin typeface="Times New Roman"/>
                <a:ea typeface="Times New Roman"/>
              </a:rPr>
              <a:t>em</a:t>
            </a:r>
            <a:r>
              <a:rPr lang="en-US" sz="3200" i="1" dirty="0" smtClean="0">
                <a:latin typeface="Times New Roman"/>
                <a:ea typeface="Times New Roman"/>
              </a:rPr>
              <a:t>    </a:t>
            </a:r>
            <a:r>
              <a:rPr lang="en-US" sz="3200" i="1" dirty="0" err="1">
                <a:latin typeface="Times New Roman"/>
                <a:ea typeface="Times New Roman"/>
              </a:rPr>
              <a:t>nghe</a:t>
            </a:r>
            <a:r>
              <a:rPr lang="en-US" sz="3200" i="1" dirty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3077876" y="2088313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5445282" y="213566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8162784" y="205147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689" t="5820" r="18345" b="8975"/>
          <a:stretch/>
        </p:blipFill>
        <p:spPr bwMode="auto">
          <a:xfrm>
            <a:off x="10506350" y="2056391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689" t="5820" r="18345" b="8975"/>
          <a:stretch/>
        </p:blipFill>
        <p:spPr bwMode="auto">
          <a:xfrm>
            <a:off x="8905264" y="2118555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689" t="5820" r="18345" b="8975"/>
          <a:stretch/>
        </p:blipFill>
        <p:spPr bwMode="auto">
          <a:xfrm>
            <a:off x="5883201" y="2177451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689" t="5820" r="18345" b="8975"/>
          <a:stretch/>
        </p:blipFill>
        <p:spPr bwMode="auto">
          <a:xfrm>
            <a:off x="4072949" y="2135664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10068630" y="2010251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923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68" t="18490" r="7941" b="29816"/>
          <a:stretch/>
        </p:blipFill>
        <p:spPr>
          <a:xfrm>
            <a:off x="1527535" y="416688"/>
            <a:ext cx="9074551" cy="575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" y="0"/>
            <a:ext cx="936304" cy="111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817" y="-46298"/>
            <a:ext cx="1200799" cy="1162557"/>
          </a:xfrm>
          <a:prstGeom prst="rect">
            <a:avLst/>
          </a:prstGeom>
        </p:spPr>
      </p:pic>
      <p:pic>
        <p:nvPicPr>
          <p:cNvPr id="6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9.8570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3216" y="1191496"/>
            <a:ext cx="459197" cy="451411"/>
          </a:xfrm>
          <a:prstGeom prst="rect">
            <a:avLst/>
          </a:prstGeom>
        </p:spPr>
      </p:pic>
      <p:pic>
        <p:nvPicPr>
          <p:cNvPr id="7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1" y="6470248"/>
            <a:ext cx="2127200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6150719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8142809" y="6473142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10134899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2127201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4119291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4884" t="12794" r="40145" b="83436"/>
          <a:stretch/>
        </p:blipFill>
        <p:spPr>
          <a:xfrm>
            <a:off x="4525701" y="113186"/>
            <a:ext cx="2581155" cy="407675"/>
          </a:xfrm>
          <a:prstGeom prst="rect">
            <a:avLst/>
          </a:prstGeom>
        </p:spPr>
      </p:pic>
      <p:pic>
        <p:nvPicPr>
          <p:cNvPr id="14" name="Ngày hè vui (Karaoke theo bài hát mẫu lớp 2 NXBGD - kết nối tri thức với cuộc số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8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8416" y="5540132"/>
            <a:ext cx="609600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05" y="126609"/>
            <a:ext cx="4933272" cy="3083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54" t="7795" r="5209" b="7898"/>
          <a:stretch/>
        </p:blipFill>
        <p:spPr>
          <a:xfrm>
            <a:off x="6161648" y="187225"/>
            <a:ext cx="4825218" cy="3083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926" y="3381978"/>
            <a:ext cx="4956760" cy="3331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12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376" y="3432946"/>
            <a:ext cx="4933272" cy="32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10609" y="1692092"/>
            <a:ext cx="10485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Trông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latin typeface="Times New Roman"/>
                <a:ea typeface="Times New Roman"/>
              </a:rPr>
              <a:t>kìa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smtClean="0">
                <a:latin typeface="Times New Roman"/>
                <a:ea typeface="Times New Roman"/>
              </a:rPr>
              <a:t>    </a:t>
            </a:r>
            <a:r>
              <a:rPr lang="en-US" sz="2800" i="1" dirty="0" err="1" smtClean="0">
                <a:latin typeface="Times New Roman"/>
                <a:ea typeface="Times New Roman"/>
              </a:rPr>
              <a:t>theo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em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latin typeface="Times New Roman"/>
                <a:ea typeface="Times New Roman"/>
              </a:rPr>
              <a:t>nhịp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5030" y="3720762"/>
            <a:ext cx="8409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ta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</a:rPr>
              <a:t>     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5030" y="728850"/>
            <a:ext cx="6954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ơi</a:t>
            </a:r>
            <a:r>
              <a:rPr lang="en-US" sz="2800" i="1" dirty="0" smtClean="0">
                <a:latin typeface="Times New Roman"/>
                <a:ea typeface="Times New Roman"/>
              </a:rPr>
              <a:t>   </a:t>
            </a:r>
            <a:r>
              <a:rPr lang="en-US" sz="2800" i="1" dirty="0" err="1" smtClean="0">
                <a:latin typeface="Times New Roman"/>
                <a:ea typeface="Times New Roman"/>
              </a:rPr>
              <a:t>sao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latin typeface="Times New Roman"/>
                <a:ea typeface="Times New Roman"/>
              </a:rPr>
              <a:t>vui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smtClean="0">
                <a:latin typeface="Times New Roman"/>
                <a:ea typeface="Times New Roman"/>
              </a:rPr>
              <a:t>      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latin typeface="Times New Roman"/>
                <a:ea typeface="Times New Roman"/>
              </a:rPr>
              <a:t>hót</a:t>
            </a:r>
            <a:r>
              <a:rPr lang="en-US" sz="2800" i="1" dirty="0" smtClean="0">
                <a:latin typeface="Times New Roman"/>
                <a:ea typeface="Times New Roman"/>
              </a:rPr>
              <a:t>   </a:t>
            </a:r>
            <a:r>
              <a:rPr lang="en-US" sz="2800" i="1" dirty="0" err="1" smtClean="0">
                <a:latin typeface="Times New Roman"/>
                <a:ea typeface="Times New Roman"/>
              </a:rPr>
              <a:t>em</a:t>
            </a:r>
            <a:r>
              <a:rPr lang="en-US" sz="2800" i="1" dirty="0" smtClean="0">
                <a:latin typeface="Times New Roman"/>
                <a:ea typeface="Times New Roman"/>
              </a:rPr>
              <a:t> 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5030" y="2627296"/>
            <a:ext cx="760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14142" b="4314"/>
          <a:stretch/>
        </p:blipFill>
        <p:spPr>
          <a:xfrm flipH="1">
            <a:off x="10137086" y="0"/>
            <a:ext cx="2054912" cy="1318823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1597613" y="1182755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689" t="5820" r="18345" b="8975"/>
          <a:stretch/>
        </p:blipFill>
        <p:spPr bwMode="auto">
          <a:xfrm>
            <a:off x="2311205" y="1259824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3995156" y="1288659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7838396" y="3158768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6449013" y="1297210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9980677" y="2157520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6789779" y="216461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5716865" y="1222448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3579371" y="1222448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4932175" y="2177192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026244" y="218974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7180763" y="123692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5635090" y="3187472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2909973" y="3150516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1330473" y="3165106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10581311" y="2227242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8334963" y="2233072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5404445" y="2216708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3911621" y="2227242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7682186" y="1303924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7711171" y="4170345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7370800" y="3098539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4294117" y="3098539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522547" y="3083881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975713" y="3083669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4377220" y="4180607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693472" y="4206754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1154223" y="4170345"/>
            <a:ext cx="312818" cy="3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8334963" y="4226925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6053237" y="4297988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Picture 54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3066183" y="4262626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Picture 55"/>
          <p:cNvPicPr/>
          <p:nvPr/>
        </p:nvPicPr>
        <p:blipFill rotWithShape="1">
          <a:blip r:embed="rId7"/>
          <a:srcRect l="18689" t="5820" r="18345" b="8975"/>
          <a:stretch/>
        </p:blipFill>
        <p:spPr bwMode="auto">
          <a:xfrm>
            <a:off x="1881744" y="4249411"/>
            <a:ext cx="312420" cy="2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Picture 8" descr="Tall Grasses Draw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70" y="5849956"/>
            <a:ext cx="4626220" cy="100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 descr="Tall Grasses Drawi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/>
          <a:stretch/>
        </p:blipFill>
        <p:spPr bwMode="auto">
          <a:xfrm>
            <a:off x="4230476" y="5849957"/>
            <a:ext cx="4120309" cy="100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Tall Grasses Drawi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/>
          <a:stretch/>
        </p:blipFill>
        <p:spPr bwMode="auto">
          <a:xfrm>
            <a:off x="7998246" y="5837216"/>
            <a:ext cx="4380735" cy="100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9.8570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8819" y="1692092"/>
            <a:ext cx="459197" cy="451411"/>
          </a:xfrm>
          <a:prstGeom prst="rect">
            <a:avLst/>
          </a:prstGeom>
        </p:spPr>
      </p:pic>
      <p:pic>
        <p:nvPicPr>
          <p:cNvPr id="62" name="Ngày hè vui (Karaoke theo bài hát mẫu lớp 2 NXBGD - kết nối tri thức với cuộc số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84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8416" y="5540132"/>
            <a:ext cx="609600" cy="4664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793408" y="13391"/>
            <a:ext cx="6308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Hát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vỗ</a:t>
            </a:r>
            <a:r>
              <a:rPr lang="en-US" sz="3200" b="1" dirty="0" smtClean="0">
                <a:solidFill>
                  <a:srgbClr val="0070C0"/>
                </a:solidFill>
              </a:rPr>
              <a:t> ( </a:t>
            </a:r>
            <a:r>
              <a:rPr lang="en-US" sz="3200" b="1" dirty="0" err="1" smtClean="0">
                <a:solidFill>
                  <a:srgbClr val="0070C0"/>
                </a:solidFill>
              </a:rPr>
              <a:t>gõ</a:t>
            </a:r>
            <a:r>
              <a:rPr lang="en-US" sz="3200" b="1" dirty="0" smtClean="0">
                <a:solidFill>
                  <a:srgbClr val="0070C0"/>
                </a:solidFill>
              </a:rPr>
              <a:t> ) </a:t>
            </a:r>
            <a:r>
              <a:rPr lang="en-US" sz="3200" b="1" dirty="0" err="1" smtClean="0">
                <a:solidFill>
                  <a:srgbClr val="0070C0"/>
                </a:solidFill>
              </a:rPr>
              <a:t>đệm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theo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phách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2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 hình nền powerpoint chủ đề thiên nhiên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8359" y="344800"/>
            <a:ext cx="8656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8359" y="1513953"/>
            <a:ext cx="8087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8359" y="2390718"/>
            <a:ext cx="612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8358" y="3267483"/>
            <a:ext cx="8352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…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853" y="213080"/>
            <a:ext cx="3321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39623" y="710208"/>
            <a:ext cx="351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02070" y="1395340"/>
            <a:ext cx="87847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</a:p>
          <a:p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8190" y="2990524"/>
            <a:ext cx="59725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0651" y="314172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/>
          </a:p>
        </p:txBody>
      </p:sp>
      <p:pic>
        <p:nvPicPr>
          <p:cNvPr id="7" name="SẮC MÀU TUỔI THƠ - hát TT hè 20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363" end="5048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4859" y="5937813"/>
            <a:ext cx="609600" cy="506481"/>
          </a:xfrm>
          <a:prstGeom prst="rect">
            <a:avLst/>
          </a:prstGeom>
        </p:spPr>
      </p:pic>
      <p:pic>
        <p:nvPicPr>
          <p:cNvPr id="8" name="Picture 6" descr="flower,grass,buffterfly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529" y="3886200"/>
            <a:ext cx="331104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TD 4 - LANGUAGE WITH EASE: Weekend home Task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68" y="5078602"/>
            <a:ext cx="33337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68" t="18490" r="7941" b="29816"/>
          <a:stretch/>
        </p:blipFill>
        <p:spPr>
          <a:xfrm>
            <a:off x="1613443" y="440148"/>
            <a:ext cx="9074551" cy="5752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" y="0"/>
            <a:ext cx="936304" cy="111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817" y="-46297"/>
            <a:ext cx="1200799" cy="972890"/>
          </a:xfrm>
          <a:prstGeom prst="rect">
            <a:avLst/>
          </a:prstGeom>
        </p:spPr>
      </p:pic>
      <p:pic>
        <p:nvPicPr>
          <p:cNvPr id="6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9.8570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3317" y="1417202"/>
            <a:ext cx="619498" cy="342120"/>
          </a:xfrm>
          <a:prstGeom prst="rect">
            <a:avLst/>
          </a:prstGeom>
        </p:spPr>
      </p:pic>
      <p:pic>
        <p:nvPicPr>
          <p:cNvPr id="7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1" y="6470248"/>
            <a:ext cx="2127200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6150719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8142809" y="6473142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10134899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2127201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4119291" y="6470248"/>
            <a:ext cx="2048718" cy="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4884" t="12794" r="40145" b="83436"/>
          <a:stretch/>
        </p:blipFill>
        <p:spPr>
          <a:xfrm>
            <a:off x="4525701" y="113186"/>
            <a:ext cx="2581155" cy="407675"/>
          </a:xfrm>
          <a:prstGeom prst="rect">
            <a:avLst/>
          </a:prstGeom>
        </p:spPr>
      </p:pic>
      <p:pic>
        <p:nvPicPr>
          <p:cNvPr id="14" name="Ngày hè vui (Karaoke theo bài hát mẫu lớp 2 NXBGD - kết nối tri thức với cuộc số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8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8416" y="5702874"/>
            <a:ext cx="609600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Google Slides Virtual Classroom Background PowerPoint Temp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5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5165" y="1775329"/>
            <a:ext cx="67596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1588" y="208429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14" descr="Batería e Baixo eléctrico | CEIP da Ramallos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39" y="4504764"/>
            <a:ext cx="3402758" cy="22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701975" y="4192669"/>
            <a:ext cx="587405" cy="62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1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6079" y="1226777"/>
            <a:ext cx="63867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lvl="0" algn="ctr">
              <a:lnSpc>
                <a:spcPct val="150000"/>
              </a:lnSpc>
              <a:tabLst>
                <a:tab pos="906145" algn="l"/>
              </a:tabLst>
            </a:pPr>
            <a:r>
              <a:rPr lang="en-US" sz="2800" b="1" dirty="0" err="1">
                <a:solidFill>
                  <a:srgbClr val="FC190F"/>
                </a:solidFill>
                <a:latin typeface="Times New Roman"/>
                <a:ea typeface="Arial"/>
              </a:rPr>
              <a:t>HỌC</a:t>
            </a:r>
            <a:r>
              <a:rPr lang="en-US" sz="2800" b="1" dirty="0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en-US" sz="2800" b="1" dirty="0" err="1">
                <a:solidFill>
                  <a:srgbClr val="FC190F"/>
                </a:solidFill>
                <a:latin typeface="Times New Roman"/>
                <a:ea typeface="Arial"/>
              </a:rPr>
              <a:t>BÀI</a:t>
            </a:r>
            <a:r>
              <a:rPr lang="en-US" sz="2800" b="1" dirty="0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en-US" sz="2800" b="1" dirty="0" err="1" smtClean="0">
                <a:solidFill>
                  <a:srgbClr val="FC190F"/>
                </a:solidFill>
                <a:latin typeface="Times New Roman"/>
                <a:ea typeface="Arial"/>
              </a:rPr>
              <a:t>HÁT</a:t>
            </a:r>
            <a:r>
              <a:rPr lang="en-US" sz="2800" b="1" dirty="0" smtClean="0">
                <a:solidFill>
                  <a:srgbClr val="FC190F"/>
                </a:solidFill>
                <a:latin typeface="Times New Roman"/>
                <a:ea typeface="Arial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Arial"/>
              </a:rPr>
              <a:t>NGÀY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Arial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Arial"/>
              </a:rPr>
              <a:t>HÈ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Arial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Arial"/>
              </a:rPr>
              <a:t>VUI</a:t>
            </a:r>
            <a:endParaRPr lang="en-US" sz="2800" dirty="0">
              <a:solidFill>
                <a:srgbClr val="7030A0"/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Calibri"/>
              </a:rPr>
              <a:t>                                  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Nhạc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lời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: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Lê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/>
                <a:ea typeface="Calibri"/>
              </a:rPr>
              <a:t>Bùi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" y="7937"/>
            <a:ext cx="4575673" cy="1033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84973" y="345747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C190F"/>
                </a:solidFill>
                <a:latin typeface="Times New Roman"/>
              </a:rPr>
              <a:t>Tiết</a:t>
            </a:r>
            <a:r>
              <a:rPr lang="en-US" sz="2800" b="1" dirty="0" smtClean="0">
                <a:solidFill>
                  <a:srgbClr val="FC190F"/>
                </a:solidFill>
                <a:latin typeface="Times New Roman"/>
              </a:rPr>
              <a:t> 1</a:t>
            </a:r>
            <a:endParaRPr lang="en-US" sz="2800" dirty="0"/>
          </a:p>
        </p:txBody>
      </p:sp>
      <p:sp>
        <p:nvSpPr>
          <p:cNvPr id="3" name="AutoShape 2" descr="Vẽ Tranh Hoạt Động Ngày Hè Vui Tươi, Sôi Động Của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384" r="9877"/>
          <a:stretch/>
        </p:blipFill>
        <p:spPr>
          <a:xfrm>
            <a:off x="3249637" y="3304270"/>
            <a:ext cx="5739619" cy="3277773"/>
          </a:xfrm>
          <a:prstGeom prst="rect">
            <a:avLst/>
          </a:prstGeom>
        </p:spPr>
      </p:pic>
      <p:pic>
        <p:nvPicPr>
          <p:cNvPr id="9" name="Picture 6" descr="Transparent grass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714875"/>
            <a:ext cx="5683349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ransparent grass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49" y="4714874"/>
            <a:ext cx="661181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0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6882" y="1258220"/>
            <a:ext cx="8931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Ngày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hè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vui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hát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nhạc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sĩ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Lê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Bùi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pPr algn="just"/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hát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Ngày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hè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/>
                <a:ea typeface="Calibri"/>
              </a:rPr>
              <a:t>vui</a:t>
            </a:r>
            <a:r>
              <a:rPr lang="en-US" sz="3200" b="1" i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nói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cảm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xúc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bạn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HS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1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năm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nghỉ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hè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</a:rPr>
              <a:t>vui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chơi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hòa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mình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vào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thiên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nhiên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khám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phá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điều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mới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lạ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</a:rPr>
              <a:t>…</a:t>
            </a:r>
            <a:r>
              <a:rPr lang="en-US" sz="3200" dirty="0" smtClean="0">
                <a:solidFill>
                  <a:srgbClr val="202124"/>
                </a:solidFill>
                <a:latin typeface="Times New Roman"/>
                <a:ea typeface="Calibri"/>
              </a:rPr>
              <a:t>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570922" y="82809"/>
            <a:ext cx="4103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604837" y="4525701"/>
            <a:ext cx="7385539" cy="2097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0808">
            <a:off x="10223268" y="-111852"/>
            <a:ext cx="829219" cy="1036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1231">
            <a:off x="10903732" y="1068169"/>
            <a:ext cx="1106451" cy="107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245" y="0"/>
            <a:ext cx="1323372" cy="12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3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88" t="12705" r="8251" b="68242"/>
          <a:stretch/>
        </p:blipFill>
        <p:spPr>
          <a:xfrm>
            <a:off x="1851949" y="445536"/>
            <a:ext cx="9062978" cy="2513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377" t="34699" r="8251" b="56806"/>
          <a:stretch/>
        </p:blipFill>
        <p:spPr>
          <a:xfrm>
            <a:off x="1342663" y="2863027"/>
            <a:ext cx="9572264" cy="1175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377" t="46149" r="8251" b="45781"/>
          <a:stretch/>
        </p:blipFill>
        <p:spPr>
          <a:xfrm>
            <a:off x="1342663" y="3944087"/>
            <a:ext cx="9572264" cy="1079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377" t="57492" r="8251" b="32739"/>
          <a:stretch/>
        </p:blipFill>
        <p:spPr>
          <a:xfrm>
            <a:off x="1342663" y="4909570"/>
            <a:ext cx="9572264" cy="1158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911" t="839" r="65241" b="87428"/>
          <a:stretch/>
        </p:blipFill>
        <p:spPr>
          <a:xfrm>
            <a:off x="378241" y="13504"/>
            <a:ext cx="2835798" cy="1190263"/>
          </a:xfrm>
          <a:prstGeom prst="rect">
            <a:avLst/>
          </a:prstGeom>
        </p:spPr>
      </p:pic>
      <p:pic>
        <p:nvPicPr>
          <p:cNvPr id="11" name="NGHE MAU NGAY HE VUI THEO SÁCH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728" y="1199725"/>
            <a:ext cx="609600" cy="510263"/>
          </a:xfrm>
          <a:prstGeom prst="rect">
            <a:avLst/>
          </a:prstGeom>
        </p:spPr>
      </p:pic>
      <p:pic>
        <p:nvPicPr>
          <p:cNvPr id="14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0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2858947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6128795" y="6305604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Grass and Flowers Transparent PNG Clip Art Image​ | Gallery Yopriceville -  High-Quality Free Images and Transparent PNG Clip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/>
          <a:stretch/>
        </p:blipFill>
        <p:spPr bwMode="auto">
          <a:xfrm>
            <a:off x="8823767" y="6305605"/>
            <a:ext cx="3368233" cy="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69161">
            <a:off x="10767260" y="-91150"/>
            <a:ext cx="800603" cy="9197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40991">
            <a:off x="11309882" y="314756"/>
            <a:ext cx="968390" cy="9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2416" y="173765"/>
            <a:ext cx="2234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ca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9012" y="1726446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kìa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latin typeface="Times New Roman"/>
                <a:ea typeface="Times New Roman"/>
              </a:rPr>
              <a:t>theo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nhịp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2211" y="3074668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77" y="6381328"/>
            <a:ext cx="301199" cy="241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59" t="73435" r="11318" b="8411"/>
          <a:stretch/>
        </p:blipFill>
        <p:spPr>
          <a:xfrm>
            <a:off x="2360187" y="4525701"/>
            <a:ext cx="7385539" cy="20971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85956" y="1101577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ơi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vui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hót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5896" y="240988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4142" b="4314"/>
          <a:stretch/>
        </p:blipFill>
        <p:spPr>
          <a:xfrm>
            <a:off x="43647" y="-3280"/>
            <a:ext cx="1675365" cy="1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70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1277" y="176027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tấu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7678" y="1735337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kìa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latin typeface="Times New Roman"/>
                <a:ea typeface="Times New Roman"/>
              </a:rPr>
              <a:t>theo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nhịp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8402" y="2951682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298751" y="4653327"/>
            <a:ext cx="7385539" cy="1885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3877" y="1130441"/>
            <a:ext cx="5855713" cy="520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ơi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vui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hót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err="1" smtClean="0">
                <a:latin typeface="Times New Roman"/>
                <a:ea typeface="Times New Roman"/>
              </a:rPr>
              <a:t>em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877" y="23429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241">
            <a:off x="11306884" y="-98261"/>
            <a:ext cx="829219" cy="1036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323858" cy="12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4931" y="176027"/>
            <a:ext cx="3356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Chia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7678" y="1735337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kìa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vẫy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latin typeface="Times New Roman"/>
                <a:ea typeface="Times New Roman"/>
              </a:rPr>
              <a:t>theo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chân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em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nhịp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1612" y="2983789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298751" y="4653327"/>
            <a:ext cx="7385539" cy="1885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9896" y="1195647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</a:rPr>
              <a:t>  1</a:t>
            </a:r>
            <a:r>
              <a:rPr lang="en-US" sz="2400" dirty="0">
                <a:latin typeface="Times New Roman"/>
                <a:ea typeface="Times New Roman"/>
              </a:rPr>
              <a:t>: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69896" y="1788988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</a:rPr>
              <a:t>  2</a:t>
            </a:r>
            <a:r>
              <a:rPr lang="en-US" sz="2400" dirty="0">
                <a:latin typeface="Times New Roman"/>
                <a:ea typeface="Times New Roman"/>
              </a:rPr>
              <a:t>: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793192" y="1127767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Times New Roman"/>
              </a:rPr>
              <a:t>Hè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Times New Roman"/>
              </a:rPr>
              <a:t>ơi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vui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thế</a:t>
            </a:r>
            <a:r>
              <a:rPr lang="en-US" sz="2800" i="1" dirty="0"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hót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err="1" smtClean="0">
                <a:latin typeface="Times New Roman"/>
                <a:ea typeface="Times New Roman"/>
              </a:rPr>
              <a:t>em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nghe</a:t>
            </a:r>
            <a:r>
              <a:rPr lang="en-US" sz="2800" i="1" dirty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185" y="2390340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46841" y="3019824"/>
            <a:ext cx="995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</a:rPr>
              <a:t> 4: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877" y="23429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0808">
            <a:off x="9998206" y="12450"/>
            <a:ext cx="829219" cy="1036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3783">
            <a:off x="11094309" y="970554"/>
            <a:ext cx="1106451" cy="837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245" y="0"/>
            <a:ext cx="1323372" cy="11277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3192" y="1127767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sao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thế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r>
              <a:rPr lang="en-US" sz="2800" i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Chim</a:t>
            </a:r>
            <a:r>
              <a:rPr lang="en-US" sz="2800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hót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/</a:t>
            </a:r>
            <a:r>
              <a:rPr lang="en-US" sz="2800" i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nghe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87677" y="1735337"/>
            <a:ext cx="923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Trông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kìa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phượng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vẫy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áo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hoa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theo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bước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chân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em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nhịp</a:t>
            </a:r>
            <a:r>
              <a:rPr lang="en-US" sz="2800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/>
                <a:ea typeface="Times New Roman"/>
              </a:rPr>
              <a:t>nhàng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/>
              <a:ea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43877" y="23506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A!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hè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vui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mà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vẫn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ngoan</a:t>
            </a:r>
            <a:r>
              <a:rPr lang="en-US" sz="2800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B050"/>
              </a:solidFill>
              <a:latin typeface="Times New Roman"/>
              <a:ea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1611" y="2984980"/>
            <a:ext cx="683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Các</a:t>
            </a:r>
            <a:r>
              <a:rPr lang="en-US" sz="28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ơi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 ta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cùng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múa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liên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</a:rPr>
              <a:t>hoan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4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4567" y="211985"/>
            <a:ext cx="471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từng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câu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8681" y="1469984"/>
            <a:ext cx="1249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 1</a:t>
            </a:r>
            <a:r>
              <a:rPr lang="en-US" sz="2800" dirty="0">
                <a:latin typeface="Times New Roman"/>
                <a:ea typeface="Times New Roman"/>
              </a:rPr>
              <a:t>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805550" y="1408429"/>
            <a:ext cx="6649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/>
                <a:ea typeface="Times New Roman"/>
              </a:rPr>
              <a:t>Hè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ơi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sao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vui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thế</a:t>
            </a:r>
            <a:r>
              <a:rPr lang="en-US" sz="3200" i="1" dirty="0">
                <a:latin typeface="Times New Roman"/>
                <a:ea typeface="Times New Roman"/>
              </a:rPr>
              <a:t>. </a:t>
            </a:r>
            <a:r>
              <a:rPr lang="en-US" sz="3200" i="1" dirty="0" err="1" smtClean="0">
                <a:latin typeface="Times New Roman"/>
                <a:ea typeface="Times New Roman"/>
              </a:rPr>
              <a:t>Chim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hót</a:t>
            </a:r>
            <a:r>
              <a:rPr lang="en-US" sz="3200" i="1" dirty="0"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 smtClean="0"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latin typeface="Times New Roman"/>
                <a:ea typeface="Times New Roman"/>
              </a:rPr>
              <a:t>nghe</a:t>
            </a:r>
            <a:r>
              <a:rPr lang="en-US" sz="3200" i="1" dirty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59" t="73435" r="11318" b="8411"/>
          <a:stretch/>
        </p:blipFill>
        <p:spPr>
          <a:xfrm>
            <a:off x="2437647" y="4664902"/>
            <a:ext cx="7385539" cy="1885071"/>
          </a:xfrm>
          <a:prstGeom prst="rect">
            <a:avLst/>
          </a:prstGeom>
        </p:spPr>
      </p:pic>
      <p:pic>
        <p:nvPicPr>
          <p:cNvPr id="8" name="Picture 6" descr="BST] Ảnh động Powerpoint xin chào đẹp, Cute và sinh động nhấ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2674" y="2939347"/>
            <a:ext cx="1472461" cy="117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421" y="1280957"/>
            <a:ext cx="1658256" cy="5835532"/>
          </a:xfrm>
          <a:prstGeom prst="rect">
            <a:avLst/>
          </a:prstGeom>
        </p:spPr>
      </p:pic>
      <p:pic>
        <p:nvPicPr>
          <p:cNvPr id="10" name="Picture 8" descr="Grass, grass , leaves , fainas , animated , gif , animation , author , f ,  s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6939">
            <a:off x="9983852" y="4403942"/>
            <a:ext cx="1657350" cy="259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Grass, grass , leaves , fainas , animated , gif , animation , author , f ,  s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441">
            <a:off x="10369269" y="3096365"/>
            <a:ext cx="1657350" cy="39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0268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869</Words>
  <Application>Microsoft Office PowerPoint</Application>
  <PresentationFormat>Widescreen</PresentationFormat>
  <Paragraphs>94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55</cp:revision>
  <dcterms:created xsi:type="dcterms:W3CDTF">2023-04-15T08:04:19Z</dcterms:created>
  <dcterms:modified xsi:type="dcterms:W3CDTF">2023-04-19T14:50:38Z</dcterms:modified>
</cp:coreProperties>
</file>